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3" r:id="rId8"/>
    <p:sldId id="264" r:id="rId9"/>
    <p:sldId id="260" r:id="rId10"/>
    <p:sldId id="267" r:id="rId11"/>
    <p:sldId id="268" r:id="rId12"/>
    <p:sldId id="270" r:id="rId13"/>
    <p:sldId id="269" r:id="rId14"/>
    <p:sldId id="271" r:id="rId15"/>
    <p:sldId id="272" r:id="rId16"/>
    <p:sldId id="266" r:id="rId17"/>
    <p:sldId id="273" r:id="rId18"/>
    <p:sldId id="261" r:id="rId19"/>
    <p:sldId id="274" r:id="rId20"/>
    <p:sldId id="277" r:id="rId21"/>
    <p:sldId id="278" r:id="rId22"/>
    <p:sldId id="275" r:id="rId23"/>
    <p:sldId id="279" r:id="rId24"/>
    <p:sldId id="262" r:id="rId25"/>
    <p:sldId id="276" r:id="rId26"/>
    <p:sldId id="280" r:id="rId27"/>
    <p:sldId id="281" r:id="rId28"/>
    <p:sldId id="282" r:id="rId29"/>
    <p:sldId id="283" r:id="rId30"/>
  </p:sldIdLst>
  <p:sldSz cx="12192000" cy="6858000"/>
  <p:notesSz cx="6858000" cy="9144000"/>
  <p:custDataLst>
    <p:tags r:id="rId31"/>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7" d="100"/>
          <a:sy n="87" d="100"/>
        </p:scale>
        <p:origin x="258" y="8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D58C509-8E41-43C5-A5EE-837498A8B3E6}" type="datetimeFigureOut">
              <a:rPr lang="zh-CN" altLang="en-US"/>
              <a:pPr>
                <a:defRPr/>
              </a:pPr>
              <a:t>2015/8/27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1B005BE5-6F05-4126-B9C7-DA9BBE1C8D78}" type="slidenum">
              <a:rPr lang="zh-CN" altLang="en-US"/>
              <a:pPr>
                <a:defRPr/>
              </a:pPr>
              <a:t>‹#›</a:t>
            </a:fld>
            <a:endParaRPr lang="zh-CN" altLang="en-US"/>
          </a:p>
        </p:txBody>
      </p:sp>
    </p:spTree>
    <p:extLst>
      <p:ext uri="{BB962C8B-B14F-4D97-AF65-F5344CB8AC3E}">
        <p14:creationId val="564460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0FCC7CAD-41E4-42DC-B797-25503A44F8B9}" type="datetimeFigureOut">
              <a:rPr lang="zh-CN" altLang="en-US"/>
              <a:pPr>
                <a:defRPr/>
              </a:pPr>
              <a:t>2015/8/27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161898D-AC59-4185-B6C0-EBCF3A7FA28C}" type="slidenum">
              <a:rPr lang="zh-CN" altLang="en-US"/>
              <a:pPr>
                <a:defRPr/>
              </a:pPr>
              <a:t>‹#›</a:t>
            </a:fld>
            <a:endParaRPr lang="zh-CN" altLang="en-US"/>
          </a:p>
        </p:txBody>
      </p:sp>
    </p:spTree>
    <p:extLst>
      <p:ext uri="{BB962C8B-B14F-4D97-AF65-F5344CB8AC3E}">
        <p14:creationId val="252198693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ECEF147-BFFE-452E-8CC9-D7822705C0CC}" type="datetimeFigureOut">
              <a:rPr lang="zh-CN" altLang="en-US"/>
              <a:pPr>
                <a:defRPr/>
              </a:pPr>
              <a:t>2015/8/27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D3027CF-8AC1-48FD-B697-BA3CB72F8EEF}" type="slidenum">
              <a:rPr lang="zh-CN" altLang="en-US"/>
              <a:pPr>
                <a:defRPr/>
              </a:pPr>
              <a:t>‹#›</a:t>
            </a:fld>
            <a:endParaRPr lang="zh-CN" altLang="en-US"/>
          </a:p>
        </p:txBody>
      </p:sp>
    </p:spTree>
    <p:extLst>
      <p:ext uri="{BB962C8B-B14F-4D97-AF65-F5344CB8AC3E}">
        <p14:creationId val="348130272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6A863B9-127C-4690-87C7-D401220A46F2}" type="datetimeFigureOut">
              <a:rPr lang="zh-CN" altLang="en-US"/>
              <a:pPr>
                <a:defRPr/>
              </a:pPr>
              <a:t>2015/8/27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2933CE7-429A-43FD-ABCA-F1A06F9C6CD5}" type="slidenum">
              <a:rPr lang="zh-CN" altLang="en-US"/>
              <a:pPr>
                <a:defRPr/>
              </a:pPr>
              <a:t>‹#›</a:t>
            </a:fld>
            <a:endParaRPr lang="zh-CN" altLang="en-US"/>
          </a:p>
        </p:txBody>
      </p:sp>
    </p:spTree>
    <p:extLst>
      <p:ext uri="{BB962C8B-B14F-4D97-AF65-F5344CB8AC3E}">
        <p14:creationId val="137529135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2015/8/27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502903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2015/8/27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701097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2015/8/27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885087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2015/8/27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5947152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2015/8/27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144693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2015/8/27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711118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2015/8/27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079132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2015/8/27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328094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7475785-8177-4DF6-BD8B-B229A5E81ADF}" type="datetimeFigureOut">
              <a:rPr lang="zh-CN" altLang="en-US"/>
              <a:pPr>
                <a:defRPr/>
              </a:pPr>
              <a:t>2015/8/27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319EEC5-AEAE-4E65-9250-A87C16439A19}" type="slidenum">
              <a:rPr lang="zh-CN" altLang="en-US"/>
              <a:pPr>
                <a:defRPr/>
              </a:pPr>
              <a:t>‹#›</a:t>
            </a:fld>
            <a:endParaRPr lang="zh-CN" altLang="en-US"/>
          </a:p>
        </p:txBody>
      </p:sp>
    </p:spTree>
    <p:extLst>
      <p:ext uri="{BB962C8B-B14F-4D97-AF65-F5344CB8AC3E}">
        <p14:creationId val="72473955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2015/8/27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8106438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2015/8/27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203549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2015/8/27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797735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BC6D017-39EE-4939-81F9-10E5341FFACD}" type="datetimeFigureOut">
              <a:rPr lang="zh-CN" altLang="en-US"/>
              <a:pPr>
                <a:defRPr/>
              </a:pPr>
              <a:t>2015/8/27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B5792DB-492F-49F7-A532-C756491B2FEB}" type="slidenum">
              <a:rPr lang="zh-CN" altLang="en-US"/>
              <a:pPr>
                <a:defRPr/>
              </a:pPr>
              <a:t>‹#›</a:t>
            </a:fld>
            <a:endParaRPr lang="zh-CN" altLang="en-US"/>
          </a:p>
        </p:txBody>
      </p:sp>
    </p:spTree>
    <p:extLst>
      <p:ext uri="{BB962C8B-B14F-4D97-AF65-F5344CB8AC3E}">
        <p14:creationId val="113899872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1B3CC08-5CC4-4B73-B9EB-688FAD2907C5}" type="datetimeFigureOut">
              <a:rPr lang="zh-CN" altLang="en-US"/>
              <a:pPr>
                <a:defRPr/>
              </a:pPr>
              <a:t>2015/8/27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184D814-17A7-4A6E-BEC2-3D0BDCD1003D}" type="slidenum">
              <a:rPr lang="zh-CN" altLang="en-US"/>
              <a:pPr>
                <a:defRPr/>
              </a:pPr>
              <a:t>‹#›</a:t>
            </a:fld>
            <a:endParaRPr lang="zh-CN" altLang="en-US"/>
          </a:p>
        </p:txBody>
      </p:sp>
    </p:spTree>
    <p:extLst>
      <p:ext uri="{BB962C8B-B14F-4D97-AF65-F5344CB8AC3E}">
        <p14:creationId val="89327422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4B87A98-DD82-4B5E-9BD7-D9DAF363709F}" type="datetimeFigureOut">
              <a:rPr lang="zh-CN" altLang="en-US"/>
              <a:pPr>
                <a:defRPr/>
              </a:pPr>
              <a:t>2015/8/27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4674D32-951D-4BBB-9395-77DB30D8482B}" type="slidenum">
              <a:rPr lang="zh-CN" altLang="en-US"/>
              <a:pPr>
                <a:defRPr/>
              </a:pPr>
              <a:t>‹#›</a:t>
            </a:fld>
            <a:endParaRPr lang="zh-CN" altLang="en-US"/>
          </a:p>
        </p:txBody>
      </p:sp>
    </p:spTree>
    <p:extLst>
      <p:ext uri="{BB962C8B-B14F-4D97-AF65-F5344CB8AC3E}">
        <p14:creationId val="58923581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4F2DD8FB-F52A-42A0-8C34-E7E55A1083F9}" type="datetimeFigureOut">
              <a:rPr lang="zh-CN" altLang="en-US"/>
              <a:pPr>
                <a:defRPr/>
              </a:pPr>
              <a:t>2015/8/27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391CCBE-45BD-4292-BB23-C6F57DC61BB3}" type="slidenum">
              <a:rPr lang="zh-CN" altLang="en-US"/>
              <a:pPr>
                <a:defRPr/>
              </a:pPr>
              <a:t>‹#›</a:t>
            </a:fld>
            <a:endParaRPr lang="zh-CN" altLang="en-US"/>
          </a:p>
        </p:txBody>
      </p:sp>
    </p:spTree>
    <p:extLst>
      <p:ext uri="{BB962C8B-B14F-4D97-AF65-F5344CB8AC3E}">
        <p14:creationId val="155201980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275A4368-2C22-441E-8A51-DDC8028F7EC4}" type="datetimeFigureOut">
              <a:rPr lang="zh-CN" altLang="en-US"/>
              <a:pPr>
                <a:defRPr/>
              </a:pPr>
              <a:t>2015/8/27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1967676-EC47-46EF-A4C8-1064FBF7B126}" type="slidenum">
              <a:rPr lang="zh-CN" altLang="en-US"/>
              <a:pPr>
                <a:defRPr/>
              </a:pPr>
              <a:t>‹#›</a:t>
            </a:fld>
            <a:endParaRPr lang="zh-CN" altLang="en-US"/>
          </a:p>
        </p:txBody>
      </p:sp>
    </p:spTree>
    <p:extLst>
      <p:ext uri="{BB962C8B-B14F-4D97-AF65-F5344CB8AC3E}">
        <p14:creationId val="412745167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D6EB6D2-2E24-4B33-B848-7D0F032BA105}" type="datetimeFigureOut">
              <a:rPr lang="zh-CN" altLang="en-US"/>
              <a:pPr>
                <a:defRPr/>
              </a:pPr>
              <a:t>2015/8/27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7C70476-6D2C-4EA1-8FCD-939C14BF6188}" type="slidenum">
              <a:rPr lang="zh-CN" altLang="en-US"/>
              <a:pPr>
                <a:defRPr/>
              </a:pPr>
              <a:t>‹#›</a:t>
            </a:fld>
            <a:endParaRPr lang="zh-CN" altLang="en-US"/>
          </a:p>
        </p:txBody>
      </p:sp>
    </p:spTree>
    <p:extLst>
      <p:ext uri="{BB962C8B-B14F-4D97-AF65-F5344CB8AC3E}">
        <p14:creationId val="328192545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5DCA684-F207-4FF5-8E55-0FBD55451508}" type="datetimeFigureOut">
              <a:rPr lang="zh-CN" altLang="en-US"/>
              <a:pPr>
                <a:defRPr/>
              </a:pPr>
              <a:t>2015/8/27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84BF5D1-4946-4840-AD71-461998A1635F}" type="slidenum">
              <a:rPr lang="zh-CN" altLang="en-US"/>
              <a:pPr>
                <a:defRPr/>
              </a:pPr>
              <a:t>‹#›</a:t>
            </a:fld>
            <a:endParaRPr lang="zh-CN" altLang="en-US"/>
          </a:p>
        </p:txBody>
      </p:sp>
    </p:spTree>
    <p:extLst>
      <p:ext uri="{BB962C8B-B14F-4D97-AF65-F5344CB8AC3E}">
        <p14:creationId val="130888898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latin typeface="+mn-lt"/>
                <a:ea typeface="+mn-ea"/>
              </a:defRPr>
            </a:lvl1pPr>
          </a:lstStyle>
          <a:p>
            <a:pPr>
              <a:defRPr/>
            </a:pPr>
            <a:fld id="{4E207CA2-0EE5-4E57-B7C1-4BAC2D3A7364}" type="datetimeFigureOut">
              <a:rPr lang="zh-CN" altLang="en-US"/>
              <a:pPr>
                <a:defRPr/>
              </a:pPr>
              <a:t>2015/8/27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a:solidFill>
                  <a:schemeClr val="tx1">
                    <a:tint val="75000"/>
                  </a:schemeClr>
                </a:solidFill>
                <a:latin typeface="+mn-lt"/>
                <a:ea typeface="+mn-ea"/>
              </a:defRPr>
            </a:lvl1pPr>
          </a:lstStyle>
          <a:p>
            <a:pPr>
              <a:defRPr/>
            </a:pPr>
            <a:fld id="{0A301767-3CE9-4B61-AD53-1E18CEC524A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a:rPr>
              <a:pPr eaLnBrk="1" fontAlgn="auto" hangingPunct="1">
                <a:spcBef>
                  <a:spcPct val="0"/>
                </a:spcBef>
                <a:spcAft>
                  <a:spcPct val="0"/>
                </a:spcAft>
              </a:pPr>
              <a:t>2015/8/27</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a:rPr>
              <a:pPr eaLnBrk="1" fontAlgn="auto" hangingPunct="1">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1048071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0.emf"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1.emf" Type="http://schemas.openxmlformats.org/officeDocument/2006/relationships/image"/><Relationship Id="rId4" Target="../media/image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emf" Type="http://schemas.openxmlformats.org/officeDocument/2006/relationships/image"/><Relationship Id="rId3" Target="../media/image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3.emf" Type="http://schemas.openxmlformats.org/officeDocument/2006/relationships/image"/><Relationship Id="rId4" Target="../media/image14.emf"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emf" Type="http://schemas.openxmlformats.org/officeDocument/2006/relationships/image"/><Relationship Id="rId3" Target="../media/image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emf" Type="http://schemas.openxmlformats.org/officeDocument/2006/relationships/image"/><Relationship Id="rId3" Target="../media/image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3.jpeg" Type="http://schemas.openxmlformats.org/officeDocument/2006/relationships/image"/><Relationship Id="rId4" Target="../media/image9.emf" Type="http://schemas.openxmlformats.org/officeDocument/2006/relationships/image"/><Relationship Id="rId5" Target="../media/image10.emf" Type="http://schemas.openxmlformats.org/officeDocument/2006/relationships/image"/><Relationship Id="rId6" Target="../media/image11.emf" Type="http://schemas.openxmlformats.org/officeDocument/2006/relationships/image"/><Relationship Id="rId7" Target="../media/image12.emf"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emf" Type="http://schemas.openxmlformats.org/officeDocument/2006/relationships/image"/><Relationship Id="rId3" Target="../media/image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stretch>
            <a:fillRect/>
          </a:stretch>
        </a:blipFill>
        <a:effectLst/>
      </p:bgPr>
    </p:bg>
    <p:spTree>
      <p:nvGrpSpPr>
        <p:cNvPr id="1" name=""/>
        <p:cNvGrpSpPr/>
        <p:nvPr/>
      </p:nvGrpSpPr>
      <p:grpSpPr>
        <a:xfrm>
          <a:off x="0" y="0"/>
          <a:ext cx="0" cy="0"/>
        </a:xfrm>
      </p:grpSpPr>
      <p:sp>
        <p:nvSpPr>
          <p:cNvPr id="13" name="矩形 12"/>
          <p:cNvSpPr/>
          <p:nvPr/>
        </p:nvSpPr>
        <p:spPr>
          <a:xfrm>
            <a:off x="1778000" y="0"/>
            <a:ext cx="8636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075" name="文本框 6"/>
          <p:cNvSpPr txBox="1">
            <a:spLocks noChangeArrowheads="1"/>
          </p:cNvSpPr>
          <p:nvPr/>
        </p:nvSpPr>
        <p:spPr bwMode="auto">
          <a:xfrm>
            <a:off x="3541712" y="4335463"/>
            <a:ext cx="50596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mtClean="0" sz="3200">
                <a:latin charset="-122" panose="020b0503020204020204" pitchFamily="34" typeface="微软雅黑"/>
                <a:ea charset="-122" panose="020b0503020204020204" pitchFamily="34" typeface="微软雅黑"/>
              </a:rPr>
              <a:t>成都西禾年度公关活动计划</a:t>
            </a:r>
          </a:p>
        </p:txBody>
      </p:sp>
      <p:sp>
        <p:nvSpPr>
          <p:cNvPr id="3076" name="矩形 9"/>
          <p:cNvSpPr>
            <a:spLocks noChangeArrowheads="1"/>
          </p:cNvSpPr>
          <p:nvPr/>
        </p:nvSpPr>
        <p:spPr bwMode="auto">
          <a:xfrm>
            <a:off x="2824163" y="5038725"/>
            <a:ext cx="654367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1100">
                <a:latin charset="-122" panose="020b0503020204020204" pitchFamily="34" typeface="微软雅黑"/>
                <a:ea charset="-122" panose="020b0503020204020204" pitchFamily="34" typeface="微软雅黑"/>
              </a:rPr>
              <a:t>Supporters say that the ease of use of presentation software can save a lot of time for people who otherwise would have used other types. Supporters say that the ease of use.</a:t>
            </a:r>
          </a:p>
        </p:txBody>
      </p:sp>
      <p:cxnSp>
        <p:nvCxnSpPr>
          <p:cNvPr id="11" name="直接连接符 10"/>
          <p:cNvCxnSpPr/>
          <p:nvPr/>
        </p:nvCxnSpPr>
        <p:spPr>
          <a:xfrm>
            <a:off x="2824163" y="4183063"/>
            <a:ext cx="6543675" cy="0"/>
          </a:xfrm>
          <a:prstGeom prst="line">
            <a:avLst/>
          </a:prstGeom>
          <a:ln>
            <a:solidFill>
              <a:srgbClr val="1C274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824163" y="4956175"/>
            <a:ext cx="6543675" cy="0"/>
          </a:xfrm>
          <a:prstGeom prst="line">
            <a:avLst/>
          </a:prstGeom>
          <a:ln>
            <a:solidFill>
              <a:srgbClr val="1C2743"/>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050662" y="806112"/>
            <a:ext cx="8012430" cy="3901440"/>
          </a:xfrm>
          <a:prstGeom prst="rect">
            <a:avLst/>
          </a:prstGeom>
          <a:noFill/>
        </p:spPr>
        <p:txBody>
          <a:bodyPr wrap="none">
            <a:spAutoFit/>
          </a:bodyPr>
          <a:lstStyle/>
          <a:p>
            <a:pPr eaLnBrk="1" fontAlgn="auto" hangingPunct="1">
              <a:spcBef>
                <a:spcPct val="0"/>
              </a:spcBef>
              <a:spcAft>
                <a:spcPct val="0"/>
              </a:spcAft>
              <a:defRPr/>
            </a:pPr>
            <a:r>
              <a:rPr altLang="zh-CN" b="1" lang="en-US" sz="25000">
                <a:blipFill>
                  <a:blip r:embed="rId2"/>
                  <a:stretch>
                    <a:fillRect/>
                  </a:stretch>
                </a:blipFill>
                <a:latin charset="-122" panose="020b0503020204020204" pitchFamily="34" typeface="微软雅黑"/>
                <a:ea charset="-122" panose="020b0503020204020204" pitchFamily="34" typeface="微软雅黑"/>
              </a:rPr>
              <a:t>2015</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等腰三角形 7"/>
          <p:cNvSpPr/>
          <p:nvPr/>
        </p:nvSpPr>
        <p:spPr>
          <a:xfrm>
            <a:off x="2962275" y="311150"/>
            <a:ext cx="6267450" cy="5707063"/>
          </a:xfrm>
          <a:prstGeom prs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等腰三角形 8"/>
          <p:cNvSpPr/>
          <p:nvPr/>
        </p:nvSpPr>
        <p:spPr>
          <a:xfrm>
            <a:off x="4513263" y="306388"/>
            <a:ext cx="3165475" cy="2876550"/>
          </a:xfrm>
          <a:prstGeom prs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 name="等腰三角形 9"/>
          <p:cNvSpPr/>
          <p:nvPr/>
        </p:nvSpPr>
        <p:spPr>
          <a:xfrm>
            <a:off x="6142038" y="3182938"/>
            <a:ext cx="3074987" cy="2838450"/>
          </a:xfrm>
          <a:prstGeom prs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等腰三角形 10"/>
          <p:cNvSpPr/>
          <p:nvPr/>
        </p:nvSpPr>
        <p:spPr>
          <a:xfrm>
            <a:off x="2951163" y="3140075"/>
            <a:ext cx="3167062" cy="2874963"/>
          </a:xfrm>
          <a:prstGeom prs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 name="等腰三角形 11"/>
          <p:cNvSpPr/>
          <p:nvPr/>
        </p:nvSpPr>
        <p:spPr>
          <a:xfrm rot="10800000">
            <a:off x="4524375" y="3170238"/>
            <a:ext cx="3179763" cy="2871787"/>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295" name="矩形 15"/>
          <p:cNvSpPr>
            <a:spLocks noChangeArrowheads="1"/>
          </p:cNvSpPr>
          <p:nvPr/>
        </p:nvSpPr>
        <p:spPr bwMode="auto">
          <a:xfrm>
            <a:off x="9264649" y="4457700"/>
            <a:ext cx="2465388"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Tx/>
              <a:buNone/>
            </a:pPr>
            <a:r>
              <a:rPr altLang="en-US" lang="zh-CN" sz="1600">
                <a:latin charset="-122" panose="020b0503020204020204" pitchFamily="34" typeface="微软雅黑"/>
                <a:ea charset="-122" panose="020b0503020204020204" pitchFamily="34" typeface="微软雅黑"/>
              </a:rPr>
              <a:t>针对既有客户、会员、受众、学员等等的活动。可以是增值服务、会员聚会、折扣待遇等等优惠活动，以达到维系客户关系，为PA续费做铺垫的目的。</a:t>
            </a:r>
          </a:p>
        </p:txBody>
      </p:sp>
      <p:pic>
        <p:nvPicPr>
          <p:cNvPr id="12296" name="图片 16"/>
          <p:cNvPicPr>
            <a:picLocks noChangeAspect="1"/>
          </p:cNvPicPr>
          <p:nvPr/>
        </p:nvPicPr>
        <p:blipFill>
          <a:blip r:embed="rId3">
            <a:extLst>
              <a:ext uri="{28A0092B-C50C-407E-A947-70E740481C1C}">
                <a14:useLocalDpi val="0"/>
              </a:ext>
            </a:extLst>
          </a:blip>
          <a:stretch>
            <a:fillRect/>
          </a:stretch>
        </p:blipFill>
        <p:spPr bwMode="auto">
          <a:xfrm>
            <a:off x="6142038" y="3503613"/>
            <a:ext cx="1081087" cy="1146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297" name="文本框 17"/>
          <p:cNvSpPr txBox="1">
            <a:spLocks noChangeArrowheads="1"/>
          </p:cNvSpPr>
          <p:nvPr/>
        </p:nvSpPr>
        <p:spPr bwMode="auto">
          <a:xfrm>
            <a:off x="5422900" y="3627438"/>
            <a:ext cx="87820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8000">
                <a:solidFill>
                  <a:schemeClr val="bg1"/>
                </a:solidFill>
                <a:latin charset="-122" panose="020b0503020204020204" pitchFamily="34" typeface="微软雅黑"/>
                <a:ea charset="-122" panose="020b0503020204020204" pitchFamily="34" typeface="微软雅黑"/>
              </a:rPr>
              <a:t>B</a:t>
            </a:r>
          </a:p>
        </p:txBody>
      </p:sp>
      <p:cxnSp>
        <p:nvCxnSpPr>
          <p:cNvPr id="19" name="直接连接符 18"/>
          <p:cNvCxnSpPr/>
          <p:nvPr/>
        </p:nvCxnSpPr>
        <p:spPr>
          <a:xfrm>
            <a:off x="3816350" y="1401763"/>
            <a:ext cx="963613" cy="469900"/>
          </a:xfrm>
          <a:prstGeom prst="line">
            <a:avLst/>
          </a:prstGeom>
        </p:spPr>
        <p:style>
          <a:lnRef idx="1">
            <a:schemeClr val="dk1"/>
          </a:lnRef>
          <a:fillRef idx="0">
            <a:schemeClr val="dk1"/>
          </a:fillRef>
          <a:effectRef idx="0">
            <a:schemeClr val="dk1"/>
          </a:effectRef>
          <a:fontRef idx="minor">
            <a:schemeClr val="tx1"/>
          </a:fontRef>
        </p:style>
      </p:cxnSp>
      <p:sp>
        <p:nvSpPr>
          <p:cNvPr id="12299" name="矩形 20"/>
          <p:cNvSpPr>
            <a:spLocks noChangeArrowheads="1"/>
          </p:cNvSpPr>
          <p:nvPr/>
        </p:nvSpPr>
        <p:spPr bwMode="auto">
          <a:xfrm>
            <a:off x="830263" y="971550"/>
            <a:ext cx="285115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lang="en-US" sz="1400">
                <a:latin charset="-122" panose="020b0503020204020204" pitchFamily="34" typeface="微软雅黑"/>
                <a:ea charset="-122" panose="020b0503020204020204" pitchFamily="34" typeface="微软雅黑"/>
              </a:rPr>
              <a:t>who otherwise would have used other types.</a:t>
            </a:r>
          </a:p>
          <a:p>
            <a:pPr eaLnBrk="1" hangingPunct="1">
              <a:lnSpc>
                <a:spcPct val="100000"/>
              </a:lnSpc>
              <a:spcBef>
                <a:spcPct val="0"/>
              </a:spcBef>
              <a:buFontTx/>
              <a:buNone/>
            </a:pPr>
            <a:r>
              <a:rPr altLang="zh-CN" lang="en-US" sz="1400">
                <a:latin charset="-122" panose="020b0503020204020204" pitchFamily="34" typeface="微软雅黑"/>
                <a:ea charset="-122" panose="020b0503020204020204" pitchFamily="34" typeface="微软雅黑"/>
              </a:rPr>
              <a:t>who otherwise would have used other types.</a:t>
            </a:r>
          </a:p>
          <a:p>
            <a:pPr eaLnBrk="1" hangingPunct="1">
              <a:lnSpc>
                <a:spcPct val="100000"/>
              </a:lnSpc>
              <a:spcBef>
                <a:spcPct val="0"/>
              </a:spcBef>
              <a:buFontTx/>
              <a:buNone/>
            </a:pPr>
            <a:r>
              <a:rPr altLang="zh-CN" lang="en-US" sz="1400">
                <a:latin charset="-122" panose="020b0503020204020204" pitchFamily="34" typeface="微软雅黑"/>
                <a:ea charset="-122" panose="020b0503020204020204" pitchFamily="34" typeface="微软雅黑"/>
              </a:rPr>
              <a:t>who would have used other types.</a:t>
            </a:r>
          </a:p>
        </p:txBody>
      </p:sp>
      <p:sp>
        <p:nvSpPr>
          <p:cNvPr id="12300" name="文本框 21"/>
          <p:cNvSpPr txBox="1">
            <a:spLocks noChangeArrowheads="1"/>
          </p:cNvSpPr>
          <p:nvPr/>
        </p:nvSpPr>
        <p:spPr bwMode="auto">
          <a:xfrm>
            <a:off x="8958264" y="779463"/>
            <a:ext cx="155098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3200">
                <a:latin charset="-122" panose="020b0503020204020204" pitchFamily="34" typeface="微软雅黑"/>
                <a:ea charset="-122" panose="020b0503020204020204" pitchFamily="34" typeface="微软雅黑"/>
              </a:rPr>
              <a:t>方向三</a:t>
            </a:r>
          </a:p>
        </p:txBody>
      </p:sp>
      <p:sp>
        <p:nvSpPr>
          <p:cNvPr id="12301" name="矩形 22"/>
          <p:cNvSpPr>
            <a:spLocks noChangeArrowheads="1"/>
          </p:cNvSpPr>
          <p:nvPr/>
        </p:nvSpPr>
        <p:spPr bwMode="auto">
          <a:xfrm>
            <a:off x="8958264" y="1317625"/>
            <a:ext cx="277177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lang="en-US" sz="1400">
                <a:latin charset="-122" panose="020b0503020204020204" pitchFamily="34" typeface="微软雅黑"/>
                <a:ea charset="-122" panose="020b0503020204020204" pitchFamily="34" typeface="微软雅黑"/>
              </a:rPr>
              <a:t>Supporters say that the ease of use of presentation software can save a lot of time for people who otherwise would have used other types.</a:t>
            </a:r>
          </a:p>
        </p:txBody>
      </p:sp>
      <p:cxnSp>
        <p:nvCxnSpPr>
          <p:cNvPr id="24" name="直接连接符 23"/>
          <p:cNvCxnSpPr/>
          <p:nvPr/>
        </p:nvCxnSpPr>
        <p:spPr>
          <a:xfrm flipH="1">
            <a:off x="8181975" y="1747838"/>
            <a:ext cx="571500" cy="2076450"/>
          </a:xfrm>
          <a:prstGeom prst="line">
            <a:avLst/>
          </a:prstGeom>
        </p:spPr>
        <p:style>
          <a:lnRef idx="1">
            <a:schemeClr val="dk1"/>
          </a:lnRef>
          <a:fillRef idx="0">
            <a:schemeClr val="dk1"/>
          </a:fillRef>
          <a:effectRef idx="0">
            <a:schemeClr val="dk1"/>
          </a:effectRef>
          <a:fontRef idx="minor">
            <a:schemeClr val="tx1"/>
          </a:fontRef>
        </p:style>
      </p:cxnSp>
      <p:cxnSp>
        <p:nvCxnSpPr>
          <p:cNvPr id="26" name="直接连接符 25"/>
          <p:cNvCxnSpPr/>
          <p:nvPr/>
        </p:nvCxnSpPr>
        <p:spPr>
          <a:xfrm>
            <a:off x="2627313" y="4014788"/>
            <a:ext cx="962025" cy="471487"/>
          </a:xfrm>
          <a:prstGeom prst="line">
            <a:avLst/>
          </a:prstGeom>
        </p:spPr>
        <p:style>
          <a:lnRef idx="1">
            <a:schemeClr val="dk1"/>
          </a:lnRef>
          <a:fillRef idx="0">
            <a:schemeClr val="dk1"/>
          </a:fillRef>
          <a:effectRef idx="0">
            <a:schemeClr val="dk1"/>
          </a:effectRef>
          <a:fontRef idx="minor">
            <a:schemeClr val="tx1"/>
          </a:fontRef>
        </p:style>
      </p:cxnSp>
      <p:sp>
        <p:nvSpPr>
          <p:cNvPr id="12304" name="矩形 27"/>
          <p:cNvSpPr>
            <a:spLocks noChangeArrowheads="1"/>
          </p:cNvSpPr>
          <p:nvPr/>
        </p:nvSpPr>
        <p:spPr bwMode="auto">
          <a:xfrm>
            <a:off x="417513" y="3586163"/>
            <a:ext cx="220980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lang="en-US" sz="1400">
                <a:latin charset="-122" panose="020b0503020204020204" pitchFamily="34" typeface="微软雅黑"/>
                <a:ea charset="-122" panose="020b0503020204020204" pitchFamily="34" typeface="微软雅黑"/>
              </a:rPr>
              <a:t>who otherwise would have used other types.</a:t>
            </a:r>
          </a:p>
          <a:p>
            <a:pPr eaLnBrk="1" hangingPunct="1">
              <a:lnSpc>
                <a:spcPct val="100000"/>
              </a:lnSpc>
              <a:spcBef>
                <a:spcPct val="0"/>
              </a:spcBef>
              <a:buFontTx/>
              <a:buNone/>
            </a:pPr>
            <a:r>
              <a:rPr altLang="zh-CN" lang="en-US" sz="1400">
                <a:latin charset="-122" panose="020b0503020204020204" pitchFamily="34" typeface="微软雅黑"/>
                <a:ea charset="-122" panose="020b0503020204020204" pitchFamily="34" typeface="微软雅黑"/>
              </a:rPr>
              <a:t>who otherwise would have used other types.</a:t>
            </a:r>
          </a:p>
          <a:p>
            <a:pPr eaLnBrk="1" hangingPunct="1">
              <a:lnSpc>
                <a:spcPct val="100000"/>
              </a:lnSpc>
              <a:spcBef>
                <a:spcPct val="0"/>
              </a:spcBef>
              <a:buFontTx/>
              <a:buNone/>
            </a:pPr>
            <a:r>
              <a:rPr altLang="zh-CN" lang="en-US" sz="1400">
                <a:latin charset="-122" panose="020b0503020204020204" pitchFamily="34" typeface="微软雅黑"/>
                <a:ea charset="-122" panose="020b0503020204020204" pitchFamily="34" typeface="微软雅黑"/>
              </a:rPr>
              <a:t>who would have used other types.</a:t>
            </a:r>
          </a:p>
        </p:txBody>
      </p:sp>
      <p:sp>
        <p:nvSpPr>
          <p:cNvPr id="12305" name="文本框 28"/>
          <p:cNvSpPr txBox="1">
            <a:spLocks noChangeArrowheads="1"/>
          </p:cNvSpPr>
          <p:nvPr/>
        </p:nvSpPr>
        <p:spPr bwMode="auto">
          <a:xfrm>
            <a:off x="830263" y="330200"/>
            <a:ext cx="154940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3200">
                <a:latin charset="-122" panose="020b0503020204020204" pitchFamily="34" typeface="微软雅黑"/>
                <a:ea charset="-122" panose="020b0503020204020204" pitchFamily="34" typeface="微软雅黑"/>
              </a:rPr>
              <a:t>方向一</a:t>
            </a:r>
          </a:p>
        </p:txBody>
      </p:sp>
      <p:sp>
        <p:nvSpPr>
          <p:cNvPr id="12306" name="文本框 29"/>
          <p:cNvSpPr txBox="1">
            <a:spLocks noChangeArrowheads="1"/>
          </p:cNvSpPr>
          <p:nvPr/>
        </p:nvSpPr>
        <p:spPr bwMode="auto">
          <a:xfrm>
            <a:off x="417513" y="3043238"/>
            <a:ext cx="154940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3200">
                <a:latin charset="-122" panose="020b0503020204020204" pitchFamily="34" typeface="微软雅黑"/>
                <a:ea charset="-122" panose="020b0503020204020204" pitchFamily="34" typeface="微软雅黑"/>
              </a:rPr>
              <a:t>方向二</a:t>
            </a:r>
          </a:p>
        </p:txBody>
      </p:sp>
      <p:sp>
        <p:nvSpPr>
          <p:cNvPr id="12307" name="文本框 30"/>
          <p:cNvSpPr txBox="1">
            <a:spLocks noChangeArrowheads="1"/>
          </p:cNvSpPr>
          <p:nvPr/>
        </p:nvSpPr>
        <p:spPr bwMode="auto">
          <a:xfrm>
            <a:off x="5775325" y="1441450"/>
            <a:ext cx="60515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5400">
                <a:solidFill>
                  <a:schemeClr val="bg1"/>
                </a:solidFill>
                <a:latin charset="-122" panose="020b0503020204020204" pitchFamily="34" typeface="微软雅黑"/>
                <a:ea charset="-122" panose="020b0503020204020204" pitchFamily="34" typeface="微软雅黑"/>
              </a:rPr>
              <a:t>1</a:t>
            </a:r>
          </a:p>
        </p:txBody>
      </p:sp>
      <p:sp>
        <p:nvSpPr>
          <p:cNvPr id="12308" name="文本框 31"/>
          <p:cNvSpPr txBox="1">
            <a:spLocks noChangeArrowheads="1"/>
          </p:cNvSpPr>
          <p:nvPr/>
        </p:nvSpPr>
        <p:spPr bwMode="auto">
          <a:xfrm>
            <a:off x="4187825" y="4489450"/>
            <a:ext cx="60515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5400">
                <a:solidFill>
                  <a:schemeClr val="bg1"/>
                </a:solidFill>
                <a:latin charset="-122" panose="020b0503020204020204" pitchFamily="34" typeface="微软雅黑"/>
                <a:ea charset="-122" panose="020b0503020204020204" pitchFamily="34" typeface="微软雅黑"/>
              </a:rPr>
              <a:t>2</a:t>
            </a:r>
          </a:p>
        </p:txBody>
      </p:sp>
      <p:sp>
        <p:nvSpPr>
          <p:cNvPr id="12309" name="文本框 32"/>
          <p:cNvSpPr txBox="1">
            <a:spLocks noChangeArrowheads="1"/>
          </p:cNvSpPr>
          <p:nvPr/>
        </p:nvSpPr>
        <p:spPr bwMode="auto">
          <a:xfrm>
            <a:off x="7350124" y="4524375"/>
            <a:ext cx="60515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5400">
                <a:solidFill>
                  <a:schemeClr val="bg1"/>
                </a:solidFill>
                <a:latin charset="-122" panose="020b0503020204020204" pitchFamily="34" typeface="微软雅黑"/>
                <a:ea charset="-122" panose="020b0503020204020204" pitchFamily="34" typeface="微软雅黑"/>
              </a:rPr>
              <a:t>3</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4"/>
          <a:stretch>
            <a:fillRect/>
          </a:stretch>
        </a:blipFill>
        <a:effectLst/>
      </p:bgPr>
    </p:bg>
    <p:spTree>
      <p:nvGrpSpPr>
        <p:cNvPr id="1" name=""/>
        <p:cNvGrpSpPr/>
        <p:nvPr/>
      </p:nvGrpSpPr>
      <p:grpSpPr>
        <a:xfrm>
          <a:off x="0" y="0"/>
          <a:ext cx="0" cy="0"/>
        </a:xfrm>
      </p:grpSpPr>
      <p:pic>
        <p:nvPicPr>
          <p:cNvPr id="13314" name="图片 9"/>
          <p:cNvPicPr>
            <a:picLocks noChangeAspect="1"/>
          </p:cNvPicPr>
          <p:nvPr/>
        </p:nvPicPr>
        <p:blipFill>
          <a:blip r:embed="rId2">
            <a:extLst>
              <a:ext uri="{28A0092B-C50C-407E-A947-70E740481C1C}">
                <a14:useLocalDpi val="0"/>
              </a:ext>
            </a:extLst>
          </a:blip>
          <a:srcRect b="18327" l="39375" t="56660"/>
          <a:stretch>
            <a:fillRect/>
          </a:stretch>
        </p:blipFill>
        <p:spPr bwMode="auto">
          <a:xfrm>
            <a:off x="4800600" y="3970338"/>
            <a:ext cx="7391400" cy="2033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 name="矩形 7"/>
          <p:cNvSpPr/>
          <p:nvPr/>
        </p:nvSpPr>
        <p:spPr>
          <a:xfrm>
            <a:off x="-12700" y="-12700"/>
            <a:ext cx="5980113" cy="688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316" name="Content Placeholder 2"/>
          <p:cNvSpPr txBox="1"/>
          <p:nvPr/>
        </p:nvSpPr>
        <p:spPr bwMode="auto">
          <a:xfrm>
            <a:off x="884238" y="903288"/>
            <a:ext cx="4227512" cy="1550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b="1" lang="zh-CN" sz="2400">
                <a:latin charset="-122" panose="020b0503020204020204" pitchFamily="34" typeface="微软雅黑"/>
                <a:ea charset="-122" panose="020b0503020204020204" pitchFamily="34" typeface="微软雅黑"/>
              </a:rPr>
              <a:t>方向一</a:t>
            </a:r>
            <a:br>
              <a:rPr altLang="en-US" b="1" lang="zh-CN" sz="2400">
                <a:latin charset="-122" panose="020b0503020204020204" pitchFamily="34" typeface="微软雅黑"/>
                <a:ea charset="-122" panose="020b0503020204020204" pitchFamily="34" typeface="微软雅黑"/>
              </a:rPr>
            </a:br>
            <a:r>
              <a:rPr altLang="en-US" b="1" lang="zh-CN" sz="2400">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
        <p:nvSpPr>
          <p:cNvPr id="13317" name="Content Placeholder 2"/>
          <p:cNvSpPr txBox="1"/>
          <p:nvPr/>
        </p:nvSpPr>
        <p:spPr bwMode="auto">
          <a:xfrm>
            <a:off x="884238" y="2509838"/>
            <a:ext cx="4227512" cy="1279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b="1" lang="zh-CN" sz="2400">
                <a:latin charset="-122" panose="020b0503020204020204" pitchFamily="34" typeface="微软雅黑"/>
                <a:ea charset="-122" panose="020b0503020204020204" pitchFamily="34" typeface="微软雅黑"/>
              </a:rPr>
              <a:t>方向二</a:t>
            </a:r>
            <a:br>
              <a:rPr altLang="en-US" b="1" lang="zh-CN" sz="2400">
                <a:latin charset="-122" panose="020b0503020204020204" pitchFamily="34" typeface="微软雅黑"/>
                <a:ea charset="-122" panose="020b0503020204020204" pitchFamily="34" typeface="微软雅黑"/>
              </a:rPr>
            </a:br>
            <a:r>
              <a:rPr altLang="en-US" b="1" lang="zh-CN" sz="2400">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
        <p:nvSpPr>
          <p:cNvPr id="13318" name="Content Placeholder 2"/>
          <p:cNvSpPr txBox="1"/>
          <p:nvPr/>
        </p:nvSpPr>
        <p:spPr bwMode="auto">
          <a:xfrm>
            <a:off x="884238" y="4094163"/>
            <a:ext cx="4227512" cy="1281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b="1" lang="zh-CN" sz="2400">
                <a:latin charset="-122" panose="020b0503020204020204" pitchFamily="34" typeface="微软雅黑"/>
                <a:ea charset="-122" panose="020b0503020204020204" pitchFamily="34" typeface="微软雅黑"/>
              </a:rPr>
              <a:t>方向三</a:t>
            </a:r>
            <a:br>
              <a:rPr altLang="en-US" b="1" lang="zh-CN" sz="2400">
                <a:latin charset="-122" panose="020b0503020204020204" pitchFamily="34" typeface="微软雅黑"/>
                <a:ea charset="-122" panose="020b0503020204020204" pitchFamily="34" typeface="微软雅黑"/>
              </a:rPr>
            </a:br>
            <a:r>
              <a:rPr altLang="en-US" b="1" lang="zh-CN" sz="2400">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
        <p:nvSpPr>
          <p:cNvPr id="13319" name="矩形 10"/>
          <p:cNvSpPr>
            <a:spLocks noChangeArrowheads="1"/>
          </p:cNvSpPr>
          <p:nvPr/>
        </p:nvSpPr>
        <p:spPr bwMode="auto">
          <a:xfrm>
            <a:off x="6264274" y="5230813"/>
            <a:ext cx="576738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Tx/>
              <a:buNone/>
            </a:pPr>
            <a:r>
              <a:rPr altLang="en-US" lang="zh-CN" sz="1600">
                <a:solidFill>
                  <a:srgbClr val="FFFFFF"/>
                </a:solidFill>
                <a:latin charset="-122" panose="020b0503020204020204" pitchFamily="34" typeface="微软雅黑"/>
                <a:ea charset="-122" panose="020b0503020204020204" pitchFamily="34" typeface="微软雅黑"/>
              </a:rPr>
              <a:t>员工内部活动，员工培训、运动会、团队拓展。目的是为了增强凝聚力，培养团队默契，深化企业文化。</a:t>
            </a:r>
          </a:p>
        </p:txBody>
      </p:sp>
      <p:pic>
        <p:nvPicPr>
          <p:cNvPr id="13320" name="图片 11"/>
          <p:cNvPicPr>
            <a:picLocks noChangeAspect="1"/>
          </p:cNvPicPr>
          <p:nvPr/>
        </p:nvPicPr>
        <p:blipFill>
          <a:blip r:embed="rId3">
            <a:extLst>
              <a:ext uri="{28A0092B-C50C-407E-A947-70E740481C1C}">
                <a14:useLocalDpi val="0"/>
              </a:ext>
            </a:extLst>
          </a:blip>
          <a:stretch>
            <a:fillRect/>
          </a:stretch>
        </p:blipFill>
        <p:spPr bwMode="auto">
          <a:xfrm>
            <a:off x="6443663" y="4262438"/>
            <a:ext cx="1414462" cy="968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321" name="文本框 12"/>
          <p:cNvSpPr txBox="1">
            <a:spLocks noChangeArrowheads="1"/>
          </p:cNvSpPr>
          <p:nvPr/>
        </p:nvSpPr>
        <p:spPr bwMode="auto">
          <a:xfrm>
            <a:off x="7907339" y="4084638"/>
            <a:ext cx="867093"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8000">
                <a:solidFill>
                  <a:schemeClr val="bg1"/>
                </a:solidFill>
                <a:latin charset="-122" panose="020b0503020204020204" pitchFamily="34" typeface="微软雅黑"/>
                <a:ea charset="-122" panose="020b0503020204020204" pitchFamily="34" typeface="微软雅黑"/>
              </a:rPr>
              <a:t>C</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stretch>
            <a:fillRect/>
          </a:stretch>
        </a:blipFill>
        <a:effectLst/>
      </p:bgPr>
    </p:bg>
    <p:spTree>
      <p:nvGrpSpPr>
        <p:cNvPr id="1" name=""/>
        <p:cNvGrpSpPr/>
        <p:nvPr/>
      </p:nvGrpSpPr>
      <p:grpSpPr>
        <a:xfrm>
          <a:off x="0" y="0"/>
          <a:ext cx="0" cy="0"/>
        </a:xfrm>
      </p:grpSpPr>
      <p:sp>
        <p:nvSpPr>
          <p:cNvPr id="41" name="矩形 40"/>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14339" name="组合 34"/>
          <p:cNvGrpSpPr/>
          <p:nvPr/>
        </p:nvGrpSpPr>
        <p:grpSpPr>
          <a:xfrm>
            <a:off x="3937000" y="1258888"/>
            <a:ext cx="4318000" cy="4340225"/>
            <a:chOff x="4186986" y="1660361"/>
            <a:chExt cx="2502570" cy="2514601"/>
          </a:xfrm>
        </p:grpSpPr>
        <p:sp>
          <p:nvSpPr>
            <p:cNvPr id="31" name="空心弧 30"/>
            <p:cNvSpPr/>
            <p:nvPr/>
          </p:nvSpPr>
          <p:spPr>
            <a:xfrm>
              <a:off x="4186986" y="1684275"/>
              <a:ext cx="2490609" cy="2490687"/>
            </a:xfrm>
            <a:prstGeom prst="blockArc">
              <a:avLst>
                <a:gd fmla="val 13315817" name="adj1"/>
                <a:gd fmla="val 0" name="adj2"/>
                <a:gd fmla="val 25000" name="adj3"/>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32" name="空心弧 31"/>
            <p:cNvSpPr/>
            <p:nvPr/>
          </p:nvSpPr>
          <p:spPr>
            <a:xfrm rot="13334596">
              <a:off x="4198947" y="1672317"/>
              <a:ext cx="2490609" cy="2490687"/>
            </a:xfrm>
            <a:prstGeom prst="blockArc">
              <a:avLst>
                <a:gd fmla="val 13315817" name="adj1"/>
                <a:gd fmla="val 0" name="adj2"/>
                <a:gd fmla="val 25000" name="adj3"/>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34" name="空心弧 33"/>
            <p:cNvSpPr/>
            <p:nvPr/>
          </p:nvSpPr>
          <p:spPr>
            <a:xfrm rot="5030692">
              <a:off x="4186947" y="1660400"/>
              <a:ext cx="2490687" cy="2490609"/>
            </a:xfrm>
            <a:prstGeom prst="blockArc">
              <a:avLst>
                <a:gd fmla="val 16613107" name="adj1"/>
                <a:gd fmla="val 0" name="adj2"/>
                <a:gd fmla="val 25000" name="adj3"/>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grpSp>
      <p:sp>
        <p:nvSpPr>
          <p:cNvPr id="14340" name="矩形 35"/>
          <p:cNvSpPr>
            <a:spLocks noChangeArrowheads="1"/>
          </p:cNvSpPr>
          <p:nvPr/>
        </p:nvSpPr>
        <p:spPr bwMode="auto">
          <a:xfrm>
            <a:off x="2014538" y="5387975"/>
            <a:ext cx="378936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Tx/>
              <a:buNone/>
            </a:pPr>
            <a:r>
              <a:rPr altLang="en-US" b="1" lang="zh-CN" sz="1600">
                <a:solidFill>
                  <a:schemeClr val="bg1"/>
                </a:solidFill>
                <a:latin charset="-122" panose="020b0503020204020204" pitchFamily="34" typeface="微软雅黑"/>
                <a:ea charset="-122" panose="020b0503020204020204" pitchFamily="34" typeface="微软雅黑"/>
              </a:rPr>
              <a:t>公益活动，</a:t>
            </a:r>
          </a:p>
          <a:p>
            <a:pPr algn="just" eaLnBrk="1" hangingPunct="1">
              <a:lnSpc>
                <a:spcPct val="100000"/>
              </a:lnSpc>
              <a:spcBef>
                <a:spcPct val="0"/>
              </a:spcBef>
              <a:buFontTx/>
              <a:buNone/>
            </a:pPr>
            <a:r>
              <a:rPr altLang="en-US" b="1" lang="zh-CN" sz="1600">
                <a:solidFill>
                  <a:schemeClr val="bg1"/>
                </a:solidFill>
                <a:latin charset="-122" panose="020b0503020204020204" pitchFamily="34" typeface="微软雅黑"/>
                <a:ea charset="-122" panose="020b0503020204020204" pitchFamily="34" typeface="微软雅黑"/>
              </a:rPr>
              <a:t>有条件的企业和团队可以安排公益活动。</a:t>
            </a:r>
          </a:p>
        </p:txBody>
      </p:sp>
      <p:pic>
        <p:nvPicPr>
          <p:cNvPr id="14341" name="图片 36"/>
          <p:cNvPicPr>
            <a:picLocks noChangeAspect="1"/>
          </p:cNvPicPr>
          <p:nvPr/>
        </p:nvPicPr>
        <p:blipFill>
          <a:blip r:embed="rId2">
            <a:extLst>
              <a:ext uri="{28A0092B-C50C-407E-A947-70E740481C1C}">
                <a14:useLocalDpi val="0"/>
              </a:ext>
            </a:extLst>
          </a:blip>
          <a:stretch>
            <a:fillRect/>
          </a:stretch>
        </p:blipFill>
        <p:spPr bwMode="auto">
          <a:xfrm>
            <a:off x="6021388" y="2933700"/>
            <a:ext cx="1062037" cy="974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42" name="文本框 37"/>
          <p:cNvSpPr txBox="1">
            <a:spLocks noChangeArrowheads="1"/>
          </p:cNvSpPr>
          <p:nvPr/>
        </p:nvSpPr>
        <p:spPr bwMode="auto">
          <a:xfrm>
            <a:off x="5094288" y="2867025"/>
            <a:ext cx="987742"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8000">
                <a:solidFill>
                  <a:schemeClr val="bg1"/>
                </a:solidFill>
                <a:latin charset="-122" panose="020b0503020204020204" pitchFamily="34" typeface="微软雅黑"/>
                <a:ea charset="-122" panose="020b0503020204020204" pitchFamily="34" typeface="微软雅黑"/>
              </a:rPr>
              <a:t>D</a:t>
            </a:r>
          </a:p>
        </p:txBody>
      </p:sp>
      <p:cxnSp>
        <p:nvCxnSpPr>
          <p:cNvPr id="39" name="直接连接符 38"/>
          <p:cNvCxnSpPr/>
          <p:nvPr/>
        </p:nvCxnSpPr>
        <p:spPr>
          <a:xfrm>
            <a:off x="2547938" y="2630488"/>
            <a:ext cx="962025" cy="471487"/>
          </a:xfrm>
          <a:prstGeom prst="line">
            <a:avLst/>
          </a:prstGeom>
          <a:ln w="25400">
            <a:solidFill>
              <a:schemeClr val="bg1"/>
            </a:solidFill>
          </a:ln>
        </p:spPr>
        <p:style>
          <a:lnRef idx="1">
            <a:schemeClr val="dk1"/>
          </a:lnRef>
          <a:fillRef idx="0">
            <a:schemeClr val="dk1"/>
          </a:fillRef>
          <a:effectRef idx="0">
            <a:schemeClr val="dk1"/>
          </a:effectRef>
          <a:fontRef idx="minor">
            <a:schemeClr val="tx1"/>
          </a:fontRef>
        </p:style>
      </p:cxnSp>
      <p:sp>
        <p:nvSpPr>
          <p:cNvPr id="14344" name="矩形 39"/>
          <p:cNvSpPr>
            <a:spLocks noChangeArrowheads="1"/>
          </p:cNvSpPr>
          <p:nvPr/>
        </p:nvSpPr>
        <p:spPr bwMode="auto">
          <a:xfrm>
            <a:off x="219075" y="1300163"/>
            <a:ext cx="285115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lang="en-US" sz="1400">
                <a:solidFill>
                  <a:schemeClr val="bg1"/>
                </a:solidFill>
                <a:latin charset="-122" panose="020b0503020204020204" pitchFamily="34" typeface="微软雅黑"/>
                <a:ea charset="-122" panose="020b0503020204020204" pitchFamily="34" typeface="微软雅黑"/>
              </a:rPr>
              <a:t>who otherwise would have used other types.</a:t>
            </a:r>
          </a:p>
          <a:p>
            <a:pPr eaLnBrk="1" hangingPunct="1">
              <a:lnSpc>
                <a:spcPct val="100000"/>
              </a:lnSpc>
              <a:spcBef>
                <a:spcPct val="0"/>
              </a:spcBef>
              <a:buFontTx/>
              <a:buNone/>
            </a:pPr>
            <a:r>
              <a:rPr altLang="zh-CN" lang="en-US" sz="1400">
                <a:solidFill>
                  <a:schemeClr val="bg1"/>
                </a:solidFill>
                <a:latin charset="-122" panose="020b0503020204020204" pitchFamily="34" typeface="微软雅黑"/>
                <a:ea charset="-122" panose="020b0503020204020204" pitchFamily="34" typeface="微软雅黑"/>
              </a:rPr>
              <a:t>who otherwise would have used other types.</a:t>
            </a:r>
          </a:p>
          <a:p>
            <a:pPr eaLnBrk="1" hangingPunct="1">
              <a:lnSpc>
                <a:spcPct val="100000"/>
              </a:lnSpc>
              <a:spcBef>
                <a:spcPct val="0"/>
              </a:spcBef>
              <a:buFontTx/>
              <a:buNone/>
            </a:pPr>
            <a:r>
              <a:rPr altLang="zh-CN" lang="en-US" sz="1400">
                <a:solidFill>
                  <a:schemeClr val="bg1"/>
                </a:solidFill>
                <a:latin charset="-122" panose="020b0503020204020204" pitchFamily="34" typeface="微软雅黑"/>
                <a:ea charset="-122" panose="020b0503020204020204" pitchFamily="34" typeface="微软雅黑"/>
              </a:rPr>
              <a:t>who would have used other types.</a:t>
            </a:r>
          </a:p>
        </p:txBody>
      </p:sp>
      <p:sp>
        <p:nvSpPr>
          <p:cNvPr id="14345" name="文本框 41"/>
          <p:cNvSpPr txBox="1">
            <a:spLocks noChangeArrowheads="1"/>
          </p:cNvSpPr>
          <p:nvPr/>
        </p:nvSpPr>
        <p:spPr bwMode="auto">
          <a:xfrm>
            <a:off x="9170989" y="4056063"/>
            <a:ext cx="154940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3200">
                <a:solidFill>
                  <a:schemeClr val="bg1"/>
                </a:solidFill>
                <a:latin charset="-122" panose="020b0503020204020204" pitchFamily="34" typeface="微软雅黑"/>
                <a:ea charset="-122" panose="020b0503020204020204" pitchFamily="34" typeface="微软雅黑"/>
              </a:rPr>
              <a:t>方向三</a:t>
            </a:r>
          </a:p>
        </p:txBody>
      </p:sp>
      <p:sp>
        <p:nvSpPr>
          <p:cNvPr id="14346" name="矩形 42"/>
          <p:cNvSpPr>
            <a:spLocks noChangeArrowheads="1"/>
          </p:cNvSpPr>
          <p:nvPr/>
        </p:nvSpPr>
        <p:spPr bwMode="auto">
          <a:xfrm>
            <a:off x="9170989" y="4594225"/>
            <a:ext cx="277177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lang="en-US" sz="1400">
                <a:solidFill>
                  <a:schemeClr val="bg1"/>
                </a:solidFill>
                <a:latin charset="-122" panose="020b0503020204020204" pitchFamily="34" typeface="微软雅黑"/>
                <a:ea charset="-122" panose="020b0503020204020204" pitchFamily="34" typeface="微软雅黑"/>
              </a:rPr>
              <a:t>Supporters say that the ease of use of presentation software can save a lot of time for people who otherwise would have used other types.</a:t>
            </a:r>
          </a:p>
        </p:txBody>
      </p:sp>
      <p:cxnSp>
        <p:nvCxnSpPr>
          <p:cNvPr id="44" name="直接连接符 43"/>
          <p:cNvCxnSpPr/>
          <p:nvPr/>
        </p:nvCxnSpPr>
        <p:spPr>
          <a:xfrm flipH="1" flipV="1">
            <a:off x="8058150" y="4787900"/>
            <a:ext cx="908050" cy="236538"/>
          </a:xfrm>
          <a:prstGeom prst="line">
            <a:avLst/>
          </a:prstGeom>
          <a:ln w="25400">
            <a:solidFill>
              <a:schemeClr val="bg1"/>
            </a:solidFill>
          </a:ln>
        </p:spPr>
        <p:style>
          <a:lnRef idx="1">
            <a:schemeClr val="dk1"/>
          </a:lnRef>
          <a:fillRef idx="0">
            <a:schemeClr val="dk1"/>
          </a:fillRef>
          <a:effectRef idx="0">
            <a:schemeClr val="dk1"/>
          </a:effectRef>
          <a:fontRef idx="minor">
            <a:schemeClr val="tx1"/>
          </a:fontRef>
        </p:style>
      </p:cxnSp>
      <p:sp>
        <p:nvSpPr>
          <p:cNvPr id="14348" name="文本框 49"/>
          <p:cNvSpPr txBox="1">
            <a:spLocks noChangeArrowheads="1"/>
          </p:cNvSpPr>
          <p:nvPr/>
        </p:nvSpPr>
        <p:spPr bwMode="auto">
          <a:xfrm>
            <a:off x="8877299" y="349250"/>
            <a:ext cx="154940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3200">
                <a:solidFill>
                  <a:schemeClr val="bg1"/>
                </a:solidFill>
                <a:latin charset="-122" panose="020b0503020204020204" pitchFamily="34" typeface="微软雅黑"/>
                <a:ea charset="-122" panose="020b0503020204020204" pitchFamily="34" typeface="微软雅黑"/>
              </a:rPr>
              <a:t>方向一</a:t>
            </a:r>
          </a:p>
        </p:txBody>
      </p:sp>
      <p:sp>
        <p:nvSpPr>
          <p:cNvPr id="14349" name="矩形 50"/>
          <p:cNvSpPr>
            <a:spLocks noChangeArrowheads="1"/>
          </p:cNvSpPr>
          <p:nvPr/>
        </p:nvSpPr>
        <p:spPr bwMode="auto">
          <a:xfrm>
            <a:off x="8877299" y="889000"/>
            <a:ext cx="2841625"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lang="en-US" sz="1400">
                <a:solidFill>
                  <a:schemeClr val="bg1"/>
                </a:solidFill>
                <a:latin charset="-122" panose="020b0503020204020204" pitchFamily="34" typeface="微软雅黑"/>
                <a:ea charset="-122" panose="020b0503020204020204" pitchFamily="34" typeface="微软雅黑"/>
              </a:rPr>
              <a:t>Supporters say that the ease of use of presentation software can save a lot of time for people who otherwise would have used other types.</a:t>
            </a:r>
          </a:p>
        </p:txBody>
      </p:sp>
      <p:cxnSp>
        <p:nvCxnSpPr>
          <p:cNvPr id="52" name="直接连接符 51"/>
          <p:cNvCxnSpPr/>
          <p:nvPr/>
        </p:nvCxnSpPr>
        <p:spPr>
          <a:xfrm flipH="1">
            <a:off x="7724775" y="1317625"/>
            <a:ext cx="947738" cy="311150"/>
          </a:xfrm>
          <a:prstGeom prst="line">
            <a:avLst/>
          </a:prstGeom>
          <a:ln w="25400">
            <a:solidFill>
              <a:schemeClr val="bg1"/>
            </a:solidFill>
          </a:ln>
        </p:spPr>
        <p:style>
          <a:lnRef idx="1">
            <a:schemeClr val="dk1"/>
          </a:lnRef>
          <a:fillRef idx="0">
            <a:schemeClr val="dk1"/>
          </a:fillRef>
          <a:effectRef idx="0">
            <a:schemeClr val="dk1"/>
          </a:effectRef>
          <a:fontRef idx="minor">
            <a:schemeClr val="tx1"/>
          </a:fontRef>
        </p:style>
      </p:cxnSp>
      <p:sp>
        <p:nvSpPr>
          <p:cNvPr id="14351" name="文本框 53"/>
          <p:cNvSpPr txBox="1">
            <a:spLocks noChangeArrowheads="1"/>
          </p:cNvSpPr>
          <p:nvPr/>
        </p:nvSpPr>
        <p:spPr bwMode="auto">
          <a:xfrm>
            <a:off x="274638" y="641350"/>
            <a:ext cx="154940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3200">
                <a:solidFill>
                  <a:schemeClr val="bg1"/>
                </a:solidFill>
                <a:latin charset="-122" panose="020b0503020204020204" pitchFamily="34" typeface="微软雅黑"/>
                <a:ea charset="-122" panose="020b0503020204020204" pitchFamily="34" typeface="微软雅黑"/>
              </a:rPr>
              <a:t>方向二</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362" name="图片 1"/>
          <p:cNvPicPr>
            <a:picLocks noChangeAspect="1"/>
          </p:cNvPicPr>
          <p:nvPr/>
        </p:nvPicPr>
        <p:blipFill>
          <a:blip r:embed="rId2">
            <a:extLst>
              <a:ext uri="{28A0092B-C50C-407E-A947-70E740481C1C}">
                <a14:useLocalDpi val="0"/>
              </a:ext>
            </a:extLst>
          </a:blip>
          <a:srcRect b="34016" t="44672"/>
          <a:stretch>
            <a:fillRect/>
          </a:stretch>
        </p:blipFill>
        <p:spPr bwMode="auto">
          <a:xfrm>
            <a:off x="0" y="2562225"/>
            <a:ext cx="12192000" cy="1733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矩形 8"/>
          <p:cNvSpPr/>
          <p:nvPr/>
        </p:nvSpPr>
        <p:spPr>
          <a:xfrm>
            <a:off x="9437688" y="2562225"/>
            <a:ext cx="1347787" cy="36703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矩形 7"/>
          <p:cNvSpPr/>
          <p:nvPr/>
        </p:nvSpPr>
        <p:spPr>
          <a:xfrm>
            <a:off x="1239838" y="625475"/>
            <a:ext cx="1346200" cy="36703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 name="矩形 2"/>
          <p:cNvSpPr/>
          <p:nvPr/>
        </p:nvSpPr>
        <p:spPr>
          <a:xfrm>
            <a:off x="3365500" y="2840038"/>
            <a:ext cx="2620963" cy="1177925"/>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366" name="文本框 3"/>
          <p:cNvSpPr txBox="1">
            <a:spLocks noChangeArrowheads="1"/>
          </p:cNvSpPr>
          <p:nvPr/>
        </p:nvSpPr>
        <p:spPr bwMode="auto">
          <a:xfrm>
            <a:off x="3660775" y="3105151"/>
            <a:ext cx="20116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3600">
                <a:solidFill>
                  <a:schemeClr val="bg1"/>
                </a:solidFill>
                <a:latin charset="-122" panose="020b0503020204020204" pitchFamily="34" typeface="微软雅黑"/>
                <a:ea charset="-122" panose="020b0503020204020204" pitchFamily="34" typeface="微软雅黑"/>
              </a:rPr>
              <a:t>活动规模</a:t>
            </a:r>
          </a:p>
        </p:txBody>
      </p:sp>
      <p:sp>
        <p:nvSpPr>
          <p:cNvPr id="15367" name="矩形 4"/>
          <p:cNvSpPr>
            <a:spLocks noChangeArrowheads="1"/>
          </p:cNvSpPr>
          <p:nvPr/>
        </p:nvSpPr>
        <p:spPr bwMode="auto">
          <a:xfrm>
            <a:off x="6072187" y="2828924"/>
            <a:ext cx="262255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Tx/>
              <a:buNone/>
            </a:pPr>
            <a:r>
              <a:rPr altLang="en-US" b="1" lang="zh-CN" sz="2400">
                <a:solidFill>
                  <a:srgbClr val="FFFFFF"/>
                </a:solidFill>
                <a:latin charset="-122" panose="020b0503020204020204" pitchFamily="34" typeface="微软雅黑"/>
                <a:ea charset="-122" panose="020b0503020204020204" pitchFamily="34" typeface="微软雅黑"/>
              </a:rPr>
              <a:t>根据活动规模的大小，可以将活动分为两类。</a:t>
            </a:r>
          </a:p>
        </p:txBody>
      </p:sp>
      <p:pic>
        <p:nvPicPr>
          <p:cNvPr id="15368" name="图片 5"/>
          <p:cNvPicPr>
            <a:picLocks noChangeAspect="1"/>
          </p:cNvPicPr>
          <p:nvPr/>
        </p:nvPicPr>
        <p:blipFill>
          <a:blip r:embed="rId3">
            <a:extLst>
              <a:ext uri="{28A0092B-C50C-407E-A947-70E740481C1C}">
                <a14:useLocalDpi val="0"/>
              </a:ext>
            </a:extLst>
          </a:blip>
          <a:stretch>
            <a:fillRect/>
          </a:stretch>
        </p:blipFill>
        <p:spPr bwMode="auto">
          <a:xfrm>
            <a:off x="1441450" y="2955925"/>
            <a:ext cx="944563" cy="946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5369" name="图片 6"/>
          <p:cNvPicPr>
            <a:picLocks noChangeAspect="1"/>
          </p:cNvPicPr>
          <p:nvPr/>
        </p:nvPicPr>
        <p:blipFill>
          <a:blip r:embed="rId4">
            <a:extLst>
              <a:ext uri="{28A0092B-C50C-407E-A947-70E740481C1C}">
                <a14:useLocalDpi val="0"/>
              </a:ext>
            </a:extLst>
          </a:blip>
          <a:stretch>
            <a:fillRect/>
          </a:stretch>
        </p:blipFill>
        <p:spPr bwMode="auto">
          <a:xfrm>
            <a:off x="9637713" y="3063875"/>
            <a:ext cx="946150" cy="730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370" name="文本框 9"/>
          <p:cNvSpPr txBox="1">
            <a:spLocks noChangeArrowheads="1"/>
          </p:cNvSpPr>
          <p:nvPr/>
        </p:nvSpPr>
        <p:spPr bwMode="auto">
          <a:xfrm>
            <a:off x="1308100" y="625475"/>
            <a:ext cx="1198880"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4000">
                <a:solidFill>
                  <a:schemeClr val="bg1"/>
                </a:solidFill>
                <a:latin charset="-122" panose="020b0503020204020204" pitchFamily="34" typeface="微软雅黑"/>
                <a:ea charset="-122" panose="020b0503020204020204" pitchFamily="34" typeface="微软雅黑"/>
              </a:rPr>
              <a:t>小型</a:t>
            </a:r>
          </a:p>
          <a:p>
            <a:pPr eaLnBrk="1" hangingPunct="1">
              <a:lnSpc>
                <a:spcPct val="100000"/>
              </a:lnSpc>
              <a:spcBef>
                <a:spcPct val="0"/>
              </a:spcBef>
              <a:buFontTx/>
              <a:buNone/>
            </a:pPr>
            <a:r>
              <a:rPr altLang="en-US" b="1" lang="zh-CN" sz="4000">
                <a:solidFill>
                  <a:schemeClr val="bg1"/>
                </a:solidFill>
                <a:latin charset="-122" panose="020b0503020204020204" pitchFamily="34" typeface="微软雅黑"/>
                <a:ea charset="-122" panose="020b0503020204020204" pitchFamily="34" typeface="微软雅黑"/>
              </a:rPr>
              <a:t>长线</a:t>
            </a:r>
          </a:p>
          <a:p>
            <a:pPr eaLnBrk="1" hangingPunct="1">
              <a:lnSpc>
                <a:spcPct val="100000"/>
              </a:lnSpc>
              <a:spcBef>
                <a:spcPct val="0"/>
              </a:spcBef>
              <a:buFontTx/>
              <a:buNone/>
            </a:pPr>
            <a:r>
              <a:rPr altLang="en-US" b="1" lang="zh-CN" sz="4000">
                <a:solidFill>
                  <a:schemeClr val="bg1"/>
                </a:solidFill>
                <a:latin charset="-122" panose="020b0503020204020204" pitchFamily="34" typeface="微软雅黑"/>
                <a:ea charset="-122" panose="020b0503020204020204" pitchFamily="34" typeface="微软雅黑"/>
              </a:rPr>
              <a:t>活动</a:t>
            </a:r>
          </a:p>
        </p:txBody>
      </p:sp>
      <p:sp>
        <p:nvSpPr>
          <p:cNvPr id="15371" name="文本框 10"/>
          <p:cNvSpPr txBox="1">
            <a:spLocks noChangeArrowheads="1"/>
          </p:cNvSpPr>
          <p:nvPr/>
        </p:nvSpPr>
        <p:spPr bwMode="auto">
          <a:xfrm>
            <a:off x="9505949" y="4292600"/>
            <a:ext cx="1198880"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4000">
                <a:solidFill>
                  <a:schemeClr val="bg1"/>
                </a:solidFill>
                <a:latin charset="-122" panose="020b0503020204020204" pitchFamily="34" typeface="微软雅黑"/>
                <a:ea charset="-122" panose="020b0503020204020204" pitchFamily="34" typeface="微软雅黑"/>
              </a:rPr>
              <a:t>大型</a:t>
            </a:r>
          </a:p>
          <a:p>
            <a:pPr eaLnBrk="1" hangingPunct="1">
              <a:lnSpc>
                <a:spcPct val="100000"/>
              </a:lnSpc>
              <a:spcBef>
                <a:spcPct val="0"/>
              </a:spcBef>
              <a:buFontTx/>
              <a:buNone/>
            </a:pPr>
            <a:r>
              <a:rPr altLang="en-US" b="1" lang="zh-CN" sz="4000">
                <a:solidFill>
                  <a:schemeClr val="bg1"/>
                </a:solidFill>
                <a:latin charset="-122" panose="020b0503020204020204" pitchFamily="34" typeface="微软雅黑"/>
                <a:ea charset="-122" panose="020b0503020204020204" pitchFamily="34" typeface="微软雅黑"/>
              </a:rPr>
              <a:t>主题</a:t>
            </a:r>
          </a:p>
          <a:p>
            <a:pPr eaLnBrk="1" hangingPunct="1">
              <a:lnSpc>
                <a:spcPct val="100000"/>
              </a:lnSpc>
              <a:spcBef>
                <a:spcPct val="0"/>
              </a:spcBef>
              <a:buFontTx/>
              <a:buNone/>
            </a:pPr>
            <a:r>
              <a:rPr altLang="en-US" b="1" lang="zh-CN" sz="4000">
                <a:solidFill>
                  <a:schemeClr val="bg1"/>
                </a:solidFill>
                <a:latin charset="-122" panose="020b0503020204020204" pitchFamily="34" typeface="微软雅黑"/>
                <a:ea charset="-122" panose="020b0503020204020204" pitchFamily="34" typeface="微软雅黑"/>
              </a:rPr>
              <a:t>活动</a:t>
            </a:r>
          </a:p>
        </p:txBody>
      </p:sp>
      <p:sp>
        <p:nvSpPr>
          <p:cNvPr id="15372" name="Content Placeholder 2"/>
          <p:cNvSpPr txBox="1"/>
          <p:nvPr/>
        </p:nvSpPr>
        <p:spPr bwMode="auto">
          <a:xfrm>
            <a:off x="2589213" y="650875"/>
            <a:ext cx="4227512" cy="1901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每月、甚至每周一次。应该是小巧精干，短平快易于操作的小型活动。此类活动作为长线活动持续为品牌发声。</a:t>
            </a:r>
          </a:p>
        </p:txBody>
      </p:sp>
      <p:sp>
        <p:nvSpPr>
          <p:cNvPr id="15373" name="Content Placeholder 2"/>
          <p:cNvSpPr txBox="1"/>
          <p:nvPr/>
        </p:nvSpPr>
        <p:spPr bwMode="auto">
          <a:xfrm>
            <a:off x="5197475" y="5715000"/>
            <a:ext cx="4225925" cy="5286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20000"/>
              </a:spcBef>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每季度或每月一次，也可持续一段时间，在一定时间内强化发声。</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stretch>
            <a:fillRect/>
          </a:stretch>
        </a:blipFill>
        <a:effectLst/>
      </p:bgPr>
    </p:bg>
    <p:spTree>
      <p:nvGrpSpPr>
        <p:cNvPr id="1" name=""/>
        <p:cNvGrpSpPr/>
        <p:nvPr/>
      </p:nvGrpSpPr>
      <p:grpSpPr>
        <a:xfrm>
          <a:off x="0" y="0"/>
          <a:ext cx="0" cy="0"/>
        </a:xfrm>
      </p:grpSpPr>
      <p:sp>
        <p:nvSpPr>
          <p:cNvPr id="18" name="矩形 17"/>
          <p:cNvSpPr/>
          <p:nvPr/>
        </p:nvSpPr>
        <p:spPr>
          <a:xfrm>
            <a:off x="6224588" y="-12700"/>
            <a:ext cx="5980112" cy="688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矩形 6"/>
          <p:cNvSpPr/>
          <p:nvPr/>
        </p:nvSpPr>
        <p:spPr>
          <a:xfrm>
            <a:off x="0" y="0"/>
            <a:ext cx="6224588"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388" name="Content Placeholder 2"/>
          <p:cNvSpPr txBox="1"/>
          <p:nvPr/>
        </p:nvSpPr>
        <p:spPr bwMode="auto">
          <a:xfrm>
            <a:off x="6992938" y="2081213"/>
            <a:ext cx="4227512" cy="1901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每月、甚至每周一次。应该是小巧精干，短平快易于操作的小型活动。此类活动作为长线活动持续为品牌发声。可每季度或每月设置不同主题，与年度主题相呼应构成全年的主旋律。尽量与其他品牌合作，跨界混搭往往会带来意想不到的收获。最重要的是这样可以大大减小成本，互利多赢。</a:t>
            </a:r>
          </a:p>
        </p:txBody>
      </p:sp>
      <p:sp>
        <p:nvSpPr>
          <p:cNvPr id="16389" name="Content Placeholder 2"/>
          <p:cNvSpPr txBox="1"/>
          <p:nvPr/>
        </p:nvSpPr>
        <p:spPr bwMode="auto">
          <a:xfrm>
            <a:off x="6992938" y="4246563"/>
            <a:ext cx="4227512" cy="2070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b="1" lang="zh-CN" sz="2400">
                <a:latin charset="-122" panose="020b0503020204020204" pitchFamily="34" typeface="微软雅黑"/>
                <a:ea charset="-122" panose="020b0503020204020204" pitchFamily="34" typeface="微软雅黑"/>
              </a:rPr>
              <a:t>案例：以湖南卫视为例，《天天向上》《快乐大本营》可视为他的长线活动，在固定时段以固定模式出现，虽然每期都有不同的主题或噱头，但执行全是按照统一模板进行，大大提高了可控性，降低了风险，且成本可控。一般企业的试吃活动、品鉴会、试驾活动等等都可看作长线活动。</a:t>
            </a:r>
          </a:p>
        </p:txBody>
      </p:sp>
      <p:pic>
        <p:nvPicPr>
          <p:cNvPr id="16390" name="图片 16"/>
          <p:cNvPicPr>
            <a:picLocks noChangeAspect="1"/>
          </p:cNvPicPr>
          <p:nvPr/>
        </p:nvPicPr>
        <p:blipFill>
          <a:blip r:embed="rId2">
            <a:extLst>
              <a:ext uri="{28A0092B-C50C-407E-A947-70E740481C1C}">
                <a14:useLocalDpi val="0"/>
              </a:ext>
            </a:extLst>
          </a:blip>
          <a:stretch>
            <a:fillRect/>
          </a:stretch>
        </p:blipFill>
        <p:spPr bwMode="auto">
          <a:xfrm>
            <a:off x="1908175" y="2166938"/>
            <a:ext cx="2524125" cy="2524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 name="等腰三角形 18"/>
          <p:cNvSpPr/>
          <p:nvPr/>
        </p:nvSpPr>
        <p:spPr>
          <a:xfrm rot="16200000">
            <a:off x="5080794" y="2899569"/>
            <a:ext cx="1228725" cy="10588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 name="矩形 20"/>
          <p:cNvSpPr/>
          <p:nvPr/>
        </p:nvSpPr>
        <p:spPr>
          <a:xfrm>
            <a:off x="7064375" y="971550"/>
            <a:ext cx="3244850" cy="8445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393" name="文本框 21"/>
          <p:cNvSpPr txBox="1">
            <a:spLocks noChangeArrowheads="1"/>
          </p:cNvSpPr>
          <p:nvPr/>
        </p:nvSpPr>
        <p:spPr bwMode="auto">
          <a:xfrm>
            <a:off x="6992939" y="1101725"/>
            <a:ext cx="33877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b="1" lang="zh-CN" sz="3200">
                <a:solidFill>
                  <a:schemeClr val="bg1"/>
                </a:solidFill>
                <a:latin charset="-122" panose="020b0503020204020204" pitchFamily="34" typeface="微软雅黑"/>
                <a:ea charset="-122" panose="020b0503020204020204" pitchFamily="34" typeface="微软雅黑"/>
              </a:rPr>
              <a:t>小型长线活动</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stretch>
            <a:fillRect/>
          </a:stretch>
        </a:blipFill>
        <a:effectLst/>
      </p:bgPr>
    </p:bg>
    <p:spTree>
      <p:nvGrpSpPr>
        <p:cNvPr id="1" name=""/>
        <p:cNvGrpSpPr/>
        <p:nvPr/>
      </p:nvGrpSpPr>
      <p:grpSpPr>
        <a:xfrm>
          <a:off x="0" y="0"/>
          <a:ext cx="0" cy="0"/>
        </a:xfrm>
      </p:grpSpPr>
      <p:sp>
        <p:nvSpPr>
          <p:cNvPr id="2" name="等腰三角形 1"/>
          <p:cNvSpPr/>
          <p:nvPr/>
        </p:nvSpPr>
        <p:spPr>
          <a:xfrm>
            <a:off x="0" y="0"/>
            <a:ext cx="12192000" cy="6858000"/>
          </a:xfrm>
          <a:prstGeom prst="triangle">
            <a:avLst>
              <a:gd fmla="val 0" name="adj"/>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 name="等腰三角形 2"/>
          <p:cNvSpPr/>
          <p:nvPr/>
        </p:nvSpPr>
        <p:spPr>
          <a:xfrm rot="10800000">
            <a:off x="0" y="0"/>
            <a:ext cx="12192000" cy="6858000"/>
          </a:xfrm>
          <a:prstGeom prst="triangle">
            <a:avLst>
              <a:gd fmla="val 0" name="adj"/>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pic>
        <p:nvPicPr>
          <p:cNvPr id="17412" name="图片 3"/>
          <p:cNvPicPr>
            <a:picLocks noChangeAspect="1"/>
          </p:cNvPicPr>
          <p:nvPr/>
        </p:nvPicPr>
        <p:blipFill>
          <a:blip r:embed="rId2">
            <a:extLst>
              <a:ext uri="{28A0092B-C50C-407E-A947-70E740481C1C}">
                <a14:useLocalDpi val="0"/>
              </a:ext>
            </a:extLst>
          </a:blip>
          <a:stretch>
            <a:fillRect/>
          </a:stretch>
        </p:blipFill>
        <p:spPr bwMode="auto">
          <a:xfrm>
            <a:off x="7989888" y="1766888"/>
            <a:ext cx="2730500" cy="2111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13" name="Content Placeholder 2"/>
          <p:cNvSpPr txBox="1"/>
          <p:nvPr/>
        </p:nvSpPr>
        <p:spPr bwMode="auto">
          <a:xfrm>
            <a:off x="541338" y="3122613"/>
            <a:ext cx="4548187" cy="1900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每季度或每月一次，也可持续一段时间，在一定时间内强化发声。例如，店庆、周年庆、暑期嘉年华、年会、团拜会、答谢会等等，以大型活动、专题活动为主，在一个大主题、大框架下嵌入多个小型活动，以达到短时间内聚集大量人气的作用。此类活动时间节点很重要，不同行业要根据自身情况慎重策划。</a:t>
            </a:r>
          </a:p>
        </p:txBody>
      </p:sp>
      <p:sp>
        <p:nvSpPr>
          <p:cNvPr id="17414" name="Content Placeholder 2"/>
          <p:cNvSpPr txBox="1"/>
          <p:nvPr/>
        </p:nvSpPr>
        <p:spPr bwMode="auto">
          <a:xfrm>
            <a:off x="541338" y="5053013"/>
            <a:ext cx="8310562" cy="2171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b="1" lang="zh-CN" sz="2400">
                <a:latin charset="-122" panose="020b0503020204020204" pitchFamily="34" typeface="微软雅黑"/>
                <a:ea charset="-122" panose="020b0503020204020204" pitchFamily="34" typeface="微软雅黑"/>
              </a:rPr>
              <a:t>案例：还是以湖南卫视为例，大型活动以《我是歌手》《爸爸去哪》最为典型，同时还有春晚、元宵喜乐会、金鹰艺术节、汉语桥等等，都能在短时间内获得大量关注，不同的主题有不同的执行模板、多种应急方案。此类活动大部分企业的公关部门无法独立完成，需要外包给广告公司或公关公司执行，故成本较高。</a:t>
            </a:r>
          </a:p>
        </p:txBody>
      </p:sp>
      <p:sp>
        <p:nvSpPr>
          <p:cNvPr id="7" name="矩形 6"/>
          <p:cNvSpPr/>
          <p:nvPr/>
        </p:nvSpPr>
        <p:spPr>
          <a:xfrm>
            <a:off x="541338" y="2132013"/>
            <a:ext cx="3057525" cy="835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400"/>
          </a:p>
        </p:txBody>
      </p:sp>
      <p:sp>
        <p:nvSpPr>
          <p:cNvPr id="17416" name="文本框 7"/>
          <p:cNvSpPr txBox="1">
            <a:spLocks noChangeArrowheads="1"/>
          </p:cNvSpPr>
          <p:nvPr/>
        </p:nvSpPr>
        <p:spPr bwMode="auto">
          <a:xfrm>
            <a:off x="706438" y="2257425"/>
            <a:ext cx="27273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b="1" lang="zh-CN" sz="3200">
                <a:solidFill>
                  <a:schemeClr val="bg1"/>
                </a:solidFill>
                <a:latin charset="-122" panose="020b0503020204020204" pitchFamily="34" typeface="微软雅黑"/>
                <a:ea charset="-122" panose="020b0503020204020204" pitchFamily="34" typeface="微软雅黑"/>
              </a:rPr>
              <a:t>大型主题活动</a:t>
            </a:r>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2" name="矩形 1"/>
          <p:cNvSpPr/>
          <p:nvPr/>
        </p:nvSpPr>
        <p:spPr>
          <a:xfrm>
            <a:off x="4459288" y="336550"/>
            <a:ext cx="3273425" cy="5345113"/>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90" name="直接连接符 89"/>
          <p:cNvCxnSpPr/>
          <p:nvPr/>
        </p:nvCxnSpPr>
        <p:spPr>
          <a:xfrm>
            <a:off x="5211763" y="4806950"/>
            <a:ext cx="17684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436" name="文本框 90"/>
          <p:cNvSpPr txBox="1">
            <a:spLocks noChangeArrowheads="1"/>
          </p:cNvSpPr>
          <p:nvPr/>
        </p:nvSpPr>
        <p:spPr bwMode="auto">
          <a:xfrm>
            <a:off x="5362575" y="4360863"/>
            <a:ext cx="145379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2000">
                <a:solidFill>
                  <a:schemeClr val="bg1"/>
                </a:solidFill>
              </a:rPr>
              <a:t>PART THREE</a:t>
            </a:r>
          </a:p>
        </p:txBody>
      </p:sp>
      <p:sp>
        <p:nvSpPr>
          <p:cNvPr id="18437" name="文本框 91"/>
          <p:cNvSpPr txBox="1">
            <a:spLocks noChangeArrowheads="1"/>
          </p:cNvSpPr>
          <p:nvPr/>
        </p:nvSpPr>
        <p:spPr bwMode="auto">
          <a:xfrm>
            <a:off x="4875212" y="4856163"/>
            <a:ext cx="241808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4400">
                <a:solidFill>
                  <a:schemeClr val="bg1"/>
                </a:solidFill>
                <a:latin charset="-122" panose="020b0503020204020204" pitchFamily="34" typeface="微软雅黑"/>
                <a:ea charset="-122" panose="020b0503020204020204" pitchFamily="34" typeface="微软雅黑"/>
              </a:rPr>
              <a:t>活动排期</a:t>
            </a:r>
          </a:p>
        </p:txBody>
      </p:sp>
      <p:sp>
        <p:nvSpPr>
          <p:cNvPr id="18438" name="矩形 92"/>
          <p:cNvSpPr>
            <a:spLocks noChangeArrowheads="1"/>
          </p:cNvSpPr>
          <p:nvPr/>
        </p:nvSpPr>
        <p:spPr bwMode="auto">
          <a:xfrm>
            <a:off x="1506538" y="5681663"/>
            <a:ext cx="91789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lang="zh-CN" sz="1600">
                <a:solidFill>
                  <a:srgbClr val="FFFFFF"/>
                </a:solidFill>
                <a:latin charset="-122" panose="020b0503020204020204" pitchFamily="34" typeface="微软雅黑"/>
                <a:ea charset="-122" panose="020b0503020204020204" pitchFamily="34" typeface="微软雅黑"/>
              </a:rPr>
              <a:t>全年活动设置时间节点及总体安排，长短线结合。维持品牌全年发声。</a:t>
            </a:r>
          </a:p>
        </p:txBody>
      </p:sp>
      <p:grpSp>
        <p:nvGrpSpPr>
          <p:cNvPr id="18439" name="组合 93"/>
          <p:cNvGrpSpPr/>
          <p:nvPr/>
        </p:nvGrpSpPr>
        <p:grpSpPr>
          <a:xfrm>
            <a:off x="4810125" y="862013"/>
            <a:ext cx="2571750" cy="2895600"/>
            <a:chOff x="6265563" y="1323473"/>
            <a:chExt cx="2572290" cy="2895177"/>
          </a:xfrm>
        </p:grpSpPr>
        <p:sp>
          <p:nvSpPr>
            <p:cNvPr id="95" name="Freeform 135"/>
            <p:cNvSpPr/>
            <p:nvPr/>
          </p:nvSpPr>
          <p:spPr bwMode="auto">
            <a:xfrm>
              <a:off x="8035998" y="3653583"/>
              <a:ext cx="608140" cy="360309"/>
            </a:xfrm>
            <a:custGeom>
              <a:gdLst>
                <a:gd fmla="*/ 75 w 113" name="T0"/>
                <a:gd fmla="*/ 67 h 67" name="T1"/>
                <a:gd fmla="*/ 0 w 113" name="T2"/>
                <a:gd fmla="*/ 29 h 67" name="T3"/>
                <a:gd fmla="*/ 113 w 113" name="T4"/>
                <a:gd fmla="*/ 0 h 67" name="T5"/>
                <a:gd fmla="*/ 75 w 113" name="T6"/>
                <a:gd fmla="*/ 67 h 67" name="T7"/>
              </a:gdLst>
              <a:cxnLst>
                <a:cxn ang="0">
                  <a:pos x="T0" y="T1"/>
                </a:cxn>
                <a:cxn ang="0">
                  <a:pos x="T2" y="T3"/>
                </a:cxn>
                <a:cxn ang="0">
                  <a:pos x="T4" y="T5"/>
                </a:cxn>
                <a:cxn ang="0">
                  <a:pos x="T6" y="T7"/>
                </a:cxn>
              </a:cxnLst>
              <a:rect b="b" l="0" r="r" t="0"/>
              <a:pathLst>
                <a:path h="67" w="113">
                  <a:moveTo>
                    <a:pt x="75" y="67"/>
                  </a:moveTo>
                  <a:lnTo>
                    <a:pt x="0" y="29"/>
                  </a:lnTo>
                  <a:lnTo>
                    <a:pt x="113" y="0"/>
                  </a:lnTo>
                  <a:lnTo>
                    <a:pt x="75" y="6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6" name="Freeform 136"/>
            <p:cNvSpPr/>
            <p:nvPr/>
          </p:nvSpPr>
          <p:spPr bwMode="auto">
            <a:xfrm>
              <a:off x="8240828" y="3244067"/>
              <a:ext cx="403310" cy="409515"/>
            </a:xfrm>
            <a:custGeom>
              <a:gdLst>
                <a:gd fmla="*/ 73 w 75" name="T0"/>
                <a:gd fmla="*/ 0 h 76" name="T1"/>
                <a:gd fmla="*/ 0 w 75" name="T2"/>
                <a:gd fmla="*/ 38 h 76" name="T3"/>
                <a:gd fmla="*/ 75 w 75" name="T4"/>
                <a:gd fmla="*/ 76 h 76" name="T5"/>
                <a:gd fmla="*/ 73 w 75" name="T6"/>
                <a:gd fmla="*/ 0 h 76" name="T7"/>
              </a:gdLst>
              <a:cxnLst>
                <a:cxn ang="0">
                  <a:pos x="T0" y="T1"/>
                </a:cxn>
                <a:cxn ang="0">
                  <a:pos x="T2" y="T3"/>
                </a:cxn>
                <a:cxn ang="0">
                  <a:pos x="T4" y="T5"/>
                </a:cxn>
                <a:cxn ang="0">
                  <a:pos x="T6" y="T7"/>
                </a:cxn>
              </a:cxnLst>
              <a:rect b="b" l="0" r="r" t="0"/>
              <a:pathLst>
                <a:path h="76" w="75">
                  <a:moveTo>
                    <a:pt x="73" y="0"/>
                  </a:moveTo>
                  <a:lnTo>
                    <a:pt x="0" y="38"/>
                  </a:lnTo>
                  <a:lnTo>
                    <a:pt x="75" y="76"/>
                  </a:lnTo>
                  <a:lnTo>
                    <a:pt x="73"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7" name="Freeform 137"/>
            <p:cNvSpPr/>
            <p:nvPr/>
          </p:nvSpPr>
          <p:spPr bwMode="auto">
            <a:xfrm>
              <a:off x="8035998" y="3448824"/>
              <a:ext cx="608140" cy="360310"/>
            </a:xfrm>
            <a:custGeom>
              <a:gdLst>
                <a:gd fmla="*/ 0 w 113" name="T0"/>
                <a:gd fmla="*/ 67 h 67" name="T1"/>
                <a:gd fmla="*/ 38 w 113" name="T2"/>
                <a:gd fmla="*/ 0 h 67" name="T3"/>
                <a:gd fmla="*/ 113 w 113" name="T4"/>
                <a:gd fmla="*/ 38 h 67" name="T5"/>
                <a:gd fmla="*/ 0 w 113" name="T6"/>
                <a:gd fmla="*/ 67 h 67" name="T7"/>
              </a:gdLst>
              <a:cxnLst>
                <a:cxn ang="0">
                  <a:pos x="T0" y="T1"/>
                </a:cxn>
                <a:cxn ang="0">
                  <a:pos x="T2" y="T3"/>
                </a:cxn>
                <a:cxn ang="0">
                  <a:pos x="T4" y="T5"/>
                </a:cxn>
                <a:cxn ang="0">
                  <a:pos x="T6" y="T7"/>
                </a:cxn>
              </a:cxnLst>
              <a:rect b="b" l="0" r="r" t="0"/>
              <a:pathLst>
                <a:path h="67" w="113">
                  <a:moveTo>
                    <a:pt x="0" y="67"/>
                  </a:moveTo>
                  <a:lnTo>
                    <a:pt x="38" y="0"/>
                  </a:lnTo>
                  <a:lnTo>
                    <a:pt x="113" y="38"/>
                  </a:lnTo>
                  <a:lnTo>
                    <a:pt x="0" y="6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8" name="Freeform 138"/>
            <p:cNvSpPr/>
            <p:nvPr/>
          </p:nvSpPr>
          <p:spPr bwMode="auto">
            <a:xfrm>
              <a:off x="8240828" y="2948836"/>
              <a:ext cx="392195" cy="499989"/>
            </a:xfrm>
            <a:custGeom>
              <a:gdLst>
                <a:gd fmla="*/ 47 w 73" name="T0"/>
                <a:gd fmla="*/ 0 h 93" name="T1"/>
                <a:gd fmla="*/ 0 w 73" name="T2"/>
                <a:gd fmla="*/ 93 h 93" name="T3"/>
                <a:gd fmla="*/ 73 w 73" name="T4"/>
                <a:gd fmla="*/ 55 h 93" name="T5"/>
                <a:gd fmla="*/ 47 w 73" name="T6"/>
                <a:gd fmla="*/ 0 h 93" name="T7"/>
              </a:gdLst>
              <a:cxnLst>
                <a:cxn ang="0">
                  <a:pos x="T0" y="T1"/>
                </a:cxn>
                <a:cxn ang="0">
                  <a:pos x="T2" y="T3"/>
                </a:cxn>
                <a:cxn ang="0">
                  <a:pos x="T4" y="T5"/>
                </a:cxn>
                <a:cxn ang="0">
                  <a:pos x="T6" y="T7"/>
                </a:cxn>
              </a:cxnLst>
              <a:rect b="b" l="0" r="r" t="0"/>
              <a:pathLst>
                <a:path h="93" w="73">
                  <a:moveTo>
                    <a:pt x="47" y="0"/>
                  </a:moveTo>
                  <a:lnTo>
                    <a:pt x="0" y="93"/>
                  </a:lnTo>
                  <a:lnTo>
                    <a:pt x="73" y="55"/>
                  </a:lnTo>
                  <a:lnTo>
                    <a:pt x="47"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9" name="Freeform 139"/>
            <p:cNvSpPr/>
            <p:nvPr/>
          </p:nvSpPr>
          <p:spPr bwMode="auto">
            <a:xfrm>
              <a:off x="7815288" y="2766299"/>
              <a:ext cx="678005" cy="333326"/>
            </a:xfrm>
            <a:custGeom>
              <a:gdLst>
                <a:gd fmla="*/ 71 w 126" name="T0"/>
                <a:gd fmla="*/ 0 h 62" name="T1"/>
                <a:gd fmla="*/ 0 w 126" name="T2"/>
                <a:gd fmla="*/ 62 h 62" name="T3"/>
                <a:gd fmla="*/ 126 w 126" name="T4"/>
                <a:gd fmla="*/ 34 h 62" name="T5"/>
                <a:gd fmla="*/ 71 w 126" name="T6"/>
                <a:gd fmla="*/ 0 h 62" name="T7"/>
              </a:gdLst>
              <a:cxnLst>
                <a:cxn ang="0">
                  <a:pos x="T0" y="T1"/>
                </a:cxn>
                <a:cxn ang="0">
                  <a:pos x="T2" y="T3"/>
                </a:cxn>
                <a:cxn ang="0">
                  <a:pos x="T4" y="T5"/>
                </a:cxn>
                <a:cxn ang="0">
                  <a:pos x="T6" y="T7"/>
                </a:cxn>
              </a:cxnLst>
              <a:rect b="b" l="0" r="r" t="0"/>
              <a:pathLst>
                <a:path h="62" w="125">
                  <a:moveTo>
                    <a:pt x="71" y="0"/>
                  </a:moveTo>
                  <a:lnTo>
                    <a:pt x="0" y="62"/>
                  </a:lnTo>
                  <a:lnTo>
                    <a:pt x="126" y="34"/>
                  </a:lnTo>
                  <a:lnTo>
                    <a:pt x="71"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0" name="Freeform 140"/>
            <p:cNvSpPr/>
            <p:nvPr/>
          </p:nvSpPr>
          <p:spPr bwMode="auto">
            <a:xfrm>
              <a:off x="7815288" y="2948836"/>
              <a:ext cx="678005" cy="499989"/>
            </a:xfrm>
            <a:custGeom>
              <a:gdLst>
                <a:gd fmla="*/ 79 w 126" name="T0"/>
                <a:gd fmla="*/ 93 h 93" name="T1"/>
                <a:gd fmla="*/ 0 w 126" name="T2"/>
                <a:gd fmla="*/ 28 h 93" name="T3"/>
                <a:gd fmla="*/ 126 w 126" name="T4"/>
                <a:gd fmla="*/ 0 h 93" name="T5"/>
                <a:gd fmla="*/ 79 w 126" name="T6"/>
                <a:gd fmla="*/ 93 h 93" name="T7"/>
              </a:gdLst>
              <a:cxnLst>
                <a:cxn ang="0">
                  <a:pos x="T0" y="T1"/>
                </a:cxn>
                <a:cxn ang="0">
                  <a:pos x="T2" y="T3"/>
                </a:cxn>
                <a:cxn ang="0">
                  <a:pos x="T4" y="T5"/>
                </a:cxn>
                <a:cxn ang="0">
                  <a:pos x="T6" y="T7"/>
                </a:cxn>
              </a:cxnLst>
              <a:rect b="b" l="0" r="r" t="0"/>
              <a:pathLst>
                <a:path h="93" w="125">
                  <a:moveTo>
                    <a:pt x="79" y="93"/>
                  </a:moveTo>
                  <a:lnTo>
                    <a:pt x="0" y="28"/>
                  </a:lnTo>
                  <a:lnTo>
                    <a:pt x="126" y="0"/>
                  </a:lnTo>
                  <a:lnTo>
                    <a:pt x="79" y="93"/>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1" name="Freeform 141"/>
            <p:cNvSpPr/>
            <p:nvPr/>
          </p:nvSpPr>
          <p:spPr bwMode="auto">
            <a:xfrm>
              <a:off x="7535830" y="3475809"/>
              <a:ext cx="500168" cy="333326"/>
            </a:xfrm>
            <a:custGeom>
              <a:gdLst>
                <a:gd fmla="*/ 0 w 93" name="T0"/>
                <a:gd fmla="*/ 62 h 62" name="T1"/>
                <a:gd fmla="*/ 93 w 93" name="T2"/>
                <a:gd fmla="*/ 62 h 62" name="T3"/>
                <a:gd fmla="*/ 50 w 93" name="T4"/>
                <a:gd fmla="*/ 0 h 62" name="T5"/>
                <a:gd fmla="*/ 0 w 93" name="T6"/>
                <a:gd fmla="*/ 62 h 62" name="T7"/>
              </a:gdLst>
              <a:cxnLst>
                <a:cxn ang="0">
                  <a:pos x="T0" y="T1"/>
                </a:cxn>
                <a:cxn ang="0">
                  <a:pos x="T2" y="T3"/>
                </a:cxn>
                <a:cxn ang="0">
                  <a:pos x="T4" y="T5"/>
                </a:cxn>
                <a:cxn ang="0">
                  <a:pos x="T6" y="T7"/>
                </a:cxn>
              </a:cxnLst>
              <a:rect b="b" l="0" r="r" t="0"/>
              <a:pathLst>
                <a:path h="62" w="93">
                  <a:moveTo>
                    <a:pt x="0" y="62"/>
                  </a:moveTo>
                  <a:lnTo>
                    <a:pt x="93" y="62"/>
                  </a:lnTo>
                  <a:lnTo>
                    <a:pt x="50" y="0"/>
                  </a:lnTo>
                  <a:lnTo>
                    <a:pt x="0" y="62"/>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2" name="Freeform 142"/>
            <p:cNvSpPr/>
            <p:nvPr/>
          </p:nvSpPr>
          <p:spPr bwMode="auto">
            <a:xfrm>
              <a:off x="8035998" y="3809135"/>
              <a:ext cx="403310" cy="371421"/>
            </a:xfrm>
            <a:custGeom>
              <a:gdLst>
                <a:gd fmla="*/ 16 w 75" name="T0"/>
                <a:gd fmla="*/ 69 h 69" name="T1"/>
                <a:gd fmla="*/ 75 w 75" name="T2"/>
                <a:gd fmla="*/ 38 h 69" name="T3"/>
                <a:gd fmla="*/ 0 w 75" name="T4"/>
                <a:gd fmla="*/ 0 h 69" name="T5"/>
                <a:gd fmla="*/ 16 w 75" name="T6"/>
                <a:gd fmla="*/ 69 h 69" name="T7"/>
              </a:gdLst>
              <a:cxnLst>
                <a:cxn ang="0">
                  <a:pos x="T0" y="T1"/>
                </a:cxn>
                <a:cxn ang="0">
                  <a:pos x="T2" y="T3"/>
                </a:cxn>
                <a:cxn ang="0">
                  <a:pos x="T4" y="T5"/>
                </a:cxn>
                <a:cxn ang="0">
                  <a:pos x="T6" y="T7"/>
                </a:cxn>
              </a:cxnLst>
              <a:rect b="b" l="0" r="r" t="0"/>
              <a:pathLst>
                <a:path h="69" w="75">
                  <a:moveTo>
                    <a:pt x="16" y="69"/>
                  </a:moveTo>
                  <a:lnTo>
                    <a:pt x="75" y="38"/>
                  </a:lnTo>
                  <a:lnTo>
                    <a:pt x="0" y="0"/>
                  </a:lnTo>
                  <a:lnTo>
                    <a:pt x="16" y="6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3" name="Freeform 143"/>
            <p:cNvSpPr/>
            <p:nvPr/>
          </p:nvSpPr>
          <p:spPr bwMode="auto">
            <a:xfrm>
              <a:off x="7535830" y="3809135"/>
              <a:ext cx="500168" cy="409515"/>
            </a:xfrm>
            <a:custGeom>
              <a:gdLst>
                <a:gd fmla="*/ 0 w 93" name="T0"/>
                <a:gd fmla="*/ 0 h 76" name="T1"/>
                <a:gd fmla="*/ 45 w 93" name="T2"/>
                <a:gd fmla="*/ 76 h 76" name="T3"/>
                <a:gd fmla="*/ 93 w 93" name="T4"/>
                <a:gd fmla="*/ 0 h 76" name="T5"/>
                <a:gd fmla="*/ 0 w 93" name="T6"/>
                <a:gd fmla="*/ 0 h 76" name="T7"/>
              </a:gdLst>
              <a:cxnLst>
                <a:cxn ang="0">
                  <a:pos x="T0" y="T1"/>
                </a:cxn>
                <a:cxn ang="0">
                  <a:pos x="T2" y="T3"/>
                </a:cxn>
                <a:cxn ang="0">
                  <a:pos x="T4" y="T5"/>
                </a:cxn>
                <a:cxn ang="0">
                  <a:pos x="T6" y="T7"/>
                </a:cxn>
              </a:cxnLst>
              <a:rect b="b" l="0" r="r" t="0"/>
              <a:pathLst>
                <a:path h="76" w="93">
                  <a:moveTo>
                    <a:pt x="0" y="0"/>
                  </a:moveTo>
                  <a:lnTo>
                    <a:pt x="45" y="76"/>
                  </a:lnTo>
                  <a:lnTo>
                    <a:pt x="93" y="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4" name="Freeform 144"/>
            <p:cNvSpPr/>
            <p:nvPr/>
          </p:nvSpPr>
          <p:spPr bwMode="auto">
            <a:xfrm>
              <a:off x="7777180" y="3809135"/>
              <a:ext cx="344560" cy="409515"/>
            </a:xfrm>
            <a:custGeom>
              <a:gdLst>
                <a:gd fmla="*/ 64 w 64" name="T0"/>
                <a:gd fmla="*/ 69 h 76" name="T1"/>
                <a:gd fmla="*/ 0 w 64" name="T2"/>
                <a:gd fmla="*/ 76 h 76" name="T3"/>
                <a:gd fmla="*/ 48 w 64" name="T4"/>
                <a:gd fmla="*/ 0 h 76" name="T5"/>
                <a:gd fmla="*/ 64 w 64" name="T6"/>
                <a:gd fmla="*/ 69 h 76" name="T7"/>
              </a:gdLst>
              <a:cxnLst>
                <a:cxn ang="0">
                  <a:pos x="T0" y="T1"/>
                </a:cxn>
                <a:cxn ang="0">
                  <a:pos x="T2" y="T3"/>
                </a:cxn>
                <a:cxn ang="0">
                  <a:pos x="T4" y="T5"/>
                </a:cxn>
                <a:cxn ang="0">
                  <a:pos x="T6" y="T7"/>
                </a:cxn>
              </a:cxnLst>
              <a:rect b="b" l="0" r="r" t="0"/>
              <a:pathLst>
                <a:path h="76" w="64">
                  <a:moveTo>
                    <a:pt x="64" y="69"/>
                  </a:moveTo>
                  <a:lnTo>
                    <a:pt x="0" y="76"/>
                  </a:lnTo>
                  <a:lnTo>
                    <a:pt x="48" y="0"/>
                  </a:lnTo>
                  <a:lnTo>
                    <a:pt x="64" y="6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5" name="Freeform 145"/>
            <p:cNvSpPr/>
            <p:nvPr/>
          </p:nvSpPr>
          <p:spPr bwMode="auto">
            <a:xfrm>
              <a:off x="7411979" y="3228195"/>
              <a:ext cx="392195" cy="580940"/>
            </a:xfrm>
            <a:custGeom>
              <a:gdLst>
                <a:gd fmla="*/ 0 w 73" name="T0"/>
                <a:gd fmla="*/ 0 h 108" name="T1"/>
                <a:gd fmla="*/ 23 w 73" name="T2"/>
                <a:gd fmla="*/ 108 h 108" name="T3"/>
                <a:gd fmla="*/ 73 w 73" name="T4"/>
                <a:gd fmla="*/ 46 h 108" name="T5"/>
                <a:gd fmla="*/ 0 w 73" name="T6"/>
                <a:gd fmla="*/ 0 h 108" name="T7"/>
              </a:gdLst>
              <a:cxnLst>
                <a:cxn ang="0">
                  <a:pos x="T0" y="T1"/>
                </a:cxn>
                <a:cxn ang="0">
                  <a:pos x="T2" y="T3"/>
                </a:cxn>
                <a:cxn ang="0">
                  <a:pos x="T4" y="T5"/>
                </a:cxn>
                <a:cxn ang="0">
                  <a:pos x="T6" y="T7"/>
                </a:cxn>
              </a:cxnLst>
              <a:rect b="b" l="0" r="r" t="0"/>
              <a:pathLst>
                <a:path h="108" w="73">
                  <a:moveTo>
                    <a:pt x="0" y="0"/>
                  </a:moveTo>
                  <a:lnTo>
                    <a:pt x="23" y="108"/>
                  </a:lnTo>
                  <a:lnTo>
                    <a:pt x="73" y="46"/>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6" name="Freeform 146"/>
            <p:cNvSpPr/>
            <p:nvPr/>
          </p:nvSpPr>
          <p:spPr bwMode="auto">
            <a:xfrm>
              <a:off x="6916575" y="3809135"/>
              <a:ext cx="860606" cy="409515"/>
            </a:xfrm>
            <a:custGeom>
              <a:gdLst>
                <a:gd fmla="*/ 0 w 160" name="T0"/>
                <a:gd fmla="*/ 76 h 76" name="T1"/>
                <a:gd fmla="*/ 160 w 160" name="T2"/>
                <a:gd fmla="*/ 76 h 76" name="T3"/>
                <a:gd fmla="*/ 115 w 160" name="T4"/>
                <a:gd fmla="*/ 0 h 76" name="T5"/>
                <a:gd fmla="*/ 0 w 160" name="T6"/>
                <a:gd fmla="*/ 76 h 76" name="T7"/>
              </a:gdLst>
              <a:cxnLst>
                <a:cxn ang="0">
                  <a:pos x="T0" y="T1"/>
                </a:cxn>
                <a:cxn ang="0">
                  <a:pos x="T2" y="T3"/>
                </a:cxn>
                <a:cxn ang="0">
                  <a:pos x="T4" y="T5"/>
                </a:cxn>
                <a:cxn ang="0">
                  <a:pos x="T6" y="T7"/>
                </a:cxn>
              </a:cxnLst>
              <a:rect b="b" l="0" r="r" t="0"/>
              <a:pathLst>
                <a:path h="76" w="160">
                  <a:moveTo>
                    <a:pt x="0" y="76"/>
                  </a:moveTo>
                  <a:lnTo>
                    <a:pt x="160" y="76"/>
                  </a:lnTo>
                  <a:lnTo>
                    <a:pt x="115" y="0"/>
                  </a:lnTo>
                  <a:lnTo>
                    <a:pt x="0" y="7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7" name="Freeform 147"/>
            <p:cNvSpPr/>
            <p:nvPr/>
          </p:nvSpPr>
          <p:spPr bwMode="auto">
            <a:xfrm>
              <a:off x="7018196" y="3228195"/>
              <a:ext cx="517634" cy="580940"/>
            </a:xfrm>
            <a:custGeom>
              <a:gdLst>
                <a:gd fmla="*/ 0 w 96" name="T0"/>
                <a:gd fmla="*/ 48 h 108" name="T1"/>
                <a:gd fmla="*/ 96 w 96" name="T2"/>
                <a:gd fmla="*/ 108 h 108" name="T3"/>
                <a:gd fmla="*/ 73 w 96" name="T4"/>
                <a:gd fmla="*/ 0 h 108" name="T5"/>
                <a:gd fmla="*/ 0 w 96" name="T6"/>
                <a:gd fmla="*/ 48 h 108" name="T7"/>
              </a:gdLst>
              <a:cxnLst>
                <a:cxn ang="0">
                  <a:pos x="T0" y="T1"/>
                </a:cxn>
                <a:cxn ang="0">
                  <a:pos x="T2" y="T3"/>
                </a:cxn>
                <a:cxn ang="0">
                  <a:pos x="T4" y="T5"/>
                </a:cxn>
                <a:cxn ang="0">
                  <a:pos x="T6" y="T7"/>
                </a:cxn>
              </a:cxnLst>
              <a:rect b="b" l="0" r="r" t="0"/>
              <a:pathLst>
                <a:path h="108" w="96">
                  <a:moveTo>
                    <a:pt x="0" y="48"/>
                  </a:moveTo>
                  <a:lnTo>
                    <a:pt x="96" y="108"/>
                  </a:lnTo>
                  <a:lnTo>
                    <a:pt x="73" y="0"/>
                  </a:lnTo>
                  <a:lnTo>
                    <a:pt x="0" y="4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8" name="Freeform 148"/>
            <p:cNvSpPr/>
            <p:nvPr/>
          </p:nvSpPr>
          <p:spPr bwMode="auto">
            <a:xfrm>
              <a:off x="7578702" y="2728205"/>
              <a:ext cx="619255" cy="371421"/>
            </a:xfrm>
            <a:custGeom>
              <a:gdLst>
                <a:gd fmla="*/ 115 w 115" name="T0"/>
                <a:gd fmla="*/ 7 h 69" name="T1"/>
                <a:gd fmla="*/ 0 w 115" name="T2"/>
                <a:gd fmla="*/ 0 h 69" name="T3"/>
                <a:gd fmla="*/ 44 w 115" name="T4"/>
                <a:gd fmla="*/ 69 h 69" name="T5"/>
                <a:gd fmla="*/ 115 w 115" name="T6"/>
                <a:gd fmla="*/ 7 h 69" name="T7"/>
              </a:gdLst>
              <a:cxnLst>
                <a:cxn ang="0">
                  <a:pos x="T0" y="T1"/>
                </a:cxn>
                <a:cxn ang="0">
                  <a:pos x="T2" y="T3"/>
                </a:cxn>
                <a:cxn ang="0">
                  <a:pos x="T4" y="T5"/>
                </a:cxn>
                <a:cxn ang="0">
                  <a:pos x="T6" y="T7"/>
                </a:cxn>
              </a:cxnLst>
              <a:rect b="b" l="0" r="r" t="0"/>
              <a:pathLst>
                <a:path h="69" w="115">
                  <a:moveTo>
                    <a:pt x="115" y="7"/>
                  </a:moveTo>
                  <a:lnTo>
                    <a:pt x="0" y="0"/>
                  </a:lnTo>
                  <a:lnTo>
                    <a:pt x="44" y="69"/>
                  </a:lnTo>
                  <a:lnTo>
                    <a:pt x="115" y="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9" name="Freeform 149"/>
            <p:cNvSpPr/>
            <p:nvPr/>
          </p:nvSpPr>
          <p:spPr bwMode="auto">
            <a:xfrm>
              <a:off x="6965798" y="3228195"/>
              <a:ext cx="446181" cy="258724"/>
            </a:xfrm>
            <a:custGeom>
              <a:gdLst>
                <a:gd fmla="*/ 10 w 83" name="T0"/>
                <a:gd fmla="*/ 48 h 48" name="T1"/>
                <a:gd fmla="*/ 0 w 83" name="T2"/>
                <a:gd fmla="*/ 7 h 48" name="T3"/>
                <a:gd fmla="*/ 83 w 83" name="T4"/>
                <a:gd fmla="*/ 0 h 48" name="T5"/>
                <a:gd fmla="*/ 10 w 83" name="T6"/>
                <a:gd fmla="*/ 48 h 48" name="T7"/>
              </a:gdLst>
              <a:cxnLst>
                <a:cxn ang="0">
                  <a:pos x="T0" y="T1"/>
                </a:cxn>
                <a:cxn ang="0">
                  <a:pos x="T2" y="T3"/>
                </a:cxn>
                <a:cxn ang="0">
                  <a:pos x="T4" y="T5"/>
                </a:cxn>
                <a:cxn ang="0">
                  <a:pos x="T6" y="T7"/>
                </a:cxn>
              </a:cxnLst>
              <a:rect b="b" l="0" r="r" t="0"/>
              <a:pathLst>
                <a:path h="48" w="83">
                  <a:moveTo>
                    <a:pt x="10" y="48"/>
                  </a:moveTo>
                  <a:lnTo>
                    <a:pt x="0" y="7"/>
                  </a:lnTo>
                  <a:lnTo>
                    <a:pt x="83" y="0"/>
                  </a:lnTo>
                  <a:lnTo>
                    <a:pt x="10" y="4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0" name="Freeform 150"/>
            <p:cNvSpPr/>
            <p:nvPr/>
          </p:nvSpPr>
          <p:spPr bwMode="auto">
            <a:xfrm>
              <a:off x="6954683" y="2728205"/>
              <a:ext cx="624019" cy="499990"/>
            </a:xfrm>
            <a:custGeom>
              <a:gdLst>
                <a:gd fmla="*/ 0 w 116" name="T0"/>
                <a:gd fmla="*/ 7 h 93" name="T1"/>
                <a:gd fmla="*/ 85 w 116" name="T2"/>
                <a:gd fmla="*/ 93 h 93" name="T3"/>
                <a:gd fmla="*/ 116 w 116" name="T4"/>
                <a:gd fmla="*/ 0 h 93" name="T5"/>
                <a:gd fmla="*/ 0 w 116" name="T6"/>
                <a:gd fmla="*/ 7 h 93" name="T7"/>
              </a:gdLst>
              <a:cxnLst>
                <a:cxn ang="0">
                  <a:pos x="T0" y="T1"/>
                </a:cxn>
                <a:cxn ang="0">
                  <a:pos x="T2" y="T3"/>
                </a:cxn>
                <a:cxn ang="0">
                  <a:pos x="T4" y="T5"/>
                </a:cxn>
                <a:cxn ang="0">
                  <a:pos x="T6" y="T7"/>
                </a:cxn>
              </a:cxnLst>
              <a:rect b="b" l="0" r="r" t="0"/>
              <a:pathLst>
                <a:path h="93" w="115">
                  <a:moveTo>
                    <a:pt x="0" y="7"/>
                  </a:moveTo>
                  <a:lnTo>
                    <a:pt x="85" y="93"/>
                  </a:lnTo>
                  <a:lnTo>
                    <a:pt x="116" y="0"/>
                  </a:lnTo>
                  <a:lnTo>
                    <a:pt x="0" y="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1" name="Freeform 151"/>
            <p:cNvSpPr/>
            <p:nvPr/>
          </p:nvSpPr>
          <p:spPr bwMode="auto">
            <a:xfrm>
              <a:off x="6916575" y="3486919"/>
              <a:ext cx="619255" cy="731731"/>
            </a:xfrm>
            <a:custGeom>
              <a:gdLst>
                <a:gd fmla="*/ 19 w 115" name="T0"/>
                <a:gd fmla="*/ 0 h 136" name="T1"/>
                <a:gd fmla="*/ 0 w 115" name="T2"/>
                <a:gd fmla="*/ 136 h 136" name="T3"/>
                <a:gd fmla="*/ 115 w 115" name="T4"/>
                <a:gd fmla="*/ 60 h 136" name="T5"/>
                <a:gd fmla="*/ 19 w 115" name="T6"/>
                <a:gd fmla="*/ 0 h 136" name="T7"/>
              </a:gdLst>
              <a:cxnLst>
                <a:cxn ang="0">
                  <a:pos x="T0" y="T1"/>
                </a:cxn>
                <a:cxn ang="0">
                  <a:pos x="T2" y="T3"/>
                </a:cxn>
                <a:cxn ang="0">
                  <a:pos x="T4" y="T5"/>
                </a:cxn>
                <a:cxn ang="0">
                  <a:pos x="T6" y="T7"/>
                </a:cxn>
              </a:cxnLst>
              <a:rect b="b" l="0" r="r" t="0"/>
              <a:pathLst>
                <a:path h="136" w="115">
                  <a:moveTo>
                    <a:pt x="19" y="0"/>
                  </a:moveTo>
                  <a:lnTo>
                    <a:pt x="0" y="136"/>
                  </a:lnTo>
                  <a:lnTo>
                    <a:pt x="115" y="60"/>
                  </a:lnTo>
                  <a:lnTo>
                    <a:pt x="19"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2" name="Freeform 152"/>
            <p:cNvSpPr/>
            <p:nvPr/>
          </p:nvSpPr>
          <p:spPr bwMode="auto">
            <a:xfrm>
              <a:off x="6954683" y="2329801"/>
              <a:ext cx="624019" cy="436498"/>
            </a:xfrm>
            <a:custGeom>
              <a:gdLst>
                <a:gd fmla="*/ 0 w 116" name="T0"/>
                <a:gd fmla="*/ 81 h 81" name="T1"/>
                <a:gd fmla="*/ 68 w 116" name="T2"/>
                <a:gd fmla="*/ 0 h 81" name="T3"/>
                <a:gd fmla="*/ 116 w 116" name="T4"/>
                <a:gd fmla="*/ 74 h 81" name="T5"/>
                <a:gd fmla="*/ 0 w 116" name="T6"/>
                <a:gd fmla="*/ 81 h 81" name="T7"/>
              </a:gdLst>
              <a:cxnLst>
                <a:cxn ang="0">
                  <a:pos x="T0" y="T1"/>
                </a:cxn>
                <a:cxn ang="0">
                  <a:pos x="T2" y="T3"/>
                </a:cxn>
                <a:cxn ang="0">
                  <a:pos x="T4" y="T5"/>
                </a:cxn>
                <a:cxn ang="0">
                  <a:pos x="T6" y="T7"/>
                </a:cxn>
              </a:cxnLst>
              <a:rect b="b" l="0" r="r" t="0"/>
              <a:pathLst>
                <a:path h="81" w="115">
                  <a:moveTo>
                    <a:pt x="0" y="81"/>
                  </a:moveTo>
                  <a:lnTo>
                    <a:pt x="68" y="0"/>
                  </a:lnTo>
                  <a:lnTo>
                    <a:pt x="116" y="74"/>
                  </a:lnTo>
                  <a:lnTo>
                    <a:pt x="0" y="8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3" name="Freeform 153"/>
            <p:cNvSpPr/>
            <p:nvPr/>
          </p:nvSpPr>
          <p:spPr bwMode="auto">
            <a:xfrm>
              <a:off x="7578702" y="2367895"/>
              <a:ext cx="619255" cy="398404"/>
            </a:xfrm>
            <a:custGeom>
              <a:gdLst>
                <a:gd fmla="*/ 115 w 115" name="T0"/>
                <a:gd fmla="*/ 74 h 74" name="T1"/>
                <a:gd fmla="*/ 44 w 115" name="T2"/>
                <a:gd fmla="*/ 0 h 74" name="T3"/>
                <a:gd fmla="*/ 0 w 115" name="T4"/>
                <a:gd fmla="*/ 67 h 74" name="T5"/>
                <a:gd fmla="*/ 115 w 115" name="T6"/>
                <a:gd fmla="*/ 74 h 74" name="T7"/>
              </a:gdLst>
              <a:cxnLst>
                <a:cxn ang="0">
                  <a:pos x="T0" y="T1"/>
                </a:cxn>
                <a:cxn ang="0">
                  <a:pos x="T2" y="T3"/>
                </a:cxn>
                <a:cxn ang="0">
                  <a:pos x="T4" y="T5"/>
                </a:cxn>
                <a:cxn ang="0">
                  <a:pos x="T6" y="T7"/>
                </a:cxn>
              </a:cxnLst>
              <a:rect b="b" l="0" r="r" t="0"/>
              <a:pathLst>
                <a:path h="74" w="115">
                  <a:moveTo>
                    <a:pt x="115" y="74"/>
                  </a:moveTo>
                  <a:lnTo>
                    <a:pt x="44" y="0"/>
                  </a:lnTo>
                  <a:lnTo>
                    <a:pt x="0" y="67"/>
                  </a:lnTo>
                  <a:lnTo>
                    <a:pt x="115" y="74"/>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4" name="Freeform 154"/>
            <p:cNvSpPr/>
            <p:nvPr/>
          </p:nvSpPr>
          <p:spPr bwMode="auto">
            <a:xfrm>
              <a:off x="8085220" y="1904413"/>
              <a:ext cx="547803" cy="517449"/>
            </a:xfrm>
            <a:custGeom>
              <a:gdLst>
                <a:gd fmla="*/ 102 w 102" name="T0"/>
                <a:gd fmla="*/ 31 h 96" name="T1"/>
                <a:gd fmla="*/ 0 w 102" name="T2"/>
                <a:gd fmla="*/ 0 h 96" name="T3"/>
                <a:gd fmla="*/ 92 w 102" name="T4"/>
                <a:gd fmla="*/ 96 h 96" name="T5"/>
                <a:gd fmla="*/ 102 w 102" name="T6"/>
                <a:gd fmla="*/ 31 h 96" name="T7"/>
              </a:gdLst>
              <a:cxnLst>
                <a:cxn ang="0">
                  <a:pos x="T0" y="T1"/>
                </a:cxn>
                <a:cxn ang="0">
                  <a:pos x="T2" y="T3"/>
                </a:cxn>
                <a:cxn ang="0">
                  <a:pos x="T4" y="T5"/>
                </a:cxn>
                <a:cxn ang="0">
                  <a:pos x="T6" y="T7"/>
                </a:cxn>
              </a:cxnLst>
              <a:rect b="b" l="0" r="r" t="0"/>
              <a:pathLst>
                <a:path h="96" w="102">
                  <a:moveTo>
                    <a:pt x="102" y="31"/>
                  </a:moveTo>
                  <a:lnTo>
                    <a:pt x="0" y="0"/>
                  </a:lnTo>
                  <a:lnTo>
                    <a:pt x="92" y="96"/>
                  </a:lnTo>
                  <a:lnTo>
                    <a:pt x="102" y="3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5" name="Freeform 155"/>
            <p:cNvSpPr/>
            <p:nvPr/>
          </p:nvSpPr>
          <p:spPr bwMode="auto">
            <a:xfrm>
              <a:off x="7815288" y="2367895"/>
              <a:ext cx="603377" cy="398404"/>
            </a:xfrm>
            <a:custGeom>
              <a:gdLst>
                <a:gd fmla="*/ 0 w 112" name="T0"/>
                <a:gd fmla="*/ 0 h 74" name="T1"/>
                <a:gd fmla="*/ 112 w 112" name="T2"/>
                <a:gd fmla="*/ 50 h 74" name="T3"/>
                <a:gd fmla="*/ 71 w 112" name="T4"/>
                <a:gd fmla="*/ 74 h 74" name="T5"/>
                <a:gd fmla="*/ 0 w 112" name="T6"/>
                <a:gd fmla="*/ 0 h 74" name="T7"/>
              </a:gdLst>
              <a:cxnLst>
                <a:cxn ang="0">
                  <a:pos x="T0" y="T1"/>
                </a:cxn>
                <a:cxn ang="0">
                  <a:pos x="T2" y="T3"/>
                </a:cxn>
                <a:cxn ang="0">
                  <a:pos x="T4" y="T5"/>
                </a:cxn>
                <a:cxn ang="0">
                  <a:pos x="T6" y="T7"/>
                </a:cxn>
              </a:cxnLst>
              <a:rect b="b" l="0" r="r" t="0"/>
              <a:pathLst>
                <a:path h="74" w="112">
                  <a:moveTo>
                    <a:pt x="0" y="0"/>
                  </a:moveTo>
                  <a:lnTo>
                    <a:pt x="112" y="50"/>
                  </a:lnTo>
                  <a:lnTo>
                    <a:pt x="71" y="74"/>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6" name="Freeform 156"/>
            <p:cNvSpPr/>
            <p:nvPr/>
          </p:nvSpPr>
          <p:spPr bwMode="auto">
            <a:xfrm>
              <a:off x="8278936" y="2367895"/>
              <a:ext cx="300101" cy="268248"/>
            </a:xfrm>
            <a:custGeom>
              <a:gdLst>
                <a:gd fmla="*/ 0 w 56" name="T0"/>
                <a:gd fmla="*/ 0 h 50" name="T1"/>
                <a:gd fmla="*/ 26 w 56" name="T2"/>
                <a:gd fmla="*/ 50 h 50" name="T3"/>
                <a:gd fmla="*/ 56 w 56" name="T4"/>
                <a:gd fmla="*/ 10 h 50" name="T5"/>
                <a:gd fmla="*/ 0 w 56" name="T6"/>
                <a:gd fmla="*/ 0 h 50" name="T7"/>
              </a:gdLst>
              <a:cxnLst>
                <a:cxn ang="0">
                  <a:pos x="T0" y="T1"/>
                </a:cxn>
                <a:cxn ang="0">
                  <a:pos x="T2" y="T3"/>
                </a:cxn>
                <a:cxn ang="0">
                  <a:pos x="T4" y="T5"/>
                </a:cxn>
                <a:cxn ang="0">
                  <a:pos x="T6" y="T7"/>
                </a:cxn>
              </a:cxnLst>
              <a:rect b="b" l="0" r="r" t="0"/>
              <a:pathLst>
                <a:path h="50" w="56">
                  <a:moveTo>
                    <a:pt x="0" y="0"/>
                  </a:moveTo>
                  <a:lnTo>
                    <a:pt x="26" y="50"/>
                  </a:lnTo>
                  <a:lnTo>
                    <a:pt x="56" y="1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7" name="Freeform 157"/>
            <p:cNvSpPr/>
            <p:nvPr/>
          </p:nvSpPr>
          <p:spPr bwMode="auto">
            <a:xfrm>
              <a:off x="7858160" y="1404423"/>
              <a:ext cx="646248" cy="268249"/>
            </a:xfrm>
            <a:custGeom>
              <a:gdLst>
                <a:gd fmla="*/ 75 w 120" name="T0"/>
                <a:gd fmla="*/ 0 h 50" name="T1"/>
                <a:gd fmla="*/ 0 w 120" name="T2"/>
                <a:gd fmla="*/ 40 h 50" name="T3"/>
                <a:gd fmla="*/ 120 w 120" name="T4"/>
                <a:gd fmla="*/ 50 h 50" name="T5"/>
                <a:gd fmla="*/ 75 w 120" name="T6"/>
                <a:gd fmla="*/ 0 h 50" name="T7"/>
              </a:gdLst>
              <a:cxnLst>
                <a:cxn ang="0">
                  <a:pos x="T0" y="T1"/>
                </a:cxn>
                <a:cxn ang="0">
                  <a:pos x="T2" y="T3"/>
                </a:cxn>
                <a:cxn ang="0">
                  <a:pos x="T4" y="T5"/>
                </a:cxn>
                <a:cxn ang="0">
                  <a:pos x="T6" y="T7"/>
                </a:cxn>
              </a:cxnLst>
              <a:rect b="b" l="0" r="r" t="0"/>
              <a:pathLst>
                <a:path h="50" w="120">
                  <a:moveTo>
                    <a:pt x="75" y="0"/>
                  </a:moveTo>
                  <a:lnTo>
                    <a:pt x="0" y="40"/>
                  </a:lnTo>
                  <a:lnTo>
                    <a:pt x="120" y="50"/>
                  </a:lnTo>
                  <a:lnTo>
                    <a:pt x="75"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8" name="Freeform 158"/>
            <p:cNvSpPr/>
            <p:nvPr/>
          </p:nvSpPr>
          <p:spPr bwMode="auto">
            <a:xfrm>
              <a:off x="8085220" y="1672672"/>
              <a:ext cx="547803" cy="398404"/>
            </a:xfrm>
            <a:custGeom>
              <a:gdLst>
                <a:gd fmla="*/ 0 w 102" name="T0"/>
                <a:gd fmla="*/ 43 h 74" name="T1"/>
                <a:gd fmla="*/ 78 w 102" name="T2"/>
                <a:gd fmla="*/ 0 h 74" name="T3"/>
                <a:gd fmla="*/ 102 w 102" name="T4"/>
                <a:gd fmla="*/ 74 h 74" name="T5"/>
                <a:gd fmla="*/ 0 w 102" name="T6"/>
                <a:gd fmla="*/ 43 h 74" name="T7"/>
              </a:gdLst>
              <a:cxnLst>
                <a:cxn ang="0">
                  <a:pos x="T0" y="T1"/>
                </a:cxn>
                <a:cxn ang="0">
                  <a:pos x="T2" y="T3"/>
                </a:cxn>
                <a:cxn ang="0">
                  <a:pos x="T4" y="T5"/>
                </a:cxn>
                <a:cxn ang="0">
                  <a:pos x="T6" y="T7"/>
                </a:cxn>
              </a:cxnLst>
              <a:rect b="b" l="0" r="r" t="0"/>
              <a:pathLst>
                <a:path h="74" w="102">
                  <a:moveTo>
                    <a:pt x="0" y="43"/>
                  </a:moveTo>
                  <a:lnTo>
                    <a:pt x="78" y="0"/>
                  </a:lnTo>
                  <a:lnTo>
                    <a:pt x="102" y="74"/>
                  </a:lnTo>
                  <a:lnTo>
                    <a:pt x="0" y="43"/>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9" name="Freeform 159"/>
            <p:cNvSpPr/>
            <p:nvPr/>
          </p:nvSpPr>
          <p:spPr bwMode="auto">
            <a:xfrm>
              <a:off x="6265563" y="1323473"/>
              <a:ext cx="409661" cy="526973"/>
            </a:xfrm>
            <a:custGeom>
              <a:gdLst>
                <a:gd fmla="*/ 0 w 76" name="T0"/>
                <a:gd fmla="*/ 0 h 98" name="T1"/>
                <a:gd fmla="*/ 76 w 76" name="T2"/>
                <a:gd fmla="*/ 65 h 98" name="T3"/>
                <a:gd fmla="*/ 0 w 76" name="T4"/>
                <a:gd fmla="*/ 98 h 98" name="T5"/>
                <a:gd fmla="*/ 0 w 76" name="T6"/>
                <a:gd fmla="*/ 0 h 98" name="T7"/>
              </a:gdLst>
              <a:cxnLst>
                <a:cxn ang="0">
                  <a:pos x="T0" y="T1"/>
                </a:cxn>
                <a:cxn ang="0">
                  <a:pos x="T2" y="T3"/>
                </a:cxn>
                <a:cxn ang="0">
                  <a:pos x="T4" y="T5"/>
                </a:cxn>
                <a:cxn ang="0">
                  <a:pos x="T6" y="T7"/>
                </a:cxn>
              </a:cxnLst>
              <a:rect b="b" l="0" r="r" t="0"/>
              <a:pathLst>
                <a:path h="98" w="76">
                  <a:moveTo>
                    <a:pt x="0" y="0"/>
                  </a:moveTo>
                  <a:lnTo>
                    <a:pt x="76" y="65"/>
                  </a:lnTo>
                  <a:lnTo>
                    <a:pt x="0" y="98"/>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0" name="Freeform 160"/>
            <p:cNvSpPr/>
            <p:nvPr/>
          </p:nvSpPr>
          <p:spPr bwMode="auto">
            <a:xfrm>
              <a:off x="6954683" y="2302817"/>
              <a:ext cx="365202" cy="463482"/>
            </a:xfrm>
            <a:custGeom>
              <a:gdLst>
                <a:gd fmla="*/ 68 w 68" name="T0"/>
                <a:gd fmla="*/ 5 h 86" name="T1"/>
                <a:gd fmla="*/ 28 w 68" name="T2"/>
                <a:gd fmla="*/ 0 h 86" name="T3"/>
                <a:gd fmla="*/ 0 w 68" name="T4"/>
                <a:gd fmla="*/ 86 h 86" name="T5"/>
                <a:gd fmla="*/ 68 w 68" name="T6"/>
                <a:gd fmla="*/ 5 h 86" name="T7"/>
              </a:gdLst>
              <a:cxnLst>
                <a:cxn ang="0">
                  <a:pos x="T0" y="T1"/>
                </a:cxn>
                <a:cxn ang="0">
                  <a:pos x="T2" y="T3"/>
                </a:cxn>
                <a:cxn ang="0">
                  <a:pos x="T4" y="T5"/>
                </a:cxn>
                <a:cxn ang="0">
                  <a:pos x="T6" y="T7"/>
                </a:cxn>
              </a:cxnLst>
              <a:rect b="b" l="0" r="r" t="0"/>
              <a:pathLst>
                <a:path h="86" w="68">
                  <a:moveTo>
                    <a:pt x="68" y="5"/>
                  </a:moveTo>
                  <a:lnTo>
                    <a:pt x="28" y="0"/>
                  </a:lnTo>
                  <a:lnTo>
                    <a:pt x="0" y="86"/>
                  </a:lnTo>
                  <a:lnTo>
                    <a:pt x="68" y="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1" name="Freeform 161"/>
            <p:cNvSpPr/>
            <p:nvPr/>
          </p:nvSpPr>
          <p:spPr bwMode="auto">
            <a:xfrm>
              <a:off x="7858160" y="1618705"/>
              <a:ext cx="646248" cy="285708"/>
            </a:xfrm>
            <a:custGeom>
              <a:gdLst>
                <a:gd fmla="*/ 0 w 120" name="T0"/>
                <a:gd fmla="*/ 0 h 53" name="T1"/>
                <a:gd fmla="*/ 42 w 120" name="T2"/>
                <a:gd fmla="*/ 53 h 53" name="T3"/>
                <a:gd fmla="*/ 120 w 120" name="T4"/>
                <a:gd fmla="*/ 10 h 53" name="T5"/>
                <a:gd fmla="*/ 0 w 120" name="T6"/>
                <a:gd fmla="*/ 0 h 53" name="T7"/>
              </a:gdLst>
              <a:cxnLst>
                <a:cxn ang="0">
                  <a:pos x="T0" y="T1"/>
                </a:cxn>
                <a:cxn ang="0">
                  <a:pos x="T2" y="T3"/>
                </a:cxn>
                <a:cxn ang="0">
                  <a:pos x="T4" y="T5"/>
                </a:cxn>
                <a:cxn ang="0">
                  <a:pos x="T6" y="T7"/>
                </a:cxn>
              </a:cxnLst>
              <a:rect b="b" l="0" r="r" t="0"/>
              <a:pathLst>
                <a:path h="52" w="120">
                  <a:moveTo>
                    <a:pt x="0" y="0"/>
                  </a:moveTo>
                  <a:lnTo>
                    <a:pt x="42" y="53"/>
                  </a:lnTo>
                  <a:lnTo>
                    <a:pt x="120" y="1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2" name="Freeform 162"/>
            <p:cNvSpPr/>
            <p:nvPr/>
          </p:nvSpPr>
          <p:spPr bwMode="auto">
            <a:xfrm>
              <a:off x="7486607" y="1904413"/>
              <a:ext cx="598613" cy="463482"/>
            </a:xfrm>
            <a:custGeom>
              <a:gdLst>
                <a:gd fmla="*/ 0 w 111" name="T0"/>
                <a:gd fmla="*/ 5 h 86" name="T1"/>
                <a:gd fmla="*/ 111 w 111" name="T2"/>
                <a:gd fmla="*/ 0 h 86" name="T3"/>
                <a:gd fmla="*/ 61 w 111" name="T4"/>
                <a:gd fmla="*/ 86 h 86" name="T5"/>
                <a:gd fmla="*/ 0 w 111" name="T6"/>
                <a:gd fmla="*/ 5 h 86" name="T7"/>
              </a:gdLst>
              <a:cxnLst>
                <a:cxn ang="0">
                  <a:pos x="T0" y="T1"/>
                </a:cxn>
                <a:cxn ang="0">
                  <a:pos x="T2" y="T3"/>
                </a:cxn>
                <a:cxn ang="0">
                  <a:pos x="T4" y="T5"/>
                </a:cxn>
                <a:cxn ang="0">
                  <a:pos x="T6" y="T7"/>
                </a:cxn>
              </a:cxnLst>
              <a:rect b="b" l="0" r="r" t="0"/>
              <a:pathLst>
                <a:path h="86" w="110">
                  <a:moveTo>
                    <a:pt x="0" y="5"/>
                  </a:moveTo>
                  <a:lnTo>
                    <a:pt x="111" y="0"/>
                  </a:lnTo>
                  <a:lnTo>
                    <a:pt x="61" y="86"/>
                  </a:lnTo>
                  <a:lnTo>
                    <a:pt x="0" y="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3" name="Freeform 163"/>
            <p:cNvSpPr/>
            <p:nvPr/>
          </p:nvSpPr>
          <p:spPr bwMode="auto">
            <a:xfrm>
              <a:off x="7486607" y="1618705"/>
              <a:ext cx="598613" cy="312691"/>
            </a:xfrm>
            <a:custGeom>
              <a:gdLst>
                <a:gd fmla="*/ 69 w 111" name="T0"/>
                <a:gd fmla="*/ 0 h 58" name="T1"/>
                <a:gd fmla="*/ 0 w 111" name="T2"/>
                <a:gd fmla="*/ 58 h 58" name="T3"/>
                <a:gd fmla="*/ 111 w 111" name="T4"/>
                <a:gd fmla="*/ 53 h 58" name="T5"/>
                <a:gd fmla="*/ 69 w 111" name="T6"/>
                <a:gd fmla="*/ 0 h 58" name="T7"/>
              </a:gdLst>
              <a:cxnLst>
                <a:cxn ang="0">
                  <a:pos x="T0" y="T1"/>
                </a:cxn>
                <a:cxn ang="0">
                  <a:pos x="T2" y="T3"/>
                </a:cxn>
                <a:cxn ang="0">
                  <a:pos x="T4" y="T5"/>
                </a:cxn>
                <a:cxn ang="0">
                  <a:pos x="T6" y="T7"/>
                </a:cxn>
              </a:cxnLst>
              <a:rect b="b" l="0" r="r" t="0"/>
              <a:pathLst>
                <a:path h="57" w="110">
                  <a:moveTo>
                    <a:pt x="69" y="0"/>
                  </a:moveTo>
                  <a:lnTo>
                    <a:pt x="0" y="58"/>
                  </a:lnTo>
                  <a:lnTo>
                    <a:pt x="111" y="53"/>
                  </a:lnTo>
                  <a:lnTo>
                    <a:pt x="69"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4" name="Freeform 164"/>
            <p:cNvSpPr/>
            <p:nvPr/>
          </p:nvSpPr>
          <p:spPr bwMode="auto">
            <a:xfrm>
              <a:off x="7142047" y="1323473"/>
              <a:ext cx="344560" cy="619035"/>
            </a:xfrm>
            <a:custGeom>
              <a:gdLst>
                <a:gd fmla="*/ 0 w 64" name="T0"/>
                <a:gd fmla="*/ 115 h 115" name="T1"/>
                <a:gd fmla="*/ 10 w 64" name="T2"/>
                <a:gd fmla="*/ 0 h 115" name="T3"/>
                <a:gd fmla="*/ 64 w 64" name="T4"/>
                <a:gd fmla="*/ 113 h 115" name="T5"/>
                <a:gd fmla="*/ 0 w 64" name="T6"/>
                <a:gd fmla="*/ 115 h 115" name="T7"/>
              </a:gdLst>
              <a:cxnLst>
                <a:cxn ang="0">
                  <a:pos x="T0" y="T1"/>
                </a:cxn>
                <a:cxn ang="0">
                  <a:pos x="T2" y="T3"/>
                </a:cxn>
                <a:cxn ang="0">
                  <a:pos x="T4" y="T5"/>
                </a:cxn>
                <a:cxn ang="0">
                  <a:pos x="T6" y="T7"/>
                </a:cxn>
              </a:cxnLst>
              <a:rect b="b" l="0" r="r" t="0"/>
              <a:pathLst>
                <a:path h="115" w="64">
                  <a:moveTo>
                    <a:pt x="0" y="115"/>
                  </a:moveTo>
                  <a:lnTo>
                    <a:pt x="10" y="0"/>
                  </a:lnTo>
                  <a:lnTo>
                    <a:pt x="64" y="113"/>
                  </a:lnTo>
                  <a:lnTo>
                    <a:pt x="0" y="11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5" name="Freeform 165"/>
            <p:cNvSpPr/>
            <p:nvPr/>
          </p:nvSpPr>
          <p:spPr bwMode="auto">
            <a:xfrm>
              <a:off x="7196033" y="1323473"/>
              <a:ext cx="662127" cy="607923"/>
            </a:xfrm>
            <a:custGeom>
              <a:gdLst>
                <a:gd fmla="*/ 0 w 123" name="T0"/>
                <a:gd fmla="*/ 0 h 113" name="T1"/>
                <a:gd fmla="*/ 123 w 123" name="T2"/>
                <a:gd fmla="*/ 55 h 113" name="T3"/>
                <a:gd fmla="*/ 54 w 123" name="T4"/>
                <a:gd fmla="*/ 113 h 113" name="T5"/>
                <a:gd fmla="*/ 0 w 123" name="T6"/>
                <a:gd fmla="*/ 0 h 113" name="T7"/>
              </a:gdLst>
              <a:cxnLst>
                <a:cxn ang="0">
                  <a:pos x="T0" y="T1"/>
                </a:cxn>
                <a:cxn ang="0">
                  <a:pos x="T2" y="T3"/>
                </a:cxn>
                <a:cxn ang="0">
                  <a:pos x="T4" y="T5"/>
                </a:cxn>
                <a:cxn ang="0">
                  <a:pos x="T6" y="T7"/>
                </a:cxn>
              </a:cxnLst>
              <a:rect b="b" l="0" r="r" t="0"/>
              <a:pathLst>
                <a:path h="113" w="123">
                  <a:moveTo>
                    <a:pt x="0" y="0"/>
                  </a:moveTo>
                  <a:lnTo>
                    <a:pt x="123" y="55"/>
                  </a:lnTo>
                  <a:lnTo>
                    <a:pt x="54" y="113"/>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6" name="Freeform 166"/>
            <p:cNvSpPr/>
            <p:nvPr/>
          </p:nvSpPr>
          <p:spPr bwMode="auto">
            <a:xfrm>
              <a:off x="7196033" y="1323473"/>
              <a:ext cx="711349" cy="295232"/>
            </a:xfrm>
            <a:custGeom>
              <a:gdLst>
                <a:gd fmla="*/ 132 w 132" name="T0"/>
                <a:gd fmla="*/ 0 h 55" name="T1"/>
                <a:gd fmla="*/ 123 w 132" name="T2"/>
                <a:gd fmla="*/ 55 h 55" name="T3"/>
                <a:gd fmla="*/ 0 w 132" name="T4"/>
                <a:gd fmla="*/ 0 h 55" name="T5"/>
                <a:gd fmla="*/ 132 w 132" name="T6"/>
                <a:gd fmla="*/ 0 h 55" name="T7"/>
              </a:gdLst>
              <a:cxnLst>
                <a:cxn ang="0">
                  <a:pos x="T0" y="T1"/>
                </a:cxn>
                <a:cxn ang="0">
                  <a:pos x="T2" y="T3"/>
                </a:cxn>
                <a:cxn ang="0">
                  <a:pos x="T4" y="T5"/>
                </a:cxn>
                <a:cxn ang="0">
                  <a:pos x="T6" y="T7"/>
                </a:cxn>
              </a:cxnLst>
              <a:rect b="b" l="0" r="r" t="0"/>
              <a:pathLst>
                <a:path h="55" w="132">
                  <a:moveTo>
                    <a:pt x="132" y="0"/>
                  </a:moveTo>
                  <a:lnTo>
                    <a:pt x="123" y="55"/>
                  </a:lnTo>
                  <a:lnTo>
                    <a:pt x="0" y="0"/>
                  </a:lnTo>
                  <a:lnTo>
                    <a:pt x="132"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7" name="Freeform 167"/>
            <p:cNvSpPr/>
            <p:nvPr/>
          </p:nvSpPr>
          <p:spPr bwMode="auto">
            <a:xfrm>
              <a:off x="7858160" y="1323473"/>
              <a:ext cx="403310" cy="295232"/>
            </a:xfrm>
            <a:custGeom>
              <a:gdLst>
                <a:gd fmla="*/ 9 w 75" name="T0"/>
                <a:gd fmla="*/ 0 h 55" name="T1"/>
                <a:gd fmla="*/ 75 w 75" name="T2"/>
                <a:gd fmla="*/ 15 h 55" name="T3"/>
                <a:gd fmla="*/ 0 w 75" name="T4"/>
                <a:gd fmla="*/ 55 h 55" name="T5"/>
                <a:gd fmla="*/ 9 w 75" name="T6"/>
                <a:gd fmla="*/ 0 h 55" name="T7"/>
              </a:gdLst>
              <a:cxnLst>
                <a:cxn ang="0">
                  <a:pos x="T0" y="T1"/>
                </a:cxn>
                <a:cxn ang="0">
                  <a:pos x="T2" y="T3"/>
                </a:cxn>
                <a:cxn ang="0">
                  <a:pos x="T4" y="T5"/>
                </a:cxn>
                <a:cxn ang="0">
                  <a:pos x="T6" y="T7"/>
                </a:cxn>
              </a:cxnLst>
              <a:rect b="b" l="0" r="r" t="0"/>
              <a:pathLst>
                <a:path h="55" w="75">
                  <a:moveTo>
                    <a:pt x="9" y="0"/>
                  </a:moveTo>
                  <a:lnTo>
                    <a:pt x="75" y="15"/>
                  </a:lnTo>
                  <a:lnTo>
                    <a:pt x="0" y="55"/>
                  </a:lnTo>
                  <a:lnTo>
                    <a:pt x="9"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8" name="Freeform 168"/>
            <p:cNvSpPr/>
            <p:nvPr/>
          </p:nvSpPr>
          <p:spPr bwMode="auto">
            <a:xfrm>
              <a:off x="6265563" y="1323473"/>
              <a:ext cx="930470" cy="349199"/>
            </a:xfrm>
            <a:custGeom>
              <a:gdLst>
                <a:gd fmla="*/ 0 w 173" name="T0"/>
                <a:gd fmla="*/ 0 h 65" name="T1"/>
                <a:gd fmla="*/ 76 w 173" name="T2"/>
                <a:gd fmla="*/ 65 h 65" name="T3"/>
                <a:gd fmla="*/ 173 w 173" name="T4"/>
                <a:gd fmla="*/ 0 h 65" name="T5"/>
                <a:gd fmla="*/ 0 w 173" name="T6"/>
                <a:gd fmla="*/ 0 h 65" name="T7"/>
              </a:gdLst>
              <a:cxnLst>
                <a:cxn ang="0">
                  <a:pos x="T0" y="T1"/>
                </a:cxn>
                <a:cxn ang="0">
                  <a:pos x="T2" y="T3"/>
                </a:cxn>
                <a:cxn ang="0">
                  <a:pos x="T4" y="T5"/>
                </a:cxn>
                <a:cxn ang="0">
                  <a:pos x="T6" y="T7"/>
                </a:cxn>
              </a:cxnLst>
              <a:rect b="b" l="0" r="r" t="0"/>
              <a:pathLst>
                <a:path h="65" w="173">
                  <a:moveTo>
                    <a:pt x="0" y="0"/>
                  </a:moveTo>
                  <a:lnTo>
                    <a:pt x="76" y="65"/>
                  </a:lnTo>
                  <a:lnTo>
                    <a:pt x="173" y="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9" name="Freeform 169"/>
            <p:cNvSpPr/>
            <p:nvPr/>
          </p:nvSpPr>
          <p:spPr bwMode="auto">
            <a:xfrm>
              <a:off x="7815288" y="2367895"/>
              <a:ext cx="603377" cy="268248"/>
            </a:xfrm>
            <a:custGeom>
              <a:gdLst>
                <a:gd fmla="*/ 0 w 112" name="T0"/>
                <a:gd fmla="*/ 0 h 50" name="T1"/>
                <a:gd fmla="*/ 86 w 112" name="T2"/>
                <a:gd fmla="*/ 0 h 50" name="T3"/>
                <a:gd fmla="*/ 112 w 112" name="T4"/>
                <a:gd fmla="*/ 50 h 50" name="T5"/>
                <a:gd fmla="*/ 0 w 112" name="T6"/>
                <a:gd fmla="*/ 0 h 50" name="T7"/>
              </a:gdLst>
              <a:cxnLst>
                <a:cxn ang="0">
                  <a:pos x="T0" y="T1"/>
                </a:cxn>
                <a:cxn ang="0">
                  <a:pos x="T2" y="T3"/>
                </a:cxn>
                <a:cxn ang="0">
                  <a:pos x="T4" y="T5"/>
                </a:cxn>
                <a:cxn ang="0">
                  <a:pos x="T6" y="T7"/>
                </a:cxn>
              </a:cxnLst>
              <a:rect b="b" l="0" r="r" t="0"/>
              <a:pathLst>
                <a:path h="50" w="112">
                  <a:moveTo>
                    <a:pt x="0" y="0"/>
                  </a:moveTo>
                  <a:lnTo>
                    <a:pt x="86" y="0"/>
                  </a:lnTo>
                  <a:lnTo>
                    <a:pt x="112" y="5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0" name="Freeform 170"/>
            <p:cNvSpPr/>
            <p:nvPr/>
          </p:nvSpPr>
          <p:spPr bwMode="auto">
            <a:xfrm>
              <a:off x="8085220" y="1904413"/>
              <a:ext cx="493817" cy="517449"/>
            </a:xfrm>
            <a:custGeom>
              <a:gdLst>
                <a:gd fmla="*/ 0 w 92" name="T0"/>
                <a:gd fmla="*/ 0 h 96" name="T1"/>
                <a:gd fmla="*/ 36 w 92" name="T2"/>
                <a:gd fmla="*/ 86 h 96" name="T3"/>
                <a:gd fmla="*/ 92 w 92" name="T4"/>
                <a:gd fmla="*/ 96 h 96" name="T5"/>
                <a:gd fmla="*/ 0 w 92" name="T6"/>
                <a:gd fmla="*/ 0 h 96" name="T7"/>
              </a:gdLst>
              <a:cxnLst>
                <a:cxn ang="0">
                  <a:pos x="T0" y="T1"/>
                </a:cxn>
                <a:cxn ang="0">
                  <a:pos x="T2" y="T3"/>
                </a:cxn>
                <a:cxn ang="0">
                  <a:pos x="T4" y="T5"/>
                </a:cxn>
                <a:cxn ang="0">
                  <a:pos x="T6" y="T7"/>
                </a:cxn>
              </a:cxnLst>
              <a:rect b="b" l="0" r="r" t="0"/>
              <a:pathLst>
                <a:path h="96" w="92">
                  <a:moveTo>
                    <a:pt x="0" y="0"/>
                  </a:moveTo>
                  <a:lnTo>
                    <a:pt x="36" y="86"/>
                  </a:lnTo>
                  <a:lnTo>
                    <a:pt x="92" y="96"/>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1" name="Freeform 171"/>
            <p:cNvSpPr/>
            <p:nvPr/>
          </p:nvSpPr>
          <p:spPr bwMode="auto">
            <a:xfrm>
              <a:off x="7815288" y="1904413"/>
              <a:ext cx="463647" cy="463482"/>
            </a:xfrm>
            <a:custGeom>
              <a:gdLst>
                <a:gd fmla="*/ 0 w 86" name="T0"/>
                <a:gd fmla="*/ 86 h 86" name="T1"/>
                <a:gd fmla="*/ 86 w 86" name="T2"/>
                <a:gd fmla="*/ 86 h 86" name="T3"/>
                <a:gd fmla="*/ 50 w 86" name="T4"/>
                <a:gd fmla="*/ 0 h 86" name="T5"/>
                <a:gd fmla="*/ 0 w 86" name="T6"/>
                <a:gd fmla="*/ 86 h 86" name="T7"/>
              </a:gdLst>
              <a:cxnLst>
                <a:cxn ang="0">
                  <a:pos x="T0" y="T1"/>
                </a:cxn>
                <a:cxn ang="0">
                  <a:pos x="T2" y="T3"/>
                </a:cxn>
                <a:cxn ang="0">
                  <a:pos x="T4" y="T5"/>
                </a:cxn>
                <a:cxn ang="0">
                  <a:pos x="T6" y="T7"/>
                </a:cxn>
              </a:cxnLst>
              <a:rect b="b" l="0" r="r" t="0"/>
              <a:pathLst>
                <a:path h="86" w="86">
                  <a:moveTo>
                    <a:pt x="0" y="86"/>
                  </a:moveTo>
                  <a:lnTo>
                    <a:pt x="86" y="86"/>
                  </a:lnTo>
                  <a:lnTo>
                    <a:pt x="50" y="0"/>
                  </a:lnTo>
                  <a:lnTo>
                    <a:pt x="0" y="8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2" name="Freeform 172"/>
            <p:cNvSpPr/>
            <p:nvPr/>
          </p:nvSpPr>
          <p:spPr bwMode="auto">
            <a:xfrm>
              <a:off x="7486607" y="1931396"/>
              <a:ext cx="328681" cy="796809"/>
            </a:xfrm>
            <a:custGeom>
              <a:gdLst>
                <a:gd fmla="*/ 0 w 61" name="T0"/>
                <a:gd fmla="*/ 0 h 148" name="T1"/>
                <a:gd fmla="*/ 17 w 61" name="T2"/>
                <a:gd fmla="*/ 148 h 148" name="T3"/>
                <a:gd fmla="*/ 61 w 61" name="T4"/>
                <a:gd fmla="*/ 81 h 148" name="T5"/>
                <a:gd fmla="*/ 0 w 61" name="T6"/>
                <a:gd fmla="*/ 0 h 148" name="T7"/>
              </a:gdLst>
              <a:cxnLst>
                <a:cxn ang="0">
                  <a:pos x="T0" y="T1"/>
                </a:cxn>
                <a:cxn ang="0">
                  <a:pos x="T2" y="T3"/>
                </a:cxn>
                <a:cxn ang="0">
                  <a:pos x="T4" y="T5"/>
                </a:cxn>
                <a:cxn ang="0">
                  <a:pos x="T6" y="T7"/>
                </a:cxn>
              </a:cxnLst>
              <a:rect b="b" l="0" r="r" t="0"/>
              <a:pathLst>
                <a:path h="148" w="61">
                  <a:moveTo>
                    <a:pt x="0" y="0"/>
                  </a:moveTo>
                  <a:lnTo>
                    <a:pt x="17" y="148"/>
                  </a:lnTo>
                  <a:lnTo>
                    <a:pt x="61" y="81"/>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3" name="Freeform 173"/>
            <p:cNvSpPr/>
            <p:nvPr/>
          </p:nvSpPr>
          <p:spPr bwMode="auto">
            <a:xfrm>
              <a:off x="6265563" y="3266289"/>
              <a:ext cx="355675" cy="952361"/>
            </a:xfrm>
            <a:custGeom>
              <a:gdLst>
                <a:gd fmla="*/ 0 w 66" name="T0"/>
                <a:gd fmla="*/ 177 h 177" name="T1"/>
                <a:gd fmla="*/ 66 w 66" name="T2"/>
                <a:gd fmla="*/ 110 h 177" name="T3"/>
                <a:gd fmla="*/ 0 w 66" name="T4"/>
                <a:gd fmla="*/ 0 h 177" name="T5"/>
                <a:gd fmla="*/ 0 w 66" name="T6"/>
                <a:gd fmla="*/ 177 h 177" name="T7"/>
              </a:gdLst>
              <a:cxnLst>
                <a:cxn ang="0">
                  <a:pos x="T0" y="T1"/>
                </a:cxn>
                <a:cxn ang="0">
                  <a:pos x="T2" y="T3"/>
                </a:cxn>
                <a:cxn ang="0">
                  <a:pos x="T4" y="T5"/>
                </a:cxn>
                <a:cxn ang="0">
                  <a:pos x="T6" y="T7"/>
                </a:cxn>
              </a:cxnLst>
              <a:rect b="b" l="0" r="r" t="0"/>
              <a:pathLst>
                <a:path h="177" w="66">
                  <a:moveTo>
                    <a:pt x="0" y="177"/>
                  </a:moveTo>
                  <a:lnTo>
                    <a:pt x="66" y="110"/>
                  </a:lnTo>
                  <a:lnTo>
                    <a:pt x="0" y="0"/>
                  </a:lnTo>
                  <a:lnTo>
                    <a:pt x="0" y="17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4" name="Freeform 174"/>
            <p:cNvSpPr/>
            <p:nvPr/>
          </p:nvSpPr>
          <p:spPr bwMode="auto">
            <a:xfrm>
              <a:off x="6265563" y="3858340"/>
              <a:ext cx="651012" cy="360310"/>
            </a:xfrm>
            <a:custGeom>
              <a:gdLst>
                <a:gd fmla="*/ 121 w 121" name="T0"/>
                <a:gd fmla="*/ 67 h 67" name="T1"/>
                <a:gd fmla="*/ 0 w 121" name="T2"/>
                <a:gd fmla="*/ 67 h 67" name="T3"/>
                <a:gd fmla="*/ 66 w 121" name="T4"/>
                <a:gd fmla="*/ 0 h 67" name="T5"/>
                <a:gd fmla="*/ 121 w 121" name="T6"/>
                <a:gd fmla="*/ 67 h 67" name="T7"/>
              </a:gdLst>
              <a:cxnLst>
                <a:cxn ang="0">
                  <a:pos x="T0" y="T1"/>
                </a:cxn>
                <a:cxn ang="0">
                  <a:pos x="T2" y="T3"/>
                </a:cxn>
                <a:cxn ang="0">
                  <a:pos x="T4" y="T5"/>
                </a:cxn>
                <a:cxn ang="0">
                  <a:pos x="T6" y="T7"/>
                </a:cxn>
              </a:cxnLst>
              <a:rect b="b" l="0" r="r" t="0"/>
              <a:pathLst>
                <a:path h="67" w="120">
                  <a:moveTo>
                    <a:pt x="121" y="67"/>
                  </a:moveTo>
                  <a:lnTo>
                    <a:pt x="0" y="67"/>
                  </a:lnTo>
                  <a:lnTo>
                    <a:pt x="66" y="0"/>
                  </a:lnTo>
                  <a:lnTo>
                    <a:pt x="121" y="6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5" name="Freeform 175"/>
            <p:cNvSpPr/>
            <p:nvPr/>
          </p:nvSpPr>
          <p:spPr bwMode="auto">
            <a:xfrm>
              <a:off x="6265563" y="3266289"/>
              <a:ext cx="752633" cy="592050"/>
            </a:xfrm>
            <a:custGeom>
              <a:gdLst>
                <a:gd fmla="*/ 0 w 140" name="T0"/>
                <a:gd fmla="*/ 0 h 110" name="T1"/>
                <a:gd fmla="*/ 140 w 140" name="T2"/>
                <a:gd fmla="*/ 41 h 110" name="T3"/>
                <a:gd fmla="*/ 66 w 140" name="T4"/>
                <a:gd fmla="*/ 110 h 110" name="T5"/>
                <a:gd fmla="*/ 0 w 140" name="T6"/>
                <a:gd fmla="*/ 0 h 110" name="T7"/>
              </a:gdLst>
              <a:cxnLst>
                <a:cxn ang="0">
                  <a:pos x="T0" y="T1"/>
                </a:cxn>
                <a:cxn ang="0">
                  <a:pos x="T2" y="T3"/>
                </a:cxn>
                <a:cxn ang="0">
                  <a:pos x="T4" y="T5"/>
                </a:cxn>
                <a:cxn ang="0">
                  <a:pos x="T6" y="T7"/>
                </a:cxn>
              </a:cxnLst>
              <a:rect b="b" l="0" r="r" t="0"/>
              <a:pathLst>
                <a:path h="110" w="140">
                  <a:moveTo>
                    <a:pt x="0" y="0"/>
                  </a:moveTo>
                  <a:lnTo>
                    <a:pt x="140" y="41"/>
                  </a:lnTo>
                  <a:lnTo>
                    <a:pt x="66" y="11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6" name="Freeform 176"/>
            <p:cNvSpPr/>
            <p:nvPr/>
          </p:nvSpPr>
          <p:spPr bwMode="auto">
            <a:xfrm>
              <a:off x="6583130" y="2534558"/>
              <a:ext cx="371553" cy="479355"/>
            </a:xfrm>
            <a:custGeom>
              <a:gdLst>
                <a:gd fmla="*/ 0 w 69" name="T0"/>
                <a:gd fmla="*/ 0 h 89" name="T1"/>
                <a:gd fmla="*/ 69 w 69" name="T2"/>
                <a:gd fmla="*/ 43 h 89" name="T3"/>
                <a:gd fmla="*/ 0 w 69" name="T4"/>
                <a:gd fmla="*/ 89 h 89" name="T5"/>
                <a:gd fmla="*/ 0 w 69" name="T6"/>
                <a:gd fmla="*/ 0 h 89" name="T7"/>
              </a:gdLst>
              <a:cxnLst>
                <a:cxn ang="0">
                  <a:pos x="T0" y="T1"/>
                </a:cxn>
                <a:cxn ang="0">
                  <a:pos x="T2" y="T3"/>
                </a:cxn>
                <a:cxn ang="0">
                  <a:pos x="T4" y="T5"/>
                </a:cxn>
                <a:cxn ang="0">
                  <a:pos x="T6" y="T7"/>
                </a:cxn>
              </a:cxnLst>
              <a:rect b="b" l="0" r="r" t="0"/>
              <a:pathLst>
                <a:path h="89" w="69">
                  <a:moveTo>
                    <a:pt x="0" y="0"/>
                  </a:moveTo>
                  <a:lnTo>
                    <a:pt x="69" y="43"/>
                  </a:lnTo>
                  <a:lnTo>
                    <a:pt x="0" y="89"/>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7" name="Freeform 177"/>
            <p:cNvSpPr/>
            <p:nvPr/>
          </p:nvSpPr>
          <p:spPr bwMode="auto">
            <a:xfrm>
              <a:off x="6583130" y="2264722"/>
              <a:ext cx="382668" cy="501577"/>
            </a:xfrm>
            <a:custGeom>
              <a:gdLst>
                <a:gd fmla="*/ 71 w 71" name="T0"/>
                <a:gd fmla="*/ 0 h 93" name="T1"/>
                <a:gd fmla="*/ 0 w 71" name="T2"/>
                <a:gd fmla="*/ 50 h 93" name="T3"/>
                <a:gd fmla="*/ 69 w 71" name="T4"/>
                <a:gd fmla="*/ 93 h 93" name="T5"/>
                <a:gd fmla="*/ 71 w 71" name="T6"/>
                <a:gd fmla="*/ 0 h 93" name="T7"/>
              </a:gdLst>
              <a:cxnLst>
                <a:cxn ang="0">
                  <a:pos x="T0" y="T1"/>
                </a:cxn>
                <a:cxn ang="0">
                  <a:pos x="T2" y="T3"/>
                </a:cxn>
                <a:cxn ang="0">
                  <a:pos x="T4" y="T5"/>
                </a:cxn>
                <a:cxn ang="0">
                  <a:pos x="T6" y="T7"/>
                </a:cxn>
              </a:cxnLst>
              <a:rect b="b" l="0" r="r" t="0"/>
              <a:pathLst>
                <a:path h="93" w="71">
                  <a:moveTo>
                    <a:pt x="71" y="0"/>
                  </a:moveTo>
                  <a:lnTo>
                    <a:pt x="0" y="50"/>
                  </a:lnTo>
                  <a:lnTo>
                    <a:pt x="69" y="93"/>
                  </a:lnTo>
                  <a:lnTo>
                    <a:pt x="71"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8" name="Freeform 178"/>
            <p:cNvSpPr/>
            <p:nvPr/>
          </p:nvSpPr>
          <p:spPr bwMode="auto">
            <a:xfrm>
              <a:off x="6265563" y="3266289"/>
              <a:ext cx="752633" cy="220630"/>
            </a:xfrm>
            <a:custGeom>
              <a:gdLst>
                <a:gd fmla="*/ 0 w 140" name="T0"/>
                <a:gd fmla="*/ 0 h 41" name="T1"/>
                <a:gd fmla="*/ 140 w 140" name="T2"/>
                <a:gd fmla="*/ 41 h 41" name="T3"/>
                <a:gd fmla="*/ 130 w 140" name="T4"/>
                <a:gd fmla="*/ 0 h 41" name="T5"/>
                <a:gd fmla="*/ 0 w 140" name="T6"/>
                <a:gd fmla="*/ 0 h 41" name="T7"/>
              </a:gdLst>
              <a:cxnLst>
                <a:cxn ang="0">
                  <a:pos x="T0" y="T1"/>
                </a:cxn>
                <a:cxn ang="0">
                  <a:pos x="T2" y="T3"/>
                </a:cxn>
                <a:cxn ang="0">
                  <a:pos x="T4" y="T5"/>
                </a:cxn>
                <a:cxn ang="0">
                  <a:pos x="T6" y="T7"/>
                </a:cxn>
              </a:cxnLst>
              <a:rect b="b" l="0" r="r" t="0"/>
              <a:pathLst>
                <a:path h="41" w="140">
                  <a:moveTo>
                    <a:pt x="0" y="0"/>
                  </a:moveTo>
                  <a:lnTo>
                    <a:pt x="140" y="41"/>
                  </a:lnTo>
                  <a:lnTo>
                    <a:pt x="130" y="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9" name="Freeform 179"/>
            <p:cNvSpPr/>
            <p:nvPr/>
          </p:nvSpPr>
          <p:spPr bwMode="auto">
            <a:xfrm>
              <a:off x="6621238" y="3486919"/>
              <a:ext cx="396958" cy="731731"/>
            </a:xfrm>
            <a:custGeom>
              <a:gdLst>
                <a:gd fmla="*/ 0 w 74" name="T0"/>
                <a:gd fmla="*/ 69 h 136" name="T1"/>
                <a:gd fmla="*/ 55 w 74" name="T2"/>
                <a:gd fmla="*/ 136 h 136" name="T3"/>
                <a:gd fmla="*/ 74 w 74" name="T4"/>
                <a:gd fmla="*/ 0 h 136" name="T5"/>
                <a:gd fmla="*/ 0 w 74" name="T6"/>
                <a:gd fmla="*/ 69 h 136" name="T7"/>
              </a:gdLst>
              <a:cxnLst>
                <a:cxn ang="0">
                  <a:pos x="T0" y="T1"/>
                </a:cxn>
                <a:cxn ang="0">
                  <a:pos x="T2" y="T3"/>
                </a:cxn>
                <a:cxn ang="0">
                  <a:pos x="T4" y="T5"/>
                </a:cxn>
                <a:cxn ang="0">
                  <a:pos x="T6" y="T7"/>
                </a:cxn>
              </a:cxnLst>
              <a:rect b="b" l="0" r="r" t="0"/>
              <a:pathLst>
                <a:path h="136" w="74">
                  <a:moveTo>
                    <a:pt x="0" y="69"/>
                  </a:moveTo>
                  <a:lnTo>
                    <a:pt x="55" y="136"/>
                  </a:lnTo>
                  <a:lnTo>
                    <a:pt x="74" y="0"/>
                  </a:lnTo>
                  <a:lnTo>
                    <a:pt x="0" y="6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0" name="Freeform 180"/>
            <p:cNvSpPr/>
            <p:nvPr/>
          </p:nvSpPr>
          <p:spPr bwMode="auto">
            <a:xfrm>
              <a:off x="6265563" y="1672672"/>
              <a:ext cx="511282" cy="350786"/>
            </a:xfrm>
            <a:custGeom>
              <a:gdLst>
                <a:gd fmla="*/ 76 w 95" name="T0"/>
                <a:gd fmla="*/ 0 h 65" name="T1"/>
                <a:gd fmla="*/ 95 w 95" name="T2"/>
                <a:gd fmla="*/ 65 h 65" name="T3"/>
                <a:gd fmla="*/ 0 w 95" name="T4"/>
                <a:gd fmla="*/ 33 h 65" name="T5"/>
                <a:gd fmla="*/ 76 w 95" name="T6"/>
                <a:gd fmla="*/ 0 h 65" name="T7"/>
              </a:gdLst>
              <a:cxnLst>
                <a:cxn ang="0">
                  <a:pos x="T0" y="T1"/>
                </a:cxn>
                <a:cxn ang="0">
                  <a:pos x="T2" y="T3"/>
                </a:cxn>
                <a:cxn ang="0">
                  <a:pos x="T4" y="T5"/>
                </a:cxn>
                <a:cxn ang="0">
                  <a:pos x="T6" y="T7"/>
                </a:cxn>
              </a:cxnLst>
              <a:rect b="b" l="0" r="r" t="0"/>
              <a:pathLst>
                <a:path h="65" w="95">
                  <a:moveTo>
                    <a:pt x="76" y="0"/>
                  </a:moveTo>
                  <a:lnTo>
                    <a:pt x="95" y="65"/>
                  </a:lnTo>
                  <a:lnTo>
                    <a:pt x="0" y="33"/>
                  </a:lnTo>
                  <a:lnTo>
                    <a:pt x="76"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1" name="Freeform 181"/>
            <p:cNvSpPr/>
            <p:nvPr/>
          </p:nvSpPr>
          <p:spPr bwMode="auto">
            <a:xfrm>
              <a:off x="6675224" y="1323473"/>
              <a:ext cx="520809" cy="699985"/>
            </a:xfrm>
            <a:custGeom>
              <a:gdLst>
                <a:gd fmla="*/ 0 w 97" name="T0"/>
                <a:gd fmla="*/ 65 h 130" name="T1"/>
                <a:gd fmla="*/ 97 w 97" name="T2"/>
                <a:gd fmla="*/ 0 h 130" name="T3"/>
                <a:gd fmla="*/ 19 w 97" name="T4"/>
                <a:gd fmla="*/ 130 h 130" name="T5"/>
                <a:gd fmla="*/ 0 w 97" name="T6"/>
                <a:gd fmla="*/ 65 h 130" name="T7"/>
              </a:gdLst>
              <a:cxnLst>
                <a:cxn ang="0">
                  <a:pos x="T0" y="T1"/>
                </a:cxn>
                <a:cxn ang="0">
                  <a:pos x="T2" y="T3"/>
                </a:cxn>
                <a:cxn ang="0">
                  <a:pos x="T4" y="T5"/>
                </a:cxn>
                <a:cxn ang="0">
                  <a:pos x="T6" y="T7"/>
                </a:cxn>
              </a:cxnLst>
              <a:rect b="b" l="0" r="r" t="0"/>
              <a:pathLst>
                <a:path h="130" w="97">
                  <a:moveTo>
                    <a:pt x="0" y="65"/>
                  </a:moveTo>
                  <a:lnTo>
                    <a:pt x="97" y="0"/>
                  </a:lnTo>
                  <a:lnTo>
                    <a:pt x="19" y="130"/>
                  </a:lnTo>
                  <a:lnTo>
                    <a:pt x="0" y="6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2" name="Freeform 182"/>
            <p:cNvSpPr/>
            <p:nvPr/>
          </p:nvSpPr>
          <p:spPr bwMode="auto">
            <a:xfrm>
              <a:off x="6954683" y="2264722"/>
              <a:ext cx="150845" cy="501577"/>
            </a:xfrm>
            <a:custGeom>
              <a:gdLst>
                <a:gd fmla="*/ 2 w 28" name="T0"/>
                <a:gd fmla="*/ 0 h 93" name="T1"/>
                <a:gd fmla="*/ 0 w 28" name="T2"/>
                <a:gd fmla="*/ 93 h 93" name="T3"/>
                <a:gd fmla="*/ 28 w 28" name="T4"/>
                <a:gd fmla="*/ 7 h 93" name="T5"/>
                <a:gd fmla="*/ 2 w 28" name="T6"/>
                <a:gd fmla="*/ 0 h 93" name="T7"/>
              </a:gdLst>
              <a:cxnLst>
                <a:cxn ang="0">
                  <a:pos x="T0" y="T1"/>
                </a:cxn>
                <a:cxn ang="0">
                  <a:pos x="T2" y="T3"/>
                </a:cxn>
                <a:cxn ang="0">
                  <a:pos x="T4" y="T5"/>
                </a:cxn>
                <a:cxn ang="0">
                  <a:pos x="T6" y="T7"/>
                </a:cxn>
              </a:cxnLst>
              <a:rect b="b" l="0" r="r" t="0"/>
              <a:pathLst>
                <a:path h="93" w="28">
                  <a:moveTo>
                    <a:pt x="2" y="0"/>
                  </a:moveTo>
                  <a:lnTo>
                    <a:pt x="0" y="93"/>
                  </a:lnTo>
                  <a:lnTo>
                    <a:pt x="28" y="7"/>
                  </a:lnTo>
                  <a:lnTo>
                    <a:pt x="2"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3" name="Freeform 183"/>
            <p:cNvSpPr/>
            <p:nvPr/>
          </p:nvSpPr>
          <p:spPr bwMode="auto">
            <a:xfrm>
              <a:off x="6776845" y="1323473"/>
              <a:ext cx="419188" cy="699985"/>
            </a:xfrm>
            <a:custGeom>
              <a:gdLst>
                <a:gd fmla="*/ 78 w 78" name="T0"/>
                <a:gd fmla="*/ 0 h 130" name="T1"/>
                <a:gd fmla="*/ 68 w 78" name="T2"/>
                <a:gd fmla="*/ 115 h 130" name="T3"/>
                <a:gd fmla="*/ 0 w 78" name="T4"/>
                <a:gd fmla="*/ 130 h 130" name="T5"/>
                <a:gd fmla="*/ 78 w 78" name="T6"/>
                <a:gd fmla="*/ 0 h 130" name="T7"/>
              </a:gdLst>
              <a:cxnLst>
                <a:cxn ang="0">
                  <a:pos x="T0" y="T1"/>
                </a:cxn>
                <a:cxn ang="0">
                  <a:pos x="T2" y="T3"/>
                </a:cxn>
                <a:cxn ang="0">
                  <a:pos x="T4" y="T5"/>
                </a:cxn>
                <a:cxn ang="0">
                  <a:pos x="T6" y="T7"/>
                </a:cxn>
              </a:cxnLst>
              <a:rect b="b" l="0" r="r" t="0"/>
              <a:pathLst>
                <a:path h="130" w="78">
                  <a:moveTo>
                    <a:pt x="78" y="0"/>
                  </a:moveTo>
                  <a:lnTo>
                    <a:pt x="68" y="115"/>
                  </a:lnTo>
                  <a:lnTo>
                    <a:pt x="0" y="130"/>
                  </a:lnTo>
                  <a:lnTo>
                    <a:pt x="78"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4" name="Freeform 184"/>
            <p:cNvSpPr/>
            <p:nvPr/>
          </p:nvSpPr>
          <p:spPr bwMode="auto">
            <a:xfrm>
              <a:off x="7804174" y="3448824"/>
              <a:ext cx="436654" cy="360310"/>
            </a:xfrm>
            <a:custGeom>
              <a:gdLst>
                <a:gd fmla="*/ 0 w 81" name="T0"/>
                <a:gd fmla="*/ 5 h 67" name="T1"/>
                <a:gd fmla="*/ 43 w 81" name="T2"/>
                <a:gd fmla="*/ 67 h 67" name="T3"/>
                <a:gd fmla="*/ 81 w 81" name="T4"/>
                <a:gd fmla="*/ 0 h 67" name="T5"/>
                <a:gd fmla="*/ 0 w 81" name="T6"/>
                <a:gd fmla="*/ 5 h 67" name="T7"/>
              </a:gdLst>
              <a:cxnLst>
                <a:cxn ang="0">
                  <a:pos x="T0" y="T1"/>
                </a:cxn>
                <a:cxn ang="0">
                  <a:pos x="T2" y="T3"/>
                </a:cxn>
                <a:cxn ang="0">
                  <a:pos x="T4" y="T5"/>
                </a:cxn>
                <a:cxn ang="0">
                  <a:pos x="T6" y="T7"/>
                </a:cxn>
              </a:cxnLst>
              <a:rect b="b" l="0" r="r" t="0"/>
              <a:pathLst>
                <a:path h="67" w="81">
                  <a:moveTo>
                    <a:pt x="0" y="5"/>
                  </a:moveTo>
                  <a:lnTo>
                    <a:pt x="43" y="67"/>
                  </a:lnTo>
                  <a:lnTo>
                    <a:pt x="81" y="0"/>
                  </a:lnTo>
                  <a:lnTo>
                    <a:pt x="0" y="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5" name="Freeform 185"/>
            <p:cNvSpPr/>
            <p:nvPr/>
          </p:nvSpPr>
          <p:spPr bwMode="auto">
            <a:xfrm>
              <a:off x="7804174" y="3099625"/>
              <a:ext cx="436654" cy="376183"/>
            </a:xfrm>
            <a:custGeom>
              <a:gdLst>
                <a:gd fmla="*/ 81 w 81" name="T0"/>
                <a:gd fmla="*/ 65 h 70" name="T1"/>
                <a:gd fmla="*/ 0 w 81" name="T2"/>
                <a:gd fmla="*/ 70 h 70" name="T3"/>
                <a:gd fmla="*/ 2 w 81" name="T4"/>
                <a:gd fmla="*/ 0 h 70" name="T5"/>
                <a:gd fmla="*/ 81 w 81" name="T6"/>
                <a:gd fmla="*/ 65 h 70" name="T7"/>
              </a:gdLst>
              <a:cxnLst>
                <a:cxn ang="0">
                  <a:pos x="T0" y="T1"/>
                </a:cxn>
                <a:cxn ang="0">
                  <a:pos x="T2" y="T3"/>
                </a:cxn>
                <a:cxn ang="0">
                  <a:pos x="T4" y="T5"/>
                </a:cxn>
                <a:cxn ang="0">
                  <a:pos x="T6" y="T7"/>
                </a:cxn>
              </a:cxnLst>
              <a:rect b="b" l="0" r="r" t="0"/>
              <a:pathLst>
                <a:path h="70" w="81">
                  <a:moveTo>
                    <a:pt x="81" y="65"/>
                  </a:moveTo>
                  <a:lnTo>
                    <a:pt x="0" y="70"/>
                  </a:lnTo>
                  <a:lnTo>
                    <a:pt x="2" y="0"/>
                  </a:lnTo>
                  <a:lnTo>
                    <a:pt x="81" y="6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6" name="Freeform 186"/>
            <p:cNvSpPr/>
            <p:nvPr/>
          </p:nvSpPr>
          <p:spPr bwMode="auto">
            <a:xfrm>
              <a:off x="6265563" y="1850446"/>
              <a:ext cx="511282" cy="414276"/>
            </a:xfrm>
            <a:custGeom>
              <a:gdLst>
                <a:gd fmla="*/ 95 w 95" name="T0"/>
                <a:gd fmla="*/ 32 h 77" name="T1"/>
                <a:gd fmla="*/ 0 w 95" name="T2"/>
                <a:gd fmla="*/ 77 h 77" name="T3"/>
                <a:gd fmla="*/ 0 w 95" name="T4"/>
                <a:gd fmla="*/ 0 h 77" name="T5"/>
                <a:gd fmla="*/ 95 w 95" name="T6"/>
                <a:gd fmla="*/ 32 h 77" name="T7"/>
              </a:gdLst>
              <a:cxnLst>
                <a:cxn ang="0">
                  <a:pos x="T0" y="T1"/>
                </a:cxn>
                <a:cxn ang="0">
                  <a:pos x="T2" y="T3"/>
                </a:cxn>
                <a:cxn ang="0">
                  <a:pos x="T4" y="T5"/>
                </a:cxn>
                <a:cxn ang="0">
                  <a:pos x="T6" y="T7"/>
                </a:cxn>
              </a:cxnLst>
              <a:rect b="b" l="0" r="r" t="0"/>
              <a:pathLst>
                <a:path h="77" w="95">
                  <a:moveTo>
                    <a:pt x="95" y="32"/>
                  </a:moveTo>
                  <a:lnTo>
                    <a:pt x="0" y="77"/>
                  </a:lnTo>
                  <a:lnTo>
                    <a:pt x="0" y="0"/>
                  </a:lnTo>
                  <a:lnTo>
                    <a:pt x="95" y="32"/>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7" name="Freeform 187"/>
            <p:cNvSpPr/>
            <p:nvPr/>
          </p:nvSpPr>
          <p:spPr bwMode="auto">
            <a:xfrm>
              <a:off x="7411979" y="2728205"/>
              <a:ext cx="403310" cy="499990"/>
            </a:xfrm>
            <a:custGeom>
              <a:gdLst>
                <a:gd fmla="*/ 0 w 75" name="T0"/>
                <a:gd fmla="*/ 93 h 93" name="T1"/>
                <a:gd fmla="*/ 75 w 75" name="T2"/>
                <a:gd fmla="*/ 69 h 93" name="T3"/>
                <a:gd fmla="*/ 31 w 75" name="T4"/>
                <a:gd fmla="*/ 0 h 93" name="T5"/>
                <a:gd fmla="*/ 0 w 75" name="T6"/>
                <a:gd fmla="*/ 93 h 93" name="T7"/>
              </a:gdLst>
              <a:cxnLst>
                <a:cxn ang="0">
                  <a:pos x="T0" y="T1"/>
                </a:cxn>
                <a:cxn ang="0">
                  <a:pos x="T2" y="T3"/>
                </a:cxn>
                <a:cxn ang="0">
                  <a:pos x="T4" y="T5"/>
                </a:cxn>
                <a:cxn ang="0">
                  <a:pos x="T6" y="T7"/>
                </a:cxn>
              </a:cxnLst>
              <a:rect b="b" l="0" r="r" t="0"/>
              <a:pathLst>
                <a:path h="93" w="75">
                  <a:moveTo>
                    <a:pt x="0" y="93"/>
                  </a:moveTo>
                  <a:lnTo>
                    <a:pt x="75" y="69"/>
                  </a:lnTo>
                  <a:lnTo>
                    <a:pt x="31" y="0"/>
                  </a:lnTo>
                  <a:lnTo>
                    <a:pt x="0" y="93"/>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8" name="Freeform 188"/>
            <p:cNvSpPr/>
            <p:nvPr/>
          </p:nvSpPr>
          <p:spPr bwMode="auto">
            <a:xfrm>
              <a:off x="7411979" y="3099625"/>
              <a:ext cx="403310" cy="376183"/>
            </a:xfrm>
            <a:custGeom>
              <a:gdLst>
                <a:gd fmla="*/ 0 w 75" name="T0"/>
                <a:gd fmla="*/ 24 h 70" name="T1"/>
                <a:gd fmla="*/ 73 w 75" name="T2"/>
                <a:gd fmla="*/ 70 h 70" name="T3"/>
                <a:gd fmla="*/ 75 w 75" name="T4"/>
                <a:gd fmla="*/ 0 h 70" name="T5"/>
                <a:gd fmla="*/ 0 w 75" name="T6"/>
                <a:gd fmla="*/ 24 h 70" name="T7"/>
              </a:gdLst>
              <a:cxnLst>
                <a:cxn ang="0">
                  <a:pos x="T0" y="T1"/>
                </a:cxn>
                <a:cxn ang="0">
                  <a:pos x="T2" y="T3"/>
                </a:cxn>
                <a:cxn ang="0">
                  <a:pos x="T4" y="T5"/>
                </a:cxn>
                <a:cxn ang="0">
                  <a:pos x="T6" y="T7"/>
                </a:cxn>
              </a:cxnLst>
              <a:rect b="b" l="0" r="r" t="0"/>
              <a:pathLst>
                <a:path h="70" w="75">
                  <a:moveTo>
                    <a:pt x="0" y="24"/>
                  </a:moveTo>
                  <a:lnTo>
                    <a:pt x="73" y="70"/>
                  </a:lnTo>
                  <a:lnTo>
                    <a:pt x="75" y="0"/>
                  </a:lnTo>
                  <a:lnTo>
                    <a:pt x="0" y="24"/>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9" name="Freeform 189"/>
            <p:cNvSpPr/>
            <p:nvPr/>
          </p:nvSpPr>
          <p:spPr bwMode="auto">
            <a:xfrm>
              <a:off x="6265563" y="2023458"/>
              <a:ext cx="700235" cy="241265"/>
            </a:xfrm>
            <a:custGeom>
              <a:gdLst>
                <a:gd fmla="*/ 0 w 130" name="T0"/>
                <a:gd fmla="*/ 45 h 45" name="T1"/>
                <a:gd fmla="*/ 130 w 130" name="T2"/>
                <a:gd fmla="*/ 45 h 45" name="T3"/>
                <a:gd fmla="*/ 95 w 130" name="T4"/>
                <a:gd fmla="*/ 0 h 45" name="T5"/>
                <a:gd fmla="*/ 0 w 130" name="T6"/>
                <a:gd fmla="*/ 45 h 45" name="T7"/>
              </a:gdLst>
              <a:cxnLst>
                <a:cxn ang="0">
                  <a:pos x="T0" y="T1"/>
                </a:cxn>
                <a:cxn ang="0">
                  <a:pos x="T2" y="T3"/>
                </a:cxn>
                <a:cxn ang="0">
                  <a:pos x="T4" y="T5"/>
                </a:cxn>
                <a:cxn ang="0">
                  <a:pos x="T6" y="T7"/>
                </a:cxn>
              </a:cxnLst>
              <a:rect b="b" l="0" r="r" t="0"/>
              <a:pathLst>
                <a:path h="45" w="130">
                  <a:moveTo>
                    <a:pt x="0" y="45"/>
                  </a:moveTo>
                  <a:lnTo>
                    <a:pt x="130" y="45"/>
                  </a:lnTo>
                  <a:lnTo>
                    <a:pt x="95" y="0"/>
                  </a:lnTo>
                  <a:lnTo>
                    <a:pt x="0" y="4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0" name="Freeform 190"/>
            <p:cNvSpPr/>
            <p:nvPr/>
          </p:nvSpPr>
          <p:spPr bwMode="auto">
            <a:xfrm>
              <a:off x="6583130" y="3013913"/>
              <a:ext cx="446182" cy="252376"/>
            </a:xfrm>
            <a:custGeom>
              <a:gdLst>
                <a:gd fmla="*/ 0 w 83" name="T0"/>
                <a:gd fmla="*/ 0 h 47" name="T1"/>
                <a:gd fmla="*/ 71 w 83" name="T2"/>
                <a:gd fmla="*/ 47 h 47" name="T3"/>
                <a:gd fmla="*/ 83 w 83" name="T4"/>
                <a:gd fmla="*/ 4 h 47" name="T5"/>
                <a:gd fmla="*/ 0 w 83" name="T6"/>
                <a:gd fmla="*/ 0 h 47" name="T7"/>
              </a:gdLst>
              <a:cxnLst>
                <a:cxn ang="0">
                  <a:pos x="T0" y="T1"/>
                </a:cxn>
                <a:cxn ang="0">
                  <a:pos x="T2" y="T3"/>
                </a:cxn>
                <a:cxn ang="0">
                  <a:pos x="T4" y="T5"/>
                </a:cxn>
                <a:cxn ang="0">
                  <a:pos x="T6" y="T7"/>
                </a:cxn>
              </a:cxnLst>
              <a:rect b="b" l="0" r="r" t="0"/>
              <a:pathLst>
                <a:path h="47" w="83">
                  <a:moveTo>
                    <a:pt x="0" y="0"/>
                  </a:moveTo>
                  <a:lnTo>
                    <a:pt x="71" y="47"/>
                  </a:lnTo>
                  <a:lnTo>
                    <a:pt x="83" y="4"/>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1" name="Freeform 191"/>
            <p:cNvSpPr/>
            <p:nvPr/>
          </p:nvSpPr>
          <p:spPr bwMode="auto">
            <a:xfrm>
              <a:off x="6965798" y="3034548"/>
              <a:ext cx="446181" cy="231741"/>
            </a:xfrm>
            <a:custGeom>
              <a:gdLst>
                <a:gd fmla="*/ 83 w 83" name="T0"/>
                <a:gd fmla="*/ 36 h 43" name="T1"/>
                <a:gd fmla="*/ 0 w 83" name="T2"/>
                <a:gd fmla="*/ 43 h 43" name="T3"/>
                <a:gd fmla="*/ 12 w 83" name="T4"/>
                <a:gd fmla="*/ 0 h 43" name="T5"/>
                <a:gd fmla="*/ 83 w 83" name="T6"/>
                <a:gd fmla="*/ 36 h 43" name="T7"/>
              </a:gdLst>
              <a:cxnLst>
                <a:cxn ang="0">
                  <a:pos x="T0" y="T1"/>
                </a:cxn>
                <a:cxn ang="0">
                  <a:pos x="T2" y="T3"/>
                </a:cxn>
                <a:cxn ang="0">
                  <a:pos x="T4" y="T5"/>
                </a:cxn>
                <a:cxn ang="0">
                  <a:pos x="T6" y="T7"/>
                </a:cxn>
              </a:cxnLst>
              <a:rect b="b" l="0" r="r" t="0"/>
              <a:pathLst>
                <a:path h="43" w="83">
                  <a:moveTo>
                    <a:pt x="83" y="36"/>
                  </a:moveTo>
                  <a:lnTo>
                    <a:pt x="0" y="43"/>
                  </a:lnTo>
                  <a:lnTo>
                    <a:pt x="12" y="0"/>
                  </a:lnTo>
                  <a:lnTo>
                    <a:pt x="83" y="3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2" name="Freeform 192"/>
            <p:cNvSpPr/>
            <p:nvPr/>
          </p:nvSpPr>
          <p:spPr bwMode="auto">
            <a:xfrm>
              <a:off x="6954683" y="2766299"/>
              <a:ext cx="457296" cy="461896"/>
            </a:xfrm>
            <a:custGeom>
              <a:gdLst>
                <a:gd fmla="*/ 0 w 85" name="T0"/>
                <a:gd fmla="*/ 0 h 86" name="T1"/>
                <a:gd fmla="*/ 14 w 85" name="T2"/>
                <a:gd fmla="*/ 50 h 86" name="T3"/>
                <a:gd fmla="*/ 85 w 85" name="T4"/>
                <a:gd fmla="*/ 86 h 86" name="T5"/>
                <a:gd fmla="*/ 0 w 85" name="T6"/>
                <a:gd fmla="*/ 0 h 86" name="T7"/>
              </a:gdLst>
              <a:cxnLst>
                <a:cxn ang="0">
                  <a:pos x="T0" y="T1"/>
                </a:cxn>
                <a:cxn ang="0">
                  <a:pos x="T2" y="T3"/>
                </a:cxn>
                <a:cxn ang="0">
                  <a:pos x="T4" y="T5"/>
                </a:cxn>
                <a:cxn ang="0">
                  <a:pos x="T6" y="T7"/>
                </a:cxn>
              </a:cxnLst>
              <a:rect b="b" l="0" r="r" t="0"/>
              <a:pathLst>
                <a:path h="86" w="85">
                  <a:moveTo>
                    <a:pt x="0" y="0"/>
                  </a:moveTo>
                  <a:lnTo>
                    <a:pt x="14" y="50"/>
                  </a:lnTo>
                  <a:lnTo>
                    <a:pt x="85" y="86"/>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3" name="Freeform 193"/>
            <p:cNvSpPr/>
            <p:nvPr/>
          </p:nvSpPr>
          <p:spPr bwMode="auto">
            <a:xfrm>
              <a:off x="6583130" y="2766299"/>
              <a:ext cx="446182" cy="268249"/>
            </a:xfrm>
            <a:custGeom>
              <a:gdLst>
                <a:gd fmla="*/ 0 w 83" name="T0"/>
                <a:gd fmla="*/ 46 h 50" name="T1"/>
                <a:gd fmla="*/ 83 w 83" name="T2"/>
                <a:gd fmla="*/ 50 h 50" name="T3"/>
                <a:gd fmla="*/ 69 w 83" name="T4"/>
                <a:gd fmla="*/ 0 h 50" name="T5"/>
                <a:gd fmla="*/ 0 w 83" name="T6"/>
                <a:gd fmla="*/ 46 h 50" name="T7"/>
              </a:gdLst>
              <a:cxnLst>
                <a:cxn ang="0">
                  <a:pos x="T0" y="T1"/>
                </a:cxn>
                <a:cxn ang="0">
                  <a:pos x="T2" y="T3"/>
                </a:cxn>
                <a:cxn ang="0">
                  <a:pos x="T4" y="T5"/>
                </a:cxn>
                <a:cxn ang="0">
                  <a:pos x="T6" y="T7"/>
                </a:cxn>
              </a:cxnLst>
              <a:rect b="b" l="0" r="r" t="0"/>
              <a:pathLst>
                <a:path h="50" w="83">
                  <a:moveTo>
                    <a:pt x="0" y="46"/>
                  </a:moveTo>
                  <a:lnTo>
                    <a:pt x="83" y="50"/>
                  </a:lnTo>
                  <a:lnTo>
                    <a:pt x="69" y="0"/>
                  </a:lnTo>
                  <a:lnTo>
                    <a:pt x="0" y="4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4" name="Freeform 194"/>
            <p:cNvSpPr/>
            <p:nvPr/>
          </p:nvSpPr>
          <p:spPr bwMode="auto">
            <a:xfrm>
              <a:off x="6776845" y="1942508"/>
              <a:ext cx="365202" cy="322215"/>
            </a:xfrm>
            <a:custGeom>
              <a:gdLst>
                <a:gd fmla="*/ 35 w 68" name="T0"/>
                <a:gd fmla="*/ 60 h 60" name="T1"/>
                <a:gd fmla="*/ 68 w 68" name="T2"/>
                <a:gd fmla="*/ 0 h 60" name="T3"/>
                <a:gd fmla="*/ 0 w 68" name="T4"/>
                <a:gd fmla="*/ 15 h 60" name="T5"/>
                <a:gd fmla="*/ 35 w 68" name="T6"/>
                <a:gd fmla="*/ 60 h 60" name="T7"/>
              </a:gdLst>
              <a:cxnLst>
                <a:cxn ang="0">
                  <a:pos x="T0" y="T1"/>
                </a:cxn>
                <a:cxn ang="0">
                  <a:pos x="T2" y="T3"/>
                </a:cxn>
                <a:cxn ang="0">
                  <a:pos x="T4" y="T5"/>
                </a:cxn>
                <a:cxn ang="0">
                  <a:pos x="T6" y="T7"/>
                </a:cxn>
              </a:cxnLst>
              <a:rect b="b" l="0" r="r" t="0"/>
              <a:pathLst>
                <a:path h="60" w="68">
                  <a:moveTo>
                    <a:pt x="35" y="60"/>
                  </a:moveTo>
                  <a:lnTo>
                    <a:pt x="68" y="0"/>
                  </a:lnTo>
                  <a:lnTo>
                    <a:pt x="0" y="15"/>
                  </a:lnTo>
                  <a:lnTo>
                    <a:pt x="35" y="6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5" name="Freeform 195"/>
            <p:cNvSpPr/>
            <p:nvPr/>
          </p:nvSpPr>
          <p:spPr bwMode="auto">
            <a:xfrm>
              <a:off x="6965798" y="1942508"/>
              <a:ext cx="176249" cy="360309"/>
            </a:xfrm>
            <a:custGeom>
              <a:gdLst>
                <a:gd fmla="*/ 26 w 33" name="T0"/>
                <a:gd fmla="*/ 67 h 67" name="T1"/>
                <a:gd fmla="*/ 33 w 33" name="T2"/>
                <a:gd fmla="*/ 0 h 67" name="T3"/>
                <a:gd fmla="*/ 0 w 33" name="T4"/>
                <a:gd fmla="*/ 60 h 67" name="T5"/>
                <a:gd fmla="*/ 26 w 33" name="T6"/>
                <a:gd fmla="*/ 67 h 67" name="T7"/>
              </a:gdLst>
              <a:cxnLst>
                <a:cxn ang="0">
                  <a:pos x="T0" y="T1"/>
                </a:cxn>
                <a:cxn ang="0">
                  <a:pos x="T2" y="T3"/>
                </a:cxn>
                <a:cxn ang="0">
                  <a:pos x="T4" y="T5"/>
                </a:cxn>
                <a:cxn ang="0">
                  <a:pos x="T6" y="T7"/>
                </a:cxn>
              </a:cxnLst>
              <a:rect b="b" l="0" r="r" t="0"/>
              <a:pathLst>
                <a:path h="67" w="33">
                  <a:moveTo>
                    <a:pt x="26" y="67"/>
                  </a:moveTo>
                  <a:lnTo>
                    <a:pt x="33" y="0"/>
                  </a:lnTo>
                  <a:lnTo>
                    <a:pt x="0" y="60"/>
                  </a:lnTo>
                  <a:lnTo>
                    <a:pt x="26" y="6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6" name="Freeform 196"/>
            <p:cNvSpPr/>
            <p:nvPr/>
          </p:nvSpPr>
          <p:spPr bwMode="auto">
            <a:xfrm>
              <a:off x="7105527" y="1931396"/>
              <a:ext cx="381080" cy="371421"/>
            </a:xfrm>
            <a:custGeom>
              <a:gdLst>
                <a:gd fmla="*/ 71 w 71" name="T0"/>
                <a:gd fmla="*/ 0 h 69" name="T1"/>
                <a:gd fmla="*/ 0 w 71" name="T2"/>
                <a:gd fmla="*/ 69 h 69" name="T3"/>
                <a:gd fmla="*/ 7 w 71" name="T4"/>
                <a:gd fmla="*/ 2 h 69" name="T5"/>
                <a:gd fmla="*/ 71 w 71" name="T6"/>
                <a:gd fmla="*/ 0 h 69" name="T7"/>
              </a:gdLst>
              <a:cxnLst>
                <a:cxn ang="0">
                  <a:pos x="T0" y="T1"/>
                </a:cxn>
                <a:cxn ang="0">
                  <a:pos x="T2" y="T3"/>
                </a:cxn>
                <a:cxn ang="0">
                  <a:pos x="T4" y="T5"/>
                </a:cxn>
                <a:cxn ang="0">
                  <a:pos x="T6" y="T7"/>
                </a:cxn>
              </a:cxnLst>
              <a:rect b="b" l="0" r="r" t="0"/>
              <a:pathLst>
                <a:path h="69" w="71">
                  <a:moveTo>
                    <a:pt x="71" y="0"/>
                  </a:moveTo>
                  <a:lnTo>
                    <a:pt x="0" y="69"/>
                  </a:lnTo>
                  <a:lnTo>
                    <a:pt x="7" y="2"/>
                  </a:lnTo>
                  <a:lnTo>
                    <a:pt x="71"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7" name="Freeform 197"/>
            <p:cNvSpPr/>
            <p:nvPr/>
          </p:nvSpPr>
          <p:spPr bwMode="auto">
            <a:xfrm>
              <a:off x="7319884" y="1931396"/>
              <a:ext cx="258817" cy="796809"/>
            </a:xfrm>
            <a:custGeom>
              <a:gdLst>
                <a:gd fmla="*/ 0 w 48" name="T0"/>
                <a:gd fmla="*/ 74 h 148" name="T1"/>
                <a:gd fmla="*/ 31 w 48" name="T2"/>
                <a:gd fmla="*/ 0 h 148" name="T3"/>
                <a:gd fmla="*/ 48 w 48" name="T4"/>
                <a:gd fmla="*/ 148 h 148" name="T5"/>
                <a:gd fmla="*/ 0 w 48" name="T6"/>
                <a:gd fmla="*/ 74 h 148" name="T7"/>
              </a:gdLst>
              <a:cxnLst>
                <a:cxn ang="0">
                  <a:pos x="T0" y="T1"/>
                </a:cxn>
                <a:cxn ang="0">
                  <a:pos x="T2" y="T3"/>
                </a:cxn>
                <a:cxn ang="0">
                  <a:pos x="T4" y="T5"/>
                </a:cxn>
                <a:cxn ang="0">
                  <a:pos x="T6" y="T7"/>
                </a:cxn>
              </a:cxnLst>
              <a:rect b="b" l="0" r="r" t="0"/>
              <a:pathLst>
                <a:path h="148" w="48">
                  <a:moveTo>
                    <a:pt x="0" y="74"/>
                  </a:moveTo>
                  <a:lnTo>
                    <a:pt x="31" y="0"/>
                  </a:lnTo>
                  <a:lnTo>
                    <a:pt x="48" y="148"/>
                  </a:lnTo>
                  <a:lnTo>
                    <a:pt x="0" y="74"/>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8" name="Freeform 198"/>
            <p:cNvSpPr/>
            <p:nvPr/>
          </p:nvSpPr>
          <p:spPr bwMode="auto">
            <a:xfrm>
              <a:off x="7105527" y="1931396"/>
              <a:ext cx="381080" cy="398405"/>
            </a:xfrm>
            <a:custGeom>
              <a:gdLst>
                <a:gd fmla="*/ 0 w 71" name="T0"/>
                <a:gd fmla="*/ 69 h 74" name="T1"/>
                <a:gd fmla="*/ 40 w 71" name="T2"/>
                <a:gd fmla="*/ 74 h 74" name="T3"/>
                <a:gd fmla="*/ 71 w 71" name="T4"/>
                <a:gd fmla="*/ 0 h 74" name="T5"/>
                <a:gd fmla="*/ 0 w 71" name="T6"/>
                <a:gd fmla="*/ 69 h 74" name="T7"/>
              </a:gdLst>
              <a:cxnLst>
                <a:cxn ang="0">
                  <a:pos x="T0" y="T1"/>
                </a:cxn>
                <a:cxn ang="0">
                  <a:pos x="T2" y="T3"/>
                </a:cxn>
                <a:cxn ang="0">
                  <a:pos x="T4" y="T5"/>
                </a:cxn>
                <a:cxn ang="0">
                  <a:pos x="T6" y="T7"/>
                </a:cxn>
              </a:cxnLst>
              <a:rect b="b" l="0" r="r" t="0"/>
              <a:pathLst>
                <a:path h="74" w="71">
                  <a:moveTo>
                    <a:pt x="0" y="69"/>
                  </a:moveTo>
                  <a:lnTo>
                    <a:pt x="40" y="74"/>
                  </a:lnTo>
                  <a:lnTo>
                    <a:pt x="71" y="0"/>
                  </a:lnTo>
                  <a:lnTo>
                    <a:pt x="0" y="6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9" name="Line 199"/>
            <p:cNvSpPr>
              <a:spLocks noChangeShapeType="1"/>
            </p:cNvSpPr>
            <p:nvPr/>
          </p:nvSpPr>
          <p:spPr bwMode="auto">
            <a:xfrm flipH="1">
              <a:off x="8837853" y="3266289"/>
              <a:ext cx="0" cy="0"/>
            </a:xfrm>
            <a:prstGeom prst="line">
              <a:avLst/>
            </a:prstGeom>
            <a:noFill/>
            <a:ln w="3175">
              <a:solidFill>
                <a:schemeClr val="bg1"/>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60" name="Line 200"/>
            <p:cNvSpPr>
              <a:spLocks noChangeShapeType="1"/>
            </p:cNvSpPr>
            <p:nvPr/>
          </p:nvSpPr>
          <p:spPr bwMode="auto">
            <a:xfrm flipH="1">
              <a:off x="8837853" y="3266289"/>
              <a:ext cx="0" cy="0"/>
            </a:xfrm>
            <a:prstGeom prst="line">
              <a:avLst/>
            </a:prstGeom>
            <a:noFill/>
            <a:ln w="3175">
              <a:solidFill>
                <a:schemeClr val="bg1"/>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gr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40" name="矩形 39"/>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19459" name="组合 40"/>
          <p:cNvGrpSpPr/>
          <p:nvPr/>
        </p:nvGrpSpPr>
        <p:grpSpPr>
          <a:xfrm>
            <a:off x="485775" y="3059113"/>
            <a:ext cx="10331450" cy="739775"/>
            <a:chOff x="930189" y="3058615"/>
            <a:chExt cx="10331623" cy="740781"/>
          </a:xfrm>
        </p:grpSpPr>
        <p:sp>
          <p:nvSpPr>
            <p:cNvPr id="42" name="等腰三角形 41"/>
            <p:cNvSpPr/>
            <p:nvPr/>
          </p:nvSpPr>
          <p:spPr>
            <a:xfrm rot="10800000">
              <a:off x="930189" y="3058615"/>
              <a:ext cx="858852" cy="740781"/>
            </a:xfrm>
            <a:prstGeom prst="triangle">
              <a:avLst/>
            </a:prstGeom>
            <a:solidFill>
              <a:srgbClr val="8919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3" name="等腰三角形 42"/>
            <p:cNvSpPr/>
            <p:nvPr/>
          </p:nvSpPr>
          <p:spPr>
            <a:xfrm>
              <a:off x="1789041" y="3058615"/>
              <a:ext cx="860439" cy="740781"/>
            </a:xfrm>
            <a:prstGeom prst="triangle">
              <a:avLst/>
            </a:prstGeom>
            <a:solidFill>
              <a:srgbClr val="B127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4" name="等腰三角形 43"/>
            <p:cNvSpPr/>
            <p:nvPr/>
          </p:nvSpPr>
          <p:spPr>
            <a:xfrm>
              <a:off x="5233974" y="3058615"/>
              <a:ext cx="858851" cy="740781"/>
            </a:xfrm>
            <a:prstGeom prst="triangle">
              <a:avLst/>
            </a:prstGeom>
            <a:solidFill>
              <a:srgbClr val="FAD0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5" name="等腰三角形 44"/>
            <p:cNvSpPr/>
            <p:nvPr/>
          </p:nvSpPr>
          <p:spPr>
            <a:xfrm rot="10800000">
              <a:off x="2649481" y="3058615"/>
              <a:ext cx="858851" cy="740781"/>
            </a:xfrm>
            <a:prstGeom prst="triangle">
              <a:avLst/>
            </a:prstGeom>
            <a:solidFill>
              <a:srgbClr val="EE30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6" name="等腰三角形 45"/>
            <p:cNvSpPr/>
            <p:nvPr/>
          </p:nvSpPr>
          <p:spPr>
            <a:xfrm>
              <a:off x="3508332" y="3058615"/>
              <a:ext cx="858852" cy="740781"/>
            </a:xfrm>
            <a:prstGeom prst="triangle">
              <a:avLst/>
            </a:prstGeom>
            <a:solidFill>
              <a:srgbClr val="F063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7" name="等腰三角形 46"/>
            <p:cNvSpPr/>
            <p:nvPr/>
          </p:nvSpPr>
          <p:spPr>
            <a:xfrm rot="10800000">
              <a:off x="4367185" y="3058615"/>
              <a:ext cx="858851" cy="740781"/>
            </a:xfrm>
            <a:prstGeom prst="triangle">
              <a:avLst/>
            </a:prstGeom>
            <a:solidFill>
              <a:srgbClr val="F58E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8" name="等腰三角形 47"/>
            <p:cNvSpPr/>
            <p:nvPr/>
          </p:nvSpPr>
          <p:spPr>
            <a:xfrm flipV="1">
              <a:off x="6099176" y="3058615"/>
              <a:ext cx="858852" cy="740781"/>
            </a:xfrm>
            <a:prstGeom prst="triangle">
              <a:avLst/>
            </a:prstGeom>
            <a:solidFill>
              <a:srgbClr val="A7DC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9" name="等腰三角形 48"/>
            <p:cNvSpPr/>
            <p:nvPr/>
          </p:nvSpPr>
          <p:spPr>
            <a:xfrm flipV="1" rot="10800000">
              <a:off x="6965965" y="3058615"/>
              <a:ext cx="858852" cy="740781"/>
            </a:xfrm>
            <a:prstGeom prst="triangle">
              <a:avLst/>
            </a:prstGeom>
            <a:solidFill>
              <a:srgbClr val="7BD1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0" name="等腰三角形 49"/>
            <p:cNvSpPr/>
            <p:nvPr/>
          </p:nvSpPr>
          <p:spPr>
            <a:xfrm flipV="1">
              <a:off x="7824817" y="3058615"/>
              <a:ext cx="858851" cy="740781"/>
            </a:xfrm>
            <a:prstGeom prst="triangle">
              <a:avLst/>
            </a:prstGeom>
            <a:solidFill>
              <a:srgbClr val="05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1" name="等腰三角形 50"/>
            <p:cNvSpPr/>
            <p:nvPr/>
          </p:nvSpPr>
          <p:spPr>
            <a:xfrm flipV="1" rot="10800000">
              <a:off x="8677319" y="3058615"/>
              <a:ext cx="858852" cy="740781"/>
            </a:xfrm>
            <a:prstGeom prst="triangle">
              <a:avLst/>
            </a:prstGeom>
            <a:solidFill>
              <a:srgbClr val="1A9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2" name="等腰三角形 51"/>
            <p:cNvSpPr/>
            <p:nvPr/>
          </p:nvSpPr>
          <p:spPr>
            <a:xfrm flipV="1">
              <a:off x="9542521" y="3058615"/>
              <a:ext cx="860439" cy="740781"/>
            </a:xfrm>
            <a:prstGeom prst="triangle">
              <a:avLst/>
            </a:prstGeom>
            <a:solidFill>
              <a:srgbClr val="94C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3" name="等腰三角形 52"/>
            <p:cNvSpPr/>
            <p:nvPr/>
          </p:nvSpPr>
          <p:spPr>
            <a:xfrm flipV="1" rot="10800000">
              <a:off x="10402961" y="3058615"/>
              <a:ext cx="858851" cy="740781"/>
            </a:xfrm>
            <a:prstGeom prst="triangle">
              <a:avLst/>
            </a:prstGeom>
            <a:solidFill>
              <a:srgbClr val="21A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19460" name="文本框 54"/>
          <p:cNvSpPr txBox="1">
            <a:spLocks noChangeArrowheads="1"/>
          </p:cNvSpPr>
          <p:nvPr/>
        </p:nvSpPr>
        <p:spPr bwMode="auto">
          <a:xfrm>
            <a:off x="418148" y="390366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3月</a:t>
            </a:r>
          </a:p>
        </p:txBody>
      </p:sp>
      <p:sp>
        <p:nvSpPr>
          <p:cNvPr id="19461" name="文本框 57"/>
          <p:cNvSpPr txBox="1">
            <a:spLocks noChangeArrowheads="1"/>
          </p:cNvSpPr>
          <p:nvPr/>
        </p:nvSpPr>
        <p:spPr bwMode="auto">
          <a:xfrm>
            <a:off x="5610860" y="390366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9月</a:t>
            </a:r>
          </a:p>
        </p:txBody>
      </p:sp>
      <p:sp>
        <p:nvSpPr>
          <p:cNvPr id="19462" name="文本框 60"/>
          <p:cNvSpPr txBox="1">
            <a:spLocks noChangeArrowheads="1"/>
          </p:cNvSpPr>
          <p:nvPr/>
        </p:nvSpPr>
        <p:spPr bwMode="auto">
          <a:xfrm>
            <a:off x="1288098" y="2668588"/>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4月</a:t>
            </a:r>
          </a:p>
        </p:txBody>
      </p:sp>
      <p:sp>
        <p:nvSpPr>
          <p:cNvPr id="19463" name="文本框 63"/>
          <p:cNvSpPr txBox="1">
            <a:spLocks noChangeArrowheads="1"/>
          </p:cNvSpPr>
          <p:nvPr/>
        </p:nvSpPr>
        <p:spPr bwMode="auto">
          <a:xfrm>
            <a:off x="6364128" y="2668588"/>
            <a:ext cx="57975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10月</a:t>
            </a:r>
          </a:p>
        </p:txBody>
      </p:sp>
      <p:cxnSp>
        <p:nvCxnSpPr>
          <p:cNvPr id="68" name="直接连接符 67"/>
          <p:cNvCxnSpPr/>
          <p:nvPr/>
        </p:nvCxnSpPr>
        <p:spPr>
          <a:xfrm flipH="1">
            <a:off x="890588" y="3957638"/>
            <a:ext cx="0" cy="12541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6092825" y="3957638"/>
            <a:ext cx="0" cy="12541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1762125" y="1593850"/>
            <a:ext cx="0" cy="12541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6964363" y="1593850"/>
            <a:ext cx="0" cy="12541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468" name="矩形 83"/>
          <p:cNvSpPr>
            <a:spLocks noChangeArrowheads="1"/>
          </p:cNvSpPr>
          <p:nvPr/>
        </p:nvSpPr>
        <p:spPr bwMode="auto">
          <a:xfrm>
            <a:off x="892175" y="4826000"/>
            <a:ext cx="124968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本月重要节点</a:t>
            </a:r>
          </a:p>
          <a:p>
            <a:pP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活动类型</a:t>
            </a:r>
          </a:p>
          <a:p>
            <a:pP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大概方向</a:t>
            </a:r>
          </a:p>
        </p:txBody>
      </p:sp>
      <p:sp>
        <p:nvSpPr>
          <p:cNvPr id="19469" name="矩形 86"/>
          <p:cNvSpPr>
            <a:spLocks noChangeArrowheads="1"/>
          </p:cNvSpPr>
          <p:nvPr/>
        </p:nvSpPr>
        <p:spPr bwMode="auto">
          <a:xfrm>
            <a:off x="6092824" y="4826000"/>
            <a:ext cx="124968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本月重要节点</a:t>
            </a:r>
          </a:p>
          <a:p>
            <a:pP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活动类型</a:t>
            </a:r>
          </a:p>
          <a:p>
            <a:pP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大概方向</a:t>
            </a:r>
          </a:p>
        </p:txBody>
      </p:sp>
      <p:sp>
        <p:nvSpPr>
          <p:cNvPr id="19470" name="矩形 89"/>
          <p:cNvSpPr>
            <a:spLocks noChangeArrowheads="1"/>
          </p:cNvSpPr>
          <p:nvPr/>
        </p:nvSpPr>
        <p:spPr bwMode="auto">
          <a:xfrm>
            <a:off x="1763713" y="1235075"/>
            <a:ext cx="124968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本月重要节点</a:t>
            </a:r>
          </a:p>
          <a:p>
            <a:pP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活动类型</a:t>
            </a:r>
          </a:p>
          <a:p>
            <a:pP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大概方向</a:t>
            </a:r>
          </a:p>
        </p:txBody>
      </p:sp>
      <p:sp>
        <p:nvSpPr>
          <p:cNvPr id="19471" name="矩形 92"/>
          <p:cNvSpPr>
            <a:spLocks noChangeArrowheads="1"/>
          </p:cNvSpPr>
          <p:nvPr/>
        </p:nvSpPr>
        <p:spPr bwMode="auto">
          <a:xfrm>
            <a:off x="6965949" y="1235075"/>
            <a:ext cx="124968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本月重要节点</a:t>
            </a:r>
          </a:p>
          <a:p>
            <a:pP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活动类型</a:t>
            </a:r>
          </a:p>
          <a:p>
            <a:pP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大概方向</a:t>
            </a:r>
          </a:p>
        </p:txBody>
      </p:sp>
      <p:sp>
        <p:nvSpPr>
          <p:cNvPr id="19472" name="Content Placeholder 2"/>
          <p:cNvSpPr txBox="1"/>
          <p:nvPr/>
        </p:nvSpPr>
        <p:spPr bwMode="auto">
          <a:xfrm>
            <a:off x="3267075" y="369888"/>
            <a:ext cx="3282950" cy="2170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概述</a:t>
            </a:r>
          </a:p>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
        <p:nvSpPr>
          <p:cNvPr id="19473" name="Content Placeholder 2"/>
          <p:cNvSpPr txBox="1"/>
          <p:nvPr/>
        </p:nvSpPr>
        <p:spPr bwMode="auto">
          <a:xfrm>
            <a:off x="8469313" y="379413"/>
            <a:ext cx="3282950" cy="2168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概述</a:t>
            </a:r>
          </a:p>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
        <p:nvSpPr>
          <p:cNvPr id="19474" name="Content Placeholder 2"/>
          <p:cNvSpPr txBox="1"/>
          <p:nvPr/>
        </p:nvSpPr>
        <p:spPr bwMode="auto">
          <a:xfrm>
            <a:off x="7654925" y="3957638"/>
            <a:ext cx="3281363" cy="2170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概述</a:t>
            </a:r>
          </a:p>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
        <p:nvSpPr>
          <p:cNvPr id="19475" name="Content Placeholder 2"/>
          <p:cNvSpPr txBox="1"/>
          <p:nvPr/>
        </p:nvSpPr>
        <p:spPr bwMode="auto">
          <a:xfrm>
            <a:off x="2339975" y="3957638"/>
            <a:ext cx="3282950" cy="2170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概述</a:t>
            </a:r>
          </a:p>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2" name="矩形 1"/>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20483" name="组合 2"/>
          <p:cNvGrpSpPr/>
          <p:nvPr/>
        </p:nvGrpSpPr>
        <p:grpSpPr>
          <a:xfrm>
            <a:off x="942975" y="3249613"/>
            <a:ext cx="10331450" cy="741362"/>
            <a:chOff x="930189" y="3058615"/>
            <a:chExt cx="10331623" cy="740781"/>
          </a:xfrm>
        </p:grpSpPr>
        <p:sp>
          <p:nvSpPr>
            <p:cNvPr id="4" name="等腰三角形 3"/>
            <p:cNvSpPr/>
            <p:nvPr/>
          </p:nvSpPr>
          <p:spPr>
            <a:xfrm rot="10800000">
              <a:off x="930189" y="3058615"/>
              <a:ext cx="858852" cy="740781"/>
            </a:xfrm>
            <a:prstGeom prst="triangle">
              <a:avLst/>
            </a:prstGeom>
            <a:solidFill>
              <a:srgbClr val="8919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等腰三角形 4"/>
            <p:cNvSpPr/>
            <p:nvPr/>
          </p:nvSpPr>
          <p:spPr>
            <a:xfrm>
              <a:off x="1789041" y="3058615"/>
              <a:ext cx="860439" cy="740781"/>
            </a:xfrm>
            <a:prstGeom prst="triangle">
              <a:avLst/>
            </a:prstGeom>
            <a:solidFill>
              <a:srgbClr val="B127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等腰三角形 5"/>
            <p:cNvSpPr/>
            <p:nvPr/>
          </p:nvSpPr>
          <p:spPr>
            <a:xfrm>
              <a:off x="5233974" y="3058615"/>
              <a:ext cx="858851" cy="740781"/>
            </a:xfrm>
            <a:prstGeom prst="triangle">
              <a:avLst/>
            </a:prstGeom>
            <a:solidFill>
              <a:srgbClr val="FAD0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等腰三角形 6"/>
            <p:cNvSpPr/>
            <p:nvPr/>
          </p:nvSpPr>
          <p:spPr>
            <a:xfrm rot="10800000">
              <a:off x="2649481" y="3058615"/>
              <a:ext cx="858851" cy="740781"/>
            </a:xfrm>
            <a:prstGeom prst="triangle">
              <a:avLst/>
            </a:prstGeom>
            <a:solidFill>
              <a:srgbClr val="EE30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等腰三角形 7"/>
            <p:cNvSpPr/>
            <p:nvPr/>
          </p:nvSpPr>
          <p:spPr>
            <a:xfrm>
              <a:off x="3508332" y="3058615"/>
              <a:ext cx="858852" cy="740781"/>
            </a:xfrm>
            <a:prstGeom prst="triangle">
              <a:avLst/>
            </a:prstGeom>
            <a:solidFill>
              <a:srgbClr val="F063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等腰三角形 8"/>
            <p:cNvSpPr/>
            <p:nvPr/>
          </p:nvSpPr>
          <p:spPr>
            <a:xfrm rot="10800000">
              <a:off x="4367185" y="3058615"/>
              <a:ext cx="858851" cy="740781"/>
            </a:xfrm>
            <a:prstGeom prst="triangle">
              <a:avLst/>
            </a:prstGeom>
            <a:solidFill>
              <a:srgbClr val="F58E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 name="等腰三角形 9"/>
            <p:cNvSpPr/>
            <p:nvPr/>
          </p:nvSpPr>
          <p:spPr>
            <a:xfrm flipV="1">
              <a:off x="6099176" y="3058615"/>
              <a:ext cx="858852" cy="740781"/>
            </a:xfrm>
            <a:prstGeom prst="triangle">
              <a:avLst/>
            </a:prstGeom>
            <a:solidFill>
              <a:srgbClr val="A7DC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等腰三角形 10"/>
            <p:cNvSpPr/>
            <p:nvPr/>
          </p:nvSpPr>
          <p:spPr>
            <a:xfrm flipV="1" rot="10800000">
              <a:off x="6965965" y="3058615"/>
              <a:ext cx="858852" cy="740781"/>
            </a:xfrm>
            <a:prstGeom prst="triangle">
              <a:avLst/>
            </a:prstGeom>
            <a:solidFill>
              <a:srgbClr val="7BD1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 name="等腰三角形 11"/>
            <p:cNvSpPr/>
            <p:nvPr/>
          </p:nvSpPr>
          <p:spPr>
            <a:xfrm flipV="1">
              <a:off x="7824817" y="3058615"/>
              <a:ext cx="858851" cy="740781"/>
            </a:xfrm>
            <a:prstGeom prst="triangle">
              <a:avLst/>
            </a:prstGeom>
            <a:solidFill>
              <a:srgbClr val="05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等腰三角形 12"/>
            <p:cNvSpPr/>
            <p:nvPr/>
          </p:nvSpPr>
          <p:spPr>
            <a:xfrm flipV="1" rot="10800000">
              <a:off x="8677319" y="3058615"/>
              <a:ext cx="858852" cy="740781"/>
            </a:xfrm>
            <a:prstGeom prst="triangle">
              <a:avLst/>
            </a:prstGeom>
            <a:solidFill>
              <a:srgbClr val="1A9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4" name="等腰三角形 13"/>
            <p:cNvSpPr/>
            <p:nvPr/>
          </p:nvSpPr>
          <p:spPr>
            <a:xfrm flipV="1">
              <a:off x="9542521" y="3058615"/>
              <a:ext cx="860439" cy="740781"/>
            </a:xfrm>
            <a:prstGeom prst="triangle">
              <a:avLst/>
            </a:prstGeom>
            <a:solidFill>
              <a:srgbClr val="94C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 name="等腰三角形 14"/>
            <p:cNvSpPr/>
            <p:nvPr/>
          </p:nvSpPr>
          <p:spPr>
            <a:xfrm flipV="1" rot="10800000">
              <a:off x="10402961" y="3058615"/>
              <a:ext cx="858851" cy="740781"/>
            </a:xfrm>
            <a:prstGeom prst="triangle">
              <a:avLst/>
            </a:prstGeom>
            <a:solidFill>
              <a:srgbClr val="21A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0484" name="文本框 16"/>
          <p:cNvSpPr txBox="1">
            <a:spLocks noChangeArrowheads="1"/>
          </p:cNvSpPr>
          <p:nvPr/>
        </p:nvSpPr>
        <p:spPr bwMode="auto">
          <a:xfrm>
            <a:off x="2605723" y="409416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5月</a:t>
            </a:r>
          </a:p>
        </p:txBody>
      </p:sp>
      <p:sp>
        <p:nvSpPr>
          <p:cNvPr id="20485" name="文本框 19"/>
          <p:cNvSpPr txBox="1">
            <a:spLocks noChangeArrowheads="1"/>
          </p:cNvSpPr>
          <p:nvPr/>
        </p:nvSpPr>
        <p:spPr bwMode="auto">
          <a:xfrm>
            <a:off x="7672230" y="4094163"/>
            <a:ext cx="57975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11月</a:t>
            </a:r>
          </a:p>
        </p:txBody>
      </p:sp>
      <p:sp>
        <p:nvSpPr>
          <p:cNvPr id="20486" name="文本框 22"/>
          <p:cNvSpPr txBox="1">
            <a:spLocks noChangeArrowheads="1"/>
          </p:cNvSpPr>
          <p:nvPr/>
        </p:nvSpPr>
        <p:spPr bwMode="auto">
          <a:xfrm>
            <a:off x="3464560" y="2860675"/>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6月</a:t>
            </a:r>
          </a:p>
        </p:txBody>
      </p:sp>
      <p:sp>
        <p:nvSpPr>
          <p:cNvPr id="20487" name="文本框 25"/>
          <p:cNvSpPr txBox="1">
            <a:spLocks noChangeArrowheads="1"/>
          </p:cNvSpPr>
          <p:nvPr/>
        </p:nvSpPr>
        <p:spPr bwMode="auto">
          <a:xfrm>
            <a:off x="8529480" y="2860675"/>
            <a:ext cx="57975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12月</a:t>
            </a:r>
          </a:p>
        </p:txBody>
      </p:sp>
      <p:cxnSp>
        <p:nvCxnSpPr>
          <p:cNvPr id="29" name="直接连接符 28"/>
          <p:cNvCxnSpPr/>
          <p:nvPr/>
        </p:nvCxnSpPr>
        <p:spPr>
          <a:xfrm flipH="1">
            <a:off x="3090863" y="4148138"/>
            <a:ext cx="0" cy="12541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8248650" y="4148138"/>
            <a:ext cx="0" cy="12541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3960813" y="1785938"/>
            <a:ext cx="0" cy="12541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9120188" y="1785938"/>
            <a:ext cx="0" cy="12541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492" name="矩形 40"/>
          <p:cNvSpPr>
            <a:spLocks noChangeArrowheads="1"/>
          </p:cNvSpPr>
          <p:nvPr/>
        </p:nvSpPr>
        <p:spPr bwMode="auto">
          <a:xfrm>
            <a:off x="1830070" y="5043488"/>
            <a:ext cx="124968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本月重要节点</a:t>
            </a:r>
          </a:p>
          <a:p>
            <a:pPr algn="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活动类型</a:t>
            </a:r>
          </a:p>
          <a:p>
            <a:pPr algn="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大概方向</a:t>
            </a:r>
          </a:p>
        </p:txBody>
      </p:sp>
      <p:sp>
        <p:nvSpPr>
          <p:cNvPr id="20493" name="矩形 43"/>
          <p:cNvSpPr>
            <a:spLocks noChangeArrowheads="1"/>
          </p:cNvSpPr>
          <p:nvPr/>
        </p:nvSpPr>
        <p:spPr bwMode="auto">
          <a:xfrm>
            <a:off x="6989445" y="5016500"/>
            <a:ext cx="124968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本月重要节点</a:t>
            </a:r>
          </a:p>
          <a:p>
            <a:pPr algn="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活动类型</a:t>
            </a:r>
          </a:p>
          <a:p>
            <a:pPr algn="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大概方向</a:t>
            </a:r>
          </a:p>
        </p:txBody>
      </p:sp>
      <p:sp>
        <p:nvSpPr>
          <p:cNvPr id="20494" name="矩形 46"/>
          <p:cNvSpPr>
            <a:spLocks noChangeArrowheads="1"/>
          </p:cNvSpPr>
          <p:nvPr/>
        </p:nvSpPr>
        <p:spPr bwMode="auto">
          <a:xfrm>
            <a:off x="3989388" y="2289175"/>
            <a:ext cx="124968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本月重要节点</a:t>
            </a:r>
          </a:p>
          <a:p>
            <a:pP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活动类型</a:t>
            </a:r>
          </a:p>
          <a:p>
            <a:pP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大概方向</a:t>
            </a:r>
          </a:p>
        </p:txBody>
      </p:sp>
      <p:sp>
        <p:nvSpPr>
          <p:cNvPr id="20495" name="矩形 49"/>
          <p:cNvSpPr>
            <a:spLocks noChangeArrowheads="1"/>
          </p:cNvSpPr>
          <p:nvPr/>
        </p:nvSpPr>
        <p:spPr bwMode="auto">
          <a:xfrm>
            <a:off x="9132889" y="2289175"/>
            <a:ext cx="124968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本月重要节点</a:t>
            </a:r>
          </a:p>
          <a:p>
            <a:pP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活动类型</a:t>
            </a:r>
          </a:p>
          <a:p>
            <a:pP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大概方向</a:t>
            </a:r>
          </a:p>
        </p:txBody>
      </p:sp>
      <p:sp>
        <p:nvSpPr>
          <p:cNvPr id="20496" name="Content Placeholder 2"/>
          <p:cNvSpPr txBox="1"/>
          <p:nvPr/>
        </p:nvSpPr>
        <p:spPr bwMode="auto">
          <a:xfrm>
            <a:off x="709613" y="793750"/>
            <a:ext cx="3279775" cy="2163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概述</a:t>
            </a:r>
          </a:p>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
        <p:nvSpPr>
          <p:cNvPr id="20497" name="Content Placeholder 2"/>
          <p:cNvSpPr txBox="1"/>
          <p:nvPr/>
        </p:nvSpPr>
        <p:spPr bwMode="auto">
          <a:xfrm>
            <a:off x="5765800" y="792163"/>
            <a:ext cx="3282950" cy="2170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概述</a:t>
            </a:r>
          </a:p>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
        <p:nvSpPr>
          <p:cNvPr id="20498" name="Content Placeholder 2"/>
          <p:cNvSpPr txBox="1"/>
          <p:nvPr/>
        </p:nvSpPr>
        <p:spPr bwMode="auto">
          <a:xfrm>
            <a:off x="3084513" y="4094163"/>
            <a:ext cx="3279775" cy="2165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概述</a:t>
            </a:r>
          </a:p>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
        <p:nvSpPr>
          <p:cNvPr id="20499" name="Content Placeholder 2"/>
          <p:cNvSpPr txBox="1"/>
          <p:nvPr/>
        </p:nvSpPr>
        <p:spPr bwMode="auto">
          <a:xfrm>
            <a:off x="8248650" y="4094163"/>
            <a:ext cx="3279775" cy="2165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概述</a:t>
            </a:r>
          </a:p>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cxnSp>
        <p:nvCxnSpPr>
          <p:cNvPr id="63" name="直接连接符 62"/>
          <p:cNvCxnSpPr/>
          <p:nvPr/>
        </p:nvCxnSpPr>
        <p:spPr>
          <a:xfrm>
            <a:off x="4508500" y="677863"/>
            <a:ext cx="2944813" cy="54895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2" name="矩形 1"/>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21507" name="组合 2"/>
          <p:cNvGrpSpPr/>
          <p:nvPr/>
        </p:nvGrpSpPr>
        <p:grpSpPr>
          <a:xfrm>
            <a:off x="920750" y="3079750"/>
            <a:ext cx="10331450" cy="741363"/>
            <a:chOff x="930189" y="3058615"/>
            <a:chExt cx="10331623" cy="740781"/>
          </a:xfrm>
        </p:grpSpPr>
        <p:sp>
          <p:nvSpPr>
            <p:cNvPr id="4" name="等腰三角形 3"/>
            <p:cNvSpPr/>
            <p:nvPr/>
          </p:nvSpPr>
          <p:spPr>
            <a:xfrm rot="10800000">
              <a:off x="930189" y="3058615"/>
              <a:ext cx="858852" cy="740781"/>
            </a:xfrm>
            <a:prstGeom prst="triangle">
              <a:avLst/>
            </a:prstGeom>
            <a:solidFill>
              <a:srgbClr val="8919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等腰三角形 4"/>
            <p:cNvSpPr/>
            <p:nvPr/>
          </p:nvSpPr>
          <p:spPr>
            <a:xfrm>
              <a:off x="1789041" y="3058615"/>
              <a:ext cx="860439" cy="740781"/>
            </a:xfrm>
            <a:prstGeom prst="triangle">
              <a:avLst/>
            </a:prstGeom>
            <a:solidFill>
              <a:srgbClr val="B127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等腰三角形 5"/>
            <p:cNvSpPr/>
            <p:nvPr/>
          </p:nvSpPr>
          <p:spPr>
            <a:xfrm>
              <a:off x="5233974" y="3058615"/>
              <a:ext cx="858851" cy="740781"/>
            </a:xfrm>
            <a:prstGeom prst="triangle">
              <a:avLst/>
            </a:prstGeom>
            <a:solidFill>
              <a:srgbClr val="FAD0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等腰三角形 6"/>
            <p:cNvSpPr/>
            <p:nvPr/>
          </p:nvSpPr>
          <p:spPr>
            <a:xfrm rot="10800000">
              <a:off x="2649481" y="3058615"/>
              <a:ext cx="858851" cy="740781"/>
            </a:xfrm>
            <a:prstGeom prst="triangle">
              <a:avLst/>
            </a:prstGeom>
            <a:solidFill>
              <a:srgbClr val="EE30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等腰三角形 7"/>
            <p:cNvSpPr/>
            <p:nvPr/>
          </p:nvSpPr>
          <p:spPr>
            <a:xfrm>
              <a:off x="3508332" y="3058615"/>
              <a:ext cx="858852" cy="740781"/>
            </a:xfrm>
            <a:prstGeom prst="triangle">
              <a:avLst/>
            </a:prstGeom>
            <a:solidFill>
              <a:srgbClr val="F063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等腰三角形 8"/>
            <p:cNvSpPr/>
            <p:nvPr/>
          </p:nvSpPr>
          <p:spPr>
            <a:xfrm rot="10800000">
              <a:off x="4367185" y="3058615"/>
              <a:ext cx="858851" cy="740781"/>
            </a:xfrm>
            <a:prstGeom prst="triangle">
              <a:avLst/>
            </a:prstGeom>
            <a:solidFill>
              <a:srgbClr val="F58E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 name="等腰三角形 9"/>
            <p:cNvSpPr/>
            <p:nvPr/>
          </p:nvSpPr>
          <p:spPr>
            <a:xfrm flipV="1">
              <a:off x="6099176" y="3058615"/>
              <a:ext cx="858852" cy="740781"/>
            </a:xfrm>
            <a:prstGeom prst="triangle">
              <a:avLst/>
            </a:prstGeom>
            <a:solidFill>
              <a:srgbClr val="A7DC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等腰三角形 10"/>
            <p:cNvSpPr/>
            <p:nvPr/>
          </p:nvSpPr>
          <p:spPr>
            <a:xfrm flipV="1" rot="10800000">
              <a:off x="6965965" y="3058615"/>
              <a:ext cx="858852" cy="740781"/>
            </a:xfrm>
            <a:prstGeom prst="triangle">
              <a:avLst/>
            </a:prstGeom>
            <a:solidFill>
              <a:srgbClr val="7BD1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 name="等腰三角形 11"/>
            <p:cNvSpPr/>
            <p:nvPr/>
          </p:nvSpPr>
          <p:spPr>
            <a:xfrm flipV="1">
              <a:off x="7824817" y="3058615"/>
              <a:ext cx="858851" cy="740781"/>
            </a:xfrm>
            <a:prstGeom prst="triangle">
              <a:avLst/>
            </a:prstGeom>
            <a:solidFill>
              <a:srgbClr val="05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等腰三角形 12"/>
            <p:cNvSpPr/>
            <p:nvPr/>
          </p:nvSpPr>
          <p:spPr>
            <a:xfrm flipV="1" rot="10800000">
              <a:off x="8677319" y="3058615"/>
              <a:ext cx="858852" cy="740781"/>
            </a:xfrm>
            <a:prstGeom prst="triangle">
              <a:avLst/>
            </a:prstGeom>
            <a:solidFill>
              <a:srgbClr val="1A9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4" name="等腰三角形 13"/>
            <p:cNvSpPr/>
            <p:nvPr/>
          </p:nvSpPr>
          <p:spPr>
            <a:xfrm flipV="1">
              <a:off x="9542521" y="3058615"/>
              <a:ext cx="860439" cy="740781"/>
            </a:xfrm>
            <a:prstGeom prst="triangle">
              <a:avLst/>
            </a:prstGeom>
            <a:solidFill>
              <a:srgbClr val="94C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 name="等腰三角形 14"/>
            <p:cNvSpPr/>
            <p:nvPr/>
          </p:nvSpPr>
          <p:spPr>
            <a:xfrm flipV="1" rot="10800000">
              <a:off x="10402961" y="3058615"/>
              <a:ext cx="858851" cy="740781"/>
            </a:xfrm>
            <a:prstGeom prst="triangle">
              <a:avLst/>
            </a:prstGeom>
            <a:solidFill>
              <a:srgbClr val="21A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1508" name="文本框 17"/>
          <p:cNvSpPr txBox="1">
            <a:spLocks noChangeArrowheads="1"/>
          </p:cNvSpPr>
          <p:nvPr/>
        </p:nvSpPr>
        <p:spPr bwMode="auto">
          <a:xfrm>
            <a:off x="4315460" y="3924300"/>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7月</a:t>
            </a:r>
          </a:p>
        </p:txBody>
      </p:sp>
      <p:sp>
        <p:nvSpPr>
          <p:cNvPr id="21509" name="文本框 20"/>
          <p:cNvSpPr txBox="1">
            <a:spLocks noChangeArrowheads="1"/>
          </p:cNvSpPr>
          <p:nvPr/>
        </p:nvSpPr>
        <p:spPr bwMode="auto">
          <a:xfrm>
            <a:off x="9497061" y="3924300"/>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1月</a:t>
            </a:r>
          </a:p>
        </p:txBody>
      </p:sp>
      <p:sp>
        <p:nvSpPr>
          <p:cNvPr id="21510" name="文本框 23"/>
          <p:cNvSpPr txBox="1">
            <a:spLocks noChangeArrowheads="1"/>
          </p:cNvSpPr>
          <p:nvPr/>
        </p:nvSpPr>
        <p:spPr bwMode="auto">
          <a:xfrm>
            <a:off x="5174298" y="269081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8月</a:t>
            </a:r>
          </a:p>
        </p:txBody>
      </p:sp>
      <p:sp>
        <p:nvSpPr>
          <p:cNvPr id="21511" name="文本框 26"/>
          <p:cNvSpPr txBox="1">
            <a:spLocks noChangeArrowheads="1"/>
          </p:cNvSpPr>
          <p:nvPr/>
        </p:nvSpPr>
        <p:spPr bwMode="auto">
          <a:xfrm>
            <a:off x="10355897" y="269081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2月</a:t>
            </a:r>
          </a:p>
        </p:txBody>
      </p:sp>
      <p:cxnSp>
        <p:nvCxnSpPr>
          <p:cNvPr id="30" name="直接连接符 29"/>
          <p:cNvCxnSpPr/>
          <p:nvPr/>
        </p:nvCxnSpPr>
        <p:spPr>
          <a:xfrm flipH="1">
            <a:off x="4786313" y="3978275"/>
            <a:ext cx="0" cy="12541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9969500" y="3978275"/>
            <a:ext cx="0" cy="12541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5657850" y="1616075"/>
            <a:ext cx="0" cy="125253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10841038" y="1616075"/>
            <a:ext cx="0" cy="125253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1516" name="矩形 41"/>
          <p:cNvSpPr>
            <a:spLocks noChangeArrowheads="1"/>
          </p:cNvSpPr>
          <p:nvPr/>
        </p:nvSpPr>
        <p:spPr bwMode="auto">
          <a:xfrm>
            <a:off x="3558858" y="4241800"/>
            <a:ext cx="124968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本月重要节点</a:t>
            </a:r>
          </a:p>
          <a:p>
            <a:pPr algn="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活动类型</a:t>
            </a:r>
          </a:p>
          <a:p>
            <a:pPr algn="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大概方向</a:t>
            </a:r>
          </a:p>
        </p:txBody>
      </p:sp>
      <p:sp>
        <p:nvSpPr>
          <p:cNvPr id="21517" name="矩形 44"/>
          <p:cNvSpPr>
            <a:spLocks noChangeArrowheads="1"/>
          </p:cNvSpPr>
          <p:nvPr/>
        </p:nvSpPr>
        <p:spPr bwMode="auto">
          <a:xfrm>
            <a:off x="8719820" y="4219575"/>
            <a:ext cx="124968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本月重要节点</a:t>
            </a:r>
          </a:p>
          <a:p>
            <a:pPr algn="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活动类型</a:t>
            </a:r>
          </a:p>
          <a:p>
            <a:pPr algn="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大概方向</a:t>
            </a:r>
          </a:p>
        </p:txBody>
      </p:sp>
      <p:sp>
        <p:nvSpPr>
          <p:cNvPr id="21518" name="矩形 47"/>
          <p:cNvSpPr>
            <a:spLocks noChangeArrowheads="1"/>
          </p:cNvSpPr>
          <p:nvPr/>
        </p:nvSpPr>
        <p:spPr bwMode="auto">
          <a:xfrm>
            <a:off x="4400233" y="1284288"/>
            <a:ext cx="124968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本月重要节点</a:t>
            </a:r>
          </a:p>
          <a:p>
            <a:pPr algn="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活动类型</a:t>
            </a:r>
          </a:p>
          <a:p>
            <a:pPr algn="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大概方向</a:t>
            </a:r>
          </a:p>
        </p:txBody>
      </p:sp>
      <p:sp>
        <p:nvSpPr>
          <p:cNvPr id="21519" name="矩形 50"/>
          <p:cNvSpPr>
            <a:spLocks noChangeArrowheads="1"/>
          </p:cNvSpPr>
          <p:nvPr/>
        </p:nvSpPr>
        <p:spPr bwMode="auto">
          <a:xfrm>
            <a:off x="9585009" y="1236663"/>
            <a:ext cx="124968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本月重要节点</a:t>
            </a:r>
          </a:p>
          <a:p>
            <a:pPr algn="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活动类型</a:t>
            </a:r>
          </a:p>
          <a:p>
            <a:pPr algn="r" eaLnBrk="1" hangingPunct="1">
              <a:lnSpc>
                <a:spcPct val="100000"/>
              </a:lnSpc>
              <a:spcBef>
                <a:spcPct val="0"/>
              </a:spcBef>
              <a:buFontTx/>
              <a:buNone/>
            </a:pPr>
            <a:r>
              <a:rPr altLang="en-US" lang="zh-CN" sz="1400">
                <a:solidFill>
                  <a:schemeClr val="bg1"/>
                </a:solidFill>
                <a:latin charset="-122" panose="020b0503020204020204" pitchFamily="34" typeface="微软雅黑"/>
                <a:ea charset="-122" panose="020b0503020204020204" pitchFamily="34" typeface="微软雅黑"/>
              </a:rPr>
              <a:t>大概方向</a:t>
            </a:r>
          </a:p>
        </p:txBody>
      </p:sp>
      <p:sp>
        <p:nvSpPr>
          <p:cNvPr id="21520" name="Content Placeholder 2"/>
          <p:cNvSpPr txBox="1"/>
          <p:nvPr/>
        </p:nvSpPr>
        <p:spPr bwMode="auto">
          <a:xfrm>
            <a:off x="1211263" y="708025"/>
            <a:ext cx="3278187" cy="2165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概述</a:t>
            </a:r>
          </a:p>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
        <p:nvSpPr>
          <p:cNvPr id="21521" name="Content Placeholder 2"/>
          <p:cNvSpPr txBox="1"/>
          <p:nvPr/>
        </p:nvSpPr>
        <p:spPr bwMode="auto">
          <a:xfrm>
            <a:off x="6307138" y="701675"/>
            <a:ext cx="3279775" cy="2163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概述</a:t>
            </a:r>
          </a:p>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
        <p:nvSpPr>
          <p:cNvPr id="21522" name="Content Placeholder 2"/>
          <p:cNvSpPr txBox="1"/>
          <p:nvPr/>
        </p:nvSpPr>
        <p:spPr bwMode="auto">
          <a:xfrm>
            <a:off x="6370638" y="4160838"/>
            <a:ext cx="3278187" cy="21637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概述</a:t>
            </a:r>
          </a:p>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
        <p:nvSpPr>
          <p:cNvPr id="21523" name="Content Placeholder 2"/>
          <p:cNvSpPr txBox="1"/>
          <p:nvPr/>
        </p:nvSpPr>
        <p:spPr bwMode="auto">
          <a:xfrm>
            <a:off x="1212850" y="4160838"/>
            <a:ext cx="3278188" cy="21637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概述</a:t>
            </a:r>
          </a:p>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555" name="矩形 554"/>
          <p:cNvSpPr/>
          <p:nvPr/>
        </p:nvSpPr>
        <p:spPr>
          <a:xfrm>
            <a:off x="1778000" y="0"/>
            <a:ext cx="863600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099" name="矩形 553"/>
          <p:cNvSpPr>
            <a:spLocks noChangeArrowheads="1"/>
          </p:cNvSpPr>
          <p:nvPr/>
        </p:nvSpPr>
        <p:spPr bwMode="auto">
          <a:xfrm>
            <a:off x="1911350" y="4681538"/>
            <a:ext cx="4560888"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800">
                <a:solidFill>
                  <a:schemeClr val="bg1"/>
                </a:solidFill>
                <a:latin charset="-122" panose="020b0503020204020204" pitchFamily="34" typeface="微软雅黑"/>
                <a:ea charset="-122" panose="020b0503020204020204" pitchFamily="34" typeface="微软雅黑"/>
              </a:rPr>
              <a:t>阐述，例如：作为成都本土外语培训机构XXEglish目前运营6所校区，预计2015年扩大至12所。面对急速扩张的形式，需要及时被市场听见、看见。扩大XXEglish在成都地区的知晓度，为本年度活动策划和执行的基本任务。(具体项目具体分析不要照抄。)</a:t>
            </a:r>
          </a:p>
        </p:txBody>
      </p:sp>
      <p:sp>
        <p:nvSpPr>
          <p:cNvPr id="4100" name="文本框 555"/>
          <p:cNvSpPr txBox="1">
            <a:spLocks noChangeArrowheads="1"/>
          </p:cNvSpPr>
          <p:nvPr/>
        </p:nvSpPr>
        <p:spPr bwMode="auto">
          <a:xfrm>
            <a:off x="5632450" y="2528888"/>
            <a:ext cx="44500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4800">
                <a:solidFill>
                  <a:schemeClr val="bg1"/>
                </a:solidFill>
                <a:latin charset="-122" panose="020b0503020204020204" pitchFamily="34" typeface="微软雅黑"/>
                <a:ea charset="-122" panose="020b0503020204020204" pitchFamily="34" typeface="微软雅黑"/>
              </a:rPr>
              <a:t>这里写年度主题</a:t>
            </a:r>
          </a:p>
        </p:txBody>
      </p:sp>
      <p:cxnSp>
        <p:nvCxnSpPr>
          <p:cNvPr id="557" name="直接连接符 556"/>
          <p:cNvCxnSpPr/>
          <p:nvPr/>
        </p:nvCxnSpPr>
        <p:spPr>
          <a:xfrm>
            <a:off x="1992313" y="4643438"/>
            <a:ext cx="43846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2" name="平行四边形 561"/>
          <p:cNvSpPr/>
          <p:nvPr/>
        </p:nvSpPr>
        <p:spPr>
          <a:xfrm>
            <a:off x="1992313" y="3395663"/>
            <a:ext cx="8126412" cy="1116012"/>
          </a:xfrm>
          <a:prstGeom prst="parallelogram">
            <a:avLst>
              <a:gd fmla="val 332907" name="adj"/>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568" name="直接连接符 567"/>
          <p:cNvCxnSpPr/>
          <p:nvPr/>
        </p:nvCxnSpPr>
        <p:spPr>
          <a:xfrm>
            <a:off x="2000250" y="6456363"/>
            <a:ext cx="43846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04" name="文本框 568"/>
          <p:cNvSpPr txBox="1">
            <a:spLocks noChangeArrowheads="1"/>
          </p:cNvSpPr>
          <p:nvPr/>
        </p:nvSpPr>
        <p:spPr bwMode="auto">
          <a:xfrm>
            <a:off x="5607050" y="1274763"/>
            <a:ext cx="319278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9600">
                <a:solidFill>
                  <a:schemeClr val="bg1"/>
                </a:solidFill>
                <a:latin charset="-122" panose="020b0503020204020204" pitchFamily="34" typeface="微软雅黑"/>
                <a:ea charset="-122" panose="020b0503020204020204" pitchFamily="34" typeface="微软雅黑"/>
              </a:rPr>
              <a:t>2015</a:t>
            </a:r>
          </a:p>
        </p:txBody>
      </p:sp>
      <p:cxnSp>
        <p:nvCxnSpPr>
          <p:cNvPr id="571" name="直接连接符 570"/>
          <p:cNvCxnSpPr/>
          <p:nvPr/>
        </p:nvCxnSpPr>
        <p:spPr>
          <a:xfrm>
            <a:off x="-107950" y="-420688"/>
            <a:ext cx="1885950" cy="72786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4" name="直接连接符 573"/>
          <p:cNvCxnSpPr/>
          <p:nvPr/>
        </p:nvCxnSpPr>
        <p:spPr>
          <a:xfrm>
            <a:off x="1347788" y="-196850"/>
            <a:ext cx="4498975" cy="18446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15" name="矩形 14"/>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22531" name="组合 29"/>
          <p:cNvGrpSpPr/>
          <p:nvPr/>
        </p:nvGrpSpPr>
        <p:grpSpPr>
          <a:xfrm>
            <a:off x="954088" y="3059113"/>
            <a:ext cx="10331450" cy="739775"/>
            <a:chOff x="930189" y="3058615"/>
            <a:chExt cx="10331623" cy="740781"/>
          </a:xfrm>
        </p:grpSpPr>
        <p:sp>
          <p:nvSpPr>
            <p:cNvPr id="3" name="等腰三角形 2"/>
            <p:cNvSpPr/>
            <p:nvPr/>
          </p:nvSpPr>
          <p:spPr>
            <a:xfrm rot="10800000">
              <a:off x="930189" y="3058615"/>
              <a:ext cx="858851" cy="740781"/>
            </a:xfrm>
            <a:prstGeom prst="triangle">
              <a:avLst/>
            </a:prstGeom>
            <a:solidFill>
              <a:srgbClr val="8919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等腰三角形 3"/>
            <p:cNvSpPr/>
            <p:nvPr/>
          </p:nvSpPr>
          <p:spPr>
            <a:xfrm>
              <a:off x="1789040" y="3058615"/>
              <a:ext cx="860439" cy="740781"/>
            </a:xfrm>
            <a:prstGeom prst="triangle">
              <a:avLst/>
            </a:prstGeom>
            <a:solidFill>
              <a:srgbClr val="B127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等腰三角形 4"/>
            <p:cNvSpPr/>
            <p:nvPr/>
          </p:nvSpPr>
          <p:spPr>
            <a:xfrm>
              <a:off x="5233973" y="3058615"/>
              <a:ext cx="858852" cy="740781"/>
            </a:xfrm>
            <a:prstGeom prst="triangle">
              <a:avLst/>
            </a:prstGeom>
            <a:solidFill>
              <a:srgbClr val="FAD0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等腰三角形 5"/>
            <p:cNvSpPr/>
            <p:nvPr/>
          </p:nvSpPr>
          <p:spPr>
            <a:xfrm rot="10800000">
              <a:off x="2649480" y="3058615"/>
              <a:ext cx="858852" cy="740781"/>
            </a:xfrm>
            <a:prstGeom prst="triangle">
              <a:avLst/>
            </a:prstGeom>
            <a:solidFill>
              <a:srgbClr val="EE30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等腰三角形 6"/>
            <p:cNvSpPr/>
            <p:nvPr/>
          </p:nvSpPr>
          <p:spPr>
            <a:xfrm>
              <a:off x="3508332" y="3058615"/>
              <a:ext cx="858851" cy="740781"/>
            </a:xfrm>
            <a:prstGeom prst="triangle">
              <a:avLst/>
            </a:prstGeom>
            <a:solidFill>
              <a:srgbClr val="F063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等腰三角形 7"/>
            <p:cNvSpPr/>
            <p:nvPr/>
          </p:nvSpPr>
          <p:spPr>
            <a:xfrm rot="10800000">
              <a:off x="4367184" y="3058615"/>
              <a:ext cx="858852" cy="740781"/>
            </a:xfrm>
            <a:prstGeom prst="triangle">
              <a:avLst/>
            </a:prstGeom>
            <a:solidFill>
              <a:srgbClr val="F58E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等腰三角形 8"/>
            <p:cNvSpPr/>
            <p:nvPr/>
          </p:nvSpPr>
          <p:spPr>
            <a:xfrm flipV="1">
              <a:off x="6099176" y="3058615"/>
              <a:ext cx="858851" cy="740781"/>
            </a:xfrm>
            <a:prstGeom prst="triangle">
              <a:avLst/>
            </a:prstGeom>
            <a:solidFill>
              <a:srgbClr val="A7DC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 name="等腰三角形 9"/>
            <p:cNvSpPr/>
            <p:nvPr/>
          </p:nvSpPr>
          <p:spPr>
            <a:xfrm flipV="1" rot="10800000">
              <a:off x="6965965" y="3058615"/>
              <a:ext cx="858851" cy="740781"/>
            </a:xfrm>
            <a:prstGeom prst="triangle">
              <a:avLst/>
            </a:prstGeom>
            <a:solidFill>
              <a:srgbClr val="7BD1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等腰三角形 10"/>
            <p:cNvSpPr/>
            <p:nvPr/>
          </p:nvSpPr>
          <p:spPr>
            <a:xfrm flipV="1">
              <a:off x="7824816" y="3058615"/>
              <a:ext cx="858852" cy="740781"/>
            </a:xfrm>
            <a:prstGeom prst="triangle">
              <a:avLst/>
            </a:prstGeom>
            <a:solidFill>
              <a:srgbClr val="05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 name="等腰三角形 11"/>
            <p:cNvSpPr/>
            <p:nvPr/>
          </p:nvSpPr>
          <p:spPr>
            <a:xfrm flipV="1" rot="10800000">
              <a:off x="8677319" y="3058615"/>
              <a:ext cx="858851" cy="740781"/>
            </a:xfrm>
            <a:prstGeom prst="triangle">
              <a:avLst/>
            </a:prstGeom>
            <a:solidFill>
              <a:srgbClr val="1A9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等腰三角形 12"/>
            <p:cNvSpPr/>
            <p:nvPr/>
          </p:nvSpPr>
          <p:spPr>
            <a:xfrm flipV="1">
              <a:off x="9542520" y="3058615"/>
              <a:ext cx="860439" cy="740781"/>
            </a:xfrm>
            <a:prstGeom prst="triangle">
              <a:avLst/>
            </a:prstGeom>
            <a:solidFill>
              <a:srgbClr val="94C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4" name="等腰三角形 13"/>
            <p:cNvSpPr/>
            <p:nvPr/>
          </p:nvSpPr>
          <p:spPr>
            <a:xfrm flipV="1" rot="10800000">
              <a:off x="10402960" y="3058615"/>
              <a:ext cx="858852" cy="740781"/>
            </a:xfrm>
            <a:prstGeom prst="triangle">
              <a:avLst/>
            </a:prstGeom>
            <a:solidFill>
              <a:srgbClr val="21A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9" name="等腰三角形 28"/>
          <p:cNvSpPr/>
          <p:nvPr/>
        </p:nvSpPr>
        <p:spPr>
          <a:xfrm flipV="1">
            <a:off x="4203700" y="2955925"/>
            <a:ext cx="2990850" cy="2578100"/>
          </a:xfrm>
          <a:prstGeom prst="triangl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2533" name="文本框 15"/>
          <p:cNvSpPr txBox="1">
            <a:spLocks noChangeArrowheads="1"/>
          </p:cNvSpPr>
          <p:nvPr/>
        </p:nvSpPr>
        <p:spPr bwMode="auto">
          <a:xfrm>
            <a:off x="888048" y="390366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3月</a:t>
            </a:r>
          </a:p>
        </p:txBody>
      </p:sp>
      <p:sp>
        <p:nvSpPr>
          <p:cNvPr id="22534" name="文本框 16"/>
          <p:cNvSpPr txBox="1">
            <a:spLocks noChangeArrowheads="1"/>
          </p:cNvSpPr>
          <p:nvPr/>
        </p:nvSpPr>
        <p:spPr bwMode="auto">
          <a:xfrm>
            <a:off x="2618423" y="390366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5月</a:t>
            </a:r>
          </a:p>
        </p:txBody>
      </p:sp>
      <p:sp>
        <p:nvSpPr>
          <p:cNvPr id="22535" name="文本框 17"/>
          <p:cNvSpPr txBox="1">
            <a:spLocks noChangeArrowheads="1"/>
          </p:cNvSpPr>
          <p:nvPr/>
        </p:nvSpPr>
        <p:spPr bwMode="auto">
          <a:xfrm>
            <a:off x="4348798" y="390366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7月</a:t>
            </a:r>
          </a:p>
        </p:txBody>
      </p:sp>
      <p:sp>
        <p:nvSpPr>
          <p:cNvPr id="22536" name="文本框 18"/>
          <p:cNvSpPr txBox="1">
            <a:spLocks noChangeArrowheads="1"/>
          </p:cNvSpPr>
          <p:nvPr/>
        </p:nvSpPr>
        <p:spPr bwMode="auto">
          <a:xfrm>
            <a:off x="6079173" y="390366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9月</a:t>
            </a:r>
          </a:p>
        </p:txBody>
      </p:sp>
      <p:sp>
        <p:nvSpPr>
          <p:cNvPr id="22537" name="文本框 19"/>
          <p:cNvSpPr txBox="1">
            <a:spLocks noChangeArrowheads="1"/>
          </p:cNvSpPr>
          <p:nvPr/>
        </p:nvSpPr>
        <p:spPr bwMode="auto">
          <a:xfrm>
            <a:off x="7683340" y="3903663"/>
            <a:ext cx="57975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11月</a:t>
            </a:r>
          </a:p>
        </p:txBody>
      </p:sp>
      <p:sp>
        <p:nvSpPr>
          <p:cNvPr id="22538" name="文本框 20"/>
          <p:cNvSpPr txBox="1">
            <a:spLocks noChangeArrowheads="1"/>
          </p:cNvSpPr>
          <p:nvPr/>
        </p:nvSpPr>
        <p:spPr bwMode="auto">
          <a:xfrm>
            <a:off x="9530397" y="390366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1月</a:t>
            </a:r>
          </a:p>
        </p:txBody>
      </p:sp>
      <p:sp>
        <p:nvSpPr>
          <p:cNvPr id="22539" name="文本框 21"/>
          <p:cNvSpPr txBox="1">
            <a:spLocks noChangeArrowheads="1"/>
          </p:cNvSpPr>
          <p:nvPr/>
        </p:nvSpPr>
        <p:spPr bwMode="auto">
          <a:xfrm>
            <a:off x="1757998" y="2668588"/>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4月</a:t>
            </a:r>
          </a:p>
        </p:txBody>
      </p:sp>
      <p:sp>
        <p:nvSpPr>
          <p:cNvPr id="22540" name="文本框 22"/>
          <p:cNvSpPr txBox="1">
            <a:spLocks noChangeArrowheads="1"/>
          </p:cNvSpPr>
          <p:nvPr/>
        </p:nvSpPr>
        <p:spPr bwMode="auto">
          <a:xfrm>
            <a:off x="3475673" y="2668588"/>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6月</a:t>
            </a:r>
          </a:p>
        </p:txBody>
      </p:sp>
      <p:sp>
        <p:nvSpPr>
          <p:cNvPr id="22541" name="文本框 23"/>
          <p:cNvSpPr txBox="1">
            <a:spLocks noChangeArrowheads="1"/>
          </p:cNvSpPr>
          <p:nvPr/>
        </p:nvSpPr>
        <p:spPr bwMode="auto">
          <a:xfrm>
            <a:off x="5207635" y="2668588"/>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8月</a:t>
            </a:r>
          </a:p>
        </p:txBody>
      </p:sp>
      <p:sp>
        <p:nvSpPr>
          <p:cNvPr id="22542" name="文本框 24"/>
          <p:cNvSpPr txBox="1">
            <a:spLocks noChangeArrowheads="1"/>
          </p:cNvSpPr>
          <p:nvPr/>
        </p:nvSpPr>
        <p:spPr bwMode="auto">
          <a:xfrm>
            <a:off x="6833236" y="2668588"/>
            <a:ext cx="57975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10月</a:t>
            </a:r>
          </a:p>
        </p:txBody>
      </p:sp>
      <p:sp>
        <p:nvSpPr>
          <p:cNvPr id="22543" name="文本框 25"/>
          <p:cNvSpPr txBox="1">
            <a:spLocks noChangeArrowheads="1"/>
          </p:cNvSpPr>
          <p:nvPr/>
        </p:nvSpPr>
        <p:spPr bwMode="auto">
          <a:xfrm>
            <a:off x="8542180" y="2668588"/>
            <a:ext cx="57975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12月</a:t>
            </a:r>
          </a:p>
        </p:txBody>
      </p:sp>
      <p:sp>
        <p:nvSpPr>
          <p:cNvPr id="22544" name="文本框 26"/>
          <p:cNvSpPr txBox="1">
            <a:spLocks noChangeArrowheads="1"/>
          </p:cNvSpPr>
          <p:nvPr/>
        </p:nvSpPr>
        <p:spPr bwMode="auto">
          <a:xfrm>
            <a:off x="10365422" y="2668588"/>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2月</a:t>
            </a:r>
          </a:p>
        </p:txBody>
      </p:sp>
      <p:sp>
        <p:nvSpPr>
          <p:cNvPr id="31" name="等腰三角形 30"/>
          <p:cNvSpPr/>
          <p:nvPr/>
        </p:nvSpPr>
        <p:spPr>
          <a:xfrm flipV="1" rot="10800000">
            <a:off x="1592263" y="1295400"/>
            <a:ext cx="2990850" cy="2578100"/>
          </a:xfrm>
          <a:prstGeom prst="triangl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45" name="直接连接符 44"/>
          <p:cNvCxnSpPr/>
          <p:nvPr/>
        </p:nvCxnSpPr>
        <p:spPr>
          <a:xfrm flipH="1">
            <a:off x="3087688" y="360363"/>
            <a:ext cx="0" cy="7429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5699125" y="5751513"/>
            <a:ext cx="0" cy="7429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2548" name="文本框 47"/>
          <p:cNvSpPr txBox="1">
            <a:spLocks noChangeArrowheads="1"/>
          </p:cNvSpPr>
          <p:nvPr/>
        </p:nvSpPr>
        <p:spPr bwMode="auto">
          <a:xfrm>
            <a:off x="2916238" y="128588"/>
            <a:ext cx="18402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indent="-285750" marL="285750">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2" panose="05000000000000000000" pitchFamily="2" typeface="Wingdings"/>
              <a:buChar char="l"/>
            </a:pPr>
            <a:r>
              <a:rPr altLang="en-US" lang="zh-CN" sz="1800">
                <a:solidFill>
                  <a:schemeClr val="bg1"/>
                </a:solidFill>
                <a:latin charset="-122" panose="020b0503020204020204" pitchFamily="34" typeface="微软雅黑"/>
                <a:ea charset="-122" panose="020b0503020204020204" pitchFamily="34" typeface="微软雅黑"/>
              </a:rPr>
              <a:t>春季主题活动</a:t>
            </a:r>
          </a:p>
        </p:txBody>
      </p:sp>
      <p:sp>
        <p:nvSpPr>
          <p:cNvPr id="22549" name="文本框 48"/>
          <p:cNvSpPr txBox="1">
            <a:spLocks noChangeArrowheads="1"/>
          </p:cNvSpPr>
          <p:nvPr/>
        </p:nvSpPr>
        <p:spPr bwMode="auto">
          <a:xfrm>
            <a:off x="5522912" y="6296025"/>
            <a:ext cx="18402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indent="-285750" marL="285750">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2" panose="05000000000000000000" pitchFamily="2" typeface="Wingdings"/>
              <a:buChar char="l"/>
            </a:pPr>
            <a:r>
              <a:rPr altLang="en-US" lang="zh-CN" sz="1800">
                <a:solidFill>
                  <a:schemeClr val="bg1"/>
                </a:solidFill>
                <a:latin charset="-122" panose="020b0503020204020204" pitchFamily="34" typeface="微软雅黑"/>
                <a:ea charset="-122" panose="020b0503020204020204" pitchFamily="34" typeface="微软雅黑"/>
              </a:rPr>
              <a:t>暑假主题活动</a:t>
            </a:r>
          </a:p>
        </p:txBody>
      </p:sp>
      <p:sp>
        <p:nvSpPr>
          <p:cNvPr id="22550" name="Content Placeholder 2"/>
          <p:cNvSpPr txBox="1"/>
          <p:nvPr/>
        </p:nvSpPr>
        <p:spPr bwMode="auto">
          <a:xfrm>
            <a:off x="4583113" y="574675"/>
            <a:ext cx="3279775" cy="2165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概述</a:t>
            </a:r>
          </a:p>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
        <p:nvSpPr>
          <p:cNvPr id="22551" name="Content Placeholder 2"/>
          <p:cNvSpPr txBox="1"/>
          <p:nvPr/>
        </p:nvSpPr>
        <p:spPr bwMode="auto">
          <a:xfrm>
            <a:off x="7385050" y="4205288"/>
            <a:ext cx="3278188" cy="2165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概述</a:t>
            </a:r>
          </a:p>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2" name="矩形 1"/>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23555" name="组合 2"/>
          <p:cNvGrpSpPr/>
          <p:nvPr/>
        </p:nvGrpSpPr>
        <p:grpSpPr>
          <a:xfrm>
            <a:off x="954088" y="3059113"/>
            <a:ext cx="10331450" cy="739775"/>
            <a:chOff x="930189" y="3058615"/>
            <a:chExt cx="10331623" cy="740781"/>
          </a:xfrm>
        </p:grpSpPr>
        <p:sp>
          <p:nvSpPr>
            <p:cNvPr id="4" name="等腰三角形 3"/>
            <p:cNvSpPr/>
            <p:nvPr/>
          </p:nvSpPr>
          <p:spPr>
            <a:xfrm rot="10800000">
              <a:off x="930189" y="3058615"/>
              <a:ext cx="858851" cy="740781"/>
            </a:xfrm>
            <a:prstGeom prst="triangle">
              <a:avLst/>
            </a:prstGeom>
            <a:solidFill>
              <a:srgbClr val="8919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等腰三角形 4"/>
            <p:cNvSpPr/>
            <p:nvPr/>
          </p:nvSpPr>
          <p:spPr>
            <a:xfrm>
              <a:off x="1789040" y="3058615"/>
              <a:ext cx="860439" cy="740781"/>
            </a:xfrm>
            <a:prstGeom prst="triangle">
              <a:avLst/>
            </a:prstGeom>
            <a:solidFill>
              <a:srgbClr val="B127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等腰三角形 5"/>
            <p:cNvSpPr/>
            <p:nvPr/>
          </p:nvSpPr>
          <p:spPr>
            <a:xfrm>
              <a:off x="5233973" y="3058615"/>
              <a:ext cx="858852" cy="740781"/>
            </a:xfrm>
            <a:prstGeom prst="triangle">
              <a:avLst/>
            </a:prstGeom>
            <a:solidFill>
              <a:srgbClr val="FAD0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等腰三角形 6"/>
            <p:cNvSpPr/>
            <p:nvPr/>
          </p:nvSpPr>
          <p:spPr>
            <a:xfrm rot="10800000">
              <a:off x="2649480" y="3058615"/>
              <a:ext cx="858852" cy="740781"/>
            </a:xfrm>
            <a:prstGeom prst="triangle">
              <a:avLst/>
            </a:prstGeom>
            <a:solidFill>
              <a:srgbClr val="EE30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等腰三角形 7"/>
            <p:cNvSpPr/>
            <p:nvPr/>
          </p:nvSpPr>
          <p:spPr>
            <a:xfrm>
              <a:off x="3508332" y="3058615"/>
              <a:ext cx="858851" cy="740781"/>
            </a:xfrm>
            <a:prstGeom prst="triangle">
              <a:avLst/>
            </a:prstGeom>
            <a:solidFill>
              <a:srgbClr val="F063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等腰三角形 8"/>
            <p:cNvSpPr/>
            <p:nvPr/>
          </p:nvSpPr>
          <p:spPr>
            <a:xfrm rot="10800000">
              <a:off x="4367184" y="3058615"/>
              <a:ext cx="858852" cy="740781"/>
            </a:xfrm>
            <a:prstGeom prst="triangle">
              <a:avLst/>
            </a:prstGeom>
            <a:solidFill>
              <a:srgbClr val="F58E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 name="等腰三角形 9"/>
            <p:cNvSpPr/>
            <p:nvPr/>
          </p:nvSpPr>
          <p:spPr>
            <a:xfrm flipV="1">
              <a:off x="6099176" y="3058615"/>
              <a:ext cx="858851" cy="740781"/>
            </a:xfrm>
            <a:prstGeom prst="triangle">
              <a:avLst/>
            </a:prstGeom>
            <a:solidFill>
              <a:srgbClr val="A7DC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等腰三角形 10"/>
            <p:cNvSpPr/>
            <p:nvPr/>
          </p:nvSpPr>
          <p:spPr>
            <a:xfrm flipV="1" rot="10800000">
              <a:off x="6965965" y="3058615"/>
              <a:ext cx="858851" cy="740781"/>
            </a:xfrm>
            <a:prstGeom prst="triangle">
              <a:avLst/>
            </a:prstGeom>
            <a:solidFill>
              <a:srgbClr val="7BD1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 name="等腰三角形 11"/>
            <p:cNvSpPr/>
            <p:nvPr/>
          </p:nvSpPr>
          <p:spPr>
            <a:xfrm flipV="1">
              <a:off x="7824816" y="3058615"/>
              <a:ext cx="858852" cy="740781"/>
            </a:xfrm>
            <a:prstGeom prst="triangle">
              <a:avLst/>
            </a:prstGeom>
            <a:solidFill>
              <a:srgbClr val="05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等腰三角形 12"/>
            <p:cNvSpPr/>
            <p:nvPr/>
          </p:nvSpPr>
          <p:spPr>
            <a:xfrm flipV="1" rot="10800000">
              <a:off x="8677319" y="3058615"/>
              <a:ext cx="858851" cy="740781"/>
            </a:xfrm>
            <a:prstGeom prst="triangle">
              <a:avLst/>
            </a:prstGeom>
            <a:solidFill>
              <a:srgbClr val="1A9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4" name="等腰三角形 13"/>
            <p:cNvSpPr/>
            <p:nvPr/>
          </p:nvSpPr>
          <p:spPr>
            <a:xfrm flipV="1">
              <a:off x="9542520" y="3058615"/>
              <a:ext cx="860439" cy="740781"/>
            </a:xfrm>
            <a:prstGeom prst="triangle">
              <a:avLst/>
            </a:prstGeom>
            <a:solidFill>
              <a:srgbClr val="94C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 name="等腰三角形 14"/>
            <p:cNvSpPr/>
            <p:nvPr/>
          </p:nvSpPr>
          <p:spPr>
            <a:xfrm flipV="1" rot="10800000">
              <a:off x="10402960" y="3058615"/>
              <a:ext cx="858852" cy="740781"/>
            </a:xfrm>
            <a:prstGeom prst="triangle">
              <a:avLst/>
            </a:prstGeom>
            <a:solidFill>
              <a:srgbClr val="21A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3556" name="文本框 16"/>
          <p:cNvSpPr txBox="1">
            <a:spLocks noChangeArrowheads="1"/>
          </p:cNvSpPr>
          <p:nvPr/>
        </p:nvSpPr>
        <p:spPr bwMode="auto">
          <a:xfrm>
            <a:off x="888048" y="390366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3月</a:t>
            </a:r>
          </a:p>
        </p:txBody>
      </p:sp>
      <p:sp>
        <p:nvSpPr>
          <p:cNvPr id="23557" name="文本框 17"/>
          <p:cNvSpPr txBox="1">
            <a:spLocks noChangeArrowheads="1"/>
          </p:cNvSpPr>
          <p:nvPr/>
        </p:nvSpPr>
        <p:spPr bwMode="auto">
          <a:xfrm>
            <a:off x="2618423" y="390366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5月</a:t>
            </a:r>
          </a:p>
        </p:txBody>
      </p:sp>
      <p:sp>
        <p:nvSpPr>
          <p:cNvPr id="23558" name="文本框 18"/>
          <p:cNvSpPr txBox="1">
            <a:spLocks noChangeArrowheads="1"/>
          </p:cNvSpPr>
          <p:nvPr/>
        </p:nvSpPr>
        <p:spPr bwMode="auto">
          <a:xfrm>
            <a:off x="4348798" y="390366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7月</a:t>
            </a:r>
          </a:p>
        </p:txBody>
      </p:sp>
      <p:sp>
        <p:nvSpPr>
          <p:cNvPr id="23559" name="文本框 19"/>
          <p:cNvSpPr txBox="1">
            <a:spLocks noChangeArrowheads="1"/>
          </p:cNvSpPr>
          <p:nvPr/>
        </p:nvSpPr>
        <p:spPr bwMode="auto">
          <a:xfrm>
            <a:off x="6079173" y="390366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9月</a:t>
            </a:r>
          </a:p>
        </p:txBody>
      </p:sp>
      <p:sp>
        <p:nvSpPr>
          <p:cNvPr id="23560" name="文本框 20"/>
          <p:cNvSpPr txBox="1">
            <a:spLocks noChangeArrowheads="1"/>
          </p:cNvSpPr>
          <p:nvPr/>
        </p:nvSpPr>
        <p:spPr bwMode="auto">
          <a:xfrm>
            <a:off x="7683340" y="3903663"/>
            <a:ext cx="57975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11月</a:t>
            </a:r>
          </a:p>
        </p:txBody>
      </p:sp>
      <p:sp>
        <p:nvSpPr>
          <p:cNvPr id="23561" name="文本框 21"/>
          <p:cNvSpPr txBox="1">
            <a:spLocks noChangeArrowheads="1"/>
          </p:cNvSpPr>
          <p:nvPr/>
        </p:nvSpPr>
        <p:spPr bwMode="auto">
          <a:xfrm>
            <a:off x="9530397" y="390366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1月</a:t>
            </a:r>
          </a:p>
        </p:txBody>
      </p:sp>
      <p:sp>
        <p:nvSpPr>
          <p:cNvPr id="23562" name="文本框 22"/>
          <p:cNvSpPr txBox="1">
            <a:spLocks noChangeArrowheads="1"/>
          </p:cNvSpPr>
          <p:nvPr/>
        </p:nvSpPr>
        <p:spPr bwMode="auto">
          <a:xfrm>
            <a:off x="1757998" y="2668588"/>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4月</a:t>
            </a:r>
          </a:p>
        </p:txBody>
      </p:sp>
      <p:sp>
        <p:nvSpPr>
          <p:cNvPr id="23563" name="文本框 23"/>
          <p:cNvSpPr txBox="1">
            <a:spLocks noChangeArrowheads="1"/>
          </p:cNvSpPr>
          <p:nvPr/>
        </p:nvSpPr>
        <p:spPr bwMode="auto">
          <a:xfrm>
            <a:off x="3475673" y="2668588"/>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6月</a:t>
            </a:r>
          </a:p>
        </p:txBody>
      </p:sp>
      <p:sp>
        <p:nvSpPr>
          <p:cNvPr id="23564" name="文本框 24"/>
          <p:cNvSpPr txBox="1">
            <a:spLocks noChangeArrowheads="1"/>
          </p:cNvSpPr>
          <p:nvPr/>
        </p:nvSpPr>
        <p:spPr bwMode="auto">
          <a:xfrm>
            <a:off x="5207635" y="2668588"/>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8月</a:t>
            </a:r>
          </a:p>
        </p:txBody>
      </p:sp>
      <p:sp>
        <p:nvSpPr>
          <p:cNvPr id="23565" name="文本框 25"/>
          <p:cNvSpPr txBox="1">
            <a:spLocks noChangeArrowheads="1"/>
          </p:cNvSpPr>
          <p:nvPr/>
        </p:nvSpPr>
        <p:spPr bwMode="auto">
          <a:xfrm>
            <a:off x="6833236" y="2668588"/>
            <a:ext cx="57975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10月</a:t>
            </a:r>
          </a:p>
        </p:txBody>
      </p:sp>
      <p:sp>
        <p:nvSpPr>
          <p:cNvPr id="23566" name="文本框 26"/>
          <p:cNvSpPr txBox="1">
            <a:spLocks noChangeArrowheads="1"/>
          </p:cNvSpPr>
          <p:nvPr/>
        </p:nvSpPr>
        <p:spPr bwMode="auto">
          <a:xfrm>
            <a:off x="8542180" y="2668588"/>
            <a:ext cx="57975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12月</a:t>
            </a:r>
          </a:p>
        </p:txBody>
      </p:sp>
      <p:sp>
        <p:nvSpPr>
          <p:cNvPr id="23567" name="文本框 27"/>
          <p:cNvSpPr txBox="1">
            <a:spLocks noChangeArrowheads="1"/>
          </p:cNvSpPr>
          <p:nvPr/>
        </p:nvSpPr>
        <p:spPr bwMode="auto">
          <a:xfrm>
            <a:off x="10365422" y="2668588"/>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2月</a:t>
            </a:r>
          </a:p>
        </p:txBody>
      </p:sp>
      <p:sp>
        <p:nvSpPr>
          <p:cNvPr id="34" name="等腰三角形 33"/>
          <p:cNvSpPr/>
          <p:nvPr/>
        </p:nvSpPr>
        <p:spPr>
          <a:xfrm flipV="1" rot="10800000">
            <a:off x="6813550" y="1325563"/>
            <a:ext cx="2990850" cy="2578100"/>
          </a:xfrm>
          <a:prstGeom prst="triangl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35" name="直接连接符 34"/>
          <p:cNvCxnSpPr/>
          <p:nvPr/>
        </p:nvCxnSpPr>
        <p:spPr>
          <a:xfrm flipH="1">
            <a:off x="8316913" y="360363"/>
            <a:ext cx="0" cy="7429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570" name="文本框 35"/>
          <p:cNvSpPr txBox="1">
            <a:spLocks noChangeArrowheads="1"/>
          </p:cNvSpPr>
          <p:nvPr/>
        </p:nvSpPr>
        <p:spPr bwMode="auto">
          <a:xfrm>
            <a:off x="8145464" y="128588"/>
            <a:ext cx="18402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indent="-285750" marL="285750">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2" panose="05000000000000000000" pitchFamily="2" typeface="Wingdings"/>
              <a:buChar char="l"/>
            </a:pPr>
            <a:r>
              <a:rPr altLang="en-US" lang="zh-CN" sz="1800">
                <a:solidFill>
                  <a:schemeClr val="bg1"/>
                </a:solidFill>
                <a:latin charset="-122" panose="020b0503020204020204" pitchFamily="34" typeface="微软雅黑"/>
                <a:ea charset="-122" panose="020b0503020204020204" pitchFamily="34" typeface="微软雅黑"/>
              </a:rPr>
              <a:t>秋季主题活动</a:t>
            </a:r>
          </a:p>
        </p:txBody>
      </p:sp>
      <p:sp>
        <p:nvSpPr>
          <p:cNvPr id="37" name="等腰三角形 36"/>
          <p:cNvSpPr/>
          <p:nvPr/>
        </p:nvSpPr>
        <p:spPr>
          <a:xfrm flipV="1">
            <a:off x="9424988" y="2979738"/>
            <a:ext cx="2989262" cy="2578100"/>
          </a:xfrm>
          <a:prstGeom prst="triangl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38" name="直接连接符 37"/>
          <p:cNvCxnSpPr/>
          <p:nvPr/>
        </p:nvCxnSpPr>
        <p:spPr>
          <a:xfrm flipH="1">
            <a:off x="490538" y="5661025"/>
            <a:ext cx="0" cy="7429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573" name="文本框 38"/>
          <p:cNvSpPr txBox="1">
            <a:spLocks noChangeArrowheads="1"/>
          </p:cNvSpPr>
          <p:nvPr/>
        </p:nvSpPr>
        <p:spPr bwMode="auto">
          <a:xfrm>
            <a:off x="315913" y="6207125"/>
            <a:ext cx="18402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indent="-285750" marL="285750">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2" panose="05000000000000000000" pitchFamily="2" typeface="Wingdings"/>
              <a:buChar char="l"/>
            </a:pPr>
            <a:r>
              <a:rPr altLang="en-US" lang="zh-CN" sz="1800">
                <a:solidFill>
                  <a:schemeClr val="bg1"/>
                </a:solidFill>
                <a:latin charset="-122" panose="020b0503020204020204" pitchFamily="34" typeface="微软雅黑"/>
                <a:ea charset="-122" panose="020b0503020204020204" pitchFamily="34" typeface="微软雅黑"/>
              </a:rPr>
              <a:t>冬季主题活动</a:t>
            </a:r>
          </a:p>
        </p:txBody>
      </p:sp>
      <p:sp>
        <p:nvSpPr>
          <p:cNvPr id="40" name="等腰三角形 39"/>
          <p:cNvSpPr/>
          <p:nvPr/>
        </p:nvSpPr>
        <p:spPr>
          <a:xfrm flipV="1">
            <a:off x="-1011238" y="2979738"/>
            <a:ext cx="2990851" cy="2578100"/>
          </a:xfrm>
          <a:prstGeom prst="triangl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41" name="直接连接符 40"/>
          <p:cNvCxnSpPr/>
          <p:nvPr/>
        </p:nvCxnSpPr>
        <p:spPr>
          <a:xfrm flipH="1">
            <a:off x="10928350" y="5673725"/>
            <a:ext cx="0" cy="7175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2179638" y="6391275"/>
            <a:ext cx="8748712" cy="127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577" name="Content Placeholder 2"/>
          <p:cNvSpPr txBox="1"/>
          <p:nvPr/>
        </p:nvSpPr>
        <p:spPr bwMode="auto">
          <a:xfrm>
            <a:off x="4392613" y="128588"/>
            <a:ext cx="3279775" cy="21637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概述</a:t>
            </a:r>
          </a:p>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
        <p:nvSpPr>
          <p:cNvPr id="23578" name="Content Placeholder 2"/>
          <p:cNvSpPr txBox="1"/>
          <p:nvPr/>
        </p:nvSpPr>
        <p:spPr bwMode="auto">
          <a:xfrm>
            <a:off x="2190750" y="4229100"/>
            <a:ext cx="3279775" cy="2165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概述</a:t>
            </a:r>
          </a:p>
          <a:p>
            <a:pPr eaLnBrk="1" hangingPunct="1">
              <a:lnSpc>
                <a:spcPct val="100000"/>
              </a:lnSpc>
              <a:spcBef>
                <a:spcPct val="20000"/>
              </a:spcBef>
              <a:buFont charset="0" panose="020b0604020202020204" pitchFamily="34" typeface="Arial"/>
              <a:buNone/>
            </a:pPr>
            <a:r>
              <a:rPr altLang="en-US" lang="zh-CN">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2" name="矩形 1"/>
          <p:cNvSpPr/>
          <p:nvPr/>
        </p:nvSpPr>
        <p:spPr>
          <a:xfrm>
            <a:off x="4459288" y="336550"/>
            <a:ext cx="3273425" cy="5345113"/>
          </a:xfrm>
          <a:prstGeom prst="rect">
            <a:avLst/>
          </a:prstGeom>
          <a:solidFill>
            <a:srgbClr val="C0000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3" name="直接连接符 2"/>
          <p:cNvCxnSpPr/>
          <p:nvPr/>
        </p:nvCxnSpPr>
        <p:spPr>
          <a:xfrm>
            <a:off x="5211763" y="4806950"/>
            <a:ext cx="17684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580" name="文本框 3"/>
          <p:cNvSpPr txBox="1">
            <a:spLocks noChangeArrowheads="1"/>
          </p:cNvSpPr>
          <p:nvPr/>
        </p:nvSpPr>
        <p:spPr bwMode="auto">
          <a:xfrm>
            <a:off x="5362575" y="4360863"/>
            <a:ext cx="13709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2000">
                <a:solidFill>
                  <a:schemeClr val="bg1"/>
                </a:solidFill>
              </a:rPr>
              <a:t>PART FOUR</a:t>
            </a:r>
          </a:p>
        </p:txBody>
      </p:sp>
      <p:sp>
        <p:nvSpPr>
          <p:cNvPr id="24581" name="文本框 4"/>
          <p:cNvSpPr txBox="1">
            <a:spLocks noChangeArrowheads="1"/>
          </p:cNvSpPr>
          <p:nvPr/>
        </p:nvSpPr>
        <p:spPr bwMode="auto">
          <a:xfrm>
            <a:off x="4875212" y="4856163"/>
            <a:ext cx="241808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4400">
                <a:solidFill>
                  <a:schemeClr val="bg1"/>
                </a:solidFill>
                <a:latin charset="-122" panose="020b0503020204020204" pitchFamily="34" typeface="微软雅黑"/>
                <a:ea charset="-122" panose="020b0503020204020204" pitchFamily="34" typeface="微软雅黑"/>
              </a:rPr>
              <a:t>重点活动</a:t>
            </a:r>
          </a:p>
        </p:txBody>
      </p:sp>
      <p:sp>
        <p:nvSpPr>
          <p:cNvPr id="24582" name="矩形 5"/>
          <p:cNvSpPr>
            <a:spLocks noChangeArrowheads="1"/>
          </p:cNvSpPr>
          <p:nvPr/>
        </p:nvSpPr>
        <p:spPr bwMode="auto">
          <a:xfrm>
            <a:off x="1506538" y="5681663"/>
            <a:ext cx="91789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lang="zh-CN" sz="1600">
                <a:solidFill>
                  <a:srgbClr val="FFFFFF"/>
                </a:solidFill>
                <a:latin charset="-122" panose="020b0503020204020204" pitchFamily="34" typeface="微软雅黑"/>
                <a:ea charset="-122" panose="020b0503020204020204" pitchFamily="34" typeface="微软雅黑"/>
              </a:rPr>
              <a:t>重要活动节点介绍。</a:t>
            </a:r>
          </a:p>
        </p:txBody>
      </p:sp>
      <p:grpSp>
        <p:nvGrpSpPr>
          <p:cNvPr id="24583" name="组合 73"/>
          <p:cNvGrpSpPr/>
          <p:nvPr/>
        </p:nvGrpSpPr>
        <p:grpSpPr>
          <a:xfrm>
            <a:off x="4887913" y="862013"/>
            <a:ext cx="2416175" cy="2895600"/>
            <a:chOff x="9359844" y="1323473"/>
            <a:chExt cx="2416237" cy="2895175"/>
          </a:xfrm>
        </p:grpSpPr>
        <p:sp>
          <p:nvSpPr>
            <p:cNvPr id="75" name="Freeform 201"/>
            <p:cNvSpPr/>
            <p:nvPr/>
          </p:nvSpPr>
          <p:spPr bwMode="auto">
            <a:xfrm>
              <a:off x="11102964" y="3718658"/>
              <a:ext cx="673117" cy="499990"/>
            </a:xfrm>
            <a:custGeom>
              <a:gdLst>
                <a:gd fmla="*/ 19 w 125" name="T0"/>
                <a:gd fmla="*/ 93 h 93" name="T1"/>
                <a:gd fmla="*/ 0 w 125" name="T2"/>
                <a:gd fmla="*/ 0 h 93" name="T3"/>
                <a:gd fmla="*/ 125 w 125" name="T4"/>
                <a:gd fmla="*/ 93 h 93" name="T5"/>
                <a:gd fmla="*/ 19 w 125" name="T6"/>
                <a:gd fmla="*/ 93 h 93" name="T7"/>
              </a:gdLst>
              <a:cxnLst>
                <a:cxn ang="0">
                  <a:pos x="T0" y="T1"/>
                </a:cxn>
                <a:cxn ang="0">
                  <a:pos x="T2" y="T3"/>
                </a:cxn>
                <a:cxn ang="0">
                  <a:pos x="T4" y="T5"/>
                </a:cxn>
                <a:cxn ang="0">
                  <a:pos x="T6" y="T7"/>
                </a:cxn>
              </a:cxnLst>
              <a:rect b="b" l="0" r="r" t="0"/>
              <a:pathLst>
                <a:path h="93" w="125">
                  <a:moveTo>
                    <a:pt x="19" y="93"/>
                  </a:moveTo>
                  <a:lnTo>
                    <a:pt x="0" y="0"/>
                  </a:lnTo>
                  <a:lnTo>
                    <a:pt x="125" y="93"/>
                  </a:lnTo>
                  <a:lnTo>
                    <a:pt x="19" y="93"/>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6" name="Freeform 202"/>
            <p:cNvSpPr/>
            <p:nvPr/>
          </p:nvSpPr>
          <p:spPr bwMode="auto">
            <a:xfrm>
              <a:off x="11102964" y="3153591"/>
              <a:ext cx="673117" cy="1065057"/>
            </a:xfrm>
            <a:custGeom>
              <a:gdLst>
                <a:gd fmla="*/ 0 w 125" name="T0"/>
                <a:gd fmla="*/ 105 h 198" name="T1"/>
                <a:gd fmla="*/ 64 w 125" name="T2"/>
                <a:gd fmla="*/ 0 h 198" name="T3"/>
                <a:gd fmla="*/ 125 w 125" name="T4"/>
                <a:gd fmla="*/ 198 h 198" name="T5"/>
                <a:gd fmla="*/ 0 w 125" name="T6"/>
                <a:gd fmla="*/ 105 h 198" name="T7"/>
              </a:gdLst>
              <a:cxnLst>
                <a:cxn ang="0">
                  <a:pos x="T0" y="T1"/>
                </a:cxn>
                <a:cxn ang="0">
                  <a:pos x="T2" y="T3"/>
                </a:cxn>
                <a:cxn ang="0">
                  <a:pos x="T4" y="T5"/>
                </a:cxn>
                <a:cxn ang="0">
                  <a:pos x="T6" y="T7"/>
                </a:cxn>
              </a:cxnLst>
              <a:rect b="b" l="0" r="r" t="0"/>
              <a:pathLst>
                <a:path h="198" w="125">
                  <a:moveTo>
                    <a:pt x="0" y="105"/>
                  </a:moveTo>
                  <a:lnTo>
                    <a:pt x="64" y="0"/>
                  </a:lnTo>
                  <a:lnTo>
                    <a:pt x="125" y="198"/>
                  </a:lnTo>
                  <a:lnTo>
                    <a:pt x="0" y="10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7" name="Freeform 203"/>
            <p:cNvSpPr/>
            <p:nvPr/>
          </p:nvSpPr>
          <p:spPr bwMode="auto">
            <a:xfrm>
              <a:off x="10528274" y="3718658"/>
              <a:ext cx="677879" cy="499990"/>
            </a:xfrm>
            <a:custGeom>
              <a:gdLst>
                <a:gd fmla="*/ 0 w 126" name="T0"/>
                <a:gd fmla="*/ 93 h 93" name="T1"/>
                <a:gd fmla="*/ 107 w 126" name="T2"/>
                <a:gd fmla="*/ 0 h 93" name="T3"/>
                <a:gd fmla="*/ 126 w 126" name="T4"/>
                <a:gd fmla="*/ 93 h 93" name="T5"/>
                <a:gd fmla="*/ 0 w 126" name="T6"/>
                <a:gd fmla="*/ 93 h 93" name="T7"/>
              </a:gdLst>
              <a:cxnLst>
                <a:cxn ang="0">
                  <a:pos x="T0" y="T1"/>
                </a:cxn>
                <a:cxn ang="0">
                  <a:pos x="T2" y="T3"/>
                </a:cxn>
                <a:cxn ang="0">
                  <a:pos x="T4" y="T5"/>
                </a:cxn>
                <a:cxn ang="0">
                  <a:pos x="T6" y="T7"/>
                </a:cxn>
              </a:cxnLst>
              <a:rect b="b" l="0" r="r" t="0"/>
              <a:pathLst>
                <a:path h="93" w="125">
                  <a:moveTo>
                    <a:pt x="0" y="93"/>
                  </a:moveTo>
                  <a:lnTo>
                    <a:pt x="107" y="0"/>
                  </a:lnTo>
                  <a:lnTo>
                    <a:pt x="126" y="93"/>
                  </a:lnTo>
                  <a:lnTo>
                    <a:pt x="0" y="93"/>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8" name="Freeform 204"/>
            <p:cNvSpPr/>
            <p:nvPr/>
          </p:nvSpPr>
          <p:spPr bwMode="auto">
            <a:xfrm>
              <a:off x="10528274" y="3540884"/>
              <a:ext cx="257182" cy="677764"/>
            </a:xfrm>
            <a:custGeom>
              <a:gdLst>
                <a:gd fmla="*/ 0 w 48" name="T0"/>
                <a:gd fmla="*/ 0 h 126" name="T1"/>
                <a:gd fmla="*/ 48 w 48" name="T2"/>
                <a:gd fmla="*/ 16 h 126" name="T3"/>
                <a:gd fmla="*/ 0 w 48" name="T4"/>
                <a:gd fmla="*/ 126 h 126" name="T5"/>
                <a:gd fmla="*/ 0 w 48" name="T6"/>
                <a:gd fmla="*/ 0 h 126" name="T7"/>
              </a:gdLst>
              <a:cxnLst>
                <a:cxn ang="0">
                  <a:pos x="T0" y="T1"/>
                </a:cxn>
                <a:cxn ang="0">
                  <a:pos x="T2" y="T3"/>
                </a:cxn>
                <a:cxn ang="0">
                  <a:pos x="T4" y="T5"/>
                </a:cxn>
                <a:cxn ang="0">
                  <a:pos x="T6" y="T7"/>
                </a:cxn>
              </a:cxnLst>
              <a:rect b="b" l="0" r="r" t="0"/>
              <a:pathLst>
                <a:path h="125" w="48">
                  <a:moveTo>
                    <a:pt x="0" y="0"/>
                  </a:moveTo>
                  <a:lnTo>
                    <a:pt x="48" y="16"/>
                  </a:lnTo>
                  <a:lnTo>
                    <a:pt x="0" y="126"/>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9" name="Freeform 206"/>
            <p:cNvSpPr/>
            <p:nvPr/>
          </p:nvSpPr>
          <p:spPr bwMode="auto">
            <a:xfrm>
              <a:off x="10528274" y="3626597"/>
              <a:ext cx="574690" cy="592051"/>
            </a:xfrm>
            <a:custGeom>
              <a:gdLst>
                <a:gd fmla="*/ 48 w 107" name="T0"/>
                <a:gd fmla="*/ 0 h 110" name="T1"/>
                <a:gd fmla="*/ 107 w 107" name="T2"/>
                <a:gd fmla="*/ 17 h 110" name="T3"/>
                <a:gd fmla="*/ 0 w 107" name="T4"/>
                <a:gd fmla="*/ 110 h 110" name="T5"/>
                <a:gd fmla="*/ 48 w 107" name="T6"/>
                <a:gd fmla="*/ 0 h 110" name="T7"/>
              </a:gdLst>
              <a:cxnLst>
                <a:cxn ang="0">
                  <a:pos x="T0" y="T1"/>
                </a:cxn>
                <a:cxn ang="0">
                  <a:pos x="T2" y="T3"/>
                </a:cxn>
                <a:cxn ang="0">
                  <a:pos x="T4" y="T5"/>
                </a:cxn>
                <a:cxn ang="0">
                  <a:pos x="T6" y="T7"/>
                </a:cxn>
              </a:cxnLst>
              <a:rect b="b" l="0" r="r" t="0"/>
              <a:pathLst>
                <a:path h="110" w="107">
                  <a:moveTo>
                    <a:pt x="48" y="0"/>
                  </a:moveTo>
                  <a:lnTo>
                    <a:pt x="107" y="17"/>
                  </a:lnTo>
                  <a:lnTo>
                    <a:pt x="0" y="110"/>
                  </a:lnTo>
                  <a:lnTo>
                    <a:pt x="48"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0" name="Freeform 207"/>
            <p:cNvSpPr/>
            <p:nvPr/>
          </p:nvSpPr>
          <p:spPr bwMode="auto">
            <a:xfrm>
              <a:off x="11012473" y="3099624"/>
              <a:ext cx="434986" cy="619034"/>
            </a:xfrm>
            <a:custGeom>
              <a:gdLst>
                <a:gd fmla="*/ 17 w 81" name="T0"/>
                <a:gd fmla="*/ 115 h 115" name="T1"/>
                <a:gd fmla="*/ 0 w 81" name="T2"/>
                <a:gd fmla="*/ 0 h 115" name="T3"/>
                <a:gd fmla="*/ 81 w 81" name="T4"/>
                <a:gd fmla="*/ 10 h 115" name="T5"/>
                <a:gd fmla="*/ 17 w 81" name="T6"/>
                <a:gd fmla="*/ 115 h 115" name="T7"/>
              </a:gdLst>
              <a:cxnLst>
                <a:cxn ang="0">
                  <a:pos x="T0" y="T1"/>
                </a:cxn>
                <a:cxn ang="0">
                  <a:pos x="T2" y="T3"/>
                </a:cxn>
                <a:cxn ang="0">
                  <a:pos x="T4" y="T5"/>
                </a:cxn>
                <a:cxn ang="0">
                  <a:pos x="T6" y="T7"/>
                </a:cxn>
              </a:cxnLst>
              <a:rect b="b" l="0" r="r" t="0"/>
              <a:pathLst>
                <a:path h="115" w="81">
                  <a:moveTo>
                    <a:pt x="17" y="115"/>
                  </a:moveTo>
                  <a:lnTo>
                    <a:pt x="0" y="0"/>
                  </a:lnTo>
                  <a:lnTo>
                    <a:pt x="81" y="10"/>
                  </a:lnTo>
                  <a:lnTo>
                    <a:pt x="17" y="11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1" name="Freeform 208"/>
            <p:cNvSpPr/>
            <p:nvPr/>
          </p:nvSpPr>
          <p:spPr bwMode="auto">
            <a:xfrm>
              <a:off x="10785456" y="3099624"/>
              <a:ext cx="317508" cy="619034"/>
            </a:xfrm>
            <a:custGeom>
              <a:gdLst>
                <a:gd fmla="*/ 0 w 59" name="T0"/>
                <a:gd fmla="*/ 98 h 115" name="T1"/>
                <a:gd fmla="*/ 42 w 59" name="T2"/>
                <a:gd fmla="*/ 0 h 115" name="T3"/>
                <a:gd fmla="*/ 59 w 59" name="T4"/>
                <a:gd fmla="*/ 115 h 115" name="T5"/>
                <a:gd fmla="*/ 0 w 59" name="T6"/>
                <a:gd fmla="*/ 98 h 115" name="T7"/>
              </a:gdLst>
              <a:cxnLst>
                <a:cxn ang="0">
                  <a:pos x="T0" y="T1"/>
                </a:cxn>
                <a:cxn ang="0">
                  <a:pos x="T2" y="T3"/>
                </a:cxn>
                <a:cxn ang="0">
                  <a:pos x="T4" y="T5"/>
                </a:cxn>
                <a:cxn ang="0">
                  <a:pos x="T6" y="T7"/>
                </a:cxn>
              </a:cxnLst>
              <a:rect b="b" l="0" r="r" t="0"/>
              <a:pathLst>
                <a:path h="115" w="59">
                  <a:moveTo>
                    <a:pt x="0" y="98"/>
                  </a:moveTo>
                  <a:lnTo>
                    <a:pt x="42" y="0"/>
                  </a:lnTo>
                  <a:lnTo>
                    <a:pt x="59" y="115"/>
                  </a:lnTo>
                  <a:lnTo>
                    <a:pt x="0" y="9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2" name="Freeform 209"/>
            <p:cNvSpPr/>
            <p:nvPr/>
          </p:nvSpPr>
          <p:spPr bwMode="auto">
            <a:xfrm>
              <a:off x="10528274" y="3099624"/>
              <a:ext cx="484199" cy="526973"/>
            </a:xfrm>
            <a:custGeom>
              <a:gdLst>
                <a:gd fmla="*/ 0 w 90" name="T0"/>
                <a:gd fmla="*/ 82 h 98" name="T1"/>
                <a:gd fmla="*/ 90 w 90" name="T2"/>
                <a:gd fmla="*/ 0 h 98" name="T3"/>
                <a:gd fmla="*/ 48 w 90" name="T4"/>
                <a:gd fmla="*/ 98 h 98" name="T5"/>
                <a:gd fmla="*/ 0 w 90" name="T6"/>
                <a:gd fmla="*/ 82 h 98" name="T7"/>
              </a:gdLst>
              <a:cxnLst>
                <a:cxn ang="0">
                  <a:pos x="T0" y="T1"/>
                </a:cxn>
                <a:cxn ang="0">
                  <a:pos x="T2" y="T3"/>
                </a:cxn>
                <a:cxn ang="0">
                  <a:pos x="T4" y="T5"/>
                </a:cxn>
                <a:cxn ang="0">
                  <a:pos x="T6" y="T7"/>
                </a:cxn>
              </a:cxnLst>
              <a:rect b="b" l="0" r="r" t="0"/>
              <a:pathLst>
                <a:path h="98" w="90">
                  <a:moveTo>
                    <a:pt x="0" y="82"/>
                  </a:moveTo>
                  <a:lnTo>
                    <a:pt x="90" y="0"/>
                  </a:lnTo>
                  <a:lnTo>
                    <a:pt x="48" y="98"/>
                  </a:lnTo>
                  <a:lnTo>
                    <a:pt x="0" y="82"/>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3" name="Freeform 210"/>
            <p:cNvSpPr/>
            <p:nvPr/>
          </p:nvSpPr>
          <p:spPr bwMode="auto">
            <a:xfrm>
              <a:off x="10528274" y="3099624"/>
              <a:ext cx="484199" cy="441260"/>
            </a:xfrm>
            <a:custGeom>
              <a:gdLst>
                <a:gd fmla="*/ 0 w 90" name="T0"/>
                <a:gd fmla="*/ 31 h 82" name="T1"/>
                <a:gd fmla="*/ 90 w 90" name="T2"/>
                <a:gd fmla="*/ 0 h 82" name="T3"/>
                <a:gd fmla="*/ 0 w 90" name="T4"/>
                <a:gd fmla="*/ 82 h 82" name="T5"/>
                <a:gd fmla="*/ 0 w 90" name="T6"/>
                <a:gd fmla="*/ 31 h 82" name="T7"/>
              </a:gdLst>
              <a:cxnLst>
                <a:cxn ang="0">
                  <a:pos x="T0" y="T1"/>
                </a:cxn>
                <a:cxn ang="0">
                  <a:pos x="T2" y="T3"/>
                </a:cxn>
                <a:cxn ang="0">
                  <a:pos x="T4" y="T5"/>
                </a:cxn>
                <a:cxn ang="0">
                  <a:pos x="T6" y="T7"/>
                </a:cxn>
              </a:cxnLst>
              <a:rect b="b" l="0" r="r" t="0"/>
              <a:pathLst>
                <a:path h="82" w="90">
                  <a:moveTo>
                    <a:pt x="0" y="31"/>
                  </a:moveTo>
                  <a:lnTo>
                    <a:pt x="90" y="0"/>
                  </a:lnTo>
                  <a:lnTo>
                    <a:pt x="0" y="82"/>
                  </a:lnTo>
                  <a:lnTo>
                    <a:pt x="0" y="3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4" name="Freeform 211"/>
            <p:cNvSpPr/>
            <p:nvPr/>
          </p:nvSpPr>
          <p:spPr bwMode="auto">
            <a:xfrm>
              <a:off x="11012473" y="2561541"/>
              <a:ext cx="434986" cy="592050"/>
            </a:xfrm>
            <a:custGeom>
              <a:gdLst>
                <a:gd fmla="*/ 0 w 81" name="T0"/>
                <a:gd fmla="*/ 100 h 110" name="T1"/>
                <a:gd fmla="*/ 21 w 81" name="T2"/>
                <a:gd fmla="*/ 0 h 110" name="T3"/>
                <a:gd fmla="*/ 81 w 81" name="T4"/>
                <a:gd fmla="*/ 110 h 110" name="T5"/>
                <a:gd fmla="*/ 0 w 81" name="T6"/>
                <a:gd fmla="*/ 100 h 110" name="T7"/>
              </a:gdLst>
              <a:cxnLst>
                <a:cxn ang="0">
                  <a:pos x="T0" y="T1"/>
                </a:cxn>
                <a:cxn ang="0">
                  <a:pos x="T2" y="T3"/>
                </a:cxn>
                <a:cxn ang="0">
                  <a:pos x="T4" y="T5"/>
                </a:cxn>
                <a:cxn ang="0">
                  <a:pos x="T6" y="T7"/>
                </a:cxn>
              </a:cxnLst>
              <a:rect b="b" l="0" r="r" t="0"/>
              <a:pathLst>
                <a:path h="110" w="81">
                  <a:moveTo>
                    <a:pt x="0" y="100"/>
                  </a:moveTo>
                  <a:lnTo>
                    <a:pt x="21" y="0"/>
                  </a:lnTo>
                  <a:lnTo>
                    <a:pt x="81" y="110"/>
                  </a:lnTo>
                  <a:lnTo>
                    <a:pt x="0" y="10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5" name="Freeform 212"/>
            <p:cNvSpPr/>
            <p:nvPr/>
          </p:nvSpPr>
          <p:spPr bwMode="auto">
            <a:xfrm>
              <a:off x="11125189" y="2561541"/>
              <a:ext cx="639778" cy="592050"/>
            </a:xfrm>
            <a:custGeom>
              <a:gdLst>
                <a:gd fmla="*/ 0 w 119" name="T0"/>
                <a:gd fmla="*/ 0 h 110" name="T1"/>
                <a:gd fmla="*/ 119 w 119" name="T2"/>
                <a:gd fmla="*/ 26 h 110" name="T3"/>
                <a:gd fmla="*/ 60 w 119" name="T4"/>
                <a:gd fmla="*/ 110 h 110" name="T5"/>
                <a:gd fmla="*/ 0 w 119" name="T6"/>
                <a:gd fmla="*/ 0 h 110" name="T7"/>
              </a:gdLst>
              <a:cxnLst>
                <a:cxn ang="0">
                  <a:pos x="T0" y="T1"/>
                </a:cxn>
                <a:cxn ang="0">
                  <a:pos x="T2" y="T3"/>
                </a:cxn>
                <a:cxn ang="0">
                  <a:pos x="T4" y="T5"/>
                </a:cxn>
                <a:cxn ang="0">
                  <a:pos x="T6" y="T7"/>
                </a:cxn>
              </a:cxnLst>
              <a:rect b="b" l="0" r="r" t="0"/>
              <a:pathLst>
                <a:path h="110" w="119">
                  <a:moveTo>
                    <a:pt x="0" y="0"/>
                  </a:moveTo>
                  <a:lnTo>
                    <a:pt x="119" y="26"/>
                  </a:lnTo>
                  <a:lnTo>
                    <a:pt x="60" y="11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6" name="Freeform 213"/>
            <p:cNvSpPr/>
            <p:nvPr/>
          </p:nvSpPr>
          <p:spPr bwMode="auto">
            <a:xfrm>
              <a:off x="11125189" y="2034569"/>
              <a:ext cx="639778" cy="666652"/>
            </a:xfrm>
            <a:custGeom>
              <a:gdLst>
                <a:gd fmla="*/ 119 w 119" name="T0"/>
                <a:gd fmla="*/ 124 h 124" name="T1"/>
                <a:gd fmla="*/ 55 w 119" name="T2"/>
                <a:gd fmla="*/ 0 h 124" name="T3"/>
                <a:gd fmla="*/ 0 w 119" name="T4"/>
                <a:gd fmla="*/ 98 h 124" name="T5"/>
                <a:gd fmla="*/ 119 w 119" name="T6"/>
                <a:gd fmla="*/ 124 h 124" name="T7"/>
              </a:gdLst>
              <a:cxnLst>
                <a:cxn ang="0">
                  <a:pos x="T0" y="T1"/>
                </a:cxn>
                <a:cxn ang="0">
                  <a:pos x="T2" y="T3"/>
                </a:cxn>
                <a:cxn ang="0">
                  <a:pos x="T4" y="T5"/>
                </a:cxn>
                <a:cxn ang="0">
                  <a:pos x="T6" y="T7"/>
                </a:cxn>
              </a:cxnLst>
              <a:rect b="b" l="0" r="r" t="0"/>
              <a:pathLst>
                <a:path h="124" w="119">
                  <a:moveTo>
                    <a:pt x="119" y="124"/>
                  </a:moveTo>
                  <a:lnTo>
                    <a:pt x="55" y="0"/>
                  </a:lnTo>
                  <a:lnTo>
                    <a:pt x="0" y="98"/>
                  </a:lnTo>
                  <a:lnTo>
                    <a:pt x="119" y="124"/>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7" name="Freeform 214"/>
            <p:cNvSpPr/>
            <p:nvPr/>
          </p:nvSpPr>
          <p:spPr bwMode="auto">
            <a:xfrm>
              <a:off x="11420472" y="1893301"/>
              <a:ext cx="344496" cy="807919"/>
            </a:xfrm>
            <a:custGeom>
              <a:gdLst>
                <a:gd fmla="*/ 0 w 64" name="T0"/>
                <a:gd fmla="*/ 26 h 150" name="T1"/>
                <a:gd fmla="*/ 64 w 64" name="T2"/>
                <a:gd fmla="*/ 0 h 150" name="T3"/>
                <a:gd fmla="*/ 64 w 64" name="T4"/>
                <a:gd fmla="*/ 150 h 150" name="T5"/>
                <a:gd fmla="*/ 0 w 64" name="T6"/>
                <a:gd fmla="*/ 26 h 150" name="T7"/>
              </a:gdLst>
              <a:cxnLst>
                <a:cxn ang="0">
                  <a:pos x="T0" y="T1"/>
                </a:cxn>
                <a:cxn ang="0">
                  <a:pos x="T2" y="T3"/>
                </a:cxn>
                <a:cxn ang="0">
                  <a:pos x="T4" y="T5"/>
                </a:cxn>
                <a:cxn ang="0">
                  <a:pos x="T6" y="T7"/>
                </a:cxn>
              </a:cxnLst>
              <a:rect b="b" l="0" r="r" t="0"/>
              <a:pathLst>
                <a:path h="150" w="64">
                  <a:moveTo>
                    <a:pt x="0" y="26"/>
                  </a:moveTo>
                  <a:lnTo>
                    <a:pt x="64" y="0"/>
                  </a:lnTo>
                  <a:lnTo>
                    <a:pt x="64" y="150"/>
                  </a:lnTo>
                  <a:lnTo>
                    <a:pt x="0" y="2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8" name="Freeform 215"/>
            <p:cNvSpPr/>
            <p:nvPr/>
          </p:nvSpPr>
          <p:spPr bwMode="auto">
            <a:xfrm>
              <a:off x="10861658" y="1532992"/>
              <a:ext cx="558814" cy="657129"/>
            </a:xfrm>
            <a:custGeom>
              <a:gdLst>
                <a:gd fmla="*/ 38 w 104" name="T0"/>
                <a:gd fmla="*/ 0 h 122" name="T1"/>
                <a:gd fmla="*/ 0 w 104" name="T2"/>
                <a:gd fmla="*/ 122 h 122" name="T3"/>
                <a:gd fmla="*/ 104 w 104" name="T4"/>
                <a:gd fmla="*/ 93 h 122" name="T5"/>
                <a:gd fmla="*/ 38 w 104" name="T6"/>
                <a:gd fmla="*/ 0 h 122" name="T7"/>
              </a:gdLst>
              <a:cxnLst>
                <a:cxn ang="0">
                  <a:pos x="T0" y="T1"/>
                </a:cxn>
                <a:cxn ang="0">
                  <a:pos x="T2" y="T3"/>
                </a:cxn>
                <a:cxn ang="0">
                  <a:pos x="T4" y="T5"/>
                </a:cxn>
                <a:cxn ang="0">
                  <a:pos x="T6" y="T7"/>
                </a:cxn>
              </a:cxnLst>
              <a:rect b="b" l="0" r="r" t="0"/>
              <a:pathLst>
                <a:path h="122" w="104">
                  <a:moveTo>
                    <a:pt x="38" y="0"/>
                  </a:moveTo>
                  <a:lnTo>
                    <a:pt x="0" y="122"/>
                  </a:lnTo>
                  <a:lnTo>
                    <a:pt x="104" y="93"/>
                  </a:lnTo>
                  <a:lnTo>
                    <a:pt x="38"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9" name="Freeform 216"/>
            <p:cNvSpPr/>
            <p:nvPr/>
          </p:nvSpPr>
          <p:spPr bwMode="auto">
            <a:xfrm>
              <a:off x="10861658" y="2034569"/>
              <a:ext cx="558814" cy="526973"/>
            </a:xfrm>
            <a:custGeom>
              <a:gdLst>
                <a:gd fmla="*/ 0 w 104" name="T0"/>
                <a:gd fmla="*/ 29 h 98" name="T1"/>
                <a:gd fmla="*/ 49 w 104" name="T2"/>
                <a:gd fmla="*/ 98 h 98" name="T3"/>
                <a:gd fmla="*/ 104 w 104" name="T4"/>
                <a:gd fmla="*/ 0 h 98" name="T5"/>
                <a:gd fmla="*/ 0 w 104" name="T6"/>
                <a:gd fmla="*/ 29 h 98" name="T7"/>
              </a:gdLst>
              <a:cxnLst>
                <a:cxn ang="0">
                  <a:pos x="T0" y="T1"/>
                </a:cxn>
                <a:cxn ang="0">
                  <a:pos x="T2" y="T3"/>
                </a:cxn>
                <a:cxn ang="0">
                  <a:pos x="T4" y="T5"/>
                </a:cxn>
                <a:cxn ang="0">
                  <a:pos x="T6" y="T7"/>
                </a:cxn>
              </a:cxnLst>
              <a:rect b="b" l="0" r="r" t="0"/>
              <a:pathLst>
                <a:path h="98" w="104">
                  <a:moveTo>
                    <a:pt x="0" y="29"/>
                  </a:moveTo>
                  <a:lnTo>
                    <a:pt x="49" y="98"/>
                  </a:lnTo>
                  <a:lnTo>
                    <a:pt x="104" y="0"/>
                  </a:lnTo>
                  <a:lnTo>
                    <a:pt x="0" y="2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0" name="Freeform 217"/>
            <p:cNvSpPr/>
            <p:nvPr/>
          </p:nvSpPr>
          <p:spPr bwMode="auto">
            <a:xfrm>
              <a:off x="11420472" y="1323473"/>
              <a:ext cx="344496" cy="711096"/>
            </a:xfrm>
            <a:custGeom>
              <a:gdLst>
                <a:gd fmla="*/ 0 w 64" name="T0"/>
                <a:gd fmla="*/ 132 h 132" name="T1"/>
                <a:gd fmla="*/ 64 w 64" name="T2"/>
                <a:gd fmla="*/ 0 h 132" name="T3"/>
                <a:gd fmla="*/ 64 w 64" name="T4"/>
                <a:gd fmla="*/ 106 h 132" name="T5"/>
                <a:gd fmla="*/ 0 w 64" name="T6"/>
                <a:gd fmla="*/ 132 h 132" name="T7"/>
              </a:gdLst>
              <a:cxnLst>
                <a:cxn ang="0">
                  <a:pos x="T0" y="T1"/>
                </a:cxn>
                <a:cxn ang="0">
                  <a:pos x="T2" y="T3"/>
                </a:cxn>
                <a:cxn ang="0">
                  <a:pos x="T4" y="T5"/>
                </a:cxn>
                <a:cxn ang="0">
                  <a:pos x="T6" y="T7"/>
                </a:cxn>
              </a:cxnLst>
              <a:rect b="b" l="0" r="r" t="0"/>
              <a:pathLst>
                <a:path h="132" w="64">
                  <a:moveTo>
                    <a:pt x="0" y="132"/>
                  </a:moveTo>
                  <a:lnTo>
                    <a:pt x="64" y="0"/>
                  </a:lnTo>
                  <a:lnTo>
                    <a:pt x="64" y="106"/>
                  </a:lnTo>
                  <a:lnTo>
                    <a:pt x="0" y="132"/>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1" name="Freeform 218"/>
            <p:cNvSpPr/>
            <p:nvPr/>
          </p:nvSpPr>
          <p:spPr bwMode="auto">
            <a:xfrm>
              <a:off x="11066450" y="1323473"/>
              <a:ext cx="698518" cy="711096"/>
            </a:xfrm>
            <a:custGeom>
              <a:gdLst>
                <a:gd fmla="*/ 0 w 130" name="T0"/>
                <a:gd fmla="*/ 39 h 132" name="T1"/>
                <a:gd fmla="*/ 130 w 130" name="T2"/>
                <a:gd fmla="*/ 0 h 132" name="T3"/>
                <a:gd fmla="*/ 66 w 130" name="T4"/>
                <a:gd fmla="*/ 132 h 132" name="T5"/>
                <a:gd fmla="*/ 0 w 130" name="T6"/>
                <a:gd fmla="*/ 39 h 132" name="T7"/>
              </a:gdLst>
              <a:cxnLst>
                <a:cxn ang="0">
                  <a:pos x="T0" y="T1"/>
                </a:cxn>
                <a:cxn ang="0">
                  <a:pos x="T2" y="T3"/>
                </a:cxn>
                <a:cxn ang="0">
                  <a:pos x="T4" y="T5"/>
                </a:cxn>
                <a:cxn ang="0">
                  <a:pos x="T6" y="T7"/>
                </a:cxn>
              </a:cxnLst>
              <a:rect b="b" l="0" r="r" t="0"/>
              <a:pathLst>
                <a:path h="132" w="130">
                  <a:moveTo>
                    <a:pt x="0" y="39"/>
                  </a:moveTo>
                  <a:lnTo>
                    <a:pt x="130" y="0"/>
                  </a:lnTo>
                  <a:lnTo>
                    <a:pt x="66" y="132"/>
                  </a:lnTo>
                  <a:lnTo>
                    <a:pt x="0" y="3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2" name="Freeform 219"/>
            <p:cNvSpPr/>
            <p:nvPr/>
          </p:nvSpPr>
          <p:spPr bwMode="auto">
            <a:xfrm>
              <a:off x="10528274" y="1323473"/>
              <a:ext cx="687405" cy="209519"/>
            </a:xfrm>
            <a:custGeom>
              <a:gdLst>
                <a:gd fmla="*/ 128 w 128" name="T0"/>
                <a:gd fmla="*/ 0 h 39" name="T1"/>
                <a:gd fmla="*/ 100 w 128" name="T2"/>
                <a:gd fmla="*/ 39 h 39" name="T3"/>
                <a:gd fmla="*/ 0 w 128" name="T4"/>
                <a:gd fmla="*/ 0 h 39" name="T5"/>
                <a:gd fmla="*/ 128 w 128" name="T6"/>
                <a:gd fmla="*/ 0 h 39" name="T7"/>
              </a:gdLst>
              <a:cxnLst>
                <a:cxn ang="0">
                  <a:pos x="T0" y="T1"/>
                </a:cxn>
                <a:cxn ang="0">
                  <a:pos x="T2" y="T3"/>
                </a:cxn>
                <a:cxn ang="0">
                  <a:pos x="T4" y="T5"/>
                </a:cxn>
                <a:cxn ang="0">
                  <a:pos x="T6" y="T7"/>
                </a:cxn>
              </a:cxnLst>
              <a:rect b="b" l="0" r="r" t="0"/>
              <a:pathLst>
                <a:path h="39" w="128">
                  <a:moveTo>
                    <a:pt x="128" y="0"/>
                  </a:moveTo>
                  <a:lnTo>
                    <a:pt x="100" y="39"/>
                  </a:lnTo>
                  <a:lnTo>
                    <a:pt x="0" y="0"/>
                  </a:lnTo>
                  <a:lnTo>
                    <a:pt x="128"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3" name="Freeform 220"/>
            <p:cNvSpPr/>
            <p:nvPr/>
          </p:nvSpPr>
          <p:spPr bwMode="auto">
            <a:xfrm>
              <a:off x="11447460" y="3153591"/>
              <a:ext cx="328621" cy="1065057"/>
            </a:xfrm>
            <a:custGeom>
              <a:gdLst>
                <a:gd fmla="*/ 0 w 61" name="T0"/>
                <a:gd fmla="*/ 0 h 198" name="T1"/>
                <a:gd fmla="*/ 59 w 61" name="T2"/>
                <a:gd fmla="*/ 7 h 198" name="T3"/>
                <a:gd fmla="*/ 61 w 61" name="T4"/>
                <a:gd fmla="*/ 198 h 198" name="T5"/>
                <a:gd fmla="*/ 0 w 61" name="T6"/>
                <a:gd fmla="*/ 0 h 198" name="T7"/>
              </a:gdLst>
              <a:cxnLst>
                <a:cxn ang="0">
                  <a:pos x="T0" y="T1"/>
                </a:cxn>
                <a:cxn ang="0">
                  <a:pos x="T2" y="T3"/>
                </a:cxn>
                <a:cxn ang="0">
                  <a:pos x="T4" y="T5"/>
                </a:cxn>
                <a:cxn ang="0">
                  <a:pos x="T6" y="T7"/>
                </a:cxn>
              </a:cxnLst>
              <a:rect b="b" l="0" r="r" t="0"/>
              <a:pathLst>
                <a:path h="198" w="61">
                  <a:moveTo>
                    <a:pt x="0" y="0"/>
                  </a:moveTo>
                  <a:lnTo>
                    <a:pt x="59" y="7"/>
                  </a:lnTo>
                  <a:lnTo>
                    <a:pt x="61" y="198"/>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4" name="Freeform 221"/>
            <p:cNvSpPr/>
            <p:nvPr/>
          </p:nvSpPr>
          <p:spPr bwMode="auto">
            <a:xfrm>
              <a:off x="11447460" y="2701221"/>
              <a:ext cx="317508" cy="488878"/>
            </a:xfrm>
            <a:custGeom>
              <a:gdLst>
                <a:gd fmla="*/ 59 w 59" name="T0"/>
                <a:gd fmla="*/ 91 h 91" name="T1"/>
                <a:gd fmla="*/ 59 w 59" name="T2"/>
                <a:gd fmla="*/ 0 h 91" name="T3"/>
                <a:gd fmla="*/ 0 w 59" name="T4"/>
                <a:gd fmla="*/ 84 h 91" name="T5"/>
                <a:gd fmla="*/ 59 w 59" name="T6"/>
                <a:gd fmla="*/ 91 h 91" name="T7"/>
              </a:gdLst>
              <a:cxnLst>
                <a:cxn ang="0">
                  <a:pos x="T0" y="T1"/>
                </a:cxn>
                <a:cxn ang="0">
                  <a:pos x="T2" y="T3"/>
                </a:cxn>
                <a:cxn ang="0">
                  <a:pos x="T4" y="T5"/>
                </a:cxn>
                <a:cxn ang="0">
                  <a:pos x="T6" y="T7"/>
                </a:cxn>
              </a:cxnLst>
              <a:rect b="b" l="0" r="r" t="0"/>
              <a:pathLst>
                <a:path h="91" w="59">
                  <a:moveTo>
                    <a:pt x="59" y="91"/>
                  </a:moveTo>
                  <a:lnTo>
                    <a:pt x="59" y="0"/>
                  </a:lnTo>
                  <a:lnTo>
                    <a:pt x="0" y="84"/>
                  </a:lnTo>
                  <a:lnTo>
                    <a:pt x="59" y="9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5" name="Freeform 222"/>
            <p:cNvSpPr/>
            <p:nvPr/>
          </p:nvSpPr>
          <p:spPr bwMode="auto">
            <a:xfrm>
              <a:off x="10704491" y="2561541"/>
              <a:ext cx="420699" cy="538083"/>
            </a:xfrm>
            <a:custGeom>
              <a:gdLst>
                <a:gd fmla="*/ 0 w 78" name="T0"/>
                <a:gd fmla="*/ 12 h 100" name="T1"/>
                <a:gd fmla="*/ 78 w 78" name="T2"/>
                <a:gd fmla="*/ 0 h 100" name="T3"/>
                <a:gd fmla="*/ 57 w 78" name="T4"/>
                <a:gd fmla="*/ 100 h 100" name="T5"/>
                <a:gd fmla="*/ 0 w 78" name="T6"/>
                <a:gd fmla="*/ 12 h 100" name="T7"/>
              </a:gdLst>
              <a:cxnLst>
                <a:cxn ang="0">
                  <a:pos x="T0" y="T1"/>
                </a:cxn>
                <a:cxn ang="0">
                  <a:pos x="T2" y="T3"/>
                </a:cxn>
                <a:cxn ang="0">
                  <a:pos x="T4" y="T5"/>
                </a:cxn>
                <a:cxn ang="0">
                  <a:pos x="T6" y="T7"/>
                </a:cxn>
              </a:cxnLst>
              <a:rect b="b" l="0" r="r" t="0"/>
              <a:pathLst>
                <a:path h="100" w="78">
                  <a:moveTo>
                    <a:pt x="0" y="12"/>
                  </a:moveTo>
                  <a:lnTo>
                    <a:pt x="78" y="0"/>
                  </a:lnTo>
                  <a:lnTo>
                    <a:pt x="57" y="100"/>
                  </a:lnTo>
                  <a:lnTo>
                    <a:pt x="0" y="12"/>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6" name="Freeform 223"/>
            <p:cNvSpPr/>
            <p:nvPr/>
          </p:nvSpPr>
          <p:spPr bwMode="auto">
            <a:xfrm>
              <a:off x="10704491" y="2190121"/>
              <a:ext cx="420699" cy="434911"/>
            </a:xfrm>
            <a:custGeom>
              <a:gdLst>
                <a:gd fmla="*/ 29 w 78" name="T0"/>
                <a:gd fmla="*/ 0 h 81" name="T1"/>
                <a:gd fmla="*/ 78 w 78" name="T2"/>
                <a:gd fmla="*/ 69 h 81" name="T3"/>
                <a:gd fmla="*/ 0 w 78" name="T4"/>
                <a:gd fmla="*/ 81 h 81" name="T5"/>
                <a:gd fmla="*/ 29 w 78" name="T6"/>
                <a:gd fmla="*/ 0 h 81" name="T7"/>
              </a:gdLst>
              <a:cxnLst>
                <a:cxn ang="0">
                  <a:pos x="T0" y="T1"/>
                </a:cxn>
                <a:cxn ang="0">
                  <a:pos x="T2" y="T3"/>
                </a:cxn>
                <a:cxn ang="0">
                  <a:pos x="T4" y="T5"/>
                </a:cxn>
                <a:cxn ang="0">
                  <a:pos x="T6" y="T7"/>
                </a:cxn>
              </a:cxnLst>
              <a:rect b="b" l="0" r="r" t="0"/>
              <a:pathLst>
                <a:path h="81" w="78">
                  <a:moveTo>
                    <a:pt x="29" y="0"/>
                  </a:moveTo>
                  <a:lnTo>
                    <a:pt x="78" y="69"/>
                  </a:lnTo>
                  <a:lnTo>
                    <a:pt x="0" y="81"/>
                  </a:lnTo>
                  <a:lnTo>
                    <a:pt x="29"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7" name="Freeform 224"/>
            <p:cNvSpPr/>
            <p:nvPr/>
          </p:nvSpPr>
          <p:spPr bwMode="auto">
            <a:xfrm>
              <a:off x="10704491" y="1532992"/>
              <a:ext cx="361959" cy="657129"/>
            </a:xfrm>
            <a:custGeom>
              <a:gdLst>
                <a:gd fmla="*/ 0 w 67" name="T0"/>
                <a:gd fmla="*/ 52 h 122" name="T1"/>
                <a:gd fmla="*/ 29 w 67" name="T2"/>
                <a:gd fmla="*/ 122 h 122" name="T3"/>
                <a:gd fmla="*/ 67 w 67" name="T4"/>
                <a:gd fmla="*/ 0 h 122" name="T5"/>
                <a:gd fmla="*/ 0 w 67" name="T6"/>
                <a:gd fmla="*/ 52 h 122" name="T7"/>
              </a:gdLst>
              <a:cxnLst>
                <a:cxn ang="0">
                  <a:pos x="T0" y="T1"/>
                </a:cxn>
                <a:cxn ang="0">
                  <a:pos x="T2" y="T3"/>
                </a:cxn>
                <a:cxn ang="0">
                  <a:pos x="T4" y="T5"/>
                </a:cxn>
                <a:cxn ang="0">
                  <a:pos x="T6" y="T7"/>
                </a:cxn>
              </a:cxnLst>
              <a:rect b="b" l="0" r="r" t="0"/>
              <a:pathLst>
                <a:path h="122" w="67">
                  <a:moveTo>
                    <a:pt x="0" y="52"/>
                  </a:moveTo>
                  <a:lnTo>
                    <a:pt x="29" y="122"/>
                  </a:lnTo>
                  <a:lnTo>
                    <a:pt x="67" y="0"/>
                  </a:lnTo>
                  <a:lnTo>
                    <a:pt x="0" y="52"/>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8" name="Freeform 225"/>
            <p:cNvSpPr/>
            <p:nvPr/>
          </p:nvSpPr>
          <p:spPr bwMode="auto">
            <a:xfrm>
              <a:off x="10704491" y="1813938"/>
              <a:ext cx="157167" cy="811094"/>
            </a:xfrm>
            <a:custGeom>
              <a:gdLst>
                <a:gd fmla="*/ 0 w 29" name="T0"/>
                <a:gd fmla="*/ 151 h 151" name="T1"/>
                <a:gd fmla="*/ 29 w 29" name="T2"/>
                <a:gd fmla="*/ 70 h 151" name="T3"/>
                <a:gd fmla="*/ 0 w 29" name="T4"/>
                <a:gd fmla="*/ 0 h 151" name="T5"/>
                <a:gd fmla="*/ 0 w 29" name="T6"/>
                <a:gd fmla="*/ 151 h 151" name="T7"/>
              </a:gdLst>
              <a:cxnLst>
                <a:cxn ang="0">
                  <a:pos x="T0" y="T1"/>
                </a:cxn>
                <a:cxn ang="0">
                  <a:pos x="T2" y="T3"/>
                </a:cxn>
                <a:cxn ang="0">
                  <a:pos x="T4" y="T5"/>
                </a:cxn>
                <a:cxn ang="0">
                  <a:pos x="T6" y="T7"/>
                </a:cxn>
              </a:cxnLst>
              <a:rect b="b" l="0" r="r" t="0"/>
              <a:pathLst>
                <a:path h="151" w="28">
                  <a:moveTo>
                    <a:pt x="0" y="151"/>
                  </a:moveTo>
                  <a:lnTo>
                    <a:pt x="29" y="70"/>
                  </a:lnTo>
                  <a:lnTo>
                    <a:pt x="0" y="0"/>
                  </a:lnTo>
                  <a:lnTo>
                    <a:pt x="0" y="15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9" name="Freeform 226"/>
            <p:cNvSpPr/>
            <p:nvPr/>
          </p:nvSpPr>
          <p:spPr bwMode="auto">
            <a:xfrm>
              <a:off x="10528274" y="1323473"/>
              <a:ext cx="538176" cy="490465"/>
            </a:xfrm>
            <a:custGeom>
              <a:gdLst>
                <a:gd fmla="*/ 33 w 100" name="T0"/>
                <a:gd fmla="*/ 91 h 91" name="T1"/>
                <a:gd fmla="*/ 100 w 100" name="T2"/>
                <a:gd fmla="*/ 39 h 91" name="T3"/>
                <a:gd fmla="*/ 0 w 100" name="T4"/>
                <a:gd fmla="*/ 0 h 91" name="T5"/>
                <a:gd fmla="*/ 33 w 100" name="T6"/>
                <a:gd fmla="*/ 91 h 91" name="T7"/>
              </a:gdLst>
              <a:cxnLst>
                <a:cxn ang="0">
                  <a:pos x="T0" y="T1"/>
                </a:cxn>
                <a:cxn ang="0">
                  <a:pos x="T2" y="T3"/>
                </a:cxn>
                <a:cxn ang="0">
                  <a:pos x="T4" y="T5"/>
                </a:cxn>
                <a:cxn ang="0">
                  <a:pos x="T6" y="T7"/>
                </a:cxn>
              </a:cxnLst>
              <a:rect b="b" l="0" r="r" t="0"/>
              <a:pathLst>
                <a:path h="91" w="100">
                  <a:moveTo>
                    <a:pt x="33" y="91"/>
                  </a:moveTo>
                  <a:lnTo>
                    <a:pt x="100" y="39"/>
                  </a:lnTo>
                  <a:lnTo>
                    <a:pt x="0" y="0"/>
                  </a:lnTo>
                  <a:lnTo>
                    <a:pt x="33" y="9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0" name="Freeform 227"/>
            <p:cNvSpPr/>
            <p:nvPr/>
          </p:nvSpPr>
          <p:spPr bwMode="auto">
            <a:xfrm>
              <a:off x="10528274" y="2625032"/>
              <a:ext cx="484199" cy="641256"/>
            </a:xfrm>
            <a:custGeom>
              <a:gdLst>
                <a:gd fmla="*/ 33 w 90" name="T0"/>
                <a:gd fmla="*/ 0 h 119" name="T1"/>
                <a:gd fmla="*/ 90 w 90" name="T2"/>
                <a:gd fmla="*/ 88 h 119" name="T3"/>
                <a:gd fmla="*/ 0 w 90" name="T4"/>
                <a:gd fmla="*/ 119 h 119" name="T5"/>
                <a:gd fmla="*/ 33 w 90" name="T6"/>
                <a:gd fmla="*/ 0 h 119" name="T7"/>
              </a:gdLst>
              <a:cxnLst>
                <a:cxn ang="0">
                  <a:pos x="T0" y="T1"/>
                </a:cxn>
                <a:cxn ang="0">
                  <a:pos x="T2" y="T3"/>
                </a:cxn>
                <a:cxn ang="0">
                  <a:pos x="T4" y="T5"/>
                </a:cxn>
                <a:cxn ang="0">
                  <a:pos x="T6" y="T7"/>
                </a:cxn>
              </a:cxnLst>
              <a:rect b="b" l="0" r="r" t="0"/>
              <a:pathLst>
                <a:path h="119" w="90">
                  <a:moveTo>
                    <a:pt x="33" y="0"/>
                  </a:moveTo>
                  <a:lnTo>
                    <a:pt x="90" y="88"/>
                  </a:lnTo>
                  <a:lnTo>
                    <a:pt x="0" y="119"/>
                  </a:lnTo>
                  <a:lnTo>
                    <a:pt x="33"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1" name="Freeform 228"/>
            <p:cNvSpPr/>
            <p:nvPr/>
          </p:nvSpPr>
          <p:spPr bwMode="auto">
            <a:xfrm>
              <a:off x="10285380" y="2625032"/>
              <a:ext cx="419111" cy="641256"/>
            </a:xfrm>
            <a:custGeom>
              <a:gdLst>
                <a:gd fmla="*/ 45 w 78" name="T0"/>
                <a:gd fmla="*/ 119 h 119" name="T1"/>
                <a:gd fmla="*/ 0 w 78" name="T2"/>
                <a:gd fmla="*/ 119 h 119" name="T3"/>
                <a:gd fmla="*/ 78 w 78" name="T4"/>
                <a:gd fmla="*/ 0 h 119" name="T5"/>
                <a:gd fmla="*/ 45 w 78" name="T6"/>
                <a:gd fmla="*/ 119 h 119" name="T7"/>
              </a:gdLst>
              <a:cxnLst>
                <a:cxn ang="0">
                  <a:pos x="T0" y="T1"/>
                </a:cxn>
                <a:cxn ang="0">
                  <a:pos x="T2" y="T3"/>
                </a:cxn>
                <a:cxn ang="0">
                  <a:pos x="T4" y="T5"/>
                </a:cxn>
                <a:cxn ang="0">
                  <a:pos x="T6" y="T7"/>
                </a:cxn>
              </a:cxnLst>
              <a:rect b="b" l="0" r="r" t="0"/>
              <a:pathLst>
                <a:path h="119" w="78">
                  <a:moveTo>
                    <a:pt x="45" y="119"/>
                  </a:moveTo>
                  <a:lnTo>
                    <a:pt x="0" y="119"/>
                  </a:lnTo>
                  <a:lnTo>
                    <a:pt x="78" y="0"/>
                  </a:lnTo>
                  <a:lnTo>
                    <a:pt x="45" y="11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2" name="Freeform 229"/>
            <p:cNvSpPr/>
            <p:nvPr/>
          </p:nvSpPr>
          <p:spPr bwMode="auto">
            <a:xfrm>
              <a:off x="9902783" y="2782171"/>
              <a:ext cx="382597" cy="484117"/>
            </a:xfrm>
            <a:custGeom>
              <a:gdLst>
                <a:gd fmla="*/ 0 w 71" name="T0"/>
                <a:gd fmla="*/ 90 h 90" name="T1"/>
                <a:gd fmla="*/ 71 w 71" name="T2"/>
                <a:gd fmla="*/ 0 h 90" name="T3"/>
                <a:gd fmla="*/ 71 w 71" name="T4"/>
                <a:gd fmla="*/ 90 h 90" name="T5"/>
                <a:gd fmla="*/ 0 w 71" name="T6"/>
                <a:gd fmla="*/ 90 h 90" name="T7"/>
              </a:gdLst>
              <a:cxnLst>
                <a:cxn ang="0">
                  <a:pos x="T0" y="T1"/>
                </a:cxn>
                <a:cxn ang="0">
                  <a:pos x="T2" y="T3"/>
                </a:cxn>
                <a:cxn ang="0">
                  <a:pos x="T4" y="T5"/>
                </a:cxn>
                <a:cxn ang="0">
                  <a:pos x="T6" y="T7"/>
                </a:cxn>
              </a:cxnLst>
              <a:rect b="b" l="0" r="r" t="0"/>
              <a:pathLst>
                <a:path h="90" w="71">
                  <a:moveTo>
                    <a:pt x="0" y="90"/>
                  </a:moveTo>
                  <a:lnTo>
                    <a:pt x="71" y="0"/>
                  </a:lnTo>
                  <a:lnTo>
                    <a:pt x="71" y="90"/>
                  </a:lnTo>
                  <a:lnTo>
                    <a:pt x="0" y="9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3" name="Freeform 230"/>
            <p:cNvSpPr/>
            <p:nvPr/>
          </p:nvSpPr>
          <p:spPr bwMode="auto">
            <a:xfrm>
              <a:off x="9359844" y="2690109"/>
              <a:ext cx="495313" cy="576178"/>
            </a:xfrm>
            <a:custGeom>
              <a:gdLst>
                <a:gd fmla="*/ 0 w 92" name="T0"/>
                <a:gd fmla="*/ 107 h 107" name="T1"/>
                <a:gd fmla="*/ 92 w 92" name="T2"/>
                <a:gd fmla="*/ 33 h 107" name="T3"/>
                <a:gd fmla="*/ 0 w 92" name="T4"/>
                <a:gd fmla="*/ 0 h 107" name="T5"/>
                <a:gd fmla="*/ 0 w 92" name="T6"/>
                <a:gd fmla="*/ 107 h 107" name="T7"/>
              </a:gdLst>
              <a:cxnLst>
                <a:cxn ang="0">
                  <a:pos x="T0" y="T1"/>
                </a:cxn>
                <a:cxn ang="0">
                  <a:pos x="T2" y="T3"/>
                </a:cxn>
                <a:cxn ang="0">
                  <a:pos x="T4" y="T5"/>
                </a:cxn>
                <a:cxn ang="0">
                  <a:pos x="T6" y="T7"/>
                </a:cxn>
              </a:cxnLst>
              <a:rect b="b" l="0" r="r" t="0"/>
              <a:pathLst>
                <a:path h="107" w="92">
                  <a:moveTo>
                    <a:pt x="0" y="107"/>
                  </a:moveTo>
                  <a:lnTo>
                    <a:pt x="92" y="33"/>
                  </a:lnTo>
                  <a:lnTo>
                    <a:pt x="0" y="0"/>
                  </a:lnTo>
                  <a:lnTo>
                    <a:pt x="0" y="10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4" name="Freeform 231"/>
            <p:cNvSpPr/>
            <p:nvPr/>
          </p:nvSpPr>
          <p:spPr bwMode="auto">
            <a:xfrm>
              <a:off x="9359844" y="2867883"/>
              <a:ext cx="542939" cy="398405"/>
            </a:xfrm>
            <a:custGeom>
              <a:gdLst>
                <a:gd fmla="*/ 101 w 101" name="T0"/>
                <a:gd fmla="*/ 74 h 74" name="T1"/>
                <a:gd fmla="*/ 92 w 101" name="T2"/>
                <a:gd fmla="*/ 0 h 74" name="T3"/>
                <a:gd fmla="*/ 0 w 101" name="T4"/>
                <a:gd fmla="*/ 74 h 74" name="T5"/>
                <a:gd fmla="*/ 101 w 101" name="T6"/>
                <a:gd fmla="*/ 74 h 74" name="T7"/>
              </a:gdLst>
              <a:cxnLst>
                <a:cxn ang="0">
                  <a:pos x="T0" y="T1"/>
                </a:cxn>
                <a:cxn ang="0">
                  <a:pos x="T2" y="T3"/>
                </a:cxn>
                <a:cxn ang="0">
                  <a:pos x="T4" y="T5"/>
                </a:cxn>
                <a:cxn ang="0">
                  <a:pos x="T6" y="T7"/>
                </a:cxn>
              </a:cxnLst>
              <a:rect b="b" l="0" r="r" t="0"/>
              <a:pathLst>
                <a:path h="74" w="100">
                  <a:moveTo>
                    <a:pt x="101" y="74"/>
                  </a:moveTo>
                  <a:lnTo>
                    <a:pt x="92" y="0"/>
                  </a:lnTo>
                  <a:lnTo>
                    <a:pt x="0" y="74"/>
                  </a:lnTo>
                  <a:lnTo>
                    <a:pt x="101" y="74"/>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5" name="Freeform 232"/>
            <p:cNvSpPr/>
            <p:nvPr/>
          </p:nvSpPr>
          <p:spPr bwMode="auto">
            <a:xfrm>
              <a:off x="9359844" y="2059965"/>
              <a:ext cx="581040" cy="630144"/>
            </a:xfrm>
            <a:custGeom>
              <a:gdLst>
                <a:gd fmla="*/ 101 w 108" name="T0"/>
                <a:gd fmla="*/ 0 h 117" name="T1"/>
                <a:gd fmla="*/ 108 w 108" name="T2"/>
                <a:gd fmla="*/ 81 h 117" name="T3"/>
                <a:gd fmla="*/ 0 w 108" name="T4"/>
                <a:gd fmla="*/ 117 h 117" name="T5"/>
                <a:gd fmla="*/ 101 w 108" name="T6"/>
                <a:gd fmla="*/ 0 h 117" name="T7"/>
              </a:gdLst>
              <a:cxnLst>
                <a:cxn ang="0">
                  <a:pos x="T0" y="T1"/>
                </a:cxn>
                <a:cxn ang="0">
                  <a:pos x="T2" y="T3"/>
                </a:cxn>
                <a:cxn ang="0">
                  <a:pos x="T4" y="T5"/>
                </a:cxn>
                <a:cxn ang="0">
                  <a:pos x="T6" y="T7"/>
                </a:cxn>
              </a:cxnLst>
              <a:rect b="b" l="0" r="r" t="0"/>
              <a:pathLst>
                <a:path h="117" w="108">
                  <a:moveTo>
                    <a:pt x="101" y="0"/>
                  </a:moveTo>
                  <a:lnTo>
                    <a:pt x="108" y="81"/>
                  </a:lnTo>
                  <a:lnTo>
                    <a:pt x="0" y="117"/>
                  </a:lnTo>
                  <a:lnTo>
                    <a:pt x="101"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6" name="Freeform 233"/>
            <p:cNvSpPr/>
            <p:nvPr/>
          </p:nvSpPr>
          <p:spPr bwMode="auto">
            <a:xfrm>
              <a:off x="9855157" y="2782171"/>
              <a:ext cx="430223" cy="484117"/>
            </a:xfrm>
            <a:custGeom>
              <a:gdLst>
                <a:gd fmla="*/ 80 w 80" name="T0"/>
                <a:gd fmla="*/ 0 h 90" name="T1"/>
                <a:gd fmla="*/ 0 w 80" name="T2"/>
                <a:gd fmla="*/ 16 h 90" name="T3"/>
                <a:gd fmla="*/ 9 w 80" name="T4"/>
                <a:gd fmla="*/ 90 h 90" name="T5"/>
                <a:gd fmla="*/ 80 w 80" name="T6"/>
                <a:gd fmla="*/ 0 h 90" name="T7"/>
              </a:gdLst>
              <a:cxnLst>
                <a:cxn ang="0">
                  <a:pos x="T0" y="T1"/>
                </a:cxn>
                <a:cxn ang="0">
                  <a:pos x="T2" y="T3"/>
                </a:cxn>
                <a:cxn ang="0">
                  <a:pos x="T4" y="T5"/>
                </a:cxn>
                <a:cxn ang="0">
                  <a:pos x="T6" y="T7"/>
                </a:cxn>
              </a:cxnLst>
              <a:rect b="b" l="0" r="r" t="0"/>
              <a:pathLst>
                <a:path h="90" w="80">
                  <a:moveTo>
                    <a:pt x="80" y="0"/>
                  </a:moveTo>
                  <a:lnTo>
                    <a:pt x="0" y="16"/>
                  </a:lnTo>
                  <a:lnTo>
                    <a:pt x="9" y="90"/>
                  </a:lnTo>
                  <a:lnTo>
                    <a:pt x="8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7" name="Freeform 234"/>
            <p:cNvSpPr/>
            <p:nvPr/>
          </p:nvSpPr>
          <p:spPr bwMode="auto">
            <a:xfrm>
              <a:off x="10285380" y="2625032"/>
              <a:ext cx="419111" cy="641256"/>
            </a:xfrm>
            <a:custGeom>
              <a:gdLst>
                <a:gd fmla="*/ 78 w 78" name="T0"/>
                <a:gd fmla="*/ 0 h 119" name="T1"/>
                <a:gd fmla="*/ 0 w 78" name="T2"/>
                <a:gd fmla="*/ 29 h 119" name="T3"/>
                <a:gd fmla="*/ 0 w 78" name="T4"/>
                <a:gd fmla="*/ 119 h 119" name="T5"/>
                <a:gd fmla="*/ 78 w 78" name="T6"/>
                <a:gd fmla="*/ 0 h 119" name="T7"/>
              </a:gdLst>
              <a:cxnLst>
                <a:cxn ang="0">
                  <a:pos x="T0" y="T1"/>
                </a:cxn>
                <a:cxn ang="0">
                  <a:pos x="T2" y="T3"/>
                </a:cxn>
                <a:cxn ang="0">
                  <a:pos x="T4" y="T5"/>
                </a:cxn>
                <a:cxn ang="0">
                  <a:pos x="T6" y="T7"/>
                </a:cxn>
              </a:cxnLst>
              <a:rect b="b" l="0" r="r" t="0"/>
              <a:pathLst>
                <a:path h="119" w="78">
                  <a:moveTo>
                    <a:pt x="78" y="0"/>
                  </a:moveTo>
                  <a:lnTo>
                    <a:pt x="0" y="29"/>
                  </a:lnTo>
                  <a:lnTo>
                    <a:pt x="0" y="119"/>
                  </a:lnTo>
                  <a:lnTo>
                    <a:pt x="78"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8" name="Freeform 235"/>
            <p:cNvSpPr/>
            <p:nvPr/>
          </p:nvSpPr>
          <p:spPr bwMode="auto">
            <a:xfrm>
              <a:off x="10107575" y="1609181"/>
              <a:ext cx="382598" cy="601574"/>
            </a:xfrm>
            <a:custGeom>
              <a:gdLst>
                <a:gd fmla="*/ 33 w 71" name="T0"/>
                <a:gd fmla="*/ 0 h 112" name="T1"/>
                <a:gd fmla="*/ 71 w 71" name="T2"/>
                <a:gd fmla="*/ 112 h 112" name="T3"/>
                <a:gd fmla="*/ 0 w 71" name="T4"/>
                <a:gd fmla="*/ 36 h 112" name="T5"/>
                <a:gd fmla="*/ 33 w 71" name="T6"/>
                <a:gd fmla="*/ 0 h 112" name="T7"/>
              </a:gdLst>
              <a:cxnLst>
                <a:cxn ang="0">
                  <a:pos x="T0" y="T1"/>
                </a:cxn>
                <a:cxn ang="0">
                  <a:pos x="T2" y="T3"/>
                </a:cxn>
                <a:cxn ang="0">
                  <a:pos x="T4" y="T5"/>
                </a:cxn>
                <a:cxn ang="0">
                  <a:pos x="T6" y="T7"/>
                </a:cxn>
              </a:cxnLst>
              <a:rect b="b" l="0" r="r" t="0"/>
              <a:pathLst>
                <a:path h="112" w="71">
                  <a:moveTo>
                    <a:pt x="33" y="0"/>
                  </a:moveTo>
                  <a:lnTo>
                    <a:pt x="71" y="112"/>
                  </a:lnTo>
                  <a:lnTo>
                    <a:pt x="0" y="36"/>
                  </a:lnTo>
                  <a:lnTo>
                    <a:pt x="33"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9" name="Freeform 236"/>
            <p:cNvSpPr/>
            <p:nvPr/>
          </p:nvSpPr>
          <p:spPr bwMode="auto">
            <a:xfrm>
              <a:off x="9902783" y="1802828"/>
              <a:ext cx="587390" cy="407927"/>
            </a:xfrm>
            <a:custGeom>
              <a:gdLst>
                <a:gd fmla="*/ 0 w 109" name="T0"/>
                <a:gd fmla="*/ 48 h 76" name="T1"/>
                <a:gd fmla="*/ 109 w 109" name="T2"/>
                <a:gd fmla="*/ 76 h 76" name="T3"/>
                <a:gd fmla="*/ 38 w 109" name="T4"/>
                <a:gd fmla="*/ 0 h 76" name="T5"/>
                <a:gd fmla="*/ 0 w 109" name="T6"/>
                <a:gd fmla="*/ 48 h 76" name="T7"/>
              </a:gdLst>
              <a:cxnLst>
                <a:cxn ang="0">
                  <a:pos x="T0" y="T1"/>
                </a:cxn>
                <a:cxn ang="0">
                  <a:pos x="T2" y="T3"/>
                </a:cxn>
                <a:cxn ang="0">
                  <a:pos x="T4" y="T5"/>
                </a:cxn>
                <a:cxn ang="0">
                  <a:pos x="T6" y="T7"/>
                </a:cxn>
              </a:cxnLst>
              <a:rect b="b" l="0" r="r" t="0"/>
              <a:pathLst>
                <a:path h="76" w="109">
                  <a:moveTo>
                    <a:pt x="0" y="48"/>
                  </a:moveTo>
                  <a:lnTo>
                    <a:pt x="109" y="76"/>
                  </a:lnTo>
                  <a:lnTo>
                    <a:pt x="38" y="0"/>
                  </a:lnTo>
                  <a:lnTo>
                    <a:pt x="0" y="4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0" name="Freeform 237"/>
            <p:cNvSpPr/>
            <p:nvPr/>
          </p:nvSpPr>
          <p:spPr bwMode="auto">
            <a:xfrm>
              <a:off x="10479060" y="1323473"/>
              <a:ext cx="225431" cy="490465"/>
            </a:xfrm>
            <a:custGeom>
              <a:gdLst>
                <a:gd fmla="*/ 0 w 42" name="T0"/>
                <a:gd fmla="*/ 46 h 91" name="T1"/>
                <a:gd fmla="*/ 42 w 42" name="T2"/>
                <a:gd fmla="*/ 91 h 91" name="T3"/>
                <a:gd fmla="*/ 9 w 42" name="T4"/>
                <a:gd fmla="*/ 0 h 91" name="T5"/>
                <a:gd fmla="*/ 0 w 42" name="T6"/>
                <a:gd fmla="*/ 46 h 91" name="T7"/>
              </a:gdLst>
              <a:cxnLst>
                <a:cxn ang="0">
                  <a:pos x="T0" y="T1"/>
                </a:cxn>
                <a:cxn ang="0">
                  <a:pos x="T2" y="T3"/>
                </a:cxn>
                <a:cxn ang="0">
                  <a:pos x="T4" y="T5"/>
                </a:cxn>
                <a:cxn ang="0">
                  <a:pos x="T6" y="T7"/>
                </a:cxn>
              </a:cxnLst>
              <a:rect b="b" l="0" r="r" t="0"/>
              <a:pathLst>
                <a:path h="91" w="42">
                  <a:moveTo>
                    <a:pt x="0" y="46"/>
                  </a:moveTo>
                  <a:lnTo>
                    <a:pt x="42" y="91"/>
                  </a:lnTo>
                  <a:lnTo>
                    <a:pt x="9" y="0"/>
                  </a:lnTo>
                  <a:lnTo>
                    <a:pt x="0" y="4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1" name="Freeform 238"/>
            <p:cNvSpPr/>
            <p:nvPr/>
          </p:nvSpPr>
          <p:spPr bwMode="auto">
            <a:xfrm>
              <a:off x="10490173" y="1813938"/>
              <a:ext cx="214317" cy="811094"/>
            </a:xfrm>
            <a:custGeom>
              <a:gdLst>
                <a:gd fmla="*/ 40 w 40" name="T0"/>
                <a:gd fmla="*/ 151 h 151" name="T1"/>
                <a:gd fmla="*/ 0 w 40" name="T2"/>
                <a:gd fmla="*/ 74 h 151" name="T3"/>
                <a:gd fmla="*/ 40 w 40" name="T4"/>
                <a:gd fmla="*/ 0 h 151" name="T5"/>
                <a:gd fmla="*/ 40 w 40" name="T6"/>
                <a:gd fmla="*/ 151 h 151" name="T7"/>
              </a:gdLst>
              <a:cxnLst>
                <a:cxn ang="0">
                  <a:pos x="T0" y="T1"/>
                </a:cxn>
                <a:cxn ang="0">
                  <a:pos x="T2" y="T3"/>
                </a:cxn>
                <a:cxn ang="0">
                  <a:pos x="T4" y="T5"/>
                </a:cxn>
                <a:cxn ang="0">
                  <a:pos x="T6" y="T7"/>
                </a:cxn>
              </a:cxnLst>
              <a:rect b="b" l="0" r="r" t="0"/>
              <a:pathLst>
                <a:path h="151" w="40">
                  <a:moveTo>
                    <a:pt x="40" y="151"/>
                  </a:moveTo>
                  <a:lnTo>
                    <a:pt x="0" y="74"/>
                  </a:lnTo>
                  <a:lnTo>
                    <a:pt x="40" y="0"/>
                  </a:lnTo>
                  <a:lnTo>
                    <a:pt x="40" y="15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2" name="Freeform 239"/>
            <p:cNvSpPr/>
            <p:nvPr/>
          </p:nvSpPr>
          <p:spPr bwMode="auto">
            <a:xfrm>
              <a:off x="9902783" y="2059965"/>
              <a:ext cx="587390" cy="436498"/>
            </a:xfrm>
            <a:custGeom>
              <a:gdLst>
                <a:gd fmla="*/ 7 w 109" name="T0"/>
                <a:gd fmla="*/ 81 h 81" name="T1"/>
                <a:gd fmla="*/ 109 w 109" name="T2"/>
                <a:gd fmla="*/ 28 h 81" name="T3"/>
                <a:gd fmla="*/ 0 w 109" name="T4"/>
                <a:gd fmla="*/ 0 h 81" name="T5"/>
                <a:gd fmla="*/ 7 w 109" name="T6"/>
                <a:gd fmla="*/ 81 h 81" name="T7"/>
              </a:gdLst>
              <a:cxnLst>
                <a:cxn ang="0">
                  <a:pos x="T0" y="T1"/>
                </a:cxn>
                <a:cxn ang="0">
                  <a:pos x="T2" y="T3"/>
                </a:cxn>
                <a:cxn ang="0">
                  <a:pos x="T4" y="T5"/>
                </a:cxn>
                <a:cxn ang="0">
                  <a:pos x="T6" y="T7"/>
                </a:cxn>
              </a:cxnLst>
              <a:rect b="b" l="0" r="r" t="0"/>
              <a:pathLst>
                <a:path h="81" w="109">
                  <a:moveTo>
                    <a:pt x="7" y="81"/>
                  </a:moveTo>
                  <a:lnTo>
                    <a:pt x="109" y="28"/>
                  </a:lnTo>
                  <a:lnTo>
                    <a:pt x="0" y="0"/>
                  </a:lnTo>
                  <a:lnTo>
                    <a:pt x="7" y="8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3" name="Freeform 240"/>
            <p:cNvSpPr/>
            <p:nvPr/>
          </p:nvSpPr>
          <p:spPr bwMode="auto">
            <a:xfrm>
              <a:off x="10285380" y="2210755"/>
              <a:ext cx="419111" cy="571416"/>
            </a:xfrm>
            <a:custGeom>
              <a:gdLst>
                <a:gd fmla="*/ 78 w 78" name="T0"/>
                <a:gd fmla="*/ 77 h 106" name="T1"/>
                <a:gd fmla="*/ 38 w 78" name="T2"/>
                <a:gd fmla="*/ 0 h 106" name="T3"/>
                <a:gd fmla="*/ 0 w 78" name="T4"/>
                <a:gd fmla="*/ 106 h 106" name="T5"/>
                <a:gd fmla="*/ 78 w 78" name="T6"/>
                <a:gd fmla="*/ 77 h 106" name="T7"/>
              </a:gdLst>
              <a:cxnLst>
                <a:cxn ang="0">
                  <a:pos x="T0" y="T1"/>
                </a:cxn>
                <a:cxn ang="0">
                  <a:pos x="T2" y="T3"/>
                </a:cxn>
                <a:cxn ang="0">
                  <a:pos x="T4" y="T5"/>
                </a:cxn>
                <a:cxn ang="0">
                  <a:pos x="T6" y="T7"/>
                </a:cxn>
              </a:cxnLst>
              <a:rect b="b" l="0" r="r" t="0"/>
              <a:pathLst>
                <a:path h="105" w="78">
                  <a:moveTo>
                    <a:pt x="78" y="77"/>
                  </a:moveTo>
                  <a:lnTo>
                    <a:pt x="38" y="0"/>
                  </a:lnTo>
                  <a:lnTo>
                    <a:pt x="0" y="106"/>
                  </a:lnTo>
                  <a:lnTo>
                    <a:pt x="78" y="7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4" name="Freeform 241"/>
            <p:cNvSpPr/>
            <p:nvPr/>
          </p:nvSpPr>
          <p:spPr bwMode="auto">
            <a:xfrm>
              <a:off x="9359844" y="2496463"/>
              <a:ext cx="581040" cy="371420"/>
            </a:xfrm>
            <a:custGeom>
              <a:gdLst>
                <a:gd fmla="*/ 108 w 108" name="T0"/>
                <a:gd fmla="*/ 0 h 69" name="T1"/>
                <a:gd fmla="*/ 92 w 108" name="T2"/>
                <a:gd fmla="*/ 69 h 69" name="T3"/>
                <a:gd fmla="*/ 0 w 108" name="T4"/>
                <a:gd fmla="*/ 36 h 69" name="T5"/>
                <a:gd fmla="*/ 108 w 108" name="T6"/>
                <a:gd fmla="*/ 0 h 69" name="T7"/>
              </a:gdLst>
              <a:cxnLst>
                <a:cxn ang="0">
                  <a:pos x="T0" y="T1"/>
                </a:cxn>
                <a:cxn ang="0">
                  <a:pos x="T2" y="T3"/>
                </a:cxn>
                <a:cxn ang="0">
                  <a:pos x="T4" y="T5"/>
                </a:cxn>
                <a:cxn ang="0">
                  <a:pos x="T6" y="T7"/>
                </a:cxn>
              </a:cxnLst>
              <a:rect b="b" l="0" r="r" t="0"/>
              <a:pathLst>
                <a:path h="69" w="108">
                  <a:moveTo>
                    <a:pt x="108" y="0"/>
                  </a:moveTo>
                  <a:lnTo>
                    <a:pt x="92" y="69"/>
                  </a:lnTo>
                  <a:lnTo>
                    <a:pt x="0" y="36"/>
                  </a:lnTo>
                  <a:lnTo>
                    <a:pt x="108"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5" name="Freeform 242"/>
            <p:cNvSpPr/>
            <p:nvPr/>
          </p:nvSpPr>
          <p:spPr bwMode="auto">
            <a:xfrm>
              <a:off x="10285380" y="1571087"/>
              <a:ext cx="419111" cy="242851"/>
            </a:xfrm>
            <a:custGeom>
              <a:gdLst>
                <a:gd fmla="*/ 36 w 78" name="T0"/>
                <a:gd fmla="*/ 0 h 45" name="T1"/>
                <a:gd fmla="*/ 78 w 78" name="T2"/>
                <a:gd fmla="*/ 45 h 45" name="T3"/>
                <a:gd fmla="*/ 0 w 78" name="T4"/>
                <a:gd fmla="*/ 7 h 45" name="T5"/>
                <a:gd fmla="*/ 36 w 78" name="T6"/>
                <a:gd fmla="*/ 0 h 45" name="T7"/>
              </a:gdLst>
              <a:cxnLst>
                <a:cxn ang="0">
                  <a:pos x="T0" y="T1"/>
                </a:cxn>
                <a:cxn ang="0">
                  <a:pos x="T2" y="T3"/>
                </a:cxn>
                <a:cxn ang="0">
                  <a:pos x="T4" y="T5"/>
                </a:cxn>
                <a:cxn ang="0">
                  <a:pos x="T6" y="T7"/>
                </a:cxn>
              </a:cxnLst>
              <a:rect b="b" l="0" r="r" t="0"/>
              <a:pathLst>
                <a:path h="45" w="78">
                  <a:moveTo>
                    <a:pt x="36" y="0"/>
                  </a:moveTo>
                  <a:lnTo>
                    <a:pt x="78" y="45"/>
                  </a:lnTo>
                  <a:lnTo>
                    <a:pt x="0" y="7"/>
                  </a:lnTo>
                  <a:lnTo>
                    <a:pt x="36"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6" name="Freeform 243"/>
            <p:cNvSpPr/>
            <p:nvPr/>
          </p:nvSpPr>
          <p:spPr bwMode="auto">
            <a:xfrm>
              <a:off x="9940884" y="2210755"/>
              <a:ext cx="549289" cy="571416"/>
            </a:xfrm>
            <a:custGeom>
              <a:gdLst>
                <a:gd fmla="*/ 102 w 102" name="T0"/>
                <a:gd fmla="*/ 0 h 106" name="T1"/>
                <a:gd fmla="*/ 64 w 102" name="T2"/>
                <a:gd fmla="*/ 106 h 106" name="T3"/>
                <a:gd fmla="*/ 0 w 102" name="T4"/>
                <a:gd fmla="*/ 53 h 106" name="T5"/>
                <a:gd fmla="*/ 102 w 102" name="T6"/>
                <a:gd fmla="*/ 0 h 106" name="T7"/>
              </a:gdLst>
              <a:cxnLst>
                <a:cxn ang="0">
                  <a:pos x="T0" y="T1"/>
                </a:cxn>
                <a:cxn ang="0">
                  <a:pos x="T2" y="T3"/>
                </a:cxn>
                <a:cxn ang="0">
                  <a:pos x="T4" y="T5"/>
                </a:cxn>
                <a:cxn ang="0">
                  <a:pos x="T6" y="T7"/>
                </a:cxn>
              </a:cxnLst>
              <a:rect b="b" l="0" r="r" t="0"/>
              <a:pathLst>
                <a:path h="105" w="102">
                  <a:moveTo>
                    <a:pt x="102" y="0"/>
                  </a:moveTo>
                  <a:lnTo>
                    <a:pt x="64" y="106"/>
                  </a:lnTo>
                  <a:lnTo>
                    <a:pt x="0" y="53"/>
                  </a:lnTo>
                  <a:lnTo>
                    <a:pt x="102"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7" name="Freeform 244"/>
            <p:cNvSpPr/>
            <p:nvPr/>
          </p:nvSpPr>
          <p:spPr bwMode="auto">
            <a:xfrm>
              <a:off x="10285380" y="1609181"/>
              <a:ext cx="419111" cy="601574"/>
            </a:xfrm>
            <a:custGeom>
              <a:gdLst>
                <a:gd fmla="*/ 78 w 78" name="T0"/>
                <a:gd fmla="*/ 38 h 112" name="T1"/>
                <a:gd fmla="*/ 38 w 78" name="T2"/>
                <a:gd fmla="*/ 112 h 112" name="T3"/>
                <a:gd fmla="*/ 0 w 78" name="T4"/>
                <a:gd fmla="*/ 0 h 112" name="T5"/>
                <a:gd fmla="*/ 78 w 78" name="T6"/>
                <a:gd fmla="*/ 38 h 112" name="T7"/>
              </a:gdLst>
              <a:cxnLst>
                <a:cxn ang="0">
                  <a:pos x="T0" y="T1"/>
                </a:cxn>
                <a:cxn ang="0">
                  <a:pos x="T2" y="T3"/>
                </a:cxn>
                <a:cxn ang="0">
                  <a:pos x="T4" y="T5"/>
                </a:cxn>
                <a:cxn ang="0">
                  <a:pos x="T6" y="T7"/>
                </a:cxn>
              </a:cxnLst>
              <a:rect b="b" l="0" r="r" t="0"/>
              <a:pathLst>
                <a:path h="112" w="78">
                  <a:moveTo>
                    <a:pt x="78" y="38"/>
                  </a:moveTo>
                  <a:lnTo>
                    <a:pt x="38" y="112"/>
                  </a:lnTo>
                  <a:lnTo>
                    <a:pt x="0" y="0"/>
                  </a:lnTo>
                  <a:lnTo>
                    <a:pt x="78" y="3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8" name="Freeform 245"/>
            <p:cNvSpPr/>
            <p:nvPr/>
          </p:nvSpPr>
          <p:spPr bwMode="auto">
            <a:xfrm>
              <a:off x="9855157" y="2496463"/>
              <a:ext cx="430223" cy="371420"/>
            </a:xfrm>
            <a:custGeom>
              <a:gdLst>
                <a:gd fmla="*/ 80 w 80" name="T0"/>
                <a:gd fmla="*/ 53 h 69" name="T1"/>
                <a:gd fmla="*/ 0 w 80" name="T2"/>
                <a:gd fmla="*/ 69 h 69" name="T3"/>
                <a:gd fmla="*/ 16 w 80" name="T4"/>
                <a:gd fmla="*/ 0 h 69" name="T5"/>
                <a:gd fmla="*/ 80 w 80" name="T6"/>
                <a:gd fmla="*/ 53 h 69" name="T7"/>
              </a:gdLst>
              <a:cxnLst>
                <a:cxn ang="0">
                  <a:pos x="T0" y="T1"/>
                </a:cxn>
                <a:cxn ang="0">
                  <a:pos x="T2" y="T3"/>
                </a:cxn>
                <a:cxn ang="0">
                  <a:pos x="T4" y="T5"/>
                </a:cxn>
                <a:cxn ang="0">
                  <a:pos x="T6" y="T7"/>
                </a:cxn>
              </a:cxnLst>
              <a:rect b="b" l="0" r="r" t="0"/>
              <a:pathLst>
                <a:path h="69" w="80">
                  <a:moveTo>
                    <a:pt x="80" y="53"/>
                  </a:moveTo>
                  <a:lnTo>
                    <a:pt x="0" y="69"/>
                  </a:lnTo>
                  <a:lnTo>
                    <a:pt x="16" y="0"/>
                  </a:lnTo>
                  <a:lnTo>
                    <a:pt x="80" y="53"/>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9" name="Line 246"/>
            <p:cNvSpPr>
              <a:spLocks noChangeShapeType="1"/>
            </p:cNvSpPr>
            <p:nvPr/>
          </p:nvSpPr>
          <p:spPr bwMode="auto">
            <a:xfrm flipH="1">
              <a:off x="10069474" y="1323473"/>
              <a:ext cx="0" cy="0"/>
            </a:xfrm>
            <a:prstGeom prst="line">
              <a:avLst/>
            </a:prstGeom>
            <a:noFill/>
            <a:ln w="3175">
              <a:solidFill>
                <a:schemeClr val="bg1"/>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0" name="Line 247"/>
            <p:cNvSpPr>
              <a:spLocks noChangeShapeType="1"/>
            </p:cNvSpPr>
            <p:nvPr/>
          </p:nvSpPr>
          <p:spPr bwMode="auto">
            <a:xfrm flipH="1">
              <a:off x="10069474" y="1323473"/>
              <a:ext cx="0" cy="0"/>
            </a:xfrm>
            <a:prstGeom prst="line">
              <a:avLst/>
            </a:prstGeom>
            <a:noFill/>
            <a:ln w="3175">
              <a:solidFill>
                <a:schemeClr val="bg1"/>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1" name="Freeform 248"/>
            <p:cNvSpPr/>
            <p:nvPr/>
          </p:nvSpPr>
          <p:spPr bwMode="auto">
            <a:xfrm>
              <a:off x="11066450" y="1323473"/>
              <a:ext cx="698518" cy="209519"/>
            </a:xfrm>
            <a:custGeom>
              <a:gdLst>
                <a:gd fmla="*/ 0 w 130" name="T0"/>
                <a:gd fmla="*/ 39 h 39" name="T1"/>
                <a:gd fmla="*/ 130 w 130" name="T2"/>
                <a:gd fmla="*/ 0 h 39" name="T3"/>
                <a:gd fmla="*/ 28 w 130" name="T4"/>
                <a:gd fmla="*/ 0 h 39" name="T5"/>
                <a:gd fmla="*/ 0 w 130" name="T6"/>
                <a:gd fmla="*/ 39 h 39" name="T7"/>
              </a:gdLst>
              <a:cxnLst>
                <a:cxn ang="0">
                  <a:pos x="T0" y="T1"/>
                </a:cxn>
                <a:cxn ang="0">
                  <a:pos x="T2" y="T3"/>
                </a:cxn>
                <a:cxn ang="0">
                  <a:pos x="T4" y="T5"/>
                </a:cxn>
                <a:cxn ang="0">
                  <a:pos x="T6" y="T7"/>
                </a:cxn>
              </a:cxnLst>
              <a:rect b="b" l="0" r="r" t="0"/>
              <a:pathLst>
                <a:path h="39" w="130">
                  <a:moveTo>
                    <a:pt x="0" y="39"/>
                  </a:moveTo>
                  <a:lnTo>
                    <a:pt x="130" y="0"/>
                  </a:lnTo>
                  <a:lnTo>
                    <a:pt x="28" y="0"/>
                  </a:lnTo>
                  <a:lnTo>
                    <a:pt x="0" y="3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2" name="Line 249"/>
            <p:cNvSpPr>
              <a:spLocks noChangeShapeType="1"/>
            </p:cNvSpPr>
            <p:nvPr/>
          </p:nvSpPr>
          <p:spPr bwMode="auto">
            <a:xfrm flipH="1">
              <a:off x="10479060" y="1571087"/>
              <a:ext cx="0" cy="0"/>
            </a:xfrm>
            <a:prstGeom prst="line">
              <a:avLst/>
            </a:prstGeom>
            <a:noFill/>
            <a:ln w="3175">
              <a:solidFill>
                <a:schemeClr val="bg1"/>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3" name="Line 250"/>
            <p:cNvSpPr>
              <a:spLocks noChangeShapeType="1"/>
            </p:cNvSpPr>
            <p:nvPr/>
          </p:nvSpPr>
          <p:spPr bwMode="auto">
            <a:xfrm flipH="1">
              <a:off x="10479060" y="1571087"/>
              <a:ext cx="0" cy="0"/>
            </a:xfrm>
            <a:prstGeom prst="line">
              <a:avLst/>
            </a:prstGeom>
            <a:noFill/>
            <a:ln w="3175">
              <a:solidFill>
                <a:schemeClr val="bg1"/>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4" name="Freeform 251"/>
            <p:cNvSpPr/>
            <p:nvPr/>
          </p:nvSpPr>
          <p:spPr bwMode="auto">
            <a:xfrm>
              <a:off x="10285380" y="1323473"/>
              <a:ext cx="242894" cy="285708"/>
            </a:xfrm>
            <a:custGeom>
              <a:gdLst>
                <a:gd fmla="*/ 45 w 45" name="T0"/>
                <a:gd fmla="*/ 0 h 53" name="T1"/>
                <a:gd fmla="*/ 0 w 45" name="T2"/>
                <a:gd fmla="*/ 53 h 53" name="T3"/>
                <a:gd fmla="*/ 36 w 45" name="T4"/>
                <a:gd fmla="*/ 46 h 53" name="T5"/>
                <a:gd fmla="*/ 45 w 45" name="T6"/>
                <a:gd fmla="*/ 0 h 53" name="T7"/>
              </a:gdLst>
              <a:cxnLst>
                <a:cxn ang="0">
                  <a:pos x="T0" y="T1"/>
                </a:cxn>
                <a:cxn ang="0">
                  <a:pos x="T2" y="T3"/>
                </a:cxn>
                <a:cxn ang="0">
                  <a:pos x="T4" y="T5"/>
                </a:cxn>
                <a:cxn ang="0">
                  <a:pos x="T6" y="T7"/>
                </a:cxn>
              </a:cxnLst>
              <a:rect b="b" l="0" r="r" t="0"/>
              <a:pathLst>
                <a:path h="52" w="45">
                  <a:moveTo>
                    <a:pt x="45" y="0"/>
                  </a:moveTo>
                  <a:lnTo>
                    <a:pt x="0" y="53"/>
                  </a:lnTo>
                  <a:lnTo>
                    <a:pt x="36" y="46"/>
                  </a:lnTo>
                  <a:lnTo>
                    <a:pt x="45"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gr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27" name="矩形 26"/>
          <p:cNvSpPr/>
          <p:nvPr/>
        </p:nvSpPr>
        <p:spPr>
          <a:xfrm>
            <a:off x="0" y="0"/>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25603" name="组合 1"/>
          <p:cNvGrpSpPr/>
          <p:nvPr/>
        </p:nvGrpSpPr>
        <p:grpSpPr>
          <a:xfrm>
            <a:off x="954088" y="3059113"/>
            <a:ext cx="10331450" cy="739775"/>
            <a:chOff x="930189" y="3058615"/>
            <a:chExt cx="10331623" cy="740781"/>
          </a:xfrm>
        </p:grpSpPr>
        <p:sp>
          <p:nvSpPr>
            <p:cNvPr id="3" name="等腰三角形 2"/>
            <p:cNvSpPr/>
            <p:nvPr/>
          </p:nvSpPr>
          <p:spPr>
            <a:xfrm rot="10800000">
              <a:off x="930189" y="3058615"/>
              <a:ext cx="858851" cy="740781"/>
            </a:xfrm>
            <a:prstGeom prst="triangle">
              <a:avLst/>
            </a:prstGeom>
            <a:solidFill>
              <a:srgbClr val="8919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等腰三角形 3"/>
            <p:cNvSpPr/>
            <p:nvPr/>
          </p:nvSpPr>
          <p:spPr>
            <a:xfrm>
              <a:off x="1789040" y="3058615"/>
              <a:ext cx="860439" cy="740781"/>
            </a:xfrm>
            <a:prstGeom prst="triangle">
              <a:avLst/>
            </a:prstGeom>
            <a:solidFill>
              <a:srgbClr val="B127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等腰三角形 4"/>
            <p:cNvSpPr/>
            <p:nvPr/>
          </p:nvSpPr>
          <p:spPr>
            <a:xfrm>
              <a:off x="5233973" y="3058615"/>
              <a:ext cx="858852" cy="740781"/>
            </a:xfrm>
            <a:prstGeom prst="triangle">
              <a:avLst/>
            </a:prstGeom>
            <a:solidFill>
              <a:srgbClr val="FAD0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等腰三角形 5"/>
            <p:cNvSpPr/>
            <p:nvPr/>
          </p:nvSpPr>
          <p:spPr>
            <a:xfrm rot="10800000">
              <a:off x="2649480" y="3058615"/>
              <a:ext cx="858852" cy="740781"/>
            </a:xfrm>
            <a:prstGeom prst="triangle">
              <a:avLst/>
            </a:prstGeom>
            <a:solidFill>
              <a:srgbClr val="EE30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等腰三角形 6"/>
            <p:cNvSpPr/>
            <p:nvPr/>
          </p:nvSpPr>
          <p:spPr>
            <a:xfrm>
              <a:off x="3508332" y="3058615"/>
              <a:ext cx="858851" cy="740781"/>
            </a:xfrm>
            <a:prstGeom prst="triangle">
              <a:avLst/>
            </a:prstGeom>
            <a:solidFill>
              <a:srgbClr val="F063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等腰三角形 7"/>
            <p:cNvSpPr/>
            <p:nvPr/>
          </p:nvSpPr>
          <p:spPr>
            <a:xfrm rot="10800000">
              <a:off x="4367184" y="3058615"/>
              <a:ext cx="858852" cy="740781"/>
            </a:xfrm>
            <a:prstGeom prst="triangle">
              <a:avLst/>
            </a:prstGeom>
            <a:solidFill>
              <a:srgbClr val="F58E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等腰三角形 8"/>
            <p:cNvSpPr/>
            <p:nvPr/>
          </p:nvSpPr>
          <p:spPr>
            <a:xfrm flipV="1">
              <a:off x="6099176" y="3058615"/>
              <a:ext cx="858851" cy="740781"/>
            </a:xfrm>
            <a:prstGeom prst="triangle">
              <a:avLst/>
            </a:prstGeom>
            <a:solidFill>
              <a:srgbClr val="A7DC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 name="等腰三角形 9"/>
            <p:cNvSpPr/>
            <p:nvPr/>
          </p:nvSpPr>
          <p:spPr>
            <a:xfrm flipV="1" rot="10800000">
              <a:off x="6965965" y="3058615"/>
              <a:ext cx="858851" cy="740781"/>
            </a:xfrm>
            <a:prstGeom prst="triangle">
              <a:avLst/>
            </a:prstGeom>
            <a:solidFill>
              <a:srgbClr val="7BD1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等腰三角形 10"/>
            <p:cNvSpPr/>
            <p:nvPr/>
          </p:nvSpPr>
          <p:spPr>
            <a:xfrm flipV="1">
              <a:off x="7824816" y="3058615"/>
              <a:ext cx="858852" cy="740781"/>
            </a:xfrm>
            <a:prstGeom prst="triangle">
              <a:avLst/>
            </a:prstGeom>
            <a:solidFill>
              <a:srgbClr val="05B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 name="等腰三角形 11"/>
            <p:cNvSpPr/>
            <p:nvPr/>
          </p:nvSpPr>
          <p:spPr>
            <a:xfrm flipV="1" rot="10800000">
              <a:off x="8677319" y="3058615"/>
              <a:ext cx="858851" cy="740781"/>
            </a:xfrm>
            <a:prstGeom prst="triangle">
              <a:avLst/>
            </a:prstGeom>
            <a:solidFill>
              <a:srgbClr val="1A9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等腰三角形 12"/>
            <p:cNvSpPr/>
            <p:nvPr/>
          </p:nvSpPr>
          <p:spPr>
            <a:xfrm flipV="1">
              <a:off x="9542520" y="3058615"/>
              <a:ext cx="860439" cy="740781"/>
            </a:xfrm>
            <a:prstGeom prst="triangle">
              <a:avLst/>
            </a:prstGeom>
            <a:solidFill>
              <a:srgbClr val="94C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4" name="等腰三角形 13"/>
            <p:cNvSpPr/>
            <p:nvPr/>
          </p:nvSpPr>
          <p:spPr>
            <a:xfrm flipV="1" rot="10800000">
              <a:off x="10402960" y="3058615"/>
              <a:ext cx="858852" cy="740781"/>
            </a:xfrm>
            <a:prstGeom prst="triangle">
              <a:avLst/>
            </a:prstGeom>
            <a:solidFill>
              <a:srgbClr val="21A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5604" name="文本框 14"/>
          <p:cNvSpPr txBox="1">
            <a:spLocks noChangeArrowheads="1"/>
          </p:cNvSpPr>
          <p:nvPr/>
        </p:nvSpPr>
        <p:spPr bwMode="auto">
          <a:xfrm>
            <a:off x="888048" y="390366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3月</a:t>
            </a:r>
          </a:p>
        </p:txBody>
      </p:sp>
      <p:sp>
        <p:nvSpPr>
          <p:cNvPr id="25605" name="文本框 15"/>
          <p:cNvSpPr txBox="1">
            <a:spLocks noChangeArrowheads="1"/>
          </p:cNvSpPr>
          <p:nvPr/>
        </p:nvSpPr>
        <p:spPr bwMode="auto">
          <a:xfrm>
            <a:off x="2618423" y="390366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5月</a:t>
            </a:r>
          </a:p>
        </p:txBody>
      </p:sp>
      <p:sp>
        <p:nvSpPr>
          <p:cNvPr id="25606" name="文本框 16"/>
          <p:cNvSpPr txBox="1">
            <a:spLocks noChangeArrowheads="1"/>
          </p:cNvSpPr>
          <p:nvPr/>
        </p:nvSpPr>
        <p:spPr bwMode="auto">
          <a:xfrm>
            <a:off x="4348798" y="390366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7月</a:t>
            </a:r>
          </a:p>
        </p:txBody>
      </p:sp>
      <p:sp>
        <p:nvSpPr>
          <p:cNvPr id="25607" name="文本框 17"/>
          <p:cNvSpPr txBox="1">
            <a:spLocks noChangeArrowheads="1"/>
          </p:cNvSpPr>
          <p:nvPr/>
        </p:nvSpPr>
        <p:spPr bwMode="auto">
          <a:xfrm>
            <a:off x="6079173" y="390366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9月</a:t>
            </a:r>
          </a:p>
        </p:txBody>
      </p:sp>
      <p:sp>
        <p:nvSpPr>
          <p:cNvPr id="25608" name="文本框 18"/>
          <p:cNvSpPr txBox="1">
            <a:spLocks noChangeArrowheads="1"/>
          </p:cNvSpPr>
          <p:nvPr/>
        </p:nvSpPr>
        <p:spPr bwMode="auto">
          <a:xfrm>
            <a:off x="7683340" y="3903663"/>
            <a:ext cx="57975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11月</a:t>
            </a:r>
          </a:p>
        </p:txBody>
      </p:sp>
      <p:sp>
        <p:nvSpPr>
          <p:cNvPr id="25609" name="文本框 19"/>
          <p:cNvSpPr txBox="1">
            <a:spLocks noChangeArrowheads="1"/>
          </p:cNvSpPr>
          <p:nvPr/>
        </p:nvSpPr>
        <p:spPr bwMode="auto">
          <a:xfrm>
            <a:off x="9530397" y="3903663"/>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1月</a:t>
            </a:r>
          </a:p>
        </p:txBody>
      </p:sp>
      <p:sp>
        <p:nvSpPr>
          <p:cNvPr id="25610" name="文本框 20"/>
          <p:cNvSpPr txBox="1">
            <a:spLocks noChangeArrowheads="1"/>
          </p:cNvSpPr>
          <p:nvPr/>
        </p:nvSpPr>
        <p:spPr bwMode="auto">
          <a:xfrm>
            <a:off x="1757998" y="2668588"/>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4月</a:t>
            </a:r>
          </a:p>
        </p:txBody>
      </p:sp>
      <p:sp>
        <p:nvSpPr>
          <p:cNvPr id="25611" name="文本框 21"/>
          <p:cNvSpPr txBox="1">
            <a:spLocks noChangeArrowheads="1"/>
          </p:cNvSpPr>
          <p:nvPr/>
        </p:nvSpPr>
        <p:spPr bwMode="auto">
          <a:xfrm>
            <a:off x="3475673" y="2668588"/>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6月</a:t>
            </a:r>
          </a:p>
        </p:txBody>
      </p:sp>
      <p:sp>
        <p:nvSpPr>
          <p:cNvPr id="25612" name="文本框 22"/>
          <p:cNvSpPr txBox="1">
            <a:spLocks noChangeArrowheads="1"/>
          </p:cNvSpPr>
          <p:nvPr/>
        </p:nvSpPr>
        <p:spPr bwMode="auto">
          <a:xfrm>
            <a:off x="5207635" y="2668588"/>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8月</a:t>
            </a:r>
          </a:p>
        </p:txBody>
      </p:sp>
      <p:sp>
        <p:nvSpPr>
          <p:cNvPr id="25613" name="文本框 23"/>
          <p:cNvSpPr txBox="1">
            <a:spLocks noChangeArrowheads="1"/>
          </p:cNvSpPr>
          <p:nvPr/>
        </p:nvSpPr>
        <p:spPr bwMode="auto">
          <a:xfrm>
            <a:off x="6833236" y="2668588"/>
            <a:ext cx="57975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10月</a:t>
            </a:r>
          </a:p>
        </p:txBody>
      </p:sp>
      <p:sp>
        <p:nvSpPr>
          <p:cNvPr id="25614" name="文本框 24"/>
          <p:cNvSpPr txBox="1">
            <a:spLocks noChangeArrowheads="1"/>
          </p:cNvSpPr>
          <p:nvPr/>
        </p:nvSpPr>
        <p:spPr bwMode="auto">
          <a:xfrm>
            <a:off x="8542180" y="2668588"/>
            <a:ext cx="57975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12月</a:t>
            </a:r>
          </a:p>
        </p:txBody>
      </p:sp>
      <p:sp>
        <p:nvSpPr>
          <p:cNvPr id="25615" name="文本框 25"/>
          <p:cNvSpPr txBox="1">
            <a:spLocks noChangeArrowheads="1"/>
          </p:cNvSpPr>
          <p:nvPr/>
        </p:nvSpPr>
        <p:spPr bwMode="auto">
          <a:xfrm>
            <a:off x="10365422" y="2668588"/>
            <a:ext cx="4702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1400">
                <a:solidFill>
                  <a:schemeClr val="bg1"/>
                </a:solidFill>
                <a:latin charset="-122" panose="020b0503020204020204" pitchFamily="34" typeface="微软雅黑"/>
                <a:ea charset="-122" panose="020b0503020204020204" pitchFamily="34" typeface="微软雅黑"/>
              </a:rPr>
              <a:t>2月</a:t>
            </a:r>
          </a:p>
        </p:txBody>
      </p:sp>
      <p:cxnSp>
        <p:nvCxnSpPr>
          <p:cNvPr id="28" name="直接连接符 27"/>
          <p:cNvCxnSpPr/>
          <p:nvPr/>
        </p:nvCxnSpPr>
        <p:spPr>
          <a:xfrm flipH="1">
            <a:off x="3106738" y="3884613"/>
            <a:ext cx="0" cy="12541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5617" name="矩形 28"/>
          <p:cNvSpPr>
            <a:spLocks noChangeArrowheads="1"/>
          </p:cNvSpPr>
          <p:nvPr/>
        </p:nvSpPr>
        <p:spPr bwMode="auto">
          <a:xfrm>
            <a:off x="2471738" y="5175250"/>
            <a:ext cx="1402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1600">
                <a:solidFill>
                  <a:schemeClr val="bg1"/>
                </a:solidFill>
                <a:latin charset="-122" panose="020b0503020204020204" pitchFamily="34" typeface="微软雅黑"/>
                <a:ea charset="-122" panose="020b0503020204020204" pitchFamily="34" typeface="微软雅黑"/>
              </a:rPr>
              <a:t>五一主题活动</a:t>
            </a:r>
          </a:p>
        </p:txBody>
      </p:sp>
      <p:cxnSp>
        <p:nvCxnSpPr>
          <p:cNvPr id="30" name="直接连接符 29"/>
          <p:cNvCxnSpPr/>
          <p:nvPr/>
        </p:nvCxnSpPr>
        <p:spPr>
          <a:xfrm flipH="1">
            <a:off x="6554788" y="3884613"/>
            <a:ext cx="0" cy="12541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5619" name="矩形 30"/>
          <p:cNvSpPr>
            <a:spLocks noChangeArrowheads="1"/>
          </p:cNvSpPr>
          <p:nvPr/>
        </p:nvSpPr>
        <p:spPr bwMode="auto">
          <a:xfrm>
            <a:off x="5921375" y="5226050"/>
            <a:ext cx="1402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1600">
                <a:solidFill>
                  <a:schemeClr val="bg1"/>
                </a:solidFill>
                <a:latin charset="-122" panose="020b0503020204020204" pitchFamily="34" typeface="微软雅黑"/>
                <a:ea charset="-122" panose="020b0503020204020204" pitchFamily="34" typeface="微软雅黑"/>
              </a:rPr>
              <a:t>校园迎新活动</a:t>
            </a:r>
          </a:p>
        </p:txBody>
      </p:sp>
      <p:cxnSp>
        <p:nvCxnSpPr>
          <p:cNvPr id="32" name="直接连接符 31"/>
          <p:cNvCxnSpPr/>
          <p:nvPr/>
        </p:nvCxnSpPr>
        <p:spPr>
          <a:xfrm flipH="1">
            <a:off x="8278813" y="3884613"/>
            <a:ext cx="0" cy="12541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5621" name="矩形 32"/>
          <p:cNvSpPr>
            <a:spLocks noChangeArrowheads="1"/>
          </p:cNvSpPr>
          <p:nvPr/>
        </p:nvSpPr>
        <p:spPr bwMode="auto">
          <a:xfrm>
            <a:off x="7731124" y="5176838"/>
            <a:ext cx="11988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1600">
                <a:solidFill>
                  <a:schemeClr val="bg1"/>
                </a:solidFill>
                <a:latin charset="-122" panose="020b0503020204020204" pitchFamily="34" typeface="微软雅黑"/>
                <a:ea charset="-122" panose="020b0503020204020204" pitchFamily="34" typeface="微软雅黑"/>
              </a:rPr>
              <a:t>光棍节活动</a:t>
            </a:r>
          </a:p>
        </p:txBody>
      </p:sp>
      <p:cxnSp>
        <p:nvCxnSpPr>
          <p:cNvPr id="34" name="直接连接符 33"/>
          <p:cNvCxnSpPr/>
          <p:nvPr/>
        </p:nvCxnSpPr>
        <p:spPr>
          <a:xfrm flipH="1">
            <a:off x="9129713" y="1743075"/>
            <a:ext cx="0" cy="12541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5623" name="矩形 34"/>
          <p:cNvSpPr>
            <a:spLocks noChangeArrowheads="1"/>
          </p:cNvSpPr>
          <p:nvPr/>
        </p:nvSpPr>
        <p:spPr bwMode="auto">
          <a:xfrm>
            <a:off x="8583614" y="1290638"/>
            <a:ext cx="11988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1600">
                <a:solidFill>
                  <a:schemeClr val="bg1"/>
                </a:solidFill>
                <a:latin charset="-122" panose="020b0503020204020204" pitchFamily="34" typeface="微软雅黑"/>
                <a:ea charset="-122" panose="020b0503020204020204" pitchFamily="34" typeface="微软雅黑"/>
              </a:rPr>
              <a:t>圣诞节活动</a:t>
            </a:r>
          </a:p>
        </p:txBody>
      </p:sp>
      <p:cxnSp>
        <p:nvCxnSpPr>
          <p:cNvPr id="36" name="直接连接符 35"/>
          <p:cNvCxnSpPr/>
          <p:nvPr/>
        </p:nvCxnSpPr>
        <p:spPr>
          <a:xfrm flipH="1">
            <a:off x="10842625" y="1743075"/>
            <a:ext cx="0" cy="12541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5625" name="矩形 36"/>
          <p:cNvSpPr>
            <a:spLocks noChangeArrowheads="1"/>
          </p:cNvSpPr>
          <p:nvPr/>
        </p:nvSpPr>
        <p:spPr bwMode="auto">
          <a:xfrm>
            <a:off x="10296524" y="1290638"/>
            <a:ext cx="11988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1600">
                <a:solidFill>
                  <a:schemeClr val="bg1"/>
                </a:solidFill>
                <a:latin charset="-122" panose="020b0503020204020204" pitchFamily="34" typeface="微软雅黑"/>
                <a:ea charset="-122" panose="020b0503020204020204" pitchFamily="34" typeface="微软雅黑"/>
              </a:rPr>
              <a:t>情人节活动</a:t>
            </a:r>
          </a:p>
        </p:txBody>
      </p:sp>
      <p:cxnSp>
        <p:nvCxnSpPr>
          <p:cNvPr id="38" name="直接连接符 37"/>
          <p:cNvCxnSpPr/>
          <p:nvPr/>
        </p:nvCxnSpPr>
        <p:spPr>
          <a:xfrm flipH="1">
            <a:off x="7421563" y="1743075"/>
            <a:ext cx="0" cy="12541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5627" name="矩形 38"/>
          <p:cNvSpPr>
            <a:spLocks noChangeArrowheads="1"/>
          </p:cNvSpPr>
          <p:nvPr/>
        </p:nvSpPr>
        <p:spPr bwMode="auto">
          <a:xfrm>
            <a:off x="6875464" y="1290638"/>
            <a:ext cx="11988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1600">
                <a:solidFill>
                  <a:schemeClr val="bg1"/>
                </a:solidFill>
                <a:latin charset="-122" panose="020b0503020204020204" pitchFamily="34" typeface="微软雅黑"/>
                <a:ea charset="-122" panose="020b0503020204020204" pitchFamily="34" typeface="微软雅黑"/>
              </a:rPr>
              <a:t>国庆节活动</a:t>
            </a:r>
          </a:p>
        </p:txBody>
      </p:sp>
      <p:cxnSp>
        <p:nvCxnSpPr>
          <p:cNvPr id="40" name="直接连接符 39"/>
          <p:cNvCxnSpPr/>
          <p:nvPr/>
        </p:nvCxnSpPr>
        <p:spPr>
          <a:xfrm flipH="1">
            <a:off x="3954463" y="1631950"/>
            <a:ext cx="0" cy="12541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5629" name="矩形 40"/>
          <p:cNvSpPr>
            <a:spLocks noChangeArrowheads="1"/>
          </p:cNvSpPr>
          <p:nvPr/>
        </p:nvSpPr>
        <p:spPr bwMode="auto">
          <a:xfrm>
            <a:off x="3406775" y="1181100"/>
            <a:ext cx="1808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1600">
                <a:solidFill>
                  <a:schemeClr val="bg1"/>
                </a:solidFill>
                <a:latin charset="-122" panose="020b0503020204020204" pitchFamily="34" typeface="微软雅黑"/>
                <a:ea charset="-122" panose="020b0503020204020204" pitchFamily="34" typeface="微软雅黑"/>
              </a:rPr>
              <a:t>集团十周年庆活动</a:t>
            </a:r>
          </a:p>
        </p:txBody>
      </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3" name="矩形 2"/>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流程图: 手动输入 3"/>
          <p:cNvSpPr/>
          <p:nvPr/>
        </p:nvSpPr>
        <p:spPr>
          <a:xfrm rot="5400000">
            <a:off x="39687" y="-39687"/>
            <a:ext cx="6900863" cy="6980238"/>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圆角矩形 6"/>
          <p:cNvSpPr/>
          <p:nvPr/>
        </p:nvSpPr>
        <p:spPr>
          <a:xfrm>
            <a:off x="6673850" y="1276350"/>
            <a:ext cx="1676400" cy="746125"/>
          </a:xfrm>
          <a:prstGeom prst="round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eaLnBrk="1" fontAlgn="auto" hangingPunct="1">
              <a:spcBef>
                <a:spcPct val="0"/>
              </a:spcBef>
              <a:spcAft>
                <a:spcPct val="0"/>
              </a:spcAft>
              <a:defRPr/>
            </a:pPr>
            <a:r>
              <a:rPr altLang="en-US" b="1" lang="zh-CN">
                <a:latin charset="-122" panose="020b0503020204020204" pitchFamily="34" typeface="微软雅黑"/>
                <a:ea charset="-122" panose="020b0503020204020204" pitchFamily="34" typeface="微软雅黑"/>
              </a:rPr>
              <a:t>活动基本信息</a:t>
            </a:r>
          </a:p>
        </p:txBody>
      </p:sp>
      <p:sp>
        <p:nvSpPr>
          <p:cNvPr id="26629" name="Text Box 5"/>
          <p:cNvSpPr txBox="1">
            <a:spLocks noChangeArrowheads="1"/>
          </p:cNvSpPr>
          <p:nvPr/>
        </p:nvSpPr>
        <p:spPr bwMode="auto">
          <a:xfrm>
            <a:off x="6680199" y="3090863"/>
            <a:ext cx="5514975"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solidFill>
                  <a:schemeClr val="bg1"/>
                </a:solidFill>
                <a:latin charset="-122" panose="020b0503020204020204" pitchFamily="34" typeface="微软雅黑"/>
                <a:ea charset="-122" panose="020b0503020204020204" pitchFamily="34" typeface="微软雅黑"/>
              </a:rPr>
              <a:t>活动主题： </a:t>
            </a:r>
          </a:p>
          <a:p>
            <a:pPr eaLnBrk="1" hangingPunct="1">
              <a:lnSpc>
                <a:spcPct val="100000"/>
              </a:lnSpc>
              <a:spcBef>
                <a:spcPct val="0"/>
              </a:spcBef>
              <a:buFontTx/>
              <a:buNone/>
            </a:pPr>
            <a:r>
              <a:rPr altLang="en-US" b="1" lang="zh-CN" sz="2000">
                <a:solidFill>
                  <a:schemeClr val="bg1"/>
                </a:solidFill>
                <a:latin charset="-122" panose="020b0503020204020204" pitchFamily="34" typeface="微软雅黑"/>
                <a:ea charset="-122" panose="020b0503020204020204" pitchFamily="34" typeface="微软雅黑"/>
              </a:rPr>
              <a:t>活动时间：</a:t>
            </a:r>
          </a:p>
          <a:p>
            <a:pPr eaLnBrk="1" hangingPunct="1">
              <a:lnSpc>
                <a:spcPct val="100000"/>
              </a:lnSpc>
              <a:spcBef>
                <a:spcPct val="0"/>
              </a:spcBef>
              <a:buFontTx/>
              <a:buNone/>
            </a:pPr>
            <a:r>
              <a:rPr altLang="en-US" b="1" lang="zh-CN" sz="2000">
                <a:solidFill>
                  <a:schemeClr val="bg1"/>
                </a:solidFill>
                <a:latin charset="-122" panose="020b0503020204020204" pitchFamily="34" typeface="微软雅黑"/>
                <a:ea charset="-122" panose="020b0503020204020204" pitchFamily="34" typeface="微软雅黑"/>
              </a:rPr>
              <a:t>活动地点：</a:t>
            </a:r>
          </a:p>
          <a:p>
            <a:pPr eaLnBrk="1" hangingPunct="1">
              <a:lnSpc>
                <a:spcPct val="100000"/>
              </a:lnSpc>
              <a:spcBef>
                <a:spcPct val="0"/>
              </a:spcBef>
              <a:buFontTx/>
              <a:buNone/>
            </a:pPr>
            <a:r>
              <a:rPr altLang="en-US" b="1" lang="zh-CN" sz="2000">
                <a:solidFill>
                  <a:schemeClr val="bg1"/>
                </a:solidFill>
                <a:latin charset="-122" panose="020b0503020204020204" pitchFamily="34" typeface="微软雅黑"/>
                <a:ea charset="-122" panose="020b0503020204020204" pitchFamily="34" typeface="微软雅黑"/>
              </a:rPr>
              <a:t>参与人群：         </a:t>
            </a:r>
          </a:p>
          <a:p>
            <a:pPr eaLnBrk="1" hangingPunct="1">
              <a:lnSpc>
                <a:spcPct val="100000"/>
              </a:lnSpc>
              <a:spcBef>
                <a:spcPct val="0"/>
              </a:spcBef>
              <a:buFontTx/>
              <a:buNone/>
            </a:pPr>
            <a:r>
              <a:rPr altLang="en-US" b="1" lang="zh-CN" sz="2000">
                <a:solidFill>
                  <a:schemeClr val="bg1"/>
                </a:solidFill>
                <a:latin charset="-122" panose="020b0503020204020204" pitchFamily="34" typeface="微软雅黑"/>
                <a:ea charset="-122" panose="020b0503020204020204" pitchFamily="34" typeface="微软雅黑"/>
              </a:rPr>
              <a:t>参与人数：200人左右</a:t>
            </a:r>
          </a:p>
          <a:p>
            <a:pPr eaLnBrk="1" hangingPunct="1">
              <a:lnSpc>
                <a:spcPct val="100000"/>
              </a:lnSpc>
              <a:spcBef>
                <a:spcPct val="0"/>
              </a:spcBef>
              <a:buFontTx/>
              <a:buNone/>
            </a:pPr>
            <a:r>
              <a:rPr altLang="en-US" b="1" lang="zh-CN" sz="2000">
                <a:solidFill>
                  <a:schemeClr val="bg1"/>
                </a:solidFill>
                <a:latin charset="-122" panose="020b0503020204020204" pitchFamily="34" typeface="微软雅黑"/>
                <a:ea charset="-122" panose="020b0503020204020204" pitchFamily="34" typeface="微软雅黑"/>
              </a:rPr>
              <a:t>活动基调：高品质  古典  和谐  大气</a:t>
            </a:r>
          </a:p>
        </p:txBody>
      </p:sp>
      <p:sp>
        <p:nvSpPr>
          <p:cNvPr id="9" name="矩形 8"/>
          <p:cNvSpPr/>
          <p:nvPr/>
        </p:nvSpPr>
        <p:spPr>
          <a:xfrm>
            <a:off x="723900" y="776288"/>
            <a:ext cx="3478213" cy="3762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0"/>
              </a:spcBef>
              <a:spcAft>
                <a:spcPct val="0"/>
              </a:spcAft>
              <a:defRPr/>
            </a:pPr>
            <a:r>
              <a:rPr altLang="zh-CN" lang="en-US" sz="1600">
                <a:latin charset="-122" panose="020b0503020204020204" pitchFamily="34" typeface="微软雅黑"/>
                <a:ea charset="-122" panose="020b0503020204020204" pitchFamily="34" typeface="微软雅黑"/>
              </a:rPr>
              <a:t>SUPPORTERS SAY THAT THE EASE </a:t>
            </a:r>
          </a:p>
        </p:txBody>
      </p:sp>
      <p:sp>
        <p:nvSpPr>
          <p:cNvPr id="10" name="矩形 9"/>
          <p:cNvSpPr/>
          <p:nvPr/>
        </p:nvSpPr>
        <p:spPr>
          <a:xfrm>
            <a:off x="723900" y="1214438"/>
            <a:ext cx="4167188" cy="37465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0"/>
              </a:spcBef>
              <a:spcAft>
                <a:spcPct val="0"/>
              </a:spcAft>
              <a:defRPr/>
            </a:pPr>
            <a:r>
              <a:rPr altLang="zh-CN" lang="en-US" sz="1600">
                <a:latin charset="-122" panose="020b0503020204020204" pitchFamily="34" typeface="微软雅黑"/>
                <a:ea charset="-122" panose="020b0503020204020204" pitchFamily="34" typeface="微软雅黑"/>
              </a:rPr>
              <a:t>PRESENTATION SOFTWARE CAN SAVE A</a:t>
            </a:r>
          </a:p>
        </p:txBody>
      </p:sp>
      <p:sp>
        <p:nvSpPr>
          <p:cNvPr id="11" name="矩形 10"/>
          <p:cNvSpPr/>
          <p:nvPr/>
        </p:nvSpPr>
        <p:spPr>
          <a:xfrm>
            <a:off x="723900" y="1651000"/>
            <a:ext cx="2420938" cy="37623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0"/>
              </a:spcBef>
              <a:spcAft>
                <a:spcPct val="0"/>
              </a:spcAft>
              <a:defRPr/>
            </a:pPr>
            <a:r>
              <a:rPr altLang="zh-CN" lang="en-US" sz="1600">
                <a:latin charset="-122" panose="020b0503020204020204" pitchFamily="34" typeface="微软雅黑"/>
                <a:ea charset="-122" panose="020b0503020204020204" pitchFamily="34" typeface="微软雅黑"/>
              </a:rPr>
              <a:t>SAY THAT THE EASE </a:t>
            </a:r>
          </a:p>
        </p:txBody>
      </p:sp>
      <p:sp>
        <p:nvSpPr>
          <p:cNvPr id="26633" name="矩形 11"/>
          <p:cNvSpPr>
            <a:spLocks noChangeArrowheads="1"/>
          </p:cNvSpPr>
          <p:nvPr/>
        </p:nvSpPr>
        <p:spPr bwMode="auto">
          <a:xfrm>
            <a:off x="635000" y="2295525"/>
            <a:ext cx="2509838" cy="30175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Tx/>
              <a:buNone/>
            </a:pPr>
            <a:r>
              <a:rPr altLang="zh-CN" lang="en-US" sz="1200">
                <a:latin charset="-122" panose="020b0503020204020204" pitchFamily="34" typeface="微软雅黑"/>
                <a:ea charset="-122" panose="020b0503020204020204" pitchFamily="34" typeface="微软雅黑"/>
              </a:rPr>
              <a:t>Supporters say that the ease of use of presentation software can save a lot of time for people who otherwise would have used other types. Supporters say that the ease of use of presentation software can save a lot of time for people who otherwise would have used other types.</a:t>
            </a:r>
          </a:p>
          <a:p>
            <a:pPr algn="just" eaLnBrk="1" hangingPunct="1">
              <a:lnSpc>
                <a:spcPct val="100000"/>
              </a:lnSpc>
              <a:spcBef>
                <a:spcPct val="0"/>
              </a:spcBef>
              <a:buFontTx/>
              <a:buNone/>
            </a:pPr>
            <a:endParaRPr altLang="zh-CN" lang="en-US" sz="1200">
              <a:latin charset="-122" panose="020b0503020204020204" pitchFamily="34" typeface="微软雅黑"/>
              <a:ea charset="-122" panose="020b0503020204020204" pitchFamily="34" typeface="微软雅黑"/>
            </a:endParaRPr>
          </a:p>
          <a:p>
            <a:pPr algn="just" eaLnBrk="1" hangingPunct="1">
              <a:lnSpc>
                <a:spcPct val="100000"/>
              </a:lnSpc>
              <a:spcBef>
                <a:spcPct val="0"/>
              </a:spcBef>
              <a:buFontTx/>
              <a:buNone/>
            </a:pPr>
            <a:r>
              <a:rPr altLang="zh-CN" lang="en-US" sz="1200">
                <a:latin charset="-122" panose="020b0503020204020204" pitchFamily="34" typeface="微软雅黑"/>
                <a:ea charset="-122" panose="020b0503020204020204" pitchFamily="34" typeface="微软雅黑"/>
              </a:rPr>
              <a:t>Supporters say that the ease of use of presentation software can save a lot of time for people who otherwise would have used other types.</a:t>
            </a:r>
          </a:p>
        </p:txBody>
      </p:sp>
      <p:sp>
        <p:nvSpPr>
          <p:cNvPr id="26634" name="矩形 12"/>
          <p:cNvSpPr>
            <a:spLocks noChangeArrowheads="1"/>
          </p:cNvSpPr>
          <p:nvPr/>
        </p:nvSpPr>
        <p:spPr bwMode="auto">
          <a:xfrm>
            <a:off x="3305175" y="2282825"/>
            <a:ext cx="2511425"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Tx/>
              <a:buNone/>
            </a:pPr>
            <a:r>
              <a:rPr altLang="zh-CN" lang="en-US" sz="1200">
                <a:latin charset="-122" panose="020b0503020204020204" pitchFamily="34" typeface="微软雅黑"/>
                <a:ea charset="-122" panose="020b0503020204020204" pitchFamily="34" typeface="微软雅黑"/>
              </a:rPr>
              <a:t>Supporters say that the ease of use of presentation software can save a lot of time for people who otherwise would have used other types. Supporters say that the ease of use of presentation software can.</a:t>
            </a:r>
          </a:p>
        </p:txBody>
      </p:sp>
      <p:sp>
        <p:nvSpPr>
          <p:cNvPr id="26635" name="文本框 14"/>
          <p:cNvSpPr txBox="1">
            <a:spLocks noChangeArrowheads="1"/>
          </p:cNvSpPr>
          <p:nvPr/>
        </p:nvSpPr>
        <p:spPr bwMode="auto">
          <a:xfrm>
            <a:off x="600075" y="5565775"/>
            <a:ext cx="20116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3600">
                <a:latin charset="-122" panose="020b0503020204020204" pitchFamily="34" typeface="微软雅黑"/>
                <a:ea charset="-122" panose="020b0503020204020204" pitchFamily="34" typeface="微软雅黑"/>
              </a:rPr>
              <a:t>活动概述</a:t>
            </a:r>
          </a:p>
        </p:txBody>
      </p:sp>
    </p:spTree>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12" name="矩形 11"/>
          <p:cNvSpPr/>
          <p:nvPr/>
        </p:nvSpPr>
        <p:spPr>
          <a:xfrm>
            <a:off x="0" y="0"/>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2" name="直接连接符 1"/>
          <p:cNvCxnSpPr/>
          <p:nvPr/>
        </p:nvCxnSpPr>
        <p:spPr>
          <a:xfrm flipH="1">
            <a:off x="6232525" y="1279525"/>
            <a:ext cx="0" cy="451961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652" name="文本框 2"/>
          <p:cNvSpPr txBox="1">
            <a:spLocks noChangeArrowheads="1"/>
          </p:cNvSpPr>
          <p:nvPr/>
        </p:nvSpPr>
        <p:spPr bwMode="auto">
          <a:xfrm>
            <a:off x="1077913" y="1695450"/>
            <a:ext cx="20116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3600">
                <a:solidFill>
                  <a:schemeClr val="bg1"/>
                </a:solidFill>
                <a:latin charset="-122" panose="020b0503020204020204" pitchFamily="34" typeface="微软雅黑"/>
                <a:ea charset="-122" panose="020b0503020204020204" pitchFamily="34" typeface="微软雅黑"/>
              </a:rPr>
              <a:t>活动概述</a:t>
            </a:r>
          </a:p>
        </p:txBody>
      </p:sp>
      <p:sp>
        <p:nvSpPr>
          <p:cNvPr id="27653" name="矩形 3"/>
          <p:cNvSpPr>
            <a:spLocks noChangeArrowheads="1"/>
          </p:cNvSpPr>
          <p:nvPr/>
        </p:nvSpPr>
        <p:spPr bwMode="auto">
          <a:xfrm>
            <a:off x="1076325" y="2347913"/>
            <a:ext cx="4819650"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Tx/>
              <a:buNone/>
            </a:pPr>
            <a:r>
              <a:rPr altLang="zh-CN" lang="en-US" sz="2000">
                <a:solidFill>
                  <a:srgbClr val="FFFFFF"/>
                </a:solidFill>
              </a:rPr>
              <a:t>Supporters say that the ease of use of presentation software can save a lot of time for people who otherwise would have used other types of visual aid—hand-drawn or mechanically typeset slides, blackboards or whiteboards. </a:t>
            </a:r>
          </a:p>
        </p:txBody>
      </p:sp>
      <p:sp>
        <p:nvSpPr>
          <p:cNvPr id="5" name="圆角矩形 4"/>
          <p:cNvSpPr/>
          <p:nvPr/>
        </p:nvSpPr>
        <p:spPr>
          <a:xfrm>
            <a:off x="6334125" y="1276350"/>
            <a:ext cx="1676400" cy="746125"/>
          </a:xfrm>
          <a:prstGeom prst="round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eaLnBrk="1" fontAlgn="auto" hangingPunct="1">
              <a:spcBef>
                <a:spcPct val="0"/>
              </a:spcBef>
              <a:spcAft>
                <a:spcPct val="0"/>
              </a:spcAft>
              <a:defRPr/>
            </a:pPr>
            <a:r>
              <a:rPr altLang="en-US" b="1" lang="zh-CN">
                <a:latin charset="-122" panose="020b0503020204020204" pitchFamily="34" typeface="微软雅黑"/>
                <a:ea charset="-122" panose="020b0503020204020204" pitchFamily="34" typeface="微软雅黑"/>
              </a:rPr>
              <a:t>活动基本信息</a:t>
            </a:r>
          </a:p>
        </p:txBody>
      </p:sp>
      <p:sp>
        <p:nvSpPr>
          <p:cNvPr id="27655" name="矩形 5"/>
          <p:cNvSpPr>
            <a:spLocks noChangeArrowheads="1"/>
          </p:cNvSpPr>
          <p:nvPr/>
        </p:nvSpPr>
        <p:spPr bwMode="auto">
          <a:xfrm>
            <a:off x="1076325" y="4214813"/>
            <a:ext cx="481965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Tx/>
              <a:buNone/>
            </a:pPr>
            <a:r>
              <a:rPr altLang="zh-CN" lang="en-US" sz="2000">
                <a:solidFill>
                  <a:srgbClr val="FFFFFF"/>
                </a:solidFill>
              </a:rPr>
              <a:t>Have used other types of visual aid—hand-drawn or mechanically typeset slides, blackboards or whiteboards. </a:t>
            </a:r>
          </a:p>
        </p:txBody>
      </p:sp>
      <p:sp>
        <p:nvSpPr>
          <p:cNvPr id="27656" name="Text Box 5"/>
          <p:cNvSpPr txBox="1">
            <a:spLocks noChangeArrowheads="1"/>
          </p:cNvSpPr>
          <p:nvPr/>
        </p:nvSpPr>
        <p:spPr bwMode="auto">
          <a:xfrm>
            <a:off x="6340475" y="3090863"/>
            <a:ext cx="5514975"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solidFill>
                  <a:schemeClr val="bg1"/>
                </a:solidFill>
                <a:latin charset="-122" panose="020b0503020204020204" pitchFamily="34" typeface="微软雅黑"/>
                <a:ea charset="-122" panose="020b0503020204020204" pitchFamily="34" typeface="微软雅黑"/>
              </a:rPr>
              <a:t>活动主题： </a:t>
            </a:r>
          </a:p>
          <a:p>
            <a:pPr eaLnBrk="1" hangingPunct="1">
              <a:lnSpc>
                <a:spcPct val="100000"/>
              </a:lnSpc>
              <a:spcBef>
                <a:spcPct val="0"/>
              </a:spcBef>
              <a:buFontTx/>
              <a:buNone/>
            </a:pPr>
            <a:r>
              <a:rPr altLang="en-US" b="1" lang="zh-CN" sz="2000">
                <a:solidFill>
                  <a:schemeClr val="bg1"/>
                </a:solidFill>
                <a:latin charset="-122" panose="020b0503020204020204" pitchFamily="34" typeface="微软雅黑"/>
                <a:ea charset="-122" panose="020b0503020204020204" pitchFamily="34" typeface="微软雅黑"/>
              </a:rPr>
              <a:t>活动时间：</a:t>
            </a:r>
          </a:p>
          <a:p>
            <a:pPr eaLnBrk="1" hangingPunct="1">
              <a:lnSpc>
                <a:spcPct val="100000"/>
              </a:lnSpc>
              <a:spcBef>
                <a:spcPct val="0"/>
              </a:spcBef>
              <a:buFontTx/>
              <a:buNone/>
            </a:pPr>
            <a:r>
              <a:rPr altLang="en-US" b="1" lang="zh-CN" sz="2000">
                <a:solidFill>
                  <a:schemeClr val="bg1"/>
                </a:solidFill>
                <a:latin charset="-122" panose="020b0503020204020204" pitchFamily="34" typeface="微软雅黑"/>
                <a:ea charset="-122" panose="020b0503020204020204" pitchFamily="34" typeface="微软雅黑"/>
              </a:rPr>
              <a:t>活动地点：</a:t>
            </a:r>
          </a:p>
          <a:p>
            <a:pPr eaLnBrk="1" hangingPunct="1">
              <a:lnSpc>
                <a:spcPct val="100000"/>
              </a:lnSpc>
              <a:spcBef>
                <a:spcPct val="0"/>
              </a:spcBef>
              <a:buFontTx/>
              <a:buNone/>
            </a:pPr>
            <a:r>
              <a:rPr altLang="en-US" b="1" lang="zh-CN" sz="2000">
                <a:solidFill>
                  <a:schemeClr val="bg1"/>
                </a:solidFill>
                <a:latin charset="-122" panose="020b0503020204020204" pitchFamily="34" typeface="微软雅黑"/>
                <a:ea charset="-122" panose="020b0503020204020204" pitchFamily="34" typeface="微软雅黑"/>
              </a:rPr>
              <a:t>参与人群：         </a:t>
            </a:r>
          </a:p>
          <a:p>
            <a:pPr eaLnBrk="1" hangingPunct="1">
              <a:lnSpc>
                <a:spcPct val="100000"/>
              </a:lnSpc>
              <a:spcBef>
                <a:spcPct val="0"/>
              </a:spcBef>
              <a:buFontTx/>
              <a:buNone/>
            </a:pPr>
            <a:r>
              <a:rPr altLang="en-US" b="1" lang="zh-CN" sz="2000">
                <a:solidFill>
                  <a:schemeClr val="bg1"/>
                </a:solidFill>
                <a:latin charset="-122" panose="020b0503020204020204" pitchFamily="34" typeface="微软雅黑"/>
                <a:ea charset="-122" panose="020b0503020204020204" pitchFamily="34" typeface="微软雅黑"/>
              </a:rPr>
              <a:t>参与人数：200人左右</a:t>
            </a:r>
          </a:p>
          <a:p>
            <a:pPr eaLnBrk="1" hangingPunct="1">
              <a:lnSpc>
                <a:spcPct val="100000"/>
              </a:lnSpc>
              <a:spcBef>
                <a:spcPct val="0"/>
              </a:spcBef>
              <a:buFontTx/>
              <a:buNone/>
            </a:pPr>
            <a:r>
              <a:rPr altLang="en-US" b="1" lang="zh-CN" sz="2000">
                <a:solidFill>
                  <a:schemeClr val="bg1"/>
                </a:solidFill>
                <a:latin charset="-122" panose="020b0503020204020204" pitchFamily="34" typeface="微软雅黑"/>
                <a:ea charset="-122" panose="020b0503020204020204" pitchFamily="34" typeface="微软雅黑"/>
              </a:rPr>
              <a:t>活动基调：高品质  古典  和谐  大气</a:t>
            </a:r>
          </a:p>
        </p:txBody>
      </p:sp>
    </p:spTree>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11" name="矩形 10"/>
          <p:cNvSpPr/>
          <p:nvPr/>
        </p:nvSpPr>
        <p:spPr>
          <a:xfrm>
            <a:off x="0" y="0"/>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 name="矩形 11"/>
          <p:cNvSpPr/>
          <p:nvPr/>
        </p:nvSpPr>
        <p:spPr>
          <a:xfrm>
            <a:off x="3460750" y="1497013"/>
            <a:ext cx="5270500" cy="3078162"/>
          </a:xfrm>
          <a:prstGeom prst="rect">
            <a:avLst/>
          </a:prstGeom>
          <a:solidFill>
            <a:srgbClr val="C0000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676" name="矩形 8"/>
          <p:cNvSpPr>
            <a:spLocks noChangeArrowheads="1"/>
          </p:cNvSpPr>
          <p:nvPr/>
        </p:nvSpPr>
        <p:spPr bwMode="auto">
          <a:xfrm>
            <a:off x="3048000" y="1912938"/>
            <a:ext cx="6096000" cy="22250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b="1" lang="zh-CN">
                <a:solidFill>
                  <a:schemeClr val="bg1"/>
                </a:solidFill>
                <a:latin charset="-122" panose="020b0503020204020204" pitchFamily="34" typeface="微软雅黑"/>
                <a:ea charset="-122" panose="020b0503020204020204" pitchFamily="34" typeface="微软雅黑"/>
              </a:rPr>
              <a:t>活动具体内容</a:t>
            </a:r>
          </a:p>
          <a:p>
            <a:pPr algn="ctr" eaLnBrk="1" hangingPunct="1">
              <a:lnSpc>
                <a:spcPct val="100000"/>
              </a:lnSpc>
              <a:spcBef>
                <a:spcPct val="0"/>
              </a:spcBef>
              <a:buFontTx/>
              <a:buNone/>
            </a:pPr>
            <a:r>
              <a:rPr altLang="en-US" b="1" lang="zh-CN">
                <a:solidFill>
                  <a:schemeClr val="bg1"/>
                </a:solidFill>
                <a:latin charset="-122" panose="020b0503020204020204" pitchFamily="34" typeface="微软雅黑"/>
                <a:ea charset="-122" panose="020b0503020204020204" pitchFamily="34" typeface="微软雅黑"/>
              </a:rPr>
              <a:t>媒体应用以及落地执行</a:t>
            </a:r>
          </a:p>
          <a:p>
            <a:pPr algn="ctr" eaLnBrk="1" hangingPunct="1">
              <a:lnSpc>
                <a:spcPct val="100000"/>
              </a:lnSpc>
              <a:spcBef>
                <a:spcPct val="0"/>
              </a:spcBef>
              <a:buFontTx/>
              <a:buNone/>
            </a:pPr>
            <a:r>
              <a:rPr altLang="en-US" b="1" lang="zh-CN">
                <a:solidFill>
                  <a:schemeClr val="bg1"/>
                </a:solidFill>
                <a:latin charset="-122" panose="020b0503020204020204" pitchFamily="34" typeface="微软雅黑"/>
                <a:ea charset="-122" panose="020b0503020204020204" pitchFamily="34" typeface="微软雅黑"/>
              </a:rPr>
              <a:t>以当月当季实际情况为准</a:t>
            </a:r>
          </a:p>
          <a:p>
            <a:pPr algn="ctr" eaLnBrk="1" hangingPunct="1">
              <a:lnSpc>
                <a:spcPct val="100000"/>
              </a:lnSpc>
              <a:spcBef>
                <a:spcPct val="0"/>
              </a:spcBef>
              <a:buFontTx/>
              <a:buNone/>
            </a:pPr>
            <a:r>
              <a:rPr altLang="en-US" b="1" lang="zh-CN">
                <a:solidFill>
                  <a:schemeClr val="bg1"/>
                </a:solidFill>
                <a:latin charset="-122" panose="020b0503020204020204" pitchFamily="34" typeface="微软雅黑"/>
                <a:ea charset="-122" panose="020b0503020204020204" pitchFamily="34" typeface="微软雅黑"/>
              </a:rPr>
              <a:t>及时调整策划方向</a:t>
            </a:r>
          </a:p>
          <a:p>
            <a:pPr algn="ctr" eaLnBrk="1" hangingPunct="1">
              <a:lnSpc>
                <a:spcPct val="100000"/>
              </a:lnSpc>
              <a:spcBef>
                <a:spcPct val="0"/>
              </a:spcBef>
              <a:buFontTx/>
              <a:buNone/>
            </a:pPr>
            <a:r>
              <a:rPr altLang="en-US" b="1" lang="zh-CN">
                <a:solidFill>
                  <a:schemeClr val="bg1"/>
                </a:solidFill>
                <a:latin charset="-122" panose="020b0503020204020204" pitchFamily="34" typeface="微软雅黑"/>
                <a:ea charset="-122" panose="020b0503020204020204" pitchFamily="34" typeface="微软雅黑"/>
              </a:rPr>
              <a:t>并制定执行方案</a:t>
            </a:r>
          </a:p>
        </p:txBody>
      </p:sp>
      <p:sp>
        <p:nvSpPr>
          <p:cNvPr id="28677" name="矩形 12"/>
          <p:cNvSpPr>
            <a:spLocks noChangeArrowheads="1"/>
          </p:cNvSpPr>
          <p:nvPr/>
        </p:nvSpPr>
        <p:spPr bwMode="auto">
          <a:xfrm>
            <a:off x="2824163" y="5464175"/>
            <a:ext cx="654367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1100">
                <a:solidFill>
                  <a:schemeClr val="bg1"/>
                </a:solidFill>
                <a:latin charset="-122" panose="020b0503020204020204" pitchFamily="34" typeface="微软雅黑"/>
                <a:ea charset="-122" panose="020b0503020204020204" pitchFamily="34" typeface="微软雅黑"/>
              </a:rPr>
              <a:t>Supporters say that the ease of use of presentation software can save a lot of time for people who otherwise would have used other types. Supporters say that the ease of use.</a:t>
            </a:r>
          </a:p>
        </p:txBody>
      </p:sp>
      <p:cxnSp>
        <p:nvCxnSpPr>
          <p:cNvPr id="14" name="直接连接符 13"/>
          <p:cNvCxnSpPr/>
          <p:nvPr/>
        </p:nvCxnSpPr>
        <p:spPr>
          <a:xfrm>
            <a:off x="2824163" y="5381625"/>
            <a:ext cx="65436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29698" name="文本框 9"/>
          <p:cNvSpPr/>
          <p:nvPr/>
        </p:nvSpPr>
        <p:spPr bwMode="auto">
          <a:xfrm>
            <a:off x="1778000" y="0"/>
            <a:ext cx="8636000" cy="6858000"/>
          </a:xfrm>
          <a:custGeom>
            <a:gdLst>
              <a:gd fmla="*/ 6955489 w 8636000" name="T0"/>
              <a:gd fmla="*/ 2562268 h 6858000" name="T1"/>
              <a:gd fmla="*/ 7314128 w 8636000" name="T2"/>
              <a:gd fmla="*/ 2910944 h 6858000" name="T3"/>
              <a:gd fmla="*/ 6956200 w 8636000" name="T4"/>
              <a:gd fmla="*/ 3280256 h 6858000" name="T5"/>
              <a:gd fmla="*/ 6828116 w 8636000" name="T6"/>
              <a:gd fmla="*/ 2562268 h 6858000" name="T7"/>
              <a:gd fmla="*/ 6593293 w 8636000" name="T8"/>
              <a:gd fmla="*/ 3472384 h 6858000" name="T9"/>
              <a:gd fmla="*/ 7396672 w 8636000" name="T10"/>
              <a:gd fmla="*/ 3317615 h 6858000" name="T11"/>
              <a:gd fmla="*/ 6973990 w 8636000" name="T12"/>
              <a:gd fmla="*/ 2370140 h 6858000" name="T13"/>
              <a:gd fmla="*/ 5355043 w 8636000" name="T14"/>
              <a:gd fmla="*/ 2370140 h 6858000" name="T15"/>
              <a:gd fmla="*/ 5577769 w 8636000" name="T16"/>
              <a:gd fmla="*/ 3472384 h 6858000" name="T17"/>
              <a:gd fmla="*/ 5571365 w 8636000" name="T18"/>
              <a:gd fmla="*/ 2669717 h 6858000" name="T19"/>
              <a:gd fmla="*/ 5627580 w 8636000" name="T20"/>
              <a:gd fmla="*/ 2759377 h 6858000" name="T21"/>
              <a:gd fmla="*/ 6334895 w 8636000" name="T22"/>
              <a:gd fmla="*/ 3472384 h 6858000" name="T23"/>
              <a:gd fmla="*/ 6112169 w 8636000" name="T24"/>
              <a:gd fmla="*/ 2370140 h 6858000" name="T25"/>
              <a:gd fmla="*/ 6119285 w 8636000" name="T26"/>
              <a:gd fmla="*/ 3150748 h 6858000" name="T27"/>
              <a:gd fmla="*/ 6060935 w 8636000" name="T28"/>
              <a:gd fmla="*/ 3063223 h 6858000" name="T29"/>
              <a:gd fmla="*/ 5355043 w 8636000" name="T30"/>
              <a:gd fmla="*/ 2370140 h 6858000" name="T31"/>
              <a:gd fmla="*/ 4526368 w 8636000" name="T32"/>
              <a:gd fmla="*/ 3472384 h 6858000" name="T33"/>
              <a:gd fmla="*/ 5178891 w 8636000" name="T34"/>
              <a:gd fmla="*/ 3280256 h 6858000" name="T35"/>
              <a:gd fmla="*/ 4761191 w 8636000" name="T36"/>
              <a:gd fmla="*/ 3013412 h 6858000" name="T37"/>
              <a:gd fmla="*/ 5125522 w 8636000" name="T38"/>
              <a:gd fmla="*/ 2821996 h 6858000" name="T39"/>
              <a:gd fmla="*/ 4761191 w 8636000" name="T40"/>
              <a:gd fmla="*/ 2562268 h 6858000" name="T41"/>
              <a:gd fmla="*/ 5153274 w 8636000" name="T42"/>
              <a:gd fmla="*/ 2370140 h 6858000" name="T43"/>
              <a:gd fmla="*/ 3259543 w 8636000" name="T44"/>
              <a:gd fmla="*/ 2370140 h 6858000" name="T45"/>
              <a:gd fmla="*/ 3912066 w 8636000" name="T46"/>
              <a:gd fmla="*/ 3472384 h 6858000" name="T47"/>
              <a:gd fmla="*/ 3494366 w 8636000" name="T48"/>
              <a:gd fmla="*/ 3280256 h 6858000" name="T49"/>
              <a:gd fmla="*/ 3858697 w 8636000" name="T50"/>
              <a:gd fmla="*/ 3013412 h 6858000" name="T51"/>
              <a:gd fmla="*/ 3494366 w 8636000" name="T52"/>
              <a:gd fmla="*/ 2821996 h 6858000" name="T53"/>
              <a:gd fmla="*/ 3886449 w 8636000" name="T54"/>
              <a:gd fmla="*/ 2562268 h 6858000" name="T55"/>
              <a:gd fmla="*/ 3259543 w 8636000" name="T56"/>
              <a:gd fmla="*/ 2370140 h 6858000" name="T57"/>
              <a:gd fmla="*/ 2059393 w 8636000" name="T58"/>
              <a:gd fmla="*/ 3472384 h 6858000" name="T59"/>
              <a:gd fmla="*/ 2294216 w 8636000" name="T60"/>
              <a:gd fmla="*/ 3017682 h 6858000" name="T61"/>
              <a:gd fmla="*/ 2763862 w 8636000" name="T62"/>
              <a:gd fmla="*/ 3472384 h 6858000" name="T63"/>
              <a:gd fmla="*/ 2998684 w 8636000" name="T64"/>
              <a:gd fmla="*/ 2370140 h 6858000" name="T65"/>
              <a:gd fmla="*/ 2763862 w 8636000" name="T66"/>
              <a:gd fmla="*/ 2814880 h 6858000" name="T67"/>
              <a:gd fmla="*/ 2294216 w 8636000" name="T68"/>
              <a:gd fmla="*/ 2370140 h 6858000" name="T69"/>
              <a:gd fmla="*/ 1041813 w 8636000" name="T70"/>
              <a:gd fmla="*/ 2370140 h 6858000" name="T71"/>
              <a:gd fmla="*/ 1355622 w 8636000" name="T72"/>
              <a:gd fmla="*/ 2562268 h 6858000" name="T73"/>
              <a:gd fmla="*/ 1591156 w 8636000" name="T74"/>
              <a:gd fmla="*/ 3472384 h 6858000" name="T75"/>
              <a:gd fmla="*/ 1905677 w 8636000" name="T76"/>
              <a:gd fmla="*/ 2562268 h 6858000" name="T77"/>
              <a:gd fmla="*/ 1041813 w 8636000" name="T78"/>
              <a:gd fmla="*/ 2370140 h 6858000" name="T79"/>
              <a:gd fmla="*/ 8636000 w 8636000" name="T80"/>
              <a:gd fmla="*/ 0 h 6858000" name="T81"/>
              <a:gd fmla="*/ 0 w 8636000" name="T82"/>
              <a:gd fmla="*/ 6858000 h 685800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6858000" w="8636000">
                <a:moveTo>
                  <a:pt x="6828116" y="2562268"/>
                </a:moveTo>
                <a:lnTo>
                  <a:pt x="6955489" y="2562268"/>
                </a:lnTo>
                <a:cubicBezTo>
                  <a:pt x="7061752" y="2562268"/>
                  <a:pt x="7148092" y="2592984"/>
                  <a:pt x="7214506" y="2654418"/>
                </a:cubicBezTo>
                <a:cubicBezTo>
                  <a:pt x="7280920" y="2715851"/>
                  <a:pt x="7314128" y="2801360"/>
                  <a:pt x="7314128" y="2910944"/>
                </a:cubicBezTo>
                <a:cubicBezTo>
                  <a:pt x="7314128" y="3024323"/>
                  <a:pt x="7282344" y="3114220"/>
                  <a:pt x="7218776" y="3180635"/>
                </a:cubicBezTo>
                <a:cubicBezTo>
                  <a:pt x="7155207" y="3247049"/>
                  <a:pt x="7067682" y="3280256"/>
                  <a:pt x="6956200" y="3280256"/>
                </a:cubicBezTo>
                <a:lnTo>
                  <a:pt x="6828116" y="3280256"/>
                </a:lnTo>
                <a:lnTo>
                  <a:pt x="6828116" y="2562268"/>
                </a:lnTo>
                <a:close/>
                <a:moveTo>
                  <a:pt x="6593293" y="2370140"/>
                </a:moveTo>
                <a:lnTo>
                  <a:pt x="6593293" y="3472384"/>
                </a:lnTo>
                <a:lnTo>
                  <a:pt x="6972567" y="3472384"/>
                </a:lnTo>
                <a:cubicBezTo>
                  <a:pt x="7145720" y="3472384"/>
                  <a:pt x="7287088" y="3420794"/>
                  <a:pt x="7396672" y="3317615"/>
                </a:cubicBezTo>
                <a:cubicBezTo>
                  <a:pt x="7506256" y="3214435"/>
                  <a:pt x="7561048" y="3077692"/>
                  <a:pt x="7561048" y="2907386"/>
                </a:cubicBezTo>
                <a:cubicBezTo>
                  <a:pt x="7561048" y="2549222"/>
                  <a:pt x="7365362" y="2370140"/>
                  <a:pt x="6973990" y="2370140"/>
                </a:cubicBezTo>
                <a:lnTo>
                  <a:pt x="6593293" y="2370140"/>
                </a:lnTo>
                <a:close/>
                <a:moveTo>
                  <a:pt x="5355043" y="2370140"/>
                </a:moveTo>
                <a:lnTo>
                  <a:pt x="5355043" y="3472384"/>
                </a:lnTo>
                <a:lnTo>
                  <a:pt x="5577769" y="3472384"/>
                </a:lnTo>
                <a:lnTo>
                  <a:pt x="5577769" y="2845478"/>
                </a:lnTo>
                <a:cubicBezTo>
                  <a:pt x="5577769" y="2766255"/>
                  <a:pt x="5575634" y="2707668"/>
                  <a:pt x="5571365" y="2669717"/>
                </a:cubicBezTo>
                <a:lnTo>
                  <a:pt x="5574922" y="2669717"/>
                </a:lnTo>
                <a:cubicBezTo>
                  <a:pt x="5585833" y="2692488"/>
                  <a:pt x="5603386" y="2722374"/>
                  <a:pt x="5627580" y="2759377"/>
                </a:cubicBezTo>
                <a:lnTo>
                  <a:pt x="6094379" y="3472384"/>
                </a:lnTo>
                <a:lnTo>
                  <a:pt x="6334895" y="3472384"/>
                </a:lnTo>
                <a:lnTo>
                  <a:pt x="6334895" y="2370140"/>
                </a:lnTo>
                <a:lnTo>
                  <a:pt x="6112169" y="2370140"/>
                </a:lnTo>
                <a:lnTo>
                  <a:pt x="6112169" y="2998469"/>
                </a:lnTo>
                <a:cubicBezTo>
                  <a:pt x="6112169" y="3073423"/>
                  <a:pt x="6114541" y="3124182"/>
                  <a:pt x="6119285" y="3150748"/>
                </a:cubicBezTo>
                <a:lnTo>
                  <a:pt x="6115727" y="3150748"/>
                </a:lnTo>
                <a:cubicBezTo>
                  <a:pt x="6109085" y="3138414"/>
                  <a:pt x="6090821" y="3109239"/>
                  <a:pt x="6060935" y="3063223"/>
                </a:cubicBezTo>
                <a:lnTo>
                  <a:pt x="5611213" y="2370140"/>
                </a:lnTo>
                <a:lnTo>
                  <a:pt x="5355043" y="2370140"/>
                </a:lnTo>
                <a:close/>
                <a:moveTo>
                  <a:pt x="4526368" y="2370140"/>
                </a:moveTo>
                <a:lnTo>
                  <a:pt x="4526368" y="3472384"/>
                </a:lnTo>
                <a:lnTo>
                  <a:pt x="5178891" y="3472384"/>
                </a:lnTo>
                <a:lnTo>
                  <a:pt x="5178891" y="3280256"/>
                </a:lnTo>
                <a:lnTo>
                  <a:pt x="4761191" y="3280256"/>
                </a:lnTo>
                <a:lnTo>
                  <a:pt x="4761191" y="3013412"/>
                </a:lnTo>
                <a:lnTo>
                  <a:pt x="5125522" y="3013412"/>
                </a:lnTo>
                <a:lnTo>
                  <a:pt x="5125522" y="2821996"/>
                </a:lnTo>
                <a:lnTo>
                  <a:pt x="4761191" y="2821996"/>
                </a:lnTo>
                <a:lnTo>
                  <a:pt x="4761191" y="2562268"/>
                </a:lnTo>
                <a:lnTo>
                  <a:pt x="5153274" y="2562268"/>
                </a:lnTo>
                <a:lnTo>
                  <a:pt x="5153274" y="2370140"/>
                </a:lnTo>
                <a:lnTo>
                  <a:pt x="4526368" y="2370140"/>
                </a:lnTo>
                <a:close/>
                <a:moveTo>
                  <a:pt x="3259543" y="2370140"/>
                </a:moveTo>
                <a:lnTo>
                  <a:pt x="3259543" y="3472384"/>
                </a:lnTo>
                <a:lnTo>
                  <a:pt x="3912066" y="3472384"/>
                </a:lnTo>
                <a:lnTo>
                  <a:pt x="3912066" y="3280256"/>
                </a:lnTo>
                <a:lnTo>
                  <a:pt x="3494366" y="3280256"/>
                </a:lnTo>
                <a:lnTo>
                  <a:pt x="3494366" y="3013412"/>
                </a:lnTo>
                <a:lnTo>
                  <a:pt x="3858697" y="3013412"/>
                </a:lnTo>
                <a:lnTo>
                  <a:pt x="3858697" y="2821996"/>
                </a:lnTo>
                <a:lnTo>
                  <a:pt x="3494366" y="2821996"/>
                </a:lnTo>
                <a:lnTo>
                  <a:pt x="3494366" y="2562268"/>
                </a:lnTo>
                <a:lnTo>
                  <a:pt x="3886449" y="2562268"/>
                </a:lnTo>
                <a:lnTo>
                  <a:pt x="3886449" y="2370140"/>
                </a:lnTo>
                <a:lnTo>
                  <a:pt x="3259543" y="2370140"/>
                </a:lnTo>
                <a:close/>
                <a:moveTo>
                  <a:pt x="2059393" y="2370140"/>
                </a:moveTo>
                <a:lnTo>
                  <a:pt x="2059393" y="3472384"/>
                </a:lnTo>
                <a:lnTo>
                  <a:pt x="2294216" y="3472384"/>
                </a:lnTo>
                <a:lnTo>
                  <a:pt x="2294216" y="3017682"/>
                </a:lnTo>
                <a:lnTo>
                  <a:pt x="2763862" y="3017682"/>
                </a:lnTo>
                <a:lnTo>
                  <a:pt x="2763862" y="3472384"/>
                </a:lnTo>
                <a:lnTo>
                  <a:pt x="2998684" y="3472384"/>
                </a:lnTo>
                <a:lnTo>
                  <a:pt x="2998684" y="2370140"/>
                </a:lnTo>
                <a:lnTo>
                  <a:pt x="2763862" y="2370140"/>
                </a:lnTo>
                <a:lnTo>
                  <a:pt x="2763862" y="2814880"/>
                </a:lnTo>
                <a:lnTo>
                  <a:pt x="2294216" y="2814880"/>
                </a:lnTo>
                <a:lnTo>
                  <a:pt x="2294216" y="2370140"/>
                </a:lnTo>
                <a:lnTo>
                  <a:pt x="2059393" y="2370140"/>
                </a:lnTo>
                <a:close/>
                <a:moveTo>
                  <a:pt x="1041813" y="2370140"/>
                </a:moveTo>
                <a:lnTo>
                  <a:pt x="1041813" y="2562268"/>
                </a:lnTo>
                <a:lnTo>
                  <a:pt x="1355622" y="2562268"/>
                </a:lnTo>
                <a:lnTo>
                  <a:pt x="1355622" y="3472384"/>
                </a:lnTo>
                <a:lnTo>
                  <a:pt x="1591156" y="3472384"/>
                </a:lnTo>
                <a:lnTo>
                  <a:pt x="1591156" y="2562268"/>
                </a:lnTo>
                <a:lnTo>
                  <a:pt x="1905677" y="2562268"/>
                </a:lnTo>
                <a:lnTo>
                  <a:pt x="1905677" y="2370140"/>
                </a:lnTo>
                <a:lnTo>
                  <a:pt x="1041813" y="2370140"/>
                </a:lnTo>
                <a:close/>
                <a:moveTo>
                  <a:pt x="0" y="0"/>
                </a:moveTo>
                <a:lnTo>
                  <a:pt x="8636000" y="0"/>
                </a:lnTo>
                <a:lnTo>
                  <a:pt x="8636000" y="6858000"/>
                </a:lnTo>
                <a:lnTo>
                  <a:pt x="0" y="6858000"/>
                </a:lnTo>
                <a:lnTo>
                  <a:pt x="0" y="0"/>
                </a:lnTo>
                <a:close/>
              </a:path>
            </a:pathLst>
          </a:custGeom>
          <a:solidFill>
            <a:srgbClr val="FFFFFF">
              <a:alpha val="76862"/>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699" name="文本框 4"/>
          <p:cNvSpPr txBox="1">
            <a:spLocks noChangeArrowheads="1"/>
          </p:cNvSpPr>
          <p:nvPr/>
        </p:nvSpPr>
        <p:spPr bwMode="auto">
          <a:xfrm>
            <a:off x="3541712" y="4335463"/>
            <a:ext cx="50596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mtClean="0" sz="3200">
                <a:latin charset="-122" panose="020b0503020204020204" pitchFamily="34" typeface="微软雅黑"/>
                <a:ea charset="-122" panose="020b0503020204020204" pitchFamily="34" typeface="微软雅黑"/>
              </a:rPr>
              <a:t>成都西禾年度公关活动计划</a:t>
            </a:r>
          </a:p>
        </p:txBody>
      </p:sp>
      <p:sp>
        <p:nvSpPr>
          <p:cNvPr id="29700" name="矩形 5"/>
          <p:cNvSpPr>
            <a:spLocks noChangeArrowheads="1"/>
          </p:cNvSpPr>
          <p:nvPr/>
        </p:nvSpPr>
        <p:spPr bwMode="auto">
          <a:xfrm>
            <a:off x="2824163" y="5038725"/>
            <a:ext cx="654367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1100">
                <a:latin charset="-122" panose="020b0503020204020204" pitchFamily="34" typeface="微软雅黑"/>
                <a:ea charset="-122" panose="020b0503020204020204" pitchFamily="34" typeface="微软雅黑"/>
              </a:rPr>
              <a:t>Supporters say that the ease of use of presentation software can save a lot of time for people who otherwise would have used other types. Supporters say that the ease of use.</a:t>
            </a:r>
          </a:p>
        </p:txBody>
      </p:sp>
      <p:cxnSp>
        <p:nvCxnSpPr>
          <p:cNvPr id="7" name="直接连接符 6"/>
          <p:cNvCxnSpPr/>
          <p:nvPr/>
        </p:nvCxnSpPr>
        <p:spPr>
          <a:xfrm>
            <a:off x="2824163" y="4183063"/>
            <a:ext cx="6543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824163" y="4956175"/>
            <a:ext cx="6543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122" name="图片 7"/>
          <p:cNvPicPr>
            <a:picLocks noChangeAspect="1"/>
          </p:cNvPicPr>
          <p:nvPr/>
        </p:nvPicPr>
        <p:blipFill>
          <a:blip r:embed="rId2">
            <a:extLst>
              <a:ext uri="{28A0092B-C50C-407E-A947-70E740481C1C}">
                <a14:useLocalDpi val="0"/>
              </a:ext>
            </a:extLst>
          </a:blip>
          <a:srcRect r="70023"/>
          <a:stretch>
            <a:fillRect/>
          </a:stretch>
        </p:blipFill>
        <p:spPr bwMode="auto">
          <a:xfrm>
            <a:off x="0" y="0"/>
            <a:ext cx="307975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3" name="图片 8"/>
          <p:cNvPicPr>
            <a:picLocks noChangeAspect="1"/>
          </p:cNvPicPr>
          <p:nvPr/>
        </p:nvPicPr>
        <p:blipFill>
          <a:blip r:embed="rId3">
            <a:extLst>
              <a:ext uri="{28A0092B-C50C-407E-A947-70E740481C1C}">
                <a14:useLocalDpi val="0"/>
              </a:ext>
            </a:extLst>
          </a:blip>
          <a:srcRect l="26370" r="43916"/>
          <a:stretch>
            <a:fillRect/>
          </a:stretch>
        </p:blipFill>
        <p:spPr bwMode="auto">
          <a:xfrm>
            <a:off x="3055938" y="0"/>
            <a:ext cx="3055937"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4" name="图片 9"/>
          <p:cNvPicPr>
            <a:picLocks noChangeAspect="1"/>
          </p:cNvPicPr>
          <p:nvPr/>
        </p:nvPicPr>
        <p:blipFill>
          <a:blip r:embed="rId4">
            <a:extLst>
              <a:ext uri="{28A0092B-C50C-407E-A947-70E740481C1C}">
                <a14:useLocalDpi val="0"/>
              </a:ext>
            </a:extLst>
          </a:blip>
          <a:srcRect l="40649" r="30104"/>
          <a:stretch>
            <a:fillRect/>
          </a:stretch>
        </p:blipFill>
        <p:spPr bwMode="auto">
          <a:xfrm>
            <a:off x="6088063" y="0"/>
            <a:ext cx="3008312"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5" name="图片 10"/>
          <p:cNvPicPr>
            <a:picLocks noChangeAspect="1"/>
          </p:cNvPicPr>
          <p:nvPr/>
        </p:nvPicPr>
        <p:blipFill>
          <a:blip r:embed="rId5">
            <a:extLst>
              <a:ext uri="{28A0092B-C50C-407E-A947-70E740481C1C}">
                <a14:useLocalDpi val="0"/>
              </a:ext>
            </a:extLst>
          </a:blip>
          <a:srcRect l="41382" r="28436"/>
          <a:stretch>
            <a:fillRect/>
          </a:stretch>
        </p:blipFill>
        <p:spPr bwMode="auto">
          <a:xfrm>
            <a:off x="9088438" y="0"/>
            <a:ext cx="3103562"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8" name="矩形 307"/>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5127" name="组合 303"/>
          <p:cNvGrpSpPr/>
          <p:nvPr/>
        </p:nvGrpSpPr>
        <p:grpSpPr>
          <a:xfrm>
            <a:off x="314325" y="862013"/>
            <a:ext cx="1882775" cy="2895600"/>
            <a:chOff x="399876" y="1323473"/>
            <a:chExt cx="1883481" cy="2895177"/>
          </a:xfrm>
        </p:grpSpPr>
        <p:sp>
          <p:nvSpPr>
            <p:cNvPr id="57" name="Freeform 5"/>
            <p:cNvSpPr/>
            <p:nvPr/>
          </p:nvSpPr>
          <p:spPr bwMode="auto">
            <a:xfrm>
              <a:off x="604741" y="2163137"/>
              <a:ext cx="608240" cy="306343"/>
            </a:xfrm>
            <a:custGeom>
              <a:gdLst>
                <a:gd fmla="*/ 113 w 113" name="T0"/>
                <a:gd fmla="*/ 0 h 57" name="T1"/>
                <a:gd fmla="*/ 40 w 113" name="T2"/>
                <a:gd fmla="*/ 57 h 57" name="T3"/>
                <a:gd fmla="*/ 0 w 113" name="T4"/>
                <a:gd fmla="*/ 9 h 57" name="T5"/>
                <a:gd fmla="*/ 113 w 113" name="T6"/>
                <a:gd fmla="*/ 0 h 57" name="T7"/>
              </a:gdLst>
              <a:cxnLst>
                <a:cxn ang="0">
                  <a:pos x="T0" y="T1"/>
                </a:cxn>
                <a:cxn ang="0">
                  <a:pos x="T2" y="T3"/>
                </a:cxn>
                <a:cxn ang="0">
                  <a:pos x="T4" y="T5"/>
                </a:cxn>
                <a:cxn ang="0">
                  <a:pos x="T6" y="T7"/>
                </a:cxn>
              </a:cxnLst>
              <a:rect b="b" l="0" r="r" t="0"/>
              <a:pathLst>
                <a:path h="57" w="113">
                  <a:moveTo>
                    <a:pt x="113" y="0"/>
                  </a:moveTo>
                  <a:lnTo>
                    <a:pt x="40" y="57"/>
                  </a:lnTo>
                  <a:lnTo>
                    <a:pt x="0" y="9"/>
                  </a:lnTo>
                  <a:lnTo>
                    <a:pt x="113"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8" name="Freeform 6"/>
            <p:cNvSpPr/>
            <p:nvPr/>
          </p:nvSpPr>
          <p:spPr bwMode="auto">
            <a:xfrm>
              <a:off x="447519" y="2210755"/>
              <a:ext cx="371614" cy="258725"/>
            </a:xfrm>
            <a:custGeom>
              <a:gdLst>
                <a:gd fmla="*/ 29 w 69" name="T0"/>
                <a:gd fmla="*/ 0 h 48" name="T1"/>
                <a:gd fmla="*/ 0 w 69" name="T2"/>
                <a:gd fmla="*/ 48 h 48" name="T3"/>
                <a:gd fmla="*/ 69 w 69" name="T4"/>
                <a:gd fmla="*/ 48 h 48" name="T5"/>
                <a:gd fmla="*/ 29 w 69" name="T6"/>
                <a:gd fmla="*/ 0 h 48" name="T7"/>
              </a:gdLst>
              <a:cxnLst>
                <a:cxn ang="0">
                  <a:pos x="T0" y="T1"/>
                </a:cxn>
                <a:cxn ang="0">
                  <a:pos x="T2" y="T3"/>
                </a:cxn>
                <a:cxn ang="0">
                  <a:pos x="T4" y="T5"/>
                </a:cxn>
                <a:cxn ang="0">
                  <a:pos x="T6" y="T7"/>
                </a:cxn>
              </a:cxnLst>
              <a:rect b="b" l="0" r="r" t="0"/>
              <a:pathLst>
                <a:path h="48" w="69">
                  <a:moveTo>
                    <a:pt x="29" y="0"/>
                  </a:moveTo>
                  <a:lnTo>
                    <a:pt x="0" y="48"/>
                  </a:lnTo>
                  <a:lnTo>
                    <a:pt x="69" y="48"/>
                  </a:lnTo>
                  <a:lnTo>
                    <a:pt x="29"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9" name="Freeform 7"/>
            <p:cNvSpPr/>
            <p:nvPr/>
          </p:nvSpPr>
          <p:spPr bwMode="auto">
            <a:xfrm>
              <a:off x="1100227" y="2469481"/>
              <a:ext cx="343029" cy="711096"/>
            </a:xfrm>
            <a:custGeom>
              <a:gdLst>
                <a:gd fmla="*/ 0 w 64" name="T0"/>
                <a:gd fmla="*/ 0 h 132" name="T1"/>
                <a:gd fmla="*/ 64 w 64" name="T2"/>
                <a:gd fmla="*/ 62 h 132" name="T3"/>
                <a:gd fmla="*/ 0 w 64" name="T4"/>
                <a:gd fmla="*/ 132 h 132" name="T5"/>
                <a:gd fmla="*/ 0 w 64" name="T6"/>
                <a:gd fmla="*/ 0 h 132" name="T7"/>
              </a:gdLst>
              <a:cxnLst>
                <a:cxn ang="0">
                  <a:pos x="T0" y="T1"/>
                </a:cxn>
                <a:cxn ang="0">
                  <a:pos x="T2" y="T3"/>
                </a:cxn>
                <a:cxn ang="0">
                  <a:pos x="T4" y="T5"/>
                </a:cxn>
                <a:cxn ang="0">
                  <a:pos x="T6" y="T7"/>
                </a:cxn>
              </a:cxnLst>
              <a:rect b="b" l="0" r="r" t="0"/>
              <a:pathLst>
                <a:path h="132" w="64">
                  <a:moveTo>
                    <a:pt x="0" y="0"/>
                  </a:moveTo>
                  <a:lnTo>
                    <a:pt x="64" y="62"/>
                  </a:lnTo>
                  <a:lnTo>
                    <a:pt x="0" y="132"/>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0" name="Freeform 8"/>
            <p:cNvSpPr/>
            <p:nvPr/>
          </p:nvSpPr>
          <p:spPr bwMode="auto">
            <a:xfrm>
              <a:off x="1100227" y="2802807"/>
              <a:ext cx="457371" cy="673002"/>
            </a:xfrm>
            <a:custGeom>
              <a:gdLst>
                <a:gd fmla="*/ 64 w 85" name="T0"/>
                <a:gd fmla="*/ 0 h 125" name="T1"/>
                <a:gd fmla="*/ 85 w 85" name="T2"/>
                <a:gd fmla="*/ 125 h 125" name="T3"/>
                <a:gd fmla="*/ 0 w 85" name="T4"/>
                <a:gd fmla="*/ 70 h 125" name="T5"/>
                <a:gd fmla="*/ 64 w 85" name="T6"/>
                <a:gd fmla="*/ 0 h 125" name="T7"/>
              </a:gdLst>
              <a:cxnLst>
                <a:cxn ang="0">
                  <a:pos x="T0" y="T1"/>
                </a:cxn>
                <a:cxn ang="0">
                  <a:pos x="T2" y="T3"/>
                </a:cxn>
                <a:cxn ang="0">
                  <a:pos x="T4" y="T5"/>
                </a:cxn>
                <a:cxn ang="0">
                  <a:pos x="T6" y="T7"/>
                </a:cxn>
              </a:cxnLst>
              <a:rect b="b" l="0" r="r" t="0"/>
              <a:pathLst>
                <a:path h="125" w="85">
                  <a:moveTo>
                    <a:pt x="64" y="0"/>
                  </a:moveTo>
                  <a:lnTo>
                    <a:pt x="85" y="125"/>
                  </a:lnTo>
                  <a:lnTo>
                    <a:pt x="0" y="70"/>
                  </a:lnTo>
                  <a:lnTo>
                    <a:pt x="64"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1" name="Freeform 9"/>
            <p:cNvSpPr/>
            <p:nvPr/>
          </p:nvSpPr>
          <p:spPr bwMode="auto">
            <a:xfrm>
              <a:off x="1100227" y="3180577"/>
              <a:ext cx="457371" cy="666653"/>
            </a:xfrm>
            <a:custGeom>
              <a:gdLst>
                <a:gd fmla="*/ 0 w 85" name="T0"/>
                <a:gd fmla="*/ 124 h 124" name="T1"/>
                <a:gd fmla="*/ 85 w 85" name="T2"/>
                <a:gd fmla="*/ 55 h 124" name="T3"/>
                <a:gd fmla="*/ 0 w 85" name="T4"/>
                <a:gd fmla="*/ 0 h 124" name="T5"/>
                <a:gd fmla="*/ 0 w 85" name="T6"/>
                <a:gd fmla="*/ 124 h 124" name="T7"/>
              </a:gdLst>
              <a:cxnLst>
                <a:cxn ang="0">
                  <a:pos x="T0" y="T1"/>
                </a:cxn>
                <a:cxn ang="0">
                  <a:pos x="T2" y="T3"/>
                </a:cxn>
                <a:cxn ang="0">
                  <a:pos x="T4" y="T5"/>
                </a:cxn>
                <a:cxn ang="0">
                  <a:pos x="T6" y="T7"/>
                </a:cxn>
              </a:cxnLst>
              <a:rect b="b" l="0" r="r" t="0"/>
              <a:pathLst>
                <a:path h="124" w="85">
                  <a:moveTo>
                    <a:pt x="0" y="124"/>
                  </a:moveTo>
                  <a:lnTo>
                    <a:pt x="85" y="55"/>
                  </a:lnTo>
                  <a:lnTo>
                    <a:pt x="0" y="0"/>
                  </a:lnTo>
                  <a:lnTo>
                    <a:pt x="0" y="124"/>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2" name="Freeform 10"/>
            <p:cNvSpPr/>
            <p:nvPr/>
          </p:nvSpPr>
          <p:spPr bwMode="auto">
            <a:xfrm>
              <a:off x="728612" y="1710766"/>
              <a:ext cx="484369" cy="452371"/>
            </a:xfrm>
            <a:custGeom>
              <a:gdLst>
                <a:gd fmla="*/ 90 w 90" name="T0"/>
                <a:gd fmla="*/ 84 h 84" name="T1"/>
                <a:gd fmla="*/ 76 w 90" name="T2"/>
                <a:gd fmla="*/ 0 h 84" name="T3"/>
                <a:gd fmla="*/ 0 w 90" name="T4"/>
                <a:gd fmla="*/ 50 h 84" name="T5"/>
                <a:gd fmla="*/ 90 w 90" name="T6"/>
                <a:gd fmla="*/ 84 h 84" name="T7"/>
              </a:gdLst>
              <a:cxnLst>
                <a:cxn ang="0">
                  <a:pos x="T0" y="T1"/>
                </a:cxn>
                <a:cxn ang="0">
                  <a:pos x="T2" y="T3"/>
                </a:cxn>
                <a:cxn ang="0">
                  <a:pos x="T4" y="T5"/>
                </a:cxn>
                <a:cxn ang="0">
                  <a:pos x="T6" y="T7"/>
                </a:cxn>
              </a:cxnLst>
              <a:rect b="b" l="0" r="r" t="0"/>
              <a:pathLst>
                <a:path h="84" w="90">
                  <a:moveTo>
                    <a:pt x="90" y="84"/>
                  </a:moveTo>
                  <a:lnTo>
                    <a:pt x="76" y="0"/>
                  </a:lnTo>
                  <a:lnTo>
                    <a:pt x="0" y="50"/>
                  </a:lnTo>
                  <a:lnTo>
                    <a:pt x="90" y="84"/>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3" name="Freeform 11"/>
            <p:cNvSpPr/>
            <p:nvPr/>
          </p:nvSpPr>
          <p:spPr bwMode="auto">
            <a:xfrm>
              <a:off x="728612" y="1636164"/>
              <a:ext cx="408140" cy="344438"/>
            </a:xfrm>
            <a:custGeom>
              <a:gdLst>
                <a:gd fmla="*/ 38 w 76" name="T0"/>
                <a:gd fmla="*/ 0 h 64" name="T1"/>
                <a:gd fmla="*/ 76 w 76" name="T2"/>
                <a:gd fmla="*/ 14 h 64" name="T3"/>
                <a:gd fmla="*/ 0 w 76" name="T4"/>
                <a:gd fmla="*/ 64 h 64" name="T5"/>
                <a:gd fmla="*/ 38 w 76" name="T6"/>
                <a:gd fmla="*/ 0 h 64" name="T7"/>
              </a:gdLst>
              <a:cxnLst>
                <a:cxn ang="0">
                  <a:pos x="T0" y="T1"/>
                </a:cxn>
                <a:cxn ang="0">
                  <a:pos x="T2" y="T3"/>
                </a:cxn>
                <a:cxn ang="0">
                  <a:pos x="T4" y="T5"/>
                </a:cxn>
                <a:cxn ang="0">
                  <a:pos x="T6" y="T7"/>
                </a:cxn>
              </a:cxnLst>
              <a:rect b="b" l="0" r="r" t="0"/>
              <a:pathLst>
                <a:path h="64" w="76">
                  <a:moveTo>
                    <a:pt x="38" y="0"/>
                  </a:moveTo>
                  <a:lnTo>
                    <a:pt x="76" y="14"/>
                  </a:lnTo>
                  <a:lnTo>
                    <a:pt x="0" y="64"/>
                  </a:lnTo>
                  <a:lnTo>
                    <a:pt x="38"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4" name="Freeform 12"/>
            <p:cNvSpPr/>
            <p:nvPr/>
          </p:nvSpPr>
          <p:spPr bwMode="auto">
            <a:xfrm>
              <a:off x="931888" y="1323473"/>
              <a:ext cx="204864" cy="387293"/>
            </a:xfrm>
            <a:custGeom>
              <a:gdLst>
                <a:gd fmla="*/ 38 w 38" name="T0"/>
                <a:gd fmla="*/ 72 h 72" name="T1"/>
                <a:gd fmla="*/ 31 w 38" name="T2"/>
                <a:gd fmla="*/ 0 h 72" name="T3"/>
                <a:gd fmla="*/ 0 w 38" name="T4"/>
                <a:gd fmla="*/ 58 h 72" name="T5"/>
                <a:gd fmla="*/ 38 w 38" name="T6"/>
                <a:gd fmla="*/ 72 h 72" name="T7"/>
              </a:gdLst>
              <a:cxnLst>
                <a:cxn ang="0">
                  <a:pos x="T0" y="T1"/>
                </a:cxn>
                <a:cxn ang="0">
                  <a:pos x="T2" y="T3"/>
                </a:cxn>
                <a:cxn ang="0">
                  <a:pos x="T4" y="T5"/>
                </a:cxn>
                <a:cxn ang="0">
                  <a:pos x="T6" y="T7"/>
                </a:cxn>
              </a:cxnLst>
              <a:rect b="b" l="0" r="r" t="0"/>
              <a:pathLst>
                <a:path h="72" w="38">
                  <a:moveTo>
                    <a:pt x="38" y="72"/>
                  </a:moveTo>
                  <a:lnTo>
                    <a:pt x="31" y="0"/>
                  </a:lnTo>
                  <a:lnTo>
                    <a:pt x="0" y="58"/>
                  </a:lnTo>
                  <a:lnTo>
                    <a:pt x="38" y="72"/>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5" name="Freeform 13"/>
            <p:cNvSpPr/>
            <p:nvPr/>
          </p:nvSpPr>
          <p:spPr bwMode="auto">
            <a:xfrm>
              <a:off x="1567127" y="1323473"/>
              <a:ext cx="436726" cy="850776"/>
            </a:xfrm>
            <a:custGeom>
              <a:gdLst>
                <a:gd fmla="*/ 0 w 81" name="T0"/>
                <a:gd fmla="*/ 94 h 158" name="T1"/>
                <a:gd fmla="*/ 81 w 81" name="T2"/>
                <a:gd fmla="*/ 158 h 158" name="T3"/>
                <a:gd fmla="*/ 24 w 81" name="T4"/>
                <a:gd fmla="*/ 0 h 158" name="T5"/>
                <a:gd fmla="*/ 0 w 81" name="T6"/>
                <a:gd fmla="*/ 94 h 158" name="T7"/>
              </a:gdLst>
              <a:cxnLst>
                <a:cxn ang="0">
                  <a:pos x="T0" y="T1"/>
                </a:cxn>
                <a:cxn ang="0">
                  <a:pos x="T2" y="T3"/>
                </a:cxn>
                <a:cxn ang="0">
                  <a:pos x="T4" y="T5"/>
                </a:cxn>
                <a:cxn ang="0">
                  <a:pos x="T6" y="T7"/>
                </a:cxn>
              </a:cxnLst>
              <a:rect b="b" l="0" r="r" t="0"/>
              <a:pathLst>
                <a:path h="158" w="81">
                  <a:moveTo>
                    <a:pt x="0" y="94"/>
                  </a:moveTo>
                  <a:lnTo>
                    <a:pt x="81" y="158"/>
                  </a:lnTo>
                  <a:lnTo>
                    <a:pt x="24" y="0"/>
                  </a:lnTo>
                  <a:lnTo>
                    <a:pt x="0" y="94"/>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6" name="Freeform 14"/>
            <p:cNvSpPr/>
            <p:nvPr/>
          </p:nvSpPr>
          <p:spPr bwMode="auto">
            <a:xfrm>
              <a:off x="1212981" y="1829811"/>
              <a:ext cx="446255" cy="360310"/>
            </a:xfrm>
            <a:custGeom>
              <a:gdLst>
                <a:gd fmla="*/ 0 w 83" name="T0"/>
                <a:gd fmla="*/ 62 h 67" name="T1"/>
                <a:gd fmla="*/ 83 w 83" name="T2"/>
                <a:gd fmla="*/ 67 h 67" name="T3"/>
                <a:gd fmla="*/ 66 w 83" name="T4"/>
                <a:gd fmla="*/ 0 h 67" name="T5"/>
                <a:gd fmla="*/ 0 w 83" name="T6"/>
                <a:gd fmla="*/ 62 h 67" name="T7"/>
              </a:gdLst>
              <a:cxnLst>
                <a:cxn ang="0">
                  <a:pos x="T0" y="T1"/>
                </a:cxn>
                <a:cxn ang="0">
                  <a:pos x="T2" y="T3"/>
                </a:cxn>
                <a:cxn ang="0">
                  <a:pos x="T4" y="T5"/>
                </a:cxn>
                <a:cxn ang="0">
                  <a:pos x="T6" y="T7"/>
                </a:cxn>
              </a:cxnLst>
              <a:rect b="b" l="0" r="r" t="0"/>
              <a:pathLst>
                <a:path h="67" w="83">
                  <a:moveTo>
                    <a:pt x="0" y="62"/>
                  </a:moveTo>
                  <a:lnTo>
                    <a:pt x="83" y="67"/>
                  </a:lnTo>
                  <a:lnTo>
                    <a:pt x="66" y="0"/>
                  </a:lnTo>
                  <a:lnTo>
                    <a:pt x="0" y="62"/>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7" name="Freeform 15"/>
            <p:cNvSpPr/>
            <p:nvPr/>
          </p:nvSpPr>
          <p:spPr bwMode="auto">
            <a:xfrm>
              <a:off x="1212981" y="2163137"/>
              <a:ext cx="446255" cy="639670"/>
            </a:xfrm>
            <a:custGeom>
              <a:gdLst>
                <a:gd fmla="*/ 83 w 83" name="T0"/>
                <a:gd fmla="*/ 5 h 119" name="T1"/>
                <a:gd fmla="*/ 43 w 83" name="T2"/>
                <a:gd fmla="*/ 119 h 119" name="T3"/>
                <a:gd fmla="*/ 0 w 83" name="T4"/>
                <a:gd fmla="*/ 0 h 119" name="T5"/>
                <a:gd fmla="*/ 83 w 83" name="T6"/>
                <a:gd fmla="*/ 5 h 119" name="T7"/>
              </a:gdLst>
              <a:cxnLst>
                <a:cxn ang="0">
                  <a:pos x="T0" y="T1"/>
                </a:cxn>
                <a:cxn ang="0">
                  <a:pos x="T2" y="T3"/>
                </a:cxn>
                <a:cxn ang="0">
                  <a:pos x="T4" y="T5"/>
                </a:cxn>
                <a:cxn ang="0">
                  <a:pos x="T6" y="T7"/>
                </a:cxn>
              </a:cxnLst>
              <a:rect b="b" l="0" r="r" t="0"/>
              <a:pathLst>
                <a:path h="119" w="83">
                  <a:moveTo>
                    <a:pt x="83" y="5"/>
                  </a:moveTo>
                  <a:lnTo>
                    <a:pt x="43" y="119"/>
                  </a:lnTo>
                  <a:lnTo>
                    <a:pt x="0" y="0"/>
                  </a:lnTo>
                  <a:lnTo>
                    <a:pt x="83" y="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8" name="Freeform 16"/>
            <p:cNvSpPr/>
            <p:nvPr/>
          </p:nvSpPr>
          <p:spPr bwMode="auto">
            <a:xfrm>
              <a:off x="1100227" y="2163137"/>
              <a:ext cx="343029" cy="639670"/>
            </a:xfrm>
            <a:custGeom>
              <a:gdLst>
                <a:gd fmla="*/ 64 w 64" name="T0"/>
                <a:gd fmla="*/ 119 h 119" name="T1"/>
                <a:gd fmla="*/ 0 w 64" name="T2"/>
                <a:gd fmla="*/ 57 h 119" name="T3"/>
                <a:gd fmla="*/ 21 w 64" name="T4"/>
                <a:gd fmla="*/ 0 h 119" name="T5"/>
                <a:gd fmla="*/ 64 w 64" name="T6"/>
                <a:gd fmla="*/ 119 h 119" name="T7"/>
              </a:gdLst>
              <a:cxnLst>
                <a:cxn ang="0">
                  <a:pos x="T0" y="T1"/>
                </a:cxn>
                <a:cxn ang="0">
                  <a:pos x="T2" y="T3"/>
                </a:cxn>
                <a:cxn ang="0">
                  <a:pos x="T4" y="T5"/>
                </a:cxn>
                <a:cxn ang="0">
                  <a:pos x="T6" y="T7"/>
                </a:cxn>
              </a:cxnLst>
              <a:rect b="b" l="0" r="r" t="0"/>
              <a:pathLst>
                <a:path h="119" w="64">
                  <a:moveTo>
                    <a:pt x="64" y="119"/>
                  </a:moveTo>
                  <a:lnTo>
                    <a:pt x="0" y="57"/>
                  </a:lnTo>
                  <a:lnTo>
                    <a:pt x="21" y="0"/>
                  </a:lnTo>
                  <a:lnTo>
                    <a:pt x="64" y="11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9" name="Freeform 17"/>
            <p:cNvSpPr/>
            <p:nvPr/>
          </p:nvSpPr>
          <p:spPr bwMode="auto">
            <a:xfrm>
              <a:off x="1697350" y="1323473"/>
              <a:ext cx="370026" cy="479355"/>
            </a:xfrm>
            <a:custGeom>
              <a:gdLst>
                <a:gd fmla="*/ 69 w 69" name="T0"/>
                <a:gd fmla="*/ 0 h 89" name="T1"/>
                <a:gd fmla="*/ 69 w 69" name="T2"/>
                <a:gd fmla="*/ 89 h 89" name="T3"/>
                <a:gd fmla="*/ 0 w 69" name="T4"/>
                <a:gd fmla="*/ 0 h 89" name="T5"/>
                <a:gd fmla="*/ 69 w 69" name="T6"/>
                <a:gd fmla="*/ 0 h 89" name="T7"/>
              </a:gdLst>
              <a:cxnLst>
                <a:cxn ang="0">
                  <a:pos x="T0" y="T1"/>
                </a:cxn>
                <a:cxn ang="0">
                  <a:pos x="T2" y="T3"/>
                </a:cxn>
                <a:cxn ang="0">
                  <a:pos x="T4" y="T5"/>
                </a:cxn>
                <a:cxn ang="0">
                  <a:pos x="T6" y="T7"/>
                </a:cxn>
              </a:cxnLst>
              <a:rect b="b" l="0" r="r" t="0"/>
              <a:pathLst>
                <a:path h="89" w="69">
                  <a:moveTo>
                    <a:pt x="69" y="0"/>
                  </a:moveTo>
                  <a:lnTo>
                    <a:pt x="69" y="89"/>
                  </a:lnTo>
                  <a:lnTo>
                    <a:pt x="0" y="0"/>
                  </a:lnTo>
                  <a:lnTo>
                    <a:pt x="69"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0" name="Freeform 18"/>
            <p:cNvSpPr/>
            <p:nvPr/>
          </p:nvSpPr>
          <p:spPr bwMode="auto">
            <a:xfrm>
              <a:off x="1697350" y="1323473"/>
              <a:ext cx="370026" cy="850776"/>
            </a:xfrm>
            <a:custGeom>
              <a:gdLst>
                <a:gd fmla="*/ 69 w 69" name="T0"/>
                <a:gd fmla="*/ 89 h 158" name="T1"/>
                <a:gd fmla="*/ 57 w 69" name="T2"/>
                <a:gd fmla="*/ 158 h 158" name="T3"/>
                <a:gd fmla="*/ 0 w 69" name="T4"/>
                <a:gd fmla="*/ 0 h 158" name="T5"/>
                <a:gd fmla="*/ 69 w 69" name="T6"/>
                <a:gd fmla="*/ 89 h 158" name="T7"/>
              </a:gdLst>
              <a:cxnLst>
                <a:cxn ang="0">
                  <a:pos x="T0" y="T1"/>
                </a:cxn>
                <a:cxn ang="0">
                  <a:pos x="T2" y="T3"/>
                </a:cxn>
                <a:cxn ang="0">
                  <a:pos x="T4" y="T5"/>
                </a:cxn>
                <a:cxn ang="0">
                  <a:pos x="T6" y="T7"/>
                </a:cxn>
              </a:cxnLst>
              <a:rect b="b" l="0" r="r" t="0"/>
              <a:pathLst>
                <a:path h="158" w="69">
                  <a:moveTo>
                    <a:pt x="69" y="89"/>
                  </a:moveTo>
                  <a:lnTo>
                    <a:pt x="57" y="158"/>
                  </a:lnTo>
                  <a:lnTo>
                    <a:pt x="0" y="0"/>
                  </a:lnTo>
                  <a:lnTo>
                    <a:pt x="69" y="8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1" name="Freeform 19"/>
            <p:cNvSpPr/>
            <p:nvPr/>
          </p:nvSpPr>
          <p:spPr bwMode="auto">
            <a:xfrm>
              <a:off x="2067376" y="1323473"/>
              <a:ext cx="215981" cy="479355"/>
            </a:xfrm>
            <a:custGeom>
              <a:gdLst>
                <a:gd fmla="*/ 40 w 40" name="T0"/>
                <a:gd fmla="*/ 0 h 89" name="T1"/>
                <a:gd fmla="*/ 0 w 40" name="T2"/>
                <a:gd fmla="*/ 89 h 89" name="T3"/>
                <a:gd fmla="*/ 0 w 40" name="T4"/>
                <a:gd fmla="*/ 0 h 89" name="T5"/>
                <a:gd fmla="*/ 40 w 40" name="T6"/>
                <a:gd fmla="*/ 0 h 89" name="T7"/>
              </a:gdLst>
              <a:cxnLst>
                <a:cxn ang="0">
                  <a:pos x="T0" y="T1"/>
                </a:cxn>
                <a:cxn ang="0">
                  <a:pos x="T2" y="T3"/>
                </a:cxn>
                <a:cxn ang="0">
                  <a:pos x="T4" y="T5"/>
                </a:cxn>
                <a:cxn ang="0">
                  <a:pos x="T6" y="T7"/>
                </a:cxn>
              </a:cxnLst>
              <a:rect b="b" l="0" r="r" t="0"/>
              <a:pathLst>
                <a:path h="89" w="40">
                  <a:moveTo>
                    <a:pt x="40" y="0"/>
                  </a:moveTo>
                  <a:lnTo>
                    <a:pt x="0" y="89"/>
                  </a:lnTo>
                  <a:lnTo>
                    <a:pt x="0" y="0"/>
                  </a:lnTo>
                  <a:lnTo>
                    <a:pt x="4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2" name="Freeform 20"/>
            <p:cNvSpPr/>
            <p:nvPr/>
          </p:nvSpPr>
          <p:spPr bwMode="auto">
            <a:xfrm>
              <a:off x="2067376" y="1323473"/>
              <a:ext cx="215981" cy="526973"/>
            </a:xfrm>
            <a:custGeom>
              <a:gdLst>
                <a:gd fmla="*/ 40 w 40" name="T0"/>
                <a:gd fmla="*/ 98 h 98" name="T1"/>
                <a:gd fmla="*/ 0 w 40" name="T2"/>
                <a:gd fmla="*/ 89 h 98" name="T3"/>
                <a:gd fmla="*/ 40 w 40" name="T4"/>
                <a:gd fmla="*/ 0 h 98" name="T5"/>
                <a:gd fmla="*/ 40 w 40" name="T6"/>
                <a:gd fmla="*/ 98 h 98" name="T7"/>
              </a:gdLst>
              <a:cxnLst>
                <a:cxn ang="0">
                  <a:pos x="T0" y="T1"/>
                </a:cxn>
                <a:cxn ang="0">
                  <a:pos x="T2" y="T3"/>
                </a:cxn>
                <a:cxn ang="0">
                  <a:pos x="T4" y="T5"/>
                </a:cxn>
                <a:cxn ang="0">
                  <a:pos x="T6" y="T7"/>
                </a:cxn>
              </a:cxnLst>
              <a:rect b="b" l="0" r="r" t="0"/>
              <a:pathLst>
                <a:path h="98" w="40">
                  <a:moveTo>
                    <a:pt x="40" y="98"/>
                  </a:moveTo>
                  <a:lnTo>
                    <a:pt x="0" y="89"/>
                  </a:lnTo>
                  <a:lnTo>
                    <a:pt x="40" y="0"/>
                  </a:lnTo>
                  <a:lnTo>
                    <a:pt x="40" y="9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3" name="Freeform 21"/>
            <p:cNvSpPr/>
            <p:nvPr/>
          </p:nvSpPr>
          <p:spPr bwMode="auto">
            <a:xfrm>
              <a:off x="2003852" y="1802828"/>
              <a:ext cx="279505" cy="371421"/>
            </a:xfrm>
            <a:custGeom>
              <a:gdLst>
                <a:gd fmla="*/ 12 w 52" name="T0"/>
                <a:gd fmla="*/ 0 h 69" name="T1"/>
                <a:gd fmla="*/ 52 w 52" name="T2"/>
                <a:gd fmla="*/ 69 h 69" name="T3"/>
                <a:gd fmla="*/ 0 w 52" name="T4"/>
                <a:gd fmla="*/ 69 h 69" name="T5"/>
                <a:gd fmla="*/ 12 w 52" name="T6"/>
                <a:gd fmla="*/ 0 h 69" name="T7"/>
              </a:gdLst>
              <a:cxnLst>
                <a:cxn ang="0">
                  <a:pos x="T0" y="T1"/>
                </a:cxn>
                <a:cxn ang="0">
                  <a:pos x="T2" y="T3"/>
                </a:cxn>
                <a:cxn ang="0">
                  <a:pos x="T4" y="T5"/>
                </a:cxn>
                <a:cxn ang="0">
                  <a:pos x="T6" y="T7"/>
                </a:cxn>
              </a:cxnLst>
              <a:rect b="b" l="0" r="r" t="0"/>
              <a:pathLst>
                <a:path h="69" w="52">
                  <a:moveTo>
                    <a:pt x="12" y="0"/>
                  </a:moveTo>
                  <a:lnTo>
                    <a:pt x="52" y="69"/>
                  </a:lnTo>
                  <a:lnTo>
                    <a:pt x="0" y="69"/>
                  </a:lnTo>
                  <a:lnTo>
                    <a:pt x="12"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4" name="Freeform 22"/>
            <p:cNvSpPr/>
            <p:nvPr/>
          </p:nvSpPr>
          <p:spPr bwMode="auto">
            <a:xfrm>
              <a:off x="2067376" y="1802828"/>
              <a:ext cx="215981" cy="371421"/>
            </a:xfrm>
            <a:custGeom>
              <a:gdLst>
                <a:gd fmla="*/ 40 w 40" name="T0"/>
                <a:gd fmla="*/ 9 h 69" name="T1"/>
                <a:gd fmla="*/ 40 w 40" name="T2"/>
                <a:gd fmla="*/ 69 h 69" name="T3"/>
                <a:gd fmla="*/ 0 w 40" name="T4"/>
                <a:gd fmla="*/ 0 h 69" name="T5"/>
                <a:gd fmla="*/ 40 w 40" name="T6"/>
                <a:gd fmla="*/ 9 h 69" name="T7"/>
              </a:gdLst>
              <a:cxnLst>
                <a:cxn ang="0">
                  <a:pos x="T0" y="T1"/>
                </a:cxn>
                <a:cxn ang="0">
                  <a:pos x="T2" y="T3"/>
                </a:cxn>
                <a:cxn ang="0">
                  <a:pos x="T4" y="T5"/>
                </a:cxn>
                <a:cxn ang="0">
                  <a:pos x="T6" y="T7"/>
                </a:cxn>
              </a:cxnLst>
              <a:rect b="b" l="0" r="r" t="0"/>
              <a:pathLst>
                <a:path h="69" w="40">
                  <a:moveTo>
                    <a:pt x="40" y="9"/>
                  </a:moveTo>
                  <a:lnTo>
                    <a:pt x="40" y="69"/>
                  </a:lnTo>
                  <a:lnTo>
                    <a:pt x="0" y="0"/>
                  </a:lnTo>
                  <a:lnTo>
                    <a:pt x="40" y="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5" name="Freeform 23"/>
            <p:cNvSpPr/>
            <p:nvPr/>
          </p:nvSpPr>
          <p:spPr bwMode="auto">
            <a:xfrm>
              <a:off x="2003852" y="2174249"/>
              <a:ext cx="279505" cy="646018"/>
            </a:xfrm>
            <a:custGeom>
              <a:gdLst>
                <a:gd fmla="*/ 52 w 52" name="T0"/>
                <a:gd fmla="*/ 0 h 120" name="T1"/>
                <a:gd fmla="*/ 52 w 52" name="T2"/>
                <a:gd fmla="*/ 120 h 120" name="T3"/>
                <a:gd fmla="*/ 0 w 52" name="T4"/>
                <a:gd fmla="*/ 0 h 120" name="T5"/>
                <a:gd fmla="*/ 52 w 52" name="T6"/>
                <a:gd fmla="*/ 0 h 120" name="T7"/>
              </a:gdLst>
              <a:cxnLst>
                <a:cxn ang="0">
                  <a:pos x="T0" y="T1"/>
                </a:cxn>
                <a:cxn ang="0">
                  <a:pos x="T2" y="T3"/>
                </a:cxn>
                <a:cxn ang="0">
                  <a:pos x="T4" y="T5"/>
                </a:cxn>
                <a:cxn ang="0">
                  <a:pos x="T6" y="T7"/>
                </a:cxn>
              </a:cxnLst>
              <a:rect b="b" l="0" r="r" t="0"/>
              <a:pathLst>
                <a:path h="120" w="52">
                  <a:moveTo>
                    <a:pt x="52" y="0"/>
                  </a:moveTo>
                  <a:lnTo>
                    <a:pt x="52" y="120"/>
                  </a:lnTo>
                  <a:lnTo>
                    <a:pt x="0" y="0"/>
                  </a:lnTo>
                  <a:lnTo>
                    <a:pt x="52"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6" name="Freeform 24"/>
            <p:cNvSpPr/>
            <p:nvPr/>
          </p:nvSpPr>
          <p:spPr bwMode="auto">
            <a:xfrm>
              <a:off x="1771990" y="2679000"/>
              <a:ext cx="511367" cy="436498"/>
            </a:xfrm>
            <a:custGeom>
              <a:gdLst>
                <a:gd fmla="*/ 95 w 95" name="T0"/>
                <a:gd fmla="*/ 26 h 81" name="T1"/>
                <a:gd fmla="*/ 24 w 95" name="T2"/>
                <a:gd fmla="*/ 81 h 81" name="T3"/>
                <a:gd fmla="*/ 0 w 95" name="T4"/>
                <a:gd fmla="*/ 0 h 81" name="T5"/>
                <a:gd fmla="*/ 95 w 95" name="T6"/>
                <a:gd fmla="*/ 26 h 81" name="T7"/>
              </a:gdLst>
              <a:cxnLst>
                <a:cxn ang="0">
                  <a:pos x="T0" y="T1"/>
                </a:cxn>
                <a:cxn ang="0">
                  <a:pos x="T2" y="T3"/>
                </a:cxn>
                <a:cxn ang="0">
                  <a:pos x="T4" y="T5"/>
                </a:cxn>
                <a:cxn ang="0">
                  <a:pos x="T6" y="T7"/>
                </a:cxn>
              </a:cxnLst>
              <a:rect b="b" l="0" r="r" t="0"/>
              <a:pathLst>
                <a:path h="81" w="95">
                  <a:moveTo>
                    <a:pt x="95" y="26"/>
                  </a:moveTo>
                  <a:lnTo>
                    <a:pt x="24" y="81"/>
                  </a:lnTo>
                  <a:lnTo>
                    <a:pt x="0" y="0"/>
                  </a:lnTo>
                  <a:lnTo>
                    <a:pt x="95" y="2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7" name="Freeform 25"/>
            <p:cNvSpPr/>
            <p:nvPr/>
          </p:nvSpPr>
          <p:spPr bwMode="auto">
            <a:xfrm>
              <a:off x="1900627" y="2820266"/>
              <a:ext cx="382730" cy="693637"/>
            </a:xfrm>
            <a:custGeom>
              <a:gdLst>
                <a:gd fmla="*/ 0 w 71" name="T0"/>
                <a:gd fmla="*/ 55 h 129" name="T1"/>
                <a:gd fmla="*/ 31 w 71" name="T2"/>
                <a:gd fmla="*/ 129 h 129" name="T3"/>
                <a:gd fmla="*/ 71 w 71" name="T4"/>
                <a:gd fmla="*/ 0 h 129" name="T5"/>
                <a:gd fmla="*/ 0 w 71" name="T6"/>
                <a:gd fmla="*/ 55 h 129" name="T7"/>
              </a:gdLst>
              <a:cxnLst>
                <a:cxn ang="0">
                  <a:pos x="T0" y="T1"/>
                </a:cxn>
                <a:cxn ang="0">
                  <a:pos x="T2" y="T3"/>
                </a:cxn>
                <a:cxn ang="0">
                  <a:pos x="T4" y="T5"/>
                </a:cxn>
                <a:cxn ang="0">
                  <a:pos x="T6" y="T7"/>
                </a:cxn>
              </a:cxnLst>
              <a:rect b="b" l="0" r="r" t="0"/>
              <a:pathLst>
                <a:path h="129" w="71">
                  <a:moveTo>
                    <a:pt x="0" y="55"/>
                  </a:moveTo>
                  <a:lnTo>
                    <a:pt x="31" y="129"/>
                  </a:lnTo>
                  <a:lnTo>
                    <a:pt x="71" y="0"/>
                  </a:lnTo>
                  <a:lnTo>
                    <a:pt x="0" y="5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8" name="Freeform 26"/>
            <p:cNvSpPr/>
            <p:nvPr/>
          </p:nvSpPr>
          <p:spPr bwMode="auto">
            <a:xfrm>
              <a:off x="1557598" y="3115498"/>
              <a:ext cx="509778" cy="398405"/>
            </a:xfrm>
            <a:custGeom>
              <a:gdLst>
                <a:gd fmla="*/ 95 w 95" name="T0"/>
                <a:gd fmla="*/ 74 h 74" name="T1"/>
                <a:gd fmla="*/ 0 w 95" name="T2"/>
                <a:gd fmla="*/ 67 h 74" name="T3"/>
                <a:gd fmla="*/ 64 w 95" name="T4"/>
                <a:gd fmla="*/ 0 h 74" name="T5"/>
                <a:gd fmla="*/ 95 w 95" name="T6"/>
                <a:gd fmla="*/ 74 h 74" name="T7"/>
              </a:gdLst>
              <a:cxnLst>
                <a:cxn ang="0">
                  <a:pos x="T0" y="T1"/>
                </a:cxn>
                <a:cxn ang="0">
                  <a:pos x="T2" y="T3"/>
                </a:cxn>
                <a:cxn ang="0">
                  <a:pos x="T4" y="T5"/>
                </a:cxn>
                <a:cxn ang="0">
                  <a:pos x="T6" y="T7"/>
                </a:cxn>
              </a:cxnLst>
              <a:rect b="b" l="0" r="r" t="0"/>
              <a:pathLst>
                <a:path h="74" w="95">
                  <a:moveTo>
                    <a:pt x="95" y="74"/>
                  </a:moveTo>
                  <a:lnTo>
                    <a:pt x="0" y="67"/>
                  </a:lnTo>
                  <a:lnTo>
                    <a:pt x="64" y="0"/>
                  </a:lnTo>
                  <a:lnTo>
                    <a:pt x="95" y="74"/>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9" name="Freeform 27"/>
            <p:cNvSpPr/>
            <p:nvPr/>
          </p:nvSpPr>
          <p:spPr bwMode="auto">
            <a:xfrm>
              <a:off x="2067376" y="3513903"/>
              <a:ext cx="215981" cy="425388"/>
            </a:xfrm>
            <a:custGeom>
              <a:gdLst>
                <a:gd fmla="*/ 40 w 40" name="T0"/>
                <a:gd fmla="*/ 79 h 79" name="T1"/>
                <a:gd fmla="*/ 40 w 40" name="T2"/>
                <a:gd fmla="*/ 2 h 79" name="T3"/>
                <a:gd fmla="*/ 0 w 40" name="T4"/>
                <a:gd fmla="*/ 0 h 79" name="T5"/>
                <a:gd fmla="*/ 40 w 40" name="T6"/>
                <a:gd fmla="*/ 79 h 79" name="T7"/>
              </a:gdLst>
              <a:cxnLst>
                <a:cxn ang="0">
                  <a:pos x="T0" y="T1"/>
                </a:cxn>
                <a:cxn ang="0">
                  <a:pos x="T2" y="T3"/>
                </a:cxn>
                <a:cxn ang="0">
                  <a:pos x="T4" y="T5"/>
                </a:cxn>
                <a:cxn ang="0">
                  <a:pos x="T6" y="T7"/>
                </a:cxn>
              </a:cxnLst>
              <a:rect b="b" l="0" r="r" t="0"/>
              <a:pathLst>
                <a:path h="79" w="40">
                  <a:moveTo>
                    <a:pt x="40" y="79"/>
                  </a:moveTo>
                  <a:lnTo>
                    <a:pt x="40" y="2"/>
                  </a:lnTo>
                  <a:lnTo>
                    <a:pt x="0" y="0"/>
                  </a:lnTo>
                  <a:lnTo>
                    <a:pt x="40" y="7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0" name="Freeform 28"/>
            <p:cNvSpPr/>
            <p:nvPr/>
          </p:nvSpPr>
          <p:spPr bwMode="auto">
            <a:xfrm>
              <a:off x="2067376" y="2820266"/>
              <a:ext cx="215981" cy="704747"/>
            </a:xfrm>
            <a:custGeom>
              <a:gdLst>
                <a:gd fmla="*/ 40 w 40" name="T0"/>
                <a:gd fmla="*/ 131 h 131" name="T1"/>
                <a:gd fmla="*/ 40 w 40" name="T2"/>
                <a:gd fmla="*/ 0 h 131" name="T3"/>
                <a:gd fmla="*/ 0 w 40" name="T4"/>
                <a:gd fmla="*/ 129 h 131" name="T5"/>
                <a:gd fmla="*/ 40 w 40" name="T6"/>
                <a:gd fmla="*/ 131 h 131" name="T7"/>
              </a:gdLst>
              <a:cxnLst>
                <a:cxn ang="0">
                  <a:pos x="T0" y="T1"/>
                </a:cxn>
                <a:cxn ang="0">
                  <a:pos x="T2" y="T3"/>
                </a:cxn>
                <a:cxn ang="0">
                  <a:pos x="T4" y="T5"/>
                </a:cxn>
                <a:cxn ang="0">
                  <a:pos x="T6" y="T7"/>
                </a:cxn>
              </a:cxnLst>
              <a:rect b="b" l="0" r="r" t="0"/>
              <a:pathLst>
                <a:path h="131" w="40">
                  <a:moveTo>
                    <a:pt x="40" y="131"/>
                  </a:moveTo>
                  <a:lnTo>
                    <a:pt x="40" y="0"/>
                  </a:lnTo>
                  <a:lnTo>
                    <a:pt x="0" y="129"/>
                  </a:lnTo>
                  <a:lnTo>
                    <a:pt x="40" y="13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1" name="Freeform 29"/>
            <p:cNvSpPr/>
            <p:nvPr/>
          </p:nvSpPr>
          <p:spPr bwMode="auto">
            <a:xfrm>
              <a:off x="1557598" y="3475809"/>
              <a:ext cx="509778" cy="742841"/>
            </a:xfrm>
            <a:custGeom>
              <a:gdLst>
                <a:gd fmla="*/ 95 w 95" name="T0"/>
                <a:gd fmla="*/ 7 h 138" name="T1"/>
                <a:gd fmla="*/ 38 w 95" name="T2"/>
                <a:gd fmla="*/ 138 h 138" name="T3"/>
                <a:gd fmla="*/ 0 w 95" name="T4"/>
                <a:gd fmla="*/ 0 h 138" name="T5"/>
                <a:gd fmla="*/ 95 w 95" name="T6"/>
                <a:gd fmla="*/ 7 h 138" name="T7"/>
              </a:gdLst>
              <a:cxnLst>
                <a:cxn ang="0">
                  <a:pos x="T0" y="T1"/>
                </a:cxn>
                <a:cxn ang="0">
                  <a:pos x="T2" y="T3"/>
                </a:cxn>
                <a:cxn ang="0">
                  <a:pos x="T4" y="T5"/>
                </a:cxn>
                <a:cxn ang="0">
                  <a:pos x="T6" y="T7"/>
                </a:cxn>
              </a:cxnLst>
              <a:rect b="b" l="0" r="r" t="0"/>
              <a:pathLst>
                <a:path h="138" w="95">
                  <a:moveTo>
                    <a:pt x="95" y="7"/>
                  </a:moveTo>
                  <a:lnTo>
                    <a:pt x="38" y="138"/>
                  </a:lnTo>
                  <a:lnTo>
                    <a:pt x="0" y="0"/>
                  </a:lnTo>
                  <a:lnTo>
                    <a:pt x="95" y="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2" name="Freeform 30"/>
            <p:cNvSpPr/>
            <p:nvPr/>
          </p:nvSpPr>
          <p:spPr bwMode="auto">
            <a:xfrm>
              <a:off x="1760874" y="3513903"/>
              <a:ext cx="522483" cy="704747"/>
            </a:xfrm>
            <a:custGeom>
              <a:gdLst>
                <a:gd fmla="*/ 97 w 97" name="T0"/>
                <a:gd fmla="*/ 79 h 131" name="T1"/>
                <a:gd fmla="*/ 0 w 97" name="T2"/>
                <a:gd fmla="*/ 131 h 131" name="T3"/>
                <a:gd fmla="*/ 57 w 97" name="T4"/>
                <a:gd fmla="*/ 0 h 131" name="T5"/>
                <a:gd fmla="*/ 97 w 97" name="T6"/>
                <a:gd fmla="*/ 79 h 131" name="T7"/>
              </a:gdLst>
              <a:cxnLst>
                <a:cxn ang="0">
                  <a:pos x="T0" y="T1"/>
                </a:cxn>
                <a:cxn ang="0">
                  <a:pos x="T2" y="T3"/>
                </a:cxn>
                <a:cxn ang="0">
                  <a:pos x="T4" y="T5"/>
                </a:cxn>
                <a:cxn ang="0">
                  <a:pos x="T6" y="T7"/>
                </a:cxn>
              </a:cxnLst>
              <a:rect b="b" l="0" r="r" t="0"/>
              <a:pathLst>
                <a:path h="131" w="97">
                  <a:moveTo>
                    <a:pt x="97" y="79"/>
                  </a:moveTo>
                  <a:lnTo>
                    <a:pt x="0" y="131"/>
                  </a:lnTo>
                  <a:lnTo>
                    <a:pt x="57" y="0"/>
                  </a:lnTo>
                  <a:lnTo>
                    <a:pt x="97" y="7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3" name="Freeform 31"/>
            <p:cNvSpPr/>
            <p:nvPr/>
          </p:nvSpPr>
          <p:spPr bwMode="auto">
            <a:xfrm>
              <a:off x="1760874" y="3939291"/>
              <a:ext cx="522483" cy="279359"/>
            </a:xfrm>
            <a:custGeom>
              <a:gdLst>
                <a:gd fmla="*/ 97 w 97" name="T0"/>
                <a:gd fmla="*/ 52 h 52" name="T1"/>
                <a:gd fmla="*/ 97 w 97" name="T2"/>
                <a:gd fmla="*/ 0 h 52" name="T3"/>
                <a:gd fmla="*/ 0 w 97" name="T4"/>
                <a:gd fmla="*/ 52 h 52" name="T5"/>
                <a:gd fmla="*/ 97 w 97" name="T6"/>
                <a:gd fmla="*/ 52 h 52" name="T7"/>
              </a:gdLst>
              <a:cxnLst>
                <a:cxn ang="0">
                  <a:pos x="T0" y="T1"/>
                </a:cxn>
                <a:cxn ang="0">
                  <a:pos x="T2" y="T3"/>
                </a:cxn>
                <a:cxn ang="0">
                  <a:pos x="T4" y="T5"/>
                </a:cxn>
                <a:cxn ang="0">
                  <a:pos x="T6" y="T7"/>
                </a:cxn>
              </a:cxnLst>
              <a:rect b="b" l="0" r="r" t="0"/>
              <a:pathLst>
                <a:path h="52" w="97">
                  <a:moveTo>
                    <a:pt x="97" y="52"/>
                  </a:moveTo>
                  <a:lnTo>
                    <a:pt x="97" y="0"/>
                  </a:lnTo>
                  <a:lnTo>
                    <a:pt x="0" y="52"/>
                  </a:lnTo>
                  <a:lnTo>
                    <a:pt x="97" y="52"/>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4" name="Freeform 32"/>
            <p:cNvSpPr/>
            <p:nvPr/>
          </p:nvSpPr>
          <p:spPr bwMode="auto">
            <a:xfrm>
              <a:off x="1100227" y="3475809"/>
              <a:ext cx="660648" cy="742841"/>
            </a:xfrm>
            <a:custGeom>
              <a:gdLst>
                <a:gd fmla="*/ 123 w 123" name="T0"/>
                <a:gd fmla="*/ 138 h 138" name="T1"/>
                <a:gd fmla="*/ 0 w 123" name="T2"/>
                <a:gd fmla="*/ 69 h 138" name="T3"/>
                <a:gd fmla="*/ 85 w 123" name="T4"/>
                <a:gd fmla="*/ 0 h 138" name="T5"/>
                <a:gd fmla="*/ 123 w 123" name="T6"/>
                <a:gd fmla="*/ 138 h 138" name="T7"/>
              </a:gdLst>
              <a:cxnLst>
                <a:cxn ang="0">
                  <a:pos x="T0" y="T1"/>
                </a:cxn>
                <a:cxn ang="0">
                  <a:pos x="T2" y="T3"/>
                </a:cxn>
                <a:cxn ang="0">
                  <a:pos x="T4" y="T5"/>
                </a:cxn>
                <a:cxn ang="0">
                  <a:pos x="T6" y="T7"/>
                </a:cxn>
              </a:cxnLst>
              <a:rect b="b" l="0" r="r" t="0"/>
              <a:pathLst>
                <a:path h="138" w="123">
                  <a:moveTo>
                    <a:pt x="123" y="138"/>
                  </a:moveTo>
                  <a:lnTo>
                    <a:pt x="0" y="69"/>
                  </a:lnTo>
                  <a:lnTo>
                    <a:pt x="85" y="0"/>
                  </a:lnTo>
                  <a:lnTo>
                    <a:pt x="123" y="13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5" name="Freeform 33"/>
            <p:cNvSpPr/>
            <p:nvPr/>
          </p:nvSpPr>
          <p:spPr bwMode="auto">
            <a:xfrm>
              <a:off x="1100227" y="3847229"/>
              <a:ext cx="660648" cy="371421"/>
            </a:xfrm>
            <a:custGeom>
              <a:gdLst>
                <a:gd fmla="*/ 123 w 123" name="T0"/>
                <a:gd fmla="*/ 69 h 69" name="T1"/>
                <a:gd fmla="*/ 0 w 123" name="T2"/>
                <a:gd fmla="*/ 0 h 69" name="T3"/>
                <a:gd fmla="*/ 0 w 123" name="T4"/>
                <a:gd fmla="*/ 69 h 69" name="T5"/>
                <a:gd fmla="*/ 123 w 123" name="T6"/>
                <a:gd fmla="*/ 69 h 69" name="T7"/>
              </a:gdLst>
              <a:cxnLst>
                <a:cxn ang="0">
                  <a:pos x="T0" y="T1"/>
                </a:cxn>
                <a:cxn ang="0">
                  <a:pos x="T2" y="T3"/>
                </a:cxn>
                <a:cxn ang="0">
                  <a:pos x="T4" y="T5"/>
                </a:cxn>
                <a:cxn ang="0">
                  <a:pos x="T6" y="T7"/>
                </a:cxn>
              </a:cxnLst>
              <a:rect b="b" l="0" r="r" t="0"/>
              <a:pathLst>
                <a:path h="69" w="123">
                  <a:moveTo>
                    <a:pt x="123" y="69"/>
                  </a:moveTo>
                  <a:lnTo>
                    <a:pt x="0" y="0"/>
                  </a:lnTo>
                  <a:lnTo>
                    <a:pt x="0" y="69"/>
                  </a:lnTo>
                  <a:lnTo>
                    <a:pt x="123" y="6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6" name="Freeform 34"/>
            <p:cNvSpPr/>
            <p:nvPr/>
          </p:nvSpPr>
          <p:spPr bwMode="auto">
            <a:xfrm>
              <a:off x="604741" y="1980602"/>
              <a:ext cx="608240" cy="230153"/>
            </a:xfrm>
            <a:custGeom>
              <a:gdLst>
                <a:gd fmla="*/ 0 w 113" name="T0"/>
                <a:gd fmla="*/ 43 h 43" name="T1"/>
                <a:gd fmla="*/ 113 w 113" name="T2"/>
                <a:gd fmla="*/ 34 h 43" name="T3"/>
                <a:gd fmla="*/ 23 w 113" name="T4"/>
                <a:gd fmla="*/ 0 h 43" name="T5"/>
                <a:gd fmla="*/ 0 w 113" name="T6"/>
                <a:gd fmla="*/ 43 h 43" name="T7"/>
              </a:gdLst>
              <a:cxnLst>
                <a:cxn ang="0">
                  <a:pos x="T0" y="T1"/>
                </a:cxn>
                <a:cxn ang="0">
                  <a:pos x="T2" y="T3"/>
                </a:cxn>
                <a:cxn ang="0">
                  <a:pos x="T4" y="T5"/>
                </a:cxn>
                <a:cxn ang="0">
                  <a:pos x="T6" y="T7"/>
                </a:cxn>
              </a:cxnLst>
              <a:rect b="b" l="0" r="r" t="0"/>
              <a:pathLst>
                <a:path h="43" w="113">
                  <a:moveTo>
                    <a:pt x="0" y="43"/>
                  </a:moveTo>
                  <a:lnTo>
                    <a:pt x="113" y="34"/>
                  </a:lnTo>
                  <a:lnTo>
                    <a:pt x="23" y="0"/>
                  </a:lnTo>
                  <a:lnTo>
                    <a:pt x="0" y="43"/>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7" name="Freeform 35"/>
            <p:cNvSpPr/>
            <p:nvPr/>
          </p:nvSpPr>
          <p:spPr bwMode="auto">
            <a:xfrm>
              <a:off x="1136752" y="1323473"/>
              <a:ext cx="560598" cy="506338"/>
            </a:xfrm>
            <a:custGeom>
              <a:gdLst>
                <a:gd fmla="*/ 104 w 104" name="T0"/>
                <a:gd fmla="*/ 0 h 94" name="T1"/>
                <a:gd fmla="*/ 80 w 104" name="T2"/>
                <a:gd fmla="*/ 94 h 94" name="T3"/>
                <a:gd fmla="*/ 0 w 104" name="T4"/>
                <a:gd fmla="*/ 72 h 94" name="T5"/>
                <a:gd fmla="*/ 104 w 104" name="T6"/>
                <a:gd fmla="*/ 0 h 94" name="T7"/>
              </a:gdLst>
              <a:cxnLst>
                <a:cxn ang="0">
                  <a:pos x="T0" y="T1"/>
                </a:cxn>
                <a:cxn ang="0">
                  <a:pos x="T2" y="T3"/>
                </a:cxn>
                <a:cxn ang="0">
                  <a:pos x="T4" y="T5"/>
                </a:cxn>
                <a:cxn ang="0">
                  <a:pos x="T6" y="T7"/>
                </a:cxn>
              </a:cxnLst>
              <a:rect b="b" l="0" r="r" t="0"/>
              <a:pathLst>
                <a:path h="94" w="104">
                  <a:moveTo>
                    <a:pt x="104" y="0"/>
                  </a:moveTo>
                  <a:lnTo>
                    <a:pt x="80" y="94"/>
                  </a:lnTo>
                  <a:lnTo>
                    <a:pt x="0" y="72"/>
                  </a:lnTo>
                  <a:lnTo>
                    <a:pt x="104"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8" name="Freeform 36"/>
            <p:cNvSpPr/>
            <p:nvPr/>
          </p:nvSpPr>
          <p:spPr bwMode="auto">
            <a:xfrm>
              <a:off x="1136752" y="1710766"/>
              <a:ext cx="430374" cy="452371"/>
            </a:xfrm>
            <a:custGeom>
              <a:gdLst>
                <a:gd fmla="*/ 0 w 80" name="T0"/>
                <a:gd fmla="*/ 0 h 84" name="T1"/>
                <a:gd fmla="*/ 14 w 80" name="T2"/>
                <a:gd fmla="*/ 84 h 84" name="T3"/>
                <a:gd fmla="*/ 80 w 80" name="T4"/>
                <a:gd fmla="*/ 22 h 84" name="T5"/>
                <a:gd fmla="*/ 0 w 80" name="T6"/>
                <a:gd fmla="*/ 0 h 84" name="T7"/>
              </a:gdLst>
              <a:cxnLst>
                <a:cxn ang="0">
                  <a:pos x="T0" y="T1"/>
                </a:cxn>
                <a:cxn ang="0">
                  <a:pos x="T2" y="T3"/>
                </a:cxn>
                <a:cxn ang="0">
                  <a:pos x="T4" y="T5"/>
                </a:cxn>
                <a:cxn ang="0">
                  <a:pos x="T6" y="T7"/>
                </a:cxn>
              </a:cxnLst>
              <a:rect b="b" l="0" r="r" t="0"/>
              <a:pathLst>
                <a:path h="84" w="80">
                  <a:moveTo>
                    <a:pt x="0" y="0"/>
                  </a:moveTo>
                  <a:lnTo>
                    <a:pt x="14" y="84"/>
                  </a:lnTo>
                  <a:lnTo>
                    <a:pt x="80" y="22"/>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9" name="Freeform 37"/>
            <p:cNvSpPr/>
            <p:nvPr/>
          </p:nvSpPr>
          <p:spPr bwMode="auto">
            <a:xfrm>
              <a:off x="1100227" y="1323473"/>
              <a:ext cx="597124" cy="387293"/>
            </a:xfrm>
            <a:custGeom>
              <a:gdLst>
                <a:gd fmla="*/ 0 w 111" name="T0"/>
                <a:gd fmla="*/ 0 h 72" name="T1"/>
                <a:gd fmla="*/ 7 w 111" name="T2"/>
                <a:gd fmla="*/ 72 h 72" name="T3"/>
                <a:gd fmla="*/ 111 w 111" name="T4"/>
                <a:gd fmla="*/ 0 h 72" name="T5"/>
                <a:gd fmla="*/ 0 w 111" name="T6"/>
                <a:gd fmla="*/ 0 h 72" name="T7"/>
              </a:gdLst>
              <a:cxnLst>
                <a:cxn ang="0">
                  <a:pos x="T0" y="T1"/>
                </a:cxn>
                <a:cxn ang="0">
                  <a:pos x="T2" y="T3"/>
                </a:cxn>
                <a:cxn ang="0">
                  <a:pos x="T4" y="T5"/>
                </a:cxn>
                <a:cxn ang="0">
                  <a:pos x="T6" y="T7"/>
                </a:cxn>
              </a:cxnLst>
              <a:rect b="b" l="0" r="r" t="0"/>
              <a:pathLst>
                <a:path h="72" w="110">
                  <a:moveTo>
                    <a:pt x="0" y="0"/>
                  </a:moveTo>
                  <a:lnTo>
                    <a:pt x="7" y="72"/>
                  </a:lnTo>
                  <a:lnTo>
                    <a:pt x="111" y="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0" name="Freeform 38"/>
            <p:cNvSpPr/>
            <p:nvPr/>
          </p:nvSpPr>
          <p:spPr bwMode="auto">
            <a:xfrm>
              <a:off x="1443255" y="2679000"/>
              <a:ext cx="328735" cy="796809"/>
            </a:xfrm>
            <a:custGeom>
              <a:gdLst>
                <a:gd fmla="*/ 61 w 61" name="T0"/>
                <a:gd fmla="*/ 0 h 148" name="T1"/>
                <a:gd fmla="*/ 21 w 61" name="T2"/>
                <a:gd fmla="*/ 148 h 148" name="T3"/>
                <a:gd fmla="*/ 0 w 61" name="T4"/>
                <a:gd fmla="*/ 23 h 148" name="T5"/>
                <a:gd fmla="*/ 61 w 61" name="T6"/>
                <a:gd fmla="*/ 0 h 148" name="T7"/>
              </a:gdLst>
              <a:cxnLst>
                <a:cxn ang="0">
                  <a:pos x="T0" y="T1"/>
                </a:cxn>
                <a:cxn ang="0">
                  <a:pos x="T2" y="T3"/>
                </a:cxn>
                <a:cxn ang="0">
                  <a:pos x="T4" y="T5"/>
                </a:cxn>
                <a:cxn ang="0">
                  <a:pos x="T6" y="T7"/>
                </a:cxn>
              </a:cxnLst>
              <a:rect b="b" l="0" r="r" t="0"/>
              <a:pathLst>
                <a:path h="148" w="61">
                  <a:moveTo>
                    <a:pt x="61" y="0"/>
                  </a:moveTo>
                  <a:lnTo>
                    <a:pt x="21" y="148"/>
                  </a:lnTo>
                  <a:lnTo>
                    <a:pt x="0" y="23"/>
                  </a:lnTo>
                  <a:lnTo>
                    <a:pt x="61"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1" name="Freeform 39"/>
            <p:cNvSpPr/>
            <p:nvPr/>
          </p:nvSpPr>
          <p:spPr bwMode="auto">
            <a:xfrm>
              <a:off x="1557598" y="2679000"/>
              <a:ext cx="343029" cy="796809"/>
            </a:xfrm>
            <a:custGeom>
              <a:gdLst>
                <a:gd fmla="*/ 40 w 64" name="T0"/>
                <a:gd fmla="*/ 0 h 148" name="T1"/>
                <a:gd fmla="*/ 64 w 64" name="T2"/>
                <a:gd fmla="*/ 81 h 148" name="T3"/>
                <a:gd fmla="*/ 0 w 64" name="T4"/>
                <a:gd fmla="*/ 148 h 148" name="T5"/>
                <a:gd fmla="*/ 40 w 64" name="T6"/>
                <a:gd fmla="*/ 0 h 148" name="T7"/>
              </a:gdLst>
              <a:cxnLst>
                <a:cxn ang="0">
                  <a:pos x="T0" y="T1"/>
                </a:cxn>
                <a:cxn ang="0">
                  <a:pos x="T2" y="T3"/>
                </a:cxn>
                <a:cxn ang="0">
                  <a:pos x="T4" y="T5"/>
                </a:cxn>
                <a:cxn ang="0">
                  <a:pos x="T6" y="T7"/>
                </a:cxn>
              </a:cxnLst>
              <a:rect b="b" l="0" r="r" t="0"/>
              <a:pathLst>
                <a:path h="148" w="64">
                  <a:moveTo>
                    <a:pt x="40" y="0"/>
                  </a:moveTo>
                  <a:lnTo>
                    <a:pt x="64" y="81"/>
                  </a:lnTo>
                  <a:lnTo>
                    <a:pt x="0" y="148"/>
                  </a:lnTo>
                  <a:lnTo>
                    <a:pt x="4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2" name="Freeform 40"/>
            <p:cNvSpPr/>
            <p:nvPr/>
          </p:nvSpPr>
          <p:spPr bwMode="auto">
            <a:xfrm>
              <a:off x="1443255" y="2190121"/>
              <a:ext cx="328735" cy="612685"/>
            </a:xfrm>
            <a:custGeom>
              <a:gdLst>
                <a:gd fmla="*/ 40 w 61" name="T0"/>
                <a:gd fmla="*/ 0 h 114" name="T1"/>
                <a:gd fmla="*/ 0 w 61" name="T2"/>
                <a:gd fmla="*/ 114 h 114" name="T3"/>
                <a:gd fmla="*/ 61 w 61" name="T4"/>
                <a:gd fmla="*/ 91 h 114" name="T5"/>
                <a:gd fmla="*/ 40 w 61" name="T6"/>
                <a:gd fmla="*/ 0 h 114" name="T7"/>
              </a:gdLst>
              <a:cxnLst>
                <a:cxn ang="0">
                  <a:pos x="T0" y="T1"/>
                </a:cxn>
                <a:cxn ang="0">
                  <a:pos x="T2" y="T3"/>
                </a:cxn>
                <a:cxn ang="0">
                  <a:pos x="T4" y="T5"/>
                </a:cxn>
                <a:cxn ang="0">
                  <a:pos x="T6" y="T7"/>
                </a:cxn>
              </a:cxnLst>
              <a:rect b="b" l="0" r="r" t="0"/>
              <a:pathLst>
                <a:path h="114" w="61">
                  <a:moveTo>
                    <a:pt x="40" y="0"/>
                  </a:moveTo>
                  <a:lnTo>
                    <a:pt x="0" y="114"/>
                  </a:lnTo>
                  <a:lnTo>
                    <a:pt x="61" y="91"/>
                  </a:lnTo>
                  <a:lnTo>
                    <a:pt x="4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3" name="Freeform 41"/>
            <p:cNvSpPr/>
            <p:nvPr/>
          </p:nvSpPr>
          <p:spPr bwMode="auto">
            <a:xfrm>
              <a:off x="1771990" y="2174249"/>
              <a:ext cx="511367" cy="646018"/>
            </a:xfrm>
            <a:custGeom>
              <a:gdLst>
                <a:gd fmla="*/ 43 w 95" name="T0"/>
                <a:gd fmla="*/ 0 h 120" name="T1"/>
                <a:gd fmla="*/ 95 w 95" name="T2"/>
                <a:gd fmla="*/ 120 h 120" name="T3"/>
                <a:gd fmla="*/ 0 w 95" name="T4"/>
                <a:gd fmla="*/ 94 h 120" name="T5"/>
                <a:gd fmla="*/ 43 w 95" name="T6"/>
                <a:gd fmla="*/ 0 h 120" name="T7"/>
              </a:gdLst>
              <a:cxnLst>
                <a:cxn ang="0">
                  <a:pos x="T0" y="T1"/>
                </a:cxn>
                <a:cxn ang="0">
                  <a:pos x="T2" y="T3"/>
                </a:cxn>
                <a:cxn ang="0">
                  <a:pos x="T4" y="T5"/>
                </a:cxn>
                <a:cxn ang="0">
                  <a:pos x="T6" y="T7"/>
                </a:cxn>
              </a:cxnLst>
              <a:rect b="b" l="0" r="r" t="0"/>
              <a:pathLst>
                <a:path h="120" w="95">
                  <a:moveTo>
                    <a:pt x="43" y="0"/>
                  </a:moveTo>
                  <a:lnTo>
                    <a:pt x="95" y="120"/>
                  </a:lnTo>
                  <a:lnTo>
                    <a:pt x="0" y="94"/>
                  </a:lnTo>
                  <a:lnTo>
                    <a:pt x="43"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4" name="Freeform 42"/>
            <p:cNvSpPr/>
            <p:nvPr/>
          </p:nvSpPr>
          <p:spPr bwMode="auto">
            <a:xfrm>
              <a:off x="1567127" y="1829811"/>
              <a:ext cx="436726" cy="360310"/>
            </a:xfrm>
            <a:custGeom>
              <a:gdLst>
                <a:gd fmla="*/ 17 w 81" name="T0"/>
                <a:gd fmla="*/ 67 h 67" name="T1"/>
                <a:gd fmla="*/ 0 w 81" name="T2"/>
                <a:gd fmla="*/ 0 h 67" name="T3"/>
                <a:gd fmla="*/ 81 w 81" name="T4"/>
                <a:gd fmla="*/ 64 h 67" name="T5"/>
                <a:gd fmla="*/ 17 w 81" name="T6"/>
                <a:gd fmla="*/ 67 h 67" name="T7"/>
              </a:gdLst>
              <a:cxnLst>
                <a:cxn ang="0">
                  <a:pos x="T0" y="T1"/>
                </a:cxn>
                <a:cxn ang="0">
                  <a:pos x="T2" y="T3"/>
                </a:cxn>
                <a:cxn ang="0">
                  <a:pos x="T4" y="T5"/>
                </a:cxn>
                <a:cxn ang="0">
                  <a:pos x="T6" y="T7"/>
                </a:cxn>
              </a:cxnLst>
              <a:rect b="b" l="0" r="r" t="0"/>
              <a:pathLst>
                <a:path h="67" w="81">
                  <a:moveTo>
                    <a:pt x="17" y="67"/>
                  </a:moveTo>
                  <a:lnTo>
                    <a:pt x="0" y="0"/>
                  </a:lnTo>
                  <a:lnTo>
                    <a:pt x="81" y="64"/>
                  </a:lnTo>
                  <a:lnTo>
                    <a:pt x="17" y="6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5" name="Freeform 43"/>
            <p:cNvSpPr/>
            <p:nvPr/>
          </p:nvSpPr>
          <p:spPr bwMode="auto">
            <a:xfrm>
              <a:off x="1659236" y="2174249"/>
              <a:ext cx="344616" cy="504751"/>
            </a:xfrm>
            <a:custGeom>
              <a:gdLst>
                <a:gd fmla="*/ 0 w 64" name="T0"/>
                <a:gd fmla="*/ 3 h 94" name="T1"/>
                <a:gd fmla="*/ 21 w 64" name="T2"/>
                <a:gd fmla="*/ 94 h 94" name="T3"/>
                <a:gd fmla="*/ 64 w 64" name="T4"/>
                <a:gd fmla="*/ 0 h 94" name="T5"/>
                <a:gd fmla="*/ 0 w 64" name="T6"/>
                <a:gd fmla="*/ 3 h 94" name="T7"/>
              </a:gdLst>
              <a:cxnLst>
                <a:cxn ang="0">
                  <a:pos x="T0" y="T1"/>
                </a:cxn>
                <a:cxn ang="0">
                  <a:pos x="T2" y="T3"/>
                </a:cxn>
                <a:cxn ang="0">
                  <a:pos x="T4" y="T5"/>
                </a:cxn>
                <a:cxn ang="0">
                  <a:pos x="T6" y="T7"/>
                </a:cxn>
              </a:cxnLst>
              <a:rect b="b" l="0" r="r" t="0"/>
              <a:pathLst>
                <a:path h="94" w="64">
                  <a:moveTo>
                    <a:pt x="0" y="3"/>
                  </a:moveTo>
                  <a:lnTo>
                    <a:pt x="21" y="94"/>
                  </a:lnTo>
                  <a:lnTo>
                    <a:pt x="64" y="0"/>
                  </a:lnTo>
                  <a:lnTo>
                    <a:pt x="0" y="3"/>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6" name="Freeform 44"/>
            <p:cNvSpPr/>
            <p:nvPr/>
          </p:nvSpPr>
          <p:spPr bwMode="auto">
            <a:xfrm>
              <a:off x="819133" y="2163137"/>
              <a:ext cx="393848" cy="306343"/>
            </a:xfrm>
            <a:custGeom>
              <a:gdLst>
                <a:gd fmla="*/ 73 w 73" name="T0"/>
                <a:gd fmla="*/ 0 h 57" name="T1"/>
                <a:gd fmla="*/ 0 w 73" name="T2"/>
                <a:gd fmla="*/ 57 h 57" name="T3"/>
                <a:gd fmla="*/ 52 w 73" name="T4"/>
                <a:gd fmla="*/ 57 h 57" name="T5"/>
                <a:gd fmla="*/ 73 w 73" name="T6"/>
                <a:gd fmla="*/ 0 h 57" name="T7"/>
              </a:gdLst>
              <a:cxnLst>
                <a:cxn ang="0">
                  <a:pos x="T0" y="T1"/>
                </a:cxn>
                <a:cxn ang="0">
                  <a:pos x="T2" y="T3"/>
                </a:cxn>
                <a:cxn ang="0">
                  <a:pos x="T4" y="T5"/>
                </a:cxn>
                <a:cxn ang="0">
                  <a:pos x="T6" y="T7"/>
                </a:cxn>
              </a:cxnLst>
              <a:rect b="b" l="0" r="r" t="0"/>
              <a:pathLst>
                <a:path h="57" w="73">
                  <a:moveTo>
                    <a:pt x="73" y="0"/>
                  </a:moveTo>
                  <a:lnTo>
                    <a:pt x="0" y="57"/>
                  </a:lnTo>
                  <a:lnTo>
                    <a:pt x="52" y="57"/>
                  </a:lnTo>
                  <a:lnTo>
                    <a:pt x="73"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7" name="Line 45"/>
            <p:cNvSpPr>
              <a:spLocks noChangeShapeType="1"/>
            </p:cNvSpPr>
            <p:nvPr/>
          </p:nvSpPr>
          <p:spPr bwMode="auto">
            <a:xfrm flipH="1">
              <a:off x="1062112" y="1323473"/>
              <a:ext cx="0" cy="0"/>
            </a:xfrm>
            <a:prstGeom prst="line">
              <a:avLst/>
            </a:prstGeom>
            <a:noFill/>
            <a:ln w="3175">
              <a:solidFill>
                <a:schemeClr val="bg1"/>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8" name="Line 46"/>
            <p:cNvSpPr>
              <a:spLocks noChangeShapeType="1"/>
            </p:cNvSpPr>
            <p:nvPr/>
          </p:nvSpPr>
          <p:spPr bwMode="auto">
            <a:xfrm flipH="1">
              <a:off x="1062112" y="1323473"/>
              <a:ext cx="0" cy="0"/>
            </a:xfrm>
            <a:prstGeom prst="line">
              <a:avLst/>
            </a:prstGeom>
            <a:noFill/>
            <a:ln w="3175">
              <a:solidFill>
                <a:schemeClr val="bg1"/>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9" name="Line 47"/>
            <p:cNvSpPr>
              <a:spLocks noChangeShapeType="1"/>
            </p:cNvSpPr>
            <p:nvPr/>
          </p:nvSpPr>
          <p:spPr bwMode="auto">
            <a:xfrm flipH="1">
              <a:off x="399876" y="2469481"/>
              <a:ext cx="0" cy="0"/>
            </a:xfrm>
            <a:prstGeom prst="line">
              <a:avLst/>
            </a:prstGeom>
            <a:noFill/>
            <a:ln w="3175">
              <a:solidFill>
                <a:schemeClr val="bg1"/>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0" name="Line 48"/>
            <p:cNvSpPr>
              <a:spLocks noChangeShapeType="1"/>
            </p:cNvSpPr>
            <p:nvPr/>
          </p:nvSpPr>
          <p:spPr bwMode="auto">
            <a:xfrm flipH="1">
              <a:off x="399876" y="2469481"/>
              <a:ext cx="0" cy="0"/>
            </a:xfrm>
            <a:prstGeom prst="line">
              <a:avLst/>
            </a:prstGeom>
            <a:noFill/>
            <a:ln w="3175">
              <a:solidFill>
                <a:schemeClr val="bg1"/>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grpSp>
      <p:grpSp>
        <p:nvGrpSpPr>
          <p:cNvPr id="5128" name="组合 304"/>
          <p:cNvGrpSpPr/>
          <p:nvPr/>
        </p:nvGrpSpPr>
        <p:grpSpPr>
          <a:xfrm>
            <a:off x="3348038" y="862013"/>
            <a:ext cx="2422525" cy="2895600"/>
            <a:chOff x="3069032" y="1323473"/>
            <a:chExt cx="2421614" cy="2895177"/>
          </a:xfrm>
        </p:grpSpPr>
        <p:sp>
          <p:nvSpPr>
            <p:cNvPr id="101" name="Freeform 49"/>
            <p:cNvSpPr/>
            <p:nvPr/>
          </p:nvSpPr>
          <p:spPr bwMode="auto">
            <a:xfrm>
              <a:off x="4941578" y="3858340"/>
              <a:ext cx="549068" cy="360310"/>
            </a:xfrm>
            <a:custGeom>
              <a:gdLst>
                <a:gd fmla="*/ 102 w 102" name="T0"/>
                <a:gd fmla="*/ 67 h 67" name="T1"/>
                <a:gd fmla="*/ 0 w 102" name="T2"/>
                <a:gd fmla="*/ 0 h 67" name="T3"/>
                <a:gd fmla="*/ 0 w 102" name="T4"/>
                <a:gd fmla="*/ 67 h 67" name="T5"/>
                <a:gd fmla="*/ 102 w 102" name="T6"/>
                <a:gd fmla="*/ 67 h 67" name="T7"/>
              </a:gdLst>
              <a:cxnLst>
                <a:cxn ang="0">
                  <a:pos x="T0" y="T1"/>
                </a:cxn>
                <a:cxn ang="0">
                  <a:pos x="T2" y="T3"/>
                </a:cxn>
                <a:cxn ang="0">
                  <a:pos x="T4" y="T5"/>
                </a:cxn>
                <a:cxn ang="0">
                  <a:pos x="T6" y="T7"/>
                </a:cxn>
              </a:cxnLst>
              <a:rect b="b" l="0" r="r" t="0"/>
              <a:pathLst>
                <a:path h="67" w="102">
                  <a:moveTo>
                    <a:pt x="102" y="67"/>
                  </a:moveTo>
                  <a:lnTo>
                    <a:pt x="0" y="0"/>
                  </a:lnTo>
                  <a:lnTo>
                    <a:pt x="0" y="67"/>
                  </a:lnTo>
                  <a:lnTo>
                    <a:pt x="102" y="6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2" name="Freeform 50"/>
            <p:cNvSpPr/>
            <p:nvPr/>
          </p:nvSpPr>
          <p:spPr bwMode="auto">
            <a:xfrm>
              <a:off x="4941578" y="3745644"/>
              <a:ext cx="549068" cy="473006"/>
            </a:xfrm>
            <a:custGeom>
              <a:gdLst>
                <a:gd fmla="*/ 102 w 102" name="T0"/>
                <a:gd fmla="*/ 0 h 88" name="T1"/>
                <a:gd fmla="*/ 0 w 102" name="T2"/>
                <a:gd fmla="*/ 21 h 88" name="T3"/>
                <a:gd fmla="*/ 102 w 102" name="T4"/>
                <a:gd fmla="*/ 88 h 88" name="T5"/>
                <a:gd fmla="*/ 102 w 102" name="T6"/>
                <a:gd fmla="*/ 0 h 88" name="T7"/>
              </a:gdLst>
              <a:cxnLst>
                <a:cxn ang="0">
                  <a:pos x="T0" y="T1"/>
                </a:cxn>
                <a:cxn ang="0">
                  <a:pos x="T2" y="T3"/>
                </a:cxn>
                <a:cxn ang="0">
                  <a:pos x="T4" y="T5"/>
                </a:cxn>
                <a:cxn ang="0">
                  <a:pos x="T6" y="T7"/>
                </a:cxn>
              </a:cxnLst>
              <a:rect b="b" l="0" r="r" t="0"/>
              <a:pathLst>
                <a:path h="88" w="102">
                  <a:moveTo>
                    <a:pt x="102" y="0"/>
                  </a:moveTo>
                  <a:lnTo>
                    <a:pt x="0" y="21"/>
                  </a:lnTo>
                  <a:lnTo>
                    <a:pt x="102" y="88"/>
                  </a:lnTo>
                  <a:lnTo>
                    <a:pt x="102"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3" name="Freeform 51"/>
            <p:cNvSpPr/>
            <p:nvPr/>
          </p:nvSpPr>
          <p:spPr bwMode="auto">
            <a:xfrm>
              <a:off x="4446464" y="3437714"/>
              <a:ext cx="495114" cy="420626"/>
            </a:xfrm>
            <a:custGeom>
              <a:gdLst>
                <a:gd fmla="*/ 92 w 92" name="T0"/>
                <a:gd fmla="*/ 78 h 78" name="T1"/>
                <a:gd fmla="*/ 92 w 92" name="T2"/>
                <a:gd fmla="*/ 21 h 78" name="T3"/>
                <a:gd fmla="*/ 0 w 92" name="T4"/>
                <a:gd fmla="*/ 0 h 78" name="T5"/>
                <a:gd fmla="*/ 92 w 92" name="T6"/>
                <a:gd fmla="*/ 78 h 78" name="T7"/>
              </a:gdLst>
              <a:cxnLst>
                <a:cxn ang="0">
                  <a:pos x="T0" y="T1"/>
                </a:cxn>
                <a:cxn ang="0">
                  <a:pos x="T2" y="T3"/>
                </a:cxn>
                <a:cxn ang="0">
                  <a:pos x="T4" y="T5"/>
                </a:cxn>
                <a:cxn ang="0">
                  <a:pos x="T6" y="T7"/>
                </a:cxn>
              </a:cxnLst>
              <a:rect b="b" l="0" r="r" t="0"/>
              <a:pathLst>
                <a:path h="78" w="92">
                  <a:moveTo>
                    <a:pt x="92" y="78"/>
                  </a:moveTo>
                  <a:lnTo>
                    <a:pt x="92" y="21"/>
                  </a:lnTo>
                  <a:lnTo>
                    <a:pt x="0" y="0"/>
                  </a:lnTo>
                  <a:lnTo>
                    <a:pt x="92" y="7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4" name="Freeform 52"/>
            <p:cNvSpPr/>
            <p:nvPr/>
          </p:nvSpPr>
          <p:spPr bwMode="auto">
            <a:xfrm>
              <a:off x="4941578" y="3309145"/>
              <a:ext cx="549068" cy="436499"/>
            </a:xfrm>
            <a:custGeom>
              <a:gdLst>
                <a:gd fmla="*/ 102 w 102" name="T0"/>
                <a:gd fmla="*/ 81 h 81" name="T1"/>
                <a:gd fmla="*/ 62 w 102" name="T2"/>
                <a:gd fmla="*/ 0 h 81" name="T3"/>
                <a:gd fmla="*/ 0 w 102" name="T4"/>
                <a:gd fmla="*/ 45 h 81" name="T5"/>
                <a:gd fmla="*/ 102 w 102" name="T6"/>
                <a:gd fmla="*/ 81 h 81" name="T7"/>
              </a:gdLst>
              <a:cxnLst>
                <a:cxn ang="0">
                  <a:pos x="T0" y="T1"/>
                </a:cxn>
                <a:cxn ang="0">
                  <a:pos x="T2" y="T3"/>
                </a:cxn>
                <a:cxn ang="0">
                  <a:pos x="T4" y="T5"/>
                </a:cxn>
                <a:cxn ang="0">
                  <a:pos x="T6" y="T7"/>
                </a:cxn>
              </a:cxnLst>
              <a:rect b="b" l="0" r="r" t="0"/>
              <a:pathLst>
                <a:path h="81" w="102">
                  <a:moveTo>
                    <a:pt x="102" y="81"/>
                  </a:moveTo>
                  <a:lnTo>
                    <a:pt x="62" y="0"/>
                  </a:lnTo>
                  <a:lnTo>
                    <a:pt x="0" y="45"/>
                  </a:lnTo>
                  <a:lnTo>
                    <a:pt x="102" y="8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5" name="Freeform 53"/>
            <p:cNvSpPr/>
            <p:nvPr/>
          </p:nvSpPr>
          <p:spPr bwMode="auto">
            <a:xfrm>
              <a:off x="5274827" y="3309145"/>
              <a:ext cx="215819" cy="436499"/>
            </a:xfrm>
            <a:custGeom>
              <a:gdLst>
                <a:gd fmla="*/ 40 w 40" name="T0"/>
                <a:gd fmla="*/ 0 h 81" name="T1"/>
                <a:gd fmla="*/ 40 w 40" name="T2"/>
                <a:gd fmla="*/ 81 h 81" name="T3"/>
                <a:gd fmla="*/ 0 w 40" name="T4"/>
                <a:gd fmla="*/ 0 h 81" name="T5"/>
                <a:gd fmla="*/ 40 w 40" name="T6"/>
                <a:gd fmla="*/ 0 h 81" name="T7"/>
              </a:gdLst>
              <a:cxnLst>
                <a:cxn ang="0">
                  <a:pos x="T0" y="T1"/>
                </a:cxn>
                <a:cxn ang="0">
                  <a:pos x="T2" y="T3"/>
                </a:cxn>
                <a:cxn ang="0">
                  <a:pos x="T4" y="T5"/>
                </a:cxn>
                <a:cxn ang="0">
                  <a:pos x="T6" y="T7"/>
                </a:cxn>
              </a:cxnLst>
              <a:rect b="b" l="0" r="r" t="0"/>
              <a:pathLst>
                <a:path h="81" w="40">
                  <a:moveTo>
                    <a:pt x="40" y="0"/>
                  </a:moveTo>
                  <a:lnTo>
                    <a:pt x="40" y="81"/>
                  </a:lnTo>
                  <a:lnTo>
                    <a:pt x="0" y="0"/>
                  </a:lnTo>
                  <a:lnTo>
                    <a:pt x="4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6" name="Freeform 54"/>
            <p:cNvSpPr/>
            <p:nvPr/>
          </p:nvSpPr>
          <p:spPr bwMode="auto">
            <a:xfrm>
              <a:off x="4941578" y="3551997"/>
              <a:ext cx="549068" cy="306342"/>
            </a:xfrm>
            <a:custGeom>
              <a:gdLst>
                <a:gd fmla="*/ 102 w 102" name="T0"/>
                <a:gd fmla="*/ 36 h 57" name="T1"/>
                <a:gd fmla="*/ 0 w 102" name="T2"/>
                <a:gd fmla="*/ 57 h 57" name="T3"/>
                <a:gd fmla="*/ 0 w 102" name="T4"/>
                <a:gd fmla="*/ 0 h 57" name="T5"/>
                <a:gd fmla="*/ 102 w 102" name="T6"/>
                <a:gd fmla="*/ 36 h 57" name="T7"/>
              </a:gdLst>
              <a:cxnLst>
                <a:cxn ang="0">
                  <a:pos x="T0" y="T1"/>
                </a:cxn>
                <a:cxn ang="0">
                  <a:pos x="T2" y="T3"/>
                </a:cxn>
                <a:cxn ang="0">
                  <a:pos x="T4" y="T5"/>
                </a:cxn>
                <a:cxn ang="0">
                  <a:pos x="T6" y="T7"/>
                </a:cxn>
              </a:cxnLst>
              <a:rect b="b" l="0" r="r" t="0"/>
              <a:pathLst>
                <a:path h="57" w="102">
                  <a:moveTo>
                    <a:pt x="102" y="36"/>
                  </a:moveTo>
                  <a:lnTo>
                    <a:pt x="0" y="57"/>
                  </a:lnTo>
                  <a:lnTo>
                    <a:pt x="0" y="0"/>
                  </a:lnTo>
                  <a:lnTo>
                    <a:pt x="102" y="3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7" name="Freeform 55"/>
            <p:cNvSpPr/>
            <p:nvPr/>
          </p:nvSpPr>
          <p:spPr bwMode="auto">
            <a:xfrm>
              <a:off x="4252862" y="3923418"/>
              <a:ext cx="688716" cy="295232"/>
            </a:xfrm>
            <a:custGeom>
              <a:gdLst>
                <a:gd fmla="*/ 128 w 128" name="T0"/>
                <a:gd fmla="*/ 55 h 55" name="T1"/>
                <a:gd fmla="*/ 59 w 128" name="T2"/>
                <a:gd fmla="*/ 0 h 55" name="T3"/>
                <a:gd fmla="*/ 0 w 128" name="T4"/>
                <a:gd fmla="*/ 55 h 55" name="T5"/>
                <a:gd fmla="*/ 128 w 128" name="T6"/>
                <a:gd fmla="*/ 55 h 55" name="T7"/>
              </a:gdLst>
              <a:cxnLst>
                <a:cxn ang="0">
                  <a:pos x="T0" y="T1"/>
                </a:cxn>
                <a:cxn ang="0">
                  <a:pos x="T2" y="T3"/>
                </a:cxn>
                <a:cxn ang="0">
                  <a:pos x="T4" y="T5"/>
                </a:cxn>
                <a:cxn ang="0">
                  <a:pos x="T6" y="T7"/>
                </a:cxn>
              </a:cxnLst>
              <a:rect b="b" l="0" r="r" t="0"/>
              <a:pathLst>
                <a:path h="55" w="128">
                  <a:moveTo>
                    <a:pt x="128" y="55"/>
                  </a:moveTo>
                  <a:lnTo>
                    <a:pt x="59" y="0"/>
                  </a:lnTo>
                  <a:lnTo>
                    <a:pt x="0" y="55"/>
                  </a:lnTo>
                  <a:lnTo>
                    <a:pt x="128" y="5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8" name="Freeform 56"/>
            <p:cNvSpPr/>
            <p:nvPr/>
          </p:nvSpPr>
          <p:spPr bwMode="auto">
            <a:xfrm>
              <a:off x="4446464" y="3437714"/>
              <a:ext cx="495114" cy="485704"/>
            </a:xfrm>
            <a:custGeom>
              <a:gdLst>
                <a:gd fmla="*/ 0 w 92" name="T0"/>
                <a:gd fmla="*/ 0 h 90" name="T1"/>
                <a:gd fmla="*/ 92 w 92" name="T2"/>
                <a:gd fmla="*/ 78 h 90" name="T3"/>
                <a:gd fmla="*/ 23 w 92" name="T4"/>
                <a:gd fmla="*/ 90 h 90" name="T5"/>
                <a:gd fmla="*/ 0 w 92" name="T6"/>
                <a:gd fmla="*/ 0 h 90" name="T7"/>
              </a:gdLst>
              <a:cxnLst>
                <a:cxn ang="0">
                  <a:pos x="T0" y="T1"/>
                </a:cxn>
                <a:cxn ang="0">
                  <a:pos x="T2" y="T3"/>
                </a:cxn>
                <a:cxn ang="0">
                  <a:pos x="T4" y="T5"/>
                </a:cxn>
                <a:cxn ang="0">
                  <a:pos x="T6" y="T7"/>
                </a:cxn>
              </a:cxnLst>
              <a:rect b="b" l="0" r="r" t="0"/>
              <a:pathLst>
                <a:path h="90" w="92">
                  <a:moveTo>
                    <a:pt x="0" y="0"/>
                  </a:moveTo>
                  <a:lnTo>
                    <a:pt x="92" y="78"/>
                  </a:lnTo>
                  <a:lnTo>
                    <a:pt x="23" y="9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9" name="Freeform 57"/>
            <p:cNvSpPr/>
            <p:nvPr/>
          </p:nvSpPr>
          <p:spPr bwMode="auto">
            <a:xfrm>
              <a:off x="3962458" y="3561521"/>
              <a:ext cx="607784" cy="361897"/>
            </a:xfrm>
            <a:custGeom>
              <a:gdLst>
                <a:gd fmla="*/ 0 w 113" name="T0"/>
                <a:gd fmla="*/ 0 h 67" name="T1"/>
                <a:gd fmla="*/ 113 w 113" name="T2"/>
                <a:gd fmla="*/ 67 h 67" name="T3"/>
                <a:gd fmla="*/ 0 w 113" name="T4"/>
                <a:gd fmla="*/ 51 h 67" name="T5"/>
                <a:gd fmla="*/ 0 w 113" name="T6"/>
                <a:gd fmla="*/ 0 h 67" name="T7"/>
              </a:gdLst>
              <a:cxnLst>
                <a:cxn ang="0">
                  <a:pos x="T0" y="T1"/>
                </a:cxn>
                <a:cxn ang="0">
                  <a:pos x="T2" y="T3"/>
                </a:cxn>
                <a:cxn ang="0">
                  <a:pos x="T4" y="T5"/>
                </a:cxn>
                <a:cxn ang="0">
                  <a:pos x="T6" y="T7"/>
                </a:cxn>
              </a:cxnLst>
              <a:rect b="b" l="0" r="r" t="0"/>
              <a:pathLst>
                <a:path h="67" w="113">
                  <a:moveTo>
                    <a:pt x="0" y="0"/>
                  </a:moveTo>
                  <a:lnTo>
                    <a:pt x="113" y="67"/>
                  </a:lnTo>
                  <a:lnTo>
                    <a:pt x="0" y="51"/>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0" name="Freeform 58"/>
            <p:cNvSpPr/>
            <p:nvPr/>
          </p:nvSpPr>
          <p:spPr bwMode="auto">
            <a:xfrm>
              <a:off x="3962458" y="3836118"/>
              <a:ext cx="607784" cy="382532"/>
            </a:xfrm>
            <a:custGeom>
              <a:gdLst>
                <a:gd fmla="*/ 54 w 113" name="T0"/>
                <a:gd fmla="*/ 71 h 71" name="T1"/>
                <a:gd fmla="*/ 0 w 113" name="T2"/>
                <a:gd fmla="*/ 0 h 71" name="T3"/>
                <a:gd fmla="*/ 113 w 113" name="T4"/>
                <a:gd fmla="*/ 16 h 71" name="T5"/>
                <a:gd fmla="*/ 54 w 113" name="T6"/>
                <a:gd fmla="*/ 71 h 71" name="T7"/>
              </a:gdLst>
              <a:cxnLst>
                <a:cxn ang="0">
                  <a:pos x="T0" y="T1"/>
                </a:cxn>
                <a:cxn ang="0">
                  <a:pos x="T2" y="T3"/>
                </a:cxn>
                <a:cxn ang="0">
                  <a:pos x="T4" y="T5"/>
                </a:cxn>
                <a:cxn ang="0">
                  <a:pos x="T6" y="T7"/>
                </a:cxn>
              </a:cxnLst>
              <a:rect b="b" l="0" r="r" t="0"/>
              <a:pathLst>
                <a:path h="71" w="113">
                  <a:moveTo>
                    <a:pt x="54" y="71"/>
                  </a:moveTo>
                  <a:lnTo>
                    <a:pt x="0" y="0"/>
                  </a:lnTo>
                  <a:lnTo>
                    <a:pt x="113" y="16"/>
                  </a:lnTo>
                  <a:lnTo>
                    <a:pt x="54" y="7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1" name="Freeform 59"/>
            <p:cNvSpPr/>
            <p:nvPr/>
          </p:nvSpPr>
          <p:spPr bwMode="auto">
            <a:xfrm>
              <a:off x="4570242" y="3858340"/>
              <a:ext cx="371335" cy="360310"/>
            </a:xfrm>
            <a:custGeom>
              <a:gdLst>
                <a:gd fmla="*/ 69 w 69" name="T0"/>
                <a:gd fmla="*/ 0 h 67" name="T1"/>
                <a:gd fmla="*/ 69 w 69" name="T2"/>
                <a:gd fmla="*/ 67 h 67" name="T3"/>
                <a:gd fmla="*/ 0 w 69" name="T4"/>
                <a:gd fmla="*/ 12 h 67" name="T5"/>
                <a:gd fmla="*/ 69 w 69" name="T6"/>
                <a:gd fmla="*/ 0 h 67" name="T7"/>
              </a:gdLst>
              <a:cxnLst>
                <a:cxn ang="0">
                  <a:pos x="T0" y="T1"/>
                </a:cxn>
                <a:cxn ang="0">
                  <a:pos x="T2" y="T3"/>
                </a:cxn>
                <a:cxn ang="0">
                  <a:pos x="T4" y="T5"/>
                </a:cxn>
                <a:cxn ang="0">
                  <a:pos x="T6" y="T7"/>
                </a:cxn>
              </a:cxnLst>
              <a:rect b="b" l="0" r="r" t="0"/>
              <a:pathLst>
                <a:path h="67" w="69">
                  <a:moveTo>
                    <a:pt x="69" y="0"/>
                  </a:moveTo>
                  <a:lnTo>
                    <a:pt x="69" y="67"/>
                  </a:lnTo>
                  <a:lnTo>
                    <a:pt x="0" y="12"/>
                  </a:lnTo>
                  <a:lnTo>
                    <a:pt x="69"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charset="-122" panose="02010600030101010101" pitchFamily="2" typeface="宋体"/>
                <a:ea typeface="+mn-ea"/>
              </a:endParaRPr>
            </a:p>
          </p:txBody>
        </p:sp>
        <p:sp>
          <p:nvSpPr>
            <p:cNvPr id="112" name="Freeform 60"/>
            <p:cNvSpPr/>
            <p:nvPr/>
          </p:nvSpPr>
          <p:spPr bwMode="auto">
            <a:xfrm>
              <a:off x="3645077" y="3836118"/>
              <a:ext cx="607784" cy="382532"/>
            </a:xfrm>
            <a:custGeom>
              <a:gdLst>
                <a:gd fmla="*/ 0 w 113" name="T0"/>
                <a:gd fmla="*/ 21 h 71" name="T1"/>
                <a:gd fmla="*/ 113 w 113" name="T2"/>
                <a:gd fmla="*/ 71 h 71" name="T3"/>
                <a:gd fmla="*/ 59 w 113" name="T4"/>
                <a:gd fmla="*/ 0 h 71" name="T5"/>
                <a:gd fmla="*/ 0 w 113" name="T6"/>
                <a:gd fmla="*/ 21 h 71" name="T7"/>
              </a:gdLst>
              <a:cxnLst>
                <a:cxn ang="0">
                  <a:pos x="T0" y="T1"/>
                </a:cxn>
                <a:cxn ang="0">
                  <a:pos x="T2" y="T3"/>
                </a:cxn>
                <a:cxn ang="0">
                  <a:pos x="T4" y="T5"/>
                </a:cxn>
                <a:cxn ang="0">
                  <a:pos x="T6" y="T7"/>
                </a:cxn>
              </a:cxnLst>
              <a:rect b="b" l="0" r="r" t="0"/>
              <a:pathLst>
                <a:path h="71" w="113">
                  <a:moveTo>
                    <a:pt x="0" y="21"/>
                  </a:moveTo>
                  <a:lnTo>
                    <a:pt x="113" y="71"/>
                  </a:lnTo>
                  <a:lnTo>
                    <a:pt x="59" y="0"/>
                  </a:lnTo>
                  <a:lnTo>
                    <a:pt x="0" y="2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3" name="Freeform 61"/>
            <p:cNvSpPr/>
            <p:nvPr/>
          </p:nvSpPr>
          <p:spPr bwMode="auto">
            <a:xfrm>
              <a:off x="3429258" y="3948814"/>
              <a:ext cx="328489" cy="269836"/>
            </a:xfrm>
            <a:custGeom>
              <a:gdLst>
                <a:gd fmla="*/ 0 w 61" name="T0"/>
                <a:gd fmla="*/ 50 h 50" name="T1"/>
                <a:gd fmla="*/ 40 w 61" name="T2"/>
                <a:gd fmla="*/ 0 h 50" name="T3"/>
                <a:gd fmla="*/ 61 w 61" name="T4"/>
                <a:gd fmla="*/ 50 h 50" name="T5"/>
                <a:gd fmla="*/ 0 w 61" name="T6"/>
                <a:gd fmla="*/ 50 h 50" name="T7"/>
              </a:gdLst>
              <a:cxnLst>
                <a:cxn ang="0">
                  <a:pos x="T0" y="T1"/>
                </a:cxn>
                <a:cxn ang="0">
                  <a:pos x="T2" y="T3"/>
                </a:cxn>
                <a:cxn ang="0">
                  <a:pos x="T4" y="T5"/>
                </a:cxn>
                <a:cxn ang="0">
                  <a:pos x="T6" y="T7"/>
                </a:cxn>
              </a:cxnLst>
              <a:rect b="b" l="0" r="r" t="0"/>
              <a:pathLst>
                <a:path h="50" w="61">
                  <a:moveTo>
                    <a:pt x="0" y="50"/>
                  </a:moveTo>
                  <a:lnTo>
                    <a:pt x="40" y="0"/>
                  </a:lnTo>
                  <a:lnTo>
                    <a:pt x="61" y="50"/>
                  </a:lnTo>
                  <a:lnTo>
                    <a:pt x="0" y="5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4" name="Freeform 62"/>
            <p:cNvSpPr/>
            <p:nvPr/>
          </p:nvSpPr>
          <p:spPr bwMode="auto">
            <a:xfrm>
              <a:off x="3541929" y="3604377"/>
              <a:ext cx="420529" cy="344438"/>
            </a:xfrm>
            <a:custGeom>
              <a:gdLst>
                <a:gd fmla="*/ 0 w 78" name="T0"/>
                <a:gd fmla="*/ 0 h 64" name="T1"/>
                <a:gd fmla="*/ 19 w 78" name="T2"/>
                <a:gd fmla="*/ 64 h 64" name="T3"/>
                <a:gd fmla="*/ 78 w 78" name="T4"/>
                <a:gd fmla="*/ 43 h 64" name="T5"/>
                <a:gd fmla="*/ 0 w 78" name="T6"/>
                <a:gd fmla="*/ 0 h 64" name="T7"/>
              </a:gdLst>
              <a:cxnLst>
                <a:cxn ang="0">
                  <a:pos x="T0" y="T1"/>
                </a:cxn>
                <a:cxn ang="0">
                  <a:pos x="T2" y="T3"/>
                </a:cxn>
                <a:cxn ang="0">
                  <a:pos x="T4" y="T5"/>
                </a:cxn>
                <a:cxn ang="0">
                  <a:pos x="T6" y="T7"/>
                </a:cxn>
              </a:cxnLst>
              <a:rect b="b" l="0" r="r" t="0"/>
              <a:pathLst>
                <a:path h="64" w="78">
                  <a:moveTo>
                    <a:pt x="0" y="0"/>
                  </a:moveTo>
                  <a:lnTo>
                    <a:pt x="19" y="64"/>
                  </a:lnTo>
                  <a:lnTo>
                    <a:pt x="78" y="43"/>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5" name="Freeform 63"/>
            <p:cNvSpPr/>
            <p:nvPr/>
          </p:nvSpPr>
          <p:spPr bwMode="auto">
            <a:xfrm>
              <a:off x="3069032" y="3604377"/>
              <a:ext cx="472897" cy="425388"/>
            </a:xfrm>
            <a:custGeom>
              <a:gdLst>
                <a:gd fmla="*/ 0 w 88" name="T0"/>
                <a:gd fmla="*/ 79 h 79" name="T1"/>
                <a:gd fmla="*/ 88 w 88" name="T2"/>
                <a:gd fmla="*/ 0 h 79" name="T3"/>
                <a:gd fmla="*/ 0 w 88" name="T4"/>
                <a:gd fmla="*/ 38 h 79" name="T5"/>
                <a:gd fmla="*/ 0 w 88" name="T6"/>
                <a:gd fmla="*/ 79 h 79" name="T7"/>
              </a:gdLst>
              <a:cxnLst>
                <a:cxn ang="0">
                  <a:pos x="T0" y="T1"/>
                </a:cxn>
                <a:cxn ang="0">
                  <a:pos x="T2" y="T3"/>
                </a:cxn>
                <a:cxn ang="0">
                  <a:pos x="T4" y="T5"/>
                </a:cxn>
                <a:cxn ang="0">
                  <a:pos x="T6" y="T7"/>
                </a:cxn>
              </a:cxnLst>
              <a:rect b="b" l="0" r="r" t="0"/>
              <a:pathLst>
                <a:path h="79" w="88">
                  <a:moveTo>
                    <a:pt x="0" y="79"/>
                  </a:moveTo>
                  <a:lnTo>
                    <a:pt x="88" y="0"/>
                  </a:lnTo>
                  <a:lnTo>
                    <a:pt x="0" y="38"/>
                  </a:lnTo>
                  <a:lnTo>
                    <a:pt x="0" y="7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6" name="Freeform 64"/>
            <p:cNvSpPr/>
            <p:nvPr/>
          </p:nvSpPr>
          <p:spPr bwMode="auto">
            <a:xfrm>
              <a:off x="3069032" y="3604377"/>
              <a:ext cx="576045" cy="425388"/>
            </a:xfrm>
            <a:custGeom>
              <a:gdLst>
                <a:gd fmla="*/ 107 w 107" name="T0"/>
                <a:gd fmla="*/ 64 h 79" name="T1"/>
                <a:gd fmla="*/ 0 w 107" name="T2"/>
                <a:gd fmla="*/ 79 h 79" name="T3"/>
                <a:gd fmla="*/ 88 w 107" name="T4"/>
                <a:gd fmla="*/ 0 h 79" name="T5"/>
                <a:gd fmla="*/ 107 w 107" name="T6"/>
                <a:gd fmla="*/ 64 h 79" name="T7"/>
              </a:gdLst>
              <a:cxnLst>
                <a:cxn ang="0">
                  <a:pos x="T0" y="T1"/>
                </a:cxn>
                <a:cxn ang="0">
                  <a:pos x="T2" y="T3"/>
                </a:cxn>
                <a:cxn ang="0">
                  <a:pos x="T4" y="T5"/>
                </a:cxn>
                <a:cxn ang="0">
                  <a:pos x="T6" y="T7"/>
                </a:cxn>
              </a:cxnLst>
              <a:rect b="b" l="0" r="r" t="0"/>
              <a:pathLst>
                <a:path h="79" w="107">
                  <a:moveTo>
                    <a:pt x="107" y="64"/>
                  </a:moveTo>
                  <a:lnTo>
                    <a:pt x="0" y="79"/>
                  </a:lnTo>
                  <a:lnTo>
                    <a:pt x="88" y="0"/>
                  </a:lnTo>
                  <a:lnTo>
                    <a:pt x="107" y="64"/>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7" name="Freeform 65"/>
            <p:cNvSpPr/>
            <p:nvPr/>
          </p:nvSpPr>
          <p:spPr bwMode="auto">
            <a:xfrm>
              <a:off x="3645077" y="3948814"/>
              <a:ext cx="607784" cy="269836"/>
            </a:xfrm>
            <a:custGeom>
              <a:gdLst>
                <a:gd fmla="*/ 113 w 113" name="T0"/>
                <a:gd fmla="*/ 50 h 50" name="T1"/>
                <a:gd fmla="*/ 21 w 113" name="T2"/>
                <a:gd fmla="*/ 50 h 50" name="T3"/>
                <a:gd fmla="*/ 0 w 113" name="T4"/>
                <a:gd fmla="*/ 0 h 50" name="T5"/>
                <a:gd fmla="*/ 113 w 113" name="T6"/>
                <a:gd fmla="*/ 50 h 50" name="T7"/>
              </a:gdLst>
              <a:cxnLst>
                <a:cxn ang="0">
                  <a:pos x="T0" y="T1"/>
                </a:cxn>
                <a:cxn ang="0">
                  <a:pos x="T2" y="T3"/>
                </a:cxn>
                <a:cxn ang="0">
                  <a:pos x="T4" y="T5"/>
                </a:cxn>
                <a:cxn ang="0">
                  <a:pos x="T6" y="T7"/>
                </a:cxn>
              </a:cxnLst>
              <a:rect b="b" l="0" r="r" t="0"/>
              <a:pathLst>
                <a:path h="50" w="113">
                  <a:moveTo>
                    <a:pt x="113" y="50"/>
                  </a:moveTo>
                  <a:lnTo>
                    <a:pt x="21" y="50"/>
                  </a:lnTo>
                  <a:lnTo>
                    <a:pt x="0" y="0"/>
                  </a:lnTo>
                  <a:lnTo>
                    <a:pt x="113" y="5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8" name="Freeform 66"/>
            <p:cNvSpPr/>
            <p:nvPr/>
          </p:nvSpPr>
          <p:spPr bwMode="auto">
            <a:xfrm>
              <a:off x="3069032" y="3948814"/>
              <a:ext cx="576045" cy="269836"/>
            </a:xfrm>
            <a:custGeom>
              <a:gdLst>
                <a:gd fmla="*/ 67 w 107" name="T0"/>
                <a:gd fmla="*/ 50 h 50" name="T1"/>
                <a:gd fmla="*/ 0 w 107" name="T2"/>
                <a:gd fmla="*/ 15 h 50" name="T3"/>
                <a:gd fmla="*/ 107 w 107" name="T4"/>
                <a:gd fmla="*/ 0 h 50" name="T5"/>
                <a:gd fmla="*/ 67 w 107" name="T6"/>
                <a:gd fmla="*/ 50 h 50" name="T7"/>
              </a:gdLst>
              <a:cxnLst>
                <a:cxn ang="0">
                  <a:pos x="T0" y="T1"/>
                </a:cxn>
                <a:cxn ang="0">
                  <a:pos x="T2" y="T3"/>
                </a:cxn>
                <a:cxn ang="0">
                  <a:pos x="T4" y="T5"/>
                </a:cxn>
                <a:cxn ang="0">
                  <a:pos x="T6" y="T7"/>
                </a:cxn>
              </a:cxnLst>
              <a:rect b="b" l="0" r="r" t="0"/>
              <a:pathLst>
                <a:path h="50" w="107">
                  <a:moveTo>
                    <a:pt x="67" y="50"/>
                  </a:moveTo>
                  <a:lnTo>
                    <a:pt x="0" y="15"/>
                  </a:lnTo>
                  <a:lnTo>
                    <a:pt x="107" y="0"/>
                  </a:lnTo>
                  <a:lnTo>
                    <a:pt x="67" y="5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9" name="Freeform 67"/>
            <p:cNvSpPr/>
            <p:nvPr/>
          </p:nvSpPr>
          <p:spPr bwMode="auto">
            <a:xfrm>
              <a:off x="3962458" y="3437714"/>
              <a:ext cx="607784" cy="485704"/>
            </a:xfrm>
            <a:custGeom>
              <a:gdLst>
                <a:gd fmla="*/ 113 w 113" name="T0"/>
                <a:gd fmla="*/ 90 h 90" name="T1"/>
                <a:gd fmla="*/ 90 w 113" name="T2"/>
                <a:gd fmla="*/ 0 h 90" name="T3"/>
                <a:gd fmla="*/ 0 w 113" name="T4"/>
                <a:gd fmla="*/ 23 h 90" name="T5"/>
                <a:gd fmla="*/ 113 w 113" name="T6"/>
                <a:gd fmla="*/ 90 h 90" name="T7"/>
              </a:gdLst>
              <a:cxnLst>
                <a:cxn ang="0">
                  <a:pos x="T0" y="T1"/>
                </a:cxn>
                <a:cxn ang="0">
                  <a:pos x="T2" y="T3"/>
                </a:cxn>
                <a:cxn ang="0">
                  <a:pos x="T4" y="T5"/>
                </a:cxn>
                <a:cxn ang="0">
                  <a:pos x="T6" y="T7"/>
                </a:cxn>
              </a:cxnLst>
              <a:rect b="b" l="0" r="r" t="0"/>
              <a:pathLst>
                <a:path h="90" w="113">
                  <a:moveTo>
                    <a:pt x="113" y="90"/>
                  </a:moveTo>
                  <a:lnTo>
                    <a:pt x="90" y="0"/>
                  </a:lnTo>
                  <a:lnTo>
                    <a:pt x="0" y="23"/>
                  </a:lnTo>
                  <a:lnTo>
                    <a:pt x="113" y="9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0" name="Freeform 68"/>
            <p:cNvSpPr/>
            <p:nvPr/>
          </p:nvSpPr>
          <p:spPr bwMode="auto">
            <a:xfrm>
              <a:off x="3069032" y="3525013"/>
              <a:ext cx="204710" cy="284121"/>
            </a:xfrm>
            <a:custGeom>
              <a:gdLst>
                <a:gd fmla="*/ 0 w 38" name="T0"/>
                <a:gd fmla="*/ 7 h 53" name="T1"/>
                <a:gd fmla="*/ 38 w 38" name="T2"/>
                <a:gd fmla="*/ 0 h 53" name="T3"/>
                <a:gd fmla="*/ 0 w 38" name="T4"/>
                <a:gd fmla="*/ 53 h 53" name="T5"/>
                <a:gd fmla="*/ 0 w 38" name="T6"/>
                <a:gd fmla="*/ 7 h 53" name="T7"/>
              </a:gdLst>
              <a:cxnLst>
                <a:cxn ang="0">
                  <a:pos x="T0" y="T1"/>
                </a:cxn>
                <a:cxn ang="0">
                  <a:pos x="T2" y="T3"/>
                </a:cxn>
                <a:cxn ang="0">
                  <a:pos x="T4" y="T5"/>
                </a:cxn>
                <a:cxn ang="0">
                  <a:pos x="T6" y="T7"/>
                </a:cxn>
              </a:cxnLst>
              <a:rect b="b" l="0" r="r" t="0"/>
              <a:pathLst>
                <a:path h="52" w="38">
                  <a:moveTo>
                    <a:pt x="0" y="7"/>
                  </a:moveTo>
                  <a:lnTo>
                    <a:pt x="38" y="0"/>
                  </a:lnTo>
                  <a:lnTo>
                    <a:pt x="0" y="53"/>
                  </a:lnTo>
                  <a:lnTo>
                    <a:pt x="0" y="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1" name="Freeform 69"/>
            <p:cNvSpPr/>
            <p:nvPr/>
          </p:nvSpPr>
          <p:spPr bwMode="auto">
            <a:xfrm>
              <a:off x="3069032" y="3525013"/>
              <a:ext cx="472897" cy="284121"/>
            </a:xfrm>
            <a:custGeom>
              <a:gdLst>
                <a:gd fmla="*/ 88 w 88" name="T0"/>
                <a:gd fmla="*/ 15 h 53" name="T1"/>
                <a:gd fmla="*/ 38 w 88" name="T2"/>
                <a:gd fmla="*/ 0 h 53" name="T3"/>
                <a:gd fmla="*/ 0 w 88" name="T4"/>
                <a:gd fmla="*/ 53 h 53" name="T5"/>
                <a:gd fmla="*/ 88 w 88" name="T6"/>
                <a:gd fmla="*/ 15 h 53" name="T7"/>
              </a:gdLst>
              <a:cxnLst>
                <a:cxn ang="0">
                  <a:pos x="T0" y="T1"/>
                </a:cxn>
                <a:cxn ang="0">
                  <a:pos x="T2" y="T3"/>
                </a:cxn>
                <a:cxn ang="0">
                  <a:pos x="T4" y="T5"/>
                </a:cxn>
                <a:cxn ang="0">
                  <a:pos x="T6" y="T7"/>
                </a:cxn>
              </a:cxnLst>
              <a:rect b="b" l="0" r="r" t="0"/>
              <a:pathLst>
                <a:path h="52" w="88">
                  <a:moveTo>
                    <a:pt x="88" y="15"/>
                  </a:moveTo>
                  <a:lnTo>
                    <a:pt x="38" y="0"/>
                  </a:lnTo>
                  <a:lnTo>
                    <a:pt x="0" y="53"/>
                  </a:lnTo>
                  <a:lnTo>
                    <a:pt x="88" y="1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2" name="Freeform 70"/>
            <p:cNvSpPr/>
            <p:nvPr/>
          </p:nvSpPr>
          <p:spPr bwMode="auto">
            <a:xfrm>
              <a:off x="3541929" y="3561521"/>
              <a:ext cx="420529" cy="274597"/>
            </a:xfrm>
            <a:custGeom>
              <a:gdLst>
                <a:gd fmla="*/ 78 w 78" name="T0"/>
                <a:gd fmla="*/ 0 h 51" name="T1"/>
                <a:gd fmla="*/ 0 w 78" name="T2"/>
                <a:gd fmla="*/ 8 h 51" name="T3"/>
                <a:gd fmla="*/ 78 w 78" name="T4"/>
                <a:gd fmla="*/ 51 h 51" name="T5"/>
                <a:gd fmla="*/ 78 w 78" name="T6"/>
                <a:gd fmla="*/ 0 h 51" name="T7"/>
              </a:gdLst>
              <a:cxnLst>
                <a:cxn ang="0">
                  <a:pos x="T0" y="T1"/>
                </a:cxn>
                <a:cxn ang="0">
                  <a:pos x="T2" y="T3"/>
                </a:cxn>
                <a:cxn ang="0">
                  <a:pos x="T4" y="T5"/>
                </a:cxn>
                <a:cxn ang="0">
                  <a:pos x="T6" y="T7"/>
                </a:cxn>
              </a:cxnLst>
              <a:rect b="b" l="0" r="r" t="0"/>
              <a:pathLst>
                <a:path h="51" w="78">
                  <a:moveTo>
                    <a:pt x="78" y="0"/>
                  </a:moveTo>
                  <a:lnTo>
                    <a:pt x="0" y="8"/>
                  </a:lnTo>
                  <a:lnTo>
                    <a:pt x="78" y="51"/>
                  </a:lnTo>
                  <a:lnTo>
                    <a:pt x="78"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3" name="Line 71"/>
            <p:cNvSpPr>
              <a:spLocks noChangeShapeType="1"/>
            </p:cNvSpPr>
            <p:nvPr/>
          </p:nvSpPr>
          <p:spPr bwMode="auto">
            <a:xfrm flipH="1">
              <a:off x="4941578" y="3551997"/>
              <a:ext cx="0" cy="0"/>
            </a:xfrm>
            <a:prstGeom prst="line">
              <a:avLst/>
            </a:prstGeom>
            <a:noFill/>
            <a:ln w="3175">
              <a:solidFill>
                <a:schemeClr val="bg1"/>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4" name="Line 72"/>
            <p:cNvSpPr>
              <a:spLocks noChangeShapeType="1"/>
            </p:cNvSpPr>
            <p:nvPr/>
          </p:nvSpPr>
          <p:spPr bwMode="auto">
            <a:xfrm flipH="1">
              <a:off x="4941578" y="3551997"/>
              <a:ext cx="0" cy="0"/>
            </a:xfrm>
            <a:prstGeom prst="line">
              <a:avLst/>
            </a:prstGeom>
            <a:noFill/>
            <a:ln w="3175">
              <a:solidFill>
                <a:schemeClr val="bg1"/>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5" name="Freeform 73"/>
            <p:cNvSpPr/>
            <p:nvPr/>
          </p:nvSpPr>
          <p:spPr bwMode="auto">
            <a:xfrm>
              <a:off x="4914600" y="3309145"/>
              <a:ext cx="360227" cy="242853"/>
            </a:xfrm>
            <a:custGeom>
              <a:gdLst>
                <a:gd fmla="*/ 5 w 67" name="T0"/>
                <a:gd fmla="*/ 45 h 45" name="T1"/>
                <a:gd fmla="*/ 0 w 67" name="T2"/>
                <a:gd fmla="*/ 0 h 45" name="T3"/>
                <a:gd fmla="*/ 67 w 67" name="T4"/>
                <a:gd fmla="*/ 0 h 45" name="T5"/>
                <a:gd fmla="*/ 5 w 67" name="T6"/>
                <a:gd fmla="*/ 45 h 45" name="T7"/>
              </a:gdLst>
              <a:cxnLst>
                <a:cxn ang="0">
                  <a:pos x="T0" y="T1"/>
                </a:cxn>
                <a:cxn ang="0">
                  <a:pos x="T2" y="T3"/>
                </a:cxn>
                <a:cxn ang="0">
                  <a:pos x="T4" y="T5"/>
                </a:cxn>
                <a:cxn ang="0">
                  <a:pos x="T6" y="T7"/>
                </a:cxn>
              </a:cxnLst>
              <a:rect b="b" l="0" r="r" t="0"/>
              <a:pathLst>
                <a:path h="45" w="67">
                  <a:moveTo>
                    <a:pt x="5" y="45"/>
                  </a:moveTo>
                  <a:lnTo>
                    <a:pt x="0" y="0"/>
                  </a:lnTo>
                  <a:lnTo>
                    <a:pt x="67" y="0"/>
                  </a:lnTo>
                  <a:lnTo>
                    <a:pt x="5" y="4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6" name="Freeform 74"/>
            <p:cNvSpPr/>
            <p:nvPr/>
          </p:nvSpPr>
          <p:spPr bwMode="auto">
            <a:xfrm>
              <a:off x="4446464" y="3061531"/>
              <a:ext cx="495114" cy="490466"/>
            </a:xfrm>
            <a:custGeom>
              <a:gdLst>
                <a:gd fmla="*/ 23 w 92" name="T0"/>
                <a:gd fmla="*/ 0 h 91" name="T1"/>
                <a:gd fmla="*/ 0 w 92" name="T2"/>
                <a:gd fmla="*/ 70 h 91" name="T3"/>
                <a:gd fmla="*/ 92 w 92" name="T4"/>
                <a:gd fmla="*/ 91 h 91" name="T5"/>
                <a:gd fmla="*/ 23 w 92" name="T6"/>
                <a:gd fmla="*/ 0 h 91" name="T7"/>
              </a:gdLst>
              <a:cxnLst>
                <a:cxn ang="0">
                  <a:pos x="T0" y="T1"/>
                </a:cxn>
                <a:cxn ang="0">
                  <a:pos x="T2" y="T3"/>
                </a:cxn>
                <a:cxn ang="0">
                  <a:pos x="T4" y="T5"/>
                </a:cxn>
                <a:cxn ang="0">
                  <a:pos x="T6" y="T7"/>
                </a:cxn>
              </a:cxnLst>
              <a:rect b="b" l="0" r="r" t="0"/>
              <a:pathLst>
                <a:path h="91" w="92">
                  <a:moveTo>
                    <a:pt x="23" y="0"/>
                  </a:moveTo>
                  <a:lnTo>
                    <a:pt x="0" y="70"/>
                  </a:lnTo>
                  <a:lnTo>
                    <a:pt x="92" y="91"/>
                  </a:lnTo>
                  <a:lnTo>
                    <a:pt x="23"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7" name="Freeform 75"/>
            <p:cNvSpPr/>
            <p:nvPr/>
          </p:nvSpPr>
          <p:spPr bwMode="auto">
            <a:xfrm>
              <a:off x="4570242" y="3061531"/>
              <a:ext cx="371335" cy="490466"/>
            </a:xfrm>
            <a:custGeom>
              <a:gdLst>
                <a:gd fmla="*/ 64 w 69" name="T0"/>
                <a:gd fmla="*/ 46 h 91" name="T1"/>
                <a:gd fmla="*/ 0 w 69" name="T2"/>
                <a:gd fmla="*/ 0 h 91" name="T3"/>
                <a:gd fmla="*/ 69 w 69" name="T4"/>
                <a:gd fmla="*/ 91 h 91" name="T5"/>
                <a:gd fmla="*/ 64 w 69" name="T6"/>
                <a:gd fmla="*/ 46 h 91" name="T7"/>
              </a:gdLst>
              <a:cxnLst>
                <a:cxn ang="0">
                  <a:pos x="T0" y="T1"/>
                </a:cxn>
                <a:cxn ang="0">
                  <a:pos x="T2" y="T3"/>
                </a:cxn>
                <a:cxn ang="0">
                  <a:pos x="T4" y="T5"/>
                </a:cxn>
                <a:cxn ang="0">
                  <a:pos x="T6" y="T7"/>
                </a:cxn>
              </a:cxnLst>
              <a:rect b="b" l="0" r="r" t="0"/>
              <a:pathLst>
                <a:path h="91" w="69">
                  <a:moveTo>
                    <a:pt x="64" y="46"/>
                  </a:moveTo>
                  <a:lnTo>
                    <a:pt x="0" y="0"/>
                  </a:lnTo>
                  <a:lnTo>
                    <a:pt x="69" y="91"/>
                  </a:lnTo>
                  <a:lnTo>
                    <a:pt x="64" y="4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8" name="Freeform 76"/>
            <p:cNvSpPr/>
            <p:nvPr/>
          </p:nvSpPr>
          <p:spPr bwMode="auto">
            <a:xfrm>
              <a:off x="3962458" y="3034548"/>
              <a:ext cx="484006" cy="526973"/>
            </a:xfrm>
            <a:custGeom>
              <a:gdLst>
                <a:gd fmla="*/ 0 w 90" name="T0"/>
                <a:gd fmla="*/ 98 h 98" name="T1"/>
                <a:gd fmla="*/ 5 w 90" name="T2"/>
                <a:gd fmla="*/ 0 h 98" name="T3"/>
                <a:gd fmla="*/ 90 w 90" name="T4"/>
                <a:gd fmla="*/ 75 h 98" name="T5"/>
                <a:gd fmla="*/ 0 w 90" name="T6"/>
                <a:gd fmla="*/ 98 h 98" name="T7"/>
              </a:gdLst>
              <a:cxnLst>
                <a:cxn ang="0">
                  <a:pos x="T0" y="T1"/>
                </a:cxn>
                <a:cxn ang="0">
                  <a:pos x="T2" y="T3"/>
                </a:cxn>
                <a:cxn ang="0">
                  <a:pos x="T4" y="T5"/>
                </a:cxn>
                <a:cxn ang="0">
                  <a:pos x="T6" y="T7"/>
                </a:cxn>
              </a:cxnLst>
              <a:rect b="b" l="0" r="r" t="0"/>
              <a:pathLst>
                <a:path h="98" w="90">
                  <a:moveTo>
                    <a:pt x="0" y="98"/>
                  </a:moveTo>
                  <a:lnTo>
                    <a:pt x="5" y="0"/>
                  </a:lnTo>
                  <a:lnTo>
                    <a:pt x="90" y="75"/>
                  </a:lnTo>
                  <a:lnTo>
                    <a:pt x="0" y="9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9" name="Freeform 77"/>
            <p:cNvSpPr/>
            <p:nvPr/>
          </p:nvSpPr>
          <p:spPr bwMode="auto">
            <a:xfrm>
              <a:off x="3989436" y="3034548"/>
              <a:ext cx="580807" cy="403166"/>
            </a:xfrm>
            <a:custGeom>
              <a:gdLst>
                <a:gd fmla="*/ 108 w 108" name="T0"/>
                <a:gd fmla="*/ 5 h 75" name="T1"/>
                <a:gd fmla="*/ 0 w 108" name="T2"/>
                <a:gd fmla="*/ 0 h 75" name="T3"/>
                <a:gd fmla="*/ 85 w 108" name="T4"/>
                <a:gd fmla="*/ 75 h 75" name="T5"/>
                <a:gd fmla="*/ 108 w 108" name="T6"/>
                <a:gd fmla="*/ 5 h 75" name="T7"/>
              </a:gdLst>
              <a:cxnLst>
                <a:cxn ang="0">
                  <a:pos x="T0" y="T1"/>
                </a:cxn>
                <a:cxn ang="0">
                  <a:pos x="T2" y="T3"/>
                </a:cxn>
                <a:cxn ang="0">
                  <a:pos x="T4" y="T5"/>
                </a:cxn>
                <a:cxn ang="0">
                  <a:pos x="T6" y="T7"/>
                </a:cxn>
              </a:cxnLst>
              <a:rect b="b" l="0" r="r" t="0"/>
              <a:pathLst>
                <a:path h="75" w="108">
                  <a:moveTo>
                    <a:pt x="108" y="5"/>
                  </a:moveTo>
                  <a:lnTo>
                    <a:pt x="0" y="0"/>
                  </a:lnTo>
                  <a:lnTo>
                    <a:pt x="85" y="75"/>
                  </a:lnTo>
                  <a:lnTo>
                    <a:pt x="108" y="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0" name="Freeform 78"/>
            <p:cNvSpPr/>
            <p:nvPr/>
          </p:nvSpPr>
          <p:spPr bwMode="auto">
            <a:xfrm>
              <a:off x="3273742" y="3347239"/>
              <a:ext cx="268187" cy="258725"/>
            </a:xfrm>
            <a:custGeom>
              <a:gdLst>
                <a:gd fmla="*/ 50 w 50" name="T0"/>
                <a:gd fmla="*/ 48 h 48" name="T1"/>
                <a:gd fmla="*/ 50 w 50" name="T2"/>
                <a:gd fmla="*/ 0 h 48" name="T3"/>
                <a:gd fmla="*/ 0 w 50" name="T4"/>
                <a:gd fmla="*/ 33 h 48" name="T5"/>
                <a:gd fmla="*/ 50 w 50" name="T6"/>
                <a:gd fmla="*/ 48 h 48" name="T7"/>
              </a:gdLst>
              <a:cxnLst>
                <a:cxn ang="0">
                  <a:pos x="T0" y="T1"/>
                </a:cxn>
                <a:cxn ang="0">
                  <a:pos x="T2" y="T3"/>
                </a:cxn>
                <a:cxn ang="0">
                  <a:pos x="T4" y="T5"/>
                </a:cxn>
                <a:cxn ang="0">
                  <a:pos x="T6" y="T7"/>
                </a:cxn>
              </a:cxnLst>
              <a:rect b="b" l="0" r="r" t="0"/>
              <a:pathLst>
                <a:path h="48" w="50">
                  <a:moveTo>
                    <a:pt x="50" y="48"/>
                  </a:moveTo>
                  <a:lnTo>
                    <a:pt x="50" y="0"/>
                  </a:lnTo>
                  <a:lnTo>
                    <a:pt x="0" y="33"/>
                  </a:lnTo>
                  <a:lnTo>
                    <a:pt x="50" y="4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1" name="Freeform 79"/>
            <p:cNvSpPr/>
            <p:nvPr/>
          </p:nvSpPr>
          <p:spPr bwMode="auto">
            <a:xfrm>
              <a:off x="3069032" y="3309145"/>
              <a:ext cx="242796" cy="252376"/>
            </a:xfrm>
            <a:custGeom>
              <a:gdLst>
                <a:gd fmla="*/ 0 w 45" name="T0"/>
                <a:gd fmla="*/ 47 h 47" name="T1"/>
                <a:gd fmla="*/ 45 w 45" name="T2"/>
                <a:gd fmla="*/ 0 h 47" name="T3"/>
                <a:gd fmla="*/ 38 w 45" name="T4"/>
                <a:gd fmla="*/ 40 h 47" name="T5"/>
                <a:gd fmla="*/ 0 w 45" name="T6"/>
                <a:gd fmla="*/ 47 h 47" name="T7"/>
              </a:gdLst>
              <a:cxnLst>
                <a:cxn ang="0">
                  <a:pos x="T0" y="T1"/>
                </a:cxn>
                <a:cxn ang="0">
                  <a:pos x="T2" y="T3"/>
                </a:cxn>
                <a:cxn ang="0">
                  <a:pos x="T4" y="T5"/>
                </a:cxn>
                <a:cxn ang="0">
                  <a:pos x="T6" y="T7"/>
                </a:cxn>
              </a:cxnLst>
              <a:rect b="b" l="0" r="r" t="0"/>
              <a:pathLst>
                <a:path h="47" w="45">
                  <a:moveTo>
                    <a:pt x="0" y="47"/>
                  </a:moveTo>
                  <a:lnTo>
                    <a:pt x="45" y="0"/>
                  </a:lnTo>
                  <a:lnTo>
                    <a:pt x="38" y="40"/>
                  </a:lnTo>
                  <a:lnTo>
                    <a:pt x="0" y="4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2" name="Freeform 80"/>
            <p:cNvSpPr/>
            <p:nvPr/>
          </p:nvSpPr>
          <p:spPr bwMode="auto">
            <a:xfrm>
              <a:off x="3069032" y="3309145"/>
              <a:ext cx="242796" cy="252376"/>
            </a:xfrm>
            <a:custGeom>
              <a:gdLst>
                <a:gd fmla="*/ 0 w 45" name="T0"/>
                <a:gd fmla="*/ 0 h 47" name="T1"/>
                <a:gd fmla="*/ 45 w 45" name="T2"/>
                <a:gd fmla="*/ 0 h 47" name="T3"/>
                <a:gd fmla="*/ 0 w 45" name="T4"/>
                <a:gd fmla="*/ 47 h 47" name="T5"/>
                <a:gd fmla="*/ 0 w 45" name="T6"/>
                <a:gd fmla="*/ 0 h 47" name="T7"/>
              </a:gdLst>
              <a:cxnLst>
                <a:cxn ang="0">
                  <a:pos x="T0" y="T1"/>
                </a:cxn>
                <a:cxn ang="0">
                  <a:pos x="T2" y="T3"/>
                </a:cxn>
                <a:cxn ang="0">
                  <a:pos x="T4" y="T5"/>
                </a:cxn>
                <a:cxn ang="0">
                  <a:pos x="T6" y="T7"/>
                </a:cxn>
              </a:cxnLst>
              <a:rect b="b" l="0" r="r" t="0"/>
              <a:pathLst>
                <a:path h="47" w="45">
                  <a:moveTo>
                    <a:pt x="0" y="0"/>
                  </a:moveTo>
                  <a:lnTo>
                    <a:pt x="45" y="0"/>
                  </a:lnTo>
                  <a:lnTo>
                    <a:pt x="0" y="47"/>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3" name="Freeform 81"/>
            <p:cNvSpPr/>
            <p:nvPr/>
          </p:nvSpPr>
          <p:spPr bwMode="auto">
            <a:xfrm>
              <a:off x="3069032" y="2932963"/>
              <a:ext cx="322141" cy="376182"/>
            </a:xfrm>
            <a:custGeom>
              <a:gdLst>
                <a:gd fmla="*/ 60 w 60" name="T0"/>
                <a:gd fmla="*/ 0 h 70" name="T1"/>
                <a:gd fmla="*/ 45 w 60" name="T2"/>
                <a:gd fmla="*/ 70 h 70" name="T3"/>
                <a:gd fmla="*/ 0 w 60" name="T4"/>
                <a:gd fmla="*/ 70 h 70" name="T5"/>
                <a:gd fmla="*/ 60 w 60" name="T6"/>
                <a:gd fmla="*/ 0 h 70" name="T7"/>
              </a:gdLst>
              <a:cxnLst>
                <a:cxn ang="0">
                  <a:pos x="T0" y="T1"/>
                </a:cxn>
                <a:cxn ang="0">
                  <a:pos x="T2" y="T3"/>
                </a:cxn>
                <a:cxn ang="0">
                  <a:pos x="T4" y="T5"/>
                </a:cxn>
                <a:cxn ang="0">
                  <a:pos x="T6" y="T7"/>
                </a:cxn>
              </a:cxnLst>
              <a:rect b="b" l="0" r="r" t="0"/>
              <a:pathLst>
                <a:path h="70" w="60">
                  <a:moveTo>
                    <a:pt x="60" y="0"/>
                  </a:moveTo>
                  <a:lnTo>
                    <a:pt x="45" y="70"/>
                  </a:lnTo>
                  <a:lnTo>
                    <a:pt x="0" y="70"/>
                  </a:lnTo>
                  <a:lnTo>
                    <a:pt x="6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4" name="Freeform 82"/>
            <p:cNvSpPr/>
            <p:nvPr/>
          </p:nvSpPr>
          <p:spPr bwMode="auto">
            <a:xfrm>
              <a:off x="3391173" y="2469481"/>
              <a:ext cx="431638" cy="463482"/>
            </a:xfrm>
            <a:custGeom>
              <a:gdLst>
                <a:gd fmla="*/ 80 w 80" name="T0"/>
                <a:gd fmla="*/ 0 h 86" name="T1"/>
                <a:gd fmla="*/ 63 w 80" name="T2"/>
                <a:gd fmla="*/ 82 h 86" name="T3"/>
                <a:gd fmla="*/ 0 w 80" name="T4"/>
                <a:gd fmla="*/ 86 h 86" name="T5"/>
                <a:gd fmla="*/ 80 w 80" name="T6"/>
                <a:gd fmla="*/ 0 h 86" name="T7"/>
              </a:gdLst>
              <a:cxnLst>
                <a:cxn ang="0">
                  <a:pos x="T0" y="T1"/>
                </a:cxn>
                <a:cxn ang="0">
                  <a:pos x="T2" y="T3"/>
                </a:cxn>
                <a:cxn ang="0">
                  <a:pos x="T4" y="T5"/>
                </a:cxn>
                <a:cxn ang="0">
                  <a:pos x="T6" y="T7"/>
                </a:cxn>
              </a:cxnLst>
              <a:rect b="b" l="0" r="r" t="0"/>
              <a:pathLst>
                <a:path h="86" w="80">
                  <a:moveTo>
                    <a:pt x="80" y="0"/>
                  </a:moveTo>
                  <a:lnTo>
                    <a:pt x="63" y="82"/>
                  </a:lnTo>
                  <a:lnTo>
                    <a:pt x="0" y="86"/>
                  </a:lnTo>
                  <a:lnTo>
                    <a:pt x="8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5" name="Freeform 83"/>
            <p:cNvSpPr/>
            <p:nvPr/>
          </p:nvSpPr>
          <p:spPr bwMode="auto">
            <a:xfrm>
              <a:off x="3541929" y="3034548"/>
              <a:ext cx="447507" cy="526973"/>
            </a:xfrm>
            <a:custGeom>
              <a:gdLst>
                <a:gd fmla="*/ 78 w 83" name="T0"/>
                <a:gd fmla="*/ 98 h 98" name="T1"/>
                <a:gd fmla="*/ 0 w 83" name="T2"/>
                <a:gd fmla="*/ 58 h 98" name="T3"/>
                <a:gd fmla="*/ 83 w 83" name="T4"/>
                <a:gd fmla="*/ 0 h 98" name="T5"/>
                <a:gd fmla="*/ 78 w 83" name="T6"/>
                <a:gd fmla="*/ 98 h 98" name="T7"/>
              </a:gdLst>
              <a:cxnLst>
                <a:cxn ang="0">
                  <a:pos x="T0" y="T1"/>
                </a:cxn>
                <a:cxn ang="0">
                  <a:pos x="T2" y="T3"/>
                </a:cxn>
                <a:cxn ang="0">
                  <a:pos x="T4" y="T5"/>
                </a:cxn>
                <a:cxn ang="0">
                  <a:pos x="T6" y="T7"/>
                </a:cxn>
              </a:cxnLst>
              <a:rect b="b" l="0" r="r" t="0"/>
              <a:pathLst>
                <a:path h="98" w="83">
                  <a:moveTo>
                    <a:pt x="78" y="98"/>
                  </a:moveTo>
                  <a:lnTo>
                    <a:pt x="0" y="58"/>
                  </a:lnTo>
                  <a:lnTo>
                    <a:pt x="83" y="0"/>
                  </a:lnTo>
                  <a:lnTo>
                    <a:pt x="78" y="9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6" name="Freeform 84"/>
            <p:cNvSpPr/>
            <p:nvPr/>
          </p:nvSpPr>
          <p:spPr bwMode="auto">
            <a:xfrm>
              <a:off x="3541929" y="3347239"/>
              <a:ext cx="420529" cy="258725"/>
            </a:xfrm>
            <a:custGeom>
              <a:gdLst>
                <a:gd fmla="*/ 0 w 78" name="T0"/>
                <a:gd fmla="*/ 48 h 48" name="T1"/>
                <a:gd fmla="*/ 0 w 78" name="T2"/>
                <a:gd fmla="*/ 0 h 48" name="T3"/>
                <a:gd fmla="*/ 78 w 78" name="T4"/>
                <a:gd fmla="*/ 40 h 48" name="T5"/>
                <a:gd fmla="*/ 0 w 78" name="T6"/>
                <a:gd fmla="*/ 48 h 48" name="T7"/>
              </a:gdLst>
              <a:cxnLst>
                <a:cxn ang="0">
                  <a:pos x="T0" y="T1"/>
                </a:cxn>
                <a:cxn ang="0">
                  <a:pos x="T2" y="T3"/>
                </a:cxn>
                <a:cxn ang="0">
                  <a:pos x="T4" y="T5"/>
                </a:cxn>
                <a:cxn ang="0">
                  <a:pos x="T6" y="T7"/>
                </a:cxn>
              </a:cxnLst>
              <a:rect b="b" l="0" r="r" t="0"/>
              <a:pathLst>
                <a:path h="48" w="78">
                  <a:moveTo>
                    <a:pt x="0" y="48"/>
                  </a:moveTo>
                  <a:lnTo>
                    <a:pt x="0" y="0"/>
                  </a:lnTo>
                  <a:lnTo>
                    <a:pt x="78" y="40"/>
                  </a:lnTo>
                  <a:lnTo>
                    <a:pt x="0" y="4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7" name="Freeform 85"/>
            <p:cNvSpPr/>
            <p:nvPr/>
          </p:nvSpPr>
          <p:spPr bwMode="auto">
            <a:xfrm>
              <a:off x="3273742" y="3309145"/>
              <a:ext cx="268187" cy="215868"/>
            </a:xfrm>
            <a:custGeom>
              <a:gdLst>
                <a:gd fmla="*/ 7 w 50" name="T0"/>
                <a:gd fmla="*/ 0 h 40" name="T1"/>
                <a:gd fmla="*/ 50 w 50" name="T2"/>
                <a:gd fmla="*/ 7 h 40" name="T3"/>
                <a:gd fmla="*/ 0 w 50" name="T4"/>
                <a:gd fmla="*/ 40 h 40" name="T5"/>
                <a:gd fmla="*/ 7 w 50" name="T6"/>
                <a:gd fmla="*/ 0 h 40" name="T7"/>
              </a:gdLst>
              <a:cxnLst>
                <a:cxn ang="0">
                  <a:pos x="T0" y="T1"/>
                </a:cxn>
                <a:cxn ang="0">
                  <a:pos x="T2" y="T3"/>
                </a:cxn>
                <a:cxn ang="0">
                  <a:pos x="T4" y="T5"/>
                </a:cxn>
                <a:cxn ang="0">
                  <a:pos x="T6" y="T7"/>
                </a:cxn>
              </a:cxnLst>
              <a:rect b="b" l="0" r="r" t="0"/>
              <a:pathLst>
                <a:path h="40" w="50">
                  <a:moveTo>
                    <a:pt x="7" y="0"/>
                  </a:moveTo>
                  <a:lnTo>
                    <a:pt x="50" y="7"/>
                  </a:lnTo>
                  <a:lnTo>
                    <a:pt x="0" y="40"/>
                  </a:lnTo>
                  <a:lnTo>
                    <a:pt x="7"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8" name="Freeform 86"/>
            <p:cNvSpPr/>
            <p:nvPr/>
          </p:nvSpPr>
          <p:spPr bwMode="auto">
            <a:xfrm>
              <a:off x="3391173" y="2910741"/>
              <a:ext cx="339597" cy="436498"/>
            </a:xfrm>
            <a:custGeom>
              <a:gdLst>
                <a:gd fmla="*/ 63 w 63" name="T0"/>
                <a:gd fmla="*/ 0 h 81" name="T1"/>
                <a:gd fmla="*/ 28 w 63" name="T2"/>
                <a:gd fmla="*/ 81 h 81" name="T3"/>
                <a:gd fmla="*/ 0 w 63" name="T4"/>
                <a:gd fmla="*/ 4 h 81" name="T5"/>
                <a:gd fmla="*/ 63 w 63" name="T6"/>
                <a:gd fmla="*/ 0 h 81" name="T7"/>
              </a:gdLst>
              <a:cxnLst>
                <a:cxn ang="0">
                  <a:pos x="T0" y="T1"/>
                </a:cxn>
                <a:cxn ang="0">
                  <a:pos x="T2" y="T3"/>
                </a:cxn>
                <a:cxn ang="0">
                  <a:pos x="T4" y="T5"/>
                </a:cxn>
                <a:cxn ang="0">
                  <a:pos x="T6" y="T7"/>
                </a:cxn>
              </a:cxnLst>
              <a:rect b="b" l="0" r="r" t="0"/>
              <a:pathLst>
                <a:path h="81" w="62">
                  <a:moveTo>
                    <a:pt x="63" y="0"/>
                  </a:moveTo>
                  <a:lnTo>
                    <a:pt x="28" y="81"/>
                  </a:lnTo>
                  <a:lnTo>
                    <a:pt x="0" y="4"/>
                  </a:lnTo>
                  <a:lnTo>
                    <a:pt x="63"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9" name="Freeform 87"/>
            <p:cNvSpPr/>
            <p:nvPr/>
          </p:nvSpPr>
          <p:spPr bwMode="auto">
            <a:xfrm>
              <a:off x="3541929" y="2910741"/>
              <a:ext cx="447507" cy="436498"/>
            </a:xfrm>
            <a:custGeom>
              <a:gdLst>
                <a:gd fmla="*/ 83 w 83" name="T0"/>
                <a:gd fmla="*/ 23 h 81" name="T1"/>
                <a:gd fmla="*/ 0 w 83" name="T2"/>
                <a:gd fmla="*/ 81 h 81" name="T3"/>
                <a:gd fmla="*/ 35 w 83" name="T4"/>
                <a:gd fmla="*/ 0 h 81" name="T5"/>
                <a:gd fmla="*/ 83 w 83" name="T6"/>
                <a:gd fmla="*/ 23 h 81" name="T7"/>
              </a:gdLst>
              <a:cxnLst>
                <a:cxn ang="0">
                  <a:pos x="T0" y="T1"/>
                </a:cxn>
                <a:cxn ang="0">
                  <a:pos x="T2" y="T3"/>
                </a:cxn>
                <a:cxn ang="0">
                  <a:pos x="T4" y="T5"/>
                </a:cxn>
                <a:cxn ang="0">
                  <a:pos x="T6" y="T7"/>
                </a:cxn>
              </a:cxnLst>
              <a:rect b="b" l="0" r="r" t="0"/>
              <a:pathLst>
                <a:path h="81" w="83">
                  <a:moveTo>
                    <a:pt x="83" y="23"/>
                  </a:moveTo>
                  <a:lnTo>
                    <a:pt x="0" y="81"/>
                  </a:lnTo>
                  <a:lnTo>
                    <a:pt x="35" y="0"/>
                  </a:lnTo>
                  <a:lnTo>
                    <a:pt x="83" y="23"/>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0" name="Freeform 88"/>
            <p:cNvSpPr/>
            <p:nvPr/>
          </p:nvSpPr>
          <p:spPr bwMode="auto">
            <a:xfrm>
              <a:off x="3730770" y="2442497"/>
              <a:ext cx="522092" cy="468245"/>
            </a:xfrm>
            <a:custGeom>
              <a:gdLst>
                <a:gd fmla="*/ 17 w 97" name="T0"/>
                <a:gd fmla="*/ 5 h 87" name="T1"/>
                <a:gd fmla="*/ 97 w 97" name="T2"/>
                <a:gd fmla="*/ 0 h 87" name="T3"/>
                <a:gd fmla="*/ 0 w 97" name="T4"/>
                <a:gd fmla="*/ 87 h 87" name="T5"/>
                <a:gd fmla="*/ 17 w 97" name="T6"/>
                <a:gd fmla="*/ 5 h 87" name="T7"/>
              </a:gdLst>
              <a:cxnLst>
                <a:cxn ang="0">
                  <a:pos x="T0" y="T1"/>
                </a:cxn>
                <a:cxn ang="0">
                  <a:pos x="T2" y="T3"/>
                </a:cxn>
                <a:cxn ang="0">
                  <a:pos x="T4" y="T5"/>
                </a:cxn>
                <a:cxn ang="0">
                  <a:pos x="T6" y="T7"/>
                </a:cxn>
              </a:cxnLst>
              <a:rect b="b" l="0" r="r" t="0"/>
              <a:pathLst>
                <a:path h="87" w="97">
                  <a:moveTo>
                    <a:pt x="17" y="5"/>
                  </a:moveTo>
                  <a:lnTo>
                    <a:pt x="97" y="0"/>
                  </a:lnTo>
                  <a:lnTo>
                    <a:pt x="0" y="87"/>
                  </a:lnTo>
                  <a:lnTo>
                    <a:pt x="17" y="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1" name="Freeform 89"/>
            <p:cNvSpPr/>
            <p:nvPr/>
          </p:nvSpPr>
          <p:spPr bwMode="auto">
            <a:xfrm>
              <a:off x="3989436" y="2766299"/>
              <a:ext cx="580807" cy="295232"/>
            </a:xfrm>
            <a:custGeom>
              <a:gdLst>
                <a:gd fmla="*/ 0 w 108" name="T0"/>
                <a:gd fmla="*/ 50 h 55" name="T1"/>
                <a:gd fmla="*/ 73 w 108" name="T2"/>
                <a:gd fmla="*/ 0 h 55" name="T3"/>
                <a:gd fmla="*/ 108 w 108" name="T4"/>
                <a:gd fmla="*/ 55 h 55" name="T5"/>
                <a:gd fmla="*/ 0 w 108" name="T6"/>
                <a:gd fmla="*/ 50 h 55" name="T7"/>
              </a:gdLst>
              <a:cxnLst>
                <a:cxn ang="0">
                  <a:pos x="T0" y="T1"/>
                </a:cxn>
                <a:cxn ang="0">
                  <a:pos x="T2" y="T3"/>
                </a:cxn>
                <a:cxn ang="0">
                  <a:pos x="T4" y="T5"/>
                </a:cxn>
                <a:cxn ang="0">
                  <a:pos x="T6" y="T7"/>
                </a:cxn>
              </a:cxnLst>
              <a:rect b="b" l="0" r="r" t="0"/>
              <a:pathLst>
                <a:path h="55" w="108">
                  <a:moveTo>
                    <a:pt x="0" y="50"/>
                  </a:moveTo>
                  <a:lnTo>
                    <a:pt x="73" y="0"/>
                  </a:lnTo>
                  <a:lnTo>
                    <a:pt x="108" y="55"/>
                  </a:lnTo>
                  <a:lnTo>
                    <a:pt x="0" y="5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2" name="Freeform 90"/>
            <p:cNvSpPr/>
            <p:nvPr/>
          </p:nvSpPr>
          <p:spPr bwMode="auto">
            <a:xfrm>
              <a:off x="3730770" y="2442497"/>
              <a:ext cx="522092" cy="592051"/>
            </a:xfrm>
            <a:custGeom>
              <a:gdLst>
                <a:gd fmla="*/ 97 w 97" name="T0"/>
                <a:gd fmla="*/ 0 h 110" name="T1"/>
                <a:gd fmla="*/ 48 w 97" name="T2"/>
                <a:gd fmla="*/ 110 h 110" name="T3"/>
                <a:gd fmla="*/ 0 w 97" name="T4"/>
                <a:gd fmla="*/ 87 h 110" name="T5"/>
                <a:gd fmla="*/ 97 w 97" name="T6"/>
                <a:gd fmla="*/ 0 h 110" name="T7"/>
              </a:gdLst>
              <a:cxnLst>
                <a:cxn ang="0">
                  <a:pos x="T0" y="T1"/>
                </a:cxn>
                <a:cxn ang="0">
                  <a:pos x="T2" y="T3"/>
                </a:cxn>
                <a:cxn ang="0">
                  <a:pos x="T4" y="T5"/>
                </a:cxn>
                <a:cxn ang="0">
                  <a:pos x="T6" y="T7"/>
                </a:cxn>
              </a:cxnLst>
              <a:rect b="b" l="0" r="r" t="0"/>
              <a:pathLst>
                <a:path h="110" w="97">
                  <a:moveTo>
                    <a:pt x="97" y="0"/>
                  </a:moveTo>
                  <a:lnTo>
                    <a:pt x="48" y="110"/>
                  </a:lnTo>
                  <a:lnTo>
                    <a:pt x="0" y="87"/>
                  </a:lnTo>
                  <a:lnTo>
                    <a:pt x="97"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3" name="Freeform 91"/>
            <p:cNvSpPr/>
            <p:nvPr/>
          </p:nvSpPr>
          <p:spPr bwMode="auto">
            <a:xfrm>
              <a:off x="3989436" y="2442497"/>
              <a:ext cx="391965" cy="592051"/>
            </a:xfrm>
            <a:custGeom>
              <a:gdLst>
                <a:gd fmla="*/ 73 w 73" name="T0"/>
                <a:gd fmla="*/ 60 h 110" name="T1"/>
                <a:gd fmla="*/ 49 w 73" name="T2"/>
                <a:gd fmla="*/ 0 h 110" name="T3"/>
                <a:gd fmla="*/ 0 w 73" name="T4"/>
                <a:gd fmla="*/ 110 h 110" name="T5"/>
                <a:gd fmla="*/ 73 w 73" name="T6"/>
                <a:gd fmla="*/ 60 h 110" name="T7"/>
              </a:gdLst>
              <a:cxnLst>
                <a:cxn ang="0">
                  <a:pos x="T0" y="T1"/>
                </a:cxn>
                <a:cxn ang="0">
                  <a:pos x="T2" y="T3"/>
                </a:cxn>
                <a:cxn ang="0">
                  <a:pos x="T4" y="T5"/>
                </a:cxn>
                <a:cxn ang="0">
                  <a:pos x="T6" y="T7"/>
                </a:cxn>
              </a:cxnLst>
              <a:rect b="b" l="0" r="r" t="0"/>
              <a:pathLst>
                <a:path h="110" w="73">
                  <a:moveTo>
                    <a:pt x="73" y="60"/>
                  </a:moveTo>
                  <a:lnTo>
                    <a:pt x="49" y="0"/>
                  </a:lnTo>
                  <a:lnTo>
                    <a:pt x="0" y="110"/>
                  </a:lnTo>
                  <a:lnTo>
                    <a:pt x="73" y="6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4" name="Freeform 92"/>
            <p:cNvSpPr/>
            <p:nvPr/>
          </p:nvSpPr>
          <p:spPr bwMode="auto">
            <a:xfrm>
              <a:off x="4570242" y="2717094"/>
              <a:ext cx="344357" cy="592050"/>
            </a:xfrm>
            <a:custGeom>
              <a:gdLst>
                <a:gd fmla="*/ 64 w 64" name="T0"/>
                <a:gd fmla="*/ 110 h 110" name="T1"/>
                <a:gd fmla="*/ 36 w 64" name="T2"/>
                <a:gd fmla="*/ 0 h 110" name="T3"/>
                <a:gd fmla="*/ 0 w 64" name="T4"/>
                <a:gd fmla="*/ 64 h 110" name="T5"/>
                <a:gd fmla="*/ 64 w 64" name="T6"/>
                <a:gd fmla="*/ 110 h 110" name="T7"/>
              </a:gdLst>
              <a:cxnLst>
                <a:cxn ang="0">
                  <a:pos x="T0" y="T1"/>
                </a:cxn>
                <a:cxn ang="0">
                  <a:pos x="T2" y="T3"/>
                </a:cxn>
                <a:cxn ang="0">
                  <a:pos x="T4" y="T5"/>
                </a:cxn>
                <a:cxn ang="0">
                  <a:pos x="T6" y="T7"/>
                </a:cxn>
              </a:cxnLst>
              <a:rect b="b" l="0" r="r" t="0"/>
              <a:pathLst>
                <a:path h="110" w="64">
                  <a:moveTo>
                    <a:pt x="64" y="110"/>
                  </a:moveTo>
                  <a:lnTo>
                    <a:pt x="36" y="0"/>
                  </a:lnTo>
                  <a:lnTo>
                    <a:pt x="0" y="64"/>
                  </a:lnTo>
                  <a:lnTo>
                    <a:pt x="64" y="11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5" name="Freeform 93"/>
            <p:cNvSpPr/>
            <p:nvPr/>
          </p:nvSpPr>
          <p:spPr bwMode="auto">
            <a:xfrm>
              <a:off x="4381400" y="2717094"/>
              <a:ext cx="382444" cy="344437"/>
            </a:xfrm>
            <a:custGeom>
              <a:gdLst>
                <a:gd fmla="*/ 0 w 71" name="T0"/>
                <a:gd fmla="*/ 9 h 64" name="T1"/>
                <a:gd fmla="*/ 71 w 71" name="T2"/>
                <a:gd fmla="*/ 0 h 64" name="T3"/>
                <a:gd fmla="*/ 35 w 71" name="T4"/>
                <a:gd fmla="*/ 64 h 64" name="T5"/>
                <a:gd fmla="*/ 0 w 71" name="T6"/>
                <a:gd fmla="*/ 9 h 64" name="T7"/>
              </a:gdLst>
              <a:cxnLst>
                <a:cxn ang="0">
                  <a:pos x="T0" y="T1"/>
                </a:cxn>
                <a:cxn ang="0">
                  <a:pos x="T2" y="T3"/>
                </a:cxn>
                <a:cxn ang="0">
                  <a:pos x="T4" y="T5"/>
                </a:cxn>
                <a:cxn ang="0">
                  <a:pos x="T6" y="T7"/>
                </a:cxn>
              </a:cxnLst>
              <a:rect b="b" l="0" r="r" t="0"/>
              <a:pathLst>
                <a:path h="64" w="71">
                  <a:moveTo>
                    <a:pt x="0" y="9"/>
                  </a:moveTo>
                  <a:lnTo>
                    <a:pt x="71" y="0"/>
                  </a:lnTo>
                  <a:lnTo>
                    <a:pt x="35" y="64"/>
                  </a:lnTo>
                  <a:lnTo>
                    <a:pt x="0" y="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6" name="Freeform 94"/>
            <p:cNvSpPr/>
            <p:nvPr/>
          </p:nvSpPr>
          <p:spPr bwMode="auto">
            <a:xfrm>
              <a:off x="4252862" y="2442497"/>
              <a:ext cx="296750" cy="323803"/>
            </a:xfrm>
            <a:custGeom>
              <a:gdLst>
                <a:gd fmla="*/ 0 w 55" name="T0"/>
                <a:gd fmla="*/ 0 h 60" name="T1"/>
                <a:gd fmla="*/ 55 w 55" name="T2"/>
                <a:gd fmla="*/ 5 h 60" name="T3"/>
                <a:gd fmla="*/ 24 w 55" name="T4"/>
                <a:gd fmla="*/ 60 h 60" name="T5"/>
                <a:gd fmla="*/ 0 w 55" name="T6"/>
                <a:gd fmla="*/ 0 h 60" name="T7"/>
              </a:gdLst>
              <a:cxnLst>
                <a:cxn ang="0">
                  <a:pos x="T0" y="T1"/>
                </a:cxn>
                <a:cxn ang="0">
                  <a:pos x="T2" y="T3"/>
                </a:cxn>
                <a:cxn ang="0">
                  <a:pos x="T4" y="T5"/>
                </a:cxn>
                <a:cxn ang="0">
                  <a:pos x="T6" y="T7"/>
                </a:cxn>
              </a:cxnLst>
              <a:rect b="b" l="0" r="r" t="0"/>
              <a:pathLst>
                <a:path h="60" w="55">
                  <a:moveTo>
                    <a:pt x="0" y="0"/>
                  </a:moveTo>
                  <a:lnTo>
                    <a:pt x="55" y="5"/>
                  </a:lnTo>
                  <a:lnTo>
                    <a:pt x="24" y="6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7" name="Freeform 95"/>
            <p:cNvSpPr/>
            <p:nvPr/>
          </p:nvSpPr>
          <p:spPr bwMode="auto">
            <a:xfrm>
              <a:off x="3822810" y="2163137"/>
              <a:ext cx="430051" cy="306343"/>
            </a:xfrm>
            <a:custGeom>
              <a:gdLst>
                <a:gd fmla="*/ 0 w 80" name="T0"/>
                <a:gd fmla="*/ 57 h 57" name="T1"/>
                <a:gd fmla="*/ 45 w 80" name="T2"/>
                <a:gd fmla="*/ 0 h 57" name="T3"/>
                <a:gd fmla="*/ 80 w 80" name="T4"/>
                <a:gd fmla="*/ 52 h 57" name="T5"/>
                <a:gd fmla="*/ 0 w 80" name="T6"/>
                <a:gd fmla="*/ 57 h 57" name="T7"/>
              </a:gdLst>
              <a:cxnLst>
                <a:cxn ang="0">
                  <a:pos x="T0" y="T1"/>
                </a:cxn>
                <a:cxn ang="0">
                  <a:pos x="T2" y="T3"/>
                </a:cxn>
                <a:cxn ang="0">
                  <a:pos x="T4" y="T5"/>
                </a:cxn>
                <a:cxn ang="0">
                  <a:pos x="T6" y="T7"/>
                </a:cxn>
              </a:cxnLst>
              <a:rect b="b" l="0" r="r" t="0"/>
              <a:pathLst>
                <a:path h="57" w="80">
                  <a:moveTo>
                    <a:pt x="0" y="57"/>
                  </a:moveTo>
                  <a:lnTo>
                    <a:pt x="45" y="0"/>
                  </a:lnTo>
                  <a:lnTo>
                    <a:pt x="80" y="52"/>
                  </a:lnTo>
                  <a:lnTo>
                    <a:pt x="0" y="5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8" name="Freeform 96"/>
            <p:cNvSpPr/>
            <p:nvPr/>
          </p:nvSpPr>
          <p:spPr bwMode="auto">
            <a:xfrm>
              <a:off x="4064020" y="2007585"/>
              <a:ext cx="328489" cy="434911"/>
            </a:xfrm>
            <a:custGeom>
              <a:gdLst>
                <a:gd fmla="*/ 61 w 61" name="T0"/>
                <a:gd fmla="*/ 0 h 81" name="T1"/>
                <a:gd fmla="*/ 0 w 61" name="T2"/>
                <a:gd fmla="*/ 29 h 81" name="T3"/>
                <a:gd fmla="*/ 35 w 61" name="T4"/>
                <a:gd fmla="*/ 81 h 81" name="T5"/>
                <a:gd fmla="*/ 61 w 61" name="T6"/>
                <a:gd fmla="*/ 0 h 81" name="T7"/>
              </a:gdLst>
              <a:cxnLst>
                <a:cxn ang="0">
                  <a:pos x="T0" y="T1"/>
                </a:cxn>
                <a:cxn ang="0">
                  <a:pos x="T2" y="T3"/>
                </a:cxn>
                <a:cxn ang="0">
                  <a:pos x="T4" y="T5"/>
                </a:cxn>
                <a:cxn ang="0">
                  <a:pos x="T6" y="T7"/>
                </a:cxn>
              </a:cxnLst>
              <a:rect b="b" l="0" r="r" t="0"/>
              <a:pathLst>
                <a:path h="81" w="61">
                  <a:moveTo>
                    <a:pt x="61" y="0"/>
                  </a:moveTo>
                  <a:lnTo>
                    <a:pt x="0" y="29"/>
                  </a:lnTo>
                  <a:lnTo>
                    <a:pt x="35" y="81"/>
                  </a:lnTo>
                  <a:lnTo>
                    <a:pt x="61"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9" name="Freeform 97"/>
            <p:cNvSpPr/>
            <p:nvPr/>
          </p:nvSpPr>
          <p:spPr bwMode="auto">
            <a:xfrm>
              <a:off x="4252862" y="2007585"/>
              <a:ext cx="296750" cy="461896"/>
            </a:xfrm>
            <a:custGeom>
              <a:gdLst>
                <a:gd fmla="*/ 55 w 55" name="T0"/>
                <a:gd fmla="*/ 86 h 86" name="T1"/>
                <a:gd fmla="*/ 0 w 55" name="T2"/>
                <a:gd fmla="*/ 81 h 86" name="T3"/>
                <a:gd fmla="*/ 26 w 55" name="T4"/>
                <a:gd fmla="*/ 0 h 86" name="T5"/>
                <a:gd fmla="*/ 55 w 55" name="T6"/>
                <a:gd fmla="*/ 86 h 86" name="T7"/>
              </a:gdLst>
              <a:cxnLst>
                <a:cxn ang="0">
                  <a:pos x="T0" y="T1"/>
                </a:cxn>
                <a:cxn ang="0">
                  <a:pos x="T2" y="T3"/>
                </a:cxn>
                <a:cxn ang="0">
                  <a:pos x="T4" y="T5"/>
                </a:cxn>
                <a:cxn ang="0">
                  <a:pos x="T6" y="T7"/>
                </a:cxn>
              </a:cxnLst>
              <a:rect b="b" l="0" r="r" t="0"/>
              <a:pathLst>
                <a:path h="86" w="55">
                  <a:moveTo>
                    <a:pt x="55" y="86"/>
                  </a:moveTo>
                  <a:lnTo>
                    <a:pt x="0" y="81"/>
                  </a:lnTo>
                  <a:lnTo>
                    <a:pt x="26" y="0"/>
                  </a:lnTo>
                  <a:lnTo>
                    <a:pt x="55" y="8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0" name="Freeform 98"/>
            <p:cNvSpPr/>
            <p:nvPr/>
          </p:nvSpPr>
          <p:spPr bwMode="auto">
            <a:xfrm>
              <a:off x="4763844" y="2394878"/>
              <a:ext cx="215819" cy="425388"/>
            </a:xfrm>
            <a:custGeom>
              <a:gdLst>
                <a:gd fmla="*/ 0 w 40" name="T0"/>
                <a:gd fmla="*/ 60 h 79" name="T1"/>
                <a:gd fmla="*/ 38 w 40" name="T2"/>
                <a:gd fmla="*/ 0 h 79" name="T3"/>
                <a:gd fmla="*/ 40 w 40" name="T4"/>
                <a:gd fmla="*/ 79 h 79" name="T5"/>
                <a:gd fmla="*/ 0 w 40" name="T6"/>
                <a:gd fmla="*/ 60 h 79" name="T7"/>
              </a:gdLst>
              <a:cxnLst>
                <a:cxn ang="0">
                  <a:pos x="T0" y="T1"/>
                </a:cxn>
                <a:cxn ang="0">
                  <a:pos x="T2" y="T3"/>
                </a:cxn>
                <a:cxn ang="0">
                  <a:pos x="T4" y="T5"/>
                </a:cxn>
                <a:cxn ang="0">
                  <a:pos x="T6" y="T7"/>
                </a:cxn>
              </a:cxnLst>
              <a:rect b="b" l="0" r="r" t="0"/>
              <a:pathLst>
                <a:path h="79" w="40">
                  <a:moveTo>
                    <a:pt x="0" y="60"/>
                  </a:moveTo>
                  <a:lnTo>
                    <a:pt x="38" y="0"/>
                  </a:lnTo>
                  <a:lnTo>
                    <a:pt x="40" y="79"/>
                  </a:lnTo>
                  <a:lnTo>
                    <a:pt x="0" y="6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1" name="Freeform 99"/>
            <p:cNvSpPr/>
            <p:nvPr/>
          </p:nvSpPr>
          <p:spPr bwMode="auto">
            <a:xfrm>
              <a:off x="4381400" y="2469481"/>
              <a:ext cx="382444" cy="296819"/>
            </a:xfrm>
            <a:custGeom>
              <a:gdLst>
                <a:gd fmla="*/ 31 w 71" name="T0"/>
                <a:gd fmla="*/ 0 h 55" name="T1"/>
                <a:gd fmla="*/ 71 w 71" name="T2"/>
                <a:gd fmla="*/ 46 h 55" name="T3"/>
                <a:gd fmla="*/ 0 w 71" name="T4"/>
                <a:gd fmla="*/ 55 h 55" name="T5"/>
                <a:gd fmla="*/ 31 w 71" name="T6"/>
                <a:gd fmla="*/ 0 h 55" name="T7"/>
              </a:gdLst>
              <a:cxnLst>
                <a:cxn ang="0">
                  <a:pos x="T0" y="T1"/>
                </a:cxn>
                <a:cxn ang="0">
                  <a:pos x="T2" y="T3"/>
                </a:cxn>
                <a:cxn ang="0">
                  <a:pos x="T4" y="T5"/>
                </a:cxn>
                <a:cxn ang="0">
                  <a:pos x="T6" y="T7"/>
                </a:cxn>
              </a:cxnLst>
              <a:rect b="b" l="0" r="r" t="0"/>
              <a:pathLst>
                <a:path h="55" w="71">
                  <a:moveTo>
                    <a:pt x="31" y="0"/>
                  </a:moveTo>
                  <a:lnTo>
                    <a:pt x="71" y="46"/>
                  </a:lnTo>
                  <a:lnTo>
                    <a:pt x="0" y="55"/>
                  </a:lnTo>
                  <a:lnTo>
                    <a:pt x="31"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2" name="Freeform 100"/>
            <p:cNvSpPr/>
            <p:nvPr/>
          </p:nvSpPr>
          <p:spPr bwMode="auto">
            <a:xfrm>
              <a:off x="4392509" y="2007585"/>
              <a:ext cx="522091" cy="461896"/>
            </a:xfrm>
            <a:custGeom>
              <a:gdLst>
                <a:gd fmla="*/ 0 w 97" name="T0"/>
                <a:gd fmla="*/ 0 h 86" name="T1"/>
                <a:gd fmla="*/ 97 w 97" name="T2"/>
                <a:gd fmla="*/ 7 h 86" name="T3"/>
                <a:gd fmla="*/ 29 w 97" name="T4"/>
                <a:gd fmla="*/ 86 h 86" name="T5"/>
                <a:gd fmla="*/ 0 w 97" name="T6"/>
                <a:gd fmla="*/ 0 h 86" name="T7"/>
              </a:gdLst>
              <a:cxnLst>
                <a:cxn ang="0">
                  <a:pos x="T0" y="T1"/>
                </a:cxn>
                <a:cxn ang="0">
                  <a:pos x="T2" y="T3"/>
                </a:cxn>
                <a:cxn ang="0">
                  <a:pos x="T4" y="T5"/>
                </a:cxn>
                <a:cxn ang="0">
                  <a:pos x="T6" y="T7"/>
                </a:cxn>
              </a:cxnLst>
              <a:rect b="b" l="0" r="r" t="0"/>
              <a:pathLst>
                <a:path h="86" w="97">
                  <a:moveTo>
                    <a:pt x="0" y="0"/>
                  </a:moveTo>
                  <a:lnTo>
                    <a:pt x="97" y="7"/>
                  </a:lnTo>
                  <a:lnTo>
                    <a:pt x="29" y="86"/>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3" name="Freeform 101"/>
            <p:cNvSpPr/>
            <p:nvPr/>
          </p:nvSpPr>
          <p:spPr bwMode="auto">
            <a:xfrm>
              <a:off x="4037043" y="1791717"/>
              <a:ext cx="355466" cy="371421"/>
            </a:xfrm>
            <a:custGeom>
              <a:gdLst>
                <a:gd fmla="*/ 5 w 66" name="T0"/>
                <a:gd fmla="*/ 69 h 69" name="T1"/>
                <a:gd fmla="*/ 0 w 66" name="T2"/>
                <a:gd fmla="*/ 0 h 69" name="T3"/>
                <a:gd fmla="*/ 66 w 66" name="T4"/>
                <a:gd fmla="*/ 40 h 69" name="T5"/>
                <a:gd fmla="*/ 5 w 66" name="T6"/>
                <a:gd fmla="*/ 69 h 69" name="T7"/>
              </a:gdLst>
              <a:cxnLst>
                <a:cxn ang="0">
                  <a:pos x="T0" y="T1"/>
                </a:cxn>
                <a:cxn ang="0">
                  <a:pos x="T2" y="T3"/>
                </a:cxn>
                <a:cxn ang="0">
                  <a:pos x="T4" y="T5"/>
                </a:cxn>
                <a:cxn ang="0">
                  <a:pos x="T6" y="T7"/>
                </a:cxn>
              </a:cxnLst>
              <a:rect b="b" l="0" r="r" t="0"/>
              <a:pathLst>
                <a:path h="69" w="66">
                  <a:moveTo>
                    <a:pt x="5" y="69"/>
                  </a:moveTo>
                  <a:lnTo>
                    <a:pt x="0" y="0"/>
                  </a:lnTo>
                  <a:lnTo>
                    <a:pt x="66" y="40"/>
                  </a:lnTo>
                  <a:lnTo>
                    <a:pt x="5" y="6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4" name="Freeform 102"/>
            <p:cNvSpPr/>
            <p:nvPr/>
          </p:nvSpPr>
          <p:spPr bwMode="auto">
            <a:xfrm>
              <a:off x="3746639" y="2125043"/>
              <a:ext cx="317381" cy="344438"/>
            </a:xfrm>
            <a:custGeom>
              <a:gdLst>
                <a:gd fmla="*/ 0 w 59" name="T0"/>
                <a:gd fmla="*/ 0 h 64" name="T1"/>
                <a:gd fmla="*/ 14 w 59" name="T2"/>
                <a:gd fmla="*/ 64 h 64" name="T3"/>
                <a:gd fmla="*/ 59 w 59" name="T4"/>
                <a:gd fmla="*/ 7 h 64" name="T5"/>
                <a:gd fmla="*/ 0 w 59" name="T6"/>
                <a:gd fmla="*/ 0 h 64" name="T7"/>
              </a:gdLst>
              <a:cxnLst>
                <a:cxn ang="0">
                  <a:pos x="T0" y="T1"/>
                </a:cxn>
                <a:cxn ang="0">
                  <a:pos x="T2" y="T3"/>
                </a:cxn>
                <a:cxn ang="0">
                  <a:pos x="T4" y="T5"/>
                </a:cxn>
                <a:cxn ang="0">
                  <a:pos x="T6" y="T7"/>
                </a:cxn>
              </a:cxnLst>
              <a:rect b="b" l="0" r="r" t="0"/>
              <a:pathLst>
                <a:path h="64" w="59">
                  <a:moveTo>
                    <a:pt x="0" y="0"/>
                  </a:moveTo>
                  <a:lnTo>
                    <a:pt x="14" y="64"/>
                  </a:lnTo>
                  <a:lnTo>
                    <a:pt x="59" y="7"/>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5" name="Freeform 103"/>
            <p:cNvSpPr/>
            <p:nvPr/>
          </p:nvSpPr>
          <p:spPr bwMode="auto">
            <a:xfrm>
              <a:off x="3746639" y="1791717"/>
              <a:ext cx="317381" cy="371421"/>
            </a:xfrm>
            <a:custGeom>
              <a:gdLst>
                <a:gd fmla="*/ 54 w 59" name="T0"/>
                <a:gd fmla="*/ 0 h 69" name="T1"/>
                <a:gd fmla="*/ 0 w 59" name="T2"/>
                <a:gd fmla="*/ 62 h 69" name="T3"/>
                <a:gd fmla="*/ 59 w 59" name="T4"/>
                <a:gd fmla="*/ 69 h 69" name="T5"/>
                <a:gd fmla="*/ 54 w 59" name="T6"/>
                <a:gd fmla="*/ 0 h 69" name="T7"/>
              </a:gdLst>
              <a:cxnLst>
                <a:cxn ang="0">
                  <a:pos x="T0" y="T1"/>
                </a:cxn>
                <a:cxn ang="0">
                  <a:pos x="T2" y="T3"/>
                </a:cxn>
                <a:cxn ang="0">
                  <a:pos x="T4" y="T5"/>
                </a:cxn>
                <a:cxn ang="0">
                  <a:pos x="T6" y="T7"/>
                </a:cxn>
              </a:cxnLst>
              <a:rect b="b" l="0" r="r" t="0"/>
              <a:pathLst>
                <a:path h="69" w="59">
                  <a:moveTo>
                    <a:pt x="54" y="0"/>
                  </a:moveTo>
                  <a:lnTo>
                    <a:pt x="0" y="62"/>
                  </a:lnTo>
                  <a:lnTo>
                    <a:pt x="59" y="69"/>
                  </a:lnTo>
                  <a:lnTo>
                    <a:pt x="54"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6" name="Freeform 104"/>
            <p:cNvSpPr/>
            <p:nvPr/>
          </p:nvSpPr>
          <p:spPr bwMode="auto">
            <a:xfrm>
              <a:off x="3273742" y="2201232"/>
              <a:ext cx="549068" cy="268249"/>
            </a:xfrm>
            <a:custGeom>
              <a:gdLst>
                <a:gd fmla="*/ 102 w 102" name="T0"/>
                <a:gd fmla="*/ 50 h 50" name="T1"/>
                <a:gd fmla="*/ 0 w 102" name="T2"/>
                <a:gd fmla="*/ 50 h 50" name="T3"/>
                <a:gd fmla="*/ 31 w 102" name="T4"/>
                <a:gd fmla="*/ 0 h 50" name="T5"/>
                <a:gd fmla="*/ 102 w 102" name="T6"/>
                <a:gd fmla="*/ 50 h 50" name="T7"/>
              </a:gdLst>
              <a:cxnLst>
                <a:cxn ang="0">
                  <a:pos x="T0" y="T1"/>
                </a:cxn>
                <a:cxn ang="0">
                  <a:pos x="T2" y="T3"/>
                </a:cxn>
                <a:cxn ang="0">
                  <a:pos x="T4" y="T5"/>
                </a:cxn>
                <a:cxn ang="0">
                  <a:pos x="T6" y="T7"/>
                </a:cxn>
              </a:cxnLst>
              <a:rect b="b" l="0" r="r" t="0"/>
              <a:pathLst>
                <a:path h="50" w="102">
                  <a:moveTo>
                    <a:pt x="102" y="50"/>
                  </a:moveTo>
                  <a:lnTo>
                    <a:pt x="0" y="50"/>
                  </a:lnTo>
                  <a:lnTo>
                    <a:pt x="31" y="0"/>
                  </a:lnTo>
                  <a:lnTo>
                    <a:pt x="102" y="5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7" name="Freeform 105"/>
            <p:cNvSpPr/>
            <p:nvPr/>
          </p:nvSpPr>
          <p:spPr bwMode="auto">
            <a:xfrm>
              <a:off x="3069032" y="2201232"/>
              <a:ext cx="371335" cy="268249"/>
            </a:xfrm>
            <a:custGeom>
              <a:gdLst>
                <a:gd fmla="*/ 0 w 69" name="T0"/>
                <a:gd fmla="*/ 50 h 50" name="T1"/>
                <a:gd fmla="*/ 38 w 69" name="T2"/>
                <a:gd fmla="*/ 50 h 50" name="T3"/>
                <a:gd fmla="*/ 69 w 69" name="T4"/>
                <a:gd fmla="*/ 0 h 50" name="T5"/>
                <a:gd fmla="*/ 0 w 69" name="T6"/>
                <a:gd fmla="*/ 50 h 50" name="T7"/>
              </a:gdLst>
              <a:cxnLst>
                <a:cxn ang="0">
                  <a:pos x="T0" y="T1"/>
                </a:cxn>
                <a:cxn ang="0">
                  <a:pos x="T2" y="T3"/>
                </a:cxn>
                <a:cxn ang="0">
                  <a:pos x="T4" y="T5"/>
                </a:cxn>
                <a:cxn ang="0">
                  <a:pos x="T6" y="T7"/>
                </a:cxn>
              </a:cxnLst>
              <a:rect b="b" l="0" r="r" t="0"/>
              <a:pathLst>
                <a:path h="50" w="69">
                  <a:moveTo>
                    <a:pt x="0" y="50"/>
                  </a:moveTo>
                  <a:lnTo>
                    <a:pt x="38" y="50"/>
                  </a:lnTo>
                  <a:lnTo>
                    <a:pt x="69" y="0"/>
                  </a:lnTo>
                  <a:lnTo>
                    <a:pt x="0" y="5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8" name="Freeform 106"/>
            <p:cNvSpPr/>
            <p:nvPr/>
          </p:nvSpPr>
          <p:spPr bwMode="auto">
            <a:xfrm>
              <a:off x="3069032" y="2044093"/>
              <a:ext cx="371335" cy="425388"/>
            </a:xfrm>
            <a:custGeom>
              <a:gdLst>
                <a:gd fmla="*/ 17 w 69" name="T0"/>
                <a:gd fmla="*/ 0 h 79" name="T1"/>
                <a:gd fmla="*/ 0 w 69" name="T2"/>
                <a:gd fmla="*/ 79 h 79" name="T3"/>
                <a:gd fmla="*/ 69 w 69" name="T4"/>
                <a:gd fmla="*/ 29 h 79" name="T5"/>
                <a:gd fmla="*/ 17 w 69" name="T6"/>
                <a:gd fmla="*/ 0 h 79" name="T7"/>
              </a:gdLst>
              <a:cxnLst>
                <a:cxn ang="0">
                  <a:pos x="T0" y="T1"/>
                </a:cxn>
                <a:cxn ang="0">
                  <a:pos x="T2" y="T3"/>
                </a:cxn>
                <a:cxn ang="0">
                  <a:pos x="T4" y="T5"/>
                </a:cxn>
                <a:cxn ang="0">
                  <a:pos x="T6" y="T7"/>
                </a:cxn>
              </a:cxnLst>
              <a:rect b="b" l="0" r="r" t="0"/>
              <a:pathLst>
                <a:path h="79" w="69">
                  <a:moveTo>
                    <a:pt x="17" y="0"/>
                  </a:moveTo>
                  <a:lnTo>
                    <a:pt x="0" y="79"/>
                  </a:lnTo>
                  <a:lnTo>
                    <a:pt x="69" y="29"/>
                  </a:lnTo>
                  <a:lnTo>
                    <a:pt x="17"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9" name="Freeform 107"/>
            <p:cNvSpPr/>
            <p:nvPr/>
          </p:nvSpPr>
          <p:spPr bwMode="auto">
            <a:xfrm>
              <a:off x="3440367" y="2125043"/>
              <a:ext cx="382443" cy="344438"/>
            </a:xfrm>
            <a:custGeom>
              <a:gdLst>
                <a:gd fmla="*/ 57 w 71" name="T0"/>
                <a:gd fmla="*/ 0 h 64" name="T1"/>
                <a:gd fmla="*/ 71 w 71" name="T2"/>
                <a:gd fmla="*/ 64 h 64" name="T3"/>
                <a:gd fmla="*/ 0 w 71" name="T4"/>
                <a:gd fmla="*/ 14 h 64" name="T5"/>
                <a:gd fmla="*/ 57 w 71" name="T6"/>
                <a:gd fmla="*/ 0 h 64" name="T7"/>
              </a:gdLst>
              <a:cxnLst>
                <a:cxn ang="0">
                  <a:pos x="T0" y="T1"/>
                </a:cxn>
                <a:cxn ang="0">
                  <a:pos x="T2" y="T3"/>
                </a:cxn>
                <a:cxn ang="0">
                  <a:pos x="T4" y="T5"/>
                </a:cxn>
                <a:cxn ang="0">
                  <a:pos x="T6" y="T7"/>
                </a:cxn>
              </a:cxnLst>
              <a:rect b="b" l="0" r="r" t="0"/>
              <a:pathLst>
                <a:path h="64" w="71">
                  <a:moveTo>
                    <a:pt x="57" y="0"/>
                  </a:moveTo>
                  <a:lnTo>
                    <a:pt x="71" y="64"/>
                  </a:lnTo>
                  <a:lnTo>
                    <a:pt x="0" y="14"/>
                  </a:lnTo>
                  <a:lnTo>
                    <a:pt x="57"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60" name="Freeform 108"/>
            <p:cNvSpPr/>
            <p:nvPr/>
          </p:nvSpPr>
          <p:spPr bwMode="auto">
            <a:xfrm>
              <a:off x="4968554" y="2394878"/>
              <a:ext cx="242797" cy="461896"/>
            </a:xfrm>
            <a:custGeom>
              <a:gdLst>
                <a:gd fmla="*/ 45 w 45" name="T0"/>
                <a:gd fmla="*/ 86 h 86" name="T1"/>
                <a:gd fmla="*/ 0 w 45" name="T2"/>
                <a:gd fmla="*/ 0 h 86" name="T3"/>
                <a:gd fmla="*/ 2 w 45" name="T4"/>
                <a:gd fmla="*/ 79 h 86" name="T5"/>
                <a:gd fmla="*/ 45 w 45" name="T6"/>
                <a:gd fmla="*/ 86 h 86" name="T7"/>
              </a:gdLst>
              <a:cxnLst>
                <a:cxn ang="0">
                  <a:pos x="T0" y="T1"/>
                </a:cxn>
                <a:cxn ang="0">
                  <a:pos x="T2" y="T3"/>
                </a:cxn>
                <a:cxn ang="0">
                  <a:pos x="T4" y="T5"/>
                </a:cxn>
                <a:cxn ang="0">
                  <a:pos x="T6" y="T7"/>
                </a:cxn>
              </a:cxnLst>
              <a:rect b="b" l="0" r="r" t="0"/>
              <a:pathLst>
                <a:path h="86" w="45">
                  <a:moveTo>
                    <a:pt x="45" y="86"/>
                  </a:moveTo>
                  <a:lnTo>
                    <a:pt x="0" y="0"/>
                  </a:lnTo>
                  <a:lnTo>
                    <a:pt x="2" y="79"/>
                  </a:lnTo>
                  <a:lnTo>
                    <a:pt x="45" y="8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61" name="Freeform 109"/>
            <p:cNvSpPr/>
            <p:nvPr/>
          </p:nvSpPr>
          <p:spPr bwMode="auto">
            <a:xfrm>
              <a:off x="4968554" y="2394878"/>
              <a:ext cx="447507" cy="461896"/>
            </a:xfrm>
            <a:custGeom>
              <a:gdLst>
                <a:gd fmla="*/ 83 w 83" name="T0"/>
                <a:gd fmla="*/ 26 h 86" name="T1"/>
                <a:gd fmla="*/ 0 w 83" name="T2"/>
                <a:gd fmla="*/ 0 h 86" name="T3"/>
                <a:gd fmla="*/ 45 w 83" name="T4"/>
                <a:gd fmla="*/ 86 h 86" name="T5"/>
                <a:gd fmla="*/ 83 w 83" name="T6"/>
                <a:gd fmla="*/ 26 h 86" name="T7"/>
              </a:gdLst>
              <a:cxnLst>
                <a:cxn ang="0">
                  <a:pos x="T0" y="T1"/>
                </a:cxn>
                <a:cxn ang="0">
                  <a:pos x="T2" y="T3"/>
                </a:cxn>
                <a:cxn ang="0">
                  <a:pos x="T4" y="T5"/>
                </a:cxn>
                <a:cxn ang="0">
                  <a:pos x="T6" y="T7"/>
                </a:cxn>
              </a:cxnLst>
              <a:rect b="b" l="0" r="r" t="0"/>
              <a:pathLst>
                <a:path h="86" w="83">
                  <a:moveTo>
                    <a:pt x="83" y="26"/>
                  </a:moveTo>
                  <a:lnTo>
                    <a:pt x="0" y="0"/>
                  </a:lnTo>
                  <a:lnTo>
                    <a:pt x="45" y="86"/>
                  </a:lnTo>
                  <a:lnTo>
                    <a:pt x="83" y="2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62" name="Freeform 110"/>
            <p:cNvSpPr/>
            <p:nvPr/>
          </p:nvSpPr>
          <p:spPr bwMode="auto">
            <a:xfrm>
              <a:off x="4914600" y="2044093"/>
              <a:ext cx="537961" cy="490465"/>
            </a:xfrm>
            <a:custGeom>
              <a:gdLst>
                <a:gd fmla="*/ 100 w 100" name="T0"/>
                <a:gd fmla="*/ 8 h 91" name="T1"/>
                <a:gd fmla="*/ 0 w 100" name="T2"/>
                <a:gd fmla="*/ 0 h 91" name="T3"/>
                <a:gd fmla="*/ 93 w 100" name="T4"/>
                <a:gd fmla="*/ 91 h 91" name="T5"/>
                <a:gd fmla="*/ 100 w 100" name="T6"/>
                <a:gd fmla="*/ 8 h 91" name="T7"/>
              </a:gdLst>
              <a:cxnLst>
                <a:cxn ang="0">
                  <a:pos x="T0" y="T1"/>
                </a:cxn>
                <a:cxn ang="0">
                  <a:pos x="T2" y="T3"/>
                </a:cxn>
                <a:cxn ang="0">
                  <a:pos x="T4" y="T5"/>
                </a:cxn>
                <a:cxn ang="0">
                  <a:pos x="T6" y="T7"/>
                </a:cxn>
              </a:cxnLst>
              <a:rect b="b" l="0" r="r" t="0"/>
              <a:pathLst>
                <a:path h="91" w="100">
                  <a:moveTo>
                    <a:pt x="100" y="8"/>
                  </a:moveTo>
                  <a:lnTo>
                    <a:pt x="0" y="0"/>
                  </a:lnTo>
                  <a:lnTo>
                    <a:pt x="93" y="91"/>
                  </a:lnTo>
                  <a:lnTo>
                    <a:pt x="100" y="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63" name="Freeform 111"/>
            <p:cNvSpPr/>
            <p:nvPr/>
          </p:nvSpPr>
          <p:spPr bwMode="auto">
            <a:xfrm>
              <a:off x="4549612" y="2394878"/>
              <a:ext cx="418942" cy="322216"/>
            </a:xfrm>
            <a:custGeom>
              <a:gdLst>
                <a:gd fmla="*/ 78 w 78" name="T0"/>
                <a:gd fmla="*/ 0 h 60" name="T1"/>
                <a:gd fmla="*/ 0 w 78" name="T2"/>
                <a:gd fmla="*/ 14 h 60" name="T3"/>
                <a:gd fmla="*/ 40 w 78" name="T4"/>
                <a:gd fmla="*/ 60 h 60" name="T5"/>
                <a:gd fmla="*/ 78 w 78" name="T6"/>
                <a:gd fmla="*/ 0 h 60" name="T7"/>
              </a:gdLst>
              <a:cxnLst>
                <a:cxn ang="0">
                  <a:pos x="T0" y="T1"/>
                </a:cxn>
                <a:cxn ang="0">
                  <a:pos x="T2" y="T3"/>
                </a:cxn>
                <a:cxn ang="0">
                  <a:pos x="T4" y="T5"/>
                </a:cxn>
                <a:cxn ang="0">
                  <a:pos x="T6" y="T7"/>
                </a:cxn>
              </a:cxnLst>
              <a:rect b="b" l="0" r="r" t="0"/>
              <a:pathLst>
                <a:path h="60" w="78">
                  <a:moveTo>
                    <a:pt x="78" y="0"/>
                  </a:moveTo>
                  <a:lnTo>
                    <a:pt x="0" y="14"/>
                  </a:lnTo>
                  <a:lnTo>
                    <a:pt x="40" y="60"/>
                  </a:lnTo>
                  <a:lnTo>
                    <a:pt x="78"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64" name="Freeform 112"/>
            <p:cNvSpPr/>
            <p:nvPr/>
          </p:nvSpPr>
          <p:spPr bwMode="auto">
            <a:xfrm>
              <a:off x="4914600" y="2044093"/>
              <a:ext cx="501461" cy="490465"/>
            </a:xfrm>
            <a:custGeom>
              <a:gdLst>
                <a:gd fmla="*/ 0 w 93" name="T0"/>
                <a:gd fmla="*/ 0 h 91" name="T1"/>
                <a:gd fmla="*/ 10 w 93" name="T2"/>
                <a:gd fmla="*/ 65 h 91" name="T3"/>
                <a:gd fmla="*/ 93 w 93" name="T4"/>
                <a:gd fmla="*/ 91 h 91" name="T5"/>
                <a:gd fmla="*/ 0 w 93" name="T6"/>
                <a:gd fmla="*/ 0 h 91" name="T7"/>
              </a:gdLst>
              <a:cxnLst>
                <a:cxn ang="0">
                  <a:pos x="T0" y="T1"/>
                </a:cxn>
                <a:cxn ang="0">
                  <a:pos x="T2" y="T3"/>
                </a:cxn>
                <a:cxn ang="0">
                  <a:pos x="T4" y="T5"/>
                </a:cxn>
                <a:cxn ang="0">
                  <a:pos x="T6" y="T7"/>
                </a:cxn>
              </a:cxnLst>
              <a:rect b="b" l="0" r="r" t="0"/>
              <a:pathLst>
                <a:path h="91" w="93">
                  <a:moveTo>
                    <a:pt x="0" y="0"/>
                  </a:moveTo>
                  <a:lnTo>
                    <a:pt x="10" y="65"/>
                  </a:lnTo>
                  <a:lnTo>
                    <a:pt x="93" y="91"/>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65" name="Freeform 113"/>
            <p:cNvSpPr/>
            <p:nvPr/>
          </p:nvSpPr>
          <p:spPr bwMode="auto">
            <a:xfrm>
              <a:off x="4549612" y="2044093"/>
              <a:ext cx="418942" cy="425388"/>
            </a:xfrm>
            <a:custGeom>
              <a:gdLst>
                <a:gd fmla="*/ 0 w 78" name="T0"/>
                <a:gd fmla="*/ 79 h 79" name="T1"/>
                <a:gd fmla="*/ 68 w 78" name="T2"/>
                <a:gd fmla="*/ 0 h 79" name="T3"/>
                <a:gd fmla="*/ 78 w 78" name="T4"/>
                <a:gd fmla="*/ 65 h 79" name="T5"/>
                <a:gd fmla="*/ 0 w 78" name="T6"/>
                <a:gd fmla="*/ 79 h 79" name="T7"/>
              </a:gdLst>
              <a:cxnLst>
                <a:cxn ang="0">
                  <a:pos x="T0" y="T1"/>
                </a:cxn>
                <a:cxn ang="0">
                  <a:pos x="T2" y="T3"/>
                </a:cxn>
                <a:cxn ang="0">
                  <a:pos x="T4" y="T5"/>
                </a:cxn>
                <a:cxn ang="0">
                  <a:pos x="T6" y="T7"/>
                </a:cxn>
              </a:cxnLst>
              <a:rect b="b" l="0" r="r" t="0"/>
              <a:pathLst>
                <a:path h="79" w="78">
                  <a:moveTo>
                    <a:pt x="0" y="79"/>
                  </a:moveTo>
                  <a:lnTo>
                    <a:pt x="68" y="0"/>
                  </a:lnTo>
                  <a:lnTo>
                    <a:pt x="78" y="65"/>
                  </a:lnTo>
                  <a:lnTo>
                    <a:pt x="0" y="7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66" name="Freeform 114"/>
            <p:cNvSpPr/>
            <p:nvPr/>
          </p:nvSpPr>
          <p:spPr bwMode="auto">
            <a:xfrm>
              <a:off x="4037043" y="1645688"/>
              <a:ext cx="355466" cy="361897"/>
            </a:xfrm>
            <a:custGeom>
              <a:gdLst>
                <a:gd fmla="*/ 0 w 66" name="T0"/>
                <a:gd fmla="*/ 27 h 67" name="T1"/>
                <a:gd fmla="*/ 57 w 66" name="T2"/>
                <a:gd fmla="*/ 0 h 67" name="T3"/>
                <a:gd fmla="*/ 66 w 66" name="T4"/>
                <a:gd fmla="*/ 67 h 67" name="T5"/>
                <a:gd fmla="*/ 0 w 66" name="T6"/>
                <a:gd fmla="*/ 27 h 67" name="T7"/>
              </a:gdLst>
              <a:cxnLst>
                <a:cxn ang="0">
                  <a:pos x="T0" y="T1"/>
                </a:cxn>
                <a:cxn ang="0">
                  <a:pos x="T2" y="T3"/>
                </a:cxn>
                <a:cxn ang="0">
                  <a:pos x="T4" y="T5"/>
                </a:cxn>
                <a:cxn ang="0">
                  <a:pos x="T6" y="T7"/>
                </a:cxn>
              </a:cxnLst>
              <a:rect b="b" l="0" r="r" t="0"/>
              <a:pathLst>
                <a:path h="67" w="66">
                  <a:moveTo>
                    <a:pt x="0" y="27"/>
                  </a:moveTo>
                  <a:lnTo>
                    <a:pt x="57" y="0"/>
                  </a:lnTo>
                  <a:lnTo>
                    <a:pt x="66" y="67"/>
                  </a:lnTo>
                  <a:lnTo>
                    <a:pt x="0" y="2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67" name="Freeform 115"/>
            <p:cNvSpPr/>
            <p:nvPr/>
          </p:nvSpPr>
          <p:spPr bwMode="auto">
            <a:xfrm>
              <a:off x="4344902" y="1645688"/>
              <a:ext cx="569698" cy="398405"/>
            </a:xfrm>
            <a:custGeom>
              <a:gdLst>
                <a:gd fmla="*/ 106 w 106" name="T0"/>
                <a:gd fmla="*/ 74 h 74" name="T1"/>
                <a:gd fmla="*/ 0 w 106" name="T2"/>
                <a:gd fmla="*/ 0 h 74" name="T3"/>
                <a:gd fmla="*/ 9 w 106" name="T4"/>
                <a:gd fmla="*/ 67 h 74" name="T5"/>
                <a:gd fmla="*/ 106 w 106" name="T6"/>
                <a:gd fmla="*/ 74 h 74" name="T7"/>
              </a:gdLst>
              <a:cxnLst>
                <a:cxn ang="0">
                  <a:pos x="T0" y="T1"/>
                </a:cxn>
                <a:cxn ang="0">
                  <a:pos x="T2" y="T3"/>
                </a:cxn>
                <a:cxn ang="0">
                  <a:pos x="T4" y="T5"/>
                </a:cxn>
                <a:cxn ang="0">
                  <a:pos x="T6" y="T7"/>
                </a:cxn>
              </a:cxnLst>
              <a:rect b="b" l="0" r="r" t="0"/>
              <a:pathLst>
                <a:path h="74" w="105">
                  <a:moveTo>
                    <a:pt x="106" y="74"/>
                  </a:moveTo>
                  <a:lnTo>
                    <a:pt x="0" y="0"/>
                  </a:lnTo>
                  <a:lnTo>
                    <a:pt x="9" y="67"/>
                  </a:lnTo>
                  <a:lnTo>
                    <a:pt x="106" y="74"/>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68" name="Freeform 116"/>
            <p:cNvSpPr/>
            <p:nvPr/>
          </p:nvSpPr>
          <p:spPr bwMode="auto">
            <a:xfrm>
              <a:off x="4914600" y="1764734"/>
              <a:ext cx="537961" cy="322215"/>
            </a:xfrm>
            <a:custGeom>
              <a:gdLst>
                <a:gd fmla="*/ 59 w 100" name="T0"/>
                <a:gd fmla="*/ 0 h 60" name="T1"/>
                <a:gd fmla="*/ 0 w 100" name="T2"/>
                <a:gd fmla="*/ 52 h 60" name="T3"/>
                <a:gd fmla="*/ 100 w 100" name="T4"/>
                <a:gd fmla="*/ 60 h 60" name="T5"/>
                <a:gd fmla="*/ 59 w 100" name="T6"/>
                <a:gd fmla="*/ 0 h 60" name="T7"/>
              </a:gdLst>
              <a:cxnLst>
                <a:cxn ang="0">
                  <a:pos x="T0" y="T1"/>
                </a:cxn>
                <a:cxn ang="0">
                  <a:pos x="T2" y="T3"/>
                </a:cxn>
                <a:cxn ang="0">
                  <a:pos x="T4" y="T5"/>
                </a:cxn>
                <a:cxn ang="0">
                  <a:pos x="T6" y="T7"/>
                </a:cxn>
              </a:cxnLst>
              <a:rect b="b" l="0" r="r" t="0"/>
              <a:pathLst>
                <a:path h="60" w="100">
                  <a:moveTo>
                    <a:pt x="59" y="0"/>
                  </a:moveTo>
                  <a:lnTo>
                    <a:pt x="0" y="52"/>
                  </a:lnTo>
                  <a:lnTo>
                    <a:pt x="100" y="60"/>
                  </a:lnTo>
                  <a:lnTo>
                    <a:pt x="59"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69" name="Freeform 117"/>
            <p:cNvSpPr/>
            <p:nvPr/>
          </p:nvSpPr>
          <p:spPr bwMode="auto">
            <a:xfrm>
              <a:off x="4559133" y="1442518"/>
              <a:ext cx="355466" cy="601575"/>
            </a:xfrm>
            <a:custGeom>
              <a:gdLst>
                <a:gd fmla="*/ 52 w 66" name="T0"/>
                <a:gd fmla="*/ 0 h 112" name="T1"/>
                <a:gd fmla="*/ 66 w 66" name="T2"/>
                <a:gd fmla="*/ 112 h 112" name="T3"/>
                <a:gd fmla="*/ 0 w 66" name="T4"/>
                <a:gd fmla="*/ 33 h 112" name="T5"/>
                <a:gd fmla="*/ 52 w 66" name="T6"/>
                <a:gd fmla="*/ 0 h 112" name="T7"/>
              </a:gdLst>
              <a:cxnLst>
                <a:cxn ang="0">
                  <a:pos x="T0" y="T1"/>
                </a:cxn>
                <a:cxn ang="0">
                  <a:pos x="T2" y="T3"/>
                </a:cxn>
                <a:cxn ang="0">
                  <a:pos x="T4" y="T5"/>
                </a:cxn>
                <a:cxn ang="0">
                  <a:pos x="T6" y="T7"/>
                </a:cxn>
              </a:cxnLst>
              <a:rect b="b" l="0" r="r" t="0"/>
              <a:pathLst>
                <a:path h="112" w="66">
                  <a:moveTo>
                    <a:pt x="52" y="0"/>
                  </a:moveTo>
                  <a:lnTo>
                    <a:pt x="66" y="112"/>
                  </a:lnTo>
                  <a:lnTo>
                    <a:pt x="0" y="33"/>
                  </a:lnTo>
                  <a:lnTo>
                    <a:pt x="52"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70" name="Freeform 118"/>
            <p:cNvSpPr/>
            <p:nvPr/>
          </p:nvSpPr>
          <p:spPr bwMode="auto">
            <a:xfrm>
              <a:off x="4344902" y="1618705"/>
              <a:ext cx="569698" cy="425388"/>
            </a:xfrm>
            <a:custGeom>
              <a:gdLst>
                <a:gd fmla="*/ 0 w 106" name="T0"/>
                <a:gd fmla="*/ 5 h 79" name="T1"/>
                <a:gd fmla="*/ 40 w 106" name="T2"/>
                <a:gd fmla="*/ 0 h 79" name="T3"/>
                <a:gd fmla="*/ 106 w 106" name="T4"/>
                <a:gd fmla="*/ 79 h 79" name="T5"/>
                <a:gd fmla="*/ 0 w 106" name="T6"/>
                <a:gd fmla="*/ 5 h 79" name="T7"/>
              </a:gdLst>
              <a:cxnLst>
                <a:cxn ang="0">
                  <a:pos x="T0" y="T1"/>
                </a:cxn>
                <a:cxn ang="0">
                  <a:pos x="T2" y="T3"/>
                </a:cxn>
                <a:cxn ang="0">
                  <a:pos x="T4" y="T5"/>
                </a:cxn>
                <a:cxn ang="0">
                  <a:pos x="T6" y="T7"/>
                </a:cxn>
              </a:cxnLst>
              <a:rect b="b" l="0" r="r" t="0"/>
              <a:pathLst>
                <a:path h="79" w="105">
                  <a:moveTo>
                    <a:pt x="0" y="5"/>
                  </a:moveTo>
                  <a:lnTo>
                    <a:pt x="40" y="0"/>
                  </a:lnTo>
                  <a:lnTo>
                    <a:pt x="106" y="79"/>
                  </a:lnTo>
                  <a:lnTo>
                    <a:pt x="0" y="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71" name="Freeform 119"/>
            <p:cNvSpPr/>
            <p:nvPr/>
          </p:nvSpPr>
          <p:spPr bwMode="auto">
            <a:xfrm>
              <a:off x="4840016" y="1442518"/>
              <a:ext cx="391965" cy="601575"/>
            </a:xfrm>
            <a:custGeom>
              <a:gdLst>
                <a:gd fmla="*/ 73 w 73" name="T0"/>
                <a:gd fmla="*/ 60 h 112" name="T1"/>
                <a:gd fmla="*/ 0 w 73" name="T2"/>
                <a:gd fmla="*/ 0 h 112" name="T3"/>
                <a:gd fmla="*/ 14 w 73" name="T4"/>
                <a:gd fmla="*/ 112 h 112" name="T5"/>
                <a:gd fmla="*/ 73 w 73" name="T6"/>
                <a:gd fmla="*/ 60 h 112" name="T7"/>
              </a:gdLst>
              <a:cxnLst>
                <a:cxn ang="0">
                  <a:pos x="T0" y="T1"/>
                </a:cxn>
                <a:cxn ang="0">
                  <a:pos x="T2" y="T3"/>
                </a:cxn>
                <a:cxn ang="0">
                  <a:pos x="T4" y="T5"/>
                </a:cxn>
                <a:cxn ang="0">
                  <a:pos x="T6" y="T7"/>
                </a:cxn>
              </a:cxnLst>
              <a:rect b="b" l="0" r="r" t="0"/>
              <a:pathLst>
                <a:path h="112" w="73">
                  <a:moveTo>
                    <a:pt x="73" y="60"/>
                  </a:moveTo>
                  <a:lnTo>
                    <a:pt x="0" y="0"/>
                  </a:lnTo>
                  <a:lnTo>
                    <a:pt x="14" y="112"/>
                  </a:lnTo>
                  <a:lnTo>
                    <a:pt x="73" y="6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72" name="Freeform 120"/>
            <p:cNvSpPr/>
            <p:nvPr/>
          </p:nvSpPr>
          <p:spPr bwMode="auto">
            <a:xfrm>
              <a:off x="3161072" y="1571087"/>
              <a:ext cx="495114" cy="473006"/>
            </a:xfrm>
            <a:custGeom>
              <a:gdLst>
                <a:gd fmla="*/ 0 w 92" name="T0"/>
                <a:gd fmla="*/ 88 h 88" name="T1"/>
                <a:gd fmla="*/ 92 w 92" name="T2"/>
                <a:gd fmla="*/ 41 h 88" name="T3"/>
                <a:gd fmla="*/ 66 w 92" name="T4"/>
                <a:gd fmla="*/ 0 h 88" name="T5"/>
                <a:gd fmla="*/ 0 w 92" name="T6"/>
                <a:gd fmla="*/ 88 h 88" name="T7"/>
              </a:gdLst>
              <a:cxnLst>
                <a:cxn ang="0">
                  <a:pos x="T0" y="T1"/>
                </a:cxn>
                <a:cxn ang="0">
                  <a:pos x="T2" y="T3"/>
                </a:cxn>
                <a:cxn ang="0">
                  <a:pos x="T4" y="T5"/>
                </a:cxn>
                <a:cxn ang="0">
                  <a:pos x="T6" y="T7"/>
                </a:cxn>
              </a:cxnLst>
              <a:rect b="b" l="0" r="r" t="0"/>
              <a:pathLst>
                <a:path h="88" w="92">
                  <a:moveTo>
                    <a:pt x="0" y="88"/>
                  </a:moveTo>
                  <a:lnTo>
                    <a:pt x="92" y="41"/>
                  </a:lnTo>
                  <a:lnTo>
                    <a:pt x="66" y="0"/>
                  </a:lnTo>
                  <a:lnTo>
                    <a:pt x="0" y="8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73" name="Freeform 121"/>
            <p:cNvSpPr/>
            <p:nvPr/>
          </p:nvSpPr>
          <p:spPr bwMode="auto">
            <a:xfrm>
              <a:off x="3514951" y="1366329"/>
              <a:ext cx="420530" cy="425388"/>
            </a:xfrm>
            <a:custGeom>
              <a:gdLst>
                <a:gd fmla="*/ 78 w 78" name="T0"/>
                <a:gd fmla="*/ 0 h 79" name="T1"/>
                <a:gd fmla="*/ 26 w 78" name="T2"/>
                <a:gd fmla="*/ 79 h 79" name="T3"/>
                <a:gd fmla="*/ 0 w 78" name="T4"/>
                <a:gd fmla="*/ 38 h 79" name="T5"/>
                <a:gd fmla="*/ 78 w 78" name="T6"/>
                <a:gd fmla="*/ 0 h 79" name="T7"/>
              </a:gdLst>
              <a:cxnLst>
                <a:cxn ang="0">
                  <a:pos x="T0" y="T1"/>
                </a:cxn>
                <a:cxn ang="0">
                  <a:pos x="T2" y="T3"/>
                </a:cxn>
                <a:cxn ang="0">
                  <a:pos x="T4" y="T5"/>
                </a:cxn>
                <a:cxn ang="0">
                  <a:pos x="T6" y="T7"/>
                </a:cxn>
              </a:cxnLst>
              <a:rect b="b" l="0" r="r" t="0"/>
              <a:pathLst>
                <a:path h="79" w="78">
                  <a:moveTo>
                    <a:pt x="78" y="0"/>
                  </a:moveTo>
                  <a:lnTo>
                    <a:pt x="26" y="79"/>
                  </a:lnTo>
                  <a:lnTo>
                    <a:pt x="0" y="38"/>
                  </a:lnTo>
                  <a:lnTo>
                    <a:pt x="78"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74" name="Freeform 122"/>
            <p:cNvSpPr/>
            <p:nvPr/>
          </p:nvSpPr>
          <p:spPr bwMode="auto">
            <a:xfrm>
              <a:off x="3161072" y="1791717"/>
              <a:ext cx="495114" cy="409515"/>
            </a:xfrm>
            <a:custGeom>
              <a:gdLst>
                <a:gd fmla="*/ 52 w 92" name="T0"/>
                <a:gd fmla="*/ 76 h 76" name="T1"/>
                <a:gd fmla="*/ 0 w 92" name="T2"/>
                <a:gd fmla="*/ 47 h 76" name="T3"/>
                <a:gd fmla="*/ 92 w 92" name="T4"/>
                <a:gd fmla="*/ 0 h 76" name="T5"/>
                <a:gd fmla="*/ 52 w 92" name="T6"/>
                <a:gd fmla="*/ 76 h 76" name="T7"/>
              </a:gdLst>
              <a:cxnLst>
                <a:cxn ang="0">
                  <a:pos x="T0" y="T1"/>
                </a:cxn>
                <a:cxn ang="0">
                  <a:pos x="T2" y="T3"/>
                </a:cxn>
                <a:cxn ang="0">
                  <a:pos x="T4" y="T5"/>
                </a:cxn>
                <a:cxn ang="0">
                  <a:pos x="T6" y="T7"/>
                </a:cxn>
              </a:cxnLst>
              <a:rect b="b" l="0" r="r" t="0"/>
              <a:pathLst>
                <a:path h="76" w="92">
                  <a:moveTo>
                    <a:pt x="52" y="76"/>
                  </a:moveTo>
                  <a:lnTo>
                    <a:pt x="0" y="47"/>
                  </a:lnTo>
                  <a:lnTo>
                    <a:pt x="92" y="0"/>
                  </a:lnTo>
                  <a:lnTo>
                    <a:pt x="52" y="7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75" name="Freeform 123"/>
            <p:cNvSpPr/>
            <p:nvPr/>
          </p:nvSpPr>
          <p:spPr bwMode="auto">
            <a:xfrm>
              <a:off x="3656186" y="1791717"/>
              <a:ext cx="380857" cy="333326"/>
            </a:xfrm>
            <a:custGeom>
              <a:gdLst>
                <a:gd fmla="*/ 71 w 71" name="T0"/>
                <a:gd fmla="*/ 0 h 62" name="T1"/>
                <a:gd fmla="*/ 0 w 71" name="T2"/>
                <a:gd fmla="*/ 0 h 62" name="T3"/>
                <a:gd fmla="*/ 17 w 71" name="T4"/>
                <a:gd fmla="*/ 62 h 62" name="T5"/>
                <a:gd fmla="*/ 71 w 71" name="T6"/>
                <a:gd fmla="*/ 0 h 62" name="T7"/>
              </a:gdLst>
              <a:cxnLst>
                <a:cxn ang="0">
                  <a:pos x="T0" y="T1"/>
                </a:cxn>
                <a:cxn ang="0">
                  <a:pos x="T2" y="T3"/>
                </a:cxn>
                <a:cxn ang="0">
                  <a:pos x="T4" y="T5"/>
                </a:cxn>
                <a:cxn ang="0">
                  <a:pos x="T6" y="T7"/>
                </a:cxn>
              </a:cxnLst>
              <a:rect b="b" l="0" r="r" t="0"/>
              <a:pathLst>
                <a:path h="62" w="71">
                  <a:moveTo>
                    <a:pt x="71" y="0"/>
                  </a:moveTo>
                  <a:lnTo>
                    <a:pt x="0" y="0"/>
                  </a:lnTo>
                  <a:lnTo>
                    <a:pt x="17" y="62"/>
                  </a:lnTo>
                  <a:lnTo>
                    <a:pt x="71"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76" name="Freeform 124"/>
            <p:cNvSpPr/>
            <p:nvPr/>
          </p:nvSpPr>
          <p:spPr bwMode="auto">
            <a:xfrm>
              <a:off x="3935481" y="1366329"/>
              <a:ext cx="409421" cy="425388"/>
            </a:xfrm>
            <a:custGeom>
              <a:gdLst>
                <a:gd fmla="*/ 76 w 76" name="T0"/>
                <a:gd fmla="*/ 52 h 79" name="T1"/>
                <a:gd fmla="*/ 0 w 76" name="T2"/>
                <a:gd fmla="*/ 0 h 79" name="T3"/>
                <a:gd fmla="*/ 19 w 76" name="T4"/>
                <a:gd fmla="*/ 79 h 79" name="T5"/>
                <a:gd fmla="*/ 76 w 76" name="T6"/>
                <a:gd fmla="*/ 52 h 79" name="T7"/>
              </a:gdLst>
              <a:cxnLst>
                <a:cxn ang="0">
                  <a:pos x="T0" y="T1"/>
                </a:cxn>
                <a:cxn ang="0">
                  <a:pos x="T2" y="T3"/>
                </a:cxn>
                <a:cxn ang="0">
                  <a:pos x="T4" y="T5"/>
                </a:cxn>
                <a:cxn ang="0">
                  <a:pos x="T6" y="T7"/>
                </a:cxn>
              </a:cxnLst>
              <a:rect b="b" l="0" r="r" t="0"/>
              <a:pathLst>
                <a:path h="79" w="76">
                  <a:moveTo>
                    <a:pt x="76" y="52"/>
                  </a:moveTo>
                  <a:lnTo>
                    <a:pt x="0" y="0"/>
                  </a:lnTo>
                  <a:lnTo>
                    <a:pt x="19" y="79"/>
                  </a:lnTo>
                  <a:lnTo>
                    <a:pt x="76" y="52"/>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77" name="Freeform 125"/>
            <p:cNvSpPr/>
            <p:nvPr/>
          </p:nvSpPr>
          <p:spPr bwMode="auto">
            <a:xfrm>
              <a:off x="3656186" y="1366329"/>
              <a:ext cx="380857" cy="425388"/>
            </a:xfrm>
            <a:custGeom>
              <a:gdLst>
                <a:gd fmla="*/ 0 w 71" name="T0"/>
                <a:gd fmla="*/ 79 h 79" name="T1"/>
                <a:gd fmla="*/ 52 w 71" name="T2"/>
                <a:gd fmla="*/ 0 h 79" name="T3"/>
                <a:gd fmla="*/ 71 w 71" name="T4"/>
                <a:gd fmla="*/ 79 h 79" name="T5"/>
                <a:gd fmla="*/ 0 w 71" name="T6"/>
                <a:gd fmla="*/ 79 h 79" name="T7"/>
              </a:gdLst>
              <a:cxnLst>
                <a:cxn ang="0">
                  <a:pos x="T0" y="T1"/>
                </a:cxn>
                <a:cxn ang="0">
                  <a:pos x="T2" y="T3"/>
                </a:cxn>
                <a:cxn ang="0">
                  <a:pos x="T4" y="T5"/>
                </a:cxn>
                <a:cxn ang="0">
                  <a:pos x="T6" y="T7"/>
                </a:cxn>
              </a:cxnLst>
              <a:rect b="b" l="0" r="r" t="0"/>
              <a:pathLst>
                <a:path h="79" w="71">
                  <a:moveTo>
                    <a:pt x="0" y="79"/>
                  </a:moveTo>
                  <a:lnTo>
                    <a:pt x="52" y="0"/>
                  </a:lnTo>
                  <a:lnTo>
                    <a:pt x="71" y="79"/>
                  </a:lnTo>
                  <a:lnTo>
                    <a:pt x="0" y="7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78" name="Freeform 126"/>
            <p:cNvSpPr/>
            <p:nvPr/>
          </p:nvSpPr>
          <p:spPr bwMode="auto">
            <a:xfrm>
              <a:off x="3935481" y="1323473"/>
              <a:ext cx="409421" cy="322215"/>
            </a:xfrm>
            <a:custGeom>
              <a:gdLst>
                <a:gd fmla="*/ 66 w 76" name="T0"/>
                <a:gd fmla="*/ 0 h 60" name="T1"/>
                <a:gd fmla="*/ 76 w 76" name="T2"/>
                <a:gd fmla="*/ 60 h 60" name="T3"/>
                <a:gd fmla="*/ 0 w 76" name="T4"/>
                <a:gd fmla="*/ 8 h 60" name="T5"/>
                <a:gd fmla="*/ 66 w 76" name="T6"/>
                <a:gd fmla="*/ 0 h 60" name="T7"/>
              </a:gdLst>
              <a:cxnLst>
                <a:cxn ang="0">
                  <a:pos x="T0" y="T1"/>
                </a:cxn>
                <a:cxn ang="0">
                  <a:pos x="T2" y="T3"/>
                </a:cxn>
                <a:cxn ang="0">
                  <a:pos x="T4" y="T5"/>
                </a:cxn>
                <a:cxn ang="0">
                  <a:pos x="T6" y="T7"/>
                </a:cxn>
              </a:cxnLst>
              <a:rect b="b" l="0" r="r" t="0"/>
              <a:pathLst>
                <a:path h="60" w="76">
                  <a:moveTo>
                    <a:pt x="66" y="0"/>
                  </a:moveTo>
                  <a:lnTo>
                    <a:pt x="76" y="60"/>
                  </a:lnTo>
                  <a:lnTo>
                    <a:pt x="0" y="8"/>
                  </a:lnTo>
                  <a:lnTo>
                    <a:pt x="66"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79" name="Freeform 127"/>
            <p:cNvSpPr/>
            <p:nvPr/>
          </p:nvSpPr>
          <p:spPr bwMode="auto">
            <a:xfrm>
              <a:off x="3935481" y="1323473"/>
              <a:ext cx="409421" cy="322215"/>
            </a:xfrm>
            <a:custGeom>
              <a:gdLst>
                <a:gd fmla="*/ 66 w 76" name="T0"/>
                <a:gd fmla="*/ 0 h 60" name="T1"/>
                <a:gd fmla="*/ 76 w 76" name="T2"/>
                <a:gd fmla="*/ 60 h 60" name="T3"/>
                <a:gd fmla="*/ 0 w 76" name="T4"/>
                <a:gd fmla="*/ 8 h 60" name="T5"/>
                <a:gd fmla="*/ 66 w 76" name="T6"/>
                <a:gd fmla="*/ 0 h 60" name="T7"/>
              </a:gdLst>
              <a:cxnLst>
                <a:cxn ang="0">
                  <a:pos x="T0" y="T1"/>
                </a:cxn>
                <a:cxn ang="0">
                  <a:pos x="T2" y="T3"/>
                </a:cxn>
                <a:cxn ang="0">
                  <a:pos x="T4" y="T5"/>
                </a:cxn>
                <a:cxn ang="0">
                  <a:pos x="T6" y="T7"/>
                </a:cxn>
              </a:cxnLst>
              <a:rect b="b" l="0" r="r" t="0"/>
              <a:pathLst>
                <a:path h="60" w="76">
                  <a:moveTo>
                    <a:pt x="66" y="0"/>
                  </a:moveTo>
                  <a:lnTo>
                    <a:pt x="76" y="60"/>
                  </a:lnTo>
                  <a:lnTo>
                    <a:pt x="0" y="8"/>
                  </a:lnTo>
                  <a:lnTo>
                    <a:pt x="66" y="0"/>
                  </a:lnTo>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80" name="Freeform 128"/>
            <p:cNvSpPr/>
            <p:nvPr/>
          </p:nvSpPr>
          <p:spPr bwMode="auto">
            <a:xfrm>
              <a:off x="3311828" y="2932963"/>
              <a:ext cx="230101" cy="414276"/>
            </a:xfrm>
            <a:custGeom>
              <a:gdLst>
                <a:gd fmla="*/ 43 w 43" name="T0"/>
                <a:gd fmla="*/ 77 h 77" name="T1"/>
                <a:gd fmla="*/ 0 w 43" name="T2"/>
                <a:gd fmla="*/ 70 h 77" name="T3"/>
                <a:gd fmla="*/ 15 w 43" name="T4"/>
                <a:gd fmla="*/ 0 h 77" name="T5"/>
                <a:gd fmla="*/ 43 w 43" name="T6"/>
                <a:gd fmla="*/ 77 h 77" name="T7"/>
              </a:gdLst>
              <a:cxnLst>
                <a:cxn ang="0">
                  <a:pos x="T0" y="T1"/>
                </a:cxn>
                <a:cxn ang="0">
                  <a:pos x="T2" y="T3"/>
                </a:cxn>
                <a:cxn ang="0">
                  <a:pos x="T4" y="T5"/>
                </a:cxn>
                <a:cxn ang="0">
                  <a:pos x="T6" y="T7"/>
                </a:cxn>
              </a:cxnLst>
              <a:rect b="b" l="0" r="r" t="0"/>
              <a:pathLst>
                <a:path h="77" w="43">
                  <a:moveTo>
                    <a:pt x="43" y="77"/>
                  </a:moveTo>
                  <a:lnTo>
                    <a:pt x="0" y="70"/>
                  </a:lnTo>
                  <a:lnTo>
                    <a:pt x="15" y="0"/>
                  </a:lnTo>
                  <a:lnTo>
                    <a:pt x="43" y="7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81" name="Freeform 129"/>
            <p:cNvSpPr/>
            <p:nvPr/>
          </p:nvSpPr>
          <p:spPr bwMode="auto">
            <a:xfrm>
              <a:off x="3440367" y="1791717"/>
              <a:ext cx="306272" cy="409515"/>
            </a:xfrm>
            <a:custGeom>
              <a:gdLst>
                <a:gd fmla="*/ 40 w 57" name="T0"/>
                <a:gd fmla="*/ 0 h 76" name="T1"/>
                <a:gd fmla="*/ 0 w 57" name="T2"/>
                <a:gd fmla="*/ 76 h 76" name="T3"/>
                <a:gd fmla="*/ 57 w 57" name="T4"/>
                <a:gd fmla="*/ 62 h 76" name="T5"/>
                <a:gd fmla="*/ 40 w 57" name="T6"/>
                <a:gd fmla="*/ 0 h 76" name="T7"/>
              </a:gdLst>
              <a:cxnLst>
                <a:cxn ang="0">
                  <a:pos x="T0" y="T1"/>
                </a:cxn>
                <a:cxn ang="0">
                  <a:pos x="T2" y="T3"/>
                </a:cxn>
                <a:cxn ang="0">
                  <a:pos x="T4" y="T5"/>
                </a:cxn>
                <a:cxn ang="0">
                  <a:pos x="T6" y="T7"/>
                </a:cxn>
              </a:cxnLst>
              <a:rect b="b" l="0" r="r" t="0"/>
              <a:pathLst>
                <a:path h="76" w="57">
                  <a:moveTo>
                    <a:pt x="40" y="0"/>
                  </a:moveTo>
                  <a:lnTo>
                    <a:pt x="0" y="76"/>
                  </a:lnTo>
                  <a:lnTo>
                    <a:pt x="57" y="62"/>
                  </a:lnTo>
                  <a:lnTo>
                    <a:pt x="4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82" name="Freeform 130"/>
            <p:cNvSpPr/>
            <p:nvPr/>
          </p:nvSpPr>
          <p:spPr bwMode="auto">
            <a:xfrm>
              <a:off x="4290947" y="1323473"/>
              <a:ext cx="549068" cy="295232"/>
            </a:xfrm>
            <a:custGeom>
              <a:gdLst>
                <a:gd fmla="*/ 102 w 102" name="T0"/>
                <a:gd fmla="*/ 22 h 55" name="T1"/>
                <a:gd fmla="*/ 0 w 102" name="T2"/>
                <a:gd fmla="*/ 0 h 55" name="T3"/>
                <a:gd fmla="*/ 50 w 102" name="T4"/>
                <a:gd fmla="*/ 55 h 55" name="T5"/>
                <a:gd fmla="*/ 102 w 102" name="T6"/>
                <a:gd fmla="*/ 22 h 55" name="T7"/>
              </a:gdLst>
              <a:cxnLst>
                <a:cxn ang="0">
                  <a:pos x="T0" y="T1"/>
                </a:cxn>
                <a:cxn ang="0">
                  <a:pos x="T2" y="T3"/>
                </a:cxn>
                <a:cxn ang="0">
                  <a:pos x="T4" y="T5"/>
                </a:cxn>
                <a:cxn ang="0">
                  <a:pos x="T6" y="T7"/>
                </a:cxn>
              </a:cxnLst>
              <a:rect b="b" l="0" r="r" t="0"/>
              <a:pathLst>
                <a:path h="55" w="102">
                  <a:moveTo>
                    <a:pt x="102" y="22"/>
                  </a:moveTo>
                  <a:lnTo>
                    <a:pt x="0" y="0"/>
                  </a:lnTo>
                  <a:lnTo>
                    <a:pt x="50" y="55"/>
                  </a:lnTo>
                  <a:lnTo>
                    <a:pt x="102" y="22"/>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83" name="Freeform 131"/>
            <p:cNvSpPr/>
            <p:nvPr/>
          </p:nvSpPr>
          <p:spPr bwMode="auto">
            <a:xfrm>
              <a:off x="4290947" y="1323473"/>
              <a:ext cx="268186" cy="322215"/>
            </a:xfrm>
            <a:custGeom>
              <a:gdLst>
                <a:gd fmla="*/ 0 w 50" name="T0"/>
                <a:gd fmla="*/ 0 h 60" name="T1"/>
                <a:gd fmla="*/ 10 w 50" name="T2"/>
                <a:gd fmla="*/ 60 h 60" name="T3"/>
                <a:gd fmla="*/ 50 w 50" name="T4"/>
                <a:gd fmla="*/ 55 h 60" name="T5"/>
                <a:gd fmla="*/ 0 w 50" name="T6"/>
                <a:gd fmla="*/ 0 h 60" name="T7"/>
              </a:gdLst>
              <a:cxnLst>
                <a:cxn ang="0">
                  <a:pos x="T0" y="T1"/>
                </a:cxn>
                <a:cxn ang="0">
                  <a:pos x="T2" y="T3"/>
                </a:cxn>
                <a:cxn ang="0">
                  <a:pos x="T4" y="T5"/>
                </a:cxn>
                <a:cxn ang="0">
                  <a:pos x="T6" y="T7"/>
                </a:cxn>
              </a:cxnLst>
              <a:rect b="b" l="0" r="r" t="0"/>
              <a:pathLst>
                <a:path h="60" w="50">
                  <a:moveTo>
                    <a:pt x="0" y="0"/>
                  </a:moveTo>
                  <a:lnTo>
                    <a:pt x="10" y="60"/>
                  </a:lnTo>
                  <a:lnTo>
                    <a:pt x="50" y="55"/>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84" name="Freeform 132"/>
            <p:cNvSpPr/>
            <p:nvPr/>
          </p:nvSpPr>
          <p:spPr bwMode="auto">
            <a:xfrm>
              <a:off x="3069032" y="4029765"/>
              <a:ext cx="360226" cy="188885"/>
            </a:xfrm>
            <a:custGeom>
              <a:gdLst>
                <a:gd fmla="*/ 0 w 67" name="T0"/>
                <a:gd fmla="*/ 0 h 35" name="T1"/>
                <a:gd fmla="*/ 67 w 67" name="T2"/>
                <a:gd fmla="*/ 35 h 35" name="T3"/>
                <a:gd fmla="*/ 0 w 67" name="T4"/>
                <a:gd fmla="*/ 35 h 35" name="T5"/>
                <a:gd fmla="*/ 0 w 67" name="T6"/>
                <a:gd fmla="*/ 0 h 35" name="T7"/>
              </a:gdLst>
              <a:cxnLst>
                <a:cxn ang="0">
                  <a:pos x="T0" y="T1"/>
                </a:cxn>
                <a:cxn ang="0">
                  <a:pos x="T2" y="T3"/>
                </a:cxn>
                <a:cxn ang="0">
                  <a:pos x="T4" y="T5"/>
                </a:cxn>
                <a:cxn ang="0">
                  <a:pos x="T6" y="T7"/>
                </a:cxn>
              </a:cxnLst>
              <a:rect b="b" l="0" r="r" t="0"/>
              <a:pathLst>
                <a:path h="35" w="67">
                  <a:moveTo>
                    <a:pt x="0" y="0"/>
                  </a:moveTo>
                  <a:lnTo>
                    <a:pt x="67" y="35"/>
                  </a:lnTo>
                  <a:lnTo>
                    <a:pt x="0" y="35"/>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85" name="Freeform 133"/>
            <p:cNvSpPr/>
            <p:nvPr/>
          </p:nvSpPr>
          <p:spPr bwMode="auto">
            <a:xfrm>
              <a:off x="4914600" y="2820266"/>
              <a:ext cx="296751" cy="488879"/>
            </a:xfrm>
            <a:custGeom>
              <a:gdLst>
                <a:gd fmla="*/ 55 w 55" name="T0"/>
                <a:gd fmla="*/ 7 h 91" name="T1"/>
                <a:gd fmla="*/ 0 w 55" name="T2"/>
                <a:gd fmla="*/ 91 h 91" name="T3"/>
                <a:gd fmla="*/ 12 w 55" name="T4"/>
                <a:gd fmla="*/ 0 h 91" name="T5"/>
                <a:gd fmla="*/ 55 w 55" name="T6"/>
                <a:gd fmla="*/ 7 h 91" name="T7"/>
              </a:gdLst>
              <a:cxnLst>
                <a:cxn ang="0">
                  <a:pos x="T0" y="T1"/>
                </a:cxn>
                <a:cxn ang="0">
                  <a:pos x="T2" y="T3"/>
                </a:cxn>
                <a:cxn ang="0">
                  <a:pos x="T4" y="T5"/>
                </a:cxn>
                <a:cxn ang="0">
                  <a:pos x="T6" y="T7"/>
                </a:cxn>
              </a:cxnLst>
              <a:rect b="b" l="0" r="r" t="0"/>
              <a:pathLst>
                <a:path h="91" w="55">
                  <a:moveTo>
                    <a:pt x="55" y="7"/>
                  </a:moveTo>
                  <a:lnTo>
                    <a:pt x="0" y="91"/>
                  </a:lnTo>
                  <a:lnTo>
                    <a:pt x="12" y="0"/>
                  </a:lnTo>
                  <a:lnTo>
                    <a:pt x="55" y="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86" name="Freeform 134"/>
            <p:cNvSpPr/>
            <p:nvPr/>
          </p:nvSpPr>
          <p:spPr bwMode="auto">
            <a:xfrm>
              <a:off x="4763844" y="2717094"/>
              <a:ext cx="215819" cy="592050"/>
            </a:xfrm>
            <a:custGeom>
              <a:gdLst>
                <a:gd fmla="*/ 0 w 40" name="T0"/>
                <a:gd fmla="*/ 0 h 110" name="T1"/>
                <a:gd fmla="*/ 28 w 40" name="T2"/>
                <a:gd fmla="*/ 110 h 110" name="T3"/>
                <a:gd fmla="*/ 40 w 40" name="T4"/>
                <a:gd fmla="*/ 19 h 110" name="T5"/>
                <a:gd fmla="*/ 0 w 40" name="T6"/>
                <a:gd fmla="*/ 0 h 110" name="T7"/>
              </a:gdLst>
              <a:cxnLst>
                <a:cxn ang="0">
                  <a:pos x="T0" y="T1"/>
                </a:cxn>
                <a:cxn ang="0">
                  <a:pos x="T2" y="T3"/>
                </a:cxn>
                <a:cxn ang="0">
                  <a:pos x="T4" y="T5"/>
                </a:cxn>
                <a:cxn ang="0">
                  <a:pos x="T6" y="T7"/>
                </a:cxn>
              </a:cxnLst>
              <a:rect b="b" l="0" r="r" t="0"/>
              <a:pathLst>
                <a:path h="110" w="40">
                  <a:moveTo>
                    <a:pt x="0" y="0"/>
                  </a:moveTo>
                  <a:lnTo>
                    <a:pt x="28" y="110"/>
                  </a:lnTo>
                  <a:lnTo>
                    <a:pt x="40" y="19"/>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grpSp>
      <p:grpSp>
        <p:nvGrpSpPr>
          <p:cNvPr id="5129" name="组合 305"/>
          <p:cNvGrpSpPr/>
          <p:nvPr/>
        </p:nvGrpSpPr>
        <p:grpSpPr>
          <a:xfrm>
            <a:off x="6397625" y="862013"/>
            <a:ext cx="2573338" cy="2895600"/>
            <a:chOff x="6265563" y="1323473"/>
            <a:chExt cx="2572290" cy="2895177"/>
          </a:xfrm>
        </p:grpSpPr>
        <p:sp>
          <p:nvSpPr>
            <p:cNvPr id="187" name="Freeform 135"/>
            <p:cNvSpPr/>
            <p:nvPr/>
          </p:nvSpPr>
          <p:spPr bwMode="auto">
            <a:xfrm>
              <a:off x="8036491" y="3653583"/>
              <a:ext cx="607765" cy="360309"/>
            </a:xfrm>
            <a:custGeom>
              <a:gdLst>
                <a:gd fmla="*/ 75 w 113" name="T0"/>
                <a:gd fmla="*/ 67 h 67" name="T1"/>
                <a:gd fmla="*/ 0 w 113" name="T2"/>
                <a:gd fmla="*/ 29 h 67" name="T3"/>
                <a:gd fmla="*/ 113 w 113" name="T4"/>
                <a:gd fmla="*/ 0 h 67" name="T5"/>
                <a:gd fmla="*/ 75 w 113" name="T6"/>
                <a:gd fmla="*/ 67 h 67" name="T7"/>
              </a:gdLst>
              <a:cxnLst>
                <a:cxn ang="0">
                  <a:pos x="T0" y="T1"/>
                </a:cxn>
                <a:cxn ang="0">
                  <a:pos x="T2" y="T3"/>
                </a:cxn>
                <a:cxn ang="0">
                  <a:pos x="T4" y="T5"/>
                </a:cxn>
                <a:cxn ang="0">
                  <a:pos x="T6" y="T7"/>
                </a:cxn>
              </a:cxnLst>
              <a:rect b="b" l="0" r="r" t="0"/>
              <a:pathLst>
                <a:path h="67" w="113">
                  <a:moveTo>
                    <a:pt x="75" y="67"/>
                  </a:moveTo>
                  <a:lnTo>
                    <a:pt x="0" y="29"/>
                  </a:lnTo>
                  <a:lnTo>
                    <a:pt x="113" y="0"/>
                  </a:lnTo>
                  <a:lnTo>
                    <a:pt x="75" y="6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88" name="Freeform 136"/>
            <p:cNvSpPr/>
            <p:nvPr/>
          </p:nvSpPr>
          <p:spPr bwMode="auto">
            <a:xfrm>
              <a:off x="8241196" y="3244067"/>
              <a:ext cx="403061" cy="409515"/>
            </a:xfrm>
            <a:custGeom>
              <a:gdLst>
                <a:gd fmla="*/ 73 w 75" name="T0"/>
                <a:gd fmla="*/ 0 h 76" name="T1"/>
                <a:gd fmla="*/ 0 w 75" name="T2"/>
                <a:gd fmla="*/ 38 h 76" name="T3"/>
                <a:gd fmla="*/ 75 w 75" name="T4"/>
                <a:gd fmla="*/ 76 h 76" name="T5"/>
                <a:gd fmla="*/ 73 w 75" name="T6"/>
                <a:gd fmla="*/ 0 h 76" name="T7"/>
              </a:gdLst>
              <a:cxnLst>
                <a:cxn ang="0">
                  <a:pos x="T0" y="T1"/>
                </a:cxn>
                <a:cxn ang="0">
                  <a:pos x="T2" y="T3"/>
                </a:cxn>
                <a:cxn ang="0">
                  <a:pos x="T4" y="T5"/>
                </a:cxn>
                <a:cxn ang="0">
                  <a:pos x="T6" y="T7"/>
                </a:cxn>
              </a:cxnLst>
              <a:rect b="b" l="0" r="r" t="0"/>
              <a:pathLst>
                <a:path h="76" w="75">
                  <a:moveTo>
                    <a:pt x="73" y="0"/>
                  </a:moveTo>
                  <a:lnTo>
                    <a:pt x="0" y="38"/>
                  </a:lnTo>
                  <a:lnTo>
                    <a:pt x="75" y="76"/>
                  </a:lnTo>
                  <a:lnTo>
                    <a:pt x="73"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89" name="Freeform 137"/>
            <p:cNvSpPr/>
            <p:nvPr/>
          </p:nvSpPr>
          <p:spPr bwMode="auto">
            <a:xfrm>
              <a:off x="8036491" y="3448824"/>
              <a:ext cx="607765" cy="360310"/>
            </a:xfrm>
            <a:custGeom>
              <a:gdLst>
                <a:gd fmla="*/ 0 w 113" name="T0"/>
                <a:gd fmla="*/ 67 h 67" name="T1"/>
                <a:gd fmla="*/ 38 w 113" name="T2"/>
                <a:gd fmla="*/ 0 h 67" name="T3"/>
                <a:gd fmla="*/ 113 w 113" name="T4"/>
                <a:gd fmla="*/ 38 h 67" name="T5"/>
                <a:gd fmla="*/ 0 w 113" name="T6"/>
                <a:gd fmla="*/ 67 h 67" name="T7"/>
              </a:gdLst>
              <a:cxnLst>
                <a:cxn ang="0">
                  <a:pos x="T0" y="T1"/>
                </a:cxn>
                <a:cxn ang="0">
                  <a:pos x="T2" y="T3"/>
                </a:cxn>
                <a:cxn ang="0">
                  <a:pos x="T4" y="T5"/>
                </a:cxn>
                <a:cxn ang="0">
                  <a:pos x="T6" y="T7"/>
                </a:cxn>
              </a:cxnLst>
              <a:rect b="b" l="0" r="r" t="0"/>
              <a:pathLst>
                <a:path h="67" w="113">
                  <a:moveTo>
                    <a:pt x="0" y="67"/>
                  </a:moveTo>
                  <a:lnTo>
                    <a:pt x="38" y="0"/>
                  </a:lnTo>
                  <a:lnTo>
                    <a:pt x="113" y="38"/>
                  </a:lnTo>
                  <a:lnTo>
                    <a:pt x="0" y="6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90" name="Freeform 138"/>
            <p:cNvSpPr/>
            <p:nvPr/>
          </p:nvSpPr>
          <p:spPr bwMode="auto">
            <a:xfrm>
              <a:off x="8241196" y="2948836"/>
              <a:ext cx="391952" cy="499989"/>
            </a:xfrm>
            <a:custGeom>
              <a:gdLst>
                <a:gd fmla="*/ 47 w 73" name="T0"/>
                <a:gd fmla="*/ 0 h 93" name="T1"/>
                <a:gd fmla="*/ 0 w 73" name="T2"/>
                <a:gd fmla="*/ 93 h 93" name="T3"/>
                <a:gd fmla="*/ 73 w 73" name="T4"/>
                <a:gd fmla="*/ 55 h 93" name="T5"/>
                <a:gd fmla="*/ 47 w 73" name="T6"/>
                <a:gd fmla="*/ 0 h 93" name="T7"/>
              </a:gdLst>
              <a:cxnLst>
                <a:cxn ang="0">
                  <a:pos x="T0" y="T1"/>
                </a:cxn>
                <a:cxn ang="0">
                  <a:pos x="T2" y="T3"/>
                </a:cxn>
                <a:cxn ang="0">
                  <a:pos x="T4" y="T5"/>
                </a:cxn>
                <a:cxn ang="0">
                  <a:pos x="T6" y="T7"/>
                </a:cxn>
              </a:cxnLst>
              <a:rect b="b" l="0" r="r" t="0"/>
              <a:pathLst>
                <a:path h="93" w="73">
                  <a:moveTo>
                    <a:pt x="47" y="0"/>
                  </a:moveTo>
                  <a:lnTo>
                    <a:pt x="0" y="93"/>
                  </a:lnTo>
                  <a:lnTo>
                    <a:pt x="73" y="55"/>
                  </a:lnTo>
                  <a:lnTo>
                    <a:pt x="47"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91" name="Freeform 139"/>
            <p:cNvSpPr/>
            <p:nvPr/>
          </p:nvSpPr>
          <p:spPr bwMode="auto">
            <a:xfrm>
              <a:off x="7815919" y="2766299"/>
              <a:ext cx="677586" cy="333326"/>
            </a:xfrm>
            <a:custGeom>
              <a:gdLst>
                <a:gd fmla="*/ 71 w 126" name="T0"/>
                <a:gd fmla="*/ 0 h 62" name="T1"/>
                <a:gd fmla="*/ 0 w 126" name="T2"/>
                <a:gd fmla="*/ 62 h 62" name="T3"/>
                <a:gd fmla="*/ 126 w 126" name="T4"/>
                <a:gd fmla="*/ 34 h 62" name="T5"/>
                <a:gd fmla="*/ 71 w 126" name="T6"/>
                <a:gd fmla="*/ 0 h 62" name="T7"/>
              </a:gdLst>
              <a:cxnLst>
                <a:cxn ang="0">
                  <a:pos x="T0" y="T1"/>
                </a:cxn>
                <a:cxn ang="0">
                  <a:pos x="T2" y="T3"/>
                </a:cxn>
                <a:cxn ang="0">
                  <a:pos x="T4" y="T5"/>
                </a:cxn>
                <a:cxn ang="0">
                  <a:pos x="T6" y="T7"/>
                </a:cxn>
              </a:cxnLst>
              <a:rect b="b" l="0" r="r" t="0"/>
              <a:pathLst>
                <a:path h="62" w="125">
                  <a:moveTo>
                    <a:pt x="71" y="0"/>
                  </a:moveTo>
                  <a:lnTo>
                    <a:pt x="0" y="62"/>
                  </a:lnTo>
                  <a:lnTo>
                    <a:pt x="126" y="34"/>
                  </a:lnTo>
                  <a:lnTo>
                    <a:pt x="71"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92" name="Freeform 140"/>
            <p:cNvSpPr/>
            <p:nvPr/>
          </p:nvSpPr>
          <p:spPr bwMode="auto">
            <a:xfrm>
              <a:off x="7815919" y="2948836"/>
              <a:ext cx="677586" cy="499989"/>
            </a:xfrm>
            <a:custGeom>
              <a:gdLst>
                <a:gd fmla="*/ 79 w 126" name="T0"/>
                <a:gd fmla="*/ 93 h 93" name="T1"/>
                <a:gd fmla="*/ 0 w 126" name="T2"/>
                <a:gd fmla="*/ 28 h 93" name="T3"/>
                <a:gd fmla="*/ 126 w 126" name="T4"/>
                <a:gd fmla="*/ 0 h 93" name="T5"/>
                <a:gd fmla="*/ 79 w 126" name="T6"/>
                <a:gd fmla="*/ 93 h 93" name="T7"/>
              </a:gdLst>
              <a:cxnLst>
                <a:cxn ang="0">
                  <a:pos x="T0" y="T1"/>
                </a:cxn>
                <a:cxn ang="0">
                  <a:pos x="T2" y="T3"/>
                </a:cxn>
                <a:cxn ang="0">
                  <a:pos x="T4" y="T5"/>
                </a:cxn>
                <a:cxn ang="0">
                  <a:pos x="T6" y="T7"/>
                </a:cxn>
              </a:cxnLst>
              <a:rect b="b" l="0" r="r" t="0"/>
              <a:pathLst>
                <a:path h="93" w="125">
                  <a:moveTo>
                    <a:pt x="79" y="93"/>
                  </a:moveTo>
                  <a:lnTo>
                    <a:pt x="0" y="28"/>
                  </a:lnTo>
                  <a:lnTo>
                    <a:pt x="126" y="0"/>
                  </a:lnTo>
                  <a:lnTo>
                    <a:pt x="79" y="93"/>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93" name="Freeform 141"/>
            <p:cNvSpPr/>
            <p:nvPr/>
          </p:nvSpPr>
          <p:spPr bwMode="auto">
            <a:xfrm>
              <a:off x="7535046" y="3475809"/>
              <a:ext cx="501446" cy="333326"/>
            </a:xfrm>
            <a:custGeom>
              <a:gdLst>
                <a:gd fmla="*/ 0 w 93" name="T0"/>
                <a:gd fmla="*/ 62 h 62" name="T1"/>
                <a:gd fmla="*/ 93 w 93" name="T2"/>
                <a:gd fmla="*/ 62 h 62" name="T3"/>
                <a:gd fmla="*/ 50 w 93" name="T4"/>
                <a:gd fmla="*/ 0 h 62" name="T5"/>
                <a:gd fmla="*/ 0 w 93" name="T6"/>
                <a:gd fmla="*/ 62 h 62" name="T7"/>
              </a:gdLst>
              <a:cxnLst>
                <a:cxn ang="0">
                  <a:pos x="T0" y="T1"/>
                </a:cxn>
                <a:cxn ang="0">
                  <a:pos x="T2" y="T3"/>
                </a:cxn>
                <a:cxn ang="0">
                  <a:pos x="T4" y="T5"/>
                </a:cxn>
                <a:cxn ang="0">
                  <a:pos x="T6" y="T7"/>
                </a:cxn>
              </a:cxnLst>
              <a:rect b="b" l="0" r="r" t="0"/>
              <a:pathLst>
                <a:path h="62" w="93">
                  <a:moveTo>
                    <a:pt x="0" y="62"/>
                  </a:moveTo>
                  <a:lnTo>
                    <a:pt x="93" y="62"/>
                  </a:lnTo>
                  <a:lnTo>
                    <a:pt x="50" y="0"/>
                  </a:lnTo>
                  <a:lnTo>
                    <a:pt x="0" y="62"/>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94" name="Freeform 142"/>
            <p:cNvSpPr/>
            <p:nvPr/>
          </p:nvSpPr>
          <p:spPr bwMode="auto">
            <a:xfrm>
              <a:off x="8036491" y="3809135"/>
              <a:ext cx="403061" cy="371421"/>
            </a:xfrm>
            <a:custGeom>
              <a:gdLst>
                <a:gd fmla="*/ 16 w 75" name="T0"/>
                <a:gd fmla="*/ 69 h 69" name="T1"/>
                <a:gd fmla="*/ 75 w 75" name="T2"/>
                <a:gd fmla="*/ 38 h 69" name="T3"/>
                <a:gd fmla="*/ 0 w 75" name="T4"/>
                <a:gd fmla="*/ 0 h 69" name="T5"/>
                <a:gd fmla="*/ 16 w 75" name="T6"/>
                <a:gd fmla="*/ 69 h 69" name="T7"/>
              </a:gdLst>
              <a:cxnLst>
                <a:cxn ang="0">
                  <a:pos x="T0" y="T1"/>
                </a:cxn>
                <a:cxn ang="0">
                  <a:pos x="T2" y="T3"/>
                </a:cxn>
                <a:cxn ang="0">
                  <a:pos x="T4" y="T5"/>
                </a:cxn>
                <a:cxn ang="0">
                  <a:pos x="T6" y="T7"/>
                </a:cxn>
              </a:cxnLst>
              <a:rect b="b" l="0" r="r" t="0"/>
              <a:pathLst>
                <a:path h="69" w="75">
                  <a:moveTo>
                    <a:pt x="16" y="69"/>
                  </a:moveTo>
                  <a:lnTo>
                    <a:pt x="75" y="38"/>
                  </a:lnTo>
                  <a:lnTo>
                    <a:pt x="0" y="0"/>
                  </a:lnTo>
                  <a:lnTo>
                    <a:pt x="16" y="6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95" name="Freeform 143"/>
            <p:cNvSpPr/>
            <p:nvPr/>
          </p:nvSpPr>
          <p:spPr bwMode="auto">
            <a:xfrm>
              <a:off x="7535046" y="3809135"/>
              <a:ext cx="501446" cy="409515"/>
            </a:xfrm>
            <a:custGeom>
              <a:gdLst>
                <a:gd fmla="*/ 0 w 93" name="T0"/>
                <a:gd fmla="*/ 0 h 76" name="T1"/>
                <a:gd fmla="*/ 45 w 93" name="T2"/>
                <a:gd fmla="*/ 76 h 76" name="T3"/>
                <a:gd fmla="*/ 93 w 93" name="T4"/>
                <a:gd fmla="*/ 0 h 76" name="T5"/>
                <a:gd fmla="*/ 0 w 93" name="T6"/>
                <a:gd fmla="*/ 0 h 76" name="T7"/>
              </a:gdLst>
              <a:cxnLst>
                <a:cxn ang="0">
                  <a:pos x="T0" y="T1"/>
                </a:cxn>
                <a:cxn ang="0">
                  <a:pos x="T2" y="T3"/>
                </a:cxn>
                <a:cxn ang="0">
                  <a:pos x="T4" y="T5"/>
                </a:cxn>
                <a:cxn ang="0">
                  <a:pos x="T6" y="T7"/>
                </a:cxn>
              </a:cxnLst>
              <a:rect b="b" l="0" r="r" t="0"/>
              <a:pathLst>
                <a:path h="76" w="93">
                  <a:moveTo>
                    <a:pt x="0" y="0"/>
                  </a:moveTo>
                  <a:lnTo>
                    <a:pt x="45" y="76"/>
                  </a:lnTo>
                  <a:lnTo>
                    <a:pt x="93" y="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96" name="Freeform 144"/>
            <p:cNvSpPr/>
            <p:nvPr/>
          </p:nvSpPr>
          <p:spPr bwMode="auto">
            <a:xfrm>
              <a:off x="7777835" y="3809135"/>
              <a:ext cx="344347" cy="409515"/>
            </a:xfrm>
            <a:custGeom>
              <a:gdLst>
                <a:gd fmla="*/ 64 w 64" name="T0"/>
                <a:gd fmla="*/ 69 h 76" name="T1"/>
                <a:gd fmla="*/ 0 w 64" name="T2"/>
                <a:gd fmla="*/ 76 h 76" name="T3"/>
                <a:gd fmla="*/ 48 w 64" name="T4"/>
                <a:gd fmla="*/ 0 h 76" name="T5"/>
                <a:gd fmla="*/ 64 w 64" name="T6"/>
                <a:gd fmla="*/ 69 h 76" name="T7"/>
              </a:gdLst>
              <a:cxnLst>
                <a:cxn ang="0">
                  <a:pos x="T0" y="T1"/>
                </a:cxn>
                <a:cxn ang="0">
                  <a:pos x="T2" y="T3"/>
                </a:cxn>
                <a:cxn ang="0">
                  <a:pos x="T4" y="T5"/>
                </a:cxn>
                <a:cxn ang="0">
                  <a:pos x="T6" y="T7"/>
                </a:cxn>
              </a:cxnLst>
              <a:rect b="b" l="0" r="r" t="0"/>
              <a:pathLst>
                <a:path h="76" w="64">
                  <a:moveTo>
                    <a:pt x="64" y="69"/>
                  </a:moveTo>
                  <a:lnTo>
                    <a:pt x="0" y="76"/>
                  </a:lnTo>
                  <a:lnTo>
                    <a:pt x="48" y="0"/>
                  </a:lnTo>
                  <a:lnTo>
                    <a:pt x="64" y="6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97" name="Freeform 145"/>
            <p:cNvSpPr/>
            <p:nvPr/>
          </p:nvSpPr>
          <p:spPr bwMode="auto">
            <a:xfrm>
              <a:off x="7411271" y="3228195"/>
              <a:ext cx="393540" cy="580940"/>
            </a:xfrm>
            <a:custGeom>
              <a:gdLst>
                <a:gd fmla="*/ 0 w 73" name="T0"/>
                <a:gd fmla="*/ 0 h 108" name="T1"/>
                <a:gd fmla="*/ 23 w 73" name="T2"/>
                <a:gd fmla="*/ 108 h 108" name="T3"/>
                <a:gd fmla="*/ 73 w 73" name="T4"/>
                <a:gd fmla="*/ 46 h 108" name="T5"/>
                <a:gd fmla="*/ 0 w 73" name="T6"/>
                <a:gd fmla="*/ 0 h 108" name="T7"/>
              </a:gdLst>
              <a:cxnLst>
                <a:cxn ang="0">
                  <a:pos x="T0" y="T1"/>
                </a:cxn>
                <a:cxn ang="0">
                  <a:pos x="T2" y="T3"/>
                </a:cxn>
                <a:cxn ang="0">
                  <a:pos x="T4" y="T5"/>
                </a:cxn>
                <a:cxn ang="0">
                  <a:pos x="T6" y="T7"/>
                </a:cxn>
              </a:cxnLst>
              <a:rect b="b" l="0" r="r" t="0"/>
              <a:pathLst>
                <a:path h="108" w="73">
                  <a:moveTo>
                    <a:pt x="0" y="0"/>
                  </a:moveTo>
                  <a:lnTo>
                    <a:pt x="23" y="108"/>
                  </a:lnTo>
                  <a:lnTo>
                    <a:pt x="73" y="46"/>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98" name="Freeform 146"/>
            <p:cNvSpPr/>
            <p:nvPr/>
          </p:nvSpPr>
          <p:spPr bwMode="auto">
            <a:xfrm>
              <a:off x="6916173" y="3809135"/>
              <a:ext cx="861662" cy="409515"/>
            </a:xfrm>
            <a:custGeom>
              <a:gdLst>
                <a:gd fmla="*/ 0 w 160" name="T0"/>
                <a:gd fmla="*/ 76 h 76" name="T1"/>
                <a:gd fmla="*/ 160 w 160" name="T2"/>
                <a:gd fmla="*/ 76 h 76" name="T3"/>
                <a:gd fmla="*/ 115 w 160" name="T4"/>
                <a:gd fmla="*/ 0 h 76" name="T5"/>
                <a:gd fmla="*/ 0 w 160" name="T6"/>
                <a:gd fmla="*/ 76 h 76" name="T7"/>
              </a:gdLst>
              <a:cxnLst>
                <a:cxn ang="0">
                  <a:pos x="T0" y="T1"/>
                </a:cxn>
                <a:cxn ang="0">
                  <a:pos x="T2" y="T3"/>
                </a:cxn>
                <a:cxn ang="0">
                  <a:pos x="T4" y="T5"/>
                </a:cxn>
                <a:cxn ang="0">
                  <a:pos x="T6" y="T7"/>
                </a:cxn>
              </a:cxnLst>
              <a:rect b="b" l="0" r="r" t="0"/>
              <a:pathLst>
                <a:path h="76" w="160">
                  <a:moveTo>
                    <a:pt x="0" y="76"/>
                  </a:moveTo>
                  <a:lnTo>
                    <a:pt x="160" y="76"/>
                  </a:lnTo>
                  <a:lnTo>
                    <a:pt x="115" y="0"/>
                  </a:lnTo>
                  <a:lnTo>
                    <a:pt x="0" y="7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99" name="Freeform 147"/>
            <p:cNvSpPr/>
            <p:nvPr/>
          </p:nvSpPr>
          <p:spPr bwMode="auto">
            <a:xfrm>
              <a:off x="7019319" y="3228195"/>
              <a:ext cx="515727" cy="580940"/>
            </a:xfrm>
            <a:custGeom>
              <a:gdLst>
                <a:gd fmla="*/ 0 w 96" name="T0"/>
                <a:gd fmla="*/ 48 h 108" name="T1"/>
                <a:gd fmla="*/ 96 w 96" name="T2"/>
                <a:gd fmla="*/ 108 h 108" name="T3"/>
                <a:gd fmla="*/ 73 w 96" name="T4"/>
                <a:gd fmla="*/ 0 h 108" name="T5"/>
                <a:gd fmla="*/ 0 w 96" name="T6"/>
                <a:gd fmla="*/ 48 h 108" name="T7"/>
              </a:gdLst>
              <a:cxnLst>
                <a:cxn ang="0">
                  <a:pos x="T0" y="T1"/>
                </a:cxn>
                <a:cxn ang="0">
                  <a:pos x="T2" y="T3"/>
                </a:cxn>
                <a:cxn ang="0">
                  <a:pos x="T4" y="T5"/>
                </a:cxn>
                <a:cxn ang="0">
                  <a:pos x="T6" y="T7"/>
                </a:cxn>
              </a:cxnLst>
              <a:rect b="b" l="0" r="r" t="0"/>
              <a:pathLst>
                <a:path h="108" w="96">
                  <a:moveTo>
                    <a:pt x="0" y="48"/>
                  </a:moveTo>
                  <a:lnTo>
                    <a:pt x="96" y="108"/>
                  </a:lnTo>
                  <a:lnTo>
                    <a:pt x="73" y="0"/>
                  </a:lnTo>
                  <a:lnTo>
                    <a:pt x="0" y="4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00" name="Freeform 148"/>
            <p:cNvSpPr/>
            <p:nvPr/>
          </p:nvSpPr>
          <p:spPr bwMode="auto">
            <a:xfrm>
              <a:off x="7577891" y="2728205"/>
              <a:ext cx="618873" cy="371421"/>
            </a:xfrm>
            <a:custGeom>
              <a:gdLst>
                <a:gd fmla="*/ 115 w 115" name="T0"/>
                <a:gd fmla="*/ 7 h 69" name="T1"/>
                <a:gd fmla="*/ 0 w 115" name="T2"/>
                <a:gd fmla="*/ 0 h 69" name="T3"/>
                <a:gd fmla="*/ 44 w 115" name="T4"/>
                <a:gd fmla="*/ 69 h 69" name="T5"/>
                <a:gd fmla="*/ 115 w 115" name="T6"/>
                <a:gd fmla="*/ 7 h 69" name="T7"/>
              </a:gdLst>
              <a:cxnLst>
                <a:cxn ang="0">
                  <a:pos x="T0" y="T1"/>
                </a:cxn>
                <a:cxn ang="0">
                  <a:pos x="T2" y="T3"/>
                </a:cxn>
                <a:cxn ang="0">
                  <a:pos x="T4" y="T5"/>
                </a:cxn>
                <a:cxn ang="0">
                  <a:pos x="T6" y="T7"/>
                </a:cxn>
              </a:cxnLst>
              <a:rect b="b" l="0" r="r" t="0"/>
              <a:pathLst>
                <a:path h="69" w="115">
                  <a:moveTo>
                    <a:pt x="115" y="7"/>
                  </a:moveTo>
                  <a:lnTo>
                    <a:pt x="0" y="0"/>
                  </a:lnTo>
                  <a:lnTo>
                    <a:pt x="44" y="69"/>
                  </a:lnTo>
                  <a:lnTo>
                    <a:pt x="115" y="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01" name="Freeform 149"/>
            <p:cNvSpPr/>
            <p:nvPr/>
          </p:nvSpPr>
          <p:spPr bwMode="auto">
            <a:xfrm>
              <a:off x="6965366" y="3228195"/>
              <a:ext cx="445905" cy="258724"/>
            </a:xfrm>
            <a:custGeom>
              <a:gdLst>
                <a:gd fmla="*/ 10 w 83" name="T0"/>
                <a:gd fmla="*/ 48 h 48" name="T1"/>
                <a:gd fmla="*/ 0 w 83" name="T2"/>
                <a:gd fmla="*/ 7 h 48" name="T3"/>
                <a:gd fmla="*/ 83 w 83" name="T4"/>
                <a:gd fmla="*/ 0 h 48" name="T5"/>
                <a:gd fmla="*/ 10 w 83" name="T6"/>
                <a:gd fmla="*/ 48 h 48" name="T7"/>
              </a:gdLst>
              <a:cxnLst>
                <a:cxn ang="0">
                  <a:pos x="T0" y="T1"/>
                </a:cxn>
                <a:cxn ang="0">
                  <a:pos x="T2" y="T3"/>
                </a:cxn>
                <a:cxn ang="0">
                  <a:pos x="T4" y="T5"/>
                </a:cxn>
                <a:cxn ang="0">
                  <a:pos x="T6" y="T7"/>
                </a:cxn>
              </a:cxnLst>
              <a:rect b="b" l="0" r="r" t="0"/>
              <a:pathLst>
                <a:path h="48" w="83">
                  <a:moveTo>
                    <a:pt x="10" y="48"/>
                  </a:moveTo>
                  <a:lnTo>
                    <a:pt x="0" y="7"/>
                  </a:lnTo>
                  <a:lnTo>
                    <a:pt x="83" y="0"/>
                  </a:lnTo>
                  <a:lnTo>
                    <a:pt x="10" y="4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02" name="Freeform 150"/>
            <p:cNvSpPr/>
            <p:nvPr/>
          </p:nvSpPr>
          <p:spPr bwMode="auto">
            <a:xfrm>
              <a:off x="6954257" y="2728205"/>
              <a:ext cx="623634" cy="499990"/>
            </a:xfrm>
            <a:custGeom>
              <a:gdLst>
                <a:gd fmla="*/ 0 w 116" name="T0"/>
                <a:gd fmla="*/ 7 h 93" name="T1"/>
                <a:gd fmla="*/ 85 w 116" name="T2"/>
                <a:gd fmla="*/ 93 h 93" name="T3"/>
                <a:gd fmla="*/ 116 w 116" name="T4"/>
                <a:gd fmla="*/ 0 h 93" name="T5"/>
                <a:gd fmla="*/ 0 w 116" name="T6"/>
                <a:gd fmla="*/ 7 h 93" name="T7"/>
              </a:gdLst>
              <a:cxnLst>
                <a:cxn ang="0">
                  <a:pos x="T0" y="T1"/>
                </a:cxn>
                <a:cxn ang="0">
                  <a:pos x="T2" y="T3"/>
                </a:cxn>
                <a:cxn ang="0">
                  <a:pos x="T4" y="T5"/>
                </a:cxn>
                <a:cxn ang="0">
                  <a:pos x="T6" y="T7"/>
                </a:cxn>
              </a:cxnLst>
              <a:rect b="b" l="0" r="r" t="0"/>
              <a:pathLst>
                <a:path h="93" w="115">
                  <a:moveTo>
                    <a:pt x="0" y="7"/>
                  </a:moveTo>
                  <a:lnTo>
                    <a:pt x="85" y="93"/>
                  </a:lnTo>
                  <a:lnTo>
                    <a:pt x="116" y="0"/>
                  </a:lnTo>
                  <a:lnTo>
                    <a:pt x="0" y="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03" name="Freeform 151"/>
            <p:cNvSpPr/>
            <p:nvPr/>
          </p:nvSpPr>
          <p:spPr bwMode="auto">
            <a:xfrm>
              <a:off x="6916173" y="3486919"/>
              <a:ext cx="618873" cy="731731"/>
            </a:xfrm>
            <a:custGeom>
              <a:gdLst>
                <a:gd fmla="*/ 19 w 115" name="T0"/>
                <a:gd fmla="*/ 0 h 136" name="T1"/>
                <a:gd fmla="*/ 0 w 115" name="T2"/>
                <a:gd fmla="*/ 136 h 136" name="T3"/>
                <a:gd fmla="*/ 115 w 115" name="T4"/>
                <a:gd fmla="*/ 60 h 136" name="T5"/>
                <a:gd fmla="*/ 19 w 115" name="T6"/>
                <a:gd fmla="*/ 0 h 136" name="T7"/>
              </a:gdLst>
              <a:cxnLst>
                <a:cxn ang="0">
                  <a:pos x="T0" y="T1"/>
                </a:cxn>
                <a:cxn ang="0">
                  <a:pos x="T2" y="T3"/>
                </a:cxn>
                <a:cxn ang="0">
                  <a:pos x="T4" y="T5"/>
                </a:cxn>
                <a:cxn ang="0">
                  <a:pos x="T6" y="T7"/>
                </a:cxn>
              </a:cxnLst>
              <a:rect b="b" l="0" r="r" t="0"/>
              <a:pathLst>
                <a:path h="136" w="115">
                  <a:moveTo>
                    <a:pt x="19" y="0"/>
                  </a:moveTo>
                  <a:lnTo>
                    <a:pt x="0" y="136"/>
                  </a:lnTo>
                  <a:lnTo>
                    <a:pt x="115" y="60"/>
                  </a:lnTo>
                  <a:lnTo>
                    <a:pt x="19"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04" name="Freeform 152"/>
            <p:cNvSpPr/>
            <p:nvPr/>
          </p:nvSpPr>
          <p:spPr bwMode="auto">
            <a:xfrm>
              <a:off x="6954257" y="2329801"/>
              <a:ext cx="623634" cy="436498"/>
            </a:xfrm>
            <a:custGeom>
              <a:gdLst>
                <a:gd fmla="*/ 0 w 116" name="T0"/>
                <a:gd fmla="*/ 81 h 81" name="T1"/>
                <a:gd fmla="*/ 68 w 116" name="T2"/>
                <a:gd fmla="*/ 0 h 81" name="T3"/>
                <a:gd fmla="*/ 116 w 116" name="T4"/>
                <a:gd fmla="*/ 74 h 81" name="T5"/>
                <a:gd fmla="*/ 0 w 116" name="T6"/>
                <a:gd fmla="*/ 81 h 81" name="T7"/>
              </a:gdLst>
              <a:cxnLst>
                <a:cxn ang="0">
                  <a:pos x="T0" y="T1"/>
                </a:cxn>
                <a:cxn ang="0">
                  <a:pos x="T2" y="T3"/>
                </a:cxn>
                <a:cxn ang="0">
                  <a:pos x="T4" y="T5"/>
                </a:cxn>
                <a:cxn ang="0">
                  <a:pos x="T6" y="T7"/>
                </a:cxn>
              </a:cxnLst>
              <a:rect b="b" l="0" r="r" t="0"/>
              <a:pathLst>
                <a:path h="81" w="115">
                  <a:moveTo>
                    <a:pt x="0" y="81"/>
                  </a:moveTo>
                  <a:lnTo>
                    <a:pt x="68" y="0"/>
                  </a:lnTo>
                  <a:lnTo>
                    <a:pt x="116" y="74"/>
                  </a:lnTo>
                  <a:lnTo>
                    <a:pt x="0" y="8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05" name="Freeform 153"/>
            <p:cNvSpPr/>
            <p:nvPr/>
          </p:nvSpPr>
          <p:spPr bwMode="auto">
            <a:xfrm>
              <a:off x="7577891" y="2367895"/>
              <a:ext cx="618873" cy="398404"/>
            </a:xfrm>
            <a:custGeom>
              <a:gdLst>
                <a:gd fmla="*/ 115 w 115" name="T0"/>
                <a:gd fmla="*/ 74 h 74" name="T1"/>
                <a:gd fmla="*/ 44 w 115" name="T2"/>
                <a:gd fmla="*/ 0 h 74" name="T3"/>
                <a:gd fmla="*/ 0 w 115" name="T4"/>
                <a:gd fmla="*/ 67 h 74" name="T5"/>
                <a:gd fmla="*/ 115 w 115" name="T6"/>
                <a:gd fmla="*/ 74 h 74" name="T7"/>
              </a:gdLst>
              <a:cxnLst>
                <a:cxn ang="0">
                  <a:pos x="T0" y="T1"/>
                </a:cxn>
                <a:cxn ang="0">
                  <a:pos x="T2" y="T3"/>
                </a:cxn>
                <a:cxn ang="0">
                  <a:pos x="T4" y="T5"/>
                </a:cxn>
                <a:cxn ang="0">
                  <a:pos x="T6" y="T7"/>
                </a:cxn>
              </a:cxnLst>
              <a:rect b="b" l="0" r="r" t="0"/>
              <a:pathLst>
                <a:path h="74" w="115">
                  <a:moveTo>
                    <a:pt x="115" y="74"/>
                  </a:moveTo>
                  <a:lnTo>
                    <a:pt x="44" y="0"/>
                  </a:lnTo>
                  <a:lnTo>
                    <a:pt x="0" y="67"/>
                  </a:lnTo>
                  <a:lnTo>
                    <a:pt x="115" y="74"/>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06" name="Freeform 154"/>
            <p:cNvSpPr/>
            <p:nvPr/>
          </p:nvSpPr>
          <p:spPr bwMode="auto">
            <a:xfrm>
              <a:off x="8084097" y="1904413"/>
              <a:ext cx="549051" cy="517449"/>
            </a:xfrm>
            <a:custGeom>
              <a:gdLst>
                <a:gd fmla="*/ 102 w 102" name="T0"/>
                <a:gd fmla="*/ 31 h 96" name="T1"/>
                <a:gd fmla="*/ 0 w 102" name="T2"/>
                <a:gd fmla="*/ 0 h 96" name="T3"/>
                <a:gd fmla="*/ 92 w 102" name="T4"/>
                <a:gd fmla="*/ 96 h 96" name="T5"/>
                <a:gd fmla="*/ 102 w 102" name="T6"/>
                <a:gd fmla="*/ 31 h 96" name="T7"/>
              </a:gdLst>
              <a:cxnLst>
                <a:cxn ang="0">
                  <a:pos x="T0" y="T1"/>
                </a:cxn>
                <a:cxn ang="0">
                  <a:pos x="T2" y="T3"/>
                </a:cxn>
                <a:cxn ang="0">
                  <a:pos x="T4" y="T5"/>
                </a:cxn>
                <a:cxn ang="0">
                  <a:pos x="T6" y="T7"/>
                </a:cxn>
              </a:cxnLst>
              <a:rect b="b" l="0" r="r" t="0"/>
              <a:pathLst>
                <a:path h="96" w="102">
                  <a:moveTo>
                    <a:pt x="102" y="31"/>
                  </a:moveTo>
                  <a:lnTo>
                    <a:pt x="0" y="0"/>
                  </a:lnTo>
                  <a:lnTo>
                    <a:pt x="92" y="96"/>
                  </a:lnTo>
                  <a:lnTo>
                    <a:pt x="102" y="3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07" name="Freeform 155"/>
            <p:cNvSpPr/>
            <p:nvPr/>
          </p:nvSpPr>
          <p:spPr bwMode="auto">
            <a:xfrm>
              <a:off x="7815919" y="2367895"/>
              <a:ext cx="601417" cy="398404"/>
            </a:xfrm>
            <a:custGeom>
              <a:gdLst>
                <a:gd fmla="*/ 0 w 112" name="T0"/>
                <a:gd fmla="*/ 0 h 74" name="T1"/>
                <a:gd fmla="*/ 112 w 112" name="T2"/>
                <a:gd fmla="*/ 50 h 74" name="T3"/>
                <a:gd fmla="*/ 71 w 112" name="T4"/>
                <a:gd fmla="*/ 74 h 74" name="T5"/>
                <a:gd fmla="*/ 0 w 112" name="T6"/>
                <a:gd fmla="*/ 0 h 74" name="T7"/>
              </a:gdLst>
              <a:cxnLst>
                <a:cxn ang="0">
                  <a:pos x="T0" y="T1"/>
                </a:cxn>
                <a:cxn ang="0">
                  <a:pos x="T2" y="T3"/>
                </a:cxn>
                <a:cxn ang="0">
                  <a:pos x="T4" y="T5"/>
                </a:cxn>
                <a:cxn ang="0">
                  <a:pos x="T6" y="T7"/>
                </a:cxn>
              </a:cxnLst>
              <a:rect b="b" l="0" r="r" t="0"/>
              <a:pathLst>
                <a:path h="74" w="112">
                  <a:moveTo>
                    <a:pt x="0" y="0"/>
                  </a:moveTo>
                  <a:lnTo>
                    <a:pt x="112" y="50"/>
                  </a:lnTo>
                  <a:lnTo>
                    <a:pt x="71" y="74"/>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08" name="Freeform 156"/>
            <p:cNvSpPr/>
            <p:nvPr/>
          </p:nvSpPr>
          <p:spPr bwMode="auto">
            <a:xfrm>
              <a:off x="8277693" y="2367895"/>
              <a:ext cx="301502" cy="268248"/>
            </a:xfrm>
            <a:custGeom>
              <a:gdLst>
                <a:gd fmla="*/ 0 w 56" name="T0"/>
                <a:gd fmla="*/ 0 h 50" name="T1"/>
                <a:gd fmla="*/ 26 w 56" name="T2"/>
                <a:gd fmla="*/ 50 h 50" name="T3"/>
                <a:gd fmla="*/ 56 w 56" name="T4"/>
                <a:gd fmla="*/ 10 h 50" name="T5"/>
                <a:gd fmla="*/ 0 w 56" name="T6"/>
                <a:gd fmla="*/ 0 h 50" name="T7"/>
              </a:gdLst>
              <a:cxnLst>
                <a:cxn ang="0">
                  <a:pos x="T0" y="T1"/>
                </a:cxn>
                <a:cxn ang="0">
                  <a:pos x="T2" y="T3"/>
                </a:cxn>
                <a:cxn ang="0">
                  <a:pos x="T4" y="T5"/>
                </a:cxn>
                <a:cxn ang="0">
                  <a:pos x="T6" y="T7"/>
                </a:cxn>
              </a:cxnLst>
              <a:rect b="b" l="0" r="r" t="0"/>
              <a:pathLst>
                <a:path h="50" w="56">
                  <a:moveTo>
                    <a:pt x="0" y="0"/>
                  </a:moveTo>
                  <a:lnTo>
                    <a:pt x="26" y="50"/>
                  </a:lnTo>
                  <a:lnTo>
                    <a:pt x="56" y="1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09" name="Freeform 157"/>
            <p:cNvSpPr/>
            <p:nvPr/>
          </p:nvSpPr>
          <p:spPr bwMode="auto">
            <a:xfrm>
              <a:off x="7858764" y="1404423"/>
              <a:ext cx="645850" cy="268249"/>
            </a:xfrm>
            <a:custGeom>
              <a:gdLst>
                <a:gd fmla="*/ 75 w 120" name="T0"/>
                <a:gd fmla="*/ 0 h 50" name="T1"/>
                <a:gd fmla="*/ 0 w 120" name="T2"/>
                <a:gd fmla="*/ 40 h 50" name="T3"/>
                <a:gd fmla="*/ 120 w 120" name="T4"/>
                <a:gd fmla="*/ 50 h 50" name="T5"/>
                <a:gd fmla="*/ 75 w 120" name="T6"/>
                <a:gd fmla="*/ 0 h 50" name="T7"/>
              </a:gdLst>
              <a:cxnLst>
                <a:cxn ang="0">
                  <a:pos x="T0" y="T1"/>
                </a:cxn>
                <a:cxn ang="0">
                  <a:pos x="T2" y="T3"/>
                </a:cxn>
                <a:cxn ang="0">
                  <a:pos x="T4" y="T5"/>
                </a:cxn>
                <a:cxn ang="0">
                  <a:pos x="T6" y="T7"/>
                </a:cxn>
              </a:cxnLst>
              <a:rect b="b" l="0" r="r" t="0"/>
              <a:pathLst>
                <a:path h="50" w="120">
                  <a:moveTo>
                    <a:pt x="75" y="0"/>
                  </a:moveTo>
                  <a:lnTo>
                    <a:pt x="0" y="40"/>
                  </a:lnTo>
                  <a:lnTo>
                    <a:pt x="120" y="50"/>
                  </a:lnTo>
                  <a:lnTo>
                    <a:pt x="75"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10" name="Freeform 158"/>
            <p:cNvSpPr/>
            <p:nvPr/>
          </p:nvSpPr>
          <p:spPr bwMode="auto">
            <a:xfrm>
              <a:off x="8084097" y="1672672"/>
              <a:ext cx="549051" cy="398404"/>
            </a:xfrm>
            <a:custGeom>
              <a:gdLst>
                <a:gd fmla="*/ 0 w 102" name="T0"/>
                <a:gd fmla="*/ 43 h 74" name="T1"/>
                <a:gd fmla="*/ 78 w 102" name="T2"/>
                <a:gd fmla="*/ 0 h 74" name="T3"/>
                <a:gd fmla="*/ 102 w 102" name="T4"/>
                <a:gd fmla="*/ 74 h 74" name="T5"/>
                <a:gd fmla="*/ 0 w 102" name="T6"/>
                <a:gd fmla="*/ 43 h 74" name="T7"/>
              </a:gdLst>
              <a:cxnLst>
                <a:cxn ang="0">
                  <a:pos x="T0" y="T1"/>
                </a:cxn>
                <a:cxn ang="0">
                  <a:pos x="T2" y="T3"/>
                </a:cxn>
                <a:cxn ang="0">
                  <a:pos x="T4" y="T5"/>
                </a:cxn>
                <a:cxn ang="0">
                  <a:pos x="T6" y="T7"/>
                </a:cxn>
              </a:cxnLst>
              <a:rect b="b" l="0" r="r" t="0"/>
              <a:pathLst>
                <a:path h="74" w="102">
                  <a:moveTo>
                    <a:pt x="0" y="43"/>
                  </a:moveTo>
                  <a:lnTo>
                    <a:pt x="78" y="0"/>
                  </a:lnTo>
                  <a:lnTo>
                    <a:pt x="102" y="74"/>
                  </a:lnTo>
                  <a:lnTo>
                    <a:pt x="0" y="43"/>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11" name="Freeform 159"/>
            <p:cNvSpPr/>
            <p:nvPr/>
          </p:nvSpPr>
          <p:spPr bwMode="auto">
            <a:xfrm>
              <a:off x="6265563" y="1323473"/>
              <a:ext cx="409408" cy="526973"/>
            </a:xfrm>
            <a:custGeom>
              <a:gdLst>
                <a:gd fmla="*/ 0 w 76" name="T0"/>
                <a:gd fmla="*/ 0 h 98" name="T1"/>
                <a:gd fmla="*/ 76 w 76" name="T2"/>
                <a:gd fmla="*/ 65 h 98" name="T3"/>
                <a:gd fmla="*/ 0 w 76" name="T4"/>
                <a:gd fmla="*/ 98 h 98" name="T5"/>
                <a:gd fmla="*/ 0 w 76" name="T6"/>
                <a:gd fmla="*/ 0 h 98" name="T7"/>
              </a:gdLst>
              <a:cxnLst>
                <a:cxn ang="0">
                  <a:pos x="T0" y="T1"/>
                </a:cxn>
                <a:cxn ang="0">
                  <a:pos x="T2" y="T3"/>
                </a:cxn>
                <a:cxn ang="0">
                  <a:pos x="T4" y="T5"/>
                </a:cxn>
                <a:cxn ang="0">
                  <a:pos x="T6" y="T7"/>
                </a:cxn>
              </a:cxnLst>
              <a:rect b="b" l="0" r="r" t="0"/>
              <a:pathLst>
                <a:path h="98" w="76">
                  <a:moveTo>
                    <a:pt x="0" y="0"/>
                  </a:moveTo>
                  <a:lnTo>
                    <a:pt x="76" y="65"/>
                  </a:lnTo>
                  <a:lnTo>
                    <a:pt x="0" y="98"/>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12" name="Freeform 160"/>
            <p:cNvSpPr/>
            <p:nvPr/>
          </p:nvSpPr>
          <p:spPr bwMode="auto">
            <a:xfrm>
              <a:off x="6954257" y="2302817"/>
              <a:ext cx="366564" cy="463482"/>
            </a:xfrm>
            <a:custGeom>
              <a:gdLst>
                <a:gd fmla="*/ 68 w 68" name="T0"/>
                <a:gd fmla="*/ 5 h 86" name="T1"/>
                <a:gd fmla="*/ 28 w 68" name="T2"/>
                <a:gd fmla="*/ 0 h 86" name="T3"/>
                <a:gd fmla="*/ 0 w 68" name="T4"/>
                <a:gd fmla="*/ 86 h 86" name="T5"/>
                <a:gd fmla="*/ 68 w 68" name="T6"/>
                <a:gd fmla="*/ 5 h 86" name="T7"/>
              </a:gdLst>
              <a:cxnLst>
                <a:cxn ang="0">
                  <a:pos x="T0" y="T1"/>
                </a:cxn>
                <a:cxn ang="0">
                  <a:pos x="T2" y="T3"/>
                </a:cxn>
                <a:cxn ang="0">
                  <a:pos x="T4" y="T5"/>
                </a:cxn>
                <a:cxn ang="0">
                  <a:pos x="T6" y="T7"/>
                </a:cxn>
              </a:cxnLst>
              <a:rect b="b" l="0" r="r" t="0"/>
              <a:pathLst>
                <a:path h="86" w="68">
                  <a:moveTo>
                    <a:pt x="68" y="5"/>
                  </a:moveTo>
                  <a:lnTo>
                    <a:pt x="28" y="0"/>
                  </a:lnTo>
                  <a:lnTo>
                    <a:pt x="0" y="86"/>
                  </a:lnTo>
                  <a:lnTo>
                    <a:pt x="68" y="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13" name="Freeform 161"/>
            <p:cNvSpPr/>
            <p:nvPr/>
          </p:nvSpPr>
          <p:spPr bwMode="auto">
            <a:xfrm>
              <a:off x="7858764" y="1618705"/>
              <a:ext cx="645850" cy="285708"/>
            </a:xfrm>
            <a:custGeom>
              <a:gdLst>
                <a:gd fmla="*/ 0 w 120" name="T0"/>
                <a:gd fmla="*/ 0 h 53" name="T1"/>
                <a:gd fmla="*/ 42 w 120" name="T2"/>
                <a:gd fmla="*/ 53 h 53" name="T3"/>
                <a:gd fmla="*/ 120 w 120" name="T4"/>
                <a:gd fmla="*/ 10 h 53" name="T5"/>
                <a:gd fmla="*/ 0 w 120" name="T6"/>
                <a:gd fmla="*/ 0 h 53" name="T7"/>
              </a:gdLst>
              <a:cxnLst>
                <a:cxn ang="0">
                  <a:pos x="T0" y="T1"/>
                </a:cxn>
                <a:cxn ang="0">
                  <a:pos x="T2" y="T3"/>
                </a:cxn>
                <a:cxn ang="0">
                  <a:pos x="T4" y="T5"/>
                </a:cxn>
                <a:cxn ang="0">
                  <a:pos x="T6" y="T7"/>
                </a:cxn>
              </a:cxnLst>
              <a:rect b="b" l="0" r="r" t="0"/>
              <a:pathLst>
                <a:path h="52" w="120">
                  <a:moveTo>
                    <a:pt x="0" y="0"/>
                  </a:moveTo>
                  <a:lnTo>
                    <a:pt x="42" y="53"/>
                  </a:lnTo>
                  <a:lnTo>
                    <a:pt x="120" y="1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14" name="Freeform 162"/>
            <p:cNvSpPr/>
            <p:nvPr/>
          </p:nvSpPr>
          <p:spPr bwMode="auto">
            <a:xfrm>
              <a:off x="7487440" y="1904413"/>
              <a:ext cx="596657" cy="463482"/>
            </a:xfrm>
            <a:custGeom>
              <a:gdLst>
                <a:gd fmla="*/ 0 w 111" name="T0"/>
                <a:gd fmla="*/ 5 h 86" name="T1"/>
                <a:gd fmla="*/ 111 w 111" name="T2"/>
                <a:gd fmla="*/ 0 h 86" name="T3"/>
                <a:gd fmla="*/ 61 w 111" name="T4"/>
                <a:gd fmla="*/ 86 h 86" name="T5"/>
                <a:gd fmla="*/ 0 w 111" name="T6"/>
                <a:gd fmla="*/ 5 h 86" name="T7"/>
              </a:gdLst>
              <a:cxnLst>
                <a:cxn ang="0">
                  <a:pos x="T0" y="T1"/>
                </a:cxn>
                <a:cxn ang="0">
                  <a:pos x="T2" y="T3"/>
                </a:cxn>
                <a:cxn ang="0">
                  <a:pos x="T4" y="T5"/>
                </a:cxn>
                <a:cxn ang="0">
                  <a:pos x="T6" y="T7"/>
                </a:cxn>
              </a:cxnLst>
              <a:rect b="b" l="0" r="r" t="0"/>
              <a:pathLst>
                <a:path h="86" w="110">
                  <a:moveTo>
                    <a:pt x="0" y="5"/>
                  </a:moveTo>
                  <a:lnTo>
                    <a:pt x="111" y="0"/>
                  </a:lnTo>
                  <a:lnTo>
                    <a:pt x="61" y="86"/>
                  </a:lnTo>
                  <a:lnTo>
                    <a:pt x="0" y="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15" name="Freeform 163"/>
            <p:cNvSpPr/>
            <p:nvPr/>
          </p:nvSpPr>
          <p:spPr bwMode="auto">
            <a:xfrm>
              <a:off x="7487440" y="1618705"/>
              <a:ext cx="596657" cy="312691"/>
            </a:xfrm>
            <a:custGeom>
              <a:gdLst>
                <a:gd fmla="*/ 69 w 111" name="T0"/>
                <a:gd fmla="*/ 0 h 58" name="T1"/>
                <a:gd fmla="*/ 0 w 111" name="T2"/>
                <a:gd fmla="*/ 58 h 58" name="T3"/>
                <a:gd fmla="*/ 111 w 111" name="T4"/>
                <a:gd fmla="*/ 53 h 58" name="T5"/>
                <a:gd fmla="*/ 69 w 111" name="T6"/>
                <a:gd fmla="*/ 0 h 58" name="T7"/>
              </a:gdLst>
              <a:cxnLst>
                <a:cxn ang="0">
                  <a:pos x="T0" y="T1"/>
                </a:cxn>
                <a:cxn ang="0">
                  <a:pos x="T2" y="T3"/>
                </a:cxn>
                <a:cxn ang="0">
                  <a:pos x="T4" y="T5"/>
                </a:cxn>
                <a:cxn ang="0">
                  <a:pos x="T6" y="T7"/>
                </a:cxn>
              </a:cxnLst>
              <a:rect b="b" l="0" r="r" t="0"/>
              <a:pathLst>
                <a:path h="57" w="110">
                  <a:moveTo>
                    <a:pt x="69" y="0"/>
                  </a:moveTo>
                  <a:lnTo>
                    <a:pt x="0" y="58"/>
                  </a:lnTo>
                  <a:lnTo>
                    <a:pt x="111" y="53"/>
                  </a:lnTo>
                  <a:lnTo>
                    <a:pt x="69"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16" name="Freeform 164"/>
            <p:cNvSpPr/>
            <p:nvPr/>
          </p:nvSpPr>
          <p:spPr bwMode="auto">
            <a:xfrm>
              <a:off x="7143093" y="1323473"/>
              <a:ext cx="344347" cy="619035"/>
            </a:xfrm>
            <a:custGeom>
              <a:gdLst>
                <a:gd fmla="*/ 0 w 64" name="T0"/>
                <a:gd fmla="*/ 115 h 115" name="T1"/>
                <a:gd fmla="*/ 10 w 64" name="T2"/>
                <a:gd fmla="*/ 0 h 115" name="T3"/>
                <a:gd fmla="*/ 64 w 64" name="T4"/>
                <a:gd fmla="*/ 113 h 115" name="T5"/>
                <a:gd fmla="*/ 0 w 64" name="T6"/>
                <a:gd fmla="*/ 115 h 115" name="T7"/>
              </a:gdLst>
              <a:cxnLst>
                <a:cxn ang="0">
                  <a:pos x="T0" y="T1"/>
                </a:cxn>
                <a:cxn ang="0">
                  <a:pos x="T2" y="T3"/>
                </a:cxn>
                <a:cxn ang="0">
                  <a:pos x="T4" y="T5"/>
                </a:cxn>
                <a:cxn ang="0">
                  <a:pos x="T6" y="T7"/>
                </a:cxn>
              </a:cxnLst>
              <a:rect b="b" l="0" r="r" t="0"/>
              <a:pathLst>
                <a:path h="115" w="64">
                  <a:moveTo>
                    <a:pt x="0" y="115"/>
                  </a:moveTo>
                  <a:lnTo>
                    <a:pt x="10" y="0"/>
                  </a:lnTo>
                  <a:lnTo>
                    <a:pt x="64" y="113"/>
                  </a:lnTo>
                  <a:lnTo>
                    <a:pt x="0" y="11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17" name="Freeform 165"/>
            <p:cNvSpPr/>
            <p:nvPr/>
          </p:nvSpPr>
          <p:spPr bwMode="auto">
            <a:xfrm>
              <a:off x="7197046" y="1323473"/>
              <a:ext cx="661717" cy="607923"/>
            </a:xfrm>
            <a:custGeom>
              <a:gdLst>
                <a:gd fmla="*/ 0 w 123" name="T0"/>
                <a:gd fmla="*/ 0 h 113" name="T1"/>
                <a:gd fmla="*/ 123 w 123" name="T2"/>
                <a:gd fmla="*/ 55 h 113" name="T3"/>
                <a:gd fmla="*/ 54 w 123" name="T4"/>
                <a:gd fmla="*/ 113 h 113" name="T5"/>
                <a:gd fmla="*/ 0 w 123" name="T6"/>
                <a:gd fmla="*/ 0 h 113" name="T7"/>
              </a:gdLst>
              <a:cxnLst>
                <a:cxn ang="0">
                  <a:pos x="T0" y="T1"/>
                </a:cxn>
                <a:cxn ang="0">
                  <a:pos x="T2" y="T3"/>
                </a:cxn>
                <a:cxn ang="0">
                  <a:pos x="T4" y="T5"/>
                </a:cxn>
                <a:cxn ang="0">
                  <a:pos x="T6" y="T7"/>
                </a:cxn>
              </a:cxnLst>
              <a:rect b="b" l="0" r="r" t="0"/>
              <a:pathLst>
                <a:path h="113" w="123">
                  <a:moveTo>
                    <a:pt x="0" y="0"/>
                  </a:moveTo>
                  <a:lnTo>
                    <a:pt x="123" y="55"/>
                  </a:lnTo>
                  <a:lnTo>
                    <a:pt x="54" y="113"/>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18" name="Freeform 166"/>
            <p:cNvSpPr/>
            <p:nvPr/>
          </p:nvSpPr>
          <p:spPr bwMode="auto">
            <a:xfrm>
              <a:off x="7197046" y="1323473"/>
              <a:ext cx="709323" cy="295232"/>
            </a:xfrm>
            <a:custGeom>
              <a:gdLst>
                <a:gd fmla="*/ 132 w 132" name="T0"/>
                <a:gd fmla="*/ 0 h 55" name="T1"/>
                <a:gd fmla="*/ 123 w 132" name="T2"/>
                <a:gd fmla="*/ 55 h 55" name="T3"/>
                <a:gd fmla="*/ 0 w 132" name="T4"/>
                <a:gd fmla="*/ 0 h 55" name="T5"/>
                <a:gd fmla="*/ 132 w 132" name="T6"/>
                <a:gd fmla="*/ 0 h 55" name="T7"/>
              </a:gdLst>
              <a:cxnLst>
                <a:cxn ang="0">
                  <a:pos x="T0" y="T1"/>
                </a:cxn>
                <a:cxn ang="0">
                  <a:pos x="T2" y="T3"/>
                </a:cxn>
                <a:cxn ang="0">
                  <a:pos x="T4" y="T5"/>
                </a:cxn>
                <a:cxn ang="0">
                  <a:pos x="T6" y="T7"/>
                </a:cxn>
              </a:cxnLst>
              <a:rect b="b" l="0" r="r" t="0"/>
              <a:pathLst>
                <a:path h="55" w="132">
                  <a:moveTo>
                    <a:pt x="132" y="0"/>
                  </a:moveTo>
                  <a:lnTo>
                    <a:pt x="123" y="55"/>
                  </a:lnTo>
                  <a:lnTo>
                    <a:pt x="0" y="0"/>
                  </a:lnTo>
                  <a:lnTo>
                    <a:pt x="132"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19" name="Freeform 167"/>
            <p:cNvSpPr/>
            <p:nvPr/>
          </p:nvSpPr>
          <p:spPr bwMode="auto">
            <a:xfrm>
              <a:off x="7858764" y="1323473"/>
              <a:ext cx="403061" cy="295232"/>
            </a:xfrm>
            <a:custGeom>
              <a:gdLst>
                <a:gd fmla="*/ 9 w 75" name="T0"/>
                <a:gd fmla="*/ 0 h 55" name="T1"/>
                <a:gd fmla="*/ 75 w 75" name="T2"/>
                <a:gd fmla="*/ 15 h 55" name="T3"/>
                <a:gd fmla="*/ 0 w 75" name="T4"/>
                <a:gd fmla="*/ 55 h 55" name="T5"/>
                <a:gd fmla="*/ 9 w 75" name="T6"/>
                <a:gd fmla="*/ 0 h 55" name="T7"/>
              </a:gdLst>
              <a:cxnLst>
                <a:cxn ang="0">
                  <a:pos x="T0" y="T1"/>
                </a:cxn>
                <a:cxn ang="0">
                  <a:pos x="T2" y="T3"/>
                </a:cxn>
                <a:cxn ang="0">
                  <a:pos x="T4" y="T5"/>
                </a:cxn>
                <a:cxn ang="0">
                  <a:pos x="T6" y="T7"/>
                </a:cxn>
              </a:cxnLst>
              <a:rect b="b" l="0" r="r" t="0"/>
              <a:pathLst>
                <a:path h="55" w="75">
                  <a:moveTo>
                    <a:pt x="9" y="0"/>
                  </a:moveTo>
                  <a:lnTo>
                    <a:pt x="75" y="15"/>
                  </a:lnTo>
                  <a:lnTo>
                    <a:pt x="0" y="55"/>
                  </a:lnTo>
                  <a:lnTo>
                    <a:pt x="9"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20" name="Freeform 168"/>
            <p:cNvSpPr/>
            <p:nvPr/>
          </p:nvSpPr>
          <p:spPr bwMode="auto">
            <a:xfrm>
              <a:off x="6265563" y="1323473"/>
              <a:ext cx="931483" cy="349199"/>
            </a:xfrm>
            <a:custGeom>
              <a:gdLst>
                <a:gd fmla="*/ 0 w 173" name="T0"/>
                <a:gd fmla="*/ 0 h 65" name="T1"/>
                <a:gd fmla="*/ 76 w 173" name="T2"/>
                <a:gd fmla="*/ 65 h 65" name="T3"/>
                <a:gd fmla="*/ 173 w 173" name="T4"/>
                <a:gd fmla="*/ 0 h 65" name="T5"/>
                <a:gd fmla="*/ 0 w 173" name="T6"/>
                <a:gd fmla="*/ 0 h 65" name="T7"/>
              </a:gdLst>
              <a:cxnLst>
                <a:cxn ang="0">
                  <a:pos x="T0" y="T1"/>
                </a:cxn>
                <a:cxn ang="0">
                  <a:pos x="T2" y="T3"/>
                </a:cxn>
                <a:cxn ang="0">
                  <a:pos x="T4" y="T5"/>
                </a:cxn>
                <a:cxn ang="0">
                  <a:pos x="T6" y="T7"/>
                </a:cxn>
              </a:cxnLst>
              <a:rect b="b" l="0" r="r" t="0"/>
              <a:pathLst>
                <a:path h="65" w="173">
                  <a:moveTo>
                    <a:pt x="0" y="0"/>
                  </a:moveTo>
                  <a:lnTo>
                    <a:pt x="76" y="65"/>
                  </a:lnTo>
                  <a:lnTo>
                    <a:pt x="173" y="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21" name="Freeform 169"/>
            <p:cNvSpPr/>
            <p:nvPr/>
          </p:nvSpPr>
          <p:spPr bwMode="auto">
            <a:xfrm>
              <a:off x="7815919" y="2367895"/>
              <a:ext cx="601417" cy="268248"/>
            </a:xfrm>
            <a:custGeom>
              <a:gdLst>
                <a:gd fmla="*/ 0 w 112" name="T0"/>
                <a:gd fmla="*/ 0 h 50" name="T1"/>
                <a:gd fmla="*/ 86 w 112" name="T2"/>
                <a:gd fmla="*/ 0 h 50" name="T3"/>
                <a:gd fmla="*/ 112 w 112" name="T4"/>
                <a:gd fmla="*/ 50 h 50" name="T5"/>
                <a:gd fmla="*/ 0 w 112" name="T6"/>
                <a:gd fmla="*/ 0 h 50" name="T7"/>
              </a:gdLst>
              <a:cxnLst>
                <a:cxn ang="0">
                  <a:pos x="T0" y="T1"/>
                </a:cxn>
                <a:cxn ang="0">
                  <a:pos x="T2" y="T3"/>
                </a:cxn>
                <a:cxn ang="0">
                  <a:pos x="T4" y="T5"/>
                </a:cxn>
                <a:cxn ang="0">
                  <a:pos x="T6" y="T7"/>
                </a:cxn>
              </a:cxnLst>
              <a:rect b="b" l="0" r="r" t="0"/>
              <a:pathLst>
                <a:path h="50" w="112">
                  <a:moveTo>
                    <a:pt x="0" y="0"/>
                  </a:moveTo>
                  <a:lnTo>
                    <a:pt x="86" y="0"/>
                  </a:lnTo>
                  <a:lnTo>
                    <a:pt x="112" y="5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22" name="Freeform 170"/>
            <p:cNvSpPr/>
            <p:nvPr/>
          </p:nvSpPr>
          <p:spPr bwMode="auto">
            <a:xfrm>
              <a:off x="8084097" y="1904413"/>
              <a:ext cx="495098" cy="517449"/>
            </a:xfrm>
            <a:custGeom>
              <a:gdLst>
                <a:gd fmla="*/ 0 w 92" name="T0"/>
                <a:gd fmla="*/ 0 h 96" name="T1"/>
                <a:gd fmla="*/ 36 w 92" name="T2"/>
                <a:gd fmla="*/ 86 h 96" name="T3"/>
                <a:gd fmla="*/ 92 w 92" name="T4"/>
                <a:gd fmla="*/ 96 h 96" name="T5"/>
                <a:gd fmla="*/ 0 w 92" name="T6"/>
                <a:gd fmla="*/ 0 h 96" name="T7"/>
              </a:gdLst>
              <a:cxnLst>
                <a:cxn ang="0">
                  <a:pos x="T0" y="T1"/>
                </a:cxn>
                <a:cxn ang="0">
                  <a:pos x="T2" y="T3"/>
                </a:cxn>
                <a:cxn ang="0">
                  <a:pos x="T4" y="T5"/>
                </a:cxn>
                <a:cxn ang="0">
                  <a:pos x="T6" y="T7"/>
                </a:cxn>
              </a:cxnLst>
              <a:rect b="b" l="0" r="r" t="0"/>
              <a:pathLst>
                <a:path h="96" w="92">
                  <a:moveTo>
                    <a:pt x="0" y="0"/>
                  </a:moveTo>
                  <a:lnTo>
                    <a:pt x="36" y="86"/>
                  </a:lnTo>
                  <a:lnTo>
                    <a:pt x="92" y="96"/>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23" name="Freeform 171"/>
            <p:cNvSpPr/>
            <p:nvPr/>
          </p:nvSpPr>
          <p:spPr bwMode="auto">
            <a:xfrm>
              <a:off x="7815919" y="1904413"/>
              <a:ext cx="461774" cy="463482"/>
            </a:xfrm>
            <a:custGeom>
              <a:gdLst>
                <a:gd fmla="*/ 0 w 86" name="T0"/>
                <a:gd fmla="*/ 86 h 86" name="T1"/>
                <a:gd fmla="*/ 86 w 86" name="T2"/>
                <a:gd fmla="*/ 86 h 86" name="T3"/>
                <a:gd fmla="*/ 50 w 86" name="T4"/>
                <a:gd fmla="*/ 0 h 86" name="T5"/>
                <a:gd fmla="*/ 0 w 86" name="T6"/>
                <a:gd fmla="*/ 86 h 86" name="T7"/>
              </a:gdLst>
              <a:cxnLst>
                <a:cxn ang="0">
                  <a:pos x="T0" y="T1"/>
                </a:cxn>
                <a:cxn ang="0">
                  <a:pos x="T2" y="T3"/>
                </a:cxn>
                <a:cxn ang="0">
                  <a:pos x="T4" y="T5"/>
                </a:cxn>
                <a:cxn ang="0">
                  <a:pos x="T6" y="T7"/>
                </a:cxn>
              </a:cxnLst>
              <a:rect b="b" l="0" r="r" t="0"/>
              <a:pathLst>
                <a:path h="86" w="86">
                  <a:moveTo>
                    <a:pt x="0" y="86"/>
                  </a:moveTo>
                  <a:lnTo>
                    <a:pt x="86" y="86"/>
                  </a:lnTo>
                  <a:lnTo>
                    <a:pt x="50" y="0"/>
                  </a:lnTo>
                  <a:lnTo>
                    <a:pt x="0" y="8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24" name="Freeform 172"/>
            <p:cNvSpPr/>
            <p:nvPr/>
          </p:nvSpPr>
          <p:spPr bwMode="auto">
            <a:xfrm>
              <a:off x="7487440" y="1931396"/>
              <a:ext cx="328479" cy="796809"/>
            </a:xfrm>
            <a:custGeom>
              <a:gdLst>
                <a:gd fmla="*/ 0 w 61" name="T0"/>
                <a:gd fmla="*/ 0 h 148" name="T1"/>
                <a:gd fmla="*/ 17 w 61" name="T2"/>
                <a:gd fmla="*/ 148 h 148" name="T3"/>
                <a:gd fmla="*/ 61 w 61" name="T4"/>
                <a:gd fmla="*/ 81 h 148" name="T5"/>
                <a:gd fmla="*/ 0 w 61" name="T6"/>
                <a:gd fmla="*/ 0 h 148" name="T7"/>
              </a:gdLst>
              <a:cxnLst>
                <a:cxn ang="0">
                  <a:pos x="T0" y="T1"/>
                </a:cxn>
                <a:cxn ang="0">
                  <a:pos x="T2" y="T3"/>
                </a:cxn>
                <a:cxn ang="0">
                  <a:pos x="T4" y="T5"/>
                </a:cxn>
                <a:cxn ang="0">
                  <a:pos x="T6" y="T7"/>
                </a:cxn>
              </a:cxnLst>
              <a:rect b="b" l="0" r="r" t="0"/>
              <a:pathLst>
                <a:path h="148" w="61">
                  <a:moveTo>
                    <a:pt x="0" y="0"/>
                  </a:moveTo>
                  <a:lnTo>
                    <a:pt x="17" y="148"/>
                  </a:lnTo>
                  <a:lnTo>
                    <a:pt x="61" y="81"/>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25" name="Freeform 173"/>
            <p:cNvSpPr/>
            <p:nvPr/>
          </p:nvSpPr>
          <p:spPr bwMode="auto">
            <a:xfrm>
              <a:off x="6265563" y="3266289"/>
              <a:ext cx="355455" cy="952361"/>
            </a:xfrm>
            <a:custGeom>
              <a:gdLst>
                <a:gd fmla="*/ 0 w 66" name="T0"/>
                <a:gd fmla="*/ 177 h 177" name="T1"/>
                <a:gd fmla="*/ 66 w 66" name="T2"/>
                <a:gd fmla="*/ 110 h 177" name="T3"/>
                <a:gd fmla="*/ 0 w 66" name="T4"/>
                <a:gd fmla="*/ 0 h 177" name="T5"/>
                <a:gd fmla="*/ 0 w 66" name="T6"/>
                <a:gd fmla="*/ 177 h 177" name="T7"/>
              </a:gdLst>
              <a:cxnLst>
                <a:cxn ang="0">
                  <a:pos x="T0" y="T1"/>
                </a:cxn>
                <a:cxn ang="0">
                  <a:pos x="T2" y="T3"/>
                </a:cxn>
                <a:cxn ang="0">
                  <a:pos x="T4" y="T5"/>
                </a:cxn>
                <a:cxn ang="0">
                  <a:pos x="T6" y="T7"/>
                </a:cxn>
              </a:cxnLst>
              <a:rect b="b" l="0" r="r" t="0"/>
              <a:pathLst>
                <a:path h="177" w="66">
                  <a:moveTo>
                    <a:pt x="0" y="177"/>
                  </a:moveTo>
                  <a:lnTo>
                    <a:pt x="66" y="110"/>
                  </a:lnTo>
                  <a:lnTo>
                    <a:pt x="0" y="0"/>
                  </a:lnTo>
                  <a:lnTo>
                    <a:pt x="0" y="17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26" name="Freeform 174"/>
            <p:cNvSpPr/>
            <p:nvPr/>
          </p:nvSpPr>
          <p:spPr bwMode="auto">
            <a:xfrm>
              <a:off x="6265563" y="3858340"/>
              <a:ext cx="650610" cy="360310"/>
            </a:xfrm>
            <a:custGeom>
              <a:gdLst>
                <a:gd fmla="*/ 121 w 121" name="T0"/>
                <a:gd fmla="*/ 67 h 67" name="T1"/>
                <a:gd fmla="*/ 0 w 121" name="T2"/>
                <a:gd fmla="*/ 67 h 67" name="T3"/>
                <a:gd fmla="*/ 66 w 121" name="T4"/>
                <a:gd fmla="*/ 0 h 67" name="T5"/>
                <a:gd fmla="*/ 121 w 121" name="T6"/>
                <a:gd fmla="*/ 67 h 67" name="T7"/>
              </a:gdLst>
              <a:cxnLst>
                <a:cxn ang="0">
                  <a:pos x="T0" y="T1"/>
                </a:cxn>
                <a:cxn ang="0">
                  <a:pos x="T2" y="T3"/>
                </a:cxn>
                <a:cxn ang="0">
                  <a:pos x="T4" y="T5"/>
                </a:cxn>
                <a:cxn ang="0">
                  <a:pos x="T6" y="T7"/>
                </a:cxn>
              </a:cxnLst>
              <a:rect b="b" l="0" r="r" t="0"/>
              <a:pathLst>
                <a:path h="67" w="120">
                  <a:moveTo>
                    <a:pt x="121" y="67"/>
                  </a:moveTo>
                  <a:lnTo>
                    <a:pt x="0" y="67"/>
                  </a:lnTo>
                  <a:lnTo>
                    <a:pt x="66" y="0"/>
                  </a:lnTo>
                  <a:lnTo>
                    <a:pt x="121" y="6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27" name="Freeform 175"/>
            <p:cNvSpPr/>
            <p:nvPr/>
          </p:nvSpPr>
          <p:spPr bwMode="auto">
            <a:xfrm>
              <a:off x="6265563" y="3266289"/>
              <a:ext cx="753756" cy="592050"/>
            </a:xfrm>
            <a:custGeom>
              <a:gdLst>
                <a:gd fmla="*/ 0 w 140" name="T0"/>
                <a:gd fmla="*/ 0 h 110" name="T1"/>
                <a:gd fmla="*/ 140 w 140" name="T2"/>
                <a:gd fmla="*/ 41 h 110" name="T3"/>
                <a:gd fmla="*/ 66 w 140" name="T4"/>
                <a:gd fmla="*/ 110 h 110" name="T5"/>
                <a:gd fmla="*/ 0 w 140" name="T6"/>
                <a:gd fmla="*/ 0 h 110" name="T7"/>
              </a:gdLst>
              <a:cxnLst>
                <a:cxn ang="0">
                  <a:pos x="T0" y="T1"/>
                </a:cxn>
                <a:cxn ang="0">
                  <a:pos x="T2" y="T3"/>
                </a:cxn>
                <a:cxn ang="0">
                  <a:pos x="T4" y="T5"/>
                </a:cxn>
                <a:cxn ang="0">
                  <a:pos x="T6" y="T7"/>
                </a:cxn>
              </a:cxnLst>
              <a:rect b="b" l="0" r="r" t="0"/>
              <a:pathLst>
                <a:path h="110" w="140">
                  <a:moveTo>
                    <a:pt x="0" y="0"/>
                  </a:moveTo>
                  <a:lnTo>
                    <a:pt x="140" y="41"/>
                  </a:lnTo>
                  <a:lnTo>
                    <a:pt x="66" y="11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28" name="Freeform 176"/>
            <p:cNvSpPr/>
            <p:nvPr/>
          </p:nvSpPr>
          <p:spPr bwMode="auto">
            <a:xfrm>
              <a:off x="6582934" y="2534558"/>
              <a:ext cx="371324" cy="479355"/>
            </a:xfrm>
            <a:custGeom>
              <a:gdLst>
                <a:gd fmla="*/ 0 w 69" name="T0"/>
                <a:gd fmla="*/ 0 h 89" name="T1"/>
                <a:gd fmla="*/ 69 w 69" name="T2"/>
                <a:gd fmla="*/ 43 h 89" name="T3"/>
                <a:gd fmla="*/ 0 w 69" name="T4"/>
                <a:gd fmla="*/ 89 h 89" name="T5"/>
                <a:gd fmla="*/ 0 w 69" name="T6"/>
                <a:gd fmla="*/ 0 h 89" name="T7"/>
              </a:gdLst>
              <a:cxnLst>
                <a:cxn ang="0">
                  <a:pos x="T0" y="T1"/>
                </a:cxn>
                <a:cxn ang="0">
                  <a:pos x="T2" y="T3"/>
                </a:cxn>
                <a:cxn ang="0">
                  <a:pos x="T4" y="T5"/>
                </a:cxn>
                <a:cxn ang="0">
                  <a:pos x="T6" y="T7"/>
                </a:cxn>
              </a:cxnLst>
              <a:rect b="b" l="0" r="r" t="0"/>
              <a:pathLst>
                <a:path h="89" w="69">
                  <a:moveTo>
                    <a:pt x="0" y="0"/>
                  </a:moveTo>
                  <a:lnTo>
                    <a:pt x="69" y="43"/>
                  </a:lnTo>
                  <a:lnTo>
                    <a:pt x="0" y="89"/>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29" name="Freeform 177"/>
            <p:cNvSpPr/>
            <p:nvPr/>
          </p:nvSpPr>
          <p:spPr bwMode="auto">
            <a:xfrm>
              <a:off x="6582934" y="2264722"/>
              <a:ext cx="382432" cy="501577"/>
            </a:xfrm>
            <a:custGeom>
              <a:gdLst>
                <a:gd fmla="*/ 71 w 71" name="T0"/>
                <a:gd fmla="*/ 0 h 93" name="T1"/>
                <a:gd fmla="*/ 0 w 71" name="T2"/>
                <a:gd fmla="*/ 50 h 93" name="T3"/>
                <a:gd fmla="*/ 69 w 71" name="T4"/>
                <a:gd fmla="*/ 93 h 93" name="T5"/>
                <a:gd fmla="*/ 71 w 71" name="T6"/>
                <a:gd fmla="*/ 0 h 93" name="T7"/>
              </a:gdLst>
              <a:cxnLst>
                <a:cxn ang="0">
                  <a:pos x="T0" y="T1"/>
                </a:cxn>
                <a:cxn ang="0">
                  <a:pos x="T2" y="T3"/>
                </a:cxn>
                <a:cxn ang="0">
                  <a:pos x="T4" y="T5"/>
                </a:cxn>
                <a:cxn ang="0">
                  <a:pos x="T6" y="T7"/>
                </a:cxn>
              </a:cxnLst>
              <a:rect b="b" l="0" r="r" t="0"/>
              <a:pathLst>
                <a:path h="93" w="71">
                  <a:moveTo>
                    <a:pt x="71" y="0"/>
                  </a:moveTo>
                  <a:lnTo>
                    <a:pt x="0" y="50"/>
                  </a:lnTo>
                  <a:lnTo>
                    <a:pt x="69" y="93"/>
                  </a:lnTo>
                  <a:lnTo>
                    <a:pt x="71"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30" name="Freeform 178"/>
            <p:cNvSpPr/>
            <p:nvPr/>
          </p:nvSpPr>
          <p:spPr bwMode="auto">
            <a:xfrm>
              <a:off x="6265563" y="3266289"/>
              <a:ext cx="753756" cy="220630"/>
            </a:xfrm>
            <a:custGeom>
              <a:gdLst>
                <a:gd fmla="*/ 0 w 140" name="T0"/>
                <a:gd fmla="*/ 0 h 41" name="T1"/>
                <a:gd fmla="*/ 140 w 140" name="T2"/>
                <a:gd fmla="*/ 41 h 41" name="T3"/>
                <a:gd fmla="*/ 130 w 140" name="T4"/>
                <a:gd fmla="*/ 0 h 41" name="T5"/>
                <a:gd fmla="*/ 0 w 140" name="T6"/>
                <a:gd fmla="*/ 0 h 41" name="T7"/>
              </a:gdLst>
              <a:cxnLst>
                <a:cxn ang="0">
                  <a:pos x="T0" y="T1"/>
                </a:cxn>
                <a:cxn ang="0">
                  <a:pos x="T2" y="T3"/>
                </a:cxn>
                <a:cxn ang="0">
                  <a:pos x="T4" y="T5"/>
                </a:cxn>
                <a:cxn ang="0">
                  <a:pos x="T6" y="T7"/>
                </a:cxn>
              </a:cxnLst>
              <a:rect b="b" l="0" r="r" t="0"/>
              <a:pathLst>
                <a:path h="41" w="140">
                  <a:moveTo>
                    <a:pt x="0" y="0"/>
                  </a:moveTo>
                  <a:lnTo>
                    <a:pt x="140" y="41"/>
                  </a:lnTo>
                  <a:lnTo>
                    <a:pt x="130" y="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31" name="Freeform 179"/>
            <p:cNvSpPr/>
            <p:nvPr/>
          </p:nvSpPr>
          <p:spPr bwMode="auto">
            <a:xfrm>
              <a:off x="6621018" y="3486919"/>
              <a:ext cx="398301" cy="731731"/>
            </a:xfrm>
            <a:custGeom>
              <a:gdLst>
                <a:gd fmla="*/ 0 w 74" name="T0"/>
                <a:gd fmla="*/ 69 h 136" name="T1"/>
                <a:gd fmla="*/ 55 w 74" name="T2"/>
                <a:gd fmla="*/ 136 h 136" name="T3"/>
                <a:gd fmla="*/ 74 w 74" name="T4"/>
                <a:gd fmla="*/ 0 h 136" name="T5"/>
                <a:gd fmla="*/ 0 w 74" name="T6"/>
                <a:gd fmla="*/ 69 h 136" name="T7"/>
              </a:gdLst>
              <a:cxnLst>
                <a:cxn ang="0">
                  <a:pos x="T0" y="T1"/>
                </a:cxn>
                <a:cxn ang="0">
                  <a:pos x="T2" y="T3"/>
                </a:cxn>
                <a:cxn ang="0">
                  <a:pos x="T4" y="T5"/>
                </a:cxn>
                <a:cxn ang="0">
                  <a:pos x="T6" y="T7"/>
                </a:cxn>
              </a:cxnLst>
              <a:rect b="b" l="0" r="r" t="0"/>
              <a:pathLst>
                <a:path h="136" w="74">
                  <a:moveTo>
                    <a:pt x="0" y="69"/>
                  </a:moveTo>
                  <a:lnTo>
                    <a:pt x="55" y="136"/>
                  </a:lnTo>
                  <a:lnTo>
                    <a:pt x="74" y="0"/>
                  </a:lnTo>
                  <a:lnTo>
                    <a:pt x="0" y="6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32" name="Freeform 180"/>
            <p:cNvSpPr/>
            <p:nvPr/>
          </p:nvSpPr>
          <p:spPr bwMode="auto">
            <a:xfrm>
              <a:off x="6265563" y="1672672"/>
              <a:ext cx="510967" cy="350786"/>
            </a:xfrm>
            <a:custGeom>
              <a:gdLst>
                <a:gd fmla="*/ 76 w 95" name="T0"/>
                <a:gd fmla="*/ 0 h 65" name="T1"/>
                <a:gd fmla="*/ 95 w 95" name="T2"/>
                <a:gd fmla="*/ 65 h 65" name="T3"/>
                <a:gd fmla="*/ 0 w 95" name="T4"/>
                <a:gd fmla="*/ 33 h 65" name="T5"/>
                <a:gd fmla="*/ 76 w 95" name="T6"/>
                <a:gd fmla="*/ 0 h 65" name="T7"/>
              </a:gdLst>
              <a:cxnLst>
                <a:cxn ang="0">
                  <a:pos x="T0" y="T1"/>
                </a:cxn>
                <a:cxn ang="0">
                  <a:pos x="T2" y="T3"/>
                </a:cxn>
                <a:cxn ang="0">
                  <a:pos x="T4" y="T5"/>
                </a:cxn>
                <a:cxn ang="0">
                  <a:pos x="T6" y="T7"/>
                </a:cxn>
              </a:cxnLst>
              <a:rect b="b" l="0" r="r" t="0"/>
              <a:pathLst>
                <a:path h="65" w="95">
                  <a:moveTo>
                    <a:pt x="76" y="0"/>
                  </a:moveTo>
                  <a:lnTo>
                    <a:pt x="95" y="65"/>
                  </a:lnTo>
                  <a:lnTo>
                    <a:pt x="0" y="33"/>
                  </a:lnTo>
                  <a:lnTo>
                    <a:pt x="76"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33" name="Freeform 181"/>
            <p:cNvSpPr/>
            <p:nvPr/>
          </p:nvSpPr>
          <p:spPr bwMode="auto">
            <a:xfrm>
              <a:off x="6674971" y="1323473"/>
              <a:ext cx="522075" cy="699985"/>
            </a:xfrm>
            <a:custGeom>
              <a:gdLst>
                <a:gd fmla="*/ 0 w 97" name="T0"/>
                <a:gd fmla="*/ 65 h 130" name="T1"/>
                <a:gd fmla="*/ 97 w 97" name="T2"/>
                <a:gd fmla="*/ 0 h 130" name="T3"/>
                <a:gd fmla="*/ 19 w 97" name="T4"/>
                <a:gd fmla="*/ 130 h 130" name="T5"/>
                <a:gd fmla="*/ 0 w 97" name="T6"/>
                <a:gd fmla="*/ 65 h 130" name="T7"/>
              </a:gdLst>
              <a:cxnLst>
                <a:cxn ang="0">
                  <a:pos x="T0" y="T1"/>
                </a:cxn>
                <a:cxn ang="0">
                  <a:pos x="T2" y="T3"/>
                </a:cxn>
                <a:cxn ang="0">
                  <a:pos x="T4" y="T5"/>
                </a:cxn>
                <a:cxn ang="0">
                  <a:pos x="T6" y="T7"/>
                </a:cxn>
              </a:cxnLst>
              <a:rect b="b" l="0" r="r" t="0"/>
              <a:pathLst>
                <a:path h="130" w="97">
                  <a:moveTo>
                    <a:pt x="0" y="65"/>
                  </a:moveTo>
                  <a:lnTo>
                    <a:pt x="97" y="0"/>
                  </a:lnTo>
                  <a:lnTo>
                    <a:pt x="19" y="130"/>
                  </a:lnTo>
                  <a:lnTo>
                    <a:pt x="0" y="6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34" name="Freeform 182"/>
            <p:cNvSpPr/>
            <p:nvPr/>
          </p:nvSpPr>
          <p:spPr bwMode="auto">
            <a:xfrm>
              <a:off x="6954257" y="2264722"/>
              <a:ext cx="150752" cy="501577"/>
            </a:xfrm>
            <a:custGeom>
              <a:gdLst>
                <a:gd fmla="*/ 2 w 28" name="T0"/>
                <a:gd fmla="*/ 0 h 93" name="T1"/>
                <a:gd fmla="*/ 0 w 28" name="T2"/>
                <a:gd fmla="*/ 93 h 93" name="T3"/>
                <a:gd fmla="*/ 28 w 28" name="T4"/>
                <a:gd fmla="*/ 7 h 93" name="T5"/>
                <a:gd fmla="*/ 2 w 28" name="T6"/>
                <a:gd fmla="*/ 0 h 93" name="T7"/>
              </a:gdLst>
              <a:cxnLst>
                <a:cxn ang="0">
                  <a:pos x="T0" y="T1"/>
                </a:cxn>
                <a:cxn ang="0">
                  <a:pos x="T2" y="T3"/>
                </a:cxn>
                <a:cxn ang="0">
                  <a:pos x="T4" y="T5"/>
                </a:cxn>
                <a:cxn ang="0">
                  <a:pos x="T6" y="T7"/>
                </a:cxn>
              </a:cxnLst>
              <a:rect b="b" l="0" r="r" t="0"/>
              <a:pathLst>
                <a:path h="93" w="28">
                  <a:moveTo>
                    <a:pt x="2" y="0"/>
                  </a:moveTo>
                  <a:lnTo>
                    <a:pt x="0" y="93"/>
                  </a:lnTo>
                  <a:lnTo>
                    <a:pt x="28" y="7"/>
                  </a:lnTo>
                  <a:lnTo>
                    <a:pt x="2"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35" name="Freeform 183"/>
            <p:cNvSpPr/>
            <p:nvPr/>
          </p:nvSpPr>
          <p:spPr bwMode="auto">
            <a:xfrm>
              <a:off x="6776530" y="1323473"/>
              <a:ext cx="420517" cy="699985"/>
            </a:xfrm>
            <a:custGeom>
              <a:gdLst>
                <a:gd fmla="*/ 78 w 78" name="T0"/>
                <a:gd fmla="*/ 0 h 130" name="T1"/>
                <a:gd fmla="*/ 68 w 78" name="T2"/>
                <a:gd fmla="*/ 115 h 130" name="T3"/>
                <a:gd fmla="*/ 0 w 78" name="T4"/>
                <a:gd fmla="*/ 130 h 130" name="T5"/>
                <a:gd fmla="*/ 78 w 78" name="T6"/>
                <a:gd fmla="*/ 0 h 130" name="T7"/>
              </a:gdLst>
              <a:cxnLst>
                <a:cxn ang="0">
                  <a:pos x="T0" y="T1"/>
                </a:cxn>
                <a:cxn ang="0">
                  <a:pos x="T2" y="T3"/>
                </a:cxn>
                <a:cxn ang="0">
                  <a:pos x="T4" y="T5"/>
                </a:cxn>
                <a:cxn ang="0">
                  <a:pos x="T6" y="T7"/>
                </a:cxn>
              </a:cxnLst>
              <a:rect b="b" l="0" r="r" t="0"/>
              <a:pathLst>
                <a:path h="130" w="78">
                  <a:moveTo>
                    <a:pt x="78" y="0"/>
                  </a:moveTo>
                  <a:lnTo>
                    <a:pt x="68" y="115"/>
                  </a:lnTo>
                  <a:lnTo>
                    <a:pt x="0" y="130"/>
                  </a:lnTo>
                  <a:lnTo>
                    <a:pt x="78"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36" name="Freeform 184"/>
            <p:cNvSpPr/>
            <p:nvPr/>
          </p:nvSpPr>
          <p:spPr bwMode="auto">
            <a:xfrm>
              <a:off x="7804811" y="3448824"/>
              <a:ext cx="436385" cy="360310"/>
            </a:xfrm>
            <a:custGeom>
              <a:gdLst>
                <a:gd fmla="*/ 0 w 81" name="T0"/>
                <a:gd fmla="*/ 5 h 67" name="T1"/>
                <a:gd fmla="*/ 43 w 81" name="T2"/>
                <a:gd fmla="*/ 67 h 67" name="T3"/>
                <a:gd fmla="*/ 81 w 81" name="T4"/>
                <a:gd fmla="*/ 0 h 67" name="T5"/>
                <a:gd fmla="*/ 0 w 81" name="T6"/>
                <a:gd fmla="*/ 5 h 67" name="T7"/>
              </a:gdLst>
              <a:cxnLst>
                <a:cxn ang="0">
                  <a:pos x="T0" y="T1"/>
                </a:cxn>
                <a:cxn ang="0">
                  <a:pos x="T2" y="T3"/>
                </a:cxn>
                <a:cxn ang="0">
                  <a:pos x="T4" y="T5"/>
                </a:cxn>
                <a:cxn ang="0">
                  <a:pos x="T6" y="T7"/>
                </a:cxn>
              </a:cxnLst>
              <a:rect b="b" l="0" r="r" t="0"/>
              <a:pathLst>
                <a:path h="67" w="81">
                  <a:moveTo>
                    <a:pt x="0" y="5"/>
                  </a:moveTo>
                  <a:lnTo>
                    <a:pt x="43" y="67"/>
                  </a:lnTo>
                  <a:lnTo>
                    <a:pt x="81" y="0"/>
                  </a:lnTo>
                  <a:lnTo>
                    <a:pt x="0" y="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37" name="Freeform 185"/>
            <p:cNvSpPr/>
            <p:nvPr/>
          </p:nvSpPr>
          <p:spPr bwMode="auto">
            <a:xfrm>
              <a:off x="7804811" y="3099625"/>
              <a:ext cx="436385" cy="376183"/>
            </a:xfrm>
            <a:custGeom>
              <a:gdLst>
                <a:gd fmla="*/ 81 w 81" name="T0"/>
                <a:gd fmla="*/ 65 h 70" name="T1"/>
                <a:gd fmla="*/ 0 w 81" name="T2"/>
                <a:gd fmla="*/ 70 h 70" name="T3"/>
                <a:gd fmla="*/ 2 w 81" name="T4"/>
                <a:gd fmla="*/ 0 h 70" name="T5"/>
                <a:gd fmla="*/ 81 w 81" name="T6"/>
                <a:gd fmla="*/ 65 h 70" name="T7"/>
              </a:gdLst>
              <a:cxnLst>
                <a:cxn ang="0">
                  <a:pos x="T0" y="T1"/>
                </a:cxn>
                <a:cxn ang="0">
                  <a:pos x="T2" y="T3"/>
                </a:cxn>
                <a:cxn ang="0">
                  <a:pos x="T4" y="T5"/>
                </a:cxn>
                <a:cxn ang="0">
                  <a:pos x="T6" y="T7"/>
                </a:cxn>
              </a:cxnLst>
              <a:rect b="b" l="0" r="r" t="0"/>
              <a:pathLst>
                <a:path h="70" w="81">
                  <a:moveTo>
                    <a:pt x="81" y="65"/>
                  </a:moveTo>
                  <a:lnTo>
                    <a:pt x="0" y="70"/>
                  </a:lnTo>
                  <a:lnTo>
                    <a:pt x="2" y="0"/>
                  </a:lnTo>
                  <a:lnTo>
                    <a:pt x="81" y="6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38" name="Freeform 186"/>
            <p:cNvSpPr/>
            <p:nvPr/>
          </p:nvSpPr>
          <p:spPr bwMode="auto">
            <a:xfrm>
              <a:off x="6265563" y="1850446"/>
              <a:ext cx="510967" cy="414276"/>
            </a:xfrm>
            <a:custGeom>
              <a:gdLst>
                <a:gd fmla="*/ 95 w 95" name="T0"/>
                <a:gd fmla="*/ 32 h 77" name="T1"/>
                <a:gd fmla="*/ 0 w 95" name="T2"/>
                <a:gd fmla="*/ 77 h 77" name="T3"/>
                <a:gd fmla="*/ 0 w 95" name="T4"/>
                <a:gd fmla="*/ 0 h 77" name="T5"/>
                <a:gd fmla="*/ 95 w 95" name="T6"/>
                <a:gd fmla="*/ 32 h 77" name="T7"/>
              </a:gdLst>
              <a:cxnLst>
                <a:cxn ang="0">
                  <a:pos x="T0" y="T1"/>
                </a:cxn>
                <a:cxn ang="0">
                  <a:pos x="T2" y="T3"/>
                </a:cxn>
                <a:cxn ang="0">
                  <a:pos x="T4" y="T5"/>
                </a:cxn>
                <a:cxn ang="0">
                  <a:pos x="T6" y="T7"/>
                </a:cxn>
              </a:cxnLst>
              <a:rect b="b" l="0" r="r" t="0"/>
              <a:pathLst>
                <a:path h="77" w="95">
                  <a:moveTo>
                    <a:pt x="95" y="32"/>
                  </a:moveTo>
                  <a:lnTo>
                    <a:pt x="0" y="77"/>
                  </a:lnTo>
                  <a:lnTo>
                    <a:pt x="0" y="0"/>
                  </a:lnTo>
                  <a:lnTo>
                    <a:pt x="95" y="32"/>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39" name="Freeform 187"/>
            <p:cNvSpPr/>
            <p:nvPr/>
          </p:nvSpPr>
          <p:spPr bwMode="auto">
            <a:xfrm>
              <a:off x="7411271" y="2728205"/>
              <a:ext cx="404648" cy="499990"/>
            </a:xfrm>
            <a:custGeom>
              <a:gdLst>
                <a:gd fmla="*/ 0 w 75" name="T0"/>
                <a:gd fmla="*/ 93 h 93" name="T1"/>
                <a:gd fmla="*/ 75 w 75" name="T2"/>
                <a:gd fmla="*/ 69 h 93" name="T3"/>
                <a:gd fmla="*/ 31 w 75" name="T4"/>
                <a:gd fmla="*/ 0 h 93" name="T5"/>
                <a:gd fmla="*/ 0 w 75" name="T6"/>
                <a:gd fmla="*/ 93 h 93" name="T7"/>
              </a:gdLst>
              <a:cxnLst>
                <a:cxn ang="0">
                  <a:pos x="T0" y="T1"/>
                </a:cxn>
                <a:cxn ang="0">
                  <a:pos x="T2" y="T3"/>
                </a:cxn>
                <a:cxn ang="0">
                  <a:pos x="T4" y="T5"/>
                </a:cxn>
                <a:cxn ang="0">
                  <a:pos x="T6" y="T7"/>
                </a:cxn>
              </a:cxnLst>
              <a:rect b="b" l="0" r="r" t="0"/>
              <a:pathLst>
                <a:path h="93" w="75">
                  <a:moveTo>
                    <a:pt x="0" y="93"/>
                  </a:moveTo>
                  <a:lnTo>
                    <a:pt x="75" y="69"/>
                  </a:lnTo>
                  <a:lnTo>
                    <a:pt x="31" y="0"/>
                  </a:lnTo>
                  <a:lnTo>
                    <a:pt x="0" y="93"/>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40" name="Freeform 188"/>
            <p:cNvSpPr/>
            <p:nvPr/>
          </p:nvSpPr>
          <p:spPr bwMode="auto">
            <a:xfrm>
              <a:off x="7411271" y="3099625"/>
              <a:ext cx="404648" cy="376183"/>
            </a:xfrm>
            <a:custGeom>
              <a:gdLst>
                <a:gd fmla="*/ 0 w 75" name="T0"/>
                <a:gd fmla="*/ 24 h 70" name="T1"/>
                <a:gd fmla="*/ 73 w 75" name="T2"/>
                <a:gd fmla="*/ 70 h 70" name="T3"/>
                <a:gd fmla="*/ 75 w 75" name="T4"/>
                <a:gd fmla="*/ 0 h 70" name="T5"/>
                <a:gd fmla="*/ 0 w 75" name="T6"/>
                <a:gd fmla="*/ 24 h 70" name="T7"/>
              </a:gdLst>
              <a:cxnLst>
                <a:cxn ang="0">
                  <a:pos x="T0" y="T1"/>
                </a:cxn>
                <a:cxn ang="0">
                  <a:pos x="T2" y="T3"/>
                </a:cxn>
                <a:cxn ang="0">
                  <a:pos x="T4" y="T5"/>
                </a:cxn>
                <a:cxn ang="0">
                  <a:pos x="T6" y="T7"/>
                </a:cxn>
              </a:cxnLst>
              <a:rect b="b" l="0" r="r" t="0"/>
              <a:pathLst>
                <a:path h="70" w="75">
                  <a:moveTo>
                    <a:pt x="0" y="24"/>
                  </a:moveTo>
                  <a:lnTo>
                    <a:pt x="73" y="70"/>
                  </a:lnTo>
                  <a:lnTo>
                    <a:pt x="75" y="0"/>
                  </a:lnTo>
                  <a:lnTo>
                    <a:pt x="0" y="24"/>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41" name="Freeform 189"/>
            <p:cNvSpPr/>
            <p:nvPr/>
          </p:nvSpPr>
          <p:spPr bwMode="auto">
            <a:xfrm>
              <a:off x="6265563" y="2023458"/>
              <a:ext cx="699803" cy="241265"/>
            </a:xfrm>
            <a:custGeom>
              <a:gdLst>
                <a:gd fmla="*/ 0 w 130" name="T0"/>
                <a:gd fmla="*/ 45 h 45" name="T1"/>
                <a:gd fmla="*/ 130 w 130" name="T2"/>
                <a:gd fmla="*/ 45 h 45" name="T3"/>
                <a:gd fmla="*/ 95 w 130" name="T4"/>
                <a:gd fmla="*/ 0 h 45" name="T5"/>
                <a:gd fmla="*/ 0 w 130" name="T6"/>
                <a:gd fmla="*/ 45 h 45" name="T7"/>
              </a:gdLst>
              <a:cxnLst>
                <a:cxn ang="0">
                  <a:pos x="T0" y="T1"/>
                </a:cxn>
                <a:cxn ang="0">
                  <a:pos x="T2" y="T3"/>
                </a:cxn>
                <a:cxn ang="0">
                  <a:pos x="T4" y="T5"/>
                </a:cxn>
                <a:cxn ang="0">
                  <a:pos x="T6" y="T7"/>
                </a:cxn>
              </a:cxnLst>
              <a:rect b="b" l="0" r="r" t="0"/>
              <a:pathLst>
                <a:path h="45" w="130">
                  <a:moveTo>
                    <a:pt x="0" y="45"/>
                  </a:moveTo>
                  <a:lnTo>
                    <a:pt x="130" y="45"/>
                  </a:lnTo>
                  <a:lnTo>
                    <a:pt x="95" y="0"/>
                  </a:lnTo>
                  <a:lnTo>
                    <a:pt x="0" y="4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42" name="Freeform 190"/>
            <p:cNvSpPr/>
            <p:nvPr/>
          </p:nvSpPr>
          <p:spPr bwMode="auto">
            <a:xfrm>
              <a:off x="6582934" y="3013913"/>
              <a:ext cx="447493" cy="252376"/>
            </a:xfrm>
            <a:custGeom>
              <a:gdLst>
                <a:gd fmla="*/ 0 w 83" name="T0"/>
                <a:gd fmla="*/ 0 h 47" name="T1"/>
                <a:gd fmla="*/ 71 w 83" name="T2"/>
                <a:gd fmla="*/ 47 h 47" name="T3"/>
                <a:gd fmla="*/ 83 w 83" name="T4"/>
                <a:gd fmla="*/ 4 h 47" name="T5"/>
                <a:gd fmla="*/ 0 w 83" name="T6"/>
                <a:gd fmla="*/ 0 h 47" name="T7"/>
              </a:gdLst>
              <a:cxnLst>
                <a:cxn ang="0">
                  <a:pos x="T0" y="T1"/>
                </a:cxn>
                <a:cxn ang="0">
                  <a:pos x="T2" y="T3"/>
                </a:cxn>
                <a:cxn ang="0">
                  <a:pos x="T4" y="T5"/>
                </a:cxn>
                <a:cxn ang="0">
                  <a:pos x="T6" y="T7"/>
                </a:cxn>
              </a:cxnLst>
              <a:rect b="b" l="0" r="r" t="0"/>
              <a:pathLst>
                <a:path h="47" w="83">
                  <a:moveTo>
                    <a:pt x="0" y="0"/>
                  </a:moveTo>
                  <a:lnTo>
                    <a:pt x="71" y="47"/>
                  </a:lnTo>
                  <a:lnTo>
                    <a:pt x="83" y="4"/>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43" name="Freeform 191"/>
            <p:cNvSpPr/>
            <p:nvPr/>
          </p:nvSpPr>
          <p:spPr bwMode="auto">
            <a:xfrm>
              <a:off x="6965366" y="3034548"/>
              <a:ext cx="445905" cy="231741"/>
            </a:xfrm>
            <a:custGeom>
              <a:gdLst>
                <a:gd fmla="*/ 83 w 83" name="T0"/>
                <a:gd fmla="*/ 36 h 43" name="T1"/>
                <a:gd fmla="*/ 0 w 83" name="T2"/>
                <a:gd fmla="*/ 43 h 43" name="T3"/>
                <a:gd fmla="*/ 12 w 83" name="T4"/>
                <a:gd fmla="*/ 0 h 43" name="T5"/>
                <a:gd fmla="*/ 83 w 83" name="T6"/>
                <a:gd fmla="*/ 36 h 43" name="T7"/>
              </a:gdLst>
              <a:cxnLst>
                <a:cxn ang="0">
                  <a:pos x="T0" y="T1"/>
                </a:cxn>
                <a:cxn ang="0">
                  <a:pos x="T2" y="T3"/>
                </a:cxn>
                <a:cxn ang="0">
                  <a:pos x="T4" y="T5"/>
                </a:cxn>
                <a:cxn ang="0">
                  <a:pos x="T6" y="T7"/>
                </a:cxn>
              </a:cxnLst>
              <a:rect b="b" l="0" r="r" t="0"/>
              <a:pathLst>
                <a:path h="43" w="83">
                  <a:moveTo>
                    <a:pt x="83" y="36"/>
                  </a:moveTo>
                  <a:lnTo>
                    <a:pt x="0" y="43"/>
                  </a:lnTo>
                  <a:lnTo>
                    <a:pt x="12" y="0"/>
                  </a:lnTo>
                  <a:lnTo>
                    <a:pt x="83" y="3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44" name="Freeform 192"/>
            <p:cNvSpPr/>
            <p:nvPr/>
          </p:nvSpPr>
          <p:spPr bwMode="auto">
            <a:xfrm>
              <a:off x="6954257" y="2766299"/>
              <a:ext cx="457014" cy="461896"/>
            </a:xfrm>
            <a:custGeom>
              <a:gdLst>
                <a:gd fmla="*/ 0 w 85" name="T0"/>
                <a:gd fmla="*/ 0 h 86" name="T1"/>
                <a:gd fmla="*/ 14 w 85" name="T2"/>
                <a:gd fmla="*/ 50 h 86" name="T3"/>
                <a:gd fmla="*/ 85 w 85" name="T4"/>
                <a:gd fmla="*/ 86 h 86" name="T5"/>
                <a:gd fmla="*/ 0 w 85" name="T6"/>
                <a:gd fmla="*/ 0 h 86" name="T7"/>
              </a:gdLst>
              <a:cxnLst>
                <a:cxn ang="0">
                  <a:pos x="T0" y="T1"/>
                </a:cxn>
                <a:cxn ang="0">
                  <a:pos x="T2" y="T3"/>
                </a:cxn>
                <a:cxn ang="0">
                  <a:pos x="T4" y="T5"/>
                </a:cxn>
                <a:cxn ang="0">
                  <a:pos x="T6" y="T7"/>
                </a:cxn>
              </a:cxnLst>
              <a:rect b="b" l="0" r="r" t="0"/>
              <a:pathLst>
                <a:path h="86" w="85">
                  <a:moveTo>
                    <a:pt x="0" y="0"/>
                  </a:moveTo>
                  <a:lnTo>
                    <a:pt x="14" y="50"/>
                  </a:lnTo>
                  <a:lnTo>
                    <a:pt x="85" y="86"/>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45" name="Freeform 193"/>
            <p:cNvSpPr/>
            <p:nvPr/>
          </p:nvSpPr>
          <p:spPr bwMode="auto">
            <a:xfrm>
              <a:off x="6582934" y="2766299"/>
              <a:ext cx="447493" cy="268249"/>
            </a:xfrm>
            <a:custGeom>
              <a:gdLst>
                <a:gd fmla="*/ 0 w 83" name="T0"/>
                <a:gd fmla="*/ 46 h 50" name="T1"/>
                <a:gd fmla="*/ 83 w 83" name="T2"/>
                <a:gd fmla="*/ 50 h 50" name="T3"/>
                <a:gd fmla="*/ 69 w 83" name="T4"/>
                <a:gd fmla="*/ 0 h 50" name="T5"/>
                <a:gd fmla="*/ 0 w 83" name="T6"/>
                <a:gd fmla="*/ 46 h 50" name="T7"/>
              </a:gdLst>
              <a:cxnLst>
                <a:cxn ang="0">
                  <a:pos x="T0" y="T1"/>
                </a:cxn>
                <a:cxn ang="0">
                  <a:pos x="T2" y="T3"/>
                </a:cxn>
                <a:cxn ang="0">
                  <a:pos x="T4" y="T5"/>
                </a:cxn>
                <a:cxn ang="0">
                  <a:pos x="T6" y="T7"/>
                </a:cxn>
              </a:cxnLst>
              <a:rect b="b" l="0" r="r" t="0"/>
              <a:pathLst>
                <a:path h="50" w="83">
                  <a:moveTo>
                    <a:pt x="0" y="46"/>
                  </a:moveTo>
                  <a:lnTo>
                    <a:pt x="83" y="50"/>
                  </a:lnTo>
                  <a:lnTo>
                    <a:pt x="69" y="0"/>
                  </a:lnTo>
                  <a:lnTo>
                    <a:pt x="0" y="4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46" name="Freeform 194"/>
            <p:cNvSpPr/>
            <p:nvPr/>
          </p:nvSpPr>
          <p:spPr bwMode="auto">
            <a:xfrm>
              <a:off x="6776530" y="1942508"/>
              <a:ext cx="366564" cy="322215"/>
            </a:xfrm>
            <a:custGeom>
              <a:gdLst>
                <a:gd fmla="*/ 35 w 68" name="T0"/>
                <a:gd fmla="*/ 60 h 60" name="T1"/>
                <a:gd fmla="*/ 68 w 68" name="T2"/>
                <a:gd fmla="*/ 0 h 60" name="T3"/>
                <a:gd fmla="*/ 0 w 68" name="T4"/>
                <a:gd fmla="*/ 15 h 60" name="T5"/>
                <a:gd fmla="*/ 35 w 68" name="T6"/>
                <a:gd fmla="*/ 60 h 60" name="T7"/>
              </a:gdLst>
              <a:cxnLst>
                <a:cxn ang="0">
                  <a:pos x="T0" y="T1"/>
                </a:cxn>
                <a:cxn ang="0">
                  <a:pos x="T2" y="T3"/>
                </a:cxn>
                <a:cxn ang="0">
                  <a:pos x="T4" y="T5"/>
                </a:cxn>
                <a:cxn ang="0">
                  <a:pos x="T6" y="T7"/>
                </a:cxn>
              </a:cxnLst>
              <a:rect b="b" l="0" r="r" t="0"/>
              <a:pathLst>
                <a:path h="60" w="68">
                  <a:moveTo>
                    <a:pt x="35" y="60"/>
                  </a:moveTo>
                  <a:lnTo>
                    <a:pt x="68" y="0"/>
                  </a:lnTo>
                  <a:lnTo>
                    <a:pt x="0" y="15"/>
                  </a:lnTo>
                  <a:lnTo>
                    <a:pt x="35" y="6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47" name="Freeform 195"/>
            <p:cNvSpPr/>
            <p:nvPr/>
          </p:nvSpPr>
          <p:spPr bwMode="auto">
            <a:xfrm>
              <a:off x="6965366" y="1942508"/>
              <a:ext cx="177728" cy="360309"/>
            </a:xfrm>
            <a:custGeom>
              <a:gdLst>
                <a:gd fmla="*/ 26 w 33" name="T0"/>
                <a:gd fmla="*/ 67 h 67" name="T1"/>
                <a:gd fmla="*/ 33 w 33" name="T2"/>
                <a:gd fmla="*/ 0 h 67" name="T3"/>
                <a:gd fmla="*/ 0 w 33" name="T4"/>
                <a:gd fmla="*/ 60 h 67" name="T5"/>
                <a:gd fmla="*/ 26 w 33" name="T6"/>
                <a:gd fmla="*/ 67 h 67" name="T7"/>
              </a:gdLst>
              <a:cxnLst>
                <a:cxn ang="0">
                  <a:pos x="T0" y="T1"/>
                </a:cxn>
                <a:cxn ang="0">
                  <a:pos x="T2" y="T3"/>
                </a:cxn>
                <a:cxn ang="0">
                  <a:pos x="T4" y="T5"/>
                </a:cxn>
                <a:cxn ang="0">
                  <a:pos x="T6" y="T7"/>
                </a:cxn>
              </a:cxnLst>
              <a:rect b="b" l="0" r="r" t="0"/>
              <a:pathLst>
                <a:path h="67" w="33">
                  <a:moveTo>
                    <a:pt x="26" y="67"/>
                  </a:moveTo>
                  <a:lnTo>
                    <a:pt x="33" y="0"/>
                  </a:lnTo>
                  <a:lnTo>
                    <a:pt x="0" y="60"/>
                  </a:lnTo>
                  <a:lnTo>
                    <a:pt x="26" y="6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48" name="Freeform 196"/>
            <p:cNvSpPr/>
            <p:nvPr/>
          </p:nvSpPr>
          <p:spPr bwMode="auto">
            <a:xfrm>
              <a:off x="7105009" y="1931396"/>
              <a:ext cx="382431" cy="371421"/>
            </a:xfrm>
            <a:custGeom>
              <a:gdLst>
                <a:gd fmla="*/ 71 w 71" name="T0"/>
                <a:gd fmla="*/ 0 h 69" name="T1"/>
                <a:gd fmla="*/ 0 w 71" name="T2"/>
                <a:gd fmla="*/ 69 h 69" name="T3"/>
                <a:gd fmla="*/ 7 w 71" name="T4"/>
                <a:gd fmla="*/ 2 h 69" name="T5"/>
                <a:gd fmla="*/ 71 w 71" name="T6"/>
                <a:gd fmla="*/ 0 h 69" name="T7"/>
              </a:gdLst>
              <a:cxnLst>
                <a:cxn ang="0">
                  <a:pos x="T0" y="T1"/>
                </a:cxn>
                <a:cxn ang="0">
                  <a:pos x="T2" y="T3"/>
                </a:cxn>
                <a:cxn ang="0">
                  <a:pos x="T4" y="T5"/>
                </a:cxn>
                <a:cxn ang="0">
                  <a:pos x="T6" y="T7"/>
                </a:cxn>
              </a:cxnLst>
              <a:rect b="b" l="0" r="r" t="0"/>
              <a:pathLst>
                <a:path h="69" w="71">
                  <a:moveTo>
                    <a:pt x="71" y="0"/>
                  </a:moveTo>
                  <a:lnTo>
                    <a:pt x="0" y="69"/>
                  </a:lnTo>
                  <a:lnTo>
                    <a:pt x="7" y="2"/>
                  </a:lnTo>
                  <a:lnTo>
                    <a:pt x="71"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49" name="Freeform 197"/>
            <p:cNvSpPr/>
            <p:nvPr/>
          </p:nvSpPr>
          <p:spPr bwMode="auto">
            <a:xfrm>
              <a:off x="7320821" y="1931396"/>
              <a:ext cx="257070" cy="796809"/>
            </a:xfrm>
            <a:custGeom>
              <a:gdLst>
                <a:gd fmla="*/ 0 w 48" name="T0"/>
                <a:gd fmla="*/ 74 h 148" name="T1"/>
                <a:gd fmla="*/ 31 w 48" name="T2"/>
                <a:gd fmla="*/ 0 h 148" name="T3"/>
                <a:gd fmla="*/ 48 w 48" name="T4"/>
                <a:gd fmla="*/ 148 h 148" name="T5"/>
                <a:gd fmla="*/ 0 w 48" name="T6"/>
                <a:gd fmla="*/ 74 h 148" name="T7"/>
              </a:gdLst>
              <a:cxnLst>
                <a:cxn ang="0">
                  <a:pos x="T0" y="T1"/>
                </a:cxn>
                <a:cxn ang="0">
                  <a:pos x="T2" y="T3"/>
                </a:cxn>
                <a:cxn ang="0">
                  <a:pos x="T4" y="T5"/>
                </a:cxn>
                <a:cxn ang="0">
                  <a:pos x="T6" y="T7"/>
                </a:cxn>
              </a:cxnLst>
              <a:rect b="b" l="0" r="r" t="0"/>
              <a:pathLst>
                <a:path h="148" w="48">
                  <a:moveTo>
                    <a:pt x="0" y="74"/>
                  </a:moveTo>
                  <a:lnTo>
                    <a:pt x="31" y="0"/>
                  </a:lnTo>
                  <a:lnTo>
                    <a:pt x="48" y="148"/>
                  </a:lnTo>
                  <a:lnTo>
                    <a:pt x="0" y="74"/>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50" name="Freeform 198"/>
            <p:cNvSpPr/>
            <p:nvPr/>
          </p:nvSpPr>
          <p:spPr bwMode="auto">
            <a:xfrm>
              <a:off x="7105009" y="1931396"/>
              <a:ext cx="382431" cy="398405"/>
            </a:xfrm>
            <a:custGeom>
              <a:gdLst>
                <a:gd fmla="*/ 0 w 71" name="T0"/>
                <a:gd fmla="*/ 69 h 74" name="T1"/>
                <a:gd fmla="*/ 40 w 71" name="T2"/>
                <a:gd fmla="*/ 74 h 74" name="T3"/>
                <a:gd fmla="*/ 71 w 71" name="T4"/>
                <a:gd fmla="*/ 0 h 74" name="T5"/>
                <a:gd fmla="*/ 0 w 71" name="T6"/>
                <a:gd fmla="*/ 69 h 74" name="T7"/>
              </a:gdLst>
              <a:cxnLst>
                <a:cxn ang="0">
                  <a:pos x="T0" y="T1"/>
                </a:cxn>
                <a:cxn ang="0">
                  <a:pos x="T2" y="T3"/>
                </a:cxn>
                <a:cxn ang="0">
                  <a:pos x="T4" y="T5"/>
                </a:cxn>
                <a:cxn ang="0">
                  <a:pos x="T6" y="T7"/>
                </a:cxn>
              </a:cxnLst>
              <a:rect b="b" l="0" r="r" t="0"/>
              <a:pathLst>
                <a:path h="74" w="71">
                  <a:moveTo>
                    <a:pt x="0" y="69"/>
                  </a:moveTo>
                  <a:lnTo>
                    <a:pt x="40" y="74"/>
                  </a:lnTo>
                  <a:lnTo>
                    <a:pt x="71" y="0"/>
                  </a:lnTo>
                  <a:lnTo>
                    <a:pt x="0" y="6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51" name="Line 199"/>
            <p:cNvSpPr>
              <a:spLocks noChangeShapeType="1"/>
            </p:cNvSpPr>
            <p:nvPr/>
          </p:nvSpPr>
          <p:spPr bwMode="auto">
            <a:xfrm flipH="1">
              <a:off x="8837853" y="3266289"/>
              <a:ext cx="0" cy="0"/>
            </a:xfrm>
            <a:prstGeom prst="line">
              <a:avLst/>
            </a:prstGeom>
            <a:noFill/>
            <a:ln w="3175">
              <a:solidFill>
                <a:schemeClr val="bg1"/>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52" name="Line 200"/>
            <p:cNvSpPr>
              <a:spLocks noChangeShapeType="1"/>
            </p:cNvSpPr>
            <p:nvPr/>
          </p:nvSpPr>
          <p:spPr bwMode="auto">
            <a:xfrm flipH="1">
              <a:off x="8837853" y="3266289"/>
              <a:ext cx="0" cy="0"/>
            </a:xfrm>
            <a:prstGeom prst="line">
              <a:avLst/>
            </a:prstGeom>
            <a:noFill/>
            <a:ln w="3175">
              <a:solidFill>
                <a:schemeClr val="bg1"/>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grpSp>
      <p:grpSp>
        <p:nvGrpSpPr>
          <p:cNvPr id="5130" name="组合 306"/>
          <p:cNvGrpSpPr/>
          <p:nvPr/>
        </p:nvGrpSpPr>
        <p:grpSpPr>
          <a:xfrm>
            <a:off x="9324975" y="862013"/>
            <a:ext cx="2416175" cy="2895600"/>
            <a:chOff x="9359844" y="1323473"/>
            <a:chExt cx="2416237" cy="2895175"/>
          </a:xfrm>
        </p:grpSpPr>
        <p:sp>
          <p:nvSpPr>
            <p:cNvPr id="253" name="Freeform 201"/>
            <p:cNvSpPr/>
            <p:nvPr/>
          </p:nvSpPr>
          <p:spPr bwMode="auto">
            <a:xfrm>
              <a:off x="11102964" y="3718658"/>
              <a:ext cx="673117" cy="499990"/>
            </a:xfrm>
            <a:custGeom>
              <a:gdLst>
                <a:gd fmla="*/ 19 w 125" name="T0"/>
                <a:gd fmla="*/ 93 h 93" name="T1"/>
                <a:gd fmla="*/ 0 w 125" name="T2"/>
                <a:gd fmla="*/ 0 h 93" name="T3"/>
                <a:gd fmla="*/ 125 w 125" name="T4"/>
                <a:gd fmla="*/ 93 h 93" name="T5"/>
                <a:gd fmla="*/ 19 w 125" name="T6"/>
                <a:gd fmla="*/ 93 h 93" name="T7"/>
              </a:gdLst>
              <a:cxnLst>
                <a:cxn ang="0">
                  <a:pos x="T0" y="T1"/>
                </a:cxn>
                <a:cxn ang="0">
                  <a:pos x="T2" y="T3"/>
                </a:cxn>
                <a:cxn ang="0">
                  <a:pos x="T4" y="T5"/>
                </a:cxn>
                <a:cxn ang="0">
                  <a:pos x="T6" y="T7"/>
                </a:cxn>
              </a:cxnLst>
              <a:rect b="b" l="0" r="r" t="0"/>
              <a:pathLst>
                <a:path h="93" w="125">
                  <a:moveTo>
                    <a:pt x="19" y="93"/>
                  </a:moveTo>
                  <a:lnTo>
                    <a:pt x="0" y="0"/>
                  </a:lnTo>
                  <a:lnTo>
                    <a:pt x="125" y="93"/>
                  </a:lnTo>
                  <a:lnTo>
                    <a:pt x="19" y="93"/>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54" name="Freeform 202"/>
            <p:cNvSpPr/>
            <p:nvPr/>
          </p:nvSpPr>
          <p:spPr bwMode="auto">
            <a:xfrm>
              <a:off x="11102964" y="3153591"/>
              <a:ext cx="673117" cy="1065057"/>
            </a:xfrm>
            <a:custGeom>
              <a:gdLst>
                <a:gd fmla="*/ 0 w 125" name="T0"/>
                <a:gd fmla="*/ 105 h 198" name="T1"/>
                <a:gd fmla="*/ 64 w 125" name="T2"/>
                <a:gd fmla="*/ 0 h 198" name="T3"/>
                <a:gd fmla="*/ 125 w 125" name="T4"/>
                <a:gd fmla="*/ 198 h 198" name="T5"/>
                <a:gd fmla="*/ 0 w 125" name="T6"/>
                <a:gd fmla="*/ 105 h 198" name="T7"/>
              </a:gdLst>
              <a:cxnLst>
                <a:cxn ang="0">
                  <a:pos x="T0" y="T1"/>
                </a:cxn>
                <a:cxn ang="0">
                  <a:pos x="T2" y="T3"/>
                </a:cxn>
                <a:cxn ang="0">
                  <a:pos x="T4" y="T5"/>
                </a:cxn>
                <a:cxn ang="0">
                  <a:pos x="T6" y="T7"/>
                </a:cxn>
              </a:cxnLst>
              <a:rect b="b" l="0" r="r" t="0"/>
              <a:pathLst>
                <a:path h="198" w="125">
                  <a:moveTo>
                    <a:pt x="0" y="105"/>
                  </a:moveTo>
                  <a:lnTo>
                    <a:pt x="64" y="0"/>
                  </a:lnTo>
                  <a:lnTo>
                    <a:pt x="125" y="198"/>
                  </a:lnTo>
                  <a:lnTo>
                    <a:pt x="0" y="10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55" name="Freeform 203"/>
            <p:cNvSpPr/>
            <p:nvPr/>
          </p:nvSpPr>
          <p:spPr bwMode="auto">
            <a:xfrm>
              <a:off x="10528274" y="3718658"/>
              <a:ext cx="677880" cy="499990"/>
            </a:xfrm>
            <a:custGeom>
              <a:gdLst>
                <a:gd fmla="*/ 0 w 126" name="T0"/>
                <a:gd fmla="*/ 93 h 93" name="T1"/>
                <a:gd fmla="*/ 107 w 126" name="T2"/>
                <a:gd fmla="*/ 0 h 93" name="T3"/>
                <a:gd fmla="*/ 126 w 126" name="T4"/>
                <a:gd fmla="*/ 93 h 93" name="T5"/>
                <a:gd fmla="*/ 0 w 126" name="T6"/>
                <a:gd fmla="*/ 93 h 93" name="T7"/>
              </a:gdLst>
              <a:cxnLst>
                <a:cxn ang="0">
                  <a:pos x="T0" y="T1"/>
                </a:cxn>
                <a:cxn ang="0">
                  <a:pos x="T2" y="T3"/>
                </a:cxn>
                <a:cxn ang="0">
                  <a:pos x="T4" y="T5"/>
                </a:cxn>
                <a:cxn ang="0">
                  <a:pos x="T6" y="T7"/>
                </a:cxn>
              </a:cxnLst>
              <a:rect b="b" l="0" r="r" t="0"/>
              <a:pathLst>
                <a:path h="93" w="125">
                  <a:moveTo>
                    <a:pt x="0" y="93"/>
                  </a:moveTo>
                  <a:lnTo>
                    <a:pt x="107" y="0"/>
                  </a:lnTo>
                  <a:lnTo>
                    <a:pt x="126" y="93"/>
                  </a:lnTo>
                  <a:lnTo>
                    <a:pt x="0" y="93"/>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56" name="Freeform 204"/>
            <p:cNvSpPr/>
            <p:nvPr/>
          </p:nvSpPr>
          <p:spPr bwMode="auto">
            <a:xfrm>
              <a:off x="10528274" y="3540884"/>
              <a:ext cx="257182" cy="677764"/>
            </a:xfrm>
            <a:custGeom>
              <a:gdLst>
                <a:gd fmla="*/ 0 w 48" name="T0"/>
                <a:gd fmla="*/ 0 h 126" name="T1"/>
                <a:gd fmla="*/ 48 w 48" name="T2"/>
                <a:gd fmla="*/ 16 h 126" name="T3"/>
                <a:gd fmla="*/ 0 w 48" name="T4"/>
                <a:gd fmla="*/ 126 h 126" name="T5"/>
                <a:gd fmla="*/ 0 w 48" name="T6"/>
                <a:gd fmla="*/ 0 h 126" name="T7"/>
              </a:gdLst>
              <a:cxnLst>
                <a:cxn ang="0">
                  <a:pos x="T0" y="T1"/>
                </a:cxn>
                <a:cxn ang="0">
                  <a:pos x="T2" y="T3"/>
                </a:cxn>
                <a:cxn ang="0">
                  <a:pos x="T4" y="T5"/>
                </a:cxn>
                <a:cxn ang="0">
                  <a:pos x="T6" y="T7"/>
                </a:cxn>
              </a:cxnLst>
              <a:rect b="b" l="0" r="r" t="0"/>
              <a:pathLst>
                <a:path h="125" w="48">
                  <a:moveTo>
                    <a:pt x="0" y="0"/>
                  </a:moveTo>
                  <a:lnTo>
                    <a:pt x="48" y="16"/>
                  </a:lnTo>
                  <a:lnTo>
                    <a:pt x="0" y="126"/>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57" name="Freeform 206"/>
            <p:cNvSpPr/>
            <p:nvPr/>
          </p:nvSpPr>
          <p:spPr bwMode="auto">
            <a:xfrm>
              <a:off x="10528274" y="3626597"/>
              <a:ext cx="574690" cy="592051"/>
            </a:xfrm>
            <a:custGeom>
              <a:gdLst>
                <a:gd fmla="*/ 48 w 107" name="T0"/>
                <a:gd fmla="*/ 0 h 110" name="T1"/>
                <a:gd fmla="*/ 107 w 107" name="T2"/>
                <a:gd fmla="*/ 17 h 110" name="T3"/>
                <a:gd fmla="*/ 0 w 107" name="T4"/>
                <a:gd fmla="*/ 110 h 110" name="T5"/>
                <a:gd fmla="*/ 48 w 107" name="T6"/>
                <a:gd fmla="*/ 0 h 110" name="T7"/>
              </a:gdLst>
              <a:cxnLst>
                <a:cxn ang="0">
                  <a:pos x="T0" y="T1"/>
                </a:cxn>
                <a:cxn ang="0">
                  <a:pos x="T2" y="T3"/>
                </a:cxn>
                <a:cxn ang="0">
                  <a:pos x="T4" y="T5"/>
                </a:cxn>
                <a:cxn ang="0">
                  <a:pos x="T6" y="T7"/>
                </a:cxn>
              </a:cxnLst>
              <a:rect b="b" l="0" r="r" t="0"/>
              <a:pathLst>
                <a:path h="110" w="107">
                  <a:moveTo>
                    <a:pt x="48" y="0"/>
                  </a:moveTo>
                  <a:lnTo>
                    <a:pt x="107" y="17"/>
                  </a:lnTo>
                  <a:lnTo>
                    <a:pt x="0" y="110"/>
                  </a:lnTo>
                  <a:lnTo>
                    <a:pt x="48"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58" name="Freeform 207"/>
            <p:cNvSpPr/>
            <p:nvPr/>
          </p:nvSpPr>
          <p:spPr bwMode="auto">
            <a:xfrm>
              <a:off x="11012474" y="3099624"/>
              <a:ext cx="434986" cy="619034"/>
            </a:xfrm>
            <a:custGeom>
              <a:gdLst>
                <a:gd fmla="*/ 17 w 81" name="T0"/>
                <a:gd fmla="*/ 115 h 115" name="T1"/>
                <a:gd fmla="*/ 0 w 81" name="T2"/>
                <a:gd fmla="*/ 0 h 115" name="T3"/>
                <a:gd fmla="*/ 81 w 81" name="T4"/>
                <a:gd fmla="*/ 10 h 115" name="T5"/>
                <a:gd fmla="*/ 17 w 81" name="T6"/>
                <a:gd fmla="*/ 115 h 115" name="T7"/>
              </a:gdLst>
              <a:cxnLst>
                <a:cxn ang="0">
                  <a:pos x="T0" y="T1"/>
                </a:cxn>
                <a:cxn ang="0">
                  <a:pos x="T2" y="T3"/>
                </a:cxn>
                <a:cxn ang="0">
                  <a:pos x="T4" y="T5"/>
                </a:cxn>
                <a:cxn ang="0">
                  <a:pos x="T6" y="T7"/>
                </a:cxn>
              </a:cxnLst>
              <a:rect b="b" l="0" r="r" t="0"/>
              <a:pathLst>
                <a:path h="115" w="81">
                  <a:moveTo>
                    <a:pt x="17" y="115"/>
                  </a:moveTo>
                  <a:lnTo>
                    <a:pt x="0" y="0"/>
                  </a:lnTo>
                  <a:lnTo>
                    <a:pt x="81" y="10"/>
                  </a:lnTo>
                  <a:lnTo>
                    <a:pt x="17" y="115"/>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59" name="Freeform 208"/>
            <p:cNvSpPr/>
            <p:nvPr/>
          </p:nvSpPr>
          <p:spPr bwMode="auto">
            <a:xfrm>
              <a:off x="10785456" y="3099624"/>
              <a:ext cx="317508" cy="619034"/>
            </a:xfrm>
            <a:custGeom>
              <a:gdLst>
                <a:gd fmla="*/ 0 w 59" name="T0"/>
                <a:gd fmla="*/ 98 h 115" name="T1"/>
                <a:gd fmla="*/ 42 w 59" name="T2"/>
                <a:gd fmla="*/ 0 h 115" name="T3"/>
                <a:gd fmla="*/ 59 w 59" name="T4"/>
                <a:gd fmla="*/ 115 h 115" name="T5"/>
                <a:gd fmla="*/ 0 w 59" name="T6"/>
                <a:gd fmla="*/ 98 h 115" name="T7"/>
              </a:gdLst>
              <a:cxnLst>
                <a:cxn ang="0">
                  <a:pos x="T0" y="T1"/>
                </a:cxn>
                <a:cxn ang="0">
                  <a:pos x="T2" y="T3"/>
                </a:cxn>
                <a:cxn ang="0">
                  <a:pos x="T4" y="T5"/>
                </a:cxn>
                <a:cxn ang="0">
                  <a:pos x="T6" y="T7"/>
                </a:cxn>
              </a:cxnLst>
              <a:rect b="b" l="0" r="r" t="0"/>
              <a:pathLst>
                <a:path h="115" w="59">
                  <a:moveTo>
                    <a:pt x="0" y="98"/>
                  </a:moveTo>
                  <a:lnTo>
                    <a:pt x="42" y="0"/>
                  </a:lnTo>
                  <a:lnTo>
                    <a:pt x="59" y="115"/>
                  </a:lnTo>
                  <a:lnTo>
                    <a:pt x="0" y="9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60" name="Freeform 209"/>
            <p:cNvSpPr/>
            <p:nvPr/>
          </p:nvSpPr>
          <p:spPr bwMode="auto">
            <a:xfrm>
              <a:off x="10528274" y="3099624"/>
              <a:ext cx="484200" cy="526973"/>
            </a:xfrm>
            <a:custGeom>
              <a:gdLst>
                <a:gd fmla="*/ 0 w 90" name="T0"/>
                <a:gd fmla="*/ 82 h 98" name="T1"/>
                <a:gd fmla="*/ 90 w 90" name="T2"/>
                <a:gd fmla="*/ 0 h 98" name="T3"/>
                <a:gd fmla="*/ 48 w 90" name="T4"/>
                <a:gd fmla="*/ 98 h 98" name="T5"/>
                <a:gd fmla="*/ 0 w 90" name="T6"/>
                <a:gd fmla="*/ 82 h 98" name="T7"/>
              </a:gdLst>
              <a:cxnLst>
                <a:cxn ang="0">
                  <a:pos x="T0" y="T1"/>
                </a:cxn>
                <a:cxn ang="0">
                  <a:pos x="T2" y="T3"/>
                </a:cxn>
                <a:cxn ang="0">
                  <a:pos x="T4" y="T5"/>
                </a:cxn>
                <a:cxn ang="0">
                  <a:pos x="T6" y="T7"/>
                </a:cxn>
              </a:cxnLst>
              <a:rect b="b" l="0" r="r" t="0"/>
              <a:pathLst>
                <a:path h="98" w="90">
                  <a:moveTo>
                    <a:pt x="0" y="82"/>
                  </a:moveTo>
                  <a:lnTo>
                    <a:pt x="90" y="0"/>
                  </a:lnTo>
                  <a:lnTo>
                    <a:pt x="48" y="98"/>
                  </a:lnTo>
                  <a:lnTo>
                    <a:pt x="0" y="82"/>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61" name="Freeform 210"/>
            <p:cNvSpPr/>
            <p:nvPr/>
          </p:nvSpPr>
          <p:spPr bwMode="auto">
            <a:xfrm>
              <a:off x="10528274" y="3099624"/>
              <a:ext cx="484200" cy="441260"/>
            </a:xfrm>
            <a:custGeom>
              <a:gdLst>
                <a:gd fmla="*/ 0 w 90" name="T0"/>
                <a:gd fmla="*/ 31 h 82" name="T1"/>
                <a:gd fmla="*/ 90 w 90" name="T2"/>
                <a:gd fmla="*/ 0 h 82" name="T3"/>
                <a:gd fmla="*/ 0 w 90" name="T4"/>
                <a:gd fmla="*/ 82 h 82" name="T5"/>
                <a:gd fmla="*/ 0 w 90" name="T6"/>
                <a:gd fmla="*/ 31 h 82" name="T7"/>
              </a:gdLst>
              <a:cxnLst>
                <a:cxn ang="0">
                  <a:pos x="T0" y="T1"/>
                </a:cxn>
                <a:cxn ang="0">
                  <a:pos x="T2" y="T3"/>
                </a:cxn>
                <a:cxn ang="0">
                  <a:pos x="T4" y="T5"/>
                </a:cxn>
                <a:cxn ang="0">
                  <a:pos x="T6" y="T7"/>
                </a:cxn>
              </a:cxnLst>
              <a:rect b="b" l="0" r="r" t="0"/>
              <a:pathLst>
                <a:path h="82" w="90">
                  <a:moveTo>
                    <a:pt x="0" y="31"/>
                  </a:moveTo>
                  <a:lnTo>
                    <a:pt x="90" y="0"/>
                  </a:lnTo>
                  <a:lnTo>
                    <a:pt x="0" y="82"/>
                  </a:lnTo>
                  <a:lnTo>
                    <a:pt x="0" y="3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62" name="Freeform 211"/>
            <p:cNvSpPr/>
            <p:nvPr/>
          </p:nvSpPr>
          <p:spPr bwMode="auto">
            <a:xfrm>
              <a:off x="11012474" y="2561541"/>
              <a:ext cx="434986" cy="592050"/>
            </a:xfrm>
            <a:custGeom>
              <a:gdLst>
                <a:gd fmla="*/ 0 w 81" name="T0"/>
                <a:gd fmla="*/ 100 h 110" name="T1"/>
                <a:gd fmla="*/ 21 w 81" name="T2"/>
                <a:gd fmla="*/ 0 h 110" name="T3"/>
                <a:gd fmla="*/ 81 w 81" name="T4"/>
                <a:gd fmla="*/ 110 h 110" name="T5"/>
                <a:gd fmla="*/ 0 w 81" name="T6"/>
                <a:gd fmla="*/ 100 h 110" name="T7"/>
              </a:gdLst>
              <a:cxnLst>
                <a:cxn ang="0">
                  <a:pos x="T0" y="T1"/>
                </a:cxn>
                <a:cxn ang="0">
                  <a:pos x="T2" y="T3"/>
                </a:cxn>
                <a:cxn ang="0">
                  <a:pos x="T4" y="T5"/>
                </a:cxn>
                <a:cxn ang="0">
                  <a:pos x="T6" y="T7"/>
                </a:cxn>
              </a:cxnLst>
              <a:rect b="b" l="0" r="r" t="0"/>
              <a:pathLst>
                <a:path h="110" w="81">
                  <a:moveTo>
                    <a:pt x="0" y="100"/>
                  </a:moveTo>
                  <a:lnTo>
                    <a:pt x="21" y="0"/>
                  </a:lnTo>
                  <a:lnTo>
                    <a:pt x="81" y="110"/>
                  </a:lnTo>
                  <a:lnTo>
                    <a:pt x="0" y="10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63" name="Freeform 212"/>
            <p:cNvSpPr/>
            <p:nvPr/>
          </p:nvSpPr>
          <p:spPr bwMode="auto">
            <a:xfrm>
              <a:off x="11125189" y="2561541"/>
              <a:ext cx="639779" cy="592050"/>
            </a:xfrm>
            <a:custGeom>
              <a:gdLst>
                <a:gd fmla="*/ 0 w 119" name="T0"/>
                <a:gd fmla="*/ 0 h 110" name="T1"/>
                <a:gd fmla="*/ 119 w 119" name="T2"/>
                <a:gd fmla="*/ 26 h 110" name="T3"/>
                <a:gd fmla="*/ 60 w 119" name="T4"/>
                <a:gd fmla="*/ 110 h 110" name="T5"/>
                <a:gd fmla="*/ 0 w 119" name="T6"/>
                <a:gd fmla="*/ 0 h 110" name="T7"/>
              </a:gdLst>
              <a:cxnLst>
                <a:cxn ang="0">
                  <a:pos x="T0" y="T1"/>
                </a:cxn>
                <a:cxn ang="0">
                  <a:pos x="T2" y="T3"/>
                </a:cxn>
                <a:cxn ang="0">
                  <a:pos x="T4" y="T5"/>
                </a:cxn>
                <a:cxn ang="0">
                  <a:pos x="T6" y="T7"/>
                </a:cxn>
              </a:cxnLst>
              <a:rect b="b" l="0" r="r" t="0"/>
              <a:pathLst>
                <a:path h="110" w="119">
                  <a:moveTo>
                    <a:pt x="0" y="0"/>
                  </a:moveTo>
                  <a:lnTo>
                    <a:pt x="119" y="26"/>
                  </a:lnTo>
                  <a:lnTo>
                    <a:pt x="60" y="110"/>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64" name="Freeform 213"/>
            <p:cNvSpPr/>
            <p:nvPr/>
          </p:nvSpPr>
          <p:spPr bwMode="auto">
            <a:xfrm>
              <a:off x="11125189" y="2034569"/>
              <a:ext cx="639779" cy="666652"/>
            </a:xfrm>
            <a:custGeom>
              <a:gdLst>
                <a:gd fmla="*/ 119 w 119" name="T0"/>
                <a:gd fmla="*/ 124 h 124" name="T1"/>
                <a:gd fmla="*/ 55 w 119" name="T2"/>
                <a:gd fmla="*/ 0 h 124" name="T3"/>
                <a:gd fmla="*/ 0 w 119" name="T4"/>
                <a:gd fmla="*/ 98 h 124" name="T5"/>
                <a:gd fmla="*/ 119 w 119" name="T6"/>
                <a:gd fmla="*/ 124 h 124" name="T7"/>
              </a:gdLst>
              <a:cxnLst>
                <a:cxn ang="0">
                  <a:pos x="T0" y="T1"/>
                </a:cxn>
                <a:cxn ang="0">
                  <a:pos x="T2" y="T3"/>
                </a:cxn>
                <a:cxn ang="0">
                  <a:pos x="T4" y="T5"/>
                </a:cxn>
                <a:cxn ang="0">
                  <a:pos x="T6" y="T7"/>
                </a:cxn>
              </a:cxnLst>
              <a:rect b="b" l="0" r="r" t="0"/>
              <a:pathLst>
                <a:path h="124" w="119">
                  <a:moveTo>
                    <a:pt x="119" y="124"/>
                  </a:moveTo>
                  <a:lnTo>
                    <a:pt x="55" y="0"/>
                  </a:lnTo>
                  <a:lnTo>
                    <a:pt x="0" y="98"/>
                  </a:lnTo>
                  <a:lnTo>
                    <a:pt x="119" y="124"/>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65" name="Freeform 214"/>
            <p:cNvSpPr/>
            <p:nvPr/>
          </p:nvSpPr>
          <p:spPr bwMode="auto">
            <a:xfrm>
              <a:off x="11420472" y="1893301"/>
              <a:ext cx="344497" cy="807919"/>
            </a:xfrm>
            <a:custGeom>
              <a:gdLst>
                <a:gd fmla="*/ 0 w 64" name="T0"/>
                <a:gd fmla="*/ 26 h 150" name="T1"/>
                <a:gd fmla="*/ 64 w 64" name="T2"/>
                <a:gd fmla="*/ 0 h 150" name="T3"/>
                <a:gd fmla="*/ 64 w 64" name="T4"/>
                <a:gd fmla="*/ 150 h 150" name="T5"/>
                <a:gd fmla="*/ 0 w 64" name="T6"/>
                <a:gd fmla="*/ 26 h 150" name="T7"/>
              </a:gdLst>
              <a:cxnLst>
                <a:cxn ang="0">
                  <a:pos x="T0" y="T1"/>
                </a:cxn>
                <a:cxn ang="0">
                  <a:pos x="T2" y="T3"/>
                </a:cxn>
                <a:cxn ang="0">
                  <a:pos x="T4" y="T5"/>
                </a:cxn>
                <a:cxn ang="0">
                  <a:pos x="T6" y="T7"/>
                </a:cxn>
              </a:cxnLst>
              <a:rect b="b" l="0" r="r" t="0"/>
              <a:pathLst>
                <a:path h="150" w="64">
                  <a:moveTo>
                    <a:pt x="0" y="26"/>
                  </a:moveTo>
                  <a:lnTo>
                    <a:pt x="64" y="0"/>
                  </a:lnTo>
                  <a:lnTo>
                    <a:pt x="64" y="150"/>
                  </a:lnTo>
                  <a:lnTo>
                    <a:pt x="0" y="2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66" name="Freeform 215"/>
            <p:cNvSpPr/>
            <p:nvPr/>
          </p:nvSpPr>
          <p:spPr bwMode="auto">
            <a:xfrm>
              <a:off x="10861658" y="1532992"/>
              <a:ext cx="558814" cy="657129"/>
            </a:xfrm>
            <a:custGeom>
              <a:gdLst>
                <a:gd fmla="*/ 38 w 104" name="T0"/>
                <a:gd fmla="*/ 0 h 122" name="T1"/>
                <a:gd fmla="*/ 0 w 104" name="T2"/>
                <a:gd fmla="*/ 122 h 122" name="T3"/>
                <a:gd fmla="*/ 104 w 104" name="T4"/>
                <a:gd fmla="*/ 93 h 122" name="T5"/>
                <a:gd fmla="*/ 38 w 104" name="T6"/>
                <a:gd fmla="*/ 0 h 122" name="T7"/>
              </a:gdLst>
              <a:cxnLst>
                <a:cxn ang="0">
                  <a:pos x="T0" y="T1"/>
                </a:cxn>
                <a:cxn ang="0">
                  <a:pos x="T2" y="T3"/>
                </a:cxn>
                <a:cxn ang="0">
                  <a:pos x="T4" y="T5"/>
                </a:cxn>
                <a:cxn ang="0">
                  <a:pos x="T6" y="T7"/>
                </a:cxn>
              </a:cxnLst>
              <a:rect b="b" l="0" r="r" t="0"/>
              <a:pathLst>
                <a:path h="122" w="104">
                  <a:moveTo>
                    <a:pt x="38" y="0"/>
                  </a:moveTo>
                  <a:lnTo>
                    <a:pt x="0" y="122"/>
                  </a:lnTo>
                  <a:lnTo>
                    <a:pt x="104" y="93"/>
                  </a:lnTo>
                  <a:lnTo>
                    <a:pt x="38"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67" name="Freeform 216"/>
            <p:cNvSpPr/>
            <p:nvPr/>
          </p:nvSpPr>
          <p:spPr bwMode="auto">
            <a:xfrm>
              <a:off x="10861658" y="2034569"/>
              <a:ext cx="558814" cy="526973"/>
            </a:xfrm>
            <a:custGeom>
              <a:gdLst>
                <a:gd fmla="*/ 0 w 104" name="T0"/>
                <a:gd fmla="*/ 29 h 98" name="T1"/>
                <a:gd fmla="*/ 49 w 104" name="T2"/>
                <a:gd fmla="*/ 98 h 98" name="T3"/>
                <a:gd fmla="*/ 104 w 104" name="T4"/>
                <a:gd fmla="*/ 0 h 98" name="T5"/>
                <a:gd fmla="*/ 0 w 104" name="T6"/>
                <a:gd fmla="*/ 29 h 98" name="T7"/>
              </a:gdLst>
              <a:cxnLst>
                <a:cxn ang="0">
                  <a:pos x="T0" y="T1"/>
                </a:cxn>
                <a:cxn ang="0">
                  <a:pos x="T2" y="T3"/>
                </a:cxn>
                <a:cxn ang="0">
                  <a:pos x="T4" y="T5"/>
                </a:cxn>
                <a:cxn ang="0">
                  <a:pos x="T6" y="T7"/>
                </a:cxn>
              </a:cxnLst>
              <a:rect b="b" l="0" r="r" t="0"/>
              <a:pathLst>
                <a:path h="98" w="104">
                  <a:moveTo>
                    <a:pt x="0" y="29"/>
                  </a:moveTo>
                  <a:lnTo>
                    <a:pt x="49" y="98"/>
                  </a:lnTo>
                  <a:lnTo>
                    <a:pt x="104" y="0"/>
                  </a:lnTo>
                  <a:lnTo>
                    <a:pt x="0" y="2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68" name="Freeform 217"/>
            <p:cNvSpPr/>
            <p:nvPr/>
          </p:nvSpPr>
          <p:spPr bwMode="auto">
            <a:xfrm>
              <a:off x="11420472" y="1323473"/>
              <a:ext cx="344497" cy="711096"/>
            </a:xfrm>
            <a:custGeom>
              <a:gdLst>
                <a:gd fmla="*/ 0 w 64" name="T0"/>
                <a:gd fmla="*/ 132 h 132" name="T1"/>
                <a:gd fmla="*/ 64 w 64" name="T2"/>
                <a:gd fmla="*/ 0 h 132" name="T3"/>
                <a:gd fmla="*/ 64 w 64" name="T4"/>
                <a:gd fmla="*/ 106 h 132" name="T5"/>
                <a:gd fmla="*/ 0 w 64" name="T6"/>
                <a:gd fmla="*/ 132 h 132" name="T7"/>
              </a:gdLst>
              <a:cxnLst>
                <a:cxn ang="0">
                  <a:pos x="T0" y="T1"/>
                </a:cxn>
                <a:cxn ang="0">
                  <a:pos x="T2" y="T3"/>
                </a:cxn>
                <a:cxn ang="0">
                  <a:pos x="T4" y="T5"/>
                </a:cxn>
                <a:cxn ang="0">
                  <a:pos x="T6" y="T7"/>
                </a:cxn>
              </a:cxnLst>
              <a:rect b="b" l="0" r="r" t="0"/>
              <a:pathLst>
                <a:path h="132" w="64">
                  <a:moveTo>
                    <a:pt x="0" y="132"/>
                  </a:moveTo>
                  <a:lnTo>
                    <a:pt x="64" y="0"/>
                  </a:lnTo>
                  <a:lnTo>
                    <a:pt x="64" y="106"/>
                  </a:lnTo>
                  <a:lnTo>
                    <a:pt x="0" y="132"/>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69" name="Freeform 218"/>
            <p:cNvSpPr/>
            <p:nvPr/>
          </p:nvSpPr>
          <p:spPr bwMode="auto">
            <a:xfrm>
              <a:off x="11066451" y="1323473"/>
              <a:ext cx="698518" cy="711096"/>
            </a:xfrm>
            <a:custGeom>
              <a:gdLst>
                <a:gd fmla="*/ 0 w 130" name="T0"/>
                <a:gd fmla="*/ 39 h 132" name="T1"/>
                <a:gd fmla="*/ 130 w 130" name="T2"/>
                <a:gd fmla="*/ 0 h 132" name="T3"/>
                <a:gd fmla="*/ 66 w 130" name="T4"/>
                <a:gd fmla="*/ 132 h 132" name="T5"/>
                <a:gd fmla="*/ 0 w 130" name="T6"/>
                <a:gd fmla="*/ 39 h 132" name="T7"/>
              </a:gdLst>
              <a:cxnLst>
                <a:cxn ang="0">
                  <a:pos x="T0" y="T1"/>
                </a:cxn>
                <a:cxn ang="0">
                  <a:pos x="T2" y="T3"/>
                </a:cxn>
                <a:cxn ang="0">
                  <a:pos x="T4" y="T5"/>
                </a:cxn>
                <a:cxn ang="0">
                  <a:pos x="T6" y="T7"/>
                </a:cxn>
              </a:cxnLst>
              <a:rect b="b" l="0" r="r" t="0"/>
              <a:pathLst>
                <a:path h="132" w="130">
                  <a:moveTo>
                    <a:pt x="0" y="39"/>
                  </a:moveTo>
                  <a:lnTo>
                    <a:pt x="130" y="0"/>
                  </a:lnTo>
                  <a:lnTo>
                    <a:pt x="66" y="132"/>
                  </a:lnTo>
                  <a:lnTo>
                    <a:pt x="0" y="3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70" name="Freeform 219"/>
            <p:cNvSpPr/>
            <p:nvPr/>
          </p:nvSpPr>
          <p:spPr bwMode="auto">
            <a:xfrm>
              <a:off x="10528274" y="1323473"/>
              <a:ext cx="687406" cy="209519"/>
            </a:xfrm>
            <a:custGeom>
              <a:gdLst>
                <a:gd fmla="*/ 128 w 128" name="T0"/>
                <a:gd fmla="*/ 0 h 39" name="T1"/>
                <a:gd fmla="*/ 100 w 128" name="T2"/>
                <a:gd fmla="*/ 39 h 39" name="T3"/>
                <a:gd fmla="*/ 0 w 128" name="T4"/>
                <a:gd fmla="*/ 0 h 39" name="T5"/>
                <a:gd fmla="*/ 128 w 128" name="T6"/>
                <a:gd fmla="*/ 0 h 39" name="T7"/>
              </a:gdLst>
              <a:cxnLst>
                <a:cxn ang="0">
                  <a:pos x="T0" y="T1"/>
                </a:cxn>
                <a:cxn ang="0">
                  <a:pos x="T2" y="T3"/>
                </a:cxn>
                <a:cxn ang="0">
                  <a:pos x="T4" y="T5"/>
                </a:cxn>
                <a:cxn ang="0">
                  <a:pos x="T6" y="T7"/>
                </a:cxn>
              </a:cxnLst>
              <a:rect b="b" l="0" r="r" t="0"/>
              <a:pathLst>
                <a:path h="39" w="128">
                  <a:moveTo>
                    <a:pt x="128" y="0"/>
                  </a:moveTo>
                  <a:lnTo>
                    <a:pt x="100" y="39"/>
                  </a:lnTo>
                  <a:lnTo>
                    <a:pt x="0" y="0"/>
                  </a:lnTo>
                  <a:lnTo>
                    <a:pt x="128"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71" name="Freeform 220"/>
            <p:cNvSpPr/>
            <p:nvPr/>
          </p:nvSpPr>
          <p:spPr bwMode="auto">
            <a:xfrm>
              <a:off x="11447461" y="3153591"/>
              <a:ext cx="328620" cy="1065057"/>
            </a:xfrm>
            <a:custGeom>
              <a:gdLst>
                <a:gd fmla="*/ 0 w 61" name="T0"/>
                <a:gd fmla="*/ 0 h 198" name="T1"/>
                <a:gd fmla="*/ 59 w 61" name="T2"/>
                <a:gd fmla="*/ 7 h 198" name="T3"/>
                <a:gd fmla="*/ 61 w 61" name="T4"/>
                <a:gd fmla="*/ 198 h 198" name="T5"/>
                <a:gd fmla="*/ 0 w 61" name="T6"/>
                <a:gd fmla="*/ 0 h 198" name="T7"/>
              </a:gdLst>
              <a:cxnLst>
                <a:cxn ang="0">
                  <a:pos x="T0" y="T1"/>
                </a:cxn>
                <a:cxn ang="0">
                  <a:pos x="T2" y="T3"/>
                </a:cxn>
                <a:cxn ang="0">
                  <a:pos x="T4" y="T5"/>
                </a:cxn>
                <a:cxn ang="0">
                  <a:pos x="T6" y="T7"/>
                </a:cxn>
              </a:cxnLst>
              <a:rect b="b" l="0" r="r" t="0"/>
              <a:pathLst>
                <a:path h="198" w="61">
                  <a:moveTo>
                    <a:pt x="0" y="0"/>
                  </a:moveTo>
                  <a:lnTo>
                    <a:pt x="59" y="7"/>
                  </a:lnTo>
                  <a:lnTo>
                    <a:pt x="61" y="198"/>
                  </a:lnTo>
                  <a:lnTo>
                    <a:pt x="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72" name="Freeform 221"/>
            <p:cNvSpPr/>
            <p:nvPr/>
          </p:nvSpPr>
          <p:spPr bwMode="auto">
            <a:xfrm>
              <a:off x="11447461" y="2701221"/>
              <a:ext cx="317508" cy="488878"/>
            </a:xfrm>
            <a:custGeom>
              <a:gdLst>
                <a:gd fmla="*/ 59 w 59" name="T0"/>
                <a:gd fmla="*/ 91 h 91" name="T1"/>
                <a:gd fmla="*/ 59 w 59" name="T2"/>
                <a:gd fmla="*/ 0 h 91" name="T3"/>
                <a:gd fmla="*/ 0 w 59" name="T4"/>
                <a:gd fmla="*/ 84 h 91" name="T5"/>
                <a:gd fmla="*/ 59 w 59" name="T6"/>
                <a:gd fmla="*/ 91 h 91" name="T7"/>
              </a:gdLst>
              <a:cxnLst>
                <a:cxn ang="0">
                  <a:pos x="T0" y="T1"/>
                </a:cxn>
                <a:cxn ang="0">
                  <a:pos x="T2" y="T3"/>
                </a:cxn>
                <a:cxn ang="0">
                  <a:pos x="T4" y="T5"/>
                </a:cxn>
                <a:cxn ang="0">
                  <a:pos x="T6" y="T7"/>
                </a:cxn>
              </a:cxnLst>
              <a:rect b="b" l="0" r="r" t="0"/>
              <a:pathLst>
                <a:path h="91" w="59">
                  <a:moveTo>
                    <a:pt x="59" y="91"/>
                  </a:moveTo>
                  <a:lnTo>
                    <a:pt x="59" y="0"/>
                  </a:lnTo>
                  <a:lnTo>
                    <a:pt x="0" y="84"/>
                  </a:lnTo>
                  <a:lnTo>
                    <a:pt x="59" y="9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73" name="Freeform 222"/>
            <p:cNvSpPr/>
            <p:nvPr/>
          </p:nvSpPr>
          <p:spPr bwMode="auto">
            <a:xfrm>
              <a:off x="10704492" y="2561541"/>
              <a:ext cx="420698" cy="538083"/>
            </a:xfrm>
            <a:custGeom>
              <a:gdLst>
                <a:gd fmla="*/ 0 w 78" name="T0"/>
                <a:gd fmla="*/ 12 h 100" name="T1"/>
                <a:gd fmla="*/ 78 w 78" name="T2"/>
                <a:gd fmla="*/ 0 h 100" name="T3"/>
                <a:gd fmla="*/ 57 w 78" name="T4"/>
                <a:gd fmla="*/ 100 h 100" name="T5"/>
                <a:gd fmla="*/ 0 w 78" name="T6"/>
                <a:gd fmla="*/ 12 h 100" name="T7"/>
              </a:gdLst>
              <a:cxnLst>
                <a:cxn ang="0">
                  <a:pos x="T0" y="T1"/>
                </a:cxn>
                <a:cxn ang="0">
                  <a:pos x="T2" y="T3"/>
                </a:cxn>
                <a:cxn ang="0">
                  <a:pos x="T4" y="T5"/>
                </a:cxn>
                <a:cxn ang="0">
                  <a:pos x="T6" y="T7"/>
                </a:cxn>
              </a:cxnLst>
              <a:rect b="b" l="0" r="r" t="0"/>
              <a:pathLst>
                <a:path h="100" w="78">
                  <a:moveTo>
                    <a:pt x="0" y="12"/>
                  </a:moveTo>
                  <a:lnTo>
                    <a:pt x="78" y="0"/>
                  </a:lnTo>
                  <a:lnTo>
                    <a:pt x="57" y="100"/>
                  </a:lnTo>
                  <a:lnTo>
                    <a:pt x="0" y="12"/>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74" name="Freeform 223"/>
            <p:cNvSpPr/>
            <p:nvPr/>
          </p:nvSpPr>
          <p:spPr bwMode="auto">
            <a:xfrm>
              <a:off x="10704492" y="2190121"/>
              <a:ext cx="420698" cy="434911"/>
            </a:xfrm>
            <a:custGeom>
              <a:gdLst>
                <a:gd fmla="*/ 29 w 78" name="T0"/>
                <a:gd fmla="*/ 0 h 81" name="T1"/>
                <a:gd fmla="*/ 78 w 78" name="T2"/>
                <a:gd fmla="*/ 69 h 81" name="T3"/>
                <a:gd fmla="*/ 0 w 78" name="T4"/>
                <a:gd fmla="*/ 81 h 81" name="T5"/>
                <a:gd fmla="*/ 29 w 78" name="T6"/>
                <a:gd fmla="*/ 0 h 81" name="T7"/>
              </a:gdLst>
              <a:cxnLst>
                <a:cxn ang="0">
                  <a:pos x="T0" y="T1"/>
                </a:cxn>
                <a:cxn ang="0">
                  <a:pos x="T2" y="T3"/>
                </a:cxn>
                <a:cxn ang="0">
                  <a:pos x="T4" y="T5"/>
                </a:cxn>
                <a:cxn ang="0">
                  <a:pos x="T6" y="T7"/>
                </a:cxn>
              </a:cxnLst>
              <a:rect b="b" l="0" r="r" t="0"/>
              <a:pathLst>
                <a:path h="81" w="78">
                  <a:moveTo>
                    <a:pt x="29" y="0"/>
                  </a:moveTo>
                  <a:lnTo>
                    <a:pt x="78" y="69"/>
                  </a:lnTo>
                  <a:lnTo>
                    <a:pt x="0" y="81"/>
                  </a:lnTo>
                  <a:lnTo>
                    <a:pt x="29"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75" name="Freeform 224"/>
            <p:cNvSpPr/>
            <p:nvPr/>
          </p:nvSpPr>
          <p:spPr bwMode="auto">
            <a:xfrm>
              <a:off x="10704492" y="1532992"/>
              <a:ext cx="361959" cy="657129"/>
            </a:xfrm>
            <a:custGeom>
              <a:gdLst>
                <a:gd fmla="*/ 0 w 67" name="T0"/>
                <a:gd fmla="*/ 52 h 122" name="T1"/>
                <a:gd fmla="*/ 29 w 67" name="T2"/>
                <a:gd fmla="*/ 122 h 122" name="T3"/>
                <a:gd fmla="*/ 67 w 67" name="T4"/>
                <a:gd fmla="*/ 0 h 122" name="T5"/>
                <a:gd fmla="*/ 0 w 67" name="T6"/>
                <a:gd fmla="*/ 52 h 122" name="T7"/>
              </a:gdLst>
              <a:cxnLst>
                <a:cxn ang="0">
                  <a:pos x="T0" y="T1"/>
                </a:cxn>
                <a:cxn ang="0">
                  <a:pos x="T2" y="T3"/>
                </a:cxn>
                <a:cxn ang="0">
                  <a:pos x="T4" y="T5"/>
                </a:cxn>
                <a:cxn ang="0">
                  <a:pos x="T6" y="T7"/>
                </a:cxn>
              </a:cxnLst>
              <a:rect b="b" l="0" r="r" t="0"/>
              <a:pathLst>
                <a:path h="122" w="67">
                  <a:moveTo>
                    <a:pt x="0" y="52"/>
                  </a:moveTo>
                  <a:lnTo>
                    <a:pt x="29" y="122"/>
                  </a:lnTo>
                  <a:lnTo>
                    <a:pt x="67" y="0"/>
                  </a:lnTo>
                  <a:lnTo>
                    <a:pt x="0" y="52"/>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76" name="Freeform 225"/>
            <p:cNvSpPr/>
            <p:nvPr/>
          </p:nvSpPr>
          <p:spPr bwMode="auto">
            <a:xfrm>
              <a:off x="10704492" y="1813938"/>
              <a:ext cx="157166" cy="811094"/>
            </a:xfrm>
            <a:custGeom>
              <a:gdLst>
                <a:gd fmla="*/ 0 w 29" name="T0"/>
                <a:gd fmla="*/ 151 h 151" name="T1"/>
                <a:gd fmla="*/ 29 w 29" name="T2"/>
                <a:gd fmla="*/ 70 h 151" name="T3"/>
                <a:gd fmla="*/ 0 w 29" name="T4"/>
                <a:gd fmla="*/ 0 h 151" name="T5"/>
                <a:gd fmla="*/ 0 w 29" name="T6"/>
                <a:gd fmla="*/ 151 h 151" name="T7"/>
              </a:gdLst>
              <a:cxnLst>
                <a:cxn ang="0">
                  <a:pos x="T0" y="T1"/>
                </a:cxn>
                <a:cxn ang="0">
                  <a:pos x="T2" y="T3"/>
                </a:cxn>
                <a:cxn ang="0">
                  <a:pos x="T4" y="T5"/>
                </a:cxn>
                <a:cxn ang="0">
                  <a:pos x="T6" y="T7"/>
                </a:cxn>
              </a:cxnLst>
              <a:rect b="b" l="0" r="r" t="0"/>
              <a:pathLst>
                <a:path h="151" w="28">
                  <a:moveTo>
                    <a:pt x="0" y="151"/>
                  </a:moveTo>
                  <a:lnTo>
                    <a:pt x="29" y="70"/>
                  </a:lnTo>
                  <a:lnTo>
                    <a:pt x="0" y="0"/>
                  </a:lnTo>
                  <a:lnTo>
                    <a:pt x="0" y="15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77" name="Freeform 226"/>
            <p:cNvSpPr/>
            <p:nvPr/>
          </p:nvSpPr>
          <p:spPr bwMode="auto">
            <a:xfrm>
              <a:off x="10528274" y="1323473"/>
              <a:ext cx="538177" cy="490465"/>
            </a:xfrm>
            <a:custGeom>
              <a:gdLst>
                <a:gd fmla="*/ 33 w 100" name="T0"/>
                <a:gd fmla="*/ 91 h 91" name="T1"/>
                <a:gd fmla="*/ 100 w 100" name="T2"/>
                <a:gd fmla="*/ 39 h 91" name="T3"/>
                <a:gd fmla="*/ 0 w 100" name="T4"/>
                <a:gd fmla="*/ 0 h 91" name="T5"/>
                <a:gd fmla="*/ 33 w 100" name="T6"/>
                <a:gd fmla="*/ 91 h 91" name="T7"/>
              </a:gdLst>
              <a:cxnLst>
                <a:cxn ang="0">
                  <a:pos x="T0" y="T1"/>
                </a:cxn>
                <a:cxn ang="0">
                  <a:pos x="T2" y="T3"/>
                </a:cxn>
                <a:cxn ang="0">
                  <a:pos x="T4" y="T5"/>
                </a:cxn>
                <a:cxn ang="0">
                  <a:pos x="T6" y="T7"/>
                </a:cxn>
              </a:cxnLst>
              <a:rect b="b" l="0" r="r" t="0"/>
              <a:pathLst>
                <a:path h="91" w="100">
                  <a:moveTo>
                    <a:pt x="33" y="91"/>
                  </a:moveTo>
                  <a:lnTo>
                    <a:pt x="100" y="39"/>
                  </a:lnTo>
                  <a:lnTo>
                    <a:pt x="0" y="0"/>
                  </a:lnTo>
                  <a:lnTo>
                    <a:pt x="33" y="9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78" name="Freeform 227"/>
            <p:cNvSpPr/>
            <p:nvPr/>
          </p:nvSpPr>
          <p:spPr bwMode="auto">
            <a:xfrm>
              <a:off x="10528274" y="2625032"/>
              <a:ext cx="484200" cy="641256"/>
            </a:xfrm>
            <a:custGeom>
              <a:gdLst>
                <a:gd fmla="*/ 33 w 90" name="T0"/>
                <a:gd fmla="*/ 0 h 119" name="T1"/>
                <a:gd fmla="*/ 90 w 90" name="T2"/>
                <a:gd fmla="*/ 88 h 119" name="T3"/>
                <a:gd fmla="*/ 0 w 90" name="T4"/>
                <a:gd fmla="*/ 119 h 119" name="T5"/>
                <a:gd fmla="*/ 33 w 90" name="T6"/>
                <a:gd fmla="*/ 0 h 119" name="T7"/>
              </a:gdLst>
              <a:cxnLst>
                <a:cxn ang="0">
                  <a:pos x="T0" y="T1"/>
                </a:cxn>
                <a:cxn ang="0">
                  <a:pos x="T2" y="T3"/>
                </a:cxn>
                <a:cxn ang="0">
                  <a:pos x="T4" y="T5"/>
                </a:cxn>
                <a:cxn ang="0">
                  <a:pos x="T6" y="T7"/>
                </a:cxn>
              </a:cxnLst>
              <a:rect b="b" l="0" r="r" t="0"/>
              <a:pathLst>
                <a:path h="119" w="90">
                  <a:moveTo>
                    <a:pt x="33" y="0"/>
                  </a:moveTo>
                  <a:lnTo>
                    <a:pt x="90" y="88"/>
                  </a:lnTo>
                  <a:lnTo>
                    <a:pt x="0" y="119"/>
                  </a:lnTo>
                  <a:lnTo>
                    <a:pt x="33"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79" name="Freeform 228"/>
            <p:cNvSpPr/>
            <p:nvPr/>
          </p:nvSpPr>
          <p:spPr bwMode="auto">
            <a:xfrm>
              <a:off x="10285381" y="2625032"/>
              <a:ext cx="419111" cy="641256"/>
            </a:xfrm>
            <a:custGeom>
              <a:gdLst>
                <a:gd fmla="*/ 45 w 78" name="T0"/>
                <a:gd fmla="*/ 119 h 119" name="T1"/>
                <a:gd fmla="*/ 0 w 78" name="T2"/>
                <a:gd fmla="*/ 119 h 119" name="T3"/>
                <a:gd fmla="*/ 78 w 78" name="T4"/>
                <a:gd fmla="*/ 0 h 119" name="T5"/>
                <a:gd fmla="*/ 45 w 78" name="T6"/>
                <a:gd fmla="*/ 119 h 119" name="T7"/>
              </a:gdLst>
              <a:cxnLst>
                <a:cxn ang="0">
                  <a:pos x="T0" y="T1"/>
                </a:cxn>
                <a:cxn ang="0">
                  <a:pos x="T2" y="T3"/>
                </a:cxn>
                <a:cxn ang="0">
                  <a:pos x="T4" y="T5"/>
                </a:cxn>
                <a:cxn ang="0">
                  <a:pos x="T6" y="T7"/>
                </a:cxn>
              </a:cxnLst>
              <a:rect b="b" l="0" r="r" t="0"/>
              <a:pathLst>
                <a:path h="119" w="78">
                  <a:moveTo>
                    <a:pt x="45" y="119"/>
                  </a:moveTo>
                  <a:lnTo>
                    <a:pt x="0" y="119"/>
                  </a:lnTo>
                  <a:lnTo>
                    <a:pt x="78" y="0"/>
                  </a:lnTo>
                  <a:lnTo>
                    <a:pt x="45" y="11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80" name="Freeform 229"/>
            <p:cNvSpPr/>
            <p:nvPr/>
          </p:nvSpPr>
          <p:spPr bwMode="auto">
            <a:xfrm>
              <a:off x="9902783" y="2782171"/>
              <a:ext cx="382598" cy="484117"/>
            </a:xfrm>
            <a:custGeom>
              <a:gdLst>
                <a:gd fmla="*/ 0 w 71" name="T0"/>
                <a:gd fmla="*/ 90 h 90" name="T1"/>
                <a:gd fmla="*/ 71 w 71" name="T2"/>
                <a:gd fmla="*/ 0 h 90" name="T3"/>
                <a:gd fmla="*/ 71 w 71" name="T4"/>
                <a:gd fmla="*/ 90 h 90" name="T5"/>
                <a:gd fmla="*/ 0 w 71" name="T6"/>
                <a:gd fmla="*/ 90 h 90" name="T7"/>
              </a:gdLst>
              <a:cxnLst>
                <a:cxn ang="0">
                  <a:pos x="T0" y="T1"/>
                </a:cxn>
                <a:cxn ang="0">
                  <a:pos x="T2" y="T3"/>
                </a:cxn>
                <a:cxn ang="0">
                  <a:pos x="T4" y="T5"/>
                </a:cxn>
                <a:cxn ang="0">
                  <a:pos x="T6" y="T7"/>
                </a:cxn>
              </a:cxnLst>
              <a:rect b="b" l="0" r="r" t="0"/>
              <a:pathLst>
                <a:path h="90" w="71">
                  <a:moveTo>
                    <a:pt x="0" y="90"/>
                  </a:moveTo>
                  <a:lnTo>
                    <a:pt x="71" y="0"/>
                  </a:lnTo>
                  <a:lnTo>
                    <a:pt x="71" y="90"/>
                  </a:lnTo>
                  <a:lnTo>
                    <a:pt x="0" y="9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81" name="Freeform 230"/>
            <p:cNvSpPr/>
            <p:nvPr/>
          </p:nvSpPr>
          <p:spPr bwMode="auto">
            <a:xfrm>
              <a:off x="9359844" y="2690109"/>
              <a:ext cx="495313" cy="576178"/>
            </a:xfrm>
            <a:custGeom>
              <a:gdLst>
                <a:gd fmla="*/ 0 w 92" name="T0"/>
                <a:gd fmla="*/ 107 h 107" name="T1"/>
                <a:gd fmla="*/ 92 w 92" name="T2"/>
                <a:gd fmla="*/ 33 h 107" name="T3"/>
                <a:gd fmla="*/ 0 w 92" name="T4"/>
                <a:gd fmla="*/ 0 h 107" name="T5"/>
                <a:gd fmla="*/ 0 w 92" name="T6"/>
                <a:gd fmla="*/ 107 h 107" name="T7"/>
              </a:gdLst>
              <a:cxnLst>
                <a:cxn ang="0">
                  <a:pos x="T0" y="T1"/>
                </a:cxn>
                <a:cxn ang="0">
                  <a:pos x="T2" y="T3"/>
                </a:cxn>
                <a:cxn ang="0">
                  <a:pos x="T4" y="T5"/>
                </a:cxn>
                <a:cxn ang="0">
                  <a:pos x="T6" y="T7"/>
                </a:cxn>
              </a:cxnLst>
              <a:rect b="b" l="0" r="r" t="0"/>
              <a:pathLst>
                <a:path h="107" w="92">
                  <a:moveTo>
                    <a:pt x="0" y="107"/>
                  </a:moveTo>
                  <a:lnTo>
                    <a:pt x="92" y="33"/>
                  </a:lnTo>
                  <a:lnTo>
                    <a:pt x="0" y="0"/>
                  </a:lnTo>
                  <a:lnTo>
                    <a:pt x="0" y="10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82" name="Freeform 231"/>
            <p:cNvSpPr/>
            <p:nvPr/>
          </p:nvSpPr>
          <p:spPr bwMode="auto">
            <a:xfrm>
              <a:off x="9359844" y="2867883"/>
              <a:ext cx="542939" cy="398405"/>
            </a:xfrm>
            <a:custGeom>
              <a:gdLst>
                <a:gd fmla="*/ 101 w 101" name="T0"/>
                <a:gd fmla="*/ 74 h 74" name="T1"/>
                <a:gd fmla="*/ 92 w 101" name="T2"/>
                <a:gd fmla="*/ 0 h 74" name="T3"/>
                <a:gd fmla="*/ 0 w 101" name="T4"/>
                <a:gd fmla="*/ 74 h 74" name="T5"/>
                <a:gd fmla="*/ 101 w 101" name="T6"/>
                <a:gd fmla="*/ 74 h 74" name="T7"/>
              </a:gdLst>
              <a:cxnLst>
                <a:cxn ang="0">
                  <a:pos x="T0" y="T1"/>
                </a:cxn>
                <a:cxn ang="0">
                  <a:pos x="T2" y="T3"/>
                </a:cxn>
                <a:cxn ang="0">
                  <a:pos x="T4" y="T5"/>
                </a:cxn>
                <a:cxn ang="0">
                  <a:pos x="T6" y="T7"/>
                </a:cxn>
              </a:cxnLst>
              <a:rect b="b" l="0" r="r" t="0"/>
              <a:pathLst>
                <a:path h="74" w="100">
                  <a:moveTo>
                    <a:pt x="101" y="74"/>
                  </a:moveTo>
                  <a:lnTo>
                    <a:pt x="92" y="0"/>
                  </a:lnTo>
                  <a:lnTo>
                    <a:pt x="0" y="74"/>
                  </a:lnTo>
                  <a:lnTo>
                    <a:pt x="101" y="74"/>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83" name="Freeform 232"/>
            <p:cNvSpPr/>
            <p:nvPr/>
          </p:nvSpPr>
          <p:spPr bwMode="auto">
            <a:xfrm>
              <a:off x="9359844" y="2059965"/>
              <a:ext cx="581040" cy="630144"/>
            </a:xfrm>
            <a:custGeom>
              <a:gdLst>
                <a:gd fmla="*/ 101 w 108" name="T0"/>
                <a:gd fmla="*/ 0 h 117" name="T1"/>
                <a:gd fmla="*/ 108 w 108" name="T2"/>
                <a:gd fmla="*/ 81 h 117" name="T3"/>
                <a:gd fmla="*/ 0 w 108" name="T4"/>
                <a:gd fmla="*/ 117 h 117" name="T5"/>
                <a:gd fmla="*/ 101 w 108" name="T6"/>
                <a:gd fmla="*/ 0 h 117" name="T7"/>
              </a:gdLst>
              <a:cxnLst>
                <a:cxn ang="0">
                  <a:pos x="T0" y="T1"/>
                </a:cxn>
                <a:cxn ang="0">
                  <a:pos x="T2" y="T3"/>
                </a:cxn>
                <a:cxn ang="0">
                  <a:pos x="T4" y="T5"/>
                </a:cxn>
                <a:cxn ang="0">
                  <a:pos x="T6" y="T7"/>
                </a:cxn>
              </a:cxnLst>
              <a:rect b="b" l="0" r="r" t="0"/>
              <a:pathLst>
                <a:path h="117" w="108">
                  <a:moveTo>
                    <a:pt x="101" y="0"/>
                  </a:moveTo>
                  <a:lnTo>
                    <a:pt x="108" y="81"/>
                  </a:lnTo>
                  <a:lnTo>
                    <a:pt x="0" y="117"/>
                  </a:lnTo>
                  <a:lnTo>
                    <a:pt x="101"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84" name="Freeform 233"/>
            <p:cNvSpPr/>
            <p:nvPr/>
          </p:nvSpPr>
          <p:spPr bwMode="auto">
            <a:xfrm>
              <a:off x="9855157" y="2782171"/>
              <a:ext cx="430224" cy="484117"/>
            </a:xfrm>
            <a:custGeom>
              <a:gdLst>
                <a:gd fmla="*/ 80 w 80" name="T0"/>
                <a:gd fmla="*/ 0 h 90" name="T1"/>
                <a:gd fmla="*/ 0 w 80" name="T2"/>
                <a:gd fmla="*/ 16 h 90" name="T3"/>
                <a:gd fmla="*/ 9 w 80" name="T4"/>
                <a:gd fmla="*/ 90 h 90" name="T5"/>
                <a:gd fmla="*/ 80 w 80" name="T6"/>
                <a:gd fmla="*/ 0 h 90" name="T7"/>
              </a:gdLst>
              <a:cxnLst>
                <a:cxn ang="0">
                  <a:pos x="T0" y="T1"/>
                </a:cxn>
                <a:cxn ang="0">
                  <a:pos x="T2" y="T3"/>
                </a:cxn>
                <a:cxn ang="0">
                  <a:pos x="T4" y="T5"/>
                </a:cxn>
                <a:cxn ang="0">
                  <a:pos x="T6" y="T7"/>
                </a:cxn>
              </a:cxnLst>
              <a:rect b="b" l="0" r="r" t="0"/>
              <a:pathLst>
                <a:path h="90" w="80">
                  <a:moveTo>
                    <a:pt x="80" y="0"/>
                  </a:moveTo>
                  <a:lnTo>
                    <a:pt x="0" y="16"/>
                  </a:lnTo>
                  <a:lnTo>
                    <a:pt x="9" y="90"/>
                  </a:lnTo>
                  <a:lnTo>
                    <a:pt x="80"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85" name="Freeform 234"/>
            <p:cNvSpPr/>
            <p:nvPr/>
          </p:nvSpPr>
          <p:spPr bwMode="auto">
            <a:xfrm>
              <a:off x="10285381" y="2625032"/>
              <a:ext cx="419111" cy="641256"/>
            </a:xfrm>
            <a:custGeom>
              <a:gdLst>
                <a:gd fmla="*/ 78 w 78" name="T0"/>
                <a:gd fmla="*/ 0 h 119" name="T1"/>
                <a:gd fmla="*/ 0 w 78" name="T2"/>
                <a:gd fmla="*/ 29 h 119" name="T3"/>
                <a:gd fmla="*/ 0 w 78" name="T4"/>
                <a:gd fmla="*/ 119 h 119" name="T5"/>
                <a:gd fmla="*/ 78 w 78" name="T6"/>
                <a:gd fmla="*/ 0 h 119" name="T7"/>
              </a:gdLst>
              <a:cxnLst>
                <a:cxn ang="0">
                  <a:pos x="T0" y="T1"/>
                </a:cxn>
                <a:cxn ang="0">
                  <a:pos x="T2" y="T3"/>
                </a:cxn>
                <a:cxn ang="0">
                  <a:pos x="T4" y="T5"/>
                </a:cxn>
                <a:cxn ang="0">
                  <a:pos x="T6" y="T7"/>
                </a:cxn>
              </a:cxnLst>
              <a:rect b="b" l="0" r="r" t="0"/>
              <a:pathLst>
                <a:path h="119" w="78">
                  <a:moveTo>
                    <a:pt x="78" y="0"/>
                  </a:moveTo>
                  <a:lnTo>
                    <a:pt x="0" y="29"/>
                  </a:lnTo>
                  <a:lnTo>
                    <a:pt x="0" y="119"/>
                  </a:lnTo>
                  <a:lnTo>
                    <a:pt x="78"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86" name="Freeform 235"/>
            <p:cNvSpPr/>
            <p:nvPr/>
          </p:nvSpPr>
          <p:spPr bwMode="auto">
            <a:xfrm>
              <a:off x="10107576" y="1609181"/>
              <a:ext cx="382597" cy="601574"/>
            </a:xfrm>
            <a:custGeom>
              <a:gdLst>
                <a:gd fmla="*/ 33 w 71" name="T0"/>
                <a:gd fmla="*/ 0 h 112" name="T1"/>
                <a:gd fmla="*/ 71 w 71" name="T2"/>
                <a:gd fmla="*/ 112 h 112" name="T3"/>
                <a:gd fmla="*/ 0 w 71" name="T4"/>
                <a:gd fmla="*/ 36 h 112" name="T5"/>
                <a:gd fmla="*/ 33 w 71" name="T6"/>
                <a:gd fmla="*/ 0 h 112" name="T7"/>
              </a:gdLst>
              <a:cxnLst>
                <a:cxn ang="0">
                  <a:pos x="T0" y="T1"/>
                </a:cxn>
                <a:cxn ang="0">
                  <a:pos x="T2" y="T3"/>
                </a:cxn>
                <a:cxn ang="0">
                  <a:pos x="T4" y="T5"/>
                </a:cxn>
                <a:cxn ang="0">
                  <a:pos x="T6" y="T7"/>
                </a:cxn>
              </a:cxnLst>
              <a:rect b="b" l="0" r="r" t="0"/>
              <a:pathLst>
                <a:path h="112" w="71">
                  <a:moveTo>
                    <a:pt x="33" y="0"/>
                  </a:moveTo>
                  <a:lnTo>
                    <a:pt x="71" y="112"/>
                  </a:lnTo>
                  <a:lnTo>
                    <a:pt x="0" y="36"/>
                  </a:lnTo>
                  <a:lnTo>
                    <a:pt x="33"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87" name="Freeform 236"/>
            <p:cNvSpPr/>
            <p:nvPr/>
          </p:nvSpPr>
          <p:spPr bwMode="auto">
            <a:xfrm>
              <a:off x="9902783" y="1802828"/>
              <a:ext cx="587390" cy="407927"/>
            </a:xfrm>
            <a:custGeom>
              <a:gdLst>
                <a:gd fmla="*/ 0 w 109" name="T0"/>
                <a:gd fmla="*/ 48 h 76" name="T1"/>
                <a:gd fmla="*/ 109 w 109" name="T2"/>
                <a:gd fmla="*/ 76 h 76" name="T3"/>
                <a:gd fmla="*/ 38 w 109" name="T4"/>
                <a:gd fmla="*/ 0 h 76" name="T5"/>
                <a:gd fmla="*/ 0 w 109" name="T6"/>
                <a:gd fmla="*/ 48 h 76" name="T7"/>
              </a:gdLst>
              <a:cxnLst>
                <a:cxn ang="0">
                  <a:pos x="T0" y="T1"/>
                </a:cxn>
                <a:cxn ang="0">
                  <a:pos x="T2" y="T3"/>
                </a:cxn>
                <a:cxn ang="0">
                  <a:pos x="T4" y="T5"/>
                </a:cxn>
                <a:cxn ang="0">
                  <a:pos x="T6" y="T7"/>
                </a:cxn>
              </a:cxnLst>
              <a:rect b="b" l="0" r="r" t="0"/>
              <a:pathLst>
                <a:path h="76" w="109">
                  <a:moveTo>
                    <a:pt x="0" y="48"/>
                  </a:moveTo>
                  <a:lnTo>
                    <a:pt x="109" y="76"/>
                  </a:lnTo>
                  <a:lnTo>
                    <a:pt x="38" y="0"/>
                  </a:lnTo>
                  <a:lnTo>
                    <a:pt x="0" y="4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88" name="Freeform 237"/>
            <p:cNvSpPr/>
            <p:nvPr/>
          </p:nvSpPr>
          <p:spPr bwMode="auto">
            <a:xfrm>
              <a:off x="10479061" y="1323473"/>
              <a:ext cx="225431" cy="490465"/>
            </a:xfrm>
            <a:custGeom>
              <a:gdLst>
                <a:gd fmla="*/ 0 w 42" name="T0"/>
                <a:gd fmla="*/ 46 h 91" name="T1"/>
                <a:gd fmla="*/ 42 w 42" name="T2"/>
                <a:gd fmla="*/ 91 h 91" name="T3"/>
                <a:gd fmla="*/ 9 w 42" name="T4"/>
                <a:gd fmla="*/ 0 h 91" name="T5"/>
                <a:gd fmla="*/ 0 w 42" name="T6"/>
                <a:gd fmla="*/ 46 h 91" name="T7"/>
              </a:gdLst>
              <a:cxnLst>
                <a:cxn ang="0">
                  <a:pos x="T0" y="T1"/>
                </a:cxn>
                <a:cxn ang="0">
                  <a:pos x="T2" y="T3"/>
                </a:cxn>
                <a:cxn ang="0">
                  <a:pos x="T4" y="T5"/>
                </a:cxn>
                <a:cxn ang="0">
                  <a:pos x="T6" y="T7"/>
                </a:cxn>
              </a:cxnLst>
              <a:rect b="b" l="0" r="r" t="0"/>
              <a:pathLst>
                <a:path h="91" w="42">
                  <a:moveTo>
                    <a:pt x="0" y="46"/>
                  </a:moveTo>
                  <a:lnTo>
                    <a:pt x="42" y="91"/>
                  </a:lnTo>
                  <a:lnTo>
                    <a:pt x="9" y="0"/>
                  </a:lnTo>
                  <a:lnTo>
                    <a:pt x="0" y="46"/>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89" name="Freeform 238"/>
            <p:cNvSpPr/>
            <p:nvPr/>
          </p:nvSpPr>
          <p:spPr bwMode="auto">
            <a:xfrm>
              <a:off x="10490173" y="1813938"/>
              <a:ext cx="214318" cy="811094"/>
            </a:xfrm>
            <a:custGeom>
              <a:gdLst>
                <a:gd fmla="*/ 40 w 40" name="T0"/>
                <a:gd fmla="*/ 151 h 151" name="T1"/>
                <a:gd fmla="*/ 0 w 40" name="T2"/>
                <a:gd fmla="*/ 74 h 151" name="T3"/>
                <a:gd fmla="*/ 40 w 40" name="T4"/>
                <a:gd fmla="*/ 0 h 151" name="T5"/>
                <a:gd fmla="*/ 40 w 40" name="T6"/>
                <a:gd fmla="*/ 151 h 151" name="T7"/>
              </a:gdLst>
              <a:cxnLst>
                <a:cxn ang="0">
                  <a:pos x="T0" y="T1"/>
                </a:cxn>
                <a:cxn ang="0">
                  <a:pos x="T2" y="T3"/>
                </a:cxn>
                <a:cxn ang="0">
                  <a:pos x="T4" y="T5"/>
                </a:cxn>
                <a:cxn ang="0">
                  <a:pos x="T6" y="T7"/>
                </a:cxn>
              </a:cxnLst>
              <a:rect b="b" l="0" r="r" t="0"/>
              <a:pathLst>
                <a:path h="151" w="40">
                  <a:moveTo>
                    <a:pt x="40" y="151"/>
                  </a:moveTo>
                  <a:lnTo>
                    <a:pt x="0" y="74"/>
                  </a:lnTo>
                  <a:lnTo>
                    <a:pt x="40" y="0"/>
                  </a:lnTo>
                  <a:lnTo>
                    <a:pt x="40" y="15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90" name="Freeform 239"/>
            <p:cNvSpPr/>
            <p:nvPr/>
          </p:nvSpPr>
          <p:spPr bwMode="auto">
            <a:xfrm>
              <a:off x="9902783" y="2059965"/>
              <a:ext cx="587390" cy="436498"/>
            </a:xfrm>
            <a:custGeom>
              <a:gdLst>
                <a:gd fmla="*/ 7 w 109" name="T0"/>
                <a:gd fmla="*/ 81 h 81" name="T1"/>
                <a:gd fmla="*/ 109 w 109" name="T2"/>
                <a:gd fmla="*/ 28 h 81" name="T3"/>
                <a:gd fmla="*/ 0 w 109" name="T4"/>
                <a:gd fmla="*/ 0 h 81" name="T5"/>
                <a:gd fmla="*/ 7 w 109" name="T6"/>
                <a:gd fmla="*/ 81 h 81" name="T7"/>
              </a:gdLst>
              <a:cxnLst>
                <a:cxn ang="0">
                  <a:pos x="T0" y="T1"/>
                </a:cxn>
                <a:cxn ang="0">
                  <a:pos x="T2" y="T3"/>
                </a:cxn>
                <a:cxn ang="0">
                  <a:pos x="T4" y="T5"/>
                </a:cxn>
                <a:cxn ang="0">
                  <a:pos x="T6" y="T7"/>
                </a:cxn>
              </a:cxnLst>
              <a:rect b="b" l="0" r="r" t="0"/>
              <a:pathLst>
                <a:path h="81" w="109">
                  <a:moveTo>
                    <a:pt x="7" y="81"/>
                  </a:moveTo>
                  <a:lnTo>
                    <a:pt x="109" y="28"/>
                  </a:lnTo>
                  <a:lnTo>
                    <a:pt x="0" y="0"/>
                  </a:lnTo>
                  <a:lnTo>
                    <a:pt x="7" y="81"/>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91" name="Freeform 240"/>
            <p:cNvSpPr/>
            <p:nvPr/>
          </p:nvSpPr>
          <p:spPr bwMode="auto">
            <a:xfrm>
              <a:off x="10285381" y="2210755"/>
              <a:ext cx="419111" cy="571416"/>
            </a:xfrm>
            <a:custGeom>
              <a:gdLst>
                <a:gd fmla="*/ 78 w 78" name="T0"/>
                <a:gd fmla="*/ 77 h 106" name="T1"/>
                <a:gd fmla="*/ 38 w 78" name="T2"/>
                <a:gd fmla="*/ 0 h 106" name="T3"/>
                <a:gd fmla="*/ 0 w 78" name="T4"/>
                <a:gd fmla="*/ 106 h 106" name="T5"/>
                <a:gd fmla="*/ 78 w 78" name="T6"/>
                <a:gd fmla="*/ 77 h 106" name="T7"/>
              </a:gdLst>
              <a:cxnLst>
                <a:cxn ang="0">
                  <a:pos x="T0" y="T1"/>
                </a:cxn>
                <a:cxn ang="0">
                  <a:pos x="T2" y="T3"/>
                </a:cxn>
                <a:cxn ang="0">
                  <a:pos x="T4" y="T5"/>
                </a:cxn>
                <a:cxn ang="0">
                  <a:pos x="T6" y="T7"/>
                </a:cxn>
              </a:cxnLst>
              <a:rect b="b" l="0" r="r" t="0"/>
              <a:pathLst>
                <a:path h="105" w="78">
                  <a:moveTo>
                    <a:pt x="78" y="77"/>
                  </a:moveTo>
                  <a:lnTo>
                    <a:pt x="38" y="0"/>
                  </a:lnTo>
                  <a:lnTo>
                    <a:pt x="0" y="106"/>
                  </a:lnTo>
                  <a:lnTo>
                    <a:pt x="78" y="77"/>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92" name="Freeform 241"/>
            <p:cNvSpPr/>
            <p:nvPr/>
          </p:nvSpPr>
          <p:spPr bwMode="auto">
            <a:xfrm>
              <a:off x="9359844" y="2496463"/>
              <a:ext cx="581040" cy="371420"/>
            </a:xfrm>
            <a:custGeom>
              <a:gdLst>
                <a:gd fmla="*/ 108 w 108" name="T0"/>
                <a:gd fmla="*/ 0 h 69" name="T1"/>
                <a:gd fmla="*/ 92 w 108" name="T2"/>
                <a:gd fmla="*/ 69 h 69" name="T3"/>
                <a:gd fmla="*/ 0 w 108" name="T4"/>
                <a:gd fmla="*/ 36 h 69" name="T5"/>
                <a:gd fmla="*/ 108 w 108" name="T6"/>
                <a:gd fmla="*/ 0 h 69" name="T7"/>
              </a:gdLst>
              <a:cxnLst>
                <a:cxn ang="0">
                  <a:pos x="T0" y="T1"/>
                </a:cxn>
                <a:cxn ang="0">
                  <a:pos x="T2" y="T3"/>
                </a:cxn>
                <a:cxn ang="0">
                  <a:pos x="T4" y="T5"/>
                </a:cxn>
                <a:cxn ang="0">
                  <a:pos x="T6" y="T7"/>
                </a:cxn>
              </a:cxnLst>
              <a:rect b="b" l="0" r="r" t="0"/>
              <a:pathLst>
                <a:path h="69" w="108">
                  <a:moveTo>
                    <a:pt x="108" y="0"/>
                  </a:moveTo>
                  <a:lnTo>
                    <a:pt x="92" y="69"/>
                  </a:lnTo>
                  <a:lnTo>
                    <a:pt x="0" y="36"/>
                  </a:lnTo>
                  <a:lnTo>
                    <a:pt x="108"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93" name="Freeform 242"/>
            <p:cNvSpPr/>
            <p:nvPr/>
          </p:nvSpPr>
          <p:spPr bwMode="auto">
            <a:xfrm>
              <a:off x="10285381" y="1571087"/>
              <a:ext cx="419111" cy="242851"/>
            </a:xfrm>
            <a:custGeom>
              <a:gdLst>
                <a:gd fmla="*/ 36 w 78" name="T0"/>
                <a:gd fmla="*/ 0 h 45" name="T1"/>
                <a:gd fmla="*/ 78 w 78" name="T2"/>
                <a:gd fmla="*/ 45 h 45" name="T3"/>
                <a:gd fmla="*/ 0 w 78" name="T4"/>
                <a:gd fmla="*/ 7 h 45" name="T5"/>
                <a:gd fmla="*/ 36 w 78" name="T6"/>
                <a:gd fmla="*/ 0 h 45" name="T7"/>
              </a:gdLst>
              <a:cxnLst>
                <a:cxn ang="0">
                  <a:pos x="T0" y="T1"/>
                </a:cxn>
                <a:cxn ang="0">
                  <a:pos x="T2" y="T3"/>
                </a:cxn>
                <a:cxn ang="0">
                  <a:pos x="T4" y="T5"/>
                </a:cxn>
                <a:cxn ang="0">
                  <a:pos x="T6" y="T7"/>
                </a:cxn>
              </a:cxnLst>
              <a:rect b="b" l="0" r="r" t="0"/>
              <a:pathLst>
                <a:path h="45" w="78">
                  <a:moveTo>
                    <a:pt x="36" y="0"/>
                  </a:moveTo>
                  <a:lnTo>
                    <a:pt x="78" y="45"/>
                  </a:lnTo>
                  <a:lnTo>
                    <a:pt x="0" y="7"/>
                  </a:lnTo>
                  <a:lnTo>
                    <a:pt x="36"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94" name="Freeform 243"/>
            <p:cNvSpPr/>
            <p:nvPr/>
          </p:nvSpPr>
          <p:spPr bwMode="auto">
            <a:xfrm>
              <a:off x="9940884" y="2210755"/>
              <a:ext cx="549289" cy="571416"/>
            </a:xfrm>
            <a:custGeom>
              <a:gdLst>
                <a:gd fmla="*/ 102 w 102" name="T0"/>
                <a:gd fmla="*/ 0 h 106" name="T1"/>
                <a:gd fmla="*/ 64 w 102" name="T2"/>
                <a:gd fmla="*/ 106 h 106" name="T3"/>
                <a:gd fmla="*/ 0 w 102" name="T4"/>
                <a:gd fmla="*/ 53 h 106" name="T5"/>
                <a:gd fmla="*/ 102 w 102" name="T6"/>
                <a:gd fmla="*/ 0 h 106" name="T7"/>
              </a:gdLst>
              <a:cxnLst>
                <a:cxn ang="0">
                  <a:pos x="T0" y="T1"/>
                </a:cxn>
                <a:cxn ang="0">
                  <a:pos x="T2" y="T3"/>
                </a:cxn>
                <a:cxn ang="0">
                  <a:pos x="T4" y="T5"/>
                </a:cxn>
                <a:cxn ang="0">
                  <a:pos x="T6" y="T7"/>
                </a:cxn>
              </a:cxnLst>
              <a:rect b="b" l="0" r="r" t="0"/>
              <a:pathLst>
                <a:path h="105" w="102">
                  <a:moveTo>
                    <a:pt x="102" y="0"/>
                  </a:moveTo>
                  <a:lnTo>
                    <a:pt x="64" y="106"/>
                  </a:lnTo>
                  <a:lnTo>
                    <a:pt x="0" y="53"/>
                  </a:lnTo>
                  <a:lnTo>
                    <a:pt x="102"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95" name="Freeform 244"/>
            <p:cNvSpPr/>
            <p:nvPr/>
          </p:nvSpPr>
          <p:spPr bwMode="auto">
            <a:xfrm>
              <a:off x="10285381" y="1609181"/>
              <a:ext cx="419111" cy="601574"/>
            </a:xfrm>
            <a:custGeom>
              <a:gdLst>
                <a:gd fmla="*/ 78 w 78" name="T0"/>
                <a:gd fmla="*/ 38 h 112" name="T1"/>
                <a:gd fmla="*/ 38 w 78" name="T2"/>
                <a:gd fmla="*/ 112 h 112" name="T3"/>
                <a:gd fmla="*/ 0 w 78" name="T4"/>
                <a:gd fmla="*/ 0 h 112" name="T5"/>
                <a:gd fmla="*/ 78 w 78" name="T6"/>
                <a:gd fmla="*/ 38 h 112" name="T7"/>
              </a:gdLst>
              <a:cxnLst>
                <a:cxn ang="0">
                  <a:pos x="T0" y="T1"/>
                </a:cxn>
                <a:cxn ang="0">
                  <a:pos x="T2" y="T3"/>
                </a:cxn>
                <a:cxn ang="0">
                  <a:pos x="T4" y="T5"/>
                </a:cxn>
                <a:cxn ang="0">
                  <a:pos x="T6" y="T7"/>
                </a:cxn>
              </a:cxnLst>
              <a:rect b="b" l="0" r="r" t="0"/>
              <a:pathLst>
                <a:path h="112" w="78">
                  <a:moveTo>
                    <a:pt x="78" y="38"/>
                  </a:moveTo>
                  <a:lnTo>
                    <a:pt x="38" y="112"/>
                  </a:lnTo>
                  <a:lnTo>
                    <a:pt x="0" y="0"/>
                  </a:lnTo>
                  <a:lnTo>
                    <a:pt x="78" y="38"/>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96" name="Freeform 245"/>
            <p:cNvSpPr/>
            <p:nvPr/>
          </p:nvSpPr>
          <p:spPr bwMode="auto">
            <a:xfrm>
              <a:off x="9855157" y="2496463"/>
              <a:ext cx="430224" cy="371420"/>
            </a:xfrm>
            <a:custGeom>
              <a:gdLst>
                <a:gd fmla="*/ 80 w 80" name="T0"/>
                <a:gd fmla="*/ 53 h 69" name="T1"/>
                <a:gd fmla="*/ 0 w 80" name="T2"/>
                <a:gd fmla="*/ 69 h 69" name="T3"/>
                <a:gd fmla="*/ 16 w 80" name="T4"/>
                <a:gd fmla="*/ 0 h 69" name="T5"/>
                <a:gd fmla="*/ 80 w 80" name="T6"/>
                <a:gd fmla="*/ 53 h 69" name="T7"/>
              </a:gdLst>
              <a:cxnLst>
                <a:cxn ang="0">
                  <a:pos x="T0" y="T1"/>
                </a:cxn>
                <a:cxn ang="0">
                  <a:pos x="T2" y="T3"/>
                </a:cxn>
                <a:cxn ang="0">
                  <a:pos x="T4" y="T5"/>
                </a:cxn>
                <a:cxn ang="0">
                  <a:pos x="T6" y="T7"/>
                </a:cxn>
              </a:cxnLst>
              <a:rect b="b" l="0" r="r" t="0"/>
              <a:pathLst>
                <a:path h="69" w="80">
                  <a:moveTo>
                    <a:pt x="80" y="53"/>
                  </a:moveTo>
                  <a:lnTo>
                    <a:pt x="0" y="69"/>
                  </a:lnTo>
                  <a:lnTo>
                    <a:pt x="16" y="0"/>
                  </a:lnTo>
                  <a:lnTo>
                    <a:pt x="80" y="53"/>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97" name="Line 246"/>
            <p:cNvSpPr>
              <a:spLocks noChangeShapeType="1"/>
            </p:cNvSpPr>
            <p:nvPr/>
          </p:nvSpPr>
          <p:spPr bwMode="auto">
            <a:xfrm flipH="1">
              <a:off x="10069475" y="1323473"/>
              <a:ext cx="0" cy="0"/>
            </a:xfrm>
            <a:prstGeom prst="line">
              <a:avLst/>
            </a:prstGeom>
            <a:noFill/>
            <a:ln w="3175">
              <a:solidFill>
                <a:schemeClr val="bg1"/>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98" name="Line 247"/>
            <p:cNvSpPr>
              <a:spLocks noChangeShapeType="1"/>
            </p:cNvSpPr>
            <p:nvPr/>
          </p:nvSpPr>
          <p:spPr bwMode="auto">
            <a:xfrm flipH="1">
              <a:off x="10069475" y="1323473"/>
              <a:ext cx="0" cy="0"/>
            </a:xfrm>
            <a:prstGeom prst="line">
              <a:avLst/>
            </a:prstGeom>
            <a:noFill/>
            <a:ln w="3175">
              <a:solidFill>
                <a:schemeClr val="bg1"/>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99" name="Freeform 248"/>
            <p:cNvSpPr/>
            <p:nvPr/>
          </p:nvSpPr>
          <p:spPr bwMode="auto">
            <a:xfrm>
              <a:off x="11066451" y="1323473"/>
              <a:ext cx="698518" cy="209519"/>
            </a:xfrm>
            <a:custGeom>
              <a:gdLst>
                <a:gd fmla="*/ 0 w 130" name="T0"/>
                <a:gd fmla="*/ 39 h 39" name="T1"/>
                <a:gd fmla="*/ 130 w 130" name="T2"/>
                <a:gd fmla="*/ 0 h 39" name="T3"/>
                <a:gd fmla="*/ 28 w 130" name="T4"/>
                <a:gd fmla="*/ 0 h 39" name="T5"/>
                <a:gd fmla="*/ 0 w 130" name="T6"/>
                <a:gd fmla="*/ 39 h 39" name="T7"/>
              </a:gdLst>
              <a:cxnLst>
                <a:cxn ang="0">
                  <a:pos x="T0" y="T1"/>
                </a:cxn>
                <a:cxn ang="0">
                  <a:pos x="T2" y="T3"/>
                </a:cxn>
                <a:cxn ang="0">
                  <a:pos x="T4" y="T5"/>
                </a:cxn>
                <a:cxn ang="0">
                  <a:pos x="T6" y="T7"/>
                </a:cxn>
              </a:cxnLst>
              <a:rect b="b" l="0" r="r" t="0"/>
              <a:pathLst>
                <a:path h="39" w="130">
                  <a:moveTo>
                    <a:pt x="0" y="39"/>
                  </a:moveTo>
                  <a:lnTo>
                    <a:pt x="130" y="0"/>
                  </a:lnTo>
                  <a:lnTo>
                    <a:pt x="28" y="0"/>
                  </a:lnTo>
                  <a:lnTo>
                    <a:pt x="0" y="39"/>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00" name="Line 249"/>
            <p:cNvSpPr>
              <a:spLocks noChangeShapeType="1"/>
            </p:cNvSpPr>
            <p:nvPr/>
          </p:nvSpPr>
          <p:spPr bwMode="auto">
            <a:xfrm flipH="1">
              <a:off x="10479061" y="1571087"/>
              <a:ext cx="0" cy="0"/>
            </a:xfrm>
            <a:prstGeom prst="line">
              <a:avLst/>
            </a:prstGeom>
            <a:noFill/>
            <a:ln w="3175">
              <a:solidFill>
                <a:schemeClr val="bg1"/>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01" name="Line 250"/>
            <p:cNvSpPr>
              <a:spLocks noChangeShapeType="1"/>
            </p:cNvSpPr>
            <p:nvPr/>
          </p:nvSpPr>
          <p:spPr bwMode="auto">
            <a:xfrm flipH="1">
              <a:off x="10479061" y="1571087"/>
              <a:ext cx="0" cy="0"/>
            </a:xfrm>
            <a:prstGeom prst="line">
              <a:avLst/>
            </a:prstGeom>
            <a:noFill/>
            <a:ln w="3175">
              <a:solidFill>
                <a:schemeClr val="bg1"/>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02" name="Freeform 251"/>
            <p:cNvSpPr/>
            <p:nvPr/>
          </p:nvSpPr>
          <p:spPr bwMode="auto">
            <a:xfrm>
              <a:off x="10285381" y="1323473"/>
              <a:ext cx="242893" cy="285708"/>
            </a:xfrm>
            <a:custGeom>
              <a:gdLst>
                <a:gd fmla="*/ 45 w 45" name="T0"/>
                <a:gd fmla="*/ 0 h 53" name="T1"/>
                <a:gd fmla="*/ 0 w 45" name="T2"/>
                <a:gd fmla="*/ 53 h 53" name="T3"/>
                <a:gd fmla="*/ 36 w 45" name="T4"/>
                <a:gd fmla="*/ 46 h 53" name="T5"/>
                <a:gd fmla="*/ 45 w 45" name="T6"/>
                <a:gd fmla="*/ 0 h 53" name="T7"/>
              </a:gdLst>
              <a:cxnLst>
                <a:cxn ang="0">
                  <a:pos x="T0" y="T1"/>
                </a:cxn>
                <a:cxn ang="0">
                  <a:pos x="T2" y="T3"/>
                </a:cxn>
                <a:cxn ang="0">
                  <a:pos x="T4" y="T5"/>
                </a:cxn>
                <a:cxn ang="0">
                  <a:pos x="T6" y="T7"/>
                </a:cxn>
              </a:cxnLst>
              <a:rect b="b" l="0" r="r" t="0"/>
              <a:pathLst>
                <a:path h="52" w="45">
                  <a:moveTo>
                    <a:pt x="45" y="0"/>
                  </a:moveTo>
                  <a:lnTo>
                    <a:pt x="0" y="53"/>
                  </a:lnTo>
                  <a:lnTo>
                    <a:pt x="36" y="46"/>
                  </a:lnTo>
                  <a:lnTo>
                    <a:pt x="45" y="0"/>
                  </a:lnTo>
                  <a:close/>
                </a:path>
              </a:pathLst>
            </a:custGeom>
            <a:no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grpSp>
      <p:cxnSp>
        <p:nvCxnSpPr>
          <p:cNvPr id="309" name="直接连接符 308"/>
          <p:cNvCxnSpPr/>
          <p:nvPr/>
        </p:nvCxnSpPr>
        <p:spPr>
          <a:xfrm>
            <a:off x="639763" y="4470400"/>
            <a:ext cx="17684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p:nvCxnSpPr>
        <p:spPr>
          <a:xfrm>
            <a:off x="3687763" y="4470400"/>
            <a:ext cx="17684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p:nvPr/>
        </p:nvCxnSpPr>
        <p:spPr>
          <a:xfrm>
            <a:off x="6735763" y="4470400"/>
            <a:ext cx="17684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2" name="直接连接符 311"/>
          <p:cNvCxnSpPr/>
          <p:nvPr/>
        </p:nvCxnSpPr>
        <p:spPr>
          <a:xfrm>
            <a:off x="9785350" y="4470400"/>
            <a:ext cx="17684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35" name="文本框 312"/>
          <p:cNvSpPr txBox="1">
            <a:spLocks noChangeArrowheads="1"/>
          </p:cNvSpPr>
          <p:nvPr/>
        </p:nvSpPr>
        <p:spPr bwMode="auto">
          <a:xfrm>
            <a:off x="812800" y="4024313"/>
            <a:ext cx="123948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2000">
                <a:solidFill>
                  <a:schemeClr val="bg1"/>
                </a:solidFill>
              </a:rPr>
              <a:t>PART ONE</a:t>
            </a:r>
          </a:p>
        </p:txBody>
      </p:sp>
      <p:sp>
        <p:nvSpPr>
          <p:cNvPr id="5136" name="文本框 313"/>
          <p:cNvSpPr txBox="1">
            <a:spLocks noChangeArrowheads="1"/>
          </p:cNvSpPr>
          <p:nvPr/>
        </p:nvSpPr>
        <p:spPr bwMode="auto">
          <a:xfrm>
            <a:off x="3822700" y="4024313"/>
            <a:ext cx="130147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2000">
                <a:solidFill>
                  <a:schemeClr val="bg1"/>
                </a:solidFill>
              </a:rPr>
              <a:t>PART TWO</a:t>
            </a:r>
          </a:p>
        </p:txBody>
      </p:sp>
      <p:sp>
        <p:nvSpPr>
          <p:cNvPr id="5137" name="文本框 314"/>
          <p:cNvSpPr txBox="1">
            <a:spLocks noChangeArrowheads="1"/>
          </p:cNvSpPr>
          <p:nvPr/>
        </p:nvSpPr>
        <p:spPr bwMode="auto">
          <a:xfrm>
            <a:off x="6781799" y="4024313"/>
            <a:ext cx="145379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2000">
                <a:solidFill>
                  <a:schemeClr val="bg1"/>
                </a:solidFill>
              </a:rPr>
              <a:t>PART THREE</a:t>
            </a:r>
          </a:p>
        </p:txBody>
      </p:sp>
      <p:sp>
        <p:nvSpPr>
          <p:cNvPr id="5138" name="文本框 315"/>
          <p:cNvSpPr txBox="1">
            <a:spLocks noChangeArrowheads="1"/>
          </p:cNvSpPr>
          <p:nvPr/>
        </p:nvSpPr>
        <p:spPr bwMode="auto">
          <a:xfrm>
            <a:off x="9885364" y="4024313"/>
            <a:ext cx="13709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2000">
                <a:solidFill>
                  <a:schemeClr val="bg1"/>
                </a:solidFill>
              </a:rPr>
              <a:t>PART FOUR</a:t>
            </a:r>
          </a:p>
        </p:txBody>
      </p:sp>
      <p:sp>
        <p:nvSpPr>
          <p:cNvPr id="5139" name="文本框 316"/>
          <p:cNvSpPr txBox="1">
            <a:spLocks noChangeArrowheads="1"/>
          </p:cNvSpPr>
          <p:nvPr/>
        </p:nvSpPr>
        <p:spPr bwMode="auto">
          <a:xfrm>
            <a:off x="820738" y="4575175"/>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solidFill>
                  <a:schemeClr val="bg1"/>
                </a:solidFill>
                <a:latin charset="-122" panose="020b0503020204020204" pitchFamily="34" typeface="微软雅黑"/>
                <a:ea charset="-122" panose="020b0503020204020204" pitchFamily="34" typeface="微软雅黑"/>
              </a:rPr>
              <a:t>往年回顾</a:t>
            </a:r>
          </a:p>
        </p:txBody>
      </p:sp>
      <p:sp>
        <p:nvSpPr>
          <p:cNvPr id="5140" name="文本框 317"/>
          <p:cNvSpPr txBox="1">
            <a:spLocks noChangeArrowheads="1"/>
          </p:cNvSpPr>
          <p:nvPr/>
        </p:nvSpPr>
        <p:spPr bwMode="auto">
          <a:xfrm>
            <a:off x="3856038" y="4578350"/>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solidFill>
                  <a:schemeClr val="bg1"/>
                </a:solidFill>
                <a:latin charset="-122" panose="020b0503020204020204" pitchFamily="34" typeface="微软雅黑"/>
                <a:ea charset="-122" panose="020b0503020204020204" pitchFamily="34" typeface="微软雅黑"/>
              </a:rPr>
              <a:t>活动分类</a:t>
            </a:r>
          </a:p>
        </p:txBody>
      </p:sp>
      <p:sp>
        <p:nvSpPr>
          <p:cNvPr id="5141" name="文本框 318"/>
          <p:cNvSpPr txBox="1">
            <a:spLocks noChangeArrowheads="1"/>
          </p:cNvSpPr>
          <p:nvPr/>
        </p:nvSpPr>
        <p:spPr bwMode="auto">
          <a:xfrm>
            <a:off x="6989764" y="4573588"/>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solidFill>
                  <a:schemeClr val="bg1"/>
                </a:solidFill>
                <a:latin charset="-122" panose="020b0503020204020204" pitchFamily="34" typeface="微软雅黑"/>
                <a:ea charset="-122" panose="020b0503020204020204" pitchFamily="34" typeface="微软雅黑"/>
              </a:rPr>
              <a:t>活动排期</a:t>
            </a:r>
          </a:p>
        </p:txBody>
      </p:sp>
      <p:sp>
        <p:nvSpPr>
          <p:cNvPr id="5142" name="文本框 319"/>
          <p:cNvSpPr txBox="1">
            <a:spLocks noChangeArrowheads="1"/>
          </p:cNvSpPr>
          <p:nvPr/>
        </p:nvSpPr>
        <p:spPr bwMode="auto">
          <a:xfrm>
            <a:off x="10034589" y="4573588"/>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2000">
                <a:solidFill>
                  <a:schemeClr val="bg1"/>
                </a:solidFill>
                <a:latin charset="-122" panose="020b0503020204020204" pitchFamily="34" typeface="微软雅黑"/>
                <a:ea charset="-122" panose="020b0503020204020204" pitchFamily="34" typeface="微软雅黑"/>
              </a:rPr>
              <a:t>重点活动</a:t>
            </a:r>
          </a:p>
        </p:txBody>
      </p:sp>
      <p:sp>
        <p:nvSpPr>
          <p:cNvPr id="5143" name="矩形 320"/>
          <p:cNvSpPr>
            <a:spLocks noChangeArrowheads="1"/>
          </p:cNvSpPr>
          <p:nvPr/>
        </p:nvSpPr>
        <p:spPr bwMode="auto">
          <a:xfrm>
            <a:off x="555625" y="5030788"/>
            <a:ext cx="193675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lang="zh-CN" sz="1100">
                <a:solidFill>
                  <a:srgbClr val="FFFFFF"/>
                </a:solidFill>
                <a:latin charset="-122" panose="020b0503020204020204" pitchFamily="34" typeface="微软雅黑"/>
                <a:ea charset="-122" panose="020b0503020204020204" pitchFamily="34" typeface="微软雅黑"/>
              </a:rPr>
              <a:t>这里说一些类似于“温故知新，从往年的公关活动中总结出了一些经验教训以及一些有价值的数据，为今年的活动做一些背书。”之类的话，自己编吧。</a:t>
            </a:r>
          </a:p>
        </p:txBody>
      </p:sp>
      <p:sp>
        <p:nvSpPr>
          <p:cNvPr id="5144" name="矩形 321"/>
          <p:cNvSpPr>
            <a:spLocks noChangeArrowheads="1"/>
          </p:cNvSpPr>
          <p:nvPr/>
        </p:nvSpPr>
        <p:spPr bwMode="auto">
          <a:xfrm>
            <a:off x="3603625" y="4946650"/>
            <a:ext cx="1936750" cy="1264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lang="zh-CN" sz="1100">
                <a:solidFill>
                  <a:srgbClr val="FFFFFF"/>
                </a:solidFill>
                <a:latin charset="-122" panose="020b0503020204020204" pitchFamily="34" typeface="微软雅黑"/>
                <a:ea charset="-122" panose="020b0503020204020204" pitchFamily="34" typeface="微软雅黑"/>
              </a:rPr>
              <a:t>根据不同的节点和周期将全年活动拆分为不同的类型以便于统一策划、宏观调控方便管理，降低执行时的成本。人尽其才，物尽其用。更重要的是为了便于活动效果的的监控与总结。</a:t>
            </a:r>
          </a:p>
        </p:txBody>
      </p:sp>
      <p:sp>
        <p:nvSpPr>
          <p:cNvPr id="5145" name="矩形 322"/>
          <p:cNvSpPr>
            <a:spLocks noChangeArrowheads="1"/>
          </p:cNvSpPr>
          <p:nvPr/>
        </p:nvSpPr>
        <p:spPr bwMode="auto">
          <a:xfrm>
            <a:off x="6651624" y="4946650"/>
            <a:ext cx="1936750"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lang="zh-CN" sz="1100">
                <a:solidFill>
                  <a:srgbClr val="FFFFFF"/>
                </a:solidFill>
                <a:latin charset="-122" panose="020b0503020204020204" pitchFamily="34" typeface="微软雅黑"/>
                <a:ea charset="-122" panose="020b0503020204020204" pitchFamily="34" typeface="微软雅黑"/>
              </a:rPr>
              <a:t>全年活动设置时间节点及总体安排，长短线结合。维持品牌全年发声。</a:t>
            </a:r>
          </a:p>
        </p:txBody>
      </p:sp>
      <p:sp>
        <p:nvSpPr>
          <p:cNvPr id="5146" name="矩形 323"/>
          <p:cNvSpPr>
            <a:spLocks noChangeArrowheads="1"/>
          </p:cNvSpPr>
          <p:nvPr/>
        </p:nvSpPr>
        <p:spPr bwMode="auto">
          <a:xfrm>
            <a:off x="9702799" y="4946650"/>
            <a:ext cx="1935163"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lang="zh-CN" sz="1100">
                <a:solidFill>
                  <a:srgbClr val="FFFFFF"/>
                </a:solidFill>
                <a:latin charset="-122" panose="020b0503020204020204" pitchFamily="34" typeface="微软雅黑"/>
                <a:ea charset="-122" panose="020b0503020204020204" pitchFamily="34" typeface="微软雅黑"/>
              </a:rPr>
              <a:t>重要活动节点介绍</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102" name="矩形 101"/>
          <p:cNvSpPr/>
          <p:nvPr/>
        </p:nvSpPr>
        <p:spPr>
          <a:xfrm>
            <a:off x="4459288" y="336550"/>
            <a:ext cx="3273425" cy="5345113"/>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52" name="直接连接符 51"/>
          <p:cNvCxnSpPr/>
          <p:nvPr/>
        </p:nvCxnSpPr>
        <p:spPr>
          <a:xfrm>
            <a:off x="5211763" y="4806950"/>
            <a:ext cx="17684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148" name="文本框 52"/>
          <p:cNvSpPr txBox="1">
            <a:spLocks noChangeArrowheads="1"/>
          </p:cNvSpPr>
          <p:nvPr/>
        </p:nvSpPr>
        <p:spPr bwMode="auto">
          <a:xfrm>
            <a:off x="5384800" y="4360863"/>
            <a:ext cx="123948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2000">
                <a:solidFill>
                  <a:schemeClr val="bg1"/>
                </a:solidFill>
              </a:rPr>
              <a:t>PART ONE</a:t>
            </a:r>
          </a:p>
        </p:txBody>
      </p:sp>
      <p:sp>
        <p:nvSpPr>
          <p:cNvPr id="6149" name="文本框 53"/>
          <p:cNvSpPr txBox="1">
            <a:spLocks noChangeArrowheads="1"/>
          </p:cNvSpPr>
          <p:nvPr/>
        </p:nvSpPr>
        <p:spPr bwMode="auto">
          <a:xfrm>
            <a:off x="4875212" y="4792663"/>
            <a:ext cx="241808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4400">
                <a:solidFill>
                  <a:schemeClr val="bg1"/>
                </a:solidFill>
                <a:latin charset="-122" panose="020b0503020204020204" pitchFamily="34" typeface="微软雅黑"/>
                <a:ea charset="-122" panose="020b0503020204020204" pitchFamily="34" typeface="微软雅黑"/>
              </a:rPr>
              <a:t>往年回顾</a:t>
            </a:r>
          </a:p>
        </p:txBody>
      </p:sp>
      <p:sp>
        <p:nvSpPr>
          <p:cNvPr id="6150" name="矩形 54"/>
          <p:cNvSpPr>
            <a:spLocks noChangeArrowheads="1"/>
          </p:cNvSpPr>
          <p:nvPr/>
        </p:nvSpPr>
        <p:spPr bwMode="auto">
          <a:xfrm>
            <a:off x="1817688" y="5705475"/>
            <a:ext cx="85566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lang="zh-CN" sz="1600">
                <a:solidFill>
                  <a:srgbClr val="FFFFFF"/>
                </a:solidFill>
                <a:latin charset="-122" panose="020b0503020204020204" pitchFamily="34" typeface="微软雅黑"/>
                <a:ea charset="-122" panose="020b0503020204020204" pitchFamily="34" typeface="微软雅黑"/>
              </a:rPr>
              <a:t>这里说一些类似于“温故知新，从往年的公关活动中总结出了一些经验教训以及一些有价值的数据，为今年的活动做一些背书。”之类的话，自己编吧。</a:t>
            </a:r>
          </a:p>
        </p:txBody>
      </p:sp>
      <p:grpSp>
        <p:nvGrpSpPr>
          <p:cNvPr id="57" name="组合 56"/>
          <p:cNvGrpSpPr/>
          <p:nvPr/>
        </p:nvGrpSpPr>
        <p:grpSpPr>
          <a:xfrm>
            <a:off x="4709093" y="898571"/>
            <a:ext cx="1883481" cy="2895177"/>
            <a:chOff x="399876" y="1323473"/>
            <a:chExt cx="1883481" cy="2895177"/>
          </a:xfrm>
          <a:noFill/>
        </p:grpSpPr>
        <p:sp>
          <p:nvSpPr>
            <p:cNvPr id="58" name="Freeform 5"/>
            <p:cNvSpPr/>
            <p:nvPr/>
          </p:nvSpPr>
          <p:spPr bwMode="auto">
            <a:xfrm>
              <a:off x="604369" y="2162966"/>
              <a:ext cx="608095" cy="306740"/>
            </a:xfrm>
            <a:custGeom>
              <a:gdLst>
                <a:gd fmla="*/ 113 w 113" name="T0"/>
                <a:gd fmla="*/ 0 h 57" name="T1"/>
                <a:gd fmla="*/ 40 w 113" name="T2"/>
                <a:gd fmla="*/ 57 h 57" name="T3"/>
                <a:gd fmla="*/ 0 w 113" name="T4"/>
                <a:gd fmla="*/ 9 h 57" name="T5"/>
                <a:gd fmla="*/ 113 w 113" name="T6"/>
                <a:gd fmla="*/ 0 h 57" name="T7"/>
              </a:gdLst>
              <a:cxnLst>
                <a:cxn ang="0">
                  <a:pos x="T0" y="T1"/>
                </a:cxn>
                <a:cxn ang="0">
                  <a:pos x="T2" y="T3"/>
                </a:cxn>
                <a:cxn ang="0">
                  <a:pos x="T4" y="T5"/>
                </a:cxn>
                <a:cxn ang="0">
                  <a:pos x="T6" y="T7"/>
                </a:cxn>
              </a:cxnLst>
              <a:rect b="b" l="0" r="r" t="0"/>
              <a:pathLst>
                <a:path h="57" w="113">
                  <a:moveTo>
                    <a:pt x="113" y="0"/>
                  </a:moveTo>
                  <a:lnTo>
                    <a:pt x="40" y="57"/>
                  </a:lnTo>
                  <a:lnTo>
                    <a:pt x="0" y="9"/>
                  </a:lnTo>
                  <a:lnTo>
                    <a:pt x="113"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9" name="Freeform 6"/>
            <p:cNvSpPr/>
            <p:nvPr/>
          </p:nvSpPr>
          <p:spPr bwMode="auto">
            <a:xfrm>
              <a:off x="448310" y="2211400"/>
              <a:ext cx="371317" cy="258306"/>
            </a:xfrm>
            <a:custGeom>
              <a:gdLst>
                <a:gd fmla="*/ 29 w 69" name="T0"/>
                <a:gd fmla="*/ 0 h 48" name="T1"/>
                <a:gd fmla="*/ 0 w 69" name="T2"/>
                <a:gd fmla="*/ 48 h 48" name="T3"/>
                <a:gd fmla="*/ 69 w 69" name="T4"/>
                <a:gd fmla="*/ 48 h 48" name="T5"/>
                <a:gd fmla="*/ 29 w 69" name="T6"/>
                <a:gd fmla="*/ 0 h 48" name="T7"/>
              </a:gdLst>
              <a:cxnLst>
                <a:cxn ang="0">
                  <a:pos x="T0" y="T1"/>
                </a:cxn>
                <a:cxn ang="0">
                  <a:pos x="T2" y="T3"/>
                </a:cxn>
                <a:cxn ang="0">
                  <a:pos x="T4" y="T5"/>
                </a:cxn>
                <a:cxn ang="0">
                  <a:pos x="T6" y="T7"/>
                </a:cxn>
              </a:cxnLst>
              <a:rect b="b" l="0" r="r" t="0"/>
              <a:pathLst>
                <a:path h="48" w="69">
                  <a:moveTo>
                    <a:pt x="29" y="0"/>
                  </a:moveTo>
                  <a:lnTo>
                    <a:pt x="0" y="48"/>
                  </a:lnTo>
                  <a:lnTo>
                    <a:pt x="69" y="48"/>
                  </a:lnTo>
                  <a:lnTo>
                    <a:pt x="29"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0" name="Freeform 7"/>
            <p:cNvSpPr/>
            <p:nvPr/>
          </p:nvSpPr>
          <p:spPr bwMode="auto">
            <a:xfrm>
              <a:off x="1099454" y="2469704"/>
              <a:ext cx="344406" cy="710340"/>
            </a:xfrm>
            <a:custGeom>
              <a:gdLst>
                <a:gd fmla="*/ 0 w 64" name="T0"/>
                <a:gd fmla="*/ 0 h 132" name="T1"/>
                <a:gd fmla="*/ 64 w 64" name="T2"/>
                <a:gd fmla="*/ 62 h 132" name="T3"/>
                <a:gd fmla="*/ 0 w 64" name="T4"/>
                <a:gd fmla="*/ 132 h 132" name="T5"/>
                <a:gd fmla="*/ 0 w 64" name="T6"/>
                <a:gd fmla="*/ 0 h 132" name="T7"/>
              </a:gdLst>
              <a:cxnLst>
                <a:cxn ang="0">
                  <a:pos x="T0" y="T1"/>
                </a:cxn>
                <a:cxn ang="0">
                  <a:pos x="T2" y="T3"/>
                </a:cxn>
                <a:cxn ang="0">
                  <a:pos x="T4" y="T5"/>
                </a:cxn>
                <a:cxn ang="0">
                  <a:pos x="T6" y="T7"/>
                </a:cxn>
              </a:cxnLst>
              <a:rect b="b" l="0" r="r" t="0"/>
              <a:pathLst>
                <a:path h="132" w="64">
                  <a:moveTo>
                    <a:pt x="0" y="0"/>
                  </a:moveTo>
                  <a:lnTo>
                    <a:pt x="64" y="62"/>
                  </a:lnTo>
                  <a:lnTo>
                    <a:pt x="0" y="132"/>
                  </a:lnTo>
                  <a:lnTo>
                    <a:pt x="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1" name="Freeform 8"/>
            <p:cNvSpPr/>
            <p:nvPr/>
          </p:nvSpPr>
          <p:spPr bwMode="auto">
            <a:xfrm>
              <a:off x="1099454" y="2803349"/>
              <a:ext cx="457417" cy="672672"/>
            </a:xfrm>
            <a:custGeom>
              <a:gdLst>
                <a:gd fmla="*/ 64 w 85" name="T0"/>
                <a:gd fmla="*/ 0 h 125" name="T1"/>
                <a:gd fmla="*/ 85 w 85" name="T2"/>
                <a:gd fmla="*/ 125 h 125" name="T3"/>
                <a:gd fmla="*/ 0 w 85" name="T4"/>
                <a:gd fmla="*/ 70 h 125" name="T5"/>
                <a:gd fmla="*/ 64 w 85" name="T6"/>
                <a:gd fmla="*/ 0 h 125" name="T7"/>
              </a:gdLst>
              <a:cxnLst>
                <a:cxn ang="0">
                  <a:pos x="T0" y="T1"/>
                </a:cxn>
                <a:cxn ang="0">
                  <a:pos x="T2" y="T3"/>
                </a:cxn>
                <a:cxn ang="0">
                  <a:pos x="T4" y="T5"/>
                </a:cxn>
                <a:cxn ang="0">
                  <a:pos x="T6" y="T7"/>
                </a:cxn>
              </a:cxnLst>
              <a:rect b="b" l="0" r="r" t="0"/>
              <a:pathLst>
                <a:path h="125" w="85">
                  <a:moveTo>
                    <a:pt x="64" y="0"/>
                  </a:moveTo>
                  <a:lnTo>
                    <a:pt x="85" y="125"/>
                  </a:lnTo>
                  <a:lnTo>
                    <a:pt x="0" y="70"/>
                  </a:lnTo>
                  <a:lnTo>
                    <a:pt x="64"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2" name="Freeform 9"/>
            <p:cNvSpPr/>
            <p:nvPr/>
          </p:nvSpPr>
          <p:spPr bwMode="auto">
            <a:xfrm>
              <a:off x="1099454" y="3180044"/>
              <a:ext cx="457417" cy="667289"/>
            </a:xfrm>
            <a:custGeom>
              <a:gdLst>
                <a:gd fmla="*/ 0 w 85" name="T0"/>
                <a:gd fmla="*/ 124 h 124" name="T1"/>
                <a:gd fmla="*/ 85 w 85" name="T2"/>
                <a:gd fmla="*/ 55 h 124" name="T3"/>
                <a:gd fmla="*/ 0 w 85" name="T4"/>
                <a:gd fmla="*/ 0 h 124" name="T5"/>
                <a:gd fmla="*/ 0 w 85" name="T6"/>
                <a:gd fmla="*/ 124 h 124" name="T7"/>
              </a:gdLst>
              <a:cxnLst>
                <a:cxn ang="0">
                  <a:pos x="T0" y="T1"/>
                </a:cxn>
                <a:cxn ang="0">
                  <a:pos x="T2" y="T3"/>
                </a:cxn>
                <a:cxn ang="0">
                  <a:pos x="T4" y="T5"/>
                </a:cxn>
                <a:cxn ang="0">
                  <a:pos x="T6" y="T7"/>
                </a:cxn>
              </a:cxnLst>
              <a:rect b="b" l="0" r="r" t="0"/>
              <a:pathLst>
                <a:path h="124" w="85">
                  <a:moveTo>
                    <a:pt x="0" y="124"/>
                  </a:moveTo>
                  <a:lnTo>
                    <a:pt x="85" y="55"/>
                  </a:lnTo>
                  <a:lnTo>
                    <a:pt x="0" y="0"/>
                  </a:lnTo>
                  <a:lnTo>
                    <a:pt x="0" y="124"/>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3" name="Freeform 10"/>
            <p:cNvSpPr/>
            <p:nvPr/>
          </p:nvSpPr>
          <p:spPr bwMode="auto">
            <a:xfrm>
              <a:off x="728142" y="1710930"/>
              <a:ext cx="484323" cy="452034"/>
            </a:xfrm>
            <a:custGeom>
              <a:gdLst>
                <a:gd fmla="*/ 90 w 90" name="T0"/>
                <a:gd fmla="*/ 84 h 84" name="T1"/>
                <a:gd fmla="*/ 76 w 90" name="T2"/>
                <a:gd fmla="*/ 0 h 84" name="T3"/>
                <a:gd fmla="*/ 0 w 90" name="T4"/>
                <a:gd fmla="*/ 50 h 84" name="T5"/>
                <a:gd fmla="*/ 90 w 90" name="T6"/>
                <a:gd fmla="*/ 84 h 84" name="T7"/>
              </a:gdLst>
              <a:cxnLst>
                <a:cxn ang="0">
                  <a:pos x="T0" y="T1"/>
                </a:cxn>
                <a:cxn ang="0">
                  <a:pos x="T2" y="T3"/>
                </a:cxn>
                <a:cxn ang="0">
                  <a:pos x="T4" y="T5"/>
                </a:cxn>
                <a:cxn ang="0">
                  <a:pos x="T6" y="T7"/>
                </a:cxn>
              </a:cxnLst>
              <a:rect b="b" l="0" r="r" t="0"/>
              <a:pathLst>
                <a:path h="84" w="90">
                  <a:moveTo>
                    <a:pt x="90" y="84"/>
                  </a:moveTo>
                  <a:lnTo>
                    <a:pt x="76" y="0"/>
                  </a:lnTo>
                  <a:lnTo>
                    <a:pt x="0" y="50"/>
                  </a:lnTo>
                  <a:lnTo>
                    <a:pt x="90" y="84"/>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4" name="Freeform 11"/>
            <p:cNvSpPr/>
            <p:nvPr/>
          </p:nvSpPr>
          <p:spPr bwMode="auto">
            <a:xfrm>
              <a:off x="728142" y="1635592"/>
              <a:ext cx="408983" cy="344406"/>
            </a:xfrm>
            <a:custGeom>
              <a:gdLst>
                <a:gd fmla="*/ 38 w 76" name="T0"/>
                <a:gd fmla="*/ 0 h 64" name="T1"/>
                <a:gd fmla="*/ 76 w 76" name="T2"/>
                <a:gd fmla="*/ 14 h 64" name="T3"/>
                <a:gd fmla="*/ 0 w 76" name="T4"/>
                <a:gd fmla="*/ 64 h 64" name="T5"/>
                <a:gd fmla="*/ 38 w 76" name="T6"/>
                <a:gd fmla="*/ 0 h 64" name="T7"/>
              </a:gdLst>
              <a:cxnLst>
                <a:cxn ang="0">
                  <a:pos x="T0" y="T1"/>
                </a:cxn>
                <a:cxn ang="0">
                  <a:pos x="T2" y="T3"/>
                </a:cxn>
                <a:cxn ang="0">
                  <a:pos x="T4" y="T5"/>
                </a:cxn>
                <a:cxn ang="0">
                  <a:pos x="T6" y="T7"/>
                </a:cxn>
              </a:cxnLst>
              <a:rect b="b" l="0" r="r" t="0"/>
              <a:pathLst>
                <a:path h="64" w="76">
                  <a:moveTo>
                    <a:pt x="38" y="0"/>
                  </a:moveTo>
                  <a:lnTo>
                    <a:pt x="76" y="14"/>
                  </a:lnTo>
                  <a:lnTo>
                    <a:pt x="0" y="64"/>
                  </a:lnTo>
                  <a:lnTo>
                    <a:pt x="38"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5" name="Freeform 12"/>
            <p:cNvSpPr/>
            <p:nvPr/>
          </p:nvSpPr>
          <p:spPr bwMode="auto">
            <a:xfrm>
              <a:off x="932633" y="1323473"/>
              <a:ext cx="204491" cy="387457"/>
            </a:xfrm>
            <a:custGeom>
              <a:gdLst>
                <a:gd fmla="*/ 38 w 38" name="T0"/>
                <a:gd fmla="*/ 72 h 72" name="T1"/>
                <a:gd fmla="*/ 31 w 38" name="T2"/>
                <a:gd fmla="*/ 0 h 72" name="T3"/>
                <a:gd fmla="*/ 0 w 38" name="T4"/>
                <a:gd fmla="*/ 58 h 72" name="T5"/>
                <a:gd fmla="*/ 38 w 38" name="T6"/>
                <a:gd fmla="*/ 72 h 72" name="T7"/>
              </a:gdLst>
              <a:cxnLst>
                <a:cxn ang="0">
                  <a:pos x="T0" y="T1"/>
                </a:cxn>
                <a:cxn ang="0">
                  <a:pos x="T2" y="T3"/>
                </a:cxn>
                <a:cxn ang="0">
                  <a:pos x="T4" y="T5"/>
                </a:cxn>
                <a:cxn ang="0">
                  <a:pos x="T6" y="T7"/>
                </a:cxn>
              </a:cxnLst>
              <a:rect b="b" l="0" r="r" t="0"/>
              <a:pathLst>
                <a:path h="72" w="38">
                  <a:moveTo>
                    <a:pt x="38" y="72"/>
                  </a:moveTo>
                  <a:lnTo>
                    <a:pt x="31" y="0"/>
                  </a:lnTo>
                  <a:lnTo>
                    <a:pt x="0" y="58"/>
                  </a:lnTo>
                  <a:lnTo>
                    <a:pt x="38" y="72"/>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6" name="Freeform 13"/>
            <p:cNvSpPr/>
            <p:nvPr/>
          </p:nvSpPr>
          <p:spPr bwMode="auto">
            <a:xfrm>
              <a:off x="1567635" y="1323473"/>
              <a:ext cx="435891" cy="850255"/>
            </a:xfrm>
            <a:custGeom>
              <a:gdLst>
                <a:gd fmla="*/ 0 w 81" name="T0"/>
                <a:gd fmla="*/ 94 h 158" name="T1"/>
                <a:gd fmla="*/ 81 w 81" name="T2"/>
                <a:gd fmla="*/ 158 h 158" name="T3"/>
                <a:gd fmla="*/ 24 w 81" name="T4"/>
                <a:gd fmla="*/ 0 h 158" name="T5"/>
                <a:gd fmla="*/ 0 w 81" name="T6"/>
                <a:gd fmla="*/ 94 h 158" name="T7"/>
              </a:gdLst>
              <a:cxnLst>
                <a:cxn ang="0">
                  <a:pos x="T0" y="T1"/>
                </a:cxn>
                <a:cxn ang="0">
                  <a:pos x="T2" y="T3"/>
                </a:cxn>
                <a:cxn ang="0">
                  <a:pos x="T4" y="T5"/>
                </a:cxn>
                <a:cxn ang="0">
                  <a:pos x="T6" y="T7"/>
                </a:cxn>
              </a:cxnLst>
              <a:rect b="b" l="0" r="r" t="0"/>
              <a:pathLst>
                <a:path h="158" w="81">
                  <a:moveTo>
                    <a:pt x="0" y="94"/>
                  </a:moveTo>
                  <a:lnTo>
                    <a:pt x="81" y="158"/>
                  </a:lnTo>
                  <a:lnTo>
                    <a:pt x="24" y="0"/>
                  </a:lnTo>
                  <a:lnTo>
                    <a:pt x="0" y="94"/>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7" name="Freeform 14"/>
            <p:cNvSpPr/>
            <p:nvPr/>
          </p:nvSpPr>
          <p:spPr bwMode="auto">
            <a:xfrm>
              <a:off x="1212465" y="1829322"/>
              <a:ext cx="446655" cy="360553"/>
            </a:xfrm>
            <a:custGeom>
              <a:gdLst>
                <a:gd fmla="*/ 0 w 83" name="T0"/>
                <a:gd fmla="*/ 62 h 67" name="T1"/>
                <a:gd fmla="*/ 83 w 83" name="T2"/>
                <a:gd fmla="*/ 67 h 67" name="T3"/>
                <a:gd fmla="*/ 66 w 83" name="T4"/>
                <a:gd fmla="*/ 0 h 67" name="T5"/>
                <a:gd fmla="*/ 0 w 83" name="T6"/>
                <a:gd fmla="*/ 62 h 67" name="T7"/>
              </a:gdLst>
              <a:cxnLst>
                <a:cxn ang="0">
                  <a:pos x="T0" y="T1"/>
                </a:cxn>
                <a:cxn ang="0">
                  <a:pos x="T2" y="T3"/>
                </a:cxn>
                <a:cxn ang="0">
                  <a:pos x="T4" y="T5"/>
                </a:cxn>
                <a:cxn ang="0">
                  <a:pos x="T6" y="T7"/>
                </a:cxn>
              </a:cxnLst>
              <a:rect b="b" l="0" r="r" t="0"/>
              <a:pathLst>
                <a:path h="67" w="83">
                  <a:moveTo>
                    <a:pt x="0" y="62"/>
                  </a:moveTo>
                  <a:lnTo>
                    <a:pt x="83" y="67"/>
                  </a:lnTo>
                  <a:lnTo>
                    <a:pt x="66" y="0"/>
                  </a:lnTo>
                  <a:lnTo>
                    <a:pt x="0" y="62"/>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8" name="Freeform 15"/>
            <p:cNvSpPr/>
            <p:nvPr/>
          </p:nvSpPr>
          <p:spPr bwMode="auto">
            <a:xfrm>
              <a:off x="1212465" y="2162966"/>
              <a:ext cx="446655" cy="640385"/>
            </a:xfrm>
            <a:custGeom>
              <a:gdLst>
                <a:gd fmla="*/ 83 w 83" name="T0"/>
                <a:gd fmla="*/ 5 h 119" name="T1"/>
                <a:gd fmla="*/ 43 w 83" name="T2"/>
                <a:gd fmla="*/ 119 h 119" name="T3"/>
                <a:gd fmla="*/ 0 w 83" name="T4"/>
                <a:gd fmla="*/ 0 h 119" name="T5"/>
                <a:gd fmla="*/ 83 w 83" name="T6"/>
                <a:gd fmla="*/ 5 h 119" name="T7"/>
              </a:gdLst>
              <a:cxnLst>
                <a:cxn ang="0">
                  <a:pos x="T0" y="T1"/>
                </a:cxn>
                <a:cxn ang="0">
                  <a:pos x="T2" y="T3"/>
                </a:cxn>
                <a:cxn ang="0">
                  <a:pos x="T4" y="T5"/>
                </a:cxn>
                <a:cxn ang="0">
                  <a:pos x="T6" y="T7"/>
                </a:cxn>
              </a:cxnLst>
              <a:rect b="b" l="0" r="r" t="0"/>
              <a:pathLst>
                <a:path h="119" w="83">
                  <a:moveTo>
                    <a:pt x="83" y="5"/>
                  </a:moveTo>
                  <a:lnTo>
                    <a:pt x="43" y="119"/>
                  </a:lnTo>
                  <a:lnTo>
                    <a:pt x="0" y="0"/>
                  </a:lnTo>
                  <a:lnTo>
                    <a:pt x="83" y="5"/>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9" name="Freeform 16"/>
            <p:cNvSpPr/>
            <p:nvPr/>
          </p:nvSpPr>
          <p:spPr bwMode="auto">
            <a:xfrm>
              <a:off x="1099454" y="2162966"/>
              <a:ext cx="344406" cy="640385"/>
            </a:xfrm>
            <a:custGeom>
              <a:gdLst>
                <a:gd fmla="*/ 64 w 64" name="T0"/>
                <a:gd fmla="*/ 119 h 119" name="T1"/>
                <a:gd fmla="*/ 0 w 64" name="T2"/>
                <a:gd fmla="*/ 57 h 119" name="T3"/>
                <a:gd fmla="*/ 21 w 64" name="T4"/>
                <a:gd fmla="*/ 0 h 119" name="T5"/>
                <a:gd fmla="*/ 64 w 64" name="T6"/>
                <a:gd fmla="*/ 119 h 119" name="T7"/>
              </a:gdLst>
              <a:cxnLst>
                <a:cxn ang="0">
                  <a:pos x="T0" y="T1"/>
                </a:cxn>
                <a:cxn ang="0">
                  <a:pos x="T2" y="T3"/>
                </a:cxn>
                <a:cxn ang="0">
                  <a:pos x="T4" y="T5"/>
                </a:cxn>
                <a:cxn ang="0">
                  <a:pos x="T6" y="T7"/>
                </a:cxn>
              </a:cxnLst>
              <a:rect b="b" l="0" r="r" t="0"/>
              <a:pathLst>
                <a:path h="119" w="64">
                  <a:moveTo>
                    <a:pt x="64" y="119"/>
                  </a:moveTo>
                  <a:lnTo>
                    <a:pt x="0" y="57"/>
                  </a:lnTo>
                  <a:lnTo>
                    <a:pt x="21" y="0"/>
                  </a:lnTo>
                  <a:lnTo>
                    <a:pt x="64" y="119"/>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0" name="Freeform 17"/>
            <p:cNvSpPr/>
            <p:nvPr/>
          </p:nvSpPr>
          <p:spPr bwMode="auto">
            <a:xfrm>
              <a:off x="1696786" y="1323473"/>
              <a:ext cx="371317" cy="478942"/>
            </a:xfrm>
            <a:custGeom>
              <a:gdLst>
                <a:gd fmla="*/ 69 w 69" name="T0"/>
                <a:gd fmla="*/ 0 h 89" name="T1"/>
                <a:gd fmla="*/ 69 w 69" name="T2"/>
                <a:gd fmla="*/ 89 h 89" name="T3"/>
                <a:gd fmla="*/ 0 w 69" name="T4"/>
                <a:gd fmla="*/ 0 h 89" name="T5"/>
                <a:gd fmla="*/ 69 w 69" name="T6"/>
                <a:gd fmla="*/ 0 h 89" name="T7"/>
              </a:gdLst>
              <a:cxnLst>
                <a:cxn ang="0">
                  <a:pos x="T0" y="T1"/>
                </a:cxn>
                <a:cxn ang="0">
                  <a:pos x="T2" y="T3"/>
                </a:cxn>
                <a:cxn ang="0">
                  <a:pos x="T4" y="T5"/>
                </a:cxn>
                <a:cxn ang="0">
                  <a:pos x="T6" y="T7"/>
                </a:cxn>
              </a:cxnLst>
              <a:rect b="b" l="0" r="r" t="0"/>
              <a:pathLst>
                <a:path h="89" w="69">
                  <a:moveTo>
                    <a:pt x="69" y="0"/>
                  </a:moveTo>
                  <a:lnTo>
                    <a:pt x="69" y="89"/>
                  </a:lnTo>
                  <a:lnTo>
                    <a:pt x="0" y="0"/>
                  </a:lnTo>
                  <a:lnTo>
                    <a:pt x="69"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1" name="Freeform 18"/>
            <p:cNvSpPr/>
            <p:nvPr/>
          </p:nvSpPr>
          <p:spPr bwMode="auto">
            <a:xfrm>
              <a:off x="1696786" y="1323473"/>
              <a:ext cx="371317" cy="850255"/>
            </a:xfrm>
            <a:custGeom>
              <a:gdLst>
                <a:gd fmla="*/ 69 w 69" name="T0"/>
                <a:gd fmla="*/ 89 h 158" name="T1"/>
                <a:gd fmla="*/ 57 w 69" name="T2"/>
                <a:gd fmla="*/ 158 h 158" name="T3"/>
                <a:gd fmla="*/ 0 w 69" name="T4"/>
                <a:gd fmla="*/ 0 h 158" name="T5"/>
                <a:gd fmla="*/ 69 w 69" name="T6"/>
                <a:gd fmla="*/ 89 h 158" name="T7"/>
              </a:gdLst>
              <a:cxnLst>
                <a:cxn ang="0">
                  <a:pos x="T0" y="T1"/>
                </a:cxn>
                <a:cxn ang="0">
                  <a:pos x="T2" y="T3"/>
                </a:cxn>
                <a:cxn ang="0">
                  <a:pos x="T4" y="T5"/>
                </a:cxn>
                <a:cxn ang="0">
                  <a:pos x="T6" y="T7"/>
                </a:cxn>
              </a:cxnLst>
              <a:rect b="b" l="0" r="r" t="0"/>
              <a:pathLst>
                <a:path h="158" w="69">
                  <a:moveTo>
                    <a:pt x="69" y="89"/>
                  </a:moveTo>
                  <a:lnTo>
                    <a:pt x="57" y="158"/>
                  </a:lnTo>
                  <a:lnTo>
                    <a:pt x="0" y="0"/>
                  </a:lnTo>
                  <a:lnTo>
                    <a:pt x="69" y="89"/>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2" name="Freeform 19"/>
            <p:cNvSpPr/>
            <p:nvPr/>
          </p:nvSpPr>
          <p:spPr bwMode="auto">
            <a:xfrm>
              <a:off x="2068099" y="1323473"/>
              <a:ext cx="215255" cy="478942"/>
            </a:xfrm>
            <a:custGeom>
              <a:gdLst>
                <a:gd fmla="*/ 40 w 40" name="T0"/>
                <a:gd fmla="*/ 0 h 89" name="T1"/>
                <a:gd fmla="*/ 0 w 40" name="T2"/>
                <a:gd fmla="*/ 89 h 89" name="T3"/>
                <a:gd fmla="*/ 0 w 40" name="T4"/>
                <a:gd fmla="*/ 0 h 89" name="T5"/>
                <a:gd fmla="*/ 40 w 40" name="T6"/>
                <a:gd fmla="*/ 0 h 89" name="T7"/>
              </a:gdLst>
              <a:cxnLst>
                <a:cxn ang="0">
                  <a:pos x="T0" y="T1"/>
                </a:cxn>
                <a:cxn ang="0">
                  <a:pos x="T2" y="T3"/>
                </a:cxn>
                <a:cxn ang="0">
                  <a:pos x="T4" y="T5"/>
                </a:cxn>
                <a:cxn ang="0">
                  <a:pos x="T6" y="T7"/>
                </a:cxn>
              </a:cxnLst>
              <a:rect b="b" l="0" r="r" t="0"/>
              <a:pathLst>
                <a:path h="89" w="40">
                  <a:moveTo>
                    <a:pt x="40" y="0"/>
                  </a:moveTo>
                  <a:lnTo>
                    <a:pt x="0" y="89"/>
                  </a:lnTo>
                  <a:lnTo>
                    <a:pt x="0" y="0"/>
                  </a:lnTo>
                  <a:lnTo>
                    <a:pt x="4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3" name="Freeform 20"/>
            <p:cNvSpPr/>
            <p:nvPr/>
          </p:nvSpPr>
          <p:spPr bwMode="auto">
            <a:xfrm>
              <a:off x="2068099" y="1323473"/>
              <a:ext cx="215255" cy="527374"/>
            </a:xfrm>
            <a:custGeom>
              <a:gdLst>
                <a:gd fmla="*/ 40 w 40" name="T0"/>
                <a:gd fmla="*/ 98 h 98" name="T1"/>
                <a:gd fmla="*/ 0 w 40" name="T2"/>
                <a:gd fmla="*/ 89 h 98" name="T3"/>
                <a:gd fmla="*/ 40 w 40" name="T4"/>
                <a:gd fmla="*/ 0 h 98" name="T5"/>
                <a:gd fmla="*/ 40 w 40" name="T6"/>
                <a:gd fmla="*/ 98 h 98" name="T7"/>
              </a:gdLst>
              <a:cxnLst>
                <a:cxn ang="0">
                  <a:pos x="T0" y="T1"/>
                </a:cxn>
                <a:cxn ang="0">
                  <a:pos x="T2" y="T3"/>
                </a:cxn>
                <a:cxn ang="0">
                  <a:pos x="T4" y="T5"/>
                </a:cxn>
                <a:cxn ang="0">
                  <a:pos x="T6" y="T7"/>
                </a:cxn>
              </a:cxnLst>
              <a:rect b="b" l="0" r="r" t="0"/>
              <a:pathLst>
                <a:path h="98" w="40">
                  <a:moveTo>
                    <a:pt x="40" y="98"/>
                  </a:moveTo>
                  <a:lnTo>
                    <a:pt x="0" y="89"/>
                  </a:lnTo>
                  <a:lnTo>
                    <a:pt x="40" y="0"/>
                  </a:lnTo>
                  <a:lnTo>
                    <a:pt x="40" y="98"/>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4" name="Freeform 21"/>
            <p:cNvSpPr/>
            <p:nvPr/>
          </p:nvSpPr>
          <p:spPr bwMode="auto">
            <a:xfrm>
              <a:off x="2003522" y="1802415"/>
              <a:ext cx="279832" cy="371317"/>
            </a:xfrm>
            <a:custGeom>
              <a:gdLst>
                <a:gd fmla="*/ 12 w 52" name="T0"/>
                <a:gd fmla="*/ 0 h 69" name="T1"/>
                <a:gd fmla="*/ 52 w 52" name="T2"/>
                <a:gd fmla="*/ 69 h 69" name="T3"/>
                <a:gd fmla="*/ 0 w 52" name="T4"/>
                <a:gd fmla="*/ 69 h 69" name="T5"/>
                <a:gd fmla="*/ 12 w 52" name="T6"/>
                <a:gd fmla="*/ 0 h 69" name="T7"/>
              </a:gdLst>
              <a:cxnLst>
                <a:cxn ang="0">
                  <a:pos x="T0" y="T1"/>
                </a:cxn>
                <a:cxn ang="0">
                  <a:pos x="T2" y="T3"/>
                </a:cxn>
                <a:cxn ang="0">
                  <a:pos x="T4" y="T5"/>
                </a:cxn>
                <a:cxn ang="0">
                  <a:pos x="T6" y="T7"/>
                </a:cxn>
              </a:cxnLst>
              <a:rect b="b" l="0" r="r" t="0"/>
              <a:pathLst>
                <a:path h="69" w="52">
                  <a:moveTo>
                    <a:pt x="12" y="0"/>
                  </a:moveTo>
                  <a:lnTo>
                    <a:pt x="52" y="69"/>
                  </a:lnTo>
                  <a:lnTo>
                    <a:pt x="0" y="69"/>
                  </a:lnTo>
                  <a:lnTo>
                    <a:pt x="12"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5" name="Freeform 22"/>
            <p:cNvSpPr/>
            <p:nvPr/>
          </p:nvSpPr>
          <p:spPr bwMode="auto">
            <a:xfrm>
              <a:off x="2068099" y="1802415"/>
              <a:ext cx="215255" cy="371317"/>
            </a:xfrm>
            <a:custGeom>
              <a:gdLst>
                <a:gd fmla="*/ 40 w 40" name="T0"/>
                <a:gd fmla="*/ 9 h 69" name="T1"/>
                <a:gd fmla="*/ 40 w 40" name="T2"/>
                <a:gd fmla="*/ 69 h 69" name="T3"/>
                <a:gd fmla="*/ 0 w 40" name="T4"/>
                <a:gd fmla="*/ 0 h 69" name="T5"/>
                <a:gd fmla="*/ 40 w 40" name="T6"/>
                <a:gd fmla="*/ 9 h 69" name="T7"/>
              </a:gdLst>
              <a:cxnLst>
                <a:cxn ang="0">
                  <a:pos x="T0" y="T1"/>
                </a:cxn>
                <a:cxn ang="0">
                  <a:pos x="T2" y="T3"/>
                </a:cxn>
                <a:cxn ang="0">
                  <a:pos x="T4" y="T5"/>
                </a:cxn>
                <a:cxn ang="0">
                  <a:pos x="T6" y="T7"/>
                </a:cxn>
              </a:cxnLst>
              <a:rect b="b" l="0" r="r" t="0"/>
              <a:pathLst>
                <a:path h="69" w="40">
                  <a:moveTo>
                    <a:pt x="40" y="9"/>
                  </a:moveTo>
                  <a:lnTo>
                    <a:pt x="40" y="69"/>
                  </a:lnTo>
                  <a:lnTo>
                    <a:pt x="0" y="0"/>
                  </a:lnTo>
                  <a:lnTo>
                    <a:pt x="40" y="9"/>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6" name="Freeform 23"/>
            <p:cNvSpPr/>
            <p:nvPr/>
          </p:nvSpPr>
          <p:spPr bwMode="auto">
            <a:xfrm>
              <a:off x="2003522" y="2173728"/>
              <a:ext cx="279832" cy="645764"/>
            </a:xfrm>
            <a:custGeom>
              <a:gdLst>
                <a:gd fmla="*/ 52 w 52" name="T0"/>
                <a:gd fmla="*/ 0 h 120" name="T1"/>
                <a:gd fmla="*/ 52 w 52" name="T2"/>
                <a:gd fmla="*/ 120 h 120" name="T3"/>
                <a:gd fmla="*/ 0 w 52" name="T4"/>
                <a:gd fmla="*/ 0 h 120" name="T5"/>
                <a:gd fmla="*/ 52 w 52" name="T6"/>
                <a:gd fmla="*/ 0 h 120" name="T7"/>
              </a:gdLst>
              <a:cxnLst>
                <a:cxn ang="0">
                  <a:pos x="T0" y="T1"/>
                </a:cxn>
                <a:cxn ang="0">
                  <a:pos x="T2" y="T3"/>
                </a:cxn>
                <a:cxn ang="0">
                  <a:pos x="T4" y="T5"/>
                </a:cxn>
                <a:cxn ang="0">
                  <a:pos x="T6" y="T7"/>
                </a:cxn>
              </a:cxnLst>
              <a:rect b="b" l="0" r="r" t="0"/>
              <a:pathLst>
                <a:path h="120" w="52">
                  <a:moveTo>
                    <a:pt x="52" y="0"/>
                  </a:moveTo>
                  <a:lnTo>
                    <a:pt x="52" y="120"/>
                  </a:lnTo>
                  <a:lnTo>
                    <a:pt x="0" y="0"/>
                  </a:lnTo>
                  <a:lnTo>
                    <a:pt x="52"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7" name="Freeform 24"/>
            <p:cNvSpPr/>
            <p:nvPr/>
          </p:nvSpPr>
          <p:spPr bwMode="auto">
            <a:xfrm>
              <a:off x="1772126" y="2679577"/>
              <a:ext cx="511231" cy="435891"/>
            </a:xfrm>
            <a:custGeom>
              <a:gdLst>
                <a:gd fmla="*/ 95 w 95" name="T0"/>
                <a:gd fmla="*/ 26 h 81" name="T1"/>
                <a:gd fmla="*/ 24 w 95" name="T2"/>
                <a:gd fmla="*/ 81 h 81" name="T3"/>
                <a:gd fmla="*/ 0 w 95" name="T4"/>
                <a:gd fmla="*/ 0 h 81" name="T5"/>
                <a:gd fmla="*/ 95 w 95" name="T6"/>
                <a:gd fmla="*/ 26 h 81" name="T7"/>
              </a:gdLst>
              <a:cxnLst>
                <a:cxn ang="0">
                  <a:pos x="T0" y="T1"/>
                </a:cxn>
                <a:cxn ang="0">
                  <a:pos x="T2" y="T3"/>
                </a:cxn>
                <a:cxn ang="0">
                  <a:pos x="T4" y="T5"/>
                </a:cxn>
                <a:cxn ang="0">
                  <a:pos x="T6" y="T7"/>
                </a:cxn>
              </a:cxnLst>
              <a:rect b="b" l="0" r="r" t="0"/>
              <a:pathLst>
                <a:path h="81" w="95">
                  <a:moveTo>
                    <a:pt x="95" y="26"/>
                  </a:moveTo>
                  <a:lnTo>
                    <a:pt x="24" y="81"/>
                  </a:lnTo>
                  <a:lnTo>
                    <a:pt x="0" y="0"/>
                  </a:lnTo>
                  <a:lnTo>
                    <a:pt x="95" y="26"/>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8" name="Freeform 25"/>
            <p:cNvSpPr/>
            <p:nvPr/>
          </p:nvSpPr>
          <p:spPr bwMode="auto">
            <a:xfrm>
              <a:off x="1901279" y="2819492"/>
              <a:ext cx="382078" cy="694197"/>
            </a:xfrm>
            <a:custGeom>
              <a:gdLst>
                <a:gd fmla="*/ 0 w 71" name="T0"/>
                <a:gd fmla="*/ 55 h 129" name="T1"/>
                <a:gd fmla="*/ 31 w 71" name="T2"/>
                <a:gd fmla="*/ 129 h 129" name="T3"/>
                <a:gd fmla="*/ 71 w 71" name="T4"/>
                <a:gd fmla="*/ 0 h 129" name="T5"/>
                <a:gd fmla="*/ 0 w 71" name="T6"/>
                <a:gd fmla="*/ 55 h 129" name="T7"/>
              </a:gdLst>
              <a:cxnLst>
                <a:cxn ang="0">
                  <a:pos x="T0" y="T1"/>
                </a:cxn>
                <a:cxn ang="0">
                  <a:pos x="T2" y="T3"/>
                </a:cxn>
                <a:cxn ang="0">
                  <a:pos x="T4" y="T5"/>
                </a:cxn>
                <a:cxn ang="0">
                  <a:pos x="T6" y="T7"/>
                </a:cxn>
              </a:cxnLst>
              <a:rect b="b" l="0" r="r" t="0"/>
              <a:pathLst>
                <a:path h="129" w="71">
                  <a:moveTo>
                    <a:pt x="0" y="55"/>
                  </a:moveTo>
                  <a:lnTo>
                    <a:pt x="31" y="129"/>
                  </a:lnTo>
                  <a:lnTo>
                    <a:pt x="71" y="0"/>
                  </a:lnTo>
                  <a:lnTo>
                    <a:pt x="0" y="55"/>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9" name="Freeform 26"/>
            <p:cNvSpPr/>
            <p:nvPr/>
          </p:nvSpPr>
          <p:spPr bwMode="auto">
            <a:xfrm>
              <a:off x="1556871" y="3115468"/>
              <a:ext cx="511231" cy="398221"/>
            </a:xfrm>
            <a:custGeom>
              <a:gdLst>
                <a:gd fmla="*/ 95 w 95" name="T0"/>
                <a:gd fmla="*/ 74 h 74" name="T1"/>
                <a:gd fmla="*/ 0 w 95" name="T2"/>
                <a:gd fmla="*/ 67 h 74" name="T3"/>
                <a:gd fmla="*/ 64 w 95" name="T4"/>
                <a:gd fmla="*/ 0 h 74" name="T5"/>
                <a:gd fmla="*/ 95 w 95" name="T6"/>
                <a:gd fmla="*/ 74 h 74" name="T7"/>
              </a:gdLst>
              <a:cxnLst>
                <a:cxn ang="0">
                  <a:pos x="T0" y="T1"/>
                </a:cxn>
                <a:cxn ang="0">
                  <a:pos x="T2" y="T3"/>
                </a:cxn>
                <a:cxn ang="0">
                  <a:pos x="T4" y="T5"/>
                </a:cxn>
                <a:cxn ang="0">
                  <a:pos x="T6" y="T7"/>
                </a:cxn>
              </a:cxnLst>
              <a:rect b="b" l="0" r="r" t="0"/>
              <a:pathLst>
                <a:path h="74" w="95">
                  <a:moveTo>
                    <a:pt x="95" y="74"/>
                  </a:moveTo>
                  <a:lnTo>
                    <a:pt x="0" y="67"/>
                  </a:lnTo>
                  <a:lnTo>
                    <a:pt x="64" y="0"/>
                  </a:lnTo>
                  <a:lnTo>
                    <a:pt x="95" y="74"/>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0" name="Freeform 27"/>
            <p:cNvSpPr/>
            <p:nvPr/>
          </p:nvSpPr>
          <p:spPr bwMode="auto">
            <a:xfrm>
              <a:off x="2068099" y="3513689"/>
              <a:ext cx="215255" cy="425129"/>
            </a:xfrm>
            <a:custGeom>
              <a:gdLst>
                <a:gd fmla="*/ 40 w 40" name="T0"/>
                <a:gd fmla="*/ 79 h 79" name="T1"/>
                <a:gd fmla="*/ 40 w 40" name="T2"/>
                <a:gd fmla="*/ 2 h 79" name="T3"/>
                <a:gd fmla="*/ 0 w 40" name="T4"/>
                <a:gd fmla="*/ 0 h 79" name="T5"/>
                <a:gd fmla="*/ 40 w 40" name="T6"/>
                <a:gd fmla="*/ 79 h 79" name="T7"/>
              </a:gdLst>
              <a:cxnLst>
                <a:cxn ang="0">
                  <a:pos x="T0" y="T1"/>
                </a:cxn>
                <a:cxn ang="0">
                  <a:pos x="T2" y="T3"/>
                </a:cxn>
                <a:cxn ang="0">
                  <a:pos x="T4" y="T5"/>
                </a:cxn>
                <a:cxn ang="0">
                  <a:pos x="T6" y="T7"/>
                </a:cxn>
              </a:cxnLst>
              <a:rect b="b" l="0" r="r" t="0"/>
              <a:pathLst>
                <a:path h="79" w="40">
                  <a:moveTo>
                    <a:pt x="40" y="79"/>
                  </a:moveTo>
                  <a:lnTo>
                    <a:pt x="40" y="2"/>
                  </a:lnTo>
                  <a:lnTo>
                    <a:pt x="0" y="0"/>
                  </a:lnTo>
                  <a:lnTo>
                    <a:pt x="40" y="79"/>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1" name="Freeform 28"/>
            <p:cNvSpPr/>
            <p:nvPr/>
          </p:nvSpPr>
          <p:spPr bwMode="auto">
            <a:xfrm>
              <a:off x="2068099" y="2819492"/>
              <a:ext cx="215255" cy="704961"/>
            </a:xfrm>
            <a:custGeom>
              <a:gdLst>
                <a:gd fmla="*/ 40 w 40" name="T0"/>
                <a:gd fmla="*/ 131 h 131" name="T1"/>
                <a:gd fmla="*/ 40 w 40" name="T2"/>
                <a:gd fmla="*/ 0 h 131" name="T3"/>
                <a:gd fmla="*/ 0 w 40" name="T4"/>
                <a:gd fmla="*/ 129 h 131" name="T5"/>
                <a:gd fmla="*/ 40 w 40" name="T6"/>
                <a:gd fmla="*/ 131 h 131" name="T7"/>
              </a:gdLst>
              <a:cxnLst>
                <a:cxn ang="0">
                  <a:pos x="T0" y="T1"/>
                </a:cxn>
                <a:cxn ang="0">
                  <a:pos x="T2" y="T3"/>
                </a:cxn>
                <a:cxn ang="0">
                  <a:pos x="T4" y="T5"/>
                </a:cxn>
                <a:cxn ang="0">
                  <a:pos x="T6" y="T7"/>
                </a:cxn>
              </a:cxnLst>
              <a:rect b="b" l="0" r="r" t="0"/>
              <a:pathLst>
                <a:path h="131" w="40">
                  <a:moveTo>
                    <a:pt x="40" y="131"/>
                  </a:moveTo>
                  <a:lnTo>
                    <a:pt x="40" y="0"/>
                  </a:lnTo>
                  <a:lnTo>
                    <a:pt x="0" y="129"/>
                  </a:lnTo>
                  <a:lnTo>
                    <a:pt x="40" y="131"/>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2" name="Freeform 29"/>
            <p:cNvSpPr/>
            <p:nvPr/>
          </p:nvSpPr>
          <p:spPr bwMode="auto">
            <a:xfrm>
              <a:off x="1556871" y="3476019"/>
              <a:ext cx="511231" cy="742627"/>
            </a:xfrm>
            <a:custGeom>
              <a:gdLst>
                <a:gd fmla="*/ 95 w 95" name="T0"/>
                <a:gd fmla="*/ 7 h 138" name="T1"/>
                <a:gd fmla="*/ 38 w 95" name="T2"/>
                <a:gd fmla="*/ 138 h 138" name="T3"/>
                <a:gd fmla="*/ 0 w 95" name="T4"/>
                <a:gd fmla="*/ 0 h 138" name="T5"/>
                <a:gd fmla="*/ 95 w 95" name="T6"/>
                <a:gd fmla="*/ 7 h 138" name="T7"/>
              </a:gdLst>
              <a:cxnLst>
                <a:cxn ang="0">
                  <a:pos x="T0" y="T1"/>
                </a:cxn>
                <a:cxn ang="0">
                  <a:pos x="T2" y="T3"/>
                </a:cxn>
                <a:cxn ang="0">
                  <a:pos x="T4" y="T5"/>
                </a:cxn>
                <a:cxn ang="0">
                  <a:pos x="T6" y="T7"/>
                </a:cxn>
              </a:cxnLst>
              <a:rect b="b" l="0" r="r" t="0"/>
              <a:pathLst>
                <a:path h="138" w="95">
                  <a:moveTo>
                    <a:pt x="95" y="7"/>
                  </a:moveTo>
                  <a:lnTo>
                    <a:pt x="38" y="138"/>
                  </a:lnTo>
                  <a:lnTo>
                    <a:pt x="0" y="0"/>
                  </a:lnTo>
                  <a:lnTo>
                    <a:pt x="95" y="7"/>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3" name="Freeform 30"/>
            <p:cNvSpPr/>
            <p:nvPr/>
          </p:nvSpPr>
          <p:spPr bwMode="auto">
            <a:xfrm>
              <a:off x="1761362" y="3513689"/>
              <a:ext cx="521993" cy="704961"/>
            </a:xfrm>
            <a:custGeom>
              <a:gdLst>
                <a:gd fmla="*/ 97 w 97" name="T0"/>
                <a:gd fmla="*/ 79 h 131" name="T1"/>
                <a:gd fmla="*/ 0 w 97" name="T2"/>
                <a:gd fmla="*/ 131 h 131" name="T3"/>
                <a:gd fmla="*/ 57 w 97" name="T4"/>
                <a:gd fmla="*/ 0 h 131" name="T5"/>
                <a:gd fmla="*/ 97 w 97" name="T6"/>
                <a:gd fmla="*/ 79 h 131" name="T7"/>
              </a:gdLst>
              <a:cxnLst>
                <a:cxn ang="0">
                  <a:pos x="T0" y="T1"/>
                </a:cxn>
                <a:cxn ang="0">
                  <a:pos x="T2" y="T3"/>
                </a:cxn>
                <a:cxn ang="0">
                  <a:pos x="T4" y="T5"/>
                </a:cxn>
                <a:cxn ang="0">
                  <a:pos x="T6" y="T7"/>
                </a:cxn>
              </a:cxnLst>
              <a:rect b="b" l="0" r="r" t="0"/>
              <a:pathLst>
                <a:path h="131" w="97">
                  <a:moveTo>
                    <a:pt x="97" y="79"/>
                  </a:moveTo>
                  <a:lnTo>
                    <a:pt x="0" y="131"/>
                  </a:lnTo>
                  <a:lnTo>
                    <a:pt x="57" y="0"/>
                  </a:lnTo>
                  <a:lnTo>
                    <a:pt x="97" y="79"/>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4" name="Freeform 31"/>
            <p:cNvSpPr/>
            <p:nvPr/>
          </p:nvSpPr>
          <p:spPr bwMode="auto">
            <a:xfrm>
              <a:off x="1761362" y="3938814"/>
              <a:ext cx="521993" cy="279832"/>
            </a:xfrm>
            <a:custGeom>
              <a:gdLst>
                <a:gd fmla="*/ 97 w 97" name="T0"/>
                <a:gd fmla="*/ 52 h 52" name="T1"/>
                <a:gd fmla="*/ 97 w 97" name="T2"/>
                <a:gd fmla="*/ 0 h 52" name="T3"/>
                <a:gd fmla="*/ 0 w 97" name="T4"/>
                <a:gd fmla="*/ 52 h 52" name="T5"/>
                <a:gd fmla="*/ 97 w 97" name="T6"/>
                <a:gd fmla="*/ 52 h 52" name="T7"/>
              </a:gdLst>
              <a:cxnLst>
                <a:cxn ang="0">
                  <a:pos x="T0" y="T1"/>
                </a:cxn>
                <a:cxn ang="0">
                  <a:pos x="T2" y="T3"/>
                </a:cxn>
                <a:cxn ang="0">
                  <a:pos x="T4" y="T5"/>
                </a:cxn>
                <a:cxn ang="0">
                  <a:pos x="T6" y="T7"/>
                </a:cxn>
              </a:cxnLst>
              <a:rect b="b" l="0" r="r" t="0"/>
              <a:pathLst>
                <a:path h="52" w="97">
                  <a:moveTo>
                    <a:pt x="97" y="52"/>
                  </a:moveTo>
                  <a:lnTo>
                    <a:pt x="97" y="0"/>
                  </a:lnTo>
                  <a:lnTo>
                    <a:pt x="0" y="52"/>
                  </a:lnTo>
                  <a:lnTo>
                    <a:pt x="97" y="52"/>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5" name="Freeform 32"/>
            <p:cNvSpPr/>
            <p:nvPr/>
          </p:nvSpPr>
          <p:spPr bwMode="auto">
            <a:xfrm>
              <a:off x="1099454" y="3476019"/>
              <a:ext cx="661910" cy="742627"/>
            </a:xfrm>
            <a:custGeom>
              <a:gdLst>
                <a:gd fmla="*/ 123 w 123" name="T0"/>
                <a:gd fmla="*/ 138 h 138" name="T1"/>
                <a:gd fmla="*/ 0 w 123" name="T2"/>
                <a:gd fmla="*/ 69 h 138" name="T3"/>
                <a:gd fmla="*/ 85 w 123" name="T4"/>
                <a:gd fmla="*/ 0 h 138" name="T5"/>
                <a:gd fmla="*/ 123 w 123" name="T6"/>
                <a:gd fmla="*/ 138 h 138" name="T7"/>
              </a:gdLst>
              <a:cxnLst>
                <a:cxn ang="0">
                  <a:pos x="T0" y="T1"/>
                </a:cxn>
                <a:cxn ang="0">
                  <a:pos x="T2" y="T3"/>
                </a:cxn>
                <a:cxn ang="0">
                  <a:pos x="T4" y="T5"/>
                </a:cxn>
                <a:cxn ang="0">
                  <a:pos x="T6" y="T7"/>
                </a:cxn>
              </a:cxnLst>
              <a:rect b="b" l="0" r="r" t="0"/>
              <a:pathLst>
                <a:path h="138" w="123">
                  <a:moveTo>
                    <a:pt x="123" y="138"/>
                  </a:moveTo>
                  <a:lnTo>
                    <a:pt x="0" y="69"/>
                  </a:lnTo>
                  <a:lnTo>
                    <a:pt x="85" y="0"/>
                  </a:lnTo>
                  <a:lnTo>
                    <a:pt x="123" y="138"/>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6" name="Freeform 33"/>
            <p:cNvSpPr/>
            <p:nvPr/>
          </p:nvSpPr>
          <p:spPr bwMode="auto">
            <a:xfrm>
              <a:off x="1099454" y="3847333"/>
              <a:ext cx="661910" cy="371317"/>
            </a:xfrm>
            <a:custGeom>
              <a:gdLst>
                <a:gd fmla="*/ 123 w 123" name="T0"/>
                <a:gd fmla="*/ 69 h 69" name="T1"/>
                <a:gd fmla="*/ 0 w 123" name="T2"/>
                <a:gd fmla="*/ 0 h 69" name="T3"/>
                <a:gd fmla="*/ 0 w 123" name="T4"/>
                <a:gd fmla="*/ 69 h 69" name="T5"/>
                <a:gd fmla="*/ 123 w 123" name="T6"/>
                <a:gd fmla="*/ 69 h 69" name="T7"/>
              </a:gdLst>
              <a:cxnLst>
                <a:cxn ang="0">
                  <a:pos x="T0" y="T1"/>
                </a:cxn>
                <a:cxn ang="0">
                  <a:pos x="T2" y="T3"/>
                </a:cxn>
                <a:cxn ang="0">
                  <a:pos x="T4" y="T5"/>
                </a:cxn>
                <a:cxn ang="0">
                  <a:pos x="T6" y="T7"/>
                </a:cxn>
              </a:cxnLst>
              <a:rect b="b" l="0" r="r" t="0"/>
              <a:pathLst>
                <a:path h="69" w="123">
                  <a:moveTo>
                    <a:pt x="123" y="69"/>
                  </a:moveTo>
                  <a:lnTo>
                    <a:pt x="0" y="0"/>
                  </a:lnTo>
                  <a:lnTo>
                    <a:pt x="0" y="69"/>
                  </a:lnTo>
                  <a:lnTo>
                    <a:pt x="123" y="69"/>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7" name="Freeform 34"/>
            <p:cNvSpPr/>
            <p:nvPr/>
          </p:nvSpPr>
          <p:spPr bwMode="auto">
            <a:xfrm>
              <a:off x="604369" y="1979998"/>
              <a:ext cx="608095" cy="231400"/>
            </a:xfrm>
            <a:custGeom>
              <a:gdLst>
                <a:gd fmla="*/ 0 w 113" name="T0"/>
                <a:gd fmla="*/ 43 h 43" name="T1"/>
                <a:gd fmla="*/ 113 w 113" name="T2"/>
                <a:gd fmla="*/ 34 h 43" name="T3"/>
                <a:gd fmla="*/ 23 w 113" name="T4"/>
                <a:gd fmla="*/ 0 h 43" name="T5"/>
                <a:gd fmla="*/ 0 w 113" name="T6"/>
                <a:gd fmla="*/ 43 h 43" name="T7"/>
              </a:gdLst>
              <a:cxnLst>
                <a:cxn ang="0">
                  <a:pos x="T0" y="T1"/>
                </a:cxn>
                <a:cxn ang="0">
                  <a:pos x="T2" y="T3"/>
                </a:cxn>
                <a:cxn ang="0">
                  <a:pos x="T4" y="T5"/>
                </a:cxn>
                <a:cxn ang="0">
                  <a:pos x="T6" y="T7"/>
                </a:cxn>
              </a:cxnLst>
              <a:rect b="b" l="0" r="r" t="0"/>
              <a:pathLst>
                <a:path h="43" w="113">
                  <a:moveTo>
                    <a:pt x="0" y="43"/>
                  </a:moveTo>
                  <a:lnTo>
                    <a:pt x="113" y="34"/>
                  </a:lnTo>
                  <a:lnTo>
                    <a:pt x="23" y="0"/>
                  </a:lnTo>
                  <a:lnTo>
                    <a:pt x="0" y="43"/>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8" name="Freeform 35"/>
            <p:cNvSpPr/>
            <p:nvPr/>
          </p:nvSpPr>
          <p:spPr bwMode="auto">
            <a:xfrm>
              <a:off x="1137124" y="1323473"/>
              <a:ext cx="559661" cy="505849"/>
            </a:xfrm>
            <a:custGeom>
              <a:gdLst>
                <a:gd fmla="*/ 104 w 104" name="T0"/>
                <a:gd fmla="*/ 0 h 94" name="T1"/>
                <a:gd fmla="*/ 80 w 104" name="T2"/>
                <a:gd fmla="*/ 94 h 94" name="T3"/>
                <a:gd fmla="*/ 0 w 104" name="T4"/>
                <a:gd fmla="*/ 72 h 94" name="T5"/>
                <a:gd fmla="*/ 104 w 104" name="T6"/>
                <a:gd fmla="*/ 0 h 94" name="T7"/>
              </a:gdLst>
              <a:cxnLst>
                <a:cxn ang="0">
                  <a:pos x="T0" y="T1"/>
                </a:cxn>
                <a:cxn ang="0">
                  <a:pos x="T2" y="T3"/>
                </a:cxn>
                <a:cxn ang="0">
                  <a:pos x="T4" y="T5"/>
                </a:cxn>
                <a:cxn ang="0">
                  <a:pos x="T6" y="T7"/>
                </a:cxn>
              </a:cxnLst>
              <a:rect b="b" l="0" r="r" t="0"/>
              <a:pathLst>
                <a:path h="94" w="104">
                  <a:moveTo>
                    <a:pt x="104" y="0"/>
                  </a:moveTo>
                  <a:lnTo>
                    <a:pt x="80" y="94"/>
                  </a:lnTo>
                  <a:lnTo>
                    <a:pt x="0" y="72"/>
                  </a:lnTo>
                  <a:lnTo>
                    <a:pt x="104"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9" name="Freeform 36"/>
            <p:cNvSpPr/>
            <p:nvPr/>
          </p:nvSpPr>
          <p:spPr bwMode="auto">
            <a:xfrm>
              <a:off x="1137124" y="1710930"/>
              <a:ext cx="430508" cy="452034"/>
            </a:xfrm>
            <a:custGeom>
              <a:gdLst>
                <a:gd fmla="*/ 0 w 80" name="T0"/>
                <a:gd fmla="*/ 0 h 84" name="T1"/>
                <a:gd fmla="*/ 14 w 80" name="T2"/>
                <a:gd fmla="*/ 84 h 84" name="T3"/>
                <a:gd fmla="*/ 80 w 80" name="T4"/>
                <a:gd fmla="*/ 22 h 84" name="T5"/>
                <a:gd fmla="*/ 0 w 80" name="T6"/>
                <a:gd fmla="*/ 0 h 84" name="T7"/>
              </a:gdLst>
              <a:cxnLst>
                <a:cxn ang="0">
                  <a:pos x="T0" y="T1"/>
                </a:cxn>
                <a:cxn ang="0">
                  <a:pos x="T2" y="T3"/>
                </a:cxn>
                <a:cxn ang="0">
                  <a:pos x="T4" y="T5"/>
                </a:cxn>
                <a:cxn ang="0">
                  <a:pos x="T6" y="T7"/>
                </a:cxn>
              </a:cxnLst>
              <a:rect b="b" l="0" r="r" t="0"/>
              <a:pathLst>
                <a:path h="84" w="80">
                  <a:moveTo>
                    <a:pt x="0" y="0"/>
                  </a:moveTo>
                  <a:lnTo>
                    <a:pt x="14" y="84"/>
                  </a:lnTo>
                  <a:lnTo>
                    <a:pt x="80" y="22"/>
                  </a:lnTo>
                  <a:lnTo>
                    <a:pt x="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0" name="Freeform 37"/>
            <p:cNvSpPr/>
            <p:nvPr/>
          </p:nvSpPr>
          <p:spPr bwMode="auto">
            <a:xfrm>
              <a:off x="1099454" y="1323473"/>
              <a:ext cx="597334" cy="387457"/>
            </a:xfrm>
            <a:custGeom>
              <a:gdLst>
                <a:gd fmla="*/ 0 w 111" name="T0"/>
                <a:gd fmla="*/ 0 h 72" name="T1"/>
                <a:gd fmla="*/ 7 w 111" name="T2"/>
                <a:gd fmla="*/ 72 h 72" name="T3"/>
                <a:gd fmla="*/ 111 w 111" name="T4"/>
                <a:gd fmla="*/ 0 h 72" name="T5"/>
                <a:gd fmla="*/ 0 w 111" name="T6"/>
                <a:gd fmla="*/ 0 h 72" name="T7"/>
              </a:gdLst>
              <a:cxnLst>
                <a:cxn ang="0">
                  <a:pos x="T0" y="T1"/>
                </a:cxn>
                <a:cxn ang="0">
                  <a:pos x="T2" y="T3"/>
                </a:cxn>
                <a:cxn ang="0">
                  <a:pos x="T4" y="T5"/>
                </a:cxn>
                <a:cxn ang="0">
                  <a:pos x="T6" y="T7"/>
                </a:cxn>
              </a:cxnLst>
              <a:rect b="b" l="0" r="r" t="0"/>
              <a:pathLst>
                <a:path h="72" w="110">
                  <a:moveTo>
                    <a:pt x="0" y="0"/>
                  </a:moveTo>
                  <a:lnTo>
                    <a:pt x="7" y="72"/>
                  </a:lnTo>
                  <a:lnTo>
                    <a:pt x="111" y="0"/>
                  </a:lnTo>
                  <a:lnTo>
                    <a:pt x="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1" name="Freeform 38"/>
            <p:cNvSpPr/>
            <p:nvPr/>
          </p:nvSpPr>
          <p:spPr bwMode="auto">
            <a:xfrm>
              <a:off x="1443861" y="2679577"/>
              <a:ext cx="328266" cy="796442"/>
            </a:xfrm>
            <a:custGeom>
              <a:gdLst>
                <a:gd fmla="*/ 61 w 61" name="T0"/>
                <a:gd fmla="*/ 0 h 148" name="T1"/>
                <a:gd fmla="*/ 21 w 61" name="T2"/>
                <a:gd fmla="*/ 148 h 148" name="T3"/>
                <a:gd fmla="*/ 0 w 61" name="T4"/>
                <a:gd fmla="*/ 23 h 148" name="T5"/>
                <a:gd fmla="*/ 61 w 61" name="T6"/>
                <a:gd fmla="*/ 0 h 148" name="T7"/>
              </a:gdLst>
              <a:cxnLst>
                <a:cxn ang="0">
                  <a:pos x="T0" y="T1"/>
                </a:cxn>
                <a:cxn ang="0">
                  <a:pos x="T2" y="T3"/>
                </a:cxn>
                <a:cxn ang="0">
                  <a:pos x="T4" y="T5"/>
                </a:cxn>
                <a:cxn ang="0">
                  <a:pos x="T6" y="T7"/>
                </a:cxn>
              </a:cxnLst>
              <a:rect b="b" l="0" r="r" t="0"/>
              <a:pathLst>
                <a:path h="148" w="61">
                  <a:moveTo>
                    <a:pt x="61" y="0"/>
                  </a:moveTo>
                  <a:lnTo>
                    <a:pt x="21" y="148"/>
                  </a:lnTo>
                  <a:lnTo>
                    <a:pt x="0" y="23"/>
                  </a:lnTo>
                  <a:lnTo>
                    <a:pt x="61"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2" name="Freeform 39"/>
            <p:cNvSpPr/>
            <p:nvPr/>
          </p:nvSpPr>
          <p:spPr bwMode="auto">
            <a:xfrm>
              <a:off x="1556871" y="2679577"/>
              <a:ext cx="344406" cy="796442"/>
            </a:xfrm>
            <a:custGeom>
              <a:gdLst>
                <a:gd fmla="*/ 40 w 64" name="T0"/>
                <a:gd fmla="*/ 0 h 148" name="T1"/>
                <a:gd fmla="*/ 64 w 64" name="T2"/>
                <a:gd fmla="*/ 81 h 148" name="T3"/>
                <a:gd fmla="*/ 0 w 64" name="T4"/>
                <a:gd fmla="*/ 148 h 148" name="T5"/>
                <a:gd fmla="*/ 40 w 64" name="T6"/>
                <a:gd fmla="*/ 0 h 148" name="T7"/>
              </a:gdLst>
              <a:cxnLst>
                <a:cxn ang="0">
                  <a:pos x="T0" y="T1"/>
                </a:cxn>
                <a:cxn ang="0">
                  <a:pos x="T2" y="T3"/>
                </a:cxn>
                <a:cxn ang="0">
                  <a:pos x="T4" y="T5"/>
                </a:cxn>
                <a:cxn ang="0">
                  <a:pos x="T6" y="T7"/>
                </a:cxn>
              </a:cxnLst>
              <a:rect b="b" l="0" r="r" t="0"/>
              <a:pathLst>
                <a:path h="148" w="64">
                  <a:moveTo>
                    <a:pt x="40" y="0"/>
                  </a:moveTo>
                  <a:lnTo>
                    <a:pt x="64" y="81"/>
                  </a:lnTo>
                  <a:lnTo>
                    <a:pt x="0" y="148"/>
                  </a:lnTo>
                  <a:lnTo>
                    <a:pt x="4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3" name="Freeform 40"/>
            <p:cNvSpPr/>
            <p:nvPr/>
          </p:nvSpPr>
          <p:spPr bwMode="auto">
            <a:xfrm>
              <a:off x="1443861" y="2189875"/>
              <a:ext cx="328266" cy="613476"/>
            </a:xfrm>
            <a:custGeom>
              <a:gdLst>
                <a:gd fmla="*/ 40 w 61" name="T0"/>
                <a:gd fmla="*/ 0 h 114" name="T1"/>
                <a:gd fmla="*/ 0 w 61" name="T2"/>
                <a:gd fmla="*/ 114 h 114" name="T3"/>
                <a:gd fmla="*/ 61 w 61" name="T4"/>
                <a:gd fmla="*/ 91 h 114" name="T5"/>
                <a:gd fmla="*/ 40 w 61" name="T6"/>
                <a:gd fmla="*/ 0 h 114" name="T7"/>
              </a:gdLst>
              <a:cxnLst>
                <a:cxn ang="0">
                  <a:pos x="T0" y="T1"/>
                </a:cxn>
                <a:cxn ang="0">
                  <a:pos x="T2" y="T3"/>
                </a:cxn>
                <a:cxn ang="0">
                  <a:pos x="T4" y="T5"/>
                </a:cxn>
                <a:cxn ang="0">
                  <a:pos x="T6" y="T7"/>
                </a:cxn>
              </a:cxnLst>
              <a:rect b="b" l="0" r="r" t="0"/>
              <a:pathLst>
                <a:path h="114" w="61">
                  <a:moveTo>
                    <a:pt x="40" y="0"/>
                  </a:moveTo>
                  <a:lnTo>
                    <a:pt x="0" y="114"/>
                  </a:lnTo>
                  <a:lnTo>
                    <a:pt x="61" y="91"/>
                  </a:lnTo>
                  <a:lnTo>
                    <a:pt x="4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4" name="Freeform 41"/>
            <p:cNvSpPr/>
            <p:nvPr/>
          </p:nvSpPr>
          <p:spPr bwMode="auto">
            <a:xfrm>
              <a:off x="1772126" y="2173728"/>
              <a:ext cx="511231" cy="645764"/>
            </a:xfrm>
            <a:custGeom>
              <a:gdLst>
                <a:gd fmla="*/ 43 w 95" name="T0"/>
                <a:gd fmla="*/ 0 h 120" name="T1"/>
                <a:gd fmla="*/ 95 w 95" name="T2"/>
                <a:gd fmla="*/ 120 h 120" name="T3"/>
                <a:gd fmla="*/ 0 w 95" name="T4"/>
                <a:gd fmla="*/ 94 h 120" name="T5"/>
                <a:gd fmla="*/ 43 w 95" name="T6"/>
                <a:gd fmla="*/ 0 h 120" name="T7"/>
              </a:gdLst>
              <a:cxnLst>
                <a:cxn ang="0">
                  <a:pos x="T0" y="T1"/>
                </a:cxn>
                <a:cxn ang="0">
                  <a:pos x="T2" y="T3"/>
                </a:cxn>
                <a:cxn ang="0">
                  <a:pos x="T4" y="T5"/>
                </a:cxn>
                <a:cxn ang="0">
                  <a:pos x="T6" y="T7"/>
                </a:cxn>
              </a:cxnLst>
              <a:rect b="b" l="0" r="r" t="0"/>
              <a:pathLst>
                <a:path h="120" w="95">
                  <a:moveTo>
                    <a:pt x="43" y="0"/>
                  </a:moveTo>
                  <a:lnTo>
                    <a:pt x="95" y="120"/>
                  </a:lnTo>
                  <a:lnTo>
                    <a:pt x="0" y="94"/>
                  </a:lnTo>
                  <a:lnTo>
                    <a:pt x="43"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5" name="Freeform 42"/>
            <p:cNvSpPr/>
            <p:nvPr/>
          </p:nvSpPr>
          <p:spPr bwMode="auto">
            <a:xfrm>
              <a:off x="1567635" y="1829322"/>
              <a:ext cx="435891" cy="360553"/>
            </a:xfrm>
            <a:custGeom>
              <a:gdLst>
                <a:gd fmla="*/ 17 w 81" name="T0"/>
                <a:gd fmla="*/ 67 h 67" name="T1"/>
                <a:gd fmla="*/ 0 w 81" name="T2"/>
                <a:gd fmla="*/ 0 h 67" name="T3"/>
                <a:gd fmla="*/ 81 w 81" name="T4"/>
                <a:gd fmla="*/ 64 h 67" name="T5"/>
                <a:gd fmla="*/ 17 w 81" name="T6"/>
                <a:gd fmla="*/ 67 h 67" name="T7"/>
              </a:gdLst>
              <a:cxnLst>
                <a:cxn ang="0">
                  <a:pos x="T0" y="T1"/>
                </a:cxn>
                <a:cxn ang="0">
                  <a:pos x="T2" y="T3"/>
                </a:cxn>
                <a:cxn ang="0">
                  <a:pos x="T4" y="T5"/>
                </a:cxn>
                <a:cxn ang="0">
                  <a:pos x="T6" y="T7"/>
                </a:cxn>
              </a:cxnLst>
              <a:rect b="b" l="0" r="r" t="0"/>
              <a:pathLst>
                <a:path h="67" w="81">
                  <a:moveTo>
                    <a:pt x="17" y="67"/>
                  </a:moveTo>
                  <a:lnTo>
                    <a:pt x="0" y="0"/>
                  </a:lnTo>
                  <a:lnTo>
                    <a:pt x="81" y="64"/>
                  </a:lnTo>
                  <a:lnTo>
                    <a:pt x="17" y="67"/>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6" name="Freeform 43"/>
            <p:cNvSpPr/>
            <p:nvPr/>
          </p:nvSpPr>
          <p:spPr bwMode="auto">
            <a:xfrm>
              <a:off x="1659116" y="2173728"/>
              <a:ext cx="344406" cy="505849"/>
            </a:xfrm>
            <a:custGeom>
              <a:gdLst>
                <a:gd fmla="*/ 0 w 64" name="T0"/>
                <a:gd fmla="*/ 3 h 94" name="T1"/>
                <a:gd fmla="*/ 21 w 64" name="T2"/>
                <a:gd fmla="*/ 94 h 94" name="T3"/>
                <a:gd fmla="*/ 64 w 64" name="T4"/>
                <a:gd fmla="*/ 0 h 94" name="T5"/>
                <a:gd fmla="*/ 0 w 64" name="T6"/>
                <a:gd fmla="*/ 3 h 94" name="T7"/>
              </a:gdLst>
              <a:cxnLst>
                <a:cxn ang="0">
                  <a:pos x="T0" y="T1"/>
                </a:cxn>
                <a:cxn ang="0">
                  <a:pos x="T2" y="T3"/>
                </a:cxn>
                <a:cxn ang="0">
                  <a:pos x="T4" y="T5"/>
                </a:cxn>
                <a:cxn ang="0">
                  <a:pos x="T6" y="T7"/>
                </a:cxn>
              </a:cxnLst>
              <a:rect b="b" l="0" r="r" t="0"/>
              <a:pathLst>
                <a:path h="94" w="64">
                  <a:moveTo>
                    <a:pt x="0" y="3"/>
                  </a:moveTo>
                  <a:lnTo>
                    <a:pt x="21" y="94"/>
                  </a:lnTo>
                  <a:lnTo>
                    <a:pt x="64" y="0"/>
                  </a:lnTo>
                  <a:lnTo>
                    <a:pt x="0" y="3"/>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7" name="Freeform 44"/>
            <p:cNvSpPr/>
            <p:nvPr/>
          </p:nvSpPr>
          <p:spPr bwMode="auto">
            <a:xfrm>
              <a:off x="819623" y="2162966"/>
              <a:ext cx="392842" cy="306740"/>
            </a:xfrm>
            <a:custGeom>
              <a:gdLst>
                <a:gd fmla="*/ 73 w 73" name="T0"/>
                <a:gd fmla="*/ 0 h 57" name="T1"/>
                <a:gd fmla="*/ 0 w 73" name="T2"/>
                <a:gd fmla="*/ 57 h 57" name="T3"/>
                <a:gd fmla="*/ 52 w 73" name="T4"/>
                <a:gd fmla="*/ 57 h 57" name="T5"/>
                <a:gd fmla="*/ 73 w 73" name="T6"/>
                <a:gd fmla="*/ 0 h 57" name="T7"/>
              </a:gdLst>
              <a:cxnLst>
                <a:cxn ang="0">
                  <a:pos x="T0" y="T1"/>
                </a:cxn>
                <a:cxn ang="0">
                  <a:pos x="T2" y="T3"/>
                </a:cxn>
                <a:cxn ang="0">
                  <a:pos x="T4" y="T5"/>
                </a:cxn>
                <a:cxn ang="0">
                  <a:pos x="T6" y="T7"/>
                </a:cxn>
              </a:cxnLst>
              <a:rect b="b" l="0" r="r" t="0"/>
              <a:pathLst>
                <a:path h="57" w="73">
                  <a:moveTo>
                    <a:pt x="73" y="0"/>
                  </a:moveTo>
                  <a:lnTo>
                    <a:pt x="0" y="57"/>
                  </a:lnTo>
                  <a:lnTo>
                    <a:pt x="52" y="57"/>
                  </a:lnTo>
                  <a:lnTo>
                    <a:pt x="73"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8" name="Line 45"/>
            <p:cNvSpPr>
              <a:spLocks noChangeShapeType="1"/>
            </p:cNvSpPr>
            <p:nvPr/>
          </p:nvSpPr>
          <p:spPr bwMode="auto">
            <a:xfrm flipH="1">
              <a:off x="1061786" y="1323473"/>
              <a:ext cx="0" cy="0"/>
            </a:xfrm>
            <a:prstGeom prst="line">
              <a:avLst/>
            </a:prstGeom>
            <a:grpFill/>
            <a:ln w="3175">
              <a:solidFill>
                <a:schemeClr val="bg1"/>
              </a:solidFill>
              <a:round/>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9" name="Line 46"/>
            <p:cNvSpPr>
              <a:spLocks noChangeShapeType="1"/>
            </p:cNvSpPr>
            <p:nvPr/>
          </p:nvSpPr>
          <p:spPr bwMode="auto">
            <a:xfrm flipH="1">
              <a:off x="1061786" y="1323473"/>
              <a:ext cx="0" cy="0"/>
            </a:xfrm>
            <a:prstGeom prst="line">
              <a:avLst/>
            </a:prstGeom>
            <a:grpFill/>
            <a:ln w="3175">
              <a:solidFill>
                <a:schemeClr val="bg1"/>
              </a:solidFill>
              <a:round/>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0" name="Line 47"/>
            <p:cNvSpPr>
              <a:spLocks noChangeShapeType="1"/>
            </p:cNvSpPr>
            <p:nvPr/>
          </p:nvSpPr>
          <p:spPr bwMode="auto">
            <a:xfrm flipH="1">
              <a:off x="399876" y="2469704"/>
              <a:ext cx="0" cy="0"/>
            </a:xfrm>
            <a:prstGeom prst="line">
              <a:avLst/>
            </a:prstGeom>
            <a:grpFill/>
            <a:ln w="3175">
              <a:solidFill>
                <a:schemeClr val="bg1"/>
              </a:solidFill>
              <a:round/>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1" name="Line 48"/>
            <p:cNvSpPr>
              <a:spLocks noChangeShapeType="1"/>
            </p:cNvSpPr>
            <p:nvPr/>
          </p:nvSpPr>
          <p:spPr bwMode="auto">
            <a:xfrm flipH="1">
              <a:off x="399876" y="2469704"/>
              <a:ext cx="0" cy="0"/>
            </a:xfrm>
            <a:prstGeom prst="line">
              <a:avLst/>
            </a:prstGeom>
            <a:grpFill/>
            <a:ln w="3175">
              <a:solidFill>
                <a:schemeClr val="bg1"/>
              </a:solidFill>
              <a:round/>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gr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3" name="等腰三角形 2"/>
          <p:cNvSpPr/>
          <p:nvPr/>
        </p:nvSpPr>
        <p:spPr>
          <a:xfrm rot="10800000">
            <a:off x="4195763" y="0"/>
            <a:ext cx="7996237" cy="6858000"/>
          </a:xfrm>
          <a:prstGeom prst="triangl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 name="矩形 14"/>
          <p:cNvSpPr/>
          <p:nvPr/>
        </p:nvSpPr>
        <p:spPr>
          <a:xfrm>
            <a:off x="7524750" y="3390900"/>
            <a:ext cx="1346200" cy="1876425"/>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等腰三角形 1"/>
          <p:cNvSpPr/>
          <p:nvPr/>
        </p:nvSpPr>
        <p:spPr>
          <a:xfrm>
            <a:off x="0" y="0"/>
            <a:ext cx="7996238" cy="685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173" name="矩形 3"/>
          <p:cNvSpPr>
            <a:spLocks noChangeArrowheads="1"/>
          </p:cNvSpPr>
          <p:nvPr/>
        </p:nvSpPr>
        <p:spPr bwMode="auto">
          <a:xfrm>
            <a:off x="5649912" y="1463675"/>
            <a:ext cx="506412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1100"/>
              <a:t>Supporters say that the ease of use of presentation software can save a lot of time for people who otherwise would have used other types. Supporters say that the ease of use of presentation software can save a lot of time for people who otherwise would have used other types.</a:t>
            </a:r>
          </a:p>
        </p:txBody>
      </p:sp>
      <p:sp>
        <p:nvSpPr>
          <p:cNvPr id="7174" name="矩形 5"/>
          <p:cNvSpPr>
            <a:spLocks noChangeArrowheads="1"/>
          </p:cNvSpPr>
          <p:nvPr/>
        </p:nvSpPr>
        <p:spPr bwMode="auto">
          <a:xfrm>
            <a:off x="6540499" y="2328863"/>
            <a:ext cx="3282950"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1100"/>
              <a:t>Supporters say that the ease of use of presentation software can save a lot of time for people who otherwise would have used other types.</a:t>
            </a:r>
          </a:p>
        </p:txBody>
      </p:sp>
      <p:sp>
        <p:nvSpPr>
          <p:cNvPr id="7175" name="矩形 6"/>
          <p:cNvSpPr>
            <a:spLocks noChangeArrowheads="1"/>
          </p:cNvSpPr>
          <p:nvPr/>
        </p:nvSpPr>
        <p:spPr bwMode="auto">
          <a:xfrm>
            <a:off x="2124075" y="4322763"/>
            <a:ext cx="3670300"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1100"/>
              <a:t>Supporters say that the ease of use of presentation software can save a lot of time for people who otherwise would have used other types.</a:t>
            </a:r>
          </a:p>
        </p:txBody>
      </p:sp>
      <p:sp>
        <p:nvSpPr>
          <p:cNvPr id="7176" name="矩形 8"/>
          <p:cNvSpPr>
            <a:spLocks noChangeArrowheads="1"/>
          </p:cNvSpPr>
          <p:nvPr/>
        </p:nvSpPr>
        <p:spPr bwMode="auto">
          <a:xfrm>
            <a:off x="1739900" y="5087938"/>
            <a:ext cx="443865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1100"/>
              <a:t>Supporters say that the ease of use of presentation software can save a lot of time for people who otherwise would have used other types.</a:t>
            </a:r>
          </a:p>
        </p:txBody>
      </p:sp>
      <p:sp>
        <p:nvSpPr>
          <p:cNvPr id="14" name="矩形 13"/>
          <p:cNvSpPr/>
          <p:nvPr/>
        </p:nvSpPr>
        <p:spPr>
          <a:xfrm>
            <a:off x="3321050" y="2039938"/>
            <a:ext cx="1346200" cy="1878012"/>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178" name="文本框 9"/>
          <p:cNvSpPr txBox="1">
            <a:spLocks noChangeArrowheads="1"/>
          </p:cNvSpPr>
          <p:nvPr/>
        </p:nvSpPr>
        <p:spPr bwMode="auto">
          <a:xfrm>
            <a:off x="3382963" y="2062163"/>
            <a:ext cx="121793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6600">
                <a:solidFill>
                  <a:schemeClr val="bg1"/>
                </a:solidFill>
                <a:latin charset="-122" panose="020b0503020204020204" pitchFamily="34" typeface="微软雅黑"/>
                <a:ea charset="-122" panose="020b0503020204020204" pitchFamily="34" typeface="微软雅黑"/>
              </a:rPr>
              <a:t>20</a:t>
            </a:r>
          </a:p>
        </p:txBody>
      </p:sp>
      <p:sp>
        <p:nvSpPr>
          <p:cNvPr id="7179" name="矩形 10"/>
          <p:cNvSpPr>
            <a:spLocks noChangeArrowheads="1"/>
          </p:cNvSpPr>
          <p:nvPr/>
        </p:nvSpPr>
        <p:spPr bwMode="auto">
          <a:xfrm>
            <a:off x="3382963" y="2763839"/>
            <a:ext cx="121793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6600">
                <a:solidFill>
                  <a:schemeClr val="bg1"/>
                </a:solidFill>
                <a:latin charset="-122" panose="020b0503020204020204" pitchFamily="34" typeface="微软雅黑"/>
                <a:ea charset="-122" panose="020b0503020204020204" pitchFamily="34" typeface="微软雅黑"/>
              </a:rPr>
              <a:t>13</a:t>
            </a:r>
          </a:p>
        </p:txBody>
      </p:sp>
      <p:sp>
        <p:nvSpPr>
          <p:cNvPr id="7180" name="文本框 11"/>
          <p:cNvSpPr txBox="1">
            <a:spLocks noChangeArrowheads="1"/>
          </p:cNvSpPr>
          <p:nvPr/>
        </p:nvSpPr>
        <p:spPr bwMode="auto">
          <a:xfrm>
            <a:off x="7583489" y="3381375"/>
            <a:ext cx="121793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6600">
                <a:solidFill>
                  <a:schemeClr val="bg1"/>
                </a:solidFill>
                <a:latin charset="-122" panose="020b0503020204020204" pitchFamily="34" typeface="微软雅黑"/>
                <a:ea charset="-122" panose="020b0503020204020204" pitchFamily="34" typeface="微软雅黑"/>
              </a:rPr>
              <a:t>20</a:t>
            </a:r>
          </a:p>
        </p:txBody>
      </p:sp>
      <p:sp>
        <p:nvSpPr>
          <p:cNvPr id="7181" name="矩形 12"/>
          <p:cNvSpPr>
            <a:spLocks noChangeArrowheads="1"/>
          </p:cNvSpPr>
          <p:nvPr/>
        </p:nvSpPr>
        <p:spPr bwMode="auto">
          <a:xfrm>
            <a:off x="7583489" y="4084638"/>
            <a:ext cx="121793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6600">
                <a:solidFill>
                  <a:schemeClr val="bg1"/>
                </a:solidFill>
                <a:latin charset="-122" panose="020b0503020204020204" pitchFamily="34" typeface="微软雅黑"/>
                <a:ea charset="-122" panose="020b0503020204020204" pitchFamily="34" typeface="微软雅黑"/>
              </a:rPr>
              <a:t>14</a:t>
            </a:r>
          </a:p>
        </p:txBody>
      </p:sp>
      <p:grpSp>
        <p:nvGrpSpPr>
          <p:cNvPr id="7182" name="组合 15"/>
          <p:cNvGrpSpPr/>
          <p:nvPr/>
        </p:nvGrpSpPr>
        <p:grpSpPr>
          <a:xfrm rot="10800000">
            <a:off x="144463" y="-715963"/>
            <a:ext cx="2667000" cy="4097338"/>
            <a:chOff x="399876" y="1323473"/>
            <a:chExt cx="1883481" cy="2895177"/>
          </a:xfrm>
        </p:grpSpPr>
        <p:sp>
          <p:nvSpPr>
            <p:cNvPr id="17" name="Freeform 5"/>
            <p:cNvSpPr/>
            <p:nvPr/>
          </p:nvSpPr>
          <p:spPr bwMode="auto">
            <a:xfrm>
              <a:off x="610646" y="2155794"/>
              <a:ext cx="608768" cy="307353"/>
            </a:xfrm>
            <a:custGeom>
              <a:gdLst>
                <a:gd fmla="*/ 113 w 113" name="T0"/>
                <a:gd fmla="*/ 0 h 57" name="T1"/>
                <a:gd fmla="*/ 40 w 113" name="T2"/>
                <a:gd fmla="*/ 57 h 57" name="T3"/>
                <a:gd fmla="*/ 0 w 113" name="T4"/>
                <a:gd fmla="*/ 9 h 57" name="T5"/>
                <a:gd fmla="*/ 113 w 113" name="T6"/>
                <a:gd fmla="*/ 0 h 57" name="T7"/>
              </a:gdLst>
              <a:cxnLst>
                <a:cxn ang="0">
                  <a:pos x="T0" y="T1"/>
                </a:cxn>
                <a:cxn ang="0">
                  <a:pos x="T2" y="T3"/>
                </a:cxn>
                <a:cxn ang="0">
                  <a:pos x="T4" y="T5"/>
                </a:cxn>
                <a:cxn ang="0">
                  <a:pos x="T6" y="T7"/>
                </a:cxn>
              </a:cxnLst>
              <a:rect b="b" l="0" r="r" t="0"/>
              <a:pathLst>
                <a:path h="57" w="113">
                  <a:moveTo>
                    <a:pt x="113" y="0"/>
                  </a:moveTo>
                  <a:lnTo>
                    <a:pt x="40" y="57"/>
                  </a:lnTo>
                  <a:lnTo>
                    <a:pt x="0" y="9"/>
                  </a:lnTo>
                  <a:lnTo>
                    <a:pt x="113"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8" name="Freeform 6"/>
            <p:cNvSpPr/>
            <p:nvPr/>
          </p:nvSpPr>
          <p:spPr bwMode="auto">
            <a:xfrm>
              <a:off x="454811" y="2205150"/>
              <a:ext cx="371090" cy="257997"/>
            </a:xfrm>
            <a:custGeom>
              <a:gdLst>
                <a:gd fmla="*/ 29 w 69" name="T0"/>
                <a:gd fmla="*/ 0 h 48" name="T1"/>
                <a:gd fmla="*/ 0 w 69" name="T2"/>
                <a:gd fmla="*/ 48 h 48" name="T3"/>
                <a:gd fmla="*/ 69 w 69" name="T4"/>
                <a:gd fmla="*/ 48 h 48" name="T5"/>
                <a:gd fmla="*/ 29 w 69" name="T6"/>
                <a:gd fmla="*/ 0 h 48" name="T7"/>
              </a:gdLst>
              <a:cxnLst>
                <a:cxn ang="0">
                  <a:pos x="T0" y="T1"/>
                </a:cxn>
                <a:cxn ang="0">
                  <a:pos x="T2" y="T3"/>
                </a:cxn>
                <a:cxn ang="0">
                  <a:pos x="T4" y="T5"/>
                </a:cxn>
                <a:cxn ang="0">
                  <a:pos x="T6" y="T7"/>
                </a:cxn>
              </a:cxnLst>
              <a:rect b="b" l="0" r="r" t="0"/>
              <a:pathLst>
                <a:path h="48" w="69">
                  <a:moveTo>
                    <a:pt x="29" y="0"/>
                  </a:moveTo>
                  <a:lnTo>
                    <a:pt x="0" y="48"/>
                  </a:lnTo>
                  <a:lnTo>
                    <a:pt x="69" y="48"/>
                  </a:lnTo>
                  <a:lnTo>
                    <a:pt x="29"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9" name="Freeform 7"/>
            <p:cNvSpPr/>
            <p:nvPr/>
          </p:nvSpPr>
          <p:spPr bwMode="auto">
            <a:xfrm>
              <a:off x="1112908" y="2469878"/>
              <a:ext cx="344184" cy="710053"/>
            </a:xfrm>
            <a:custGeom>
              <a:gdLst>
                <a:gd fmla="*/ 0 w 64" name="T0"/>
                <a:gd fmla="*/ 0 h 132" name="T1"/>
                <a:gd fmla="*/ 64 w 64" name="T2"/>
                <a:gd fmla="*/ 62 h 132" name="T3"/>
                <a:gd fmla="*/ 0 w 64" name="T4"/>
                <a:gd fmla="*/ 132 h 132" name="T5"/>
                <a:gd fmla="*/ 0 w 64" name="T6"/>
                <a:gd fmla="*/ 0 h 132" name="T7"/>
              </a:gdLst>
              <a:cxnLst>
                <a:cxn ang="0">
                  <a:pos x="T0" y="T1"/>
                </a:cxn>
                <a:cxn ang="0">
                  <a:pos x="T2" y="T3"/>
                </a:cxn>
                <a:cxn ang="0">
                  <a:pos x="T4" y="T5"/>
                </a:cxn>
                <a:cxn ang="0">
                  <a:pos x="T6" y="T7"/>
                </a:cxn>
              </a:cxnLst>
              <a:rect b="b" l="0" r="r" t="0"/>
              <a:pathLst>
                <a:path h="132" w="64">
                  <a:moveTo>
                    <a:pt x="0" y="0"/>
                  </a:moveTo>
                  <a:lnTo>
                    <a:pt x="64" y="62"/>
                  </a:lnTo>
                  <a:lnTo>
                    <a:pt x="0" y="132"/>
                  </a:lnTo>
                  <a:lnTo>
                    <a:pt x="0"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0" name="Freeform 8"/>
            <p:cNvSpPr/>
            <p:nvPr/>
          </p:nvSpPr>
          <p:spPr bwMode="auto">
            <a:xfrm>
              <a:off x="1106181" y="2796300"/>
              <a:ext cx="457417" cy="673036"/>
            </a:xfrm>
            <a:custGeom>
              <a:gdLst>
                <a:gd fmla="*/ 64 w 85" name="T0"/>
                <a:gd fmla="*/ 0 h 125" name="T1"/>
                <a:gd fmla="*/ 85 w 85" name="T2"/>
                <a:gd fmla="*/ 125 h 125" name="T3"/>
                <a:gd fmla="*/ 0 w 85" name="T4"/>
                <a:gd fmla="*/ 70 h 125" name="T5"/>
                <a:gd fmla="*/ 64 w 85" name="T6"/>
                <a:gd fmla="*/ 0 h 125" name="T7"/>
              </a:gdLst>
              <a:cxnLst>
                <a:cxn ang="0">
                  <a:pos x="T0" y="T1"/>
                </a:cxn>
                <a:cxn ang="0">
                  <a:pos x="T2" y="T3"/>
                </a:cxn>
                <a:cxn ang="0">
                  <a:pos x="T4" y="T5"/>
                </a:cxn>
                <a:cxn ang="0">
                  <a:pos x="T6" y="T7"/>
                </a:cxn>
              </a:cxnLst>
              <a:rect b="b" l="0" r="r" t="0"/>
              <a:pathLst>
                <a:path h="125" w="85">
                  <a:moveTo>
                    <a:pt x="64" y="0"/>
                  </a:moveTo>
                  <a:lnTo>
                    <a:pt x="85" y="125"/>
                  </a:lnTo>
                  <a:lnTo>
                    <a:pt x="0" y="70"/>
                  </a:lnTo>
                  <a:lnTo>
                    <a:pt x="64"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1" name="Freeform 9"/>
            <p:cNvSpPr/>
            <p:nvPr/>
          </p:nvSpPr>
          <p:spPr bwMode="auto">
            <a:xfrm>
              <a:off x="1106181" y="3179930"/>
              <a:ext cx="457417" cy="667428"/>
            </a:xfrm>
            <a:custGeom>
              <a:gdLst>
                <a:gd fmla="*/ 0 w 85" name="T0"/>
                <a:gd fmla="*/ 124 h 124" name="T1"/>
                <a:gd fmla="*/ 85 w 85" name="T2"/>
                <a:gd fmla="*/ 55 h 124" name="T3"/>
                <a:gd fmla="*/ 0 w 85" name="T4"/>
                <a:gd fmla="*/ 0 h 124" name="T5"/>
                <a:gd fmla="*/ 0 w 85" name="T6"/>
                <a:gd fmla="*/ 124 h 124" name="T7"/>
              </a:gdLst>
              <a:cxnLst>
                <a:cxn ang="0">
                  <a:pos x="T0" y="T1"/>
                </a:cxn>
                <a:cxn ang="0">
                  <a:pos x="T2" y="T3"/>
                </a:cxn>
                <a:cxn ang="0">
                  <a:pos x="T4" y="T5"/>
                </a:cxn>
                <a:cxn ang="0">
                  <a:pos x="T6" y="T7"/>
                </a:cxn>
              </a:cxnLst>
              <a:rect b="b" l="0" r="r" t="0"/>
              <a:pathLst>
                <a:path h="124" w="85">
                  <a:moveTo>
                    <a:pt x="0" y="124"/>
                  </a:moveTo>
                  <a:lnTo>
                    <a:pt x="85" y="55"/>
                  </a:lnTo>
                  <a:lnTo>
                    <a:pt x="0" y="0"/>
                  </a:lnTo>
                  <a:lnTo>
                    <a:pt x="0" y="124"/>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2" name="Freeform 10"/>
            <p:cNvSpPr/>
            <p:nvPr/>
          </p:nvSpPr>
          <p:spPr bwMode="auto">
            <a:xfrm>
              <a:off x="728364" y="1710468"/>
              <a:ext cx="484324" cy="452056"/>
            </a:xfrm>
            <a:custGeom>
              <a:gdLst>
                <a:gd fmla="*/ 90 w 90" name="T0"/>
                <a:gd fmla="*/ 84 h 84" name="T1"/>
                <a:gd fmla="*/ 76 w 90" name="T2"/>
                <a:gd fmla="*/ 0 h 84" name="T3"/>
                <a:gd fmla="*/ 0 w 90" name="T4"/>
                <a:gd fmla="*/ 50 h 84" name="T5"/>
                <a:gd fmla="*/ 90 w 90" name="T6"/>
                <a:gd fmla="*/ 84 h 84" name="T7"/>
              </a:gdLst>
              <a:cxnLst>
                <a:cxn ang="0">
                  <a:pos x="T0" y="T1"/>
                </a:cxn>
                <a:cxn ang="0">
                  <a:pos x="T2" y="T3"/>
                </a:cxn>
                <a:cxn ang="0">
                  <a:pos x="T4" y="T5"/>
                </a:cxn>
                <a:cxn ang="0">
                  <a:pos x="T6" y="T7"/>
                </a:cxn>
              </a:cxnLst>
              <a:rect b="b" l="0" r="r" t="0"/>
              <a:pathLst>
                <a:path h="84" w="90">
                  <a:moveTo>
                    <a:pt x="90" y="84"/>
                  </a:moveTo>
                  <a:lnTo>
                    <a:pt x="76" y="0"/>
                  </a:lnTo>
                  <a:lnTo>
                    <a:pt x="0" y="50"/>
                  </a:lnTo>
                  <a:lnTo>
                    <a:pt x="90" y="84"/>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3" name="Freeform 11"/>
            <p:cNvSpPr/>
            <p:nvPr/>
          </p:nvSpPr>
          <p:spPr bwMode="auto">
            <a:xfrm>
              <a:off x="735091" y="1635313"/>
              <a:ext cx="409208" cy="344370"/>
            </a:xfrm>
            <a:custGeom>
              <a:gdLst>
                <a:gd fmla="*/ 38 w 76" name="T0"/>
                <a:gd fmla="*/ 0 h 64" name="T1"/>
                <a:gd fmla="*/ 76 w 76" name="T2"/>
                <a:gd fmla="*/ 14 h 64" name="T3"/>
                <a:gd fmla="*/ 0 w 76" name="T4"/>
                <a:gd fmla="*/ 64 h 64" name="T5"/>
                <a:gd fmla="*/ 38 w 76" name="T6"/>
                <a:gd fmla="*/ 0 h 64" name="T7"/>
              </a:gdLst>
              <a:cxnLst>
                <a:cxn ang="0">
                  <a:pos x="T0" y="T1"/>
                </a:cxn>
                <a:cxn ang="0">
                  <a:pos x="T2" y="T3"/>
                </a:cxn>
                <a:cxn ang="0">
                  <a:pos x="T4" y="T5"/>
                </a:cxn>
                <a:cxn ang="0">
                  <a:pos x="T6" y="T7"/>
                </a:cxn>
              </a:cxnLst>
              <a:rect b="b" l="0" r="r" t="0"/>
              <a:pathLst>
                <a:path h="64" w="76">
                  <a:moveTo>
                    <a:pt x="38" y="0"/>
                  </a:moveTo>
                  <a:lnTo>
                    <a:pt x="76" y="14"/>
                  </a:lnTo>
                  <a:lnTo>
                    <a:pt x="0" y="64"/>
                  </a:lnTo>
                  <a:lnTo>
                    <a:pt x="38"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4" name="Freeform 12"/>
            <p:cNvSpPr/>
            <p:nvPr/>
          </p:nvSpPr>
          <p:spPr bwMode="auto">
            <a:xfrm>
              <a:off x="939135" y="1323473"/>
              <a:ext cx="205165" cy="386995"/>
            </a:xfrm>
            <a:custGeom>
              <a:gdLst>
                <a:gd fmla="*/ 38 w 38" name="T0"/>
                <a:gd fmla="*/ 72 h 72" name="T1"/>
                <a:gd fmla="*/ 31 w 38" name="T2"/>
                <a:gd fmla="*/ 0 h 72" name="T3"/>
                <a:gd fmla="*/ 0 w 38" name="T4"/>
                <a:gd fmla="*/ 58 h 72" name="T5"/>
                <a:gd fmla="*/ 38 w 38" name="T6"/>
                <a:gd fmla="*/ 72 h 72" name="T7"/>
              </a:gdLst>
              <a:cxnLst>
                <a:cxn ang="0">
                  <a:pos x="T0" y="T1"/>
                </a:cxn>
                <a:cxn ang="0">
                  <a:pos x="T2" y="T3"/>
                </a:cxn>
                <a:cxn ang="0">
                  <a:pos x="T4" y="T5"/>
                </a:cxn>
                <a:cxn ang="0">
                  <a:pos x="T6" y="T7"/>
                </a:cxn>
              </a:cxnLst>
              <a:rect b="b" l="0" r="r" t="0"/>
              <a:pathLst>
                <a:path h="72" w="38">
                  <a:moveTo>
                    <a:pt x="38" y="72"/>
                  </a:moveTo>
                  <a:lnTo>
                    <a:pt x="31" y="0"/>
                  </a:lnTo>
                  <a:lnTo>
                    <a:pt x="0" y="58"/>
                  </a:lnTo>
                  <a:lnTo>
                    <a:pt x="38" y="72"/>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5" name="Freeform 13"/>
            <p:cNvSpPr/>
            <p:nvPr/>
          </p:nvSpPr>
          <p:spPr bwMode="auto">
            <a:xfrm>
              <a:off x="1568083" y="1330203"/>
              <a:ext cx="434994" cy="850269"/>
            </a:xfrm>
            <a:custGeom>
              <a:gdLst>
                <a:gd fmla="*/ 0 w 81" name="T0"/>
                <a:gd fmla="*/ 94 h 158" name="T1"/>
                <a:gd fmla="*/ 81 w 81" name="T2"/>
                <a:gd fmla="*/ 158 h 158" name="T3"/>
                <a:gd fmla="*/ 24 w 81" name="T4"/>
                <a:gd fmla="*/ 0 h 158" name="T5"/>
                <a:gd fmla="*/ 0 w 81" name="T6"/>
                <a:gd fmla="*/ 94 h 158" name="T7"/>
              </a:gdLst>
              <a:cxnLst>
                <a:cxn ang="0">
                  <a:pos x="T0" y="T1"/>
                </a:cxn>
                <a:cxn ang="0">
                  <a:pos x="T2" y="T3"/>
                </a:cxn>
                <a:cxn ang="0">
                  <a:pos x="T4" y="T5"/>
                </a:cxn>
                <a:cxn ang="0">
                  <a:pos x="T6" y="T7"/>
                </a:cxn>
              </a:cxnLst>
              <a:rect b="b" l="0" r="r" t="0"/>
              <a:pathLst>
                <a:path h="158" w="81">
                  <a:moveTo>
                    <a:pt x="0" y="94"/>
                  </a:moveTo>
                  <a:lnTo>
                    <a:pt x="81" y="158"/>
                  </a:lnTo>
                  <a:lnTo>
                    <a:pt x="24" y="0"/>
                  </a:lnTo>
                  <a:lnTo>
                    <a:pt x="0" y="94"/>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6" name="Freeform 14"/>
            <p:cNvSpPr/>
            <p:nvPr/>
          </p:nvSpPr>
          <p:spPr bwMode="auto">
            <a:xfrm>
              <a:off x="1212688" y="1829371"/>
              <a:ext cx="446206" cy="360075"/>
            </a:xfrm>
            <a:custGeom>
              <a:gdLst>
                <a:gd fmla="*/ 0 w 83" name="T0"/>
                <a:gd fmla="*/ 62 h 67" name="T1"/>
                <a:gd fmla="*/ 83 w 83" name="T2"/>
                <a:gd fmla="*/ 67 h 67" name="T3"/>
                <a:gd fmla="*/ 66 w 83" name="T4"/>
                <a:gd fmla="*/ 0 h 67" name="T5"/>
                <a:gd fmla="*/ 0 w 83" name="T6"/>
                <a:gd fmla="*/ 62 h 67" name="T7"/>
              </a:gdLst>
              <a:cxnLst>
                <a:cxn ang="0">
                  <a:pos x="T0" y="T1"/>
                </a:cxn>
                <a:cxn ang="0">
                  <a:pos x="T2" y="T3"/>
                </a:cxn>
                <a:cxn ang="0">
                  <a:pos x="T4" y="T5"/>
                </a:cxn>
                <a:cxn ang="0">
                  <a:pos x="T6" y="T7"/>
                </a:cxn>
              </a:cxnLst>
              <a:rect b="b" l="0" r="r" t="0"/>
              <a:pathLst>
                <a:path h="67" w="83">
                  <a:moveTo>
                    <a:pt x="0" y="62"/>
                  </a:moveTo>
                  <a:lnTo>
                    <a:pt x="83" y="67"/>
                  </a:lnTo>
                  <a:lnTo>
                    <a:pt x="66" y="0"/>
                  </a:lnTo>
                  <a:lnTo>
                    <a:pt x="0" y="62"/>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7" name="Freeform 15"/>
            <p:cNvSpPr/>
            <p:nvPr/>
          </p:nvSpPr>
          <p:spPr bwMode="auto">
            <a:xfrm>
              <a:off x="1219415" y="2162525"/>
              <a:ext cx="446206" cy="640506"/>
            </a:xfrm>
            <a:custGeom>
              <a:gdLst>
                <a:gd fmla="*/ 83 w 83" name="T0"/>
                <a:gd fmla="*/ 5 h 119" name="T1"/>
                <a:gd fmla="*/ 43 w 83" name="T2"/>
                <a:gd fmla="*/ 119 h 119" name="T3"/>
                <a:gd fmla="*/ 0 w 83" name="T4"/>
                <a:gd fmla="*/ 0 h 119" name="T5"/>
                <a:gd fmla="*/ 83 w 83" name="T6"/>
                <a:gd fmla="*/ 5 h 119" name="T7"/>
              </a:gdLst>
              <a:cxnLst>
                <a:cxn ang="0">
                  <a:pos x="T0" y="T1"/>
                </a:cxn>
                <a:cxn ang="0">
                  <a:pos x="T2" y="T3"/>
                </a:cxn>
                <a:cxn ang="0">
                  <a:pos x="T4" y="T5"/>
                </a:cxn>
                <a:cxn ang="0">
                  <a:pos x="T6" y="T7"/>
                </a:cxn>
              </a:cxnLst>
              <a:rect b="b" l="0" r="r" t="0"/>
              <a:pathLst>
                <a:path h="119" w="83">
                  <a:moveTo>
                    <a:pt x="83" y="5"/>
                  </a:moveTo>
                  <a:lnTo>
                    <a:pt x="43" y="119"/>
                  </a:lnTo>
                  <a:lnTo>
                    <a:pt x="0" y="0"/>
                  </a:lnTo>
                  <a:lnTo>
                    <a:pt x="83" y="5"/>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8" name="Freeform 16"/>
            <p:cNvSpPr/>
            <p:nvPr/>
          </p:nvSpPr>
          <p:spPr bwMode="auto">
            <a:xfrm>
              <a:off x="1112908" y="2162525"/>
              <a:ext cx="344184" cy="640506"/>
            </a:xfrm>
            <a:custGeom>
              <a:gdLst>
                <a:gd fmla="*/ 64 w 64" name="T0"/>
                <a:gd fmla="*/ 119 h 119" name="T1"/>
                <a:gd fmla="*/ 0 w 64" name="T2"/>
                <a:gd fmla="*/ 57 h 119" name="T3"/>
                <a:gd fmla="*/ 21 w 64" name="T4"/>
                <a:gd fmla="*/ 0 h 119" name="T5"/>
                <a:gd fmla="*/ 64 w 64" name="T6"/>
                <a:gd fmla="*/ 119 h 119" name="T7"/>
              </a:gdLst>
              <a:cxnLst>
                <a:cxn ang="0">
                  <a:pos x="T0" y="T1"/>
                </a:cxn>
                <a:cxn ang="0">
                  <a:pos x="T2" y="T3"/>
                </a:cxn>
                <a:cxn ang="0">
                  <a:pos x="T4" y="T5"/>
                </a:cxn>
                <a:cxn ang="0">
                  <a:pos x="T6" y="T7"/>
                </a:cxn>
              </a:cxnLst>
              <a:rect b="b" l="0" r="r" t="0"/>
              <a:pathLst>
                <a:path h="119" w="64">
                  <a:moveTo>
                    <a:pt x="64" y="119"/>
                  </a:moveTo>
                  <a:lnTo>
                    <a:pt x="0" y="57"/>
                  </a:lnTo>
                  <a:lnTo>
                    <a:pt x="21" y="0"/>
                  </a:lnTo>
                  <a:lnTo>
                    <a:pt x="64" y="119"/>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9" name="Freeform 17"/>
            <p:cNvSpPr/>
            <p:nvPr/>
          </p:nvSpPr>
          <p:spPr bwMode="auto">
            <a:xfrm>
              <a:off x="1703738" y="1323473"/>
              <a:ext cx="371090" cy="478977"/>
            </a:xfrm>
            <a:custGeom>
              <a:gdLst>
                <a:gd fmla="*/ 69 w 69" name="T0"/>
                <a:gd fmla="*/ 0 h 89" name="T1"/>
                <a:gd fmla="*/ 69 w 69" name="T2"/>
                <a:gd fmla="*/ 89 h 89" name="T3"/>
                <a:gd fmla="*/ 0 w 69" name="T4"/>
                <a:gd fmla="*/ 0 h 89" name="T5"/>
                <a:gd fmla="*/ 69 w 69" name="T6"/>
                <a:gd fmla="*/ 0 h 89" name="T7"/>
              </a:gdLst>
              <a:cxnLst>
                <a:cxn ang="0">
                  <a:pos x="T0" y="T1"/>
                </a:cxn>
                <a:cxn ang="0">
                  <a:pos x="T2" y="T3"/>
                </a:cxn>
                <a:cxn ang="0">
                  <a:pos x="T4" y="T5"/>
                </a:cxn>
                <a:cxn ang="0">
                  <a:pos x="T6" y="T7"/>
                </a:cxn>
              </a:cxnLst>
              <a:rect b="b" l="0" r="r" t="0"/>
              <a:pathLst>
                <a:path h="89" w="69">
                  <a:moveTo>
                    <a:pt x="69" y="0"/>
                  </a:moveTo>
                  <a:lnTo>
                    <a:pt x="69" y="89"/>
                  </a:lnTo>
                  <a:lnTo>
                    <a:pt x="0" y="0"/>
                  </a:lnTo>
                  <a:lnTo>
                    <a:pt x="69"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0" name="Freeform 18"/>
            <p:cNvSpPr/>
            <p:nvPr/>
          </p:nvSpPr>
          <p:spPr bwMode="auto">
            <a:xfrm>
              <a:off x="1703738" y="1330203"/>
              <a:ext cx="371090" cy="850269"/>
            </a:xfrm>
            <a:custGeom>
              <a:gdLst>
                <a:gd fmla="*/ 69 w 69" name="T0"/>
                <a:gd fmla="*/ 89 h 158" name="T1"/>
                <a:gd fmla="*/ 57 w 69" name="T2"/>
                <a:gd fmla="*/ 158 h 158" name="T3"/>
                <a:gd fmla="*/ 0 w 69" name="T4"/>
                <a:gd fmla="*/ 0 h 158" name="T5"/>
                <a:gd fmla="*/ 69 w 69" name="T6"/>
                <a:gd fmla="*/ 89 h 158" name="T7"/>
              </a:gdLst>
              <a:cxnLst>
                <a:cxn ang="0">
                  <a:pos x="T0" y="T1"/>
                </a:cxn>
                <a:cxn ang="0">
                  <a:pos x="T2" y="T3"/>
                </a:cxn>
                <a:cxn ang="0">
                  <a:pos x="T4" y="T5"/>
                </a:cxn>
                <a:cxn ang="0">
                  <a:pos x="T6" y="T7"/>
                </a:cxn>
              </a:cxnLst>
              <a:rect b="b" l="0" r="r" t="0"/>
              <a:pathLst>
                <a:path h="158" w="69">
                  <a:moveTo>
                    <a:pt x="69" y="89"/>
                  </a:moveTo>
                  <a:lnTo>
                    <a:pt x="57" y="158"/>
                  </a:lnTo>
                  <a:lnTo>
                    <a:pt x="0" y="0"/>
                  </a:lnTo>
                  <a:lnTo>
                    <a:pt x="69" y="89"/>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1" name="Freeform 19"/>
            <p:cNvSpPr/>
            <p:nvPr/>
          </p:nvSpPr>
          <p:spPr bwMode="auto">
            <a:xfrm>
              <a:off x="2068102" y="1323473"/>
              <a:ext cx="215255" cy="478977"/>
            </a:xfrm>
            <a:custGeom>
              <a:gdLst>
                <a:gd fmla="*/ 40 w 40" name="T0"/>
                <a:gd fmla="*/ 0 h 89" name="T1"/>
                <a:gd fmla="*/ 0 w 40" name="T2"/>
                <a:gd fmla="*/ 89 h 89" name="T3"/>
                <a:gd fmla="*/ 0 w 40" name="T4"/>
                <a:gd fmla="*/ 0 h 89" name="T5"/>
                <a:gd fmla="*/ 40 w 40" name="T6"/>
                <a:gd fmla="*/ 0 h 89" name="T7"/>
              </a:gdLst>
              <a:cxnLst>
                <a:cxn ang="0">
                  <a:pos x="T0" y="T1"/>
                </a:cxn>
                <a:cxn ang="0">
                  <a:pos x="T2" y="T3"/>
                </a:cxn>
                <a:cxn ang="0">
                  <a:pos x="T4" y="T5"/>
                </a:cxn>
                <a:cxn ang="0">
                  <a:pos x="T6" y="T7"/>
                </a:cxn>
              </a:cxnLst>
              <a:rect b="b" l="0" r="r" t="0"/>
              <a:pathLst>
                <a:path h="89" w="40">
                  <a:moveTo>
                    <a:pt x="40" y="0"/>
                  </a:moveTo>
                  <a:lnTo>
                    <a:pt x="0" y="89"/>
                  </a:lnTo>
                  <a:lnTo>
                    <a:pt x="0" y="0"/>
                  </a:lnTo>
                  <a:lnTo>
                    <a:pt x="40"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2" name="Freeform 20"/>
            <p:cNvSpPr/>
            <p:nvPr/>
          </p:nvSpPr>
          <p:spPr bwMode="auto">
            <a:xfrm>
              <a:off x="2068102" y="1330203"/>
              <a:ext cx="215255" cy="527212"/>
            </a:xfrm>
            <a:custGeom>
              <a:gdLst>
                <a:gd fmla="*/ 40 w 40" name="T0"/>
                <a:gd fmla="*/ 98 h 98" name="T1"/>
                <a:gd fmla="*/ 0 w 40" name="T2"/>
                <a:gd fmla="*/ 89 h 98" name="T3"/>
                <a:gd fmla="*/ 40 w 40" name="T4"/>
                <a:gd fmla="*/ 0 h 98" name="T5"/>
                <a:gd fmla="*/ 40 w 40" name="T6"/>
                <a:gd fmla="*/ 98 h 98" name="T7"/>
              </a:gdLst>
              <a:cxnLst>
                <a:cxn ang="0">
                  <a:pos x="T0" y="T1"/>
                </a:cxn>
                <a:cxn ang="0">
                  <a:pos x="T2" y="T3"/>
                </a:cxn>
                <a:cxn ang="0">
                  <a:pos x="T4" y="T5"/>
                </a:cxn>
                <a:cxn ang="0">
                  <a:pos x="T6" y="T7"/>
                </a:cxn>
              </a:cxnLst>
              <a:rect b="b" l="0" r="r" t="0"/>
              <a:pathLst>
                <a:path h="98" w="40">
                  <a:moveTo>
                    <a:pt x="40" y="98"/>
                  </a:moveTo>
                  <a:lnTo>
                    <a:pt x="0" y="89"/>
                  </a:lnTo>
                  <a:lnTo>
                    <a:pt x="40" y="0"/>
                  </a:lnTo>
                  <a:lnTo>
                    <a:pt x="40" y="98"/>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3" name="Freeform 21"/>
            <p:cNvSpPr/>
            <p:nvPr/>
          </p:nvSpPr>
          <p:spPr bwMode="auto">
            <a:xfrm>
              <a:off x="2003077" y="1802450"/>
              <a:ext cx="280280" cy="371292"/>
            </a:xfrm>
            <a:custGeom>
              <a:gdLst>
                <a:gd fmla="*/ 12 w 52" name="T0"/>
                <a:gd fmla="*/ 0 h 69" name="T1"/>
                <a:gd fmla="*/ 52 w 52" name="T2"/>
                <a:gd fmla="*/ 69 h 69" name="T3"/>
                <a:gd fmla="*/ 0 w 52" name="T4"/>
                <a:gd fmla="*/ 69 h 69" name="T5"/>
                <a:gd fmla="*/ 12 w 52" name="T6"/>
                <a:gd fmla="*/ 0 h 69" name="T7"/>
              </a:gdLst>
              <a:cxnLst>
                <a:cxn ang="0">
                  <a:pos x="T0" y="T1"/>
                </a:cxn>
                <a:cxn ang="0">
                  <a:pos x="T2" y="T3"/>
                </a:cxn>
                <a:cxn ang="0">
                  <a:pos x="T4" y="T5"/>
                </a:cxn>
                <a:cxn ang="0">
                  <a:pos x="T6" y="T7"/>
                </a:cxn>
              </a:cxnLst>
              <a:rect b="b" l="0" r="r" t="0"/>
              <a:pathLst>
                <a:path h="69" w="52">
                  <a:moveTo>
                    <a:pt x="12" y="0"/>
                  </a:moveTo>
                  <a:lnTo>
                    <a:pt x="52" y="69"/>
                  </a:lnTo>
                  <a:lnTo>
                    <a:pt x="0" y="69"/>
                  </a:lnTo>
                  <a:lnTo>
                    <a:pt x="12"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4" name="Freeform 22"/>
            <p:cNvSpPr/>
            <p:nvPr/>
          </p:nvSpPr>
          <p:spPr bwMode="auto">
            <a:xfrm>
              <a:off x="2068102" y="1802450"/>
              <a:ext cx="215255" cy="371292"/>
            </a:xfrm>
            <a:custGeom>
              <a:gdLst>
                <a:gd fmla="*/ 40 w 40" name="T0"/>
                <a:gd fmla="*/ 9 h 69" name="T1"/>
                <a:gd fmla="*/ 40 w 40" name="T2"/>
                <a:gd fmla="*/ 69 h 69" name="T3"/>
                <a:gd fmla="*/ 0 w 40" name="T4"/>
                <a:gd fmla="*/ 0 h 69" name="T5"/>
                <a:gd fmla="*/ 40 w 40" name="T6"/>
                <a:gd fmla="*/ 9 h 69" name="T7"/>
              </a:gdLst>
              <a:cxnLst>
                <a:cxn ang="0">
                  <a:pos x="T0" y="T1"/>
                </a:cxn>
                <a:cxn ang="0">
                  <a:pos x="T2" y="T3"/>
                </a:cxn>
                <a:cxn ang="0">
                  <a:pos x="T4" y="T5"/>
                </a:cxn>
                <a:cxn ang="0">
                  <a:pos x="T6" y="T7"/>
                </a:cxn>
              </a:cxnLst>
              <a:rect b="b" l="0" r="r" t="0"/>
              <a:pathLst>
                <a:path h="69" w="40">
                  <a:moveTo>
                    <a:pt x="40" y="9"/>
                  </a:moveTo>
                  <a:lnTo>
                    <a:pt x="40" y="69"/>
                  </a:lnTo>
                  <a:lnTo>
                    <a:pt x="0" y="0"/>
                  </a:lnTo>
                  <a:lnTo>
                    <a:pt x="40" y="9"/>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5" name="Freeform 23"/>
            <p:cNvSpPr/>
            <p:nvPr/>
          </p:nvSpPr>
          <p:spPr bwMode="auto">
            <a:xfrm>
              <a:off x="2003077" y="2167011"/>
              <a:ext cx="280280" cy="646115"/>
            </a:xfrm>
            <a:custGeom>
              <a:gdLst>
                <a:gd fmla="*/ 52 w 52" name="T0"/>
                <a:gd fmla="*/ 0 h 120" name="T1"/>
                <a:gd fmla="*/ 52 w 52" name="T2"/>
                <a:gd fmla="*/ 120 h 120" name="T3"/>
                <a:gd fmla="*/ 0 w 52" name="T4"/>
                <a:gd fmla="*/ 0 h 120" name="T5"/>
                <a:gd fmla="*/ 52 w 52" name="T6"/>
                <a:gd fmla="*/ 0 h 120" name="T7"/>
              </a:gdLst>
              <a:cxnLst>
                <a:cxn ang="0">
                  <a:pos x="T0" y="T1"/>
                </a:cxn>
                <a:cxn ang="0">
                  <a:pos x="T2" y="T3"/>
                </a:cxn>
                <a:cxn ang="0">
                  <a:pos x="T4" y="T5"/>
                </a:cxn>
                <a:cxn ang="0">
                  <a:pos x="T6" y="T7"/>
                </a:cxn>
              </a:cxnLst>
              <a:rect b="b" l="0" r="r" t="0"/>
              <a:pathLst>
                <a:path h="120" w="52">
                  <a:moveTo>
                    <a:pt x="52" y="0"/>
                  </a:moveTo>
                  <a:lnTo>
                    <a:pt x="52" y="120"/>
                  </a:lnTo>
                  <a:lnTo>
                    <a:pt x="0" y="0"/>
                  </a:lnTo>
                  <a:lnTo>
                    <a:pt x="52"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6" name="Freeform 24"/>
            <p:cNvSpPr/>
            <p:nvPr/>
          </p:nvSpPr>
          <p:spPr bwMode="auto">
            <a:xfrm>
              <a:off x="1778853" y="2679640"/>
              <a:ext cx="511231" cy="436352"/>
            </a:xfrm>
            <a:custGeom>
              <a:gdLst>
                <a:gd fmla="*/ 95 w 95" name="T0"/>
                <a:gd fmla="*/ 26 h 81" name="T1"/>
                <a:gd fmla="*/ 24 w 95" name="T2"/>
                <a:gd fmla="*/ 81 h 81" name="T3"/>
                <a:gd fmla="*/ 0 w 95" name="T4"/>
                <a:gd fmla="*/ 0 h 81" name="T5"/>
                <a:gd fmla="*/ 95 w 95" name="T6"/>
                <a:gd fmla="*/ 26 h 81" name="T7"/>
              </a:gdLst>
              <a:cxnLst>
                <a:cxn ang="0">
                  <a:pos x="T0" y="T1"/>
                </a:cxn>
                <a:cxn ang="0">
                  <a:pos x="T2" y="T3"/>
                </a:cxn>
                <a:cxn ang="0">
                  <a:pos x="T4" y="T5"/>
                </a:cxn>
                <a:cxn ang="0">
                  <a:pos x="T6" y="T7"/>
                </a:cxn>
              </a:cxnLst>
              <a:rect b="b" l="0" r="r" t="0"/>
              <a:pathLst>
                <a:path h="81" w="95">
                  <a:moveTo>
                    <a:pt x="95" y="26"/>
                  </a:moveTo>
                  <a:lnTo>
                    <a:pt x="24" y="81"/>
                  </a:lnTo>
                  <a:lnTo>
                    <a:pt x="0" y="0"/>
                  </a:lnTo>
                  <a:lnTo>
                    <a:pt x="95" y="26"/>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7" name="Freeform 25"/>
            <p:cNvSpPr/>
            <p:nvPr/>
          </p:nvSpPr>
          <p:spPr bwMode="auto">
            <a:xfrm>
              <a:off x="1914509" y="2819856"/>
              <a:ext cx="382301" cy="694348"/>
            </a:xfrm>
            <a:custGeom>
              <a:gdLst>
                <a:gd fmla="*/ 0 w 71" name="T0"/>
                <a:gd fmla="*/ 55 h 129" name="T1"/>
                <a:gd fmla="*/ 31 w 71" name="T2"/>
                <a:gd fmla="*/ 129 h 129" name="T3"/>
                <a:gd fmla="*/ 71 w 71" name="T4"/>
                <a:gd fmla="*/ 0 h 129" name="T5"/>
                <a:gd fmla="*/ 0 w 71" name="T6"/>
                <a:gd fmla="*/ 55 h 129" name="T7"/>
              </a:gdLst>
              <a:cxnLst>
                <a:cxn ang="0">
                  <a:pos x="T0" y="T1"/>
                </a:cxn>
                <a:cxn ang="0">
                  <a:pos x="T2" y="T3"/>
                </a:cxn>
                <a:cxn ang="0">
                  <a:pos x="T4" y="T5"/>
                </a:cxn>
                <a:cxn ang="0">
                  <a:pos x="T6" y="T7"/>
                </a:cxn>
              </a:cxnLst>
              <a:rect b="b" l="0" r="r" t="0"/>
              <a:pathLst>
                <a:path h="129" w="71">
                  <a:moveTo>
                    <a:pt x="0" y="55"/>
                  </a:moveTo>
                  <a:lnTo>
                    <a:pt x="31" y="129"/>
                  </a:lnTo>
                  <a:lnTo>
                    <a:pt x="71" y="0"/>
                  </a:lnTo>
                  <a:lnTo>
                    <a:pt x="0" y="55"/>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8" name="Freeform 26"/>
            <p:cNvSpPr/>
            <p:nvPr/>
          </p:nvSpPr>
          <p:spPr bwMode="auto">
            <a:xfrm>
              <a:off x="1563598" y="3115992"/>
              <a:ext cx="511231" cy="398213"/>
            </a:xfrm>
            <a:custGeom>
              <a:gdLst>
                <a:gd fmla="*/ 95 w 95" name="T0"/>
                <a:gd fmla="*/ 74 h 74" name="T1"/>
                <a:gd fmla="*/ 0 w 95" name="T2"/>
                <a:gd fmla="*/ 67 h 74" name="T3"/>
                <a:gd fmla="*/ 64 w 95" name="T4"/>
                <a:gd fmla="*/ 0 h 74" name="T5"/>
                <a:gd fmla="*/ 95 w 95" name="T6"/>
                <a:gd fmla="*/ 74 h 74" name="T7"/>
              </a:gdLst>
              <a:cxnLst>
                <a:cxn ang="0">
                  <a:pos x="T0" y="T1"/>
                </a:cxn>
                <a:cxn ang="0">
                  <a:pos x="T2" y="T3"/>
                </a:cxn>
                <a:cxn ang="0">
                  <a:pos x="T4" y="T5"/>
                </a:cxn>
                <a:cxn ang="0">
                  <a:pos x="T6" y="T7"/>
                </a:cxn>
              </a:cxnLst>
              <a:rect b="b" l="0" r="r" t="0"/>
              <a:pathLst>
                <a:path h="74" w="95">
                  <a:moveTo>
                    <a:pt x="95" y="74"/>
                  </a:moveTo>
                  <a:lnTo>
                    <a:pt x="0" y="67"/>
                  </a:lnTo>
                  <a:lnTo>
                    <a:pt x="64" y="0"/>
                  </a:lnTo>
                  <a:lnTo>
                    <a:pt x="95" y="74"/>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9" name="Freeform 27"/>
            <p:cNvSpPr/>
            <p:nvPr/>
          </p:nvSpPr>
          <p:spPr bwMode="auto">
            <a:xfrm>
              <a:off x="2074829" y="3514205"/>
              <a:ext cx="215255" cy="425135"/>
            </a:xfrm>
            <a:custGeom>
              <a:gdLst>
                <a:gd fmla="*/ 40 w 40" name="T0"/>
                <a:gd fmla="*/ 79 h 79" name="T1"/>
                <a:gd fmla="*/ 40 w 40" name="T2"/>
                <a:gd fmla="*/ 2 h 79" name="T3"/>
                <a:gd fmla="*/ 0 w 40" name="T4"/>
                <a:gd fmla="*/ 0 h 79" name="T5"/>
                <a:gd fmla="*/ 40 w 40" name="T6"/>
                <a:gd fmla="*/ 79 h 79" name="T7"/>
              </a:gdLst>
              <a:cxnLst>
                <a:cxn ang="0">
                  <a:pos x="T0" y="T1"/>
                </a:cxn>
                <a:cxn ang="0">
                  <a:pos x="T2" y="T3"/>
                </a:cxn>
                <a:cxn ang="0">
                  <a:pos x="T4" y="T5"/>
                </a:cxn>
                <a:cxn ang="0">
                  <a:pos x="T6" y="T7"/>
                </a:cxn>
              </a:cxnLst>
              <a:rect b="b" l="0" r="r" t="0"/>
              <a:pathLst>
                <a:path h="79" w="40">
                  <a:moveTo>
                    <a:pt x="40" y="79"/>
                  </a:moveTo>
                  <a:lnTo>
                    <a:pt x="40" y="2"/>
                  </a:lnTo>
                  <a:lnTo>
                    <a:pt x="0" y="0"/>
                  </a:lnTo>
                  <a:lnTo>
                    <a:pt x="40" y="79"/>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0" name="Freeform 28"/>
            <p:cNvSpPr/>
            <p:nvPr/>
          </p:nvSpPr>
          <p:spPr bwMode="auto">
            <a:xfrm>
              <a:off x="2074829" y="2813126"/>
              <a:ext cx="215255" cy="704444"/>
            </a:xfrm>
            <a:custGeom>
              <a:gdLst>
                <a:gd fmla="*/ 40 w 40" name="T0"/>
                <a:gd fmla="*/ 131 h 131" name="T1"/>
                <a:gd fmla="*/ 40 w 40" name="T2"/>
                <a:gd fmla="*/ 0 h 131" name="T3"/>
                <a:gd fmla="*/ 0 w 40" name="T4"/>
                <a:gd fmla="*/ 129 h 131" name="T5"/>
                <a:gd fmla="*/ 40 w 40" name="T6"/>
                <a:gd fmla="*/ 131 h 131" name="T7"/>
              </a:gdLst>
              <a:cxnLst>
                <a:cxn ang="0">
                  <a:pos x="T0" y="T1"/>
                </a:cxn>
                <a:cxn ang="0">
                  <a:pos x="T2" y="T3"/>
                </a:cxn>
                <a:cxn ang="0">
                  <a:pos x="T4" y="T5"/>
                </a:cxn>
                <a:cxn ang="0">
                  <a:pos x="T6" y="T7"/>
                </a:cxn>
              </a:cxnLst>
              <a:rect b="b" l="0" r="r" t="0"/>
              <a:pathLst>
                <a:path h="131" w="40">
                  <a:moveTo>
                    <a:pt x="40" y="131"/>
                  </a:moveTo>
                  <a:lnTo>
                    <a:pt x="40" y="0"/>
                  </a:lnTo>
                  <a:lnTo>
                    <a:pt x="0" y="129"/>
                  </a:lnTo>
                  <a:lnTo>
                    <a:pt x="40" y="131"/>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1" name="Freeform 29"/>
            <p:cNvSpPr/>
            <p:nvPr/>
          </p:nvSpPr>
          <p:spPr bwMode="auto">
            <a:xfrm>
              <a:off x="1563598" y="3469336"/>
              <a:ext cx="511231" cy="742584"/>
            </a:xfrm>
            <a:custGeom>
              <a:gdLst>
                <a:gd fmla="*/ 95 w 95" name="T0"/>
                <a:gd fmla="*/ 7 h 138" name="T1"/>
                <a:gd fmla="*/ 38 w 95" name="T2"/>
                <a:gd fmla="*/ 138 h 138" name="T3"/>
                <a:gd fmla="*/ 0 w 95" name="T4"/>
                <a:gd fmla="*/ 0 h 138" name="T5"/>
                <a:gd fmla="*/ 95 w 95" name="T6"/>
                <a:gd fmla="*/ 7 h 138" name="T7"/>
              </a:gdLst>
              <a:cxnLst>
                <a:cxn ang="0">
                  <a:pos x="T0" y="T1"/>
                </a:cxn>
                <a:cxn ang="0">
                  <a:pos x="T2" y="T3"/>
                </a:cxn>
                <a:cxn ang="0">
                  <a:pos x="T4" y="T5"/>
                </a:cxn>
                <a:cxn ang="0">
                  <a:pos x="T6" y="T7"/>
                </a:cxn>
              </a:cxnLst>
              <a:rect b="b" l="0" r="r" t="0"/>
              <a:pathLst>
                <a:path h="138" w="95">
                  <a:moveTo>
                    <a:pt x="95" y="7"/>
                  </a:moveTo>
                  <a:lnTo>
                    <a:pt x="38" y="138"/>
                  </a:lnTo>
                  <a:lnTo>
                    <a:pt x="0" y="0"/>
                  </a:lnTo>
                  <a:lnTo>
                    <a:pt x="95" y="7"/>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2" name="Freeform 30"/>
            <p:cNvSpPr/>
            <p:nvPr/>
          </p:nvSpPr>
          <p:spPr bwMode="auto">
            <a:xfrm>
              <a:off x="1767642" y="3507475"/>
              <a:ext cx="522442" cy="704445"/>
            </a:xfrm>
            <a:custGeom>
              <a:gdLst>
                <a:gd fmla="*/ 97 w 97" name="T0"/>
                <a:gd fmla="*/ 79 h 131" name="T1"/>
                <a:gd fmla="*/ 0 w 97" name="T2"/>
                <a:gd fmla="*/ 131 h 131" name="T3"/>
                <a:gd fmla="*/ 57 w 97" name="T4"/>
                <a:gd fmla="*/ 0 h 131" name="T5"/>
                <a:gd fmla="*/ 97 w 97" name="T6"/>
                <a:gd fmla="*/ 79 h 131" name="T7"/>
              </a:gdLst>
              <a:cxnLst>
                <a:cxn ang="0">
                  <a:pos x="T0" y="T1"/>
                </a:cxn>
                <a:cxn ang="0">
                  <a:pos x="T2" y="T3"/>
                </a:cxn>
                <a:cxn ang="0">
                  <a:pos x="T4" y="T5"/>
                </a:cxn>
                <a:cxn ang="0">
                  <a:pos x="T6" y="T7"/>
                </a:cxn>
              </a:cxnLst>
              <a:rect b="b" l="0" r="r" t="0"/>
              <a:pathLst>
                <a:path h="131" w="97">
                  <a:moveTo>
                    <a:pt x="97" y="79"/>
                  </a:moveTo>
                  <a:lnTo>
                    <a:pt x="0" y="131"/>
                  </a:lnTo>
                  <a:lnTo>
                    <a:pt x="57" y="0"/>
                  </a:lnTo>
                  <a:lnTo>
                    <a:pt x="97" y="79"/>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3" name="Freeform 31"/>
            <p:cNvSpPr/>
            <p:nvPr/>
          </p:nvSpPr>
          <p:spPr bwMode="auto">
            <a:xfrm>
              <a:off x="1767642" y="3939340"/>
              <a:ext cx="522442" cy="279310"/>
            </a:xfrm>
            <a:custGeom>
              <a:gdLst>
                <a:gd fmla="*/ 97 w 97" name="T0"/>
                <a:gd fmla="*/ 52 h 52" name="T1"/>
                <a:gd fmla="*/ 97 w 97" name="T2"/>
                <a:gd fmla="*/ 0 h 52" name="T3"/>
                <a:gd fmla="*/ 0 w 97" name="T4"/>
                <a:gd fmla="*/ 52 h 52" name="T5"/>
                <a:gd fmla="*/ 97 w 97" name="T6"/>
                <a:gd fmla="*/ 52 h 52" name="T7"/>
              </a:gdLst>
              <a:cxnLst>
                <a:cxn ang="0">
                  <a:pos x="T0" y="T1"/>
                </a:cxn>
                <a:cxn ang="0">
                  <a:pos x="T2" y="T3"/>
                </a:cxn>
                <a:cxn ang="0">
                  <a:pos x="T4" y="T5"/>
                </a:cxn>
                <a:cxn ang="0">
                  <a:pos x="T6" y="T7"/>
                </a:cxn>
              </a:cxnLst>
              <a:rect b="b" l="0" r="r" t="0"/>
              <a:pathLst>
                <a:path h="52" w="97">
                  <a:moveTo>
                    <a:pt x="97" y="52"/>
                  </a:moveTo>
                  <a:lnTo>
                    <a:pt x="97" y="0"/>
                  </a:lnTo>
                  <a:lnTo>
                    <a:pt x="0" y="52"/>
                  </a:lnTo>
                  <a:lnTo>
                    <a:pt x="97" y="52"/>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4" name="Freeform 32"/>
            <p:cNvSpPr/>
            <p:nvPr/>
          </p:nvSpPr>
          <p:spPr bwMode="auto">
            <a:xfrm>
              <a:off x="1106181" y="3469336"/>
              <a:ext cx="661461" cy="742584"/>
            </a:xfrm>
            <a:custGeom>
              <a:gdLst>
                <a:gd fmla="*/ 123 w 123" name="T0"/>
                <a:gd fmla="*/ 138 h 138" name="T1"/>
                <a:gd fmla="*/ 0 w 123" name="T2"/>
                <a:gd fmla="*/ 69 h 138" name="T3"/>
                <a:gd fmla="*/ 85 w 123" name="T4"/>
                <a:gd fmla="*/ 0 h 138" name="T5"/>
                <a:gd fmla="*/ 123 w 123" name="T6"/>
                <a:gd fmla="*/ 138 h 138" name="T7"/>
              </a:gdLst>
              <a:cxnLst>
                <a:cxn ang="0">
                  <a:pos x="T0" y="T1"/>
                </a:cxn>
                <a:cxn ang="0">
                  <a:pos x="T2" y="T3"/>
                </a:cxn>
                <a:cxn ang="0">
                  <a:pos x="T4" y="T5"/>
                </a:cxn>
                <a:cxn ang="0">
                  <a:pos x="T6" y="T7"/>
                </a:cxn>
              </a:cxnLst>
              <a:rect b="b" l="0" r="r" t="0"/>
              <a:pathLst>
                <a:path h="138" w="123">
                  <a:moveTo>
                    <a:pt x="123" y="138"/>
                  </a:moveTo>
                  <a:lnTo>
                    <a:pt x="0" y="69"/>
                  </a:lnTo>
                  <a:lnTo>
                    <a:pt x="85" y="0"/>
                  </a:lnTo>
                  <a:lnTo>
                    <a:pt x="123" y="138"/>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5" name="Freeform 33"/>
            <p:cNvSpPr/>
            <p:nvPr/>
          </p:nvSpPr>
          <p:spPr bwMode="auto">
            <a:xfrm>
              <a:off x="1106181" y="3847358"/>
              <a:ext cx="661461" cy="371292"/>
            </a:xfrm>
            <a:custGeom>
              <a:gdLst>
                <a:gd fmla="*/ 123 w 123" name="T0"/>
                <a:gd fmla="*/ 69 h 69" name="T1"/>
                <a:gd fmla="*/ 0 w 123" name="T2"/>
                <a:gd fmla="*/ 0 h 69" name="T3"/>
                <a:gd fmla="*/ 0 w 123" name="T4"/>
                <a:gd fmla="*/ 69 h 69" name="T5"/>
                <a:gd fmla="*/ 123 w 123" name="T6"/>
                <a:gd fmla="*/ 69 h 69" name="T7"/>
              </a:gdLst>
              <a:cxnLst>
                <a:cxn ang="0">
                  <a:pos x="T0" y="T1"/>
                </a:cxn>
                <a:cxn ang="0">
                  <a:pos x="T2" y="T3"/>
                </a:cxn>
                <a:cxn ang="0">
                  <a:pos x="T4" y="T5"/>
                </a:cxn>
                <a:cxn ang="0">
                  <a:pos x="T6" y="T7"/>
                </a:cxn>
              </a:cxnLst>
              <a:rect b="b" l="0" r="r" t="0"/>
              <a:pathLst>
                <a:path h="69" w="123">
                  <a:moveTo>
                    <a:pt x="123" y="69"/>
                  </a:moveTo>
                  <a:lnTo>
                    <a:pt x="0" y="0"/>
                  </a:lnTo>
                  <a:lnTo>
                    <a:pt x="0" y="69"/>
                  </a:lnTo>
                  <a:lnTo>
                    <a:pt x="123" y="69"/>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6" name="Freeform 34"/>
            <p:cNvSpPr/>
            <p:nvPr/>
          </p:nvSpPr>
          <p:spPr bwMode="auto">
            <a:xfrm>
              <a:off x="610646" y="1979683"/>
              <a:ext cx="608768" cy="232198"/>
            </a:xfrm>
            <a:custGeom>
              <a:gdLst>
                <a:gd fmla="*/ 0 w 113" name="T0"/>
                <a:gd fmla="*/ 43 h 43" name="T1"/>
                <a:gd fmla="*/ 113 w 113" name="T2"/>
                <a:gd fmla="*/ 34 h 43" name="T3"/>
                <a:gd fmla="*/ 23 w 113" name="T4"/>
                <a:gd fmla="*/ 0 h 43" name="T5"/>
                <a:gd fmla="*/ 0 w 113" name="T6"/>
                <a:gd fmla="*/ 43 h 43" name="T7"/>
              </a:gdLst>
              <a:cxnLst>
                <a:cxn ang="0">
                  <a:pos x="T0" y="T1"/>
                </a:cxn>
                <a:cxn ang="0">
                  <a:pos x="T2" y="T3"/>
                </a:cxn>
                <a:cxn ang="0">
                  <a:pos x="T4" y="T5"/>
                </a:cxn>
                <a:cxn ang="0">
                  <a:pos x="T6" y="T7"/>
                </a:cxn>
              </a:cxnLst>
              <a:rect b="b" l="0" r="r" t="0"/>
              <a:pathLst>
                <a:path h="43" w="113">
                  <a:moveTo>
                    <a:pt x="0" y="43"/>
                  </a:moveTo>
                  <a:lnTo>
                    <a:pt x="113" y="34"/>
                  </a:lnTo>
                  <a:lnTo>
                    <a:pt x="23" y="0"/>
                  </a:lnTo>
                  <a:lnTo>
                    <a:pt x="0" y="43"/>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7" name="Freeform 35"/>
            <p:cNvSpPr/>
            <p:nvPr/>
          </p:nvSpPr>
          <p:spPr bwMode="auto">
            <a:xfrm>
              <a:off x="1144299" y="1323473"/>
              <a:ext cx="559439" cy="505898"/>
            </a:xfrm>
            <a:custGeom>
              <a:gdLst>
                <a:gd fmla="*/ 104 w 104" name="T0"/>
                <a:gd fmla="*/ 0 h 94" name="T1"/>
                <a:gd fmla="*/ 80 w 104" name="T2"/>
                <a:gd fmla="*/ 94 h 94" name="T3"/>
                <a:gd fmla="*/ 0 w 104" name="T4"/>
                <a:gd fmla="*/ 72 h 94" name="T5"/>
                <a:gd fmla="*/ 104 w 104" name="T6"/>
                <a:gd fmla="*/ 0 h 94" name="T7"/>
              </a:gdLst>
              <a:cxnLst>
                <a:cxn ang="0">
                  <a:pos x="T0" y="T1"/>
                </a:cxn>
                <a:cxn ang="0">
                  <a:pos x="T2" y="T3"/>
                </a:cxn>
                <a:cxn ang="0">
                  <a:pos x="T4" y="T5"/>
                </a:cxn>
                <a:cxn ang="0">
                  <a:pos x="T6" y="T7"/>
                </a:cxn>
              </a:cxnLst>
              <a:rect b="b" l="0" r="r" t="0"/>
              <a:pathLst>
                <a:path h="94" w="104">
                  <a:moveTo>
                    <a:pt x="104" y="0"/>
                  </a:moveTo>
                  <a:lnTo>
                    <a:pt x="80" y="94"/>
                  </a:lnTo>
                  <a:lnTo>
                    <a:pt x="0" y="72"/>
                  </a:lnTo>
                  <a:lnTo>
                    <a:pt x="104"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8" name="Freeform 36"/>
            <p:cNvSpPr/>
            <p:nvPr/>
          </p:nvSpPr>
          <p:spPr bwMode="auto">
            <a:xfrm>
              <a:off x="1137573" y="1710468"/>
              <a:ext cx="430510" cy="452056"/>
            </a:xfrm>
            <a:custGeom>
              <a:gdLst>
                <a:gd fmla="*/ 0 w 80" name="T0"/>
                <a:gd fmla="*/ 0 h 84" name="T1"/>
                <a:gd fmla="*/ 14 w 80" name="T2"/>
                <a:gd fmla="*/ 84 h 84" name="T3"/>
                <a:gd fmla="*/ 80 w 80" name="T4"/>
                <a:gd fmla="*/ 22 h 84" name="T5"/>
                <a:gd fmla="*/ 0 w 80" name="T6"/>
                <a:gd fmla="*/ 0 h 84" name="T7"/>
              </a:gdLst>
              <a:cxnLst>
                <a:cxn ang="0">
                  <a:pos x="T0" y="T1"/>
                </a:cxn>
                <a:cxn ang="0">
                  <a:pos x="T2" y="T3"/>
                </a:cxn>
                <a:cxn ang="0">
                  <a:pos x="T4" y="T5"/>
                </a:cxn>
                <a:cxn ang="0">
                  <a:pos x="T6" y="T7"/>
                </a:cxn>
              </a:cxnLst>
              <a:rect b="b" l="0" r="r" t="0"/>
              <a:pathLst>
                <a:path h="84" w="80">
                  <a:moveTo>
                    <a:pt x="0" y="0"/>
                  </a:moveTo>
                  <a:lnTo>
                    <a:pt x="14" y="84"/>
                  </a:lnTo>
                  <a:lnTo>
                    <a:pt x="80" y="22"/>
                  </a:lnTo>
                  <a:lnTo>
                    <a:pt x="0"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9" name="Freeform 37"/>
            <p:cNvSpPr/>
            <p:nvPr/>
          </p:nvSpPr>
          <p:spPr bwMode="auto">
            <a:xfrm>
              <a:off x="1106181" y="1323473"/>
              <a:ext cx="597557" cy="386995"/>
            </a:xfrm>
            <a:custGeom>
              <a:gdLst>
                <a:gd fmla="*/ 0 w 111" name="T0"/>
                <a:gd fmla="*/ 0 h 72" name="T1"/>
                <a:gd fmla="*/ 7 w 111" name="T2"/>
                <a:gd fmla="*/ 72 h 72" name="T3"/>
                <a:gd fmla="*/ 111 w 111" name="T4"/>
                <a:gd fmla="*/ 0 h 72" name="T5"/>
                <a:gd fmla="*/ 0 w 111" name="T6"/>
                <a:gd fmla="*/ 0 h 72" name="T7"/>
              </a:gdLst>
              <a:cxnLst>
                <a:cxn ang="0">
                  <a:pos x="T0" y="T1"/>
                </a:cxn>
                <a:cxn ang="0">
                  <a:pos x="T2" y="T3"/>
                </a:cxn>
                <a:cxn ang="0">
                  <a:pos x="T4" y="T5"/>
                </a:cxn>
                <a:cxn ang="0">
                  <a:pos x="T6" y="T7"/>
                </a:cxn>
              </a:cxnLst>
              <a:rect b="b" l="0" r="r" t="0"/>
              <a:pathLst>
                <a:path h="72" w="110">
                  <a:moveTo>
                    <a:pt x="0" y="0"/>
                  </a:moveTo>
                  <a:lnTo>
                    <a:pt x="7" y="72"/>
                  </a:lnTo>
                  <a:lnTo>
                    <a:pt x="111" y="0"/>
                  </a:lnTo>
                  <a:lnTo>
                    <a:pt x="0"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0" name="Freeform 38"/>
            <p:cNvSpPr/>
            <p:nvPr/>
          </p:nvSpPr>
          <p:spPr bwMode="auto">
            <a:xfrm>
              <a:off x="1457092" y="2672910"/>
              <a:ext cx="328488" cy="796426"/>
            </a:xfrm>
            <a:custGeom>
              <a:gdLst>
                <a:gd fmla="*/ 61 w 61" name="T0"/>
                <a:gd fmla="*/ 0 h 148" name="T1"/>
                <a:gd fmla="*/ 21 w 61" name="T2"/>
                <a:gd fmla="*/ 148 h 148" name="T3"/>
                <a:gd fmla="*/ 0 w 61" name="T4"/>
                <a:gd fmla="*/ 23 h 148" name="T5"/>
                <a:gd fmla="*/ 61 w 61" name="T6"/>
                <a:gd fmla="*/ 0 h 148" name="T7"/>
              </a:gdLst>
              <a:cxnLst>
                <a:cxn ang="0">
                  <a:pos x="T0" y="T1"/>
                </a:cxn>
                <a:cxn ang="0">
                  <a:pos x="T2" y="T3"/>
                </a:cxn>
                <a:cxn ang="0">
                  <a:pos x="T4" y="T5"/>
                </a:cxn>
                <a:cxn ang="0">
                  <a:pos x="T6" y="T7"/>
                </a:cxn>
              </a:cxnLst>
              <a:rect b="b" l="0" r="r" t="0"/>
              <a:pathLst>
                <a:path h="148" w="61">
                  <a:moveTo>
                    <a:pt x="61" y="0"/>
                  </a:moveTo>
                  <a:lnTo>
                    <a:pt x="21" y="148"/>
                  </a:lnTo>
                  <a:lnTo>
                    <a:pt x="0" y="23"/>
                  </a:lnTo>
                  <a:lnTo>
                    <a:pt x="61"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1" name="Freeform 39"/>
            <p:cNvSpPr/>
            <p:nvPr/>
          </p:nvSpPr>
          <p:spPr bwMode="auto">
            <a:xfrm>
              <a:off x="1570325" y="2672910"/>
              <a:ext cx="344184" cy="796426"/>
            </a:xfrm>
            <a:custGeom>
              <a:gdLst>
                <a:gd fmla="*/ 40 w 64" name="T0"/>
                <a:gd fmla="*/ 0 h 148" name="T1"/>
                <a:gd fmla="*/ 64 w 64" name="T2"/>
                <a:gd fmla="*/ 81 h 148" name="T3"/>
                <a:gd fmla="*/ 0 w 64" name="T4"/>
                <a:gd fmla="*/ 148 h 148" name="T5"/>
                <a:gd fmla="*/ 40 w 64" name="T6"/>
                <a:gd fmla="*/ 0 h 148" name="T7"/>
              </a:gdLst>
              <a:cxnLst>
                <a:cxn ang="0">
                  <a:pos x="T0" y="T1"/>
                </a:cxn>
                <a:cxn ang="0">
                  <a:pos x="T2" y="T3"/>
                </a:cxn>
                <a:cxn ang="0">
                  <a:pos x="T4" y="T5"/>
                </a:cxn>
                <a:cxn ang="0">
                  <a:pos x="T6" y="T7"/>
                </a:cxn>
              </a:cxnLst>
              <a:rect b="b" l="0" r="r" t="0"/>
              <a:pathLst>
                <a:path h="148" w="64">
                  <a:moveTo>
                    <a:pt x="40" y="0"/>
                  </a:moveTo>
                  <a:lnTo>
                    <a:pt x="64" y="81"/>
                  </a:lnTo>
                  <a:lnTo>
                    <a:pt x="0" y="148"/>
                  </a:lnTo>
                  <a:lnTo>
                    <a:pt x="40"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2" name="Freeform 40"/>
            <p:cNvSpPr/>
            <p:nvPr/>
          </p:nvSpPr>
          <p:spPr bwMode="auto">
            <a:xfrm>
              <a:off x="1450365" y="2189446"/>
              <a:ext cx="328488" cy="613584"/>
            </a:xfrm>
            <a:custGeom>
              <a:gdLst>
                <a:gd fmla="*/ 40 w 61" name="T0"/>
                <a:gd fmla="*/ 0 h 114" name="T1"/>
                <a:gd fmla="*/ 0 w 61" name="T2"/>
                <a:gd fmla="*/ 114 h 114" name="T3"/>
                <a:gd fmla="*/ 61 w 61" name="T4"/>
                <a:gd fmla="*/ 91 h 114" name="T5"/>
                <a:gd fmla="*/ 40 w 61" name="T6"/>
                <a:gd fmla="*/ 0 h 114" name="T7"/>
              </a:gdLst>
              <a:cxnLst>
                <a:cxn ang="0">
                  <a:pos x="T0" y="T1"/>
                </a:cxn>
                <a:cxn ang="0">
                  <a:pos x="T2" y="T3"/>
                </a:cxn>
                <a:cxn ang="0">
                  <a:pos x="T4" y="T5"/>
                </a:cxn>
                <a:cxn ang="0">
                  <a:pos x="T6" y="T7"/>
                </a:cxn>
              </a:cxnLst>
              <a:rect b="b" l="0" r="r" t="0"/>
              <a:pathLst>
                <a:path h="114" w="61">
                  <a:moveTo>
                    <a:pt x="40" y="0"/>
                  </a:moveTo>
                  <a:lnTo>
                    <a:pt x="0" y="114"/>
                  </a:lnTo>
                  <a:lnTo>
                    <a:pt x="61" y="91"/>
                  </a:lnTo>
                  <a:lnTo>
                    <a:pt x="40"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3" name="Freeform 41"/>
            <p:cNvSpPr/>
            <p:nvPr/>
          </p:nvSpPr>
          <p:spPr bwMode="auto">
            <a:xfrm>
              <a:off x="1772126" y="2167011"/>
              <a:ext cx="511231" cy="646115"/>
            </a:xfrm>
            <a:custGeom>
              <a:gdLst>
                <a:gd fmla="*/ 43 w 95" name="T0"/>
                <a:gd fmla="*/ 0 h 120" name="T1"/>
                <a:gd fmla="*/ 95 w 95" name="T2"/>
                <a:gd fmla="*/ 120 h 120" name="T3"/>
                <a:gd fmla="*/ 0 w 95" name="T4"/>
                <a:gd fmla="*/ 94 h 120" name="T5"/>
                <a:gd fmla="*/ 43 w 95" name="T6"/>
                <a:gd fmla="*/ 0 h 120" name="T7"/>
              </a:gdLst>
              <a:cxnLst>
                <a:cxn ang="0">
                  <a:pos x="T0" y="T1"/>
                </a:cxn>
                <a:cxn ang="0">
                  <a:pos x="T2" y="T3"/>
                </a:cxn>
                <a:cxn ang="0">
                  <a:pos x="T4" y="T5"/>
                </a:cxn>
                <a:cxn ang="0">
                  <a:pos x="T6" y="T7"/>
                </a:cxn>
              </a:cxnLst>
              <a:rect b="b" l="0" r="r" t="0"/>
              <a:pathLst>
                <a:path h="120" w="95">
                  <a:moveTo>
                    <a:pt x="43" y="0"/>
                  </a:moveTo>
                  <a:lnTo>
                    <a:pt x="95" y="120"/>
                  </a:lnTo>
                  <a:lnTo>
                    <a:pt x="0" y="94"/>
                  </a:lnTo>
                  <a:lnTo>
                    <a:pt x="43"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4" name="Freeform 42"/>
            <p:cNvSpPr/>
            <p:nvPr/>
          </p:nvSpPr>
          <p:spPr bwMode="auto">
            <a:xfrm>
              <a:off x="1568083" y="1829371"/>
              <a:ext cx="434994" cy="360075"/>
            </a:xfrm>
            <a:custGeom>
              <a:gdLst>
                <a:gd fmla="*/ 17 w 81" name="T0"/>
                <a:gd fmla="*/ 67 h 67" name="T1"/>
                <a:gd fmla="*/ 0 w 81" name="T2"/>
                <a:gd fmla="*/ 0 h 67" name="T3"/>
                <a:gd fmla="*/ 81 w 81" name="T4"/>
                <a:gd fmla="*/ 64 h 67" name="T5"/>
                <a:gd fmla="*/ 17 w 81" name="T6"/>
                <a:gd fmla="*/ 67 h 67" name="T7"/>
              </a:gdLst>
              <a:cxnLst>
                <a:cxn ang="0">
                  <a:pos x="T0" y="T1"/>
                </a:cxn>
                <a:cxn ang="0">
                  <a:pos x="T2" y="T3"/>
                </a:cxn>
                <a:cxn ang="0">
                  <a:pos x="T4" y="T5"/>
                </a:cxn>
                <a:cxn ang="0">
                  <a:pos x="T6" y="T7"/>
                </a:cxn>
              </a:cxnLst>
              <a:rect b="b" l="0" r="r" t="0"/>
              <a:pathLst>
                <a:path h="67" w="81">
                  <a:moveTo>
                    <a:pt x="17" y="67"/>
                  </a:moveTo>
                  <a:lnTo>
                    <a:pt x="0" y="0"/>
                  </a:lnTo>
                  <a:lnTo>
                    <a:pt x="81" y="64"/>
                  </a:lnTo>
                  <a:lnTo>
                    <a:pt x="17" y="67"/>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5" name="Freeform 43"/>
            <p:cNvSpPr/>
            <p:nvPr/>
          </p:nvSpPr>
          <p:spPr bwMode="auto">
            <a:xfrm>
              <a:off x="1665620" y="2173742"/>
              <a:ext cx="344183" cy="505898"/>
            </a:xfrm>
            <a:custGeom>
              <a:gdLst>
                <a:gd fmla="*/ 0 w 64" name="T0"/>
                <a:gd fmla="*/ 3 h 94" name="T1"/>
                <a:gd fmla="*/ 21 w 64" name="T2"/>
                <a:gd fmla="*/ 94 h 94" name="T3"/>
                <a:gd fmla="*/ 64 w 64" name="T4"/>
                <a:gd fmla="*/ 0 h 94" name="T5"/>
                <a:gd fmla="*/ 0 w 64" name="T6"/>
                <a:gd fmla="*/ 3 h 94" name="T7"/>
              </a:gdLst>
              <a:cxnLst>
                <a:cxn ang="0">
                  <a:pos x="T0" y="T1"/>
                </a:cxn>
                <a:cxn ang="0">
                  <a:pos x="T2" y="T3"/>
                </a:cxn>
                <a:cxn ang="0">
                  <a:pos x="T4" y="T5"/>
                </a:cxn>
                <a:cxn ang="0">
                  <a:pos x="T6" y="T7"/>
                </a:cxn>
              </a:cxnLst>
              <a:rect b="b" l="0" r="r" t="0"/>
              <a:pathLst>
                <a:path h="94" w="64">
                  <a:moveTo>
                    <a:pt x="0" y="3"/>
                  </a:moveTo>
                  <a:lnTo>
                    <a:pt x="21" y="94"/>
                  </a:lnTo>
                  <a:lnTo>
                    <a:pt x="64" y="0"/>
                  </a:lnTo>
                  <a:lnTo>
                    <a:pt x="0" y="3"/>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6" name="Freeform 44"/>
            <p:cNvSpPr/>
            <p:nvPr/>
          </p:nvSpPr>
          <p:spPr bwMode="auto">
            <a:xfrm>
              <a:off x="825901" y="2155794"/>
              <a:ext cx="393513" cy="307353"/>
            </a:xfrm>
            <a:custGeom>
              <a:gdLst>
                <a:gd fmla="*/ 73 w 73" name="T0"/>
                <a:gd fmla="*/ 0 h 57" name="T1"/>
                <a:gd fmla="*/ 0 w 73" name="T2"/>
                <a:gd fmla="*/ 57 h 57" name="T3"/>
                <a:gd fmla="*/ 52 w 73" name="T4"/>
                <a:gd fmla="*/ 57 h 57" name="T5"/>
                <a:gd fmla="*/ 73 w 73" name="T6"/>
                <a:gd fmla="*/ 0 h 57" name="T7"/>
              </a:gdLst>
              <a:cxnLst>
                <a:cxn ang="0">
                  <a:pos x="T0" y="T1"/>
                </a:cxn>
                <a:cxn ang="0">
                  <a:pos x="T2" y="T3"/>
                </a:cxn>
                <a:cxn ang="0">
                  <a:pos x="T4" y="T5"/>
                </a:cxn>
                <a:cxn ang="0">
                  <a:pos x="T6" y="T7"/>
                </a:cxn>
              </a:cxnLst>
              <a:rect b="b" l="0" r="r" t="0"/>
              <a:pathLst>
                <a:path h="57" w="73">
                  <a:moveTo>
                    <a:pt x="73" y="0"/>
                  </a:moveTo>
                  <a:lnTo>
                    <a:pt x="0" y="57"/>
                  </a:lnTo>
                  <a:lnTo>
                    <a:pt x="52" y="57"/>
                  </a:lnTo>
                  <a:lnTo>
                    <a:pt x="73"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7" name="Line 45"/>
            <p:cNvSpPr>
              <a:spLocks noChangeShapeType="1"/>
            </p:cNvSpPr>
            <p:nvPr/>
          </p:nvSpPr>
          <p:spPr bwMode="auto">
            <a:xfrm flipH="1">
              <a:off x="1061337" y="1330203"/>
              <a:ext cx="0" cy="0"/>
            </a:xfrm>
            <a:prstGeom prst="line">
              <a:avLst/>
            </a:prstGeom>
            <a:noFill/>
            <a:ln w="3175">
              <a:solidFill>
                <a:schemeClr val="bg1">
                  <a:lumMod val="85000"/>
                </a:schemeClr>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8" name="Line 46"/>
            <p:cNvSpPr>
              <a:spLocks noChangeShapeType="1"/>
            </p:cNvSpPr>
            <p:nvPr/>
          </p:nvSpPr>
          <p:spPr bwMode="auto">
            <a:xfrm flipH="1">
              <a:off x="1061337" y="1330203"/>
              <a:ext cx="0" cy="0"/>
            </a:xfrm>
            <a:prstGeom prst="line">
              <a:avLst/>
            </a:prstGeom>
            <a:noFill/>
            <a:ln w="3175">
              <a:solidFill>
                <a:schemeClr val="bg1">
                  <a:lumMod val="85000"/>
                </a:schemeClr>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9" name="Line 47"/>
            <p:cNvSpPr>
              <a:spLocks noChangeShapeType="1"/>
            </p:cNvSpPr>
            <p:nvPr/>
          </p:nvSpPr>
          <p:spPr bwMode="auto">
            <a:xfrm flipH="1">
              <a:off x="399876" y="2463147"/>
              <a:ext cx="0" cy="0"/>
            </a:xfrm>
            <a:prstGeom prst="line">
              <a:avLst/>
            </a:prstGeom>
            <a:noFill/>
            <a:ln w="3175">
              <a:solidFill>
                <a:schemeClr val="bg1">
                  <a:lumMod val="85000"/>
                </a:schemeClr>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0" name="Line 48"/>
            <p:cNvSpPr>
              <a:spLocks noChangeShapeType="1"/>
            </p:cNvSpPr>
            <p:nvPr/>
          </p:nvSpPr>
          <p:spPr bwMode="auto">
            <a:xfrm flipH="1">
              <a:off x="399876" y="2463147"/>
              <a:ext cx="0" cy="0"/>
            </a:xfrm>
            <a:prstGeom prst="line">
              <a:avLst/>
            </a:prstGeom>
            <a:noFill/>
            <a:ln w="3175">
              <a:solidFill>
                <a:schemeClr val="bg1">
                  <a:lumMod val="85000"/>
                </a:schemeClr>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grpSp>
      <p:grpSp>
        <p:nvGrpSpPr>
          <p:cNvPr id="7183" name="组合 60"/>
          <p:cNvGrpSpPr/>
          <p:nvPr/>
        </p:nvGrpSpPr>
        <p:grpSpPr>
          <a:xfrm>
            <a:off x="9385300" y="3390900"/>
            <a:ext cx="2667000" cy="4097338"/>
            <a:chOff x="399876" y="1323473"/>
            <a:chExt cx="1883481" cy="2895177"/>
          </a:xfrm>
        </p:grpSpPr>
        <p:sp>
          <p:nvSpPr>
            <p:cNvPr id="62" name="Freeform 5"/>
            <p:cNvSpPr/>
            <p:nvPr/>
          </p:nvSpPr>
          <p:spPr bwMode="auto">
            <a:xfrm>
              <a:off x="603920" y="2162525"/>
              <a:ext cx="608768" cy="307353"/>
            </a:xfrm>
            <a:custGeom>
              <a:gdLst>
                <a:gd fmla="*/ 113 w 113" name="T0"/>
                <a:gd fmla="*/ 0 h 57" name="T1"/>
                <a:gd fmla="*/ 40 w 113" name="T2"/>
                <a:gd fmla="*/ 57 h 57" name="T3"/>
                <a:gd fmla="*/ 0 w 113" name="T4"/>
                <a:gd fmla="*/ 9 h 57" name="T5"/>
                <a:gd fmla="*/ 113 w 113" name="T6"/>
                <a:gd fmla="*/ 0 h 57" name="T7"/>
              </a:gdLst>
              <a:cxnLst>
                <a:cxn ang="0">
                  <a:pos x="T0" y="T1"/>
                </a:cxn>
                <a:cxn ang="0">
                  <a:pos x="T2" y="T3"/>
                </a:cxn>
                <a:cxn ang="0">
                  <a:pos x="T4" y="T5"/>
                </a:cxn>
                <a:cxn ang="0">
                  <a:pos x="T6" y="T7"/>
                </a:cxn>
              </a:cxnLst>
              <a:rect b="b" l="0" r="r" t="0"/>
              <a:pathLst>
                <a:path h="57" w="113">
                  <a:moveTo>
                    <a:pt x="113" y="0"/>
                  </a:moveTo>
                  <a:lnTo>
                    <a:pt x="40" y="57"/>
                  </a:lnTo>
                  <a:lnTo>
                    <a:pt x="0" y="9"/>
                  </a:lnTo>
                  <a:lnTo>
                    <a:pt x="113"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3" name="Freeform 6"/>
            <p:cNvSpPr/>
            <p:nvPr/>
          </p:nvSpPr>
          <p:spPr bwMode="auto">
            <a:xfrm>
              <a:off x="448084" y="2211881"/>
              <a:ext cx="371090" cy="257997"/>
            </a:xfrm>
            <a:custGeom>
              <a:gdLst>
                <a:gd fmla="*/ 29 w 69" name="T0"/>
                <a:gd fmla="*/ 0 h 48" name="T1"/>
                <a:gd fmla="*/ 0 w 69" name="T2"/>
                <a:gd fmla="*/ 48 h 48" name="T3"/>
                <a:gd fmla="*/ 69 w 69" name="T4"/>
                <a:gd fmla="*/ 48 h 48" name="T5"/>
                <a:gd fmla="*/ 29 w 69" name="T6"/>
                <a:gd fmla="*/ 0 h 48" name="T7"/>
              </a:gdLst>
              <a:cxnLst>
                <a:cxn ang="0">
                  <a:pos x="T0" y="T1"/>
                </a:cxn>
                <a:cxn ang="0">
                  <a:pos x="T2" y="T3"/>
                </a:cxn>
                <a:cxn ang="0">
                  <a:pos x="T4" y="T5"/>
                </a:cxn>
                <a:cxn ang="0">
                  <a:pos x="T6" y="T7"/>
                </a:cxn>
              </a:cxnLst>
              <a:rect b="b" l="0" r="r" t="0"/>
              <a:pathLst>
                <a:path h="48" w="69">
                  <a:moveTo>
                    <a:pt x="29" y="0"/>
                  </a:moveTo>
                  <a:lnTo>
                    <a:pt x="0" y="48"/>
                  </a:lnTo>
                  <a:lnTo>
                    <a:pt x="69" y="48"/>
                  </a:lnTo>
                  <a:lnTo>
                    <a:pt x="29"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4" name="Freeform 7"/>
            <p:cNvSpPr/>
            <p:nvPr/>
          </p:nvSpPr>
          <p:spPr bwMode="auto">
            <a:xfrm>
              <a:off x="1099455" y="2469878"/>
              <a:ext cx="344184" cy="710053"/>
            </a:xfrm>
            <a:custGeom>
              <a:gdLst>
                <a:gd fmla="*/ 0 w 64" name="T0"/>
                <a:gd fmla="*/ 0 h 132" name="T1"/>
                <a:gd fmla="*/ 64 w 64" name="T2"/>
                <a:gd fmla="*/ 62 h 132" name="T3"/>
                <a:gd fmla="*/ 0 w 64" name="T4"/>
                <a:gd fmla="*/ 132 h 132" name="T5"/>
                <a:gd fmla="*/ 0 w 64" name="T6"/>
                <a:gd fmla="*/ 0 h 132" name="T7"/>
              </a:gdLst>
              <a:cxnLst>
                <a:cxn ang="0">
                  <a:pos x="T0" y="T1"/>
                </a:cxn>
                <a:cxn ang="0">
                  <a:pos x="T2" y="T3"/>
                </a:cxn>
                <a:cxn ang="0">
                  <a:pos x="T4" y="T5"/>
                </a:cxn>
                <a:cxn ang="0">
                  <a:pos x="T6" y="T7"/>
                </a:cxn>
              </a:cxnLst>
              <a:rect b="b" l="0" r="r" t="0"/>
              <a:pathLst>
                <a:path h="132" w="64">
                  <a:moveTo>
                    <a:pt x="0" y="0"/>
                  </a:moveTo>
                  <a:lnTo>
                    <a:pt x="64" y="62"/>
                  </a:lnTo>
                  <a:lnTo>
                    <a:pt x="0" y="132"/>
                  </a:lnTo>
                  <a:lnTo>
                    <a:pt x="0"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5" name="Freeform 8"/>
            <p:cNvSpPr/>
            <p:nvPr/>
          </p:nvSpPr>
          <p:spPr bwMode="auto">
            <a:xfrm>
              <a:off x="1099455" y="2803031"/>
              <a:ext cx="457417" cy="673036"/>
            </a:xfrm>
            <a:custGeom>
              <a:gdLst>
                <a:gd fmla="*/ 64 w 85" name="T0"/>
                <a:gd fmla="*/ 0 h 125" name="T1"/>
                <a:gd fmla="*/ 85 w 85" name="T2"/>
                <a:gd fmla="*/ 125 h 125" name="T3"/>
                <a:gd fmla="*/ 0 w 85" name="T4"/>
                <a:gd fmla="*/ 70 h 125" name="T5"/>
                <a:gd fmla="*/ 64 w 85" name="T6"/>
                <a:gd fmla="*/ 0 h 125" name="T7"/>
              </a:gdLst>
              <a:cxnLst>
                <a:cxn ang="0">
                  <a:pos x="T0" y="T1"/>
                </a:cxn>
                <a:cxn ang="0">
                  <a:pos x="T2" y="T3"/>
                </a:cxn>
                <a:cxn ang="0">
                  <a:pos x="T4" y="T5"/>
                </a:cxn>
                <a:cxn ang="0">
                  <a:pos x="T6" y="T7"/>
                </a:cxn>
              </a:cxnLst>
              <a:rect b="b" l="0" r="r" t="0"/>
              <a:pathLst>
                <a:path h="125" w="85">
                  <a:moveTo>
                    <a:pt x="64" y="0"/>
                  </a:moveTo>
                  <a:lnTo>
                    <a:pt x="85" y="125"/>
                  </a:lnTo>
                  <a:lnTo>
                    <a:pt x="0" y="70"/>
                  </a:lnTo>
                  <a:lnTo>
                    <a:pt x="64"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6" name="Freeform 9"/>
            <p:cNvSpPr/>
            <p:nvPr/>
          </p:nvSpPr>
          <p:spPr bwMode="auto">
            <a:xfrm>
              <a:off x="1099455" y="3179931"/>
              <a:ext cx="457417" cy="667427"/>
            </a:xfrm>
            <a:custGeom>
              <a:gdLst>
                <a:gd fmla="*/ 0 w 85" name="T0"/>
                <a:gd fmla="*/ 124 h 124" name="T1"/>
                <a:gd fmla="*/ 85 w 85" name="T2"/>
                <a:gd fmla="*/ 55 h 124" name="T3"/>
                <a:gd fmla="*/ 0 w 85" name="T4"/>
                <a:gd fmla="*/ 0 h 124" name="T5"/>
                <a:gd fmla="*/ 0 w 85" name="T6"/>
                <a:gd fmla="*/ 124 h 124" name="T7"/>
              </a:gdLst>
              <a:cxnLst>
                <a:cxn ang="0">
                  <a:pos x="T0" y="T1"/>
                </a:cxn>
                <a:cxn ang="0">
                  <a:pos x="T2" y="T3"/>
                </a:cxn>
                <a:cxn ang="0">
                  <a:pos x="T4" y="T5"/>
                </a:cxn>
                <a:cxn ang="0">
                  <a:pos x="T6" y="T7"/>
                </a:cxn>
              </a:cxnLst>
              <a:rect b="b" l="0" r="r" t="0"/>
              <a:pathLst>
                <a:path h="124" w="85">
                  <a:moveTo>
                    <a:pt x="0" y="124"/>
                  </a:moveTo>
                  <a:lnTo>
                    <a:pt x="85" y="55"/>
                  </a:lnTo>
                  <a:lnTo>
                    <a:pt x="0" y="0"/>
                  </a:lnTo>
                  <a:lnTo>
                    <a:pt x="0" y="124"/>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7" name="Freeform 10"/>
            <p:cNvSpPr/>
            <p:nvPr/>
          </p:nvSpPr>
          <p:spPr bwMode="auto">
            <a:xfrm>
              <a:off x="728364" y="1710469"/>
              <a:ext cx="484324" cy="452056"/>
            </a:xfrm>
            <a:custGeom>
              <a:gdLst>
                <a:gd fmla="*/ 90 w 90" name="T0"/>
                <a:gd fmla="*/ 84 h 84" name="T1"/>
                <a:gd fmla="*/ 76 w 90" name="T2"/>
                <a:gd fmla="*/ 0 h 84" name="T3"/>
                <a:gd fmla="*/ 0 w 90" name="T4"/>
                <a:gd fmla="*/ 50 h 84" name="T5"/>
                <a:gd fmla="*/ 90 w 90" name="T6"/>
                <a:gd fmla="*/ 84 h 84" name="T7"/>
              </a:gdLst>
              <a:cxnLst>
                <a:cxn ang="0">
                  <a:pos x="T0" y="T1"/>
                </a:cxn>
                <a:cxn ang="0">
                  <a:pos x="T2" y="T3"/>
                </a:cxn>
                <a:cxn ang="0">
                  <a:pos x="T4" y="T5"/>
                </a:cxn>
                <a:cxn ang="0">
                  <a:pos x="T6" y="T7"/>
                </a:cxn>
              </a:cxnLst>
              <a:rect b="b" l="0" r="r" t="0"/>
              <a:pathLst>
                <a:path h="84" w="90">
                  <a:moveTo>
                    <a:pt x="90" y="84"/>
                  </a:moveTo>
                  <a:lnTo>
                    <a:pt x="76" y="0"/>
                  </a:lnTo>
                  <a:lnTo>
                    <a:pt x="0" y="50"/>
                  </a:lnTo>
                  <a:lnTo>
                    <a:pt x="90" y="84"/>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8" name="Freeform 11"/>
            <p:cNvSpPr/>
            <p:nvPr/>
          </p:nvSpPr>
          <p:spPr bwMode="auto">
            <a:xfrm>
              <a:off x="728364" y="1635313"/>
              <a:ext cx="409208" cy="344370"/>
            </a:xfrm>
            <a:custGeom>
              <a:gdLst>
                <a:gd fmla="*/ 38 w 76" name="T0"/>
                <a:gd fmla="*/ 0 h 64" name="T1"/>
                <a:gd fmla="*/ 76 w 76" name="T2"/>
                <a:gd fmla="*/ 14 h 64" name="T3"/>
                <a:gd fmla="*/ 0 w 76" name="T4"/>
                <a:gd fmla="*/ 64 h 64" name="T5"/>
                <a:gd fmla="*/ 38 w 76" name="T6"/>
                <a:gd fmla="*/ 0 h 64" name="T7"/>
              </a:gdLst>
              <a:cxnLst>
                <a:cxn ang="0">
                  <a:pos x="T0" y="T1"/>
                </a:cxn>
                <a:cxn ang="0">
                  <a:pos x="T2" y="T3"/>
                </a:cxn>
                <a:cxn ang="0">
                  <a:pos x="T4" y="T5"/>
                </a:cxn>
                <a:cxn ang="0">
                  <a:pos x="T6" y="T7"/>
                </a:cxn>
              </a:cxnLst>
              <a:rect b="b" l="0" r="r" t="0"/>
              <a:pathLst>
                <a:path h="64" w="76">
                  <a:moveTo>
                    <a:pt x="38" y="0"/>
                  </a:moveTo>
                  <a:lnTo>
                    <a:pt x="76" y="14"/>
                  </a:lnTo>
                  <a:lnTo>
                    <a:pt x="0" y="64"/>
                  </a:lnTo>
                  <a:lnTo>
                    <a:pt x="38"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9" name="Freeform 12"/>
            <p:cNvSpPr/>
            <p:nvPr/>
          </p:nvSpPr>
          <p:spPr bwMode="auto">
            <a:xfrm>
              <a:off x="932408" y="1323473"/>
              <a:ext cx="205165" cy="386996"/>
            </a:xfrm>
            <a:custGeom>
              <a:gdLst>
                <a:gd fmla="*/ 38 w 38" name="T0"/>
                <a:gd fmla="*/ 72 h 72" name="T1"/>
                <a:gd fmla="*/ 31 w 38" name="T2"/>
                <a:gd fmla="*/ 0 h 72" name="T3"/>
                <a:gd fmla="*/ 0 w 38" name="T4"/>
                <a:gd fmla="*/ 58 h 72" name="T5"/>
                <a:gd fmla="*/ 38 w 38" name="T6"/>
                <a:gd fmla="*/ 72 h 72" name="T7"/>
              </a:gdLst>
              <a:cxnLst>
                <a:cxn ang="0">
                  <a:pos x="T0" y="T1"/>
                </a:cxn>
                <a:cxn ang="0">
                  <a:pos x="T2" y="T3"/>
                </a:cxn>
                <a:cxn ang="0">
                  <a:pos x="T4" y="T5"/>
                </a:cxn>
                <a:cxn ang="0">
                  <a:pos x="T6" y="T7"/>
                </a:cxn>
              </a:cxnLst>
              <a:rect b="b" l="0" r="r" t="0"/>
              <a:pathLst>
                <a:path h="72" w="38">
                  <a:moveTo>
                    <a:pt x="38" y="72"/>
                  </a:moveTo>
                  <a:lnTo>
                    <a:pt x="31" y="0"/>
                  </a:lnTo>
                  <a:lnTo>
                    <a:pt x="0" y="58"/>
                  </a:lnTo>
                  <a:lnTo>
                    <a:pt x="38" y="72"/>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0" name="Freeform 13"/>
            <p:cNvSpPr/>
            <p:nvPr/>
          </p:nvSpPr>
          <p:spPr bwMode="auto">
            <a:xfrm>
              <a:off x="1568083" y="1323473"/>
              <a:ext cx="434994" cy="850269"/>
            </a:xfrm>
            <a:custGeom>
              <a:gdLst>
                <a:gd fmla="*/ 0 w 81" name="T0"/>
                <a:gd fmla="*/ 94 h 158" name="T1"/>
                <a:gd fmla="*/ 81 w 81" name="T2"/>
                <a:gd fmla="*/ 158 h 158" name="T3"/>
                <a:gd fmla="*/ 24 w 81" name="T4"/>
                <a:gd fmla="*/ 0 h 158" name="T5"/>
                <a:gd fmla="*/ 0 w 81" name="T6"/>
                <a:gd fmla="*/ 94 h 158" name="T7"/>
              </a:gdLst>
              <a:cxnLst>
                <a:cxn ang="0">
                  <a:pos x="T0" y="T1"/>
                </a:cxn>
                <a:cxn ang="0">
                  <a:pos x="T2" y="T3"/>
                </a:cxn>
                <a:cxn ang="0">
                  <a:pos x="T4" y="T5"/>
                </a:cxn>
                <a:cxn ang="0">
                  <a:pos x="T6" y="T7"/>
                </a:cxn>
              </a:cxnLst>
              <a:rect b="b" l="0" r="r" t="0"/>
              <a:pathLst>
                <a:path h="158" w="81">
                  <a:moveTo>
                    <a:pt x="0" y="94"/>
                  </a:moveTo>
                  <a:lnTo>
                    <a:pt x="81" y="158"/>
                  </a:lnTo>
                  <a:lnTo>
                    <a:pt x="24" y="0"/>
                  </a:lnTo>
                  <a:lnTo>
                    <a:pt x="0" y="94"/>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1" name="Freeform 14"/>
            <p:cNvSpPr/>
            <p:nvPr/>
          </p:nvSpPr>
          <p:spPr bwMode="auto">
            <a:xfrm>
              <a:off x="1212688" y="1829372"/>
              <a:ext cx="446206" cy="360074"/>
            </a:xfrm>
            <a:custGeom>
              <a:gdLst>
                <a:gd fmla="*/ 0 w 83" name="T0"/>
                <a:gd fmla="*/ 62 h 67" name="T1"/>
                <a:gd fmla="*/ 83 w 83" name="T2"/>
                <a:gd fmla="*/ 67 h 67" name="T3"/>
                <a:gd fmla="*/ 66 w 83" name="T4"/>
                <a:gd fmla="*/ 0 h 67" name="T5"/>
                <a:gd fmla="*/ 0 w 83" name="T6"/>
                <a:gd fmla="*/ 62 h 67" name="T7"/>
              </a:gdLst>
              <a:cxnLst>
                <a:cxn ang="0">
                  <a:pos x="T0" y="T1"/>
                </a:cxn>
                <a:cxn ang="0">
                  <a:pos x="T2" y="T3"/>
                </a:cxn>
                <a:cxn ang="0">
                  <a:pos x="T4" y="T5"/>
                </a:cxn>
                <a:cxn ang="0">
                  <a:pos x="T6" y="T7"/>
                </a:cxn>
              </a:cxnLst>
              <a:rect b="b" l="0" r="r" t="0"/>
              <a:pathLst>
                <a:path h="67" w="83">
                  <a:moveTo>
                    <a:pt x="0" y="62"/>
                  </a:moveTo>
                  <a:lnTo>
                    <a:pt x="83" y="67"/>
                  </a:lnTo>
                  <a:lnTo>
                    <a:pt x="66" y="0"/>
                  </a:lnTo>
                  <a:lnTo>
                    <a:pt x="0" y="62"/>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2" name="Freeform 15"/>
            <p:cNvSpPr/>
            <p:nvPr/>
          </p:nvSpPr>
          <p:spPr bwMode="auto">
            <a:xfrm>
              <a:off x="1212688" y="2162525"/>
              <a:ext cx="446206" cy="640506"/>
            </a:xfrm>
            <a:custGeom>
              <a:gdLst>
                <a:gd fmla="*/ 83 w 83" name="T0"/>
                <a:gd fmla="*/ 5 h 119" name="T1"/>
                <a:gd fmla="*/ 43 w 83" name="T2"/>
                <a:gd fmla="*/ 119 h 119" name="T3"/>
                <a:gd fmla="*/ 0 w 83" name="T4"/>
                <a:gd fmla="*/ 0 h 119" name="T5"/>
                <a:gd fmla="*/ 83 w 83" name="T6"/>
                <a:gd fmla="*/ 5 h 119" name="T7"/>
              </a:gdLst>
              <a:cxnLst>
                <a:cxn ang="0">
                  <a:pos x="T0" y="T1"/>
                </a:cxn>
                <a:cxn ang="0">
                  <a:pos x="T2" y="T3"/>
                </a:cxn>
                <a:cxn ang="0">
                  <a:pos x="T4" y="T5"/>
                </a:cxn>
                <a:cxn ang="0">
                  <a:pos x="T6" y="T7"/>
                </a:cxn>
              </a:cxnLst>
              <a:rect b="b" l="0" r="r" t="0"/>
              <a:pathLst>
                <a:path h="119" w="83">
                  <a:moveTo>
                    <a:pt x="83" y="5"/>
                  </a:moveTo>
                  <a:lnTo>
                    <a:pt x="43" y="119"/>
                  </a:lnTo>
                  <a:lnTo>
                    <a:pt x="0" y="0"/>
                  </a:lnTo>
                  <a:lnTo>
                    <a:pt x="83" y="5"/>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3" name="Freeform 16"/>
            <p:cNvSpPr/>
            <p:nvPr/>
          </p:nvSpPr>
          <p:spPr bwMode="auto">
            <a:xfrm>
              <a:off x="1099455" y="2162525"/>
              <a:ext cx="344184" cy="640506"/>
            </a:xfrm>
            <a:custGeom>
              <a:gdLst>
                <a:gd fmla="*/ 64 w 64" name="T0"/>
                <a:gd fmla="*/ 119 h 119" name="T1"/>
                <a:gd fmla="*/ 0 w 64" name="T2"/>
                <a:gd fmla="*/ 57 h 119" name="T3"/>
                <a:gd fmla="*/ 21 w 64" name="T4"/>
                <a:gd fmla="*/ 0 h 119" name="T5"/>
                <a:gd fmla="*/ 64 w 64" name="T6"/>
                <a:gd fmla="*/ 119 h 119" name="T7"/>
              </a:gdLst>
              <a:cxnLst>
                <a:cxn ang="0">
                  <a:pos x="T0" y="T1"/>
                </a:cxn>
                <a:cxn ang="0">
                  <a:pos x="T2" y="T3"/>
                </a:cxn>
                <a:cxn ang="0">
                  <a:pos x="T4" y="T5"/>
                </a:cxn>
                <a:cxn ang="0">
                  <a:pos x="T6" y="T7"/>
                </a:cxn>
              </a:cxnLst>
              <a:rect b="b" l="0" r="r" t="0"/>
              <a:pathLst>
                <a:path h="119" w="64">
                  <a:moveTo>
                    <a:pt x="64" y="119"/>
                  </a:moveTo>
                  <a:lnTo>
                    <a:pt x="0" y="57"/>
                  </a:lnTo>
                  <a:lnTo>
                    <a:pt x="21" y="0"/>
                  </a:lnTo>
                  <a:lnTo>
                    <a:pt x="64" y="119"/>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4" name="Freeform 17"/>
            <p:cNvSpPr/>
            <p:nvPr/>
          </p:nvSpPr>
          <p:spPr bwMode="auto">
            <a:xfrm>
              <a:off x="1697012" y="1323473"/>
              <a:ext cx="371090" cy="478978"/>
            </a:xfrm>
            <a:custGeom>
              <a:gdLst>
                <a:gd fmla="*/ 69 w 69" name="T0"/>
                <a:gd fmla="*/ 0 h 89" name="T1"/>
                <a:gd fmla="*/ 69 w 69" name="T2"/>
                <a:gd fmla="*/ 89 h 89" name="T3"/>
                <a:gd fmla="*/ 0 w 69" name="T4"/>
                <a:gd fmla="*/ 0 h 89" name="T5"/>
                <a:gd fmla="*/ 69 w 69" name="T6"/>
                <a:gd fmla="*/ 0 h 89" name="T7"/>
              </a:gdLst>
              <a:cxnLst>
                <a:cxn ang="0">
                  <a:pos x="T0" y="T1"/>
                </a:cxn>
                <a:cxn ang="0">
                  <a:pos x="T2" y="T3"/>
                </a:cxn>
                <a:cxn ang="0">
                  <a:pos x="T4" y="T5"/>
                </a:cxn>
                <a:cxn ang="0">
                  <a:pos x="T6" y="T7"/>
                </a:cxn>
              </a:cxnLst>
              <a:rect b="b" l="0" r="r" t="0"/>
              <a:pathLst>
                <a:path h="89" w="69">
                  <a:moveTo>
                    <a:pt x="69" y="0"/>
                  </a:moveTo>
                  <a:lnTo>
                    <a:pt x="69" y="89"/>
                  </a:lnTo>
                  <a:lnTo>
                    <a:pt x="0" y="0"/>
                  </a:lnTo>
                  <a:lnTo>
                    <a:pt x="69"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5" name="Freeform 18"/>
            <p:cNvSpPr/>
            <p:nvPr/>
          </p:nvSpPr>
          <p:spPr bwMode="auto">
            <a:xfrm>
              <a:off x="1697012" y="1323473"/>
              <a:ext cx="371090" cy="850269"/>
            </a:xfrm>
            <a:custGeom>
              <a:gdLst>
                <a:gd fmla="*/ 69 w 69" name="T0"/>
                <a:gd fmla="*/ 89 h 158" name="T1"/>
                <a:gd fmla="*/ 57 w 69" name="T2"/>
                <a:gd fmla="*/ 158 h 158" name="T3"/>
                <a:gd fmla="*/ 0 w 69" name="T4"/>
                <a:gd fmla="*/ 0 h 158" name="T5"/>
                <a:gd fmla="*/ 69 w 69" name="T6"/>
                <a:gd fmla="*/ 89 h 158" name="T7"/>
              </a:gdLst>
              <a:cxnLst>
                <a:cxn ang="0">
                  <a:pos x="T0" y="T1"/>
                </a:cxn>
                <a:cxn ang="0">
                  <a:pos x="T2" y="T3"/>
                </a:cxn>
                <a:cxn ang="0">
                  <a:pos x="T4" y="T5"/>
                </a:cxn>
                <a:cxn ang="0">
                  <a:pos x="T6" y="T7"/>
                </a:cxn>
              </a:cxnLst>
              <a:rect b="b" l="0" r="r" t="0"/>
              <a:pathLst>
                <a:path h="158" w="69">
                  <a:moveTo>
                    <a:pt x="69" y="89"/>
                  </a:moveTo>
                  <a:lnTo>
                    <a:pt x="57" y="158"/>
                  </a:lnTo>
                  <a:lnTo>
                    <a:pt x="0" y="0"/>
                  </a:lnTo>
                  <a:lnTo>
                    <a:pt x="69" y="89"/>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6" name="Freeform 19"/>
            <p:cNvSpPr/>
            <p:nvPr/>
          </p:nvSpPr>
          <p:spPr bwMode="auto">
            <a:xfrm>
              <a:off x="2068102" y="1323473"/>
              <a:ext cx="215255" cy="478978"/>
            </a:xfrm>
            <a:custGeom>
              <a:gdLst>
                <a:gd fmla="*/ 40 w 40" name="T0"/>
                <a:gd fmla="*/ 0 h 89" name="T1"/>
                <a:gd fmla="*/ 0 w 40" name="T2"/>
                <a:gd fmla="*/ 89 h 89" name="T3"/>
                <a:gd fmla="*/ 0 w 40" name="T4"/>
                <a:gd fmla="*/ 0 h 89" name="T5"/>
                <a:gd fmla="*/ 40 w 40" name="T6"/>
                <a:gd fmla="*/ 0 h 89" name="T7"/>
              </a:gdLst>
              <a:cxnLst>
                <a:cxn ang="0">
                  <a:pos x="T0" y="T1"/>
                </a:cxn>
                <a:cxn ang="0">
                  <a:pos x="T2" y="T3"/>
                </a:cxn>
                <a:cxn ang="0">
                  <a:pos x="T4" y="T5"/>
                </a:cxn>
                <a:cxn ang="0">
                  <a:pos x="T6" y="T7"/>
                </a:cxn>
              </a:cxnLst>
              <a:rect b="b" l="0" r="r" t="0"/>
              <a:pathLst>
                <a:path h="89" w="40">
                  <a:moveTo>
                    <a:pt x="40" y="0"/>
                  </a:moveTo>
                  <a:lnTo>
                    <a:pt x="0" y="89"/>
                  </a:lnTo>
                  <a:lnTo>
                    <a:pt x="0" y="0"/>
                  </a:lnTo>
                  <a:lnTo>
                    <a:pt x="40"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7" name="Freeform 20"/>
            <p:cNvSpPr/>
            <p:nvPr/>
          </p:nvSpPr>
          <p:spPr bwMode="auto">
            <a:xfrm>
              <a:off x="2068102" y="1323473"/>
              <a:ext cx="215255" cy="527212"/>
            </a:xfrm>
            <a:custGeom>
              <a:gdLst>
                <a:gd fmla="*/ 40 w 40" name="T0"/>
                <a:gd fmla="*/ 98 h 98" name="T1"/>
                <a:gd fmla="*/ 0 w 40" name="T2"/>
                <a:gd fmla="*/ 89 h 98" name="T3"/>
                <a:gd fmla="*/ 40 w 40" name="T4"/>
                <a:gd fmla="*/ 0 h 98" name="T5"/>
                <a:gd fmla="*/ 40 w 40" name="T6"/>
                <a:gd fmla="*/ 98 h 98" name="T7"/>
              </a:gdLst>
              <a:cxnLst>
                <a:cxn ang="0">
                  <a:pos x="T0" y="T1"/>
                </a:cxn>
                <a:cxn ang="0">
                  <a:pos x="T2" y="T3"/>
                </a:cxn>
                <a:cxn ang="0">
                  <a:pos x="T4" y="T5"/>
                </a:cxn>
                <a:cxn ang="0">
                  <a:pos x="T6" y="T7"/>
                </a:cxn>
              </a:cxnLst>
              <a:rect b="b" l="0" r="r" t="0"/>
              <a:pathLst>
                <a:path h="98" w="40">
                  <a:moveTo>
                    <a:pt x="40" y="98"/>
                  </a:moveTo>
                  <a:lnTo>
                    <a:pt x="0" y="89"/>
                  </a:lnTo>
                  <a:lnTo>
                    <a:pt x="40" y="0"/>
                  </a:lnTo>
                  <a:lnTo>
                    <a:pt x="40" y="98"/>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8" name="Freeform 21"/>
            <p:cNvSpPr/>
            <p:nvPr/>
          </p:nvSpPr>
          <p:spPr bwMode="auto">
            <a:xfrm>
              <a:off x="2003077" y="1802451"/>
              <a:ext cx="280280" cy="371291"/>
            </a:xfrm>
            <a:custGeom>
              <a:gdLst>
                <a:gd fmla="*/ 12 w 52" name="T0"/>
                <a:gd fmla="*/ 0 h 69" name="T1"/>
                <a:gd fmla="*/ 52 w 52" name="T2"/>
                <a:gd fmla="*/ 69 h 69" name="T3"/>
                <a:gd fmla="*/ 0 w 52" name="T4"/>
                <a:gd fmla="*/ 69 h 69" name="T5"/>
                <a:gd fmla="*/ 12 w 52" name="T6"/>
                <a:gd fmla="*/ 0 h 69" name="T7"/>
              </a:gdLst>
              <a:cxnLst>
                <a:cxn ang="0">
                  <a:pos x="T0" y="T1"/>
                </a:cxn>
                <a:cxn ang="0">
                  <a:pos x="T2" y="T3"/>
                </a:cxn>
                <a:cxn ang="0">
                  <a:pos x="T4" y="T5"/>
                </a:cxn>
                <a:cxn ang="0">
                  <a:pos x="T6" y="T7"/>
                </a:cxn>
              </a:cxnLst>
              <a:rect b="b" l="0" r="r" t="0"/>
              <a:pathLst>
                <a:path h="69" w="52">
                  <a:moveTo>
                    <a:pt x="12" y="0"/>
                  </a:moveTo>
                  <a:lnTo>
                    <a:pt x="52" y="69"/>
                  </a:lnTo>
                  <a:lnTo>
                    <a:pt x="0" y="69"/>
                  </a:lnTo>
                  <a:lnTo>
                    <a:pt x="12"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9" name="Freeform 22"/>
            <p:cNvSpPr/>
            <p:nvPr/>
          </p:nvSpPr>
          <p:spPr bwMode="auto">
            <a:xfrm>
              <a:off x="2068102" y="1802451"/>
              <a:ext cx="215255" cy="371291"/>
            </a:xfrm>
            <a:custGeom>
              <a:gdLst>
                <a:gd fmla="*/ 40 w 40" name="T0"/>
                <a:gd fmla="*/ 9 h 69" name="T1"/>
                <a:gd fmla="*/ 40 w 40" name="T2"/>
                <a:gd fmla="*/ 69 h 69" name="T3"/>
                <a:gd fmla="*/ 0 w 40" name="T4"/>
                <a:gd fmla="*/ 0 h 69" name="T5"/>
                <a:gd fmla="*/ 40 w 40" name="T6"/>
                <a:gd fmla="*/ 9 h 69" name="T7"/>
              </a:gdLst>
              <a:cxnLst>
                <a:cxn ang="0">
                  <a:pos x="T0" y="T1"/>
                </a:cxn>
                <a:cxn ang="0">
                  <a:pos x="T2" y="T3"/>
                </a:cxn>
                <a:cxn ang="0">
                  <a:pos x="T4" y="T5"/>
                </a:cxn>
                <a:cxn ang="0">
                  <a:pos x="T6" y="T7"/>
                </a:cxn>
              </a:cxnLst>
              <a:rect b="b" l="0" r="r" t="0"/>
              <a:pathLst>
                <a:path h="69" w="40">
                  <a:moveTo>
                    <a:pt x="40" y="9"/>
                  </a:moveTo>
                  <a:lnTo>
                    <a:pt x="40" y="69"/>
                  </a:lnTo>
                  <a:lnTo>
                    <a:pt x="0" y="0"/>
                  </a:lnTo>
                  <a:lnTo>
                    <a:pt x="40" y="9"/>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0" name="Freeform 23"/>
            <p:cNvSpPr/>
            <p:nvPr/>
          </p:nvSpPr>
          <p:spPr bwMode="auto">
            <a:xfrm>
              <a:off x="2003077" y="2173742"/>
              <a:ext cx="280280" cy="646115"/>
            </a:xfrm>
            <a:custGeom>
              <a:gdLst>
                <a:gd fmla="*/ 52 w 52" name="T0"/>
                <a:gd fmla="*/ 0 h 120" name="T1"/>
                <a:gd fmla="*/ 52 w 52" name="T2"/>
                <a:gd fmla="*/ 120 h 120" name="T3"/>
                <a:gd fmla="*/ 0 w 52" name="T4"/>
                <a:gd fmla="*/ 0 h 120" name="T5"/>
                <a:gd fmla="*/ 52 w 52" name="T6"/>
                <a:gd fmla="*/ 0 h 120" name="T7"/>
              </a:gdLst>
              <a:cxnLst>
                <a:cxn ang="0">
                  <a:pos x="T0" y="T1"/>
                </a:cxn>
                <a:cxn ang="0">
                  <a:pos x="T2" y="T3"/>
                </a:cxn>
                <a:cxn ang="0">
                  <a:pos x="T4" y="T5"/>
                </a:cxn>
                <a:cxn ang="0">
                  <a:pos x="T6" y="T7"/>
                </a:cxn>
              </a:cxnLst>
              <a:rect b="b" l="0" r="r" t="0"/>
              <a:pathLst>
                <a:path h="120" w="52">
                  <a:moveTo>
                    <a:pt x="52" y="0"/>
                  </a:moveTo>
                  <a:lnTo>
                    <a:pt x="52" y="120"/>
                  </a:lnTo>
                  <a:lnTo>
                    <a:pt x="0" y="0"/>
                  </a:lnTo>
                  <a:lnTo>
                    <a:pt x="52"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1" name="Freeform 24"/>
            <p:cNvSpPr/>
            <p:nvPr/>
          </p:nvSpPr>
          <p:spPr bwMode="auto">
            <a:xfrm>
              <a:off x="1772126" y="2679641"/>
              <a:ext cx="511231" cy="436351"/>
            </a:xfrm>
            <a:custGeom>
              <a:gdLst>
                <a:gd fmla="*/ 95 w 95" name="T0"/>
                <a:gd fmla="*/ 26 h 81" name="T1"/>
                <a:gd fmla="*/ 24 w 95" name="T2"/>
                <a:gd fmla="*/ 81 h 81" name="T3"/>
                <a:gd fmla="*/ 0 w 95" name="T4"/>
                <a:gd fmla="*/ 0 h 81" name="T5"/>
                <a:gd fmla="*/ 95 w 95" name="T6"/>
                <a:gd fmla="*/ 26 h 81" name="T7"/>
              </a:gdLst>
              <a:cxnLst>
                <a:cxn ang="0">
                  <a:pos x="T0" y="T1"/>
                </a:cxn>
                <a:cxn ang="0">
                  <a:pos x="T2" y="T3"/>
                </a:cxn>
                <a:cxn ang="0">
                  <a:pos x="T4" y="T5"/>
                </a:cxn>
                <a:cxn ang="0">
                  <a:pos x="T6" y="T7"/>
                </a:cxn>
              </a:cxnLst>
              <a:rect b="b" l="0" r="r" t="0"/>
              <a:pathLst>
                <a:path h="81" w="95">
                  <a:moveTo>
                    <a:pt x="95" y="26"/>
                  </a:moveTo>
                  <a:lnTo>
                    <a:pt x="24" y="81"/>
                  </a:lnTo>
                  <a:lnTo>
                    <a:pt x="0" y="0"/>
                  </a:lnTo>
                  <a:lnTo>
                    <a:pt x="95" y="26"/>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2" name="Freeform 25"/>
            <p:cNvSpPr/>
            <p:nvPr/>
          </p:nvSpPr>
          <p:spPr bwMode="auto">
            <a:xfrm>
              <a:off x="1901056" y="2819856"/>
              <a:ext cx="382301" cy="694349"/>
            </a:xfrm>
            <a:custGeom>
              <a:gdLst>
                <a:gd fmla="*/ 0 w 71" name="T0"/>
                <a:gd fmla="*/ 55 h 129" name="T1"/>
                <a:gd fmla="*/ 31 w 71" name="T2"/>
                <a:gd fmla="*/ 129 h 129" name="T3"/>
                <a:gd fmla="*/ 71 w 71" name="T4"/>
                <a:gd fmla="*/ 0 h 129" name="T5"/>
                <a:gd fmla="*/ 0 w 71" name="T6"/>
                <a:gd fmla="*/ 55 h 129" name="T7"/>
              </a:gdLst>
              <a:cxnLst>
                <a:cxn ang="0">
                  <a:pos x="T0" y="T1"/>
                </a:cxn>
                <a:cxn ang="0">
                  <a:pos x="T2" y="T3"/>
                </a:cxn>
                <a:cxn ang="0">
                  <a:pos x="T4" y="T5"/>
                </a:cxn>
                <a:cxn ang="0">
                  <a:pos x="T6" y="T7"/>
                </a:cxn>
              </a:cxnLst>
              <a:rect b="b" l="0" r="r" t="0"/>
              <a:pathLst>
                <a:path h="129" w="71">
                  <a:moveTo>
                    <a:pt x="0" y="55"/>
                  </a:moveTo>
                  <a:lnTo>
                    <a:pt x="31" y="129"/>
                  </a:lnTo>
                  <a:lnTo>
                    <a:pt x="71" y="0"/>
                  </a:lnTo>
                  <a:lnTo>
                    <a:pt x="0" y="55"/>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3" name="Freeform 26"/>
            <p:cNvSpPr/>
            <p:nvPr/>
          </p:nvSpPr>
          <p:spPr bwMode="auto">
            <a:xfrm>
              <a:off x="1556871" y="3115992"/>
              <a:ext cx="511231" cy="398213"/>
            </a:xfrm>
            <a:custGeom>
              <a:gdLst>
                <a:gd fmla="*/ 95 w 95" name="T0"/>
                <a:gd fmla="*/ 74 h 74" name="T1"/>
                <a:gd fmla="*/ 0 w 95" name="T2"/>
                <a:gd fmla="*/ 67 h 74" name="T3"/>
                <a:gd fmla="*/ 64 w 95" name="T4"/>
                <a:gd fmla="*/ 0 h 74" name="T5"/>
                <a:gd fmla="*/ 95 w 95" name="T6"/>
                <a:gd fmla="*/ 74 h 74" name="T7"/>
              </a:gdLst>
              <a:cxnLst>
                <a:cxn ang="0">
                  <a:pos x="T0" y="T1"/>
                </a:cxn>
                <a:cxn ang="0">
                  <a:pos x="T2" y="T3"/>
                </a:cxn>
                <a:cxn ang="0">
                  <a:pos x="T4" y="T5"/>
                </a:cxn>
                <a:cxn ang="0">
                  <a:pos x="T6" y="T7"/>
                </a:cxn>
              </a:cxnLst>
              <a:rect b="b" l="0" r="r" t="0"/>
              <a:pathLst>
                <a:path h="74" w="95">
                  <a:moveTo>
                    <a:pt x="95" y="74"/>
                  </a:moveTo>
                  <a:lnTo>
                    <a:pt x="0" y="67"/>
                  </a:lnTo>
                  <a:lnTo>
                    <a:pt x="64" y="0"/>
                  </a:lnTo>
                  <a:lnTo>
                    <a:pt x="95" y="74"/>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4" name="Freeform 27"/>
            <p:cNvSpPr/>
            <p:nvPr/>
          </p:nvSpPr>
          <p:spPr bwMode="auto">
            <a:xfrm>
              <a:off x="2068102" y="3514206"/>
              <a:ext cx="215255" cy="425134"/>
            </a:xfrm>
            <a:custGeom>
              <a:gdLst>
                <a:gd fmla="*/ 40 w 40" name="T0"/>
                <a:gd fmla="*/ 79 h 79" name="T1"/>
                <a:gd fmla="*/ 40 w 40" name="T2"/>
                <a:gd fmla="*/ 2 h 79" name="T3"/>
                <a:gd fmla="*/ 0 w 40" name="T4"/>
                <a:gd fmla="*/ 0 h 79" name="T5"/>
                <a:gd fmla="*/ 40 w 40" name="T6"/>
                <a:gd fmla="*/ 79 h 79" name="T7"/>
              </a:gdLst>
              <a:cxnLst>
                <a:cxn ang="0">
                  <a:pos x="T0" y="T1"/>
                </a:cxn>
                <a:cxn ang="0">
                  <a:pos x="T2" y="T3"/>
                </a:cxn>
                <a:cxn ang="0">
                  <a:pos x="T4" y="T5"/>
                </a:cxn>
                <a:cxn ang="0">
                  <a:pos x="T6" y="T7"/>
                </a:cxn>
              </a:cxnLst>
              <a:rect b="b" l="0" r="r" t="0"/>
              <a:pathLst>
                <a:path h="79" w="40">
                  <a:moveTo>
                    <a:pt x="40" y="79"/>
                  </a:moveTo>
                  <a:lnTo>
                    <a:pt x="40" y="2"/>
                  </a:lnTo>
                  <a:lnTo>
                    <a:pt x="0" y="0"/>
                  </a:lnTo>
                  <a:lnTo>
                    <a:pt x="40" y="79"/>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5" name="Freeform 28"/>
            <p:cNvSpPr/>
            <p:nvPr/>
          </p:nvSpPr>
          <p:spPr bwMode="auto">
            <a:xfrm>
              <a:off x="2068102" y="2819856"/>
              <a:ext cx="215255" cy="704444"/>
            </a:xfrm>
            <a:custGeom>
              <a:gdLst>
                <a:gd fmla="*/ 40 w 40" name="T0"/>
                <a:gd fmla="*/ 131 h 131" name="T1"/>
                <a:gd fmla="*/ 40 w 40" name="T2"/>
                <a:gd fmla="*/ 0 h 131" name="T3"/>
                <a:gd fmla="*/ 0 w 40" name="T4"/>
                <a:gd fmla="*/ 129 h 131" name="T5"/>
                <a:gd fmla="*/ 40 w 40" name="T6"/>
                <a:gd fmla="*/ 131 h 131" name="T7"/>
              </a:gdLst>
              <a:cxnLst>
                <a:cxn ang="0">
                  <a:pos x="T0" y="T1"/>
                </a:cxn>
                <a:cxn ang="0">
                  <a:pos x="T2" y="T3"/>
                </a:cxn>
                <a:cxn ang="0">
                  <a:pos x="T4" y="T5"/>
                </a:cxn>
                <a:cxn ang="0">
                  <a:pos x="T6" y="T7"/>
                </a:cxn>
              </a:cxnLst>
              <a:rect b="b" l="0" r="r" t="0"/>
              <a:pathLst>
                <a:path h="131" w="40">
                  <a:moveTo>
                    <a:pt x="40" y="131"/>
                  </a:moveTo>
                  <a:lnTo>
                    <a:pt x="40" y="0"/>
                  </a:lnTo>
                  <a:lnTo>
                    <a:pt x="0" y="129"/>
                  </a:lnTo>
                  <a:lnTo>
                    <a:pt x="40" y="131"/>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6" name="Freeform 29"/>
            <p:cNvSpPr/>
            <p:nvPr/>
          </p:nvSpPr>
          <p:spPr bwMode="auto">
            <a:xfrm>
              <a:off x="1556871" y="3476067"/>
              <a:ext cx="511231" cy="742583"/>
            </a:xfrm>
            <a:custGeom>
              <a:gdLst>
                <a:gd fmla="*/ 95 w 95" name="T0"/>
                <a:gd fmla="*/ 7 h 138" name="T1"/>
                <a:gd fmla="*/ 38 w 95" name="T2"/>
                <a:gd fmla="*/ 138 h 138" name="T3"/>
                <a:gd fmla="*/ 0 w 95" name="T4"/>
                <a:gd fmla="*/ 0 h 138" name="T5"/>
                <a:gd fmla="*/ 95 w 95" name="T6"/>
                <a:gd fmla="*/ 7 h 138" name="T7"/>
              </a:gdLst>
              <a:cxnLst>
                <a:cxn ang="0">
                  <a:pos x="T0" y="T1"/>
                </a:cxn>
                <a:cxn ang="0">
                  <a:pos x="T2" y="T3"/>
                </a:cxn>
                <a:cxn ang="0">
                  <a:pos x="T4" y="T5"/>
                </a:cxn>
                <a:cxn ang="0">
                  <a:pos x="T6" y="T7"/>
                </a:cxn>
              </a:cxnLst>
              <a:rect b="b" l="0" r="r" t="0"/>
              <a:pathLst>
                <a:path h="138" w="95">
                  <a:moveTo>
                    <a:pt x="95" y="7"/>
                  </a:moveTo>
                  <a:lnTo>
                    <a:pt x="38" y="138"/>
                  </a:lnTo>
                  <a:lnTo>
                    <a:pt x="0" y="0"/>
                  </a:lnTo>
                  <a:lnTo>
                    <a:pt x="95" y="7"/>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7" name="Freeform 30"/>
            <p:cNvSpPr/>
            <p:nvPr/>
          </p:nvSpPr>
          <p:spPr bwMode="auto">
            <a:xfrm>
              <a:off x="1760915" y="3514206"/>
              <a:ext cx="522442" cy="704444"/>
            </a:xfrm>
            <a:custGeom>
              <a:gdLst>
                <a:gd fmla="*/ 97 w 97" name="T0"/>
                <a:gd fmla="*/ 79 h 131" name="T1"/>
                <a:gd fmla="*/ 0 w 97" name="T2"/>
                <a:gd fmla="*/ 131 h 131" name="T3"/>
                <a:gd fmla="*/ 57 w 97" name="T4"/>
                <a:gd fmla="*/ 0 h 131" name="T5"/>
                <a:gd fmla="*/ 97 w 97" name="T6"/>
                <a:gd fmla="*/ 79 h 131" name="T7"/>
              </a:gdLst>
              <a:cxnLst>
                <a:cxn ang="0">
                  <a:pos x="T0" y="T1"/>
                </a:cxn>
                <a:cxn ang="0">
                  <a:pos x="T2" y="T3"/>
                </a:cxn>
                <a:cxn ang="0">
                  <a:pos x="T4" y="T5"/>
                </a:cxn>
                <a:cxn ang="0">
                  <a:pos x="T6" y="T7"/>
                </a:cxn>
              </a:cxnLst>
              <a:rect b="b" l="0" r="r" t="0"/>
              <a:pathLst>
                <a:path h="131" w="97">
                  <a:moveTo>
                    <a:pt x="97" y="79"/>
                  </a:moveTo>
                  <a:lnTo>
                    <a:pt x="0" y="131"/>
                  </a:lnTo>
                  <a:lnTo>
                    <a:pt x="57" y="0"/>
                  </a:lnTo>
                  <a:lnTo>
                    <a:pt x="97" y="79"/>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8" name="Freeform 31"/>
            <p:cNvSpPr/>
            <p:nvPr/>
          </p:nvSpPr>
          <p:spPr bwMode="auto">
            <a:xfrm>
              <a:off x="1760915" y="3939340"/>
              <a:ext cx="522442" cy="279310"/>
            </a:xfrm>
            <a:custGeom>
              <a:gdLst>
                <a:gd fmla="*/ 97 w 97" name="T0"/>
                <a:gd fmla="*/ 52 h 52" name="T1"/>
                <a:gd fmla="*/ 97 w 97" name="T2"/>
                <a:gd fmla="*/ 0 h 52" name="T3"/>
                <a:gd fmla="*/ 0 w 97" name="T4"/>
                <a:gd fmla="*/ 52 h 52" name="T5"/>
                <a:gd fmla="*/ 97 w 97" name="T6"/>
                <a:gd fmla="*/ 52 h 52" name="T7"/>
              </a:gdLst>
              <a:cxnLst>
                <a:cxn ang="0">
                  <a:pos x="T0" y="T1"/>
                </a:cxn>
                <a:cxn ang="0">
                  <a:pos x="T2" y="T3"/>
                </a:cxn>
                <a:cxn ang="0">
                  <a:pos x="T4" y="T5"/>
                </a:cxn>
                <a:cxn ang="0">
                  <a:pos x="T6" y="T7"/>
                </a:cxn>
              </a:cxnLst>
              <a:rect b="b" l="0" r="r" t="0"/>
              <a:pathLst>
                <a:path h="52" w="97">
                  <a:moveTo>
                    <a:pt x="97" y="52"/>
                  </a:moveTo>
                  <a:lnTo>
                    <a:pt x="97" y="0"/>
                  </a:lnTo>
                  <a:lnTo>
                    <a:pt x="0" y="52"/>
                  </a:lnTo>
                  <a:lnTo>
                    <a:pt x="97" y="52"/>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9" name="Freeform 32"/>
            <p:cNvSpPr/>
            <p:nvPr/>
          </p:nvSpPr>
          <p:spPr bwMode="auto">
            <a:xfrm>
              <a:off x="1099455" y="3476067"/>
              <a:ext cx="661461" cy="742583"/>
            </a:xfrm>
            <a:custGeom>
              <a:gdLst>
                <a:gd fmla="*/ 123 w 123" name="T0"/>
                <a:gd fmla="*/ 138 h 138" name="T1"/>
                <a:gd fmla="*/ 0 w 123" name="T2"/>
                <a:gd fmla="*/ 69 h 138" name="T3"/>
                <a:gd fmla="*/ 85 w 123" name="T4"/>
                <a:gd fmla="*/ 0 h 138" name="T5"/>
                <a:gd fmla="*/ 123 w 123" name="T6"/>
                <a:gd fmla="*/ 138 h 138" name="T7"/>
              </a:gdLst>
              <a:cxnLst>
                <a:cxn ang="0">
                  <a:pos x="T0" y="T1"/>
                </a:cxn>
                <a:cxn ang="0">
                  <a:pos x="T2" y="T3"/>
                </a:cxn>
                <a:cxn ang="0">
                  <a:pos x="T4" y="T5"/>
                </a:cxn>
                <a:cxn ang="0">
                  <a:pos x="T6" y="T7"/>
                </a:cxn>
              </a:cxnLst>
              <a:rect b="b" l="0" r="r" t="0"/>
              <a:pathLst>
                <a:path h="138" w="123">
                  <a:moveTo>
                    <a:pt x="123" y="138"/>
                  </a:moveTo>
                  <a:lnTo>
                    <a:pt x="0" y="69"/>
                  </a:lnTo>
                  <a:lnTo>
                    <a:pt x="85" y="0"/>
                  </a:lnTo>
                  <a:lnTo>
                    <a:pt x="123" y="138"/>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0" name="Freeform 33"/>
            <p:cNvSpPr/>
            <p:nvPr/>
          </p:nvSpPr>
          <p:spPr bwMode="auto">
            <a:xfrm>
              <a:off x="1099455" y="3847358"/>
              <a:ext cx="661461" cy="371292"/>
            </a:xfrm>
            <a:custGeom>
              <a:gdLst>
                <a:gd fmla="*/ 123 w 123" name="T0"/>
                <a:gd fmla="*/ 69 h 69" name="T1"/>
                <a:gd fmla="*/ 0 w 123" name="T2"/>
                <a:gd fmla="*/ 0 h 69" name="T3"/>
                <a:gd fmla="*/ 0 w 123" name="T4"/>
                <a:gd fmla="*/ 69 h 69" name="T5"/>
                <a:gd fmla="*/ 123 w 123" name="T6"/>
                <a:gd fmla="*/ 69 h 69" name="T7"/>
              </a:gdLst>
              <a:cxnLst>
                <a:cxn ang="0">
                  <a:pos x="T0" y="T1"/>
                </a:cxn>
                <a:cxn ang="0">
                  <a:pos x="T2" y="T3"/>
                </a:cxn>
                <a:cxn ang="0">
                  <a:pos x="T4" y="T5"/>
                </a:cxn>
                <a:cxn ang="0">
                  <a:pos x="T6" y="T7"/>
                </a:cxn>
              </a:cxnLst>
              <a:rect b="b" l="0" r="r" t="0"/>
              <a:pathLst>
                <a:path h="69" w="123">
                  <a:moveTo>
                    <a:pt x="123" y="69"/>
                  </a:moveTo>
                  <a:lnTo>
                    <a:pt x="0" y="0"/>
                  </a:lnTo>
                  <a:lnTo>
                    <a:pt x="0" y="69"/>
                  </a:lnTo>
                  <a:lnTo>
                    <a:pt x="123" y="69"/>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1" name="Freeform 34"/>
            <p:cNvSpPr/>
            <p:nvPr/>
          </p:nvSpPr>
          <p:spPr bwMode="auto">
            <a:xfrm>
              <a:off x="603920" y="1979683"/>
              <a:ext cx="608768" cy="232197"/>
            </a:xfrm>
            <a:custGeom>
              <a:gdLst>
                <a:gd fmla="*/ 0 w 113" name="T0"/>
                <a:gd fmla="*/ 43 h 43" name="T1"/>
                <a:gd fmla="*/ 113 w 113" name="T2"/>
                <a:gd fmla="*/ 34 h 43" name="T3"/>
                <a:gd fmla="*/ 23 w 113" name="T4"/>
                <a:gd fmla="*/ 0 h 43" name="T5"/>
                <a:gd fmla="*/ 0 w 113" name="T6"/>
                <a:gd fmla="*/ 43 h 43" name="T7"/>
              </a:gdLst>
              <a:cxnLst>
                <a:cxn ang="0">
                  <a:pos x="T0" y="T1"/>
                </a:cxn>
                <a:cxn ang="0">
                  <a:pos x="T2" y="T3"/>
                </a:cxn>
                <a:cxn ang="0">
                  <a:pos x="T4" y="T5"/>
                </a:cxn>
                <a:cxn ang="0">
                  <a:pos x="T6" y="T7"/>
                </a:cxn>
              </a:cxnLst>
              <a:rect b="b" l="0" r="r" t="0"/>
              <a:pathLst>
                <a:path h="43" w="113">
                  <a:moveTo>
                    <a:pt x="0" y="43"/>
                  </a:moveTo>
                  <a:lnTo>
                    <a:pt x="113" y="34"/>
                  </a:lnTo>
                  <a:lnTo>
                    <a:pt x="23" y="0"/>
                  </a:lnTo>
                  <a:lnTo>
                    <a:pt x="0" y="43"/>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2" name="Freeform 35"/>
            <p:cNvSpPr/>
            <p:nvPr/>
          </p:nvSpPr>
          <p:spPr bwMode="auto">
            <a:xfrm>
              <a:off x="1137573" y="1323473"/>
              <a:ext cx="559439" cy="505899"/>
            </a:xfrm>
            <a:custGeom>
              <a:gdLst>
                <a:gd fmla="*/ 104 w 104" name="T0"/>
                <a:gd fmla="*/ 0 h 94" name="T1"/>
                <a:gd fmla="*/ 80 w 104" name="T2"/>
                <a:gd fmla="*/ 94 h 94" name="T3"/>
                <a:gd fmla="*/ 0 w 104" name="T4"/>
                <a:gd fmla="*/ 72 h 94" name="T5"/>
                <a:gd fmla="*/ 104 w 104" name="T6"/>
                <a:gd fmla="*/ 0 h 94" name="T7"/>
              </a:gdLst>
              <a:cxnLst>
                <a:cxn ang="0">
                  <a:pos x="T0" y="T1"/>
                </a:cxn>
                <a:cxn ang="0">
                  <a:pos x="T2" y="T3"/>
                </a:cxn>
                <a:cxn ang="0">
                  <a:pos x="T4" y="T5"/>
                </a:cxn>
                <a:cxn ang="0">
                  <a:pos x="T6" y="T7"/>
                </a:cxn>
              </a:cxnLst>
              <a:rect b="b" l="0" r="r" t="0"/>
              <a:pathLst>
                <a:path h="94" w="104">
                  <a:moveTo>
                    <a:pt x="104" y="0"/>
                  </a:moveTo>
                  <a:lnTo>
                    <a:pt x="80" y="94"/>
                  </a:lnTo>
                  <a:lnTo>
                    <a:pt x="0" y="72"/>
                  </a:lnTo>
                  <a:lnTo>
                    <a:pt x="104"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3" name="Freeform 36"/>
            <p:cNvSpPr/>
            <p:nvPr/>
          </p:nvSpPr>
          <p:spPr bwMode="auto">
            <a:xfrm>
              <a:off x="1137573" y="1710469"/>
              <a:ext cx="430510" cy="452056"/>
            </a:xfrm>
            <a:custGeom>
              <a:gdLst>
                <a:gd fmla="*/ 0 w 80" name="T0"/>
                <a:gd fmla="*/ 0 h 84" name="T1"/>
                <a:gd fmla="*/ 14 w 80" name="T2"/>
                <a:gd fmla="*/ 84 h 84" name="T3"/>
                <a:gd fmla="*/ 80 w 80" name="T4"/>
                <a:gd fmla="*/ 22 h 84" name="T5"/>
                <a:gd fmla="*/ 0 w 80" name="T6"/>
                <a:gd fmla="*/ 0 h 84" name="T7"/>
              </a:gdLst>
              <a:cxnLst>
                <a:cxn ang="0">
                  <a:pos x="T0" y="T1"/>
                </a:cxn>
                <a:cxn ang="0">
                  <a:pos x="T2" y="T3"/>
                </a:cxn>
                <a:cxn ang="0">
                  <a:pos x="T4" y="T5"/>
                </a:cxn>
                <a:cxn ang="0">
                  <a:pos x="T6" y="T7"/>
                </a:cxn>
              </a:cxnLst>
              <a:rect b="b" l="0" r="r" t="0"/>
              <a:pathLst>
                <a:path h="84" w="80">
                  <a:moveTo>
                    <a:pt x="0" y="0"/>
                  </a:moveTo>
                  <a:lnTo>
                    <a:pt x="14" y="84"/>
                  </a:lnTo>
                  <a:lnTo>
                    <a:pt x="80" y="22"/>
                  </a:lnTo>
                  <a:lnTo>
                    <a:pt x="0"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4" name="Freeform 37"/>
            <p:cNvSpPr/>
            <p:nvPr/>
          </p:nvSpPr>
          <p:spPr bwMode="auto">
            <a:xfrm>
              <a:off x="1099455" y="1323473"/>
              <a:ext cx="597557" cy="386996"/>
            </a:xfrm>
            <a:custGeom>
              <a:gdLst>
                <a:gd fmla="*/ 0 w 111" name="T0"/>
                <a:gd fmla="*/ 0 h 72" name="T1"/>
                <a:gd fmla="*/ 7 w 111" name="T2"/>
                <a:gd fmla="*/ 72 h 72" name="T3"/>
                <a:gd fmla="*/ 111 w 111" name="T4"/>
                <a:gd fmla="*/ 0 h 72" name="T5"/>
                <a:gd fmla="*/ 0 w 111" name="T6"/>
                <a:gd fmla="*/ 0 h 72" name="T7"/>
              </a:gdLst>
              <a:cxnLst>
                <a:cxn ang="0">
                  <a:pos x="T0" y="T1"/>
                </a:cxn>
                <a:cxn ang="0">
                  <a:pos x="T2" y="T3"/>
                </a:cxn>
                <a:cxn ang="0">
                  <a:pos x="T4" y="T5"/>
                </a:cxn>
                <a:cxn ang="0">
                  <a:pos x="T6" y="T7"/>
                </a:cxn>
              </a:cxnLst>
              <a:rect b="b" l="0" r="r" t="0"/>
              <a:pathLst>
                <a:path h="72" w="110">
                  <a:moveTo>
                    <a:pt x="0" y="0"/>
                  </a:moveTo>
                  <a:lnTo>
                    <a:pt x="7" y="72"/>
                  </a:lnTo>
                  <a:lnTo>
                    <a:pt x="111" y="0"/>
                  </a:lnTo>
                  <a:lnTo>
                    <a:pt x="0"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5" name="Freeform 38"/>
            <p:cNvSpPr/>
            <p:nvPr/>
          </p:nvSpPr>
          <p:spPr bwMode="auto">
            <a:xfrm>
              <a:off x="1443639" y="2679641"/>
              <a:ext cx="328488" cy="796426"/>
            </a:xfrm>
            <a:custGeom>
              <a:gdLst>
                <a:gd fmla="*/ 61 w 61" name="T0"/>
                <a:gd fmla="*/ 0 h 148" name="T1"/>
                <a:gd fmla="*/ 21 w 61" name="T2"/>
                <a:gd fmla="*/ 148 h 148" name="T3"/>
                <a:gd fmla="*/ 0 w 61" name="T4"/>
                <a:gd fmla="*/ 23 h 148" name="T5"/>
                <a:gd fmla="*/ 61 w 61" name="T6"/>
                <a:gd fmla="*/ 0 h 148" name="T7"/>
              </a:gdLst>
              <a:cxnLst>
                <a:cxn ang="0">
                  <a:pos x="T0" y="T1"/>
                </a:cxn>
                <a:cxn ang="0">
                  <a:pos x="T2" y="T3"/>
                </a:cxn>
                <a:cxn ang="0">
                  <a:pos x="T4" y="T5"/>
                </a:cxn>
                <a:cxn ang="0">
                  <a:pos x="T6" y="T7"/>
                </a:cxn>
              </a:cxnLst>
              <a:rect b="b" l="0" r="r" t="0"/>
              <a:pathLst>
                <a:path h="148" w="61">
                  <a:moveTo>
                    <a:pt x="61" y="0"/>
                  </a:moveTo>
                  <a:lnTo>
                    <a:pt x="21" y="148"/>
                  </a:lnTo>
                  <a:lnTo>
                    <a:pt x="0" y="23"/>
                  </a:lnTo>
                  <a:lnTo>
                    <a:pt x="61"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6" name="Freeform 39"/>
            <p:cNvSpPr/>
            <p:nvPr/>
          </p:nvSpPr>
          <p:spPr bwMode="auto">
            <a:xfrm>
              <a:off x="1556871" y="2679641"/>
              <a:ext cx="344184" cy="796426"/>
            </a:xfrm>
            <a:custGeom>
              <a:gdLst>
                <a:gd fmla="*/ 40 w 64" name="T0"/>
                <a:gd fmla="*/ 0 h 148" name="T1"/>
                <a:gd fmla="*/ 64 w 64" name="T2"/>
                <a:gd fmla="*/ 81 h 148" name="T3"/>
                <a:gd fmla="*/ 0 w 64" name="T4"/>
                <a:gd fmla="*/ 148 h 148" name="T5"/>
                <a:gd fmla="*/ 40 w 64" name="T6"/>
                <a:gd fmla="*/ 0 h 148" name="T7"/>
              </a:gdLst>
              <a:cxnLst>
                <a:cxn ang="0">
                  <a:pos x="T0" y="T1"/>
                </a:cxn>
                <a:cxn ang="0">
                  <a:pos x="T2" y="T3"/>
                </a:cxn>
                <a:cxn ang="0">
                  <a:pos x="T4" y="T5"/>
                </a:cxn>
                <a:cxn ang="0">
                  <a:pos x="T6" y="T7"/>
                </a:cxn>
              </a:cxnLst>
              <a:rect b="b" l="0" r="r" t="0"/>
              <a:pathLst>
                <a:path h="148" w="64">
                  <a:moveTo>
                    <a:pt x="40" y="0"/>
                  </a:moveTo>
                  <a:lnTo>
                    <a:pt x="64" y="81"/>
                  </a:lnTo>
                  <a:lnTo>
                    <a:pt x="0" y="148"/>
                  </a:lnTo>
                  <a:lnTo>
                    <a:pt x="40"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7" name="Freeform 40"/>
            <p:cNvSpPr/>
            <p:nvPr/>
          </p:nvSpPr>
          <p:spPr bwMode="auto">
            <a:xfrm>
              <a:off x="1443639" y="2189446"/>
              <a:ext cx="328488" cy="613585"/>
            </a:xfrm>
            <a:custGeom>
              <a:gdLst>
                <a:gd fmla="*/ 40 w 61" name="T0"/>
                <a:gd fmla="*/ 0 h 114" name="T1"/>
                <a:gd fmla="*/ 0 w 61" name="T2"/>
                <a:gd fmla="*/ 114 h 114" name="T3"/>
                <a:gd fmla="*/ 61 w 61" name="T4"/>
                <a:gd fmla="*/ 91 h 114" name="T5"/>
                <a:gd fmla="*/ 40 w 61" name="T6"/>
                <a:gd fmla="*/ 0 h 114" name="T7"/>
              </a:gdLst>
              <a:cxnLst>
                <a:cxn ang="0">
                  <a:pos x="T0" y="T1"/>
                </a:cxn>
                <a:cxn ang="0">
                  <a:pos x="T2" y="T3"/>
                </a:cxn>
                <a:cxn ang="0">
                  <a:pos x="T4" y="T5"/>
                </a:cxn>
                <a:cxn ang="0">
                  <a:pos x="T6" y="T7"/>
                </a:cxn>
              </a:cxnLst>
              <a:rect b="b" l="0" r="r" t="0"/>
              <a:pathLst>
                <a:path h="114" w="61">
                  <a:moveTo>
                    <a:pt x="40" y="0"/>
                  </a:moveTo>
                  <a:lnTo>
                    <a:pt x="0" y="114"/>
                  </a:lnTo>
                  <a:lnTo>
                    <a:pt x="61" y="91"/>
                  </a:lnTo>
                  <a:lnTo>
                    <a:pt x="40"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8" name="Freeform 41"/>
            <p:cNvSpPr/>
            <p:nvPr/>
          </p:nvSpPr>
          <p:spPr bwMode="auto">
            <a:xfrm>
              <a:off x="1772126" y="2173742"/>
              <a:ext cx="511231" cy="646115"/>
            </a:xfrm>
            <a:custGeom>
              <a:gdLst>
                <a:gd fmla="*/ 43 w 95" name="T0"/>
                <a:gd fmla="*/ 0 h 120" name="T1"/>
                <a:gd fmla="*/ 95 w 95" name="T2"/>
                <a:gd fmla="*/ 120 h 120" name="T3"/>
                <a:gd fmla="*/ 0 w 95" name="T4"/>
                <a:gd fmla="*/ 94 h 120" name="T5"/>
                <a:gd fmla="*/ 43 w 95" name="T6"/>
                <a:gd fmla="*/ 0 h 120" name="T7"/>
              </a:gdLst>
              <a:cxnLst>
                <a:cxn ang="0">
                  <a:pos x="T0" y="T1"/>
                </a:cxn>
                <a:cxn ang="0">
                  <a:pos x="T2" y="T3"/>
                </a:cxn>
                <a:cxn ang="0">
                  <a:pos x="T4" y="T5"/>
                </a:cxn>
                <a:cxn ang="0">
                  <a:pos x="T6" y="T7"/>
                </a:cxn>
              </a:cxnLst>
              <a:rect b="b" l="0" r="r" t="0"/>
              <a:pathLst>
                <a:path h="120" w="95">
                  <a:moveTo>
                    <a:pt x="43" y="0"/>
                  </a:moveTo>
                  <a:lnTo>
                    <a:pt x="95" y="120"/>
                  </a:lnTo>
                  <a:lnTo>
                    <a:pt x="0" y="94"/>
                  </a:lnTo>
                  <a:lnTo>
                    <a:pt x="43"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9" name="Freeform 42"/>
            <p:cNvSpPr/>
            <p:nvPr/>
          </p:nvSpPr>
          <p:spPr bwMode="auto">
            <a:xfrm>
              <a:off x="1568083" y="1829372"/>
              <a:ext cx="434994" cy="360074"/>
            </a:xfrm>
            <a:custGeom>
              <a:gdLst>
                <a:gd fmla="*/ 17 w 81" name="T0"/>
                <a:gd fmla="*/ 67 h 67" name="T1"/>
                <a:gd fmla="*/ 0 w 81" name="T2"/>
                <a:gd fmla="*/ 0 h 67" name="T3"/>
                <a:gd fmla="*/ 81 w 81" name="T4"/>
                <a:gd fmla="*/ 64 h 67" name="T5"/>
                <a:gd fmla="*/ 17 w 81" name="T6"/>
                <a:gd fmla="*/ 67 h 67" name="T7"/>
              </a:gdLst>
              <a:cxnLst>
                <a:cxn ang="0">
                  <a:pos x="T0" y="T1"/>
                </a:cxn>
                <a:cxn ang="0">
                  <a:pos x="T2" y="T3"/>
                </a:cxn>
                <a:cxn ang="0">
                  <a:pos x="T4" y="T5"/>
                </a:cxn>
                <a:cxn ang="0">
                  <a:pos x="T6" y="T7"/>
                </a:cxn>
              </a:cxnLst>
              <a:rect b="b" l="0" r="r" t="0"/>
              <a:pathLst>
                <a:path h="67" w="81">
                  <a:moveTo>
                    <a:pt x="17" y="67"/>
                  </a:moveTo>
                  <a:lnTo>
                    <a:pt x="0" y="0"/>
                  </a:lnTo>
                  <a:lnTo>
                    <a:pt x="81" y="64"/>
                  </a:lnTo>
                  <a:lnTo>
                    <a:pt x="17" y="67"/>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0" name="Freeform 43"/>
            <p:cNvSpPr/>
            <p:nvPr/>
          </p:nvSpPr>
          <p:spPr bwMode="auto">
            <a:xfrm>
              <a:off x="1658894" y="2173742"/>
              <a:ext cx="344183" cy="505899"/>
            </a:xfrm>
            <a:custGeom>
              <a:gdLst>
                <a:gd fmla="*/ 0 w 64" name="T0"/>
                <a:gd fmla="*/ 3 h 94" name="T1"/>
                <a:gd fmla="*/ 21 w 64" name="T2"/>
                <a:gd fmla="*/ 94 h 94" name="T3"/>
                <a:gd fmla="*/ 64 w 64" name="T4"/>
                <a:gd fmla="*/ 0 h 94" name="T5"/>
                <a:gd fmla="*/ 0 w 64" name="T6"/>
                <a:gd fmla="*/ 3 h 94" name="T7"/>
              </a:gdLst>
              <a:cxnLst>
                <a:cxn ang="0">
                  <a:pos x="T0" y="T1"/>
                </a:cxn>
                <a:cxn ang="0">
                  <a:pos x="T2" y="T3"/>
                </a:cxn>
                <a:cxn ang="0">
                  <a:pos x="T4" y="T5"/>
                </a:cxn>
                <a:cxn ang="0">
                  <a:pos x="T6" y="T7"/>
                </a:cxn>
              </a:cxnLst>
              <a:rect b="b" l="0" r="r" t="0"/>
              <a:pathLst>
                <a:path h="94" w="64">
                  <a:moveTo>
                    <a:pt x="0" y="3"/>
                  </a:moveTo>
                  <a:lnTo>
                    <a:pt x="21" y="94"/>
                  </a:lnTo>
                  <a:lnTo>
                    <a:pt x="64" y="0"/>
                  </a:lnTo>
                  <a:lnTo>
                    <a:pt x="0" y="3"/>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1" name="Freeform 44"/>
            <p:cNvSpPr/>
            <p:nvPr/>
          </p:nvSpPr>
          <p:spPr bwMode="auto">
            <a:xfrm>
              <a:off x="819175" y="2162525"/>
              <a:ext cx="393513" cy="307353"/>
            </a:xfrm>
            <a:custGeom>
              <a:gdLst>
                <a:gd fmla="*/ 73 w 73" name="T0"/>
                <a:gd fmla="*/ 0 h 57" name="T1"/>
                <a:gd fmla="*/ 0 w 73" name="T2"/>
                <a:gd fmla="*/ 57 h 57" name="T3"/>
                <a:gd fmla="*/ 52 w 73" name="T4"/>
                <a:gd fmla="*/ 57 h 57" name="T5"/>
                <a:gd fmla="*/ 73 w 73" name="T6"/>
                <a:gd fmla="*/ 0 h 57" name="T7"/>
              </a:gdLst>
              <a:cxnLst>
                <a:cxn ang="0">
                  <a:pos x="T0" y="T1"/>
                </a:cxn>
                <a:cxn ang="0">
                  <a:pos x="T2" y="T3"/>
                </a:cxn>
                <a:cxn ang="0">
                  <a:pos x="T4" y="T5"/>
                </a:cxn>
                <a:cxn ang="0">
                  <a:pos x="T6" y="T7"/>
                </a:cxn>
              </a:cxnLst>
              <a:rect b="b" l="0" r="r" t="0"/>
              <a:pathLst>
                <a:path h="57" w="73">
                  <a:moveTo>
                    <a:pt x="73" y="0"/>
                  </a:moveTo>
                  <a:lnTo>
                    <a:pt x="0" y="57"/>
                  </a:lnTo>
                  <a:lnTo>
                    <a:pt x="52" y="57"/>
                  </a:lnTo>
                  <a:lnTo>
                    <a:pt x="73" y="0"/>
                  </a:lnTo>
                  <a:close/>
                </a:path>
              </a:pathLst>
            </a:custGeom>
            <a:noFill/>
            <a:ln w="3175">
              <a:solidFill>
                <a:schemeClr val="bg1">
                  <a:lumMod val="85000"/>
                </a:schemeClr>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2" name="Line 45"/>
            <p:cNvSpPr>
              <a:spLocks noChangeShapeType="1"/>
            </p:cNvSpPr>
            <p:nvPr/>
          </p:nvSpPr>
          <p:spPr bwMode="auto">
            <a:xfrm flipH="1">
              <a:off x="1061337" y="1323473"/>
              <a:ext cx="0" cy="0"/>
            </a:xfrm>
            <a:prstGeom prst="line">
              <a:avLst/>
            </a:prstGeom>
            <a:noFill/>
            <a:ln w="3175">
              <a:solidFill>
                <a:schemeClr val="bg1">
                  <a:lumMod val="85000"/>
                </a:schemeClr>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3" name="Line 46"/>
            <p:cNvSpPr>
              <a:spLocks noChangeShapeType="1"/>
            </p:cNvSpPr>
            <p:nvPr/>
          </p:nvSpPr>
          <p:spPr bwMode="auto">
            <a:xfrm flipH="1">
              <a:off x="1061337" y="1323473"/>
              <a:ext cx="0" cy="0"/>
            </a:xfrm>
            <a:prstGeom prst="line">
              <a:avLst/>
            </a:prstGeom>
            <a:noFill/>
            <a:ln w="3175">
              <a:solidFill>
                <a:schemeClr val="bg1">
                  <a:lumMod val="85000"/>
                </a:schemeClr>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4" name="Line 47"/>
            <p:cNvSpPr>
              <a:spLocks noChangeShapeType="1"/>
            </p:cNvSpPr>
            <p:nvPr/>
          </p:nvSpPr>
          <p:spPr bwMode="auto">
            <a:xfrm flipH="1">
              <a:off x="399876" y="2469878"/>
              <a:ext cx="0" cy="0"/>
            </a:xfrm>
            <a:prstGeom prst="line">
              <a:avLst/>
            </a:prstGeom>
            <a:noFill/>
            <a:ln w="3175">
              <a:solidFill>
                <a:schemeClr val="bg1">
                  <a:lumMod val="85000"/>
                </a:schemeClr>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5" name="Line 48"/>
            <p:cNvSpPr>
              <a:spLocks noChangeShapeType="1"/>
            </p:cNvSpPr>
            <p:nvPr/>
          </p:nvSpPr>
          <p:spPr bwMode="auto">
            <a:xfrm flipH="1">
              <a:off x="399876" y="2469878"/>
              <a:ext cx="0" cy="0"/>
            </a:xfrm>
            <a:prstGeom prst="line">
              <a:avLst/>
            </a:prstGeom>
            <a:noFill/>
            <a:ln w="3175">
              <a:solidFill>
                <a:schemeClr val="bg1">
                  <a:lumMod val="85000"/>
                </a:schemeClr>
              </a:solidFill>
              <a:round/>
            </a:ln>
            <a:extLst>
              <a:ext uri="{909E8E84-426E-40DD-AFC4-6F175D3DCCD1}">
                <a14:hiddenFill>
                  <a:noFill/>
                </a14:hiddenFill>
              </a:ext>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grpSp>
      <p:sp>
        <p:nvSpPr>
          <p:cNvPr id="109" name="矩形 108"/>
          <p:cNvSpPr/>
          <p:nvPr/>
        </p:nvSpPr>
        <p:spPr>
          <a:xfrm>
            <a:off x="3317875" y="5688013"/>
            <a:ext cx="1346200" cy="801687"/>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185" name="文本框 107"/>
          <p:cNvSpPr txBox="1">
            <a:spLocks noChangeArrowheads="1"/>
          </p:cNvSpPr>
          <p:nvPr/>
        </p:nvSpPr>
        <p:spPr bwMode="auto">
          <a:xfrm>
            <a:off x="3346292" y="5767388"/>
            <a:ext cx="12941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b="1" lang="zh-CN" sz="1600">
                <a:solidFill>
                  <a:schemeClr val="bg1"/>
                </a:solidFill>
                <a:latin charset="-122" panose="020b0503020204020204" pitchFamily="34" typeface="微软雅黑"/>
                <a:ea charset="-122" panose="020b0503020204020204" pitchFamily="34" typeface="微软雅黑"/>
              </a:rPr>
              <a:t>也可以写</a:t>
            </a:r>
          </a:p>
          <a:p>
            <a:pPr algn="ctr" eaLnBrk="1" hangingPunct="1">
              <a:lnSpc>
                <a:spcPct val="100000"/>
              </a:lnSpc>
              <a:spcBef>
                <a:spcPct val="0"/>
              </a:spcBef>
              <a:buFontTx/>
              <a:buNone/>
            </a:pPr>
            <a:r>
              <a:rPr altLang="en-US" b="1" lang="zh-CN" sz="1600">
                <a:solidFill>
                  <a:schemeClr val="bg1"/>
                </a:solidFill>
                <a:latin charset="-122" panose="020b0503020204020204" pitchFamily="34" typeface="微软雅黑"/>
                <a:ea charset="-122" panose="020b0503020204020204" pitchFamily="34" typeface="微软雅黑"/>
              </a:rPr>
              <a:t>2014上半年</a:t>
            </a:r>
          </a:p>
        </p:txBody>
      </p:sp>
      <p:sp>
        <p:nvSpPr>
          <p:cNvPr id="110" name="矩形 109"/>
          <p:cNvSpPr/>
          <p:nvPr/>
        </p:nvSpPr>
        <p:spPr>
          <a:xfrm>
            <a:off x="7523163" y="481013"/>
            <a:ext cx="1344612" cy="803275"/>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187" name="文本框 110"/>
          <p:cNvSpPr txBox="1">
            <a:spLocks noChangeArrowheads="1"/>
          </p:cNvSpPr>
          <p:nvPr/>
        </p:nvSpPr>
        <p:spPr bwMode="auto">
          <a:xfrm>
            <a:off x="7551580" y="560388"/>
            <a:ext cx="12941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b="1" lang="zh-CN" sz="1600">
                <a:solidFill>
                  <a:schemeClr val="bg1"/>
                </a:solidFill>
                <a:latin charset="-122" panose="020b0503020204020204" pitchFamily="34" typeface="微软雅黑"/>
                <a:ea charset="-122" panose="020b0503020204020204" pitchFamily="34" typeface="微软雅黑"/>
              </a:rPr>
              <a:t>也可以写</a:t>
            </a:r>
          </a:p>
          <a:p>
            <a:pPr algn="ctr" eaLnBrk="1" hangingPunct="1">
              <a:lnSpc>
                <a:spcPct val="100000"/>
              </a:lnSpc>
              <a:spcBef>
                <a:spcPct val="0"/>
              </a:spcBef>
              <a:buFontTx/>
              <a:buNone/>
            </a:pPr>
            <a:r>
              <a:rPr altLang="en-US" b="1" lang="zh-CN" sz="1600">
                <a:solidFill>
                  <a:schemeClr val="bg1"/>
                </a:solidFill>
                <a:latin charset="-122" panose="020b0503020204020204" pitchFamily="34" typeface="微软雅黑"/>
                <a:ea charset="-122" panose="020b0503020204020204" pitchFamily="34" typeface="微软雅黑"/>
              </a:rPr>
              <a:t>2014下半年</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38" name="矩形 37"/>
          <p:cNvSpPr/>
          <p:nvPr/>
        </p:nvSpPr>
        <p:spPr>
          <a:xfrm>
            <a:off x="7205663" y="4395788"/>
            <a:ext cx="4270375" cy="1335087"/>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7" name="矩形 36"/>
          <p:cNvSpPr/>
          <p:nvPr/>
        </p:nvSpPr>
        <p:spPr>
          <a:xfrm>
            <a:off x="1317625" y="4464050"/>
            <a:ext cx="4271963" cy="1335088"/>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Freeform 7"/>
          <p:cNvSpPr>
            <a:spLocks noEditPoints="1"/>
          </p:cNvSpPr>
          <p:nvPr/>
        </p:nvSpPr>
        <p:spPr bwMode="auto">
          <a:xfrm>
            <a:off x="4672013" y="2398713"/>
            <a:ext cx="392112" cy="668337"/>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bg1"/>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b="1" lang="en-US" sz="4400"/>
          </a:p>
        </p:txBody>
      </p:sp>
      <p:sp>
        <p:nvSpPr>
          <p:cNvPr id="3" name="TextBox 147"/>
          <p:cNvSpPr txBox="1"/>
          <p:nvPr/>
        </p:nvSpPr>
        <p:spPr>
          <a:xfrm>
            <a:off x="4745673" y="2454275"/>
            <a:ext cx="251142" cy="251460"/>
          </a:xfrm>
          <a:prstGeom prst="rect">
            <a:avLst/>
          </a:prstGeom>
          <a:noFill/>
        </p:spPr>
        <p:txBody>
          <a:bodyPr wrap="none">
            <a:spAutoFit/>
          </a:bodyPr>
          <a:lstStyle/>
          <a:p>
            <a:pPr algn="ctr" eaLnBrk="1" fontAlgn="auto" hangingPunct="1">
              <a:spcBef>
                <a:spcPct val="0"/>
              </a:spcBef>
              <a:spcAft>
                <a:spcPct val="0"/>
              </a:spcAft>
              <a:defRPr/>
            </a:pPr>
            <a:r>
              <a:rPr altLang="zh-CN" b="1" lang="en-US" sz="1050">
                <a:solidFill>
                  <a:schemeClr val="bg1">
                    <a:lumMod val="65000"/>
                  </a:schemeClr>
                </a:solidFill>
                <a:latin typeface="+mn-lt"/>
                <a:ea typeface="+mn-ea"/>
              </a:rPr>
              <a:t>8</a:t>
            </a:r>
          </a:p>
        </p:txBody>
      </p:sp>
      <p:sp>
        <p:nvSpPr>
          <p:cNvPr id="4" name="Freeform 7"/>
          <p:cNvSpPr>
            <a:spLocks noEditPoints="1"/>
          </p:cNvSpPr>
          <p:nvPr/>
        </p:nvSpPr>
        <p:spPr bwMode="auto">
          <a:xfrm>
            <a:off x="2343150" y="1524000"/>
            <a:ext cx="392113" cy="668338"/>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bg1"/>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b="1" lang="en-US" sz="4400"/>
          </a:p>
        </p:txBody>
      </p:sp>
      <p:sp>
        <p:nvSpPr>
          <p:cNvPr id="5" name="TextBox 150"/>
          <p:cNvSpPr txBox="1"/>
          <p:nvPr/>
        </p:nvSpPr>
        <p:spPr>
          <a:xfrm>
            <a:off x="2382679" y="1581150"/>
            <a:ext cx="319405" cy="251460"/>
          </a:xfrm>
          <a:prstGeom prst="rect">
            <a:avLst/>
          </a:prstGeom>
          <a:noFill/>
        </p:spPr>
        <p:txBody>
          <a:bodyPr wrap="none">
            <a:spAutoFit/>
          </a:bodyPr>
          <a:lstStyle/>
          <a:p>
            <a:pPr algn="ctr" eaLnBrk="1" fontAlgn="auto" hangingPunct="1">
              <a:spcBef>
                <a:spcPct val="0"/>
              </a:spcBef>
              <a:spcAft>
                <a:spcPct val="0"/>
              </a:spcAft>
              <a:defRPr/>
            </a:pPr>
            <a:r>
              <a:rPr altLang="zh-CN" b="1" lang="en-US" sz="1050">
                <a:solidFill>
                  <a:schemeClr val="bg1">
                    <a:lumMod val="65000"/>
                  </a:schemeClr>
                </a:solidFill>
                <a:latin typeface="+mn-lt"/>
                <a:ea typeface="+mn-ea"/>
              </a:rPr>
              <a:t>18</a:t>
            </a:r>
          </a:p>
        </p:txBody>
      </p:sp>
      <p:sp>
        <p:nvSpPr>
          <p:cNvPr id="6" name="Freeform 7"/>
          <p:cNvSpPr>
            <a:spLocks noEditPoints="1"/>
          </p:cNvSpPr>
          <p:nvPr/>
        </p:nvSpPr>
        <p:spPr bwMode="auto">
          <a:xfrm>
            <a:off x="3565525" y="1987550"/>
            <a:ext cx="390525" cy="668338"/>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bg1"/>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b="1" lang="en-US" sz="4400"/>
          </a:p>
        </p:txBody>
      </p:sp>
      <p:sp>
        <p:nvSpPr>
          <p:cNvPr id="7" name="TextBox 153"/>
          <p:cNvSpPr txBox="1"/>
          <p:nvPr/>
        </p:nvSpPr>
        <p:spPr>
          <a:xfrm>
            <a:off x="3603466" y="2044700"/>
            <a:ext cx="319405" cy="251460"/>
          </a:xfrm>
          <a:prstGeom prst="rect">
            <a:avLst/>
          </a:prstGeom>
          <a:noFill/>
        </p:spPr>
        <p:txBody>
          <a:bodyPr wrap="none">
            <a:spAutoFit/>
          </a:bodyPr>
          <a:lstStyle/>
          <a:p>
            <a:pPr algn="ctr" eaLnBrk="1" fontAlgn="auto" hangingPunct="1">
              <a:spcBef>
                <a:spcPct val="0"/>
              </a:spcBef>
              <a:spcAft>
                <a:spcPct val="0"/>
              </a:spcAft>
              <a:defRPr/>
            </a:pPr>
            <a:r>
              <a:rPr altLang="zh-CN" b="1" lang="en-US" sz="1050">
                <a:solidFill>
                  <a:schemeClr val="bg1">
                    <a:lumMod val="65000"/>
                  </a:schemeClr>
                </a:solidFill>
                <a:latin typeface="+mn-lt"/>
                <a:ea typeface="+mn-ea"/>
              </a:rPr>
              <a:t>15</a:t>
            </a:r>
          </a:p>
        </p:txBody>
      </p:sp>
      <p:sp>
        <p:nvSpPr>
          <p:cNvPr id="8" name="Freeform 7"/>
          <p:cNvSpPr>
            <a:spLocks noEditPoints="1"/>
          </p:cNvSpPr>
          <p:nvPr/>
        </p:nvSpPr>
        <p:spPr bwMode="auto">
          <a:xfrm>
            <a:off x="1328738" y="2184400"/>
            <a:ext cx="392112" cy="668338"/>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bg1"/>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b="1" lang="en-US" sz="4400"/>
          </a:p>
        </p:txBody>
      </p:sp>
      <p:sp>
        <p:nvSpPr>
          <p:cNvPr id="9" name="TextBox 156"/>
          <p:cNvSpPr txBox="1"/>
          <p:nvPr/>
        </p:nvSpPr>
        <p:spPr>
          <a:xfrm>
            <a:off x="1368266" y="2241550"/>
            <a:ext cx="319405" cy="251460"/>
          </a:xfrm>
          <a:prstGeom prst="rect">
            <a:avLst/>
          </a:prstGeom>
          <a:noFill/>
        </p:spPr>
        <p:txBody>
          <a:bodyPr wrap="none">
            <a:spAutoFit/>
          </a:bodyPr>
          <a:lstStyle/>
          <a:p>
            <a:pPr algn="ctr" eaLnBrk="1" fontAlgn="auto" hangingPunct="1">
              <a:spcBef>
                <a:spcPct val="0"/>
              </a:spcBef>
              <a:spcAft>
                <a:spcPct val="0"/>
              </a:spcAft>
              <a:defRPr/>
            </a:pPr>
            <a:r>
              <a:rPr altLang="zh-CN" b="1" lang="en-US" sz="1050">
                <a:solidFill>
                  <a:schemeClr val="bg1">
                    <a:lumMod val="65000"/>
                  </a:schemeClr>
                </a:solidFill>
                <a:latin typeface="+mn-lt"/>
                <a:ea typeface="+mn-ea"/>
              </a:rPr>
              <a:t>12</a:t>
            </a:r>
          </a:p>
        </p:txBody>
      </p:sp>
      <p:sp>
        <p:nvSpPr>
          <p:cNvPr id="10" name="Isosceles Triangle 2"/>
          <p:cNvSpPr/>
          <p:nvPr/>
        </p:nvSpPr>
        <p:spPr>
          <a:xfrm>
            <a:off x="690563" y="2928938"/>
            <a:ext cx="1674812" cy="1192212"/>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b="1" lang="en-US" sz="4400">
              <a:solidFill>
                <a:schemeClr val="tx1"/>
              </a:solidFill>
            </a:endParaRPr>
          </a:p>
        </p:txBody>
      </p:sp>
      <p:sp>
        <p:nvSpPr>
          <p:cNvPr id="11" name="Isosceles Triangle 2"/>
          <p:cNvSpPr/>
          <p:nvPr/>
        </p:nvSpPr>
        <p:spPr>
          <a:xfrm>
            <a:off x="1704975" y="2298700"/>
            <a:ext cx="1674813" cy="1822450"/>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b="1" lang="en-US" sz="4400">
              <a:solidFill>
                <a:schemeClr val="tx1"/>
              </a:solidFill>
            </a:endParaRPr>
          </a:p>
        </p:txBody>
      </p:sp>
      <p:sp>
        <p:nvSpPr>
          <p:cNvPr id="12" name="Isosceles Triangle 2"/>
          <p:cNvSpPr/>
          <p:nvPr/>
        </p:nvSpPr>
        <p:spPr>
          <a:xfrm>
            <a:off x="2994025" y="2732088"/>
            <a:ext cx="1539875" cy="1389062"/>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b="1" lang="en-US" sz="4400">
              <a:solidFill>
                <a:schemeClr val="tx1"/>
              </a:solidFill>
            </a:endParaRPr>
          </a:p>
        </p:txBody>
      </p:sp>
      <p:sp>
        <p:nvSpPr>
          <p:cNvPr id="13" name="Isosceles Triangle 2"/>
          <p:cNvSpPr/>
          <p:nvPr/>
        </p:nvSpPr>
        <p:spPr>
          <a:xfrm>
            <a:off x="4152900" y="3162300"/>
            <a:ext cx="1436688" cy="958850"/>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bg1"/>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b="1" lang="en-US" sz="4400">
              <a:solidFill>
                <a:schemeClr val="tx1"/>
              </a:solidFill>
            </a:endParaRPr>
          </a:p>
        </p:txBody>
      </p:sp>
      <p:sp>
        <p:nvSpPr>
          <p:cNvPr id="8208" name="Content Placeholder 2"/>
          <p:cNvSpPr txBox="1"/>
          <p:nvPr/>
        </p:nvSpPr>
        <p:spPr bwMode="auto">
          <a:xfrm>
            <a:off x="1311275" y="5148263"/>
            <a:ext cx="4252913" cy="877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zh-CN" lang="en-US" sz="1100"/>
              <a:t>Lorem ipsum dolor sit amet, consectetur adipiscing elit. Curabitur elementum posuere pretium. Quisque nibh dolor, dignissim ac dignissim ut, luctus ac urna. </a:t>
            </a:r>
          </a:p>
        </p:txBody>
      </p:sp>
      <p:sp>
        <p:nvSpPr>
          <p:cNvPr id="8209" name="Content Placeholder 2"/>
          <p:cNvSpPr txBox="1"/>
          <p:nvPr/>
        </p:nvSpPr>
        <p:spPr bwMode="auto">
          <a:xfrm>
            <a:off x="1293813" y="4357688"/>
            <a:ext cx="2044700" cy="546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zh-CN" b="1" lang="en-US" sz="3600">
                <a:solidFill>
                  <a:srgbClr val="C00000"/>
                </a:solidFill>
                <a:latin typeface="Source Sans Pro Black"/>
              </a:rPr>
              <a:t>2013</a:t>
            </a:r>
          </a:p>
        </p:txBody>
      </p:sp>
      <p:sp>
        <p:nvSpPr>
          <p:cNvPr id="8210" name="Subtitle 2"/>
          <p:cNvSpPr txBox="1"/>
          <p:nvPr/>
        </p:nvSpPr>
        <p:spPr bwMode="auto">
          <a:xfrm>
            <a:off x="1293813" y="4849813"/>
            <a:ext cx="3954462" cy="331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b="1" lang="zh-CN" sz="1600">
                <a:solidFill>
                  <a:srgbClr val="C00000"/>
                </a:solidFill>
                <a:ea typeface="Franchise"/>
                <a:cs typeface="Franchise"/>
              </a:rPr>
              <a:t>年度主要数据（活动场次或者参与人数）</a:t>
            </a:r>
          </a:p>
        </p:txBody>
      </p:sp>
      <p:sp>
        <p:nvSpPr>
          <p:cNvPr id="17" name="Oval 79"/>
          <p:cNvSpPr/>
          <p:nvPr/>
        </p:nvSpPr>
        <p:spPr>
          <a:xfrm>
            <a:off x="715963" y="4548188"/>
            <a:ext cx="514350" cy="514350"/>
          </a:xfrm>
          <a:prstGeom prst="ellipse">
            <a:avLst/>
          </a:prstGeom>
          <a:solidFill>
            <a:schemeClr val="bg1"/>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b="1" lang="en-US" sz="4400">
              <a:solidFill>
                <a:schemeClr val="tx1"/>
              </a:solidFill>
            </a:endParaRPr>
          </a:p>
        </p:txBody>
      </p:sp>
      <p:sp>
        <p:nvSpPr>
          <p:cNvPr id="18" name="Freeform 80"/>
          <p:cNvSpPr/>
          <p:nvPr/>
        </p:nvSpPr>
        <p:spPr bwMode="auto">
          <a:xfrm>
            <a:off x="869950" y="4691063"/>
            <a:ext cx="206375" cy="212725"/>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C00000"/>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b="1" lang="en-US" sz="4400"/>
          </a:p>
        </p:txBody>
      </p:sp>
      <p:cxnSp>
        <p:nvCxnSpPr>
          <p:cNvPr id="19" name="Straight Connector 81"/>
          <p:cNvCxnSpPr/>
          <p:nvPr/>
        </p:nvCxnSpPr>
        <p:spPr>
          <a:xfrm flipH="1">
            <a:off x="6073775" y="1431925"/>
            <a:ext cx="0" cy="4556125"/>
          </a:xfrm>
          <a:prstGeom prst="line">
            <a:avLst/>
          </a:prstGeom>
          <a:ln cmpd="sng" w="444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0" name="Freeform 7"/>
          <p:cNvSpPr>
            <a:spLocks noEditPoints="1"/>
          </p:cNvSpPr>
          <p:nvPr/>
        </p:nvSpPr>
        <p:spPr bwMode="auto">
          <a:xfrm>
            <a:off x="10583863" y="2398713"/>
            <a:ext cx="392112" cy="668337"/>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C00000"/>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p>
        </p:txBody>
      </p:sp>
      <p:sp>
        <p:nvSpPr>
          <p:cNvPr id="21" name="TextBox 93"/>
          <p:cNvSpPr txBox="1"/>
          <p:nvPr/>
        </p:nvSpPr>
        <p:spPr>
          <a:xfrm>
            <a:off x="10657524" y="2454275"/>
            <a:ext cx="251142" cy="251460"/>
          </a:xfrm>
          <a:prstGeom prst="rect">
            <a:avLst/>
          </a:prstGeom>
          <a:noFill/>
        </p:spPr>
        <p:txBody>
          <a:bodyPr wrap="none">
            <a:spAutoFit/>
          </a:bodyPr>
          <a:lstStyle/>
          <a:p>
            <a:pPr algn="ctr" eaLnBrk="1" fontAlgn="auto" hangingPunct="1">
              <a:spcBef>
                <a:spcPct val="0"/>
              </a:spcBef>
              <a:spcAft>
                <a:spcPct val="0"/>
              </a:spcAft>
              <a:defRPr/>
            </a:pPr>
            <a:r>
              <a:rPr altLang="zh-CN" b="1" lang="en-US" sz="1050">
                <a:solidFill>
                  <a:schemeClr val="bg1">
                    <a:lumMod val="65000"/>
                  </a:schemeClr>
                </a:solidFill>
                <a:latin typeface="+mn-lt"/>
                <a:ea typeface="+mn-ea"/>
              </a:rPr>
              <a:t>8</a:t>
            </a:r>
          </a:p>
        </p:txBody>
      </p:sp>
      <p:sp>
        <p:nvSpPr>
          <p:cNvPr id="22" name="Freeform 7"/>
          <p:cNvSpPr>
            <a:spLocks noEditPoints="1"/>
          </p:cNvSpPr>
          <p:nvPr/>
        </p:nvSpPr>
        <p:spPr bwMode="auto">
          <a:xfrm>
            <a:off x="8255000" y="1524000"/>
            <a:ext cx="392113" cy="668338"/>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C00000"/>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p>
        </p:txBody>
      </p:sp>
      <p:sp>
        <p:nvSpPr>
          <p:cNvPr id="23" name="TextBox 96"/>
          <p:cNvSpPr txBox="1"/>
          <p:nvPr/>
        </p:nvSpPr>
        <p:spPr>
          <a:xfrm>
            <a:off x="8294528" y="1581150"/>
            <a:ext cx="319405" cy="251460"/>
          </a:xfrm>
          <a:prstGeom prst="rect">
            <a:avLst/>
          </a:prstGeom>
          <a:noFill/>
        </p:spPr>
        <p:txBody>
          <a:bodyPr wrap="none">
            <a:spAutoFit/>
          </a:bodyPr>
          <a:lstStyle/>
          <a:p>
            <a:pPr algn="ctr" eaLnBrk="1" fontAlgn="auto" hangingPunct="1">
              <a:spcBef>
                <a:spcPct val="0"/>
              </a:spcBef>
              <a:spcAft>
                <a:spcPct val="0"/>
              </a:spcAft>
              <a:defRPr/>
            </a:pPr>
            <a:r>
              <a:rPr altLang="zh-CN" b="1" lang="en-US" sz="1050">
                <a:solidFill>
                  <a:schemeClr val="bg1">
                    <a:lumMod val="65000"/>
                  </a:schemeClr>
                </a:solidFill>
                <a:latin typeface="+mn-lt"/>
                <a:ea typeface="+mn-ea"/>
              </a:rPr>
              <a:t>18</a:t>
            </a:r>
          </a:p>
        </p:txBody>
      </p:sp>
      <p:sp>
        <p:nvSpPr>
          <p:cNvPr id="24" name="Freeform 7"/>
          <p:cNvSpPr>
            <a:spLocks noEditPoints="1"/>
          </p:cNvSpPr>
          <p:nvPr/>
        </p:nvSpPr>
        <p:spPr bwMode="auto">
          <a:xfrm>
            <a:off x="9477375" y="1987550"/>
            <a:ext cx="392113" cy="668338"/>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C00000"/>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p>
        </p:txBody>
      </p:sp>
      <p:sp>
        <p:nvSpPr>
          <p:cNvPr id="25" name="TextBox 99"/>
          <p:cNvSpPr txBox="1"/>
          <p:nvPr/>
        </p:nvSpPr>
        <p:spPr>
          <a:xfrm>
            <a:off x="9515318" y="2044700"/>
            <a:ext cx="319405" cy="251460"/>
          </a:xfrm>
          <a:prstGeom prst="rect">
            <a:avLst/>
          </a:prstGeom>
          <a:noFill/>
        </p:spPr>
        <p:txBody>
          <a:bodyPr wrap="none">
            <a:spAutoFit/>
          </a:bodyPr>
          <a:lstStyle/>
          <a:p>
            <a:pPr algn="ctr" eaLnBrk="1" fontAlgn="auto" hangingPunct="1">
              <a:spcBef>
                <a:spcPct val="0"/>
              </a:spcBef>
              <a:spcAft>
                <a:spcPct val="0"/>
              </a:spcAft>
              <a:defRPr/>
            </a:pPr>
            <a:r>
              <a:rPr altLang="zh-CN" b="1" lang="en-US" sz="1050">
                <a:solidFill>
                  <a:schemeClr val="bg1">
                    <a:lumMod val="65000"/>
                  </a:schemeClr>
                </a:solidFill>
                <a:latin typeface="+mn-lt"/>
                <a:ea typeface="+mn-ea"/>
              </a:rPr>
              <a:t>15</a:t>
            </a:r>
          </a:p>
        </p:txBody>
      </p:sp>
      <p:sp>
        <p:nvSpPr>
          <p:cNvPr id="26" name="Freeform 7"/>
          <p:cNvSpPr>
            <a:spLocks noEditPoints="1"/>
          </p:cNvSpPr>
          <p:nvPr/>
        </p:nvSpPr>
        <p:spPr bwMode="auto">
          <a:xfrm>
            <a:off x="7242175" y="2184400"/>
            <a:ext cx="390525" cy="668338"/>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C00000"/>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p>
        </p:txBody>
      </p:sp>
      <p:sp>
        <p:nvSpPr>
          <p:cNvPr id="27" name="TextBox 102"/>
          <p:cNvSpPr txBox="1"/>
          <p:nvPr/>
        </p:nvSpPr>
        <p:spPr>
          <a:xfrm>
            <a:off x="7280118" y="2241550"/>
            <a:ext cx="319405" cy="251460"/>
          </a:xfrm>
          <a:prstGeom prst="rect">
            <a:avLst/>
          </a:prstGeom>
          <a:noFill/>
        </p:spPr>
        <p:txBody>
          <a:bodyPr wrap="none">
            <a:spAutoFit/>
          </a:bodyPr>
          <a:lstStyle/>
          <a:p>
            <a:pPr algn="ctr" eaLnBrk="1" fontAlgn="auto" hangingPunct="1">
              <a:spcBef>
                <a:spcPct val="0"/>
              </a:spcBef>
              <a:spcAft>
                <a:spcPct val="0"/>
              </a:spcAft>
              <a:defRPr/>
            </a:pPr>
            <a:r>
              <a:rPr altLang="zh-CN" b="1" lang="en-US" sz="1050">
                <a:solidFill>
                  <a:schemeClr val="bg1">
                    <a:lumMod val="65000"/>
                  </a:schemeClr>
                </a:solidFill>
                <a:latin typeface="+mn-lt"/>
                <a:ea typeface="+mn-ea"/>
              </a:rPr>
              <a:t>12</a:t>
            </a:r>
          </a:p>
        </p:txBody>
      </p:sp>
      <p:sp>
        <p:nvSpPr>
          <p:cNvPr id="28" name="Isosceles Triangle 2"/>
          <p:cNvSpPr/>
          <p:nvPr/>
        </p:nvSpPr>
        <p:spPr>
          <a:xfrm>
            <a:off x="6602413" y="2928938"/>
            <a:ext cx="1674812" cy="1192212"/>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rgbClr val="C00000"/>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p>
        </p:txBody>
      </p:sp>
      <p:sp>
        <p:nvSpPr>
          <p:cNvPr id="29" name="Isosceles Triangle 2"/>
          <p:cNvSpPr/>
          <p:nvPr/>
        </p:nvSpPr>
        <p:spPr>
          <a:xfrm>
            <a:off x="7616825" y="2298700"/>
            <a:ext cx="1674813" cy="1822450"/>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rgbClr val="C00000"/>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p>
        </p:txBody>
      </p:sp>
      <p:sp>
        <p:nvSpPr>
          <p:cNvPr id="30" name="Isosceles Triangle 2"/>
          <p:cNvSpPr/>
          <p:nvPr/>
        </p:nvSpPr>
        <p:spPr>
          <a:xfrm>
            <a:off x="8905875" y="2732088"/>
            <a:ext cx="1539875" cy="1389062"/>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rgbClr val="C00000"/>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p>
        </p:txBody>
      </p:sp>
      <p:sp>
        <p:nvSpPr>
          <p:cNvPr id="31" name="Isosceles Triangle 2"/>
          <p:cNvSpPr/>
          <p:nvPr/>
        </p:nvSpPr>
        <p:spPr>
          <a:xfrm>
            <a:off x="10064750" y="3162300"/>
            <a:ext cx="1436688" cy="958850"/>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rgbClr val="C00000"/>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p>
        </p:txBody>
      </p:sp>
      <p:sp>
        <p:nvSpPr>
          <p:cNvPr id="8226" name="Content Placeholder 2"/>
          <p:cNvSpPr txBox="1"/>
          <p:nvPr/>
        </p:nvSpPr>
        <p:spPr bwMode="auto">
          <a:xfrm>
            <a:off x="7223125" y="5148263"/>
            <a:ext cx="4252913" cy="877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zh-CN" lang="en-US" sz="1100">
                <a:solidFill>
                  <a:schemeClr val="bg1"/>
                </a:solidFill>
              </a:rPr>
              <a:t>Lorem ipsum dolor sit amet, consectetur adipiscing elit. Curabitur elementum posuere pretium. Quisque nibh dolor, dignissim ac dignissim ut, luctus ac urna. </a:t>
            </a:r>
          </a:p>
        </p:txBody>
      </p:sp>
      <p:sp>
        <p:nvSpPr>
          <p:cNvPr id="8227" name="Content Placeholder 2"/>
          <p:cNvSpPr txBox="1"/>
          <p:nvPr/>
        </p:nvSpPr>
        <p:spPr bwMode="auto">
          <a:xfrm>
            <a:off x="7205663" y="4357688"/>
            <a:ext cx="2044700" cy="546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zh-CN" b="1" lang="en-US" sz="3600">
                <a:solidFill>
                  <a:schemeClr val="bg1"/>
                </a:solidFill>
                <a:latin typeface="Source Sans Pro Black"/>
              </a:rPr>
              <a:t>2014</a:t>
            </a:r>
          </a:p>
        </p:txBody>
      </p:sp>
      <p:sp>
        <p:nvSpPr>
          <p:cNvPr id="8228" name="Subtitle 2"/>
          <p:cNvSpPr txBox="1"/>
          <p:nvPr/>
        </p:nvSpPr>
        <p:spPr bwMode="auto">
          <a:xfrm>
            <a:off x="7205663" y="4848225"/>
            <a:ext cx="3770312" cy="330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b="1" lang="zh-CN" sz="1600">
                <a:solidFill>
                  <a:schemeClr val="bg1"/>
                </a:solidFill>
                <a:ea typeface="Franchise"/>
                <a:cs typeface="Franchise"/>
              </a:rPr>
              <a:t>年度主要数据（活动场次或者参与人数）</a:t>
            </a:r>
          </a:p>
        </p:txBody>
      </p:sp>
      <p:sp>
        <p:nvSpPr>
          <p:cNvPr id="35" name="Oval 111"/>
          <p:cNvSpPr/>
          <p:nvPr/>
        </p:nvSpPr>
        <p:spPr>
          <a:xfrm>
            <a:off x="6627813" y="4548188"/>
            <a:ext cx="514350" cy="514350"/>
          </a:xfrm>
          <a:prstGeom prst="ellipse">
            <a:avLst/>
          </a:prstGeom>
          <a:solidFill>
            <a:srgbClr val="C00000"/>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solidFill>
                <a:srgbClr val="C00000"/>
              </a:solidFill>
            </a:endParaRPr>
          </a:p>
        </p:txBody>
      </p:sp>
      <p:sp>
        <p:nvSpPr>
          <p:cNvPr id="36" name="Freeform 112"/>
          <p:cNvSpPr/>
          <p:nvPr/>
        </p:nvSpPr>
        <p:spPr bwMode="auto">
          <a:xfrm>
            <a:off x="6783388" y="4691063"/>
            <a:ext cx="204787" cy="212725"/>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ffectLst>
            <a:outerShdw algn="tr" blurRad="50800" dir="81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solidFill>
                <a:srgbClr val="C00000"/>
              </a:solidFill>
            </a:endParaRPr>
          </a:p>
        </p:txBody>
      </p:sp>
      <p:sp>
        <p:nvSpPr>
          <p:cNvPr id="8231" name="文本框 38"/>
          <p:cNvSpPr txBox="1">
            <a:spLocks noChangeArrowheads="1"/>
          </p:cNvSpPr>
          <p:nvPr/>
        </p:nvSpPr>
        <p:spPr bwMode="auto">
          <a:xfrm>
            <a:off x="930275" y="3792538"/>
            <a:ext cx="74168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100">
                <a:solidFill>
                  <a:srgbClr val="C00000"/>
                </a:solidFill>
                <a:latin charset="-122" panose="020b0503020204020204" pitchFamily="34" typeface="微软雅黑"/>
                <a:ea charset="-122" panose="020b0503020204020204" pitchFamily="34" typeface="微软雅黑"/>
              </a:rPr>
              <a:t>第一季度</a:t>
            </a:r>
          </a:p>
        </p:txBody>
      </p:sp>
      <p:sp>
        <p:nvSpPr>
          <p:cNvPr id="8232" name="文本框 39"/>
          <p:cNvSpPr txBox="1">
            <a:spLocks noChangeArrowheads="1"/>
          </p:cNvSpPr>
          <p:nvPr/>
        </p:nvSpPr>
        <p:spPr bwMode="auto">
          <a:xfrm>
            <a:off x="2163763" y="3792538"/>
            <a:ext cx="74168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100">
                <a:solidFill>
                  <a:srgbClr val="C00000"/>
                </a:solidFill>
                <a:latin charset="-122" panose="020b0503020204020204" pitchFamily="34" typeface="微软雅黑"/>
                <a:ea charset="-122" panose="020b0503020204020204" pitchFamily="34" typeface="微软雅黑"/>
              </a:rPr>
              <a:t>第二季度</a:t>
            </a:r>
          </a:p>
        </p:txBody>
      </p:sp>
      <p:sp>
        <p:nvSpPr>
          <p:cNvPr id="8233" name="文本框 40"/>
          <p:cNvSpPr txBox="1">
            <a:spLocks noChangeArrowheads="1"/>
          </p:cNvSpPr>
          <p:nvPr/>
        </p:nvSpPr>
        <p:spPr bwMode="auto">
          <a:xfrm>
            <a:off x="3390900" y="3792538"/>
            <a:ext cx="74168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100">
                <a:solidFill>
                  <a:srgbClr val="C00000"/>
                </a:solidFill>
                <a:latin charset="-122" panose="020b0503020204020204" pitchFamily="34" typeface="微软雅黑"/>
                <a:ea charset="-122" panose="020b0503020204020204" pitchFamily="34" typeface="微软雅黑"/>
              </a:rPr>
              <a:t>第三季度</a:t>
            </a:r>
          </a:p>
        </p:txBody>
      </p:sp>
      <p:sp>
        <p:nvSpPr>
          <p:cNvPr id="8234" name="文本框 41"/>
          <p:cNvSpPr txBox="1">
            <a:spLocks noChangeArrowheads="1"/>
          </p:cNvSpPr>
          <p:nvPr/>
        </p:nvSpPr>
        <p:spPr bwMode="auto">
          <a:xfrm>
            <a:off x="4498975" y="3789363"/>
            <a:ext cx="74168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100">
                <a:solidFill>
                  <a:srgbClr val="C00000"/>
                </a:solidFill>
                <a:latin charset="-122" panose="020b0503020204020204" pitchFamily="34" typeface="微软雅黑"/>
                <a:ea charset="-122" panose="020b0503020204020204" pitchFamily="34" typeface="微软雅黑"/>
              </a:rPr>
              <a:t>第四季度</a:t>
            </a:r>
          </a:p>
        </p:txBody>
      </p:sp>
      <p:sp>
        <p:nvSpPr>
          <p:cNvPr id="8235" name="文本框 42"/>
          <p:cNvSpPr txBox="1">
            <a:spLocks noChangeArrowheads="1"/>
          </p:cNvSpPr>
          <p:nvPr/>
        </p:nvSpPr>
        <p:spPr bwMode="auto">
          <a:xfrm>
            <a:off x="6835774" y="3792538"/>
            <a:ext cx="74168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100">
                <a:solidFill>
                  <a:schemeClr val="bg1"/>
                </a:solidFill>
                <a:latin charset="-122" panose="020b0503020204020204" pitchFamily="34" typeface="微软雅黑"/>
                <a:ea charset="-122" panose="020b0503020204020204" pitchFamily="34" typeface="微软雅黑"/>
              </a:rPr>
              <a:t>第一季度</a:t>
            </a:r>
          </a:p>
        </p:txBody>
      </p:sp>
      <p:sp>
        <p:nvSpPr>
          <p:cNvPr id="8236" name="文本框 43"/>
          <p:cNvSpPr txBox="1">
            <a:spLocks noChangeArrowheads="1"/>
          </p:cNvSpPr>
          <p:nvPr/>
        </p:nvSpPr>
        <p:spPr bwMode="auto">
          <a:xfrm>
            <a:off x="8067674" y="3792538"/>
            <a:ext cx="74168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100">
                <a:solidFill>
                  <a:schemeClr val="bg1"/>
                </a:solidFill>
                <a:latin charset="-122" panose="020b0503020204020204" pitchFamily="34" typeface="微软雅黑"/>
                <a:ea charset="-122" panose="020b0503020204020204" pitchFamily="34" typeface="微软雅黑"/>
              </a:rPr>
              <a:t>第二季度</a:t>
            </a:r>
          </a:p>
        </p:txBody>
      </p:sp>
      <p:sp>
        <p:nvSpPr>
          <p:cNvPr id="8237" name="文本框 44"/>
          <p:cNvSpPr txBox="1">
            <a:spLocks noChangeArrowheads="1"/>
          </p:cNvSpPr>
          <p:nvPr/>
        </p:nvSpPr>
        <p:spPr bwMode="auto">
          <a:xfrm>
            <a:off x="9296399" y="3792538"/>
            <a:ext cx="74168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100">
                <a:solidFill>
                  <a:schemeClr val="bg1"/>
                </a:solidFill>
                <a:latin charset="-122" panose="020b0503020204020204" pitchFamily="34" typeface="微软雅黑"/>
                <a:ea charset="-122" panose="020b0503020204020204" pitchFamily="34" typeface="微软雅黑"/>
              </a:rPr>
              <a:t>第三季度</a:t>
            </a:r>
          </a:p>
        </p:txBody>
      </p:sp>
      <p:sp>
        <p:nvSpPr>
          <p:cNvPr id="8238" name="文本框 45"/>
          <p:cNvSpPr txBox="1">
            <a:spLocks noChangeArrowheads="1"/>
          </p:cNvSpPr>
          <p:nvPr/>
        </p:nvSpPr>
        <p:spPr bwMode="auto">
          <a:xfrm>
            <a:off x="10404474" y="3789363"/>
            <a:ext cx="74168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100">
                <a:solidFill>
                  <a:schemeClr val="bg1"/>
                </a:solidFill>
                <a:latin charset="-122" panose="020b0503020204020204" pitchFamily="34" typeface="微软雅黑"/>
                <a:ea charset="-122" panose="020b0503020204020204" pitchFamily="34" typeface="微软雅黑"/>
              </a:rPr>
              <a:t>第四季度</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93" name="矩形 92"/>
          <p:cNvSpPr/>
          <p:nvPr/>
        </p:nvSpPr>
        <p:spPr>
          <a:xfrm>
            <a:off x="4459288" y="336550"/>
            <a:ext cx="3273425" cy="5345113"/>
          </a:xfrm>
          <a:prstGeom prst="rect">
            <a:avLst/>
          </a:prstGeom>
          <a:solidFill>
            <a:srgbClr val="C0000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2" name="组合 1"/>
          <p:cNvGrpSpPr/>
          <p:nvPr/>
        </p:nvGrpSpPr>
        <p:grpSpPr>
          <a:xfrm>
            <a:off x="4885193" y="862470"/>
            <a:ext cx="2421614" cy="2895177"/>
            <a:chOff x="3069032" y="1323473"/>
            <a:chExt cx="2421614" cy="2895177"/>
          </a:xfrm>
          <a:noFill/>
        </p:grpSpPr>
        <p:sp>
          <p:nvSpPr>
            <p:cNvPr id="3" name="Freeform 49"/>
            <p:cNvSpPr/>
            <p:nvPr/>
          </p:nvSpPr>
          <p:spPr bwMode="auto">
            <a:xfrm>
              <a:off x="4941746" y="3858097"/>
              <a:ext cx="548900" cy="360553"/>
            </a:xfrm>
            <a:custGeom>
              <a:gdLst>
                <a:gd fmla="*/ 102 w 102" name="T0"/>
                <a:gd fmla="*/ 67 h 67" name="T1"/>
                <a:gd fmla="*/ 0 w 102" name="T2"/>
                <a:gd fmla="*/ 0 h 67" name="T3"/>
                <a:gd fmla="*/ 0 w 102" name="T4"/>
                <a:gd fmla="*/ 67 h 67" name="T5"/>
                <a:gd fmla="*/ 102 w 102" name="T6"/>
                <a:gd fmla="*/ 67 h 67" name="T7"/>
              </a:gdLst>
              <a:cxnLst>
                <a:cxn ang="0">
                  <a:pos x="T0" y="T1"/>
                </a:cxn>
                <a:cxn ang="0">
                  <a:pos x="T2" y="T3"/>
                </a:cxn>
                <a:cxn ang="0">
                  <a:pos x="T4" y="T5"/>
                </a:cxn>
                <a:cxn ang="0">
                  <a:pos x="T6" y="T7"/>
                </a:cxn>
              </a:cxnLst>
              <a:rect b="b" l="0" r="r" t="0"/>
              <a:pathLst>
                <a:path h="67" w="102">
                  <a:moveTo>
                    <a:pt x="102" y="67"/>
                  </a:moveTo>
                  <a:lnTo>
                    <a:pt x="0" y="0"/>
                  </a:lnTo>
                  <a:lnTo>
                    <a:pt x="0" y="67"/>
                  </a:lnTo>
                  <a:lnTo>
                    <a:pt x="102" y="67"/>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 name="Freeform 50"/>
            <p:cNvSpPr/>
            <p:nvPr/>
          </p:nvSpPr>
          <p:spPr bwMode="auto">
            <a:xfrm>
              <a:off x="4941746" y="3745087"/>
              <a:ext cx="548900" cy="473559"/>
            </a:xfrm>
            <a:custGeom>
              <a:gdLst>
                <a:gd fmla="*/ 102 w 102" name="T0"/>
                <a:gd fmla="*/ 0 h 88" name="T1"/>
                <a:gd fmla="*/ 0 w 102" name="T2"/>
                <a:gd fmla="*/ 21 h 88" name="T3"/>
                <a:gd fmla="*/ 102 w 102" name="T4"/>
                <a:gd fmla="*/ 88 h 88" name="T5"/>
                <a:gd fmla="*/ 102 w 102" name="T6"/>
                <a:gd fmla="*/ 0 h 88" name="T7"/>
              </a:gdLst>
              <a:cxnLst>
                <a:cxn ang="0">
                  <a:pos x="T0" y="T1"/>
                </a:cxn>
                <a:cxn ang="0">
                  <a:pos x="T2" y="T3"/>
                </a:cxn>
                <a:cxn ang="0">
                  <a:pos x="T4" y="T5"/>
                </a:cxn>
                <a:cxn ang="0">
                  <a:pos x="T6" y="T7"/>
                </a:cxn>
              </a:cxnLst>
              <a:rect b="b" l="0" r="r" t="0"/>
              <a:pathLst>
                <a:path h="88" w="102">
                  <a:moveTo>
                    <a:pt x="102" y="0"/>
                  </a:moveTo>
                  <a:lnTo>
                    <a:pt x="0" y="21"/>
                  </a:lnTo>
                  <a:lnTo>
                    <a:pt x="102" y="88"/>
                  </a:lnTo>
                  <a:lnTo>
                    <a:pt x="102"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 name="Freeform 51"/>
            <p:cNvSpPr/>
            <p:nvPr/>
          </p:nvSpPr>
          <p:spPr bwMode="auto">
            <a:xfrm>
              <a:off x="4446661" y="3438351"/>
              <a:ext cx="495085" cy="419747"/>
            </a:xfrm>
            <a:custGeom>
              <a:gdLst>
                <a:gd fmla="*/ 92 w 92" name="T0"/>
                <a:gd fmla="*/ 78 h 78" name="T1"/>
                <a:gd fmla="*/ 92 w 92" name="T2"/>
                <a:gd fmla="*/ 21 h 78" name="T3"/>
                <a:gd fmla="*/ 0 w 92" name="T4"/>
                <a:gd fmla="*/ 0 h 78" name="T5"/>
                <a:gd fmla="*/ 92 w 92" name="T6"/>
                <a:gd fmla="*/ 78 h 78" name="T7"/>
              </a:gdLst>
              <a:cxnLst>
                <a:cxn ang="0">
                  <a:pos x="T0" y="T1"/>
                </a:cxn>
                <a:cxn ang="0">
                  <a:pos x="T2" y="T3"/>
                </a:cxn>
                <a:cxn ang="0">
                  <a:pos x="T4" y="T5"/>
                </a:cxn>
                <a:cxn ang="0">
                  <a:pos x="T6" y="T7"/>
                </a:cxn>
              </a:cxnLst>
              <a:rect b="b" l="0" r="r" t="0"/>
              <a:pathLst>
                <a:path h="78" w="92">
                  <a:moveTo>
                    <a:pt x="92" y="78"/>
                  </a:moveTo>
                  <a:lnTo>
                    <a:pt x="92" y="21"/>
                  </a:lnTo>
                  <a:lnTo>
                    <a:pt x="0" y="0"/>
                  </a:lnTo>
                  <a:lnTo>
                    <a:pt x="92" y="78"/>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 name="Freeform 52"/>
            <p:cNvSpPr/>
            <p:nvPr/>
          </p:nvSpPr>
          <p:spPr bwMode="auto">
            <a:xfrm>
              <a:off x="4941746" y="3309197"/>
              <a:ext cx="548900" cy="435891"/>
            </a:xfrm>
            <a:custGeom>
              <a:gdLst>
                <a:gd fmla="*/ 102 w 102" name="T0"/>
                <a:gd fmla="*/ 81 h 81" name="T1"/>
                <a:gd fmla="*/ 62 w 102" name="T2"/>
                <a:gd fmla="*/ 0 h 81" name="T3"/>
                <a:gd fmla="*/ 0 w 102" name="T4"/>
                <a:gd fmla="*/ 45 h 81" name="T5"/>
                <a:gd fmla="*/ 102 w 102" name="T6"/>
                <a:gd fmla="*/ 81 h 81" name="T7"/>
              </a:gdLst>
              <a:cxnLst>
                <a:cxn ang="0">
                  <a:pos x="T0" y="T1"/>
                </a:cxn>
                <a:cxn ang="0">
                  <a:pos x="T2" y="T3"/>
                </a:cxn>
                <a:cxn ang="0">
                  <a:pos x="T4" y="T5"/>
                </a:cxn>
                <a:cxn ang="0">
                  <a:pos x="T6" y="T7"/>
                </a:cxn>
              </a:cxnLst>
              <a:rect b="b" l="0" r="r" t="0"/>
              <a:pathLst>
                <a:path h="81" w="102">
                  <a:moveTo>
                    <a:pt x="102" y="81"/>
                  </a:moveTo>
                  <a:lnTo>
                    <a:pt x="62" y="0"/>
                  </a:lnTo>
                  <a:lnTo>
                    <a:pt x="0" y="45"/>
                  </a:lnTo>
                  <a:lnTo>
                    <a:pt x="102" y="81"/>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 name="Freeform 53"/>
            <p:cNvSpPr/>
            <p:nvPr/>
          </p:nvSpPr>
          <p:spPr bwMode="auto">
            <a:xfrm>
              <a:off x="5275391" y="3309197"/>
              <a:ext cx="215255" cy="435891"/>
            </a:xfrm>
            <a:custGeom>
              <a:gdLst>
                <a:gd fmla="*/ 40 w 40" name="T0"/>
                <a:gd fmla="*/ 0 h 81" name="T1"/>
                <a:gd fmla="*/ 40 w 40" name="T2"/>
                <a:gd fmla="*/ 81 h 81" name="T3"/>
                <a:gd fmla="*/ 0 w 40" name="T4"/>
                <a:gd fmla="*/ 0 h 81" name="T5"/>
                <a:gd fmla="*/ 40 w 40" name="T6"/>
                <a:gd fmla="*/ 0 h 81" name="T7"/>
              </a:gdLst>
              <a:cxnLst>
                <a:cxn ang="0">
                  <a:pos x="T0" y="T1"/>
                </a:cxn>
                <a:cxn ang="0">
                  <a:pos x="T2" y="T3"/>
                </a:cxn>
                <a:cxn ang="0">
                  <a:pos x="T4" y="T5"/>
                </a:cxn>
                <a:cxn ang="0">
                  <a:pos x="T6" y="T7"/>
                </a:cxn>
              </a:cxnLst>
              <a:rect b="b" l="0" r="r" t="0"/>
              <a:pathLst>
                <a:path h="81" w="40">
                  <a:moveTo>
                    <a:pt x="40" y="0"/>
                  </a:moveTo>
                  <a:lnTo>
                    <a:pt x="40" y="81"/>
                  </a:lnTo>
                  <a:lnTo>
                    <a:pt x="0" y="0"/>
                  </a:lnTo>
                  <a:lnTo>
                    <a:pt x="4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 name="Freeform 54"/>
            <p:cNvSpPr/>
            <p:nvPr/>
          </p:nvSpPr>
          <p:spPr bwMode="auto">
            <a:xfrm>
              <a:off x="4941746" y="3551357"/>
              <a:ext cx="548900" cy="306740"/>
            </a:xfrm>
            <a:custGeom>
              <a:gdLst>
                <a:gd fmla="*/ 102 w 102" name="T0"/>
                <a:gd fmla="*/ 36 h 57" name="T1"/>
                <a:gd fmla="*/ 0 w 102" name="T2"/>
                <a:gd fmla="*/ 57 h 57" name="T3"/>
                <a:gd fmla="*/ 0 w 102" name="T4"/>
                <a:gd fmla="*/ 0 h 57" name="T5"/>
                <a:gd fmla="*/ 102 w 102" name="T6"/>
                <a:gd fmla="*/ 36 h 57" name="T7"/>
              </a:gdLst>
              <a:cxnLst>
                <a:cxn ang="0">
                  <a:pos x="T0" y="T1"/>
                </a:cxn>
                <a:cxn ang="0">
                  <a:pos x="T2" y="T3"/>
                </a:cxn>
                <a:cxn ang="0">
                  <a:pos x="T4" y="T5"/>
                </a:cxn>
                <a:cxn ang="0">
                  <a:pos x="T6" y="T7"/>
                </a:cxn>
              </a:cxnLst>
              <a:rect b="b" l="0" r="r" t="0"/>
              <a:pathLst>
                <a:path h="57" w="102">
                  <a:moveTo>
                    <a:pt x="102" y="36"/>
                  </a:moveTo>
                  <a:lnTo>
                    <a:pt x="0" y="57"/>
                  </a:lnTo>
                  <a:lnTo>
                    <a:pt x="0" y="0"/>
                  </a:lnTo>
                  <a:lnTo>
                    <a:pt x="102" y="36"/>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9" name="Freeform 55"/>
            <p:cNvSpPr/>
            <p:nvPr/>
          </p:nvSpPr>
          <p:spPr bwMode="auto">
            <a:xfrm>
              <a:off x="4252932" y="3922674"/>
              <a:ext cx="688815" cy="295976"/>
            </a:xfrm>
            <a:custGeom>
              <a:gdLst>
                <a:gd fmla="*/ 128 w 128" name="T0"/>
                <a:gd fmla="*/ 55 h 55" name="T1"/>
                <a:gd fmla="*/ 59 w 128" name="T2"/>
                <a:gd fmla="*/ 0 h 55" name="T3"/>
                <a:gd fmla="*/ 0 w 128" name="T4"/>
                <a:gd fmla="*/ 55 h 55" name="T5"/>
                <a:gd fmla="*/ 128 w 128" name="T6"/>
                <a:gd fmla="*/ 55 h 55" name="T7"/>
              </a:gdLst>
              <a:cxnLst>
                <a:cxn ang="0">
                  <a:pos x="T0" y="T1"/>
                </a:cxn>
                <a:cxn ang="0">
                  <a:pos x="T2" y="T3"/>
                </a:cxn>
                <a:cxn ang="0">
                  <a:pos x="T4" y="T5"/>
                </a:cxn>
                <a:cxn ang="0">
                  <a:pos x="T6" y="T7"/>
                </a:cxn>
              </a:cxnLst>
              <a:rect b="b" l="0" r="r" t="0"/>
              <a:pathLst>
                <a:path h="55" w="128">
                  <a:moveTo>
                    <a:pt x="128" y="55"/>
                  </a:moveTo>
                  <a:lnTo>
                    <a:pt x="59" y="0"/>
                  </a:lnTo>
                  <a:lnTo>
                    <a:pt x="0" y="55"/>
                  </a:lnTo>
                  <a:lnTo>
                    <a:pt x="128" y="55"/>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0" name="Freeform 56"/>
            <p:cNvSpPr/>
            <p:nvPr/>
          </p:nvSpPr>
          <p:spPr bwMode="auto">
            <a:xfrm>
              <a:off x="4446661" y="3438351"/>
              <a:ext cx="495085" cy="484323"/>
            </a:xfrm>
            <a:custGeom>
              <a:gdLst>
                <a:gd fmla="*/ 0 w 92" name="T0"/>
                <a:gd fmla="*/ 0 h 90" name="T1"/>
                <a:gd fmla="*/ 92 w 92" name="T2"/>
                <a:gd fmla="*/ 78 h 90" name="T3"/>
                <a:gd fmla="*/ 23 w 92" name="T4"/>
                <a:gd fmla="*/ 90 h 90" name="T5"/>
                <a:gd fmla="*/ 0 w 92" name="T6"/>
                <a:gd fmla="*/ 0 h 90" name="T7"/>
              </a:gdLst>
              <a:cxnLst>
                <a:cxn ang="0">
                  <a:pos x="T0" y="T1"/>
                </a:cxn>
                <a:cxn ang="0">
                  <a:pos x="T2" y="T3"/>
                </a:cxn>
                <a:cxn ang="0">
                  <a:pos x="T4" y="T5"/>
                </a:cxn>
                <a:cxn ang="0">
                  <a:pos x="T6" y="T7"/>
                </a:cxn>
              </a:cxnLst>
              <a:rect b="b" l="0" r="r" t="0"/>
              <a:pathLst>
                <a:path h="90" w="92">
                  <a:moveTo>
                    <a:pt x="0" y="0"/>
                  </a:moveTo>
                  <a:lnTo>
                    <a:pt x="92" y="78"/>
                  </a:lnTo>
                  <a:lnTo>
                    <a:pt x="23" y="90"/>
                  </a:lnTo>
                  <a:lnTo>
                    <a:pt x="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1" name="Freeform 57"/>
            <p:cNvSpPr/>
            <p:nvPr/>
          </p:nvSpPr>
          <p:spPr bwMode="auto">
            <a:xfrm>
              <a:off x="3962338" y="3562119"/>
              <a:ext cx="608095" cy="360553"/>
            </a:xfrm>
            <a:custGeom>
              <a:gdLst>
                <a:gd fmla="*/ 0 w 113" name="T0"/>
                <a:gd fmla="*/ 0 h 67" name="T1"/>
                <a:gd fmla="*/ 113 w 113" name="T2"/>
                <a:gd fmla="*/ 67 h 67" name="T3"/>
                <a:gd fmla="*/ 0 w 113" name="T4"/>
                <a:gd fmla="*/ 51 h 67" name="T5"/>
                <a:gd fmla="*/ 0 w 113" name="T6"/>
                <a:gd fmla="*/ 0 h 67" name="T7"/>
              </a:gdLst>
              <a:cxnLst>
                <a:cxn ang="0">
                  <a:pos x="T0" y="T1"/>
                </a:cxn>
                <a:cxn ang="0">
                  <a:pos x="T2" y="T3"/>
                </a:cxn>
                <a:cxn ang="0">
                  <a:pos x="T4" y="T5"/>
                </a:cxn>
                <a:cxn ang="0">
                  <a:pos x="T6" y="T7"/>
                </a:cxn>
              </a:cxnLst>
              <a:rect b="b" l="0" r="r" t="0"/>
              <a:pathLst>
                <a:path h="67" w="113">
                  <a:moveTo>
                    <a:pt x="0" y="0"/>
                  </a:moveTo>
                  <a:lnTo>
                    <a:pt x="113" y="67"/>
                  </a:lnTo>
                  <a:lnTo>
                    <a:pt x="0" y="51"/>
                  </a:lnTo>
                  <a:lnTo>
                    <a:pt x="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2" name="Freeform 58"/>
            <p:cNvSpPr/>
            <p:nvPr/>
          </p:nvSpPr>
          <p:spPr bwMode="auto">
            <a:xfrm>
              <a:off x="3962338" y="3836572"/>
              <a:ext cx="608095" cy="382078"/>
            </a:xfrm>
            <a:custGeom>
              <a:gdLst>
                <a:gd fmla="*/ 54 w 113" name="T0"/>
                <a:gd fmla="*/ 71 h 71" name="T1"/>
                <a:gd fmla="*/ 0 w 113" name="T2"/>
                <a:gd fmla="*/ 0 h 71" name="T3"/>
                <a:gd fmla="*/ 113 w 113" name="T4"/>
                <a:gd fmla="*/ 16 h 71" name="T5"/>
                <a:gd fmla="*/ 54 w 113" name="T6"/>
                <a:gd fmla="*/ 71 h 71" name="T7"/>
              </a:gdLst>
              <a:cxnLst>
                <a:cxn ang="0">
                  <a:pos x="T0" y="T1"/>
                </a:cxn>
                <a:cxn ang="0">
                  <a:pos x="T2" y="T3"/>
                </a:cxn>
                <a:cxn ang="0">
                  <a:pos x="T4" y="T5"/>
                </a:cxn>
                <a:cxn ang="0">
                  <a:pos x="T6" y="T7"/>
                </a:cxn>
              </a:cxnLst>
              <a:rect b="b" l="0" r="r" t="0"/>
              <a:pathLst>
                <a:path h="71" w="113">
                  <a:moveTo>
                    <a:pt x="54" y="71"/>
                  </a:moveTo>
                  <a:lnTo>
                    <a:pt x="0" y="0"/>
                  </a:lnTo>
                  <a:lnTo>
                    <a:pt x="113" y="16"/>
                  </a:lnTo>
                  <a:lnTo>
                    <a:pt x="54" y="71"/>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3" name="Freeform 59"/>
            <p:cNvSpPr/>
            <p:nvPr/>
          </p:nvSpPr>
          <p:spPr bwMode="auto">
            <a:xfrm>
              <a:off x="4570435" y="3858097"/>
              <a:ext cx="371317" cy="360553"/>
            </a:xfrm>
            <a:custGeom>
              <a:gdLst>
                <a:gd fmla="*/ 69 w 69" name="T0"/>
                <a:gd fmla="*/ 0 h 67" name="T1"/>
                <a:gd fmla="*/ 69 w 69" name="T2"/>
                <a:gd fmla="*/ 67 h 67" name="T3"/>
                <a:gd fmla="*/ 0 w 69" name="T4"/>
                <a:gd fmla="*/ 12 h 67" name="T5"/>
                <a:gd fmla="*/ 69 w 69" name="T6"/>
                <a:gd fmla="*/ 0 h 67" name="T7"/>
              </a:gdLst>
              <a:cxnLst>
                <a:cxn ang="0">
                  <a:pos x="T0" y="T1"/>
                </a:cxn>
                <a:cxn ang="0">
                  <a:pos x="T2" y="T3"/>
                </a:cxn>
                <a:cxn ang="0">
                  <a:pos x="T4" y="T5"/>
                </a:cxn>
                <a:cxn ang="0">
                  <a:pos x="T6" y="T7"/>
                </a:cxn>
              </a:cxnLst>
              <a:rect b="b" l="0" r="r" t="0"/>
              <a:pathLst>
                <a:path h="67" w="69">
                  <a:moveTo>
                    <a:pt x="69" y="0"/>
                  </a:moveTo>
                  <a:lnTo>
                    <a:pt x="69" y="67"/>
                  </a:lnTo>
                  <a:lnTo>
                    <a:pt x="0" y="12"/>
                  </a:lnTo>
                  <a:lnTo>
                    <a:pt x="69"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4" name="Freeform 60"/>
            <p:cNvSpPr/>
            <p:nvPr/>
          </p:nvSpPr>
          <p:spPr bwMode="auto">
            <a:xfrm>
              <a:off x="3644840" y="3836572"/>
              <a:ext cx="608095" cy="382078"/>
            </a:xfrm>
            <a:custGeom>
              <a:gdLst>
                <a:gd fmla="*/ 0 w 113" name="T0"/>
                <a:gd fmla="*/ 21 h 71" name="T1"/>
                <a:gd fmla="*/ 113 w 113" name="T2"/>
                <a:gd fmla="*/ 71 h 71" name="T3"/>
                <a:gd fmla="*/ 59 w 113" name="T4"/>
                <a:gd fmla="*/ 0 h 71" name="T5"/>
                <a:gd fmla="*/ 0 w 113" name="T6"/>
                <a:gd fmla="*/ 21 h 71" name="T7"/>
              </a:gdLst>
              <a:cxnLst>
                <a:cxn ang="0">
                  <a:pos x="T0" y="T1"/>
                </a:cxn>
                <a:cxn ang="0">
                  <a:pos x="T2" y="T3"/>
                </a:cxn>
                <a:cxn ang="0">
                  <a:pos x="T4" y="T5"/>
                </a:cxn>
                <a:cxn ang="0">
                  <a:pos x="T6" y="T7"/>
                </a:cxn>
              </a:cxnLst>
              <a:rect b="b" l="0" r="r" t="0"/>
              <a:pathLst>
                <a:path h="71" w="113">
                  <a:moveTo>
                    <a:pt x="0" y="21"/>
                  </a:moveTo>
                  <a:lnTo>
                    <a:pt x="113" y="71"/>
                  </a:lnTo>
                  <a:lnTo>
                    <a:pt x="59" y="0"/>
                  </a:lnTo>
                  <a:lnTo>
                    <a:pt x="0" y="21"/>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5" name="Freeform 61"/>
            <p:cNvSpPr/>
            <p:nvPr/>
          </p:nvSpPr>
          <p:spPr bwMode="auto">
            <a:xfrm>
              <a:off x="3429585" y="3949578"/>
              <a:ext cx="328266" cy="269068"/>
            </a:xfrm>
            <a:custGeom>
              <a:gdLst>
                <a:gd fmla="*/ 0 w 61" name="T0"/>
                <a:gd fmla="*/ 50 h 50" name="T1"/>
                <a:gd fmla="*/ 40 w 61" name="T2"/>
                <a:gd fmla="*/ 0 h 50" name="T3"/>
                <a:gd fmla="*/ 61 w 61" name="T4"/>
                <a:gd fmla="*/ 50 h 50" name="T5"/>
                <a:gd fmla="*/ 0 w 61" name="T6"/>
                <a:gd fmla="*/ 50 h 50" name="T7"/>
              </a:gdLst>
              <a:cxnLst>
                <a:cxn ang="0">
                  <a:pos x="T0" y="T1"/>
                </a:cxn>
                <a:cxn ang="0">
                  <a:pos x="T2" y="T3"/>
                </a:cxn>
                <a:cxn ang="0">
                  <a:pos x="T4" y="T5"/>
                </a:cxn>
                <a:cxn ang="0">
                  <a:pos x="T6" y="T7"/>
                </a:cxn>
              </a:cxnLst>
              <a:rect b="b" l="0" r="r" t="0"/>
              <a:pathLst>
                <a:path h="50" w="61">
                  <a:moveTo>
                    <a:pt x="0" y="50"/>
                  </a:moveTo>
                  <a:lnTo>
                    <a:pt x="40" y="0"/>
                  </a:lnTo>
                  <a:lnTo>
                    <a:pt x="61" y="50"/>
                  </a:lnTo>
                  <a:lnTo>
                    <a:pt x="0" y="5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6" name="Freeform 62"/>
            <p:cNvSpPr/>
            <p:nvPr/>
          </p:nvSpPr>
          <p:spPr bwMode="auto">
            <a:xfrm>
              <a:off x="3542592" y="3605170"/>
              <a:ext cx="419747" cy="344406"/>
            </a:xfrm>
            <a:custGeom>
              <a:gdLst>
                <a:gd fmla="*/ 0 w 78" name="T0"/>
                <a:gd fmla="*/ 0 h 64" name="T1"/>
                <a:gd fmla="*/ 19 w 78" name="T2"/>
                <a:gd fmla="*/ 64 h 64" name="T3"/>
                <a:gd fmla="*/ 78 w 78" name="T4"/>
                <a:gd fmla="*/ 43 h 64" name="T5"/>
                <a:gd fmla="*/ 0 w 78" name="T6"/>
                <a:gd fmla="*/ 0 h 64" name="T7"/>
              </a:gdLst>
              <a:cxnLst>
                <a:cxn ang="0">
                  <a:pos x="T0" y="T1"/>
                </a:cxn>
                <a:cxn ang="0">
                  <a:pos x="T2" y="T3"/>
                </a:cxn>
                <a:cxn ang="0">
                  <a:pos x="T4" y="T5"/>
                </a:cxn>
                <a:cxn ang="0">
                  <a:pos x="T6" y="T7"/>
                </a:cxn>
              </a:cxnLst>
              <a:rect b="b" l="0" r="r" t="0"/>
              <a:pathLst>
                <a:path h="64" w="78">
                  <a:moveTo>
                    <a:pt x="0" y="0"/>
                  </a:moveTo>
                  <a:lnTo>
                    <a:pt x="19" y="64"/>
                  </a:lnTo>
                  <a:lnTo>
                    <a:pt x="78" y="43"/>
                  </a:lnTo>
                  <a:lnTo>
                    <a:pt x="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7" name="Freeform 63"/>
            <p:cNvSpPr/>
            <p:nvPr/>
          </p:nvSpPr>
          <p:spPr bwMode="auto">
            <a:xfrm>
              <a:off x="3069032" y="3605170"/>
              <a:ext cx="473559" cy="425129"/>
            </a:xfrm>
            <a:custGeom>
              <a:gdLst>
                <a:gd fmla="*/ 0 w 88" name="T0"/>
                <a:gd fmla="*/ 79 h 79" name="T1"/>
                <a:gd fmla="*/ 88 w 88" name="T2"/>
                <a:gd fmla="*/ 0 h 79" name="T3"/>
                <a:gd fmla="*/ 0 w 88" name="T4"/>
                <a:gd fmla="*/ 38 h 79" name="T5"/>
                <a:gd fmla="*/ 0 w 88" name="T6"/>
                <a:gd fmla="*/ 79 h 79" name="T7"/>
              </a:gdLst>
              <a:cxnLst>
                <a:cxn ang="0">
                  <a:pos x="T0" y="T1"/>
                </a:cxn>
                <a:cxn ang="0">
                  <a:pos x="T2" y="T3"/>
                </a:cxn>
                <a:cxn ang="0">
                  <a:pos x="T4" y="T5"/>
                </a:cxn>
                <a:cxn ang="0">
                  <a:pos x="T6" y="T7"/>
                </a:cxn>
              </a:cxnLst>
              <a:rect b="b" l="0" r="r" t="0"/>
              <a:pathLst>
                <a:path h="79" w="88">
                  <a:moveTo>
                    <a:pt x="0" y="79"/>
                  </a:moveTo>
                  <a:lnTo>
                    <a:pt x="88" y="0"/>
                  </a:lnTo>
                  <a:lnTo>
                    <a:pt x="0" y="38"/>
                  </a:lnTo>
                  <a:lnTo>
                    <a:pt x="0" y="79"/>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8" name="Freeform 64"/>
            <p:cNvSpPr/>
            <p:nvPr/>
          </p:nvSpPr>
          <p:spPr bwMode="auto">
            <a:xfrm>
              <a:off x="3069032" y="3605170"/>
              <a:ext cx="575808" cy="425129"/>
            </a:xfrm>
            <a:custGeom>
              <a:gdLst>
                <a:gd fmla="*/ 107 w 107" name="T0"/>
                <a:gd fmla="*/ 64 h 79" name="T1"/>
                <a:gd fmla="*/ 0 w 107" name="T2"/>
                <a:gd fmla="*/ 79 h 79" name="T3"/>
                <a:gd fmla="*/ 88 w 107" name="T4"/>
                <a:gd fmla="*/ 0 h 79" name="T5"/>
                <a:gd fmla="*/ 107 w 107" name="T6"/>
                <a:gd fmla="*/ 64 h 79" name="T7"/>
              </a:gdLst>
              <a:cxnLst>
                <a:cxn ang="0">
                  <a:pos x="T0" y="T1"/>
                </a:cxn>
                <a:cxn ang="0">
                  <a:pos x="T2" y="T3"/>
                </a:cxn>
                <a:cxn ang="0">
                  <a:pos x="T4" y="T5"/>
                </a:cxn>
                <a:cxn ang="0">
                  <a:pos x="T6" y="T7"/>
                </a:cxn>
              </a:cxnLst>
              <a:rect b="b" l="0" r="r" t="0"/>
              <a:pathLst>
                <a:path h="79" w="107">
                  <a:moveTo>
                    <a:pt x="107" y="64"/>
                  </a:moveTo>
                  <a:lnTo>
                    <a:pt x="0" y="79"/>
                  </a:lnTo>
                  <a:lnTo>
                    <a:pt x="88" y="0"/>
                  </a:lnTo>
                  <a:lnTo>
                    <a:pt x="107" y="64"/>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19" name="Freeform 65"/>
            <p:cNvSpPr/>
            <p:nvPr/>
          </p:nvSpPr>
          <p:spPr bwMode="auto">
            <a:xfrm>
              <a:off x="3644840" y="3949578"/>
              <a:ext cx="608095" cy="269068"/>
            </a:xfrm>
            <a:custGeom>
              <a:gdLst>
                <a:gd fmla="*/ 113 w 113" name="T0"/>
                <a:gd fmla="*/ 50 h 50" name="T1"/>
                <a:gd fmla="*/ 21 w 113" name="T2"/>
                <a:gd fmla="*/ 50 h 50" name="T3"/>
                <a:gd fmla="*/ 0 w 113" name="T4"/>
                <a:gd fmla="*/ 0 h 50" name="T5"/>
                <a:gd fmla="*/ 113 w 113" name="T6"/>
                <a:gd fmla="*/ 50 h 50" name="T7"/>
              </a:gdLst>
              <a:cxnLst>
                <a:cxn ang="0">
                  <a:pos x="T0" y="T1"/>
                </a:cxn>
                <a:cxn ang="0">
                  <a:pos x="T2" y="T3"/>
                </a:cxn>
                <a:cxn ang="0">
                  <a:pos x="T4" y="T5"/>
                </a:cxn>
                <a:cxn ang="0">
                  <a:pos x="T6" y="T7"/>
                </a:cxn>
              </a:cxnLst>
              <a:rect b="b" l="0" r="r" t="0"/>
              <a:pathLst>
                <a:path h="50" w="113">
                  <a:moveTo>
                    <a:pt x="113" y="50"/>
                  </a:moveTo>
                  <a:lnTo>
                    <a:pt x="21" y="50"/>
                  </a:lnTo>
                  <a:lnTo>
                    <a:pt x="0" y="0"/>
                  </a:lnTo>
                  <a:lnTo>
                    <a:pt x="113" y="5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0" name="Freeform 66"/>
            <p:cNvSpPr/>
            <p:nvPr/>
          </p:nvSpPr>
          <p:spPr bwMode="auto">
            <a:xfrm>
              <a:off x="3069032" y="3949578"/>
              <a:ext cx="575808" cy="269068"/>
            </a:xfrm>
            <a:custGeom>
              <a:gdLst>
                <a:gd fmla="*/ 67 w 107" name="T0"/>
                <a:gd fmla="*/ 50 h 50" name="T1"/>
                <a:gd fmla="*/ 0 w 107" name="T2"/>
                <a:gd fmla="*/ 15 h 50" name="T3"/>
                <a:gd fmla="*/ 107 w 107" name="T4"/>
                <a:gd fmla="*/ 0 h 50" name="T5"/>
                <a:gd fmla="*/ 67 w 107" name="T6"/>
                <a:gd fmla="*/ 50 h 50" name="T7"/>
              </a:gdLst>
              <a:cxnLst>
                <a:cxn ang="0">
                  <a:pos x="T0" y="T1"/>
                </a:cxn>
                <a:cxn ang="0">
                  <a:pos x="T2" y="T3"/>
                </a:cxn>
                <a:cxn ang="0">
                  <a:pos x="T4" y="T5"/>
                </a:cxn>
                <a:cxn ang="0">
                  <a:pos x="T6" y="T7"/>
                </a:cxn>
              </a:cxnLst>
              <a:rect b="b" l="0" r="r" t="0"/>
              <a:pathLst>
                <a:path h="50" w="107">
                  <a:moveTo>
                    <a:pt x="67" y="50"/>
                  </a:moveTo>
                  <a:lnTo>
                    <a:pt x="0" y="15"/>
                  </a:lnTo>
                  <a:lnTo>
                    <a:pt x="107" y="0"/>
                  </a:lnTo>
                  <a:lnTo>
                    <a:pt x="67" y="5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1" name="Freeform 67"/>
            <p:cNvSpPr/>
            <p:nvPr/>
          </p:nvSpPr>
          <p:spPr bwMode="auto">
            <a:xfrm>
              <a:off x="3962338" y="3438351"/>
              <a:ext cx="608095" cy="484323"/>
            </a:xfrm>
            <a:custGeom>
              <a:gdLst>
                <a:gd fmla="*/ 113 w 113" name="T0"/>
                <a:gd fmla="*/ 90 h 90" name="T1"/>
                <a:gd fmla="*/ 90 w 113" name="T2"/>
                <a:gd fmla="*/ 0 h 90" name="T3"/>
                <a:gd fmla="*/ 0 w 113" name="T4"/>
                <a:gd fmla="*/ 23 h 90" name="T5"/>
                <a:gd fmla="*/ 113 w 113" name="T6"/>
                <a:gd fmla="*/ 90 h 90" name="T7"/>
              </a:gdLst>
              <a:cxnLst>
                <a:cxn ang="0">
                  <a:pos x="T0" y="T1"/>
                </a:cxn>
                <a:cxn ang="0">
                  <a:pos x="T2" y="T3"/>
                </a:cxn>
                <a:cxn ang="0">
                  <a:pos x="T4" y="T5"/>
                </a:cxn>
                <a:cxn ang="0">
                  <a:pos x="T6" y="T7"/>
                </a:cxn>
              </a:cxnLst>
              <a:rect b="b" l="0" r="r" t="0"/>
              <a:pathLst>
                <a:path h="90" w="113">
                  <a:moveTo>
                    <a:pt x="113" y="90"/>
                  </a:moveTo>
                  <a:lnTo>
                    <a:pt x="90" y="0"/>
                  </a:lnTo>
                  <a:lnTo>
                    <a:pt x="0" y="23"/>
                  </a:lnTo>
                  <a:lnTo>
                    <a:pt x="113" y="9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2" name="Freeform 68"/>
            <p:cNvSpPr/>
            <p:nvPr/>
          </p:nvSpPr>
          <p:spPr bwMode="auto">
            <a:xfrm>
              <a:off x="3069032" y="3524453"/>
              <a:ext cx="204491" cy="285215"/>
            </a:xfrm>
            <a:custGeom>
              <a:gdLst>
                <a:gd fmla="*/ 0 w 38" name="T0"/>
                <a:gd fmla="*/ 7 h 53" name="T1"/>
                <a:gd fmla="*/ 38 w 38" name="T2"/>
                <a:gd fmla="*/ 0 h 53" name="T3"/>
                <a:gd fmla="*/ 0 w 38" name="T4"/>
                <a:gd fmla="*/ 53 h 53" name="T5"/>
                <a:gd fmla="*/ 0 w 38" name="T6"/>
                <a:gd fmla="*/ 7 h 53" name="T7"/>
              </a:gdLst>
              <a:cxnLst>
                <a:cxn ang="0">
                  <a:pos x="T0" y="T1"/>
                </a:cxn>
                <a:cxn ang="0">
                  <a:pos x="T2" y="T3"/>
                </a:cxn>
                <a:cxn ang="0">
                  <a:pos x="T4" y="T5"/>
                </a:cxn>
                <a:cxn ang="0">
                  <a:pos x="T6" y="T7"/>
                </a:cxn>
              </a:cxnLst>
              <a:rect b="b" l="0" r="r" t="0"/>
              <a:pathLst>
                <a:path h="52" w="38">
                  <a:moveTo>
                    <a:pt x="0" y="7"/>
                  </a:moveTo>
                  <a:lnTo>
                    <a:pt x="38" y="0"/>
                  </a:lnTo>
                  <a:lnTo>
                    <a:pt x="0" y="53"/>
                  </a:lnTo>
                  <a:lnTo>
                    <a:pt x="0" y="7"/>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3" name="Freeform 69"/>
            <p:cNvSpPr/>
            <p:nvPr/>
          </p:nvSpPr>
          <p:spPr bwMode="auto">
            <a:xfrm>
              <a:off x="3069032" y="3524453"/>
              <a:ext cx="473559" cy="285215"/>
            </a:xfrm>
            <a:custGeom>
              <a:gdLst>
                <a:gd fmla="*/ 88 w 88" name="T0"/>
                <a:gd fmla="*/ 15 h 53" name="T1"/>
                <a:gd fmla="*/ 38 w 88" name="T2"/>
                <a:gd fmla="*/ 0 h 53" name="T3"/>
                <a:gd fmla="*/ 0 w 88" name="T4"/>
                <a:gd fmla="*/ 53 h 53" name="T5"/>
                <a:gd fmla="*/ 88 w 88" name="T6"/>
                <a:gd fmla="*/ 15 h 53" name="T7"/>
              </a:gdLst>
              <a:cxnLst>
                <a:cxn ang="0">
                  <a:pos x="T0" y="T1"/>
                </a:cxn>
                <a:cxn ang="0">
                  <a:pos x="T2" y="T3"/>
                </a:cxn>
                <a:cxn ang="0">
                  <a:pos x="T4" y="T5"/>
                </a:cxn>
                <a:cxn ang="0">
                  <a:pos x="T6" y="T7"/>
                </a:cxn>
              </a:cxnLst>
              <a:rect b="b" l="0" r="r" t="0"/>
              <a:pathLst>
                <a:path h="52" w="88">
                  <a:moveTo>
                    <a:pt x="88" y="15"/>
                  </a:moveTo>
                  <a:lnTo>
                    <a:pt x="38" y="0"/>
                  </a:lnTo>
                  <a:lnTo>
                    <a:pt x="0" y="53"/>
                  </a:lnTo>
                  <a:lnTo>
                    <a:pt x="88" y="15"/>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4" name="Freeform 70"/>
            <p:cNvSpPr/>
            <p:nvPr/>
          </p:nvSpPr>
          <p:spPr bwMode="auto">
            <a:xfrm>
              <a:off x="3542592" y="3562119"/>
              <a:ext cx="419747" cy="274451"/>
            </a:xfrm>
            <a:custGeom>
              <a:gdLst>
                <a:gd fmla="*/ 78 w 78" name="T0"/>
                <a:gd fmla="*/ 0 h 51" name="T1"/>
                <a:gd fmla="*/ 0 w 78" name="T2"/>
                <a:gd fmla="*/ 8 h 51" name="T3"/>
                <a:gd fmla="*/ 78 w 78" name="T4"/>
                <a:gd fmla="*/ 51 h 51" name="T5"/>
                <a:gd fmla="*/ 78 w 78" name="T6"/>
                <a:gd fmla="*/ 0 h 51" name="T7"/>
              </a:gdLst>
              <a:cxnLst>
                <a:cxn ang="0">
                  <a:pos x="T0" y="T1"/>
                </a:cxn>
                <a:cxn ang="0">
                  <a:pos x="T2" y="T3"/>
                </a:cxn>
                <a:cxn ang="0">
                  <a:pos x="T4" y="T5"/>
                </a:cxn>
                <a:cxn ang="0">
                  <a:pos x="T6" y="T7"/>
                </a:cxn>
              </a:cxnLst>
              <a:rect b="b" l="0" r="r" t="0"/>
              <a:pathLst>
                <a:path h="51" w="78">
                  <a:moveTo>
                    <a:pt x="78" y="0"/>
                  </a:moveTo>
                  <a:lnTo>
                    <a:pt x="0" y="8"/>
                  </a:lnTo>
                  <a:lnTo>
                    <a:pt x="78" y="51"/>
                  </a:lnTo>
                  <a:lnTo>
                    <a:pt x="78"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5" name="Line 71"/>
            <p:cNvSpPr>
              <a:spLocks noChangeShapeType="1"/>
            </p:cNvSpPr>
            <p:nvPr/>
          </p:nvSpPr>
          <p:spPr bwMode="auto">
            <a:xfrm flipH="1">
              <a:off x="4941746" y="3551357"/>
              <a:ext cx="0" cy="0"/>
            </a:xfrm>
            <a:prstGeom prst="line">
              <a:avLst/>
            </a:prstGeom>
            <a:grpFill/>
            <a:ln w="3175">
              <a:solidFill>
                <a:schemeClr val="bg1"/>
              </a:solidFill>
              <a:round/>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6" name="Line 72"/>
            <p:cNvSpPr>
              <a:spLocks noChangeShapeType="1"/>
            </p:cNvSpPr>
            <p:nvPr/>
          </p:nvSpPr>
          <p:spPr bwMode="auto">
            <a:xfrm flipH="1">
              <a:off x="4941746" y="3551357"/>
              <a:ext cx="0" cy="0"/>
            </a:xfrm>
            <a:prstGeom prst="line">
              <a:avLst/>
            </a:prstGeom>
            <a:grpFill/>
            <a:ln w="3175">
              <a:solidFill>
                <a:schemeClr val="bg1"/>
              </a:solidFill>
              <a:round/>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7" name="Freeform 73"/>
            <p:cNvSpPr/>
            <p:nvPr/>
          </p:nvSpPr>
          <p:spPr bwMode="auto">
            <a:xfrm>
              <a:off x="4914842" y="3309197"/>
              <a:ext cx="360553" cy="242163"/>
            </a:xfrm>
            <a:custGeom>
              <a:gdLst>
                <a:gd fmla="*/ 5 w 67" name="T0"/>
                <a:gd fmla="*/ 45 h 45" name="T1"/>
                <a:gd fmla="*/ 0 w 67" name="T2"/>
                <a:gd fmla="*/ 0 h 45" name="T3"/>
                <a:gd fmla="*/ 67 w 67" name="T4"/>
                <a:gd fmla="*/ 0 h 45" name="T5"/>
                <a:gd fmla="*/ 5 w 67" name="T6"/>
                <a:gd fmla="*/ 45 h 45" name="T7"/>
              </a:gdLst>
              <a:cxnLst>
                <a:cxn ang="0">
                  <a:pos x="T0" y="T1"/>
                </a:cxn>
                <a:cxn ang="0">
                  <a:pos x="T2" y="T3"/>
                </a:cxn>
                <a:cxn ang="0">
                  <a:pos x="T4" y="T5"/>
                </a:cxn>
                <a:cxn ang="0">
                  <a:pos x="T6" y="T7"/>
                </a:cxn>
              </a:cxnLst>
              <a:rect b="b" l="0" r="r" t="0"/>
              <a:pathLst>
                <a:path h="45" w="67">
                  <a:moveTo>
                    <a:pt x="5" y="45"/>
                  </a:moveTo>
                  <a:lnTo>
                    <a:pt x="0" y="0"/>
                  </a:lnTo>
                  <a:lnTo>
                    <a:pt x="67" y="0"/>
                  </a:lnTo>
                  <a:lnTo>
                    <a:pt x="5" y="45"/>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8" name="Freeform 74"/>
            <p:cNvSpPr/>
            <p:nvPr/>
          </p:nvSpPr>
          <p:spPr bwMode="auto">
            <a:xfrm>
              <a:off x="4446661" y="3061655"/>
              <a:ext cx="495085" cy="489706"/>
            </a:xfrm>
            <a:custGeom>
              <a:gdLst>
                <a:gd fmla="*/ 23 w 92" name="T0"/>
                <a:gd fmla="*/ 0 h 91" name="T1"/>
                <a:gd fmla="*/ 0 w 92" name="T2"/>
                <a:gd fmla="*/ 70 h 91" name="T3"/>
                <a:gd fmla="*/ 92 w 92" name="T4"/>
                <a:gd fmla="*/ 91 h 91" name="T5"/>
                <a:gd fmla="*/ 23 w 92" name="T6"/>
                <a:gd fmla="*/ 0 h 91" name="T7"/>
              </a:gdLst>
              <a:cxnLst>
                <a:cxn ang="0">
                  <a:pos x="T0" y="T1"/>
                </a:cxn>
                <a:cxn ang="0">
                  <a:pos x="T2" y="T3"/>
                </a:cxn>
                <a:cxn ang="0">
                  <a:pos x="T4" y="T5"/>
                </a:cxn>
                <a:cxn ang="0">
                  <a:pos x="T6" y="T7"/>
                </a:cxn>
              </a:cxnLst>
              <a:rect b="b" l="0" r="r" t="0"/>
              <a:pathLst>
                <a:path h="91" w="92">
                  <a:moveTo>
                    <a:pt x="23" y="0"/>
                  </a:moveTo>
                  <a:lnTo>
                    <a:pt x="0" y="70"/>
                  </a:lnTo>
                  <a:lnTo>
                    <a:pt x="92" y="91"/>
                  </a:lnTo>
                  <a:lnTo>
                    <a:pt x="23"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29" name="Freeform 75"/>
            <p:cNvSpPr/>
            <p:nvPr/>
          </p:nvSpPr>
          <p:spPr bwMode="auto">
            <a:xfrm>
              <a:off x="4570435" y="3061655"/>
              <a:ext cx="371317" cy="489706"/>
            </a:xfrm>
            <a:custGeom>
              <a:gdLst>
                <a:gd fmla="*/ 64 w 69" name="T0"/>
                <a:gd fmla="*/ 46 h 91" name="T1"/>
                <a:gd fmla="*/ 0 w 69" name="T2"/>
                <a:gd fmla="*/ 0 h 91" name="T3"/>
                <a:gd fmla="*/ 69 w 69" name="T4"/>
                <a:gd fmla="*/ 91 h 91" name="T5"/>
                <a:gd fmla="*/ 64 w 69" name="T6"/>
                <a:gd fmla="*/ 46 h 91" name="T7"/>
              </a:gdLst>
              <a:cxnLst>
                <a:cxn ang="0">
                  <a:pos x="T0" y="T1"/>
                </a:cxn>
                <a:cxn ang="0">
                  <a:pos x="T2" y="T3"/>
                </a:cxn>
                <a:cxn ang="0">
                  <a:pos x="T4" y="T5"/>
                </a:cxn>
                <a:cxn ang="0">
                  <a:pos x="T6" y="T7"/>
                </a:cxn>
              </a:cxnLst>
              <a:rect b="b" l="0" r="r" t="0"/>
              <a:pathLst>
                <a:path h="91" w="69">
                  <a:moveTo>
                    <a:pt x="64" y="46"/>
                  </a:moveTo>
                  <a:lnTo>
                    <a:pt x="0" y="0"/>
                  </a:lnTo>
                  <a:lnTo>
                    <a:pt x="69" y="91"/>
                  </a:lnTo>
                  <a:lnTo>
                    <a:pt x="64" y="46"/>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0" name="Freeform 76"/>
            <p:cNvSpPr/>
            <p:nvPr/>
          </p:nvSpPr>
          <p:spPr bwMode="auto">
            <a:xfrm>
              <a:off x="3962338" y="3034747"/>
              <a:ext cx="484323" cy="527374"/>
            </a:xfrm>
            <a:custGeom>
              <a:gdLst>
                <a:gd fmla="*/ 0 w 90" name="T0"/>
                <a:gd fmla="*/ 98 h 98" name="T1"/>
                <a:gd fmla="*/ 5 w 90" name="T2"/>
                <a:gd fmla="*/ 0 h 98" name="T3"/>
                <a:gd fmla="*/ 90 w 90" name="T4"/>
                <a:gd fmla="*/ 75 h 98" name="T5"/>
                <a:gd fmla="*/ 0 w 90" name="T6"/>
                <a:gd fmla="*/ 98 h 98" name="T7"/>
              </a:gdLst>
              <a:cxnLst>
                <a:cxn ang="0">
                  <a:pos x="T0" y="T1"/>
                </a:cxn>
                <a:cxn ang="0">
                  <a:pos x="T2" y="T3"/>
                </a:cxn>
                <a:cxn ang="0">
                  <a:pos x="T4" y="T5"/>
                </a:cxn>
                <a:cxn ang="0">
                  <a:pos x="T6" y="T7"/>
                </a:cxn>
              </a:cxnLst>
              <a:rect b="b" l="0" r="r" t="0"/>
              <a:pathLst>
                <a:path h="98" w="90">
                  <a:moveTo>
                    <a:pt x="0" y="98"/>
                  </a:moveTo>
                  <a:lnTo>
                    <a:pt x="5" y="0"/>
                  </a:lnTo>
                  <a:lnTo>
                    <a:pt x="90" y="75"/>
                  </a:lnTo>
                  <a:lnTo>
                    <a:pt x="0" y="98"/>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1" name="Freeform 77"/>
            <p:cNvSpPr/>
            <p:nvPr/>
          </p:nvSpPr>
          <p:spPr bwMode="auto">
            <a:xfrm>
              <a:off x="3989247" y="3034747"/>
              <a:ext cx="581187" cy="403604"/>
            </a:xfrm>
            <a:custGeom>
              <a:gdLst>
                <a:gd fmla="*/ 108 w 108" name="T0"/>
                <a:gd fmla="*/ 5 h 75" name="T1"/>
                <a:gd fmla="*/ 0 w 108" name="T2"/>
                <a:gd fmla="*/ 0 h 75" name="T3"/>
                <a:gd fmla="*/ 85 w 108" name="T4"/>
                <a:gd fmla="*/ 75 h 75" name="T5"/>
                <a:gd fmla="*/ 108 w 108" name="T6"/>
                <a:gd fmla="*/ 5 h 75" name="T7"/>
              </a:gdLst>
              <a:cxnLst>
                <a:cxn ang="0">
                  <a:pos x="T0" y="T1"/>
                </a:cxn>
                <a:cxn ang="0">
                  <a:pos x="T2" y="T3"/>
                </a:cxn>
                <a:cxn ang="0">
                  <a:pos x="T4" y="T5"/>
                </a:cxn>
                <a:cxn ang="0">
                  <a:pos x="T6" y="T7"/>
                </a:cxn>
              </a:cxnLst>
              <a:rect b="b" l="0" r="r" t="0"/>
              <a:pathLst>
                <a:path h="75" w="108">
                  <a:moveTo>
                    <a:pt x="108" y="5"/>
                  </a:moveTo>
                  <a:lnTo>
                    <a:pt x="0" y="0"/>
                  </a:lnTo>
                  <a:lnTo>
                    <a:pt x="85" y="75"/>
                  </a:lnTo>
                  <a:lnTo>
                    <a:pt x="108" y="5"/>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2" name="Freeform 78"/>
            <p:cNvSpPr/>
            <p:nvPr/>
          </p:nvSpPr>
          <p:spPr bwMode="auto">
            <a:xfrm>
              <a:off x="3273524" y="3346866"/>
              <a:ext cx="269068" cy="258306"/>
            </a:xfrm>
            <a:custGeom>
              <a:gdLst>
                <a:gd fmla="*/ 50 w 50" name="T0"/>
                <a:gd fmla="*/ 48 h 48" name="T1"/>
                <a:gd fmla="*/ 50 w 50" name="T2"/>
                <a:gd fmla="*/ 0 h 48" name="T3"/>
                <a:gd fmla="*/ 0 w 50" name="T4"/>
                <a:gd fmla="*/ 33 h 48" name="T5"/>
                <a:gd fmla="*/ 50 w 50" name="T6"/>
                <a:gd fmla="*/ 48 h 48" name="T7"/>
              </a:gdLst>
              <a:cxnLst>
                <a:cxn ang="0">
                  <a:pos x="T0" y="T1"/>
                </a:cxn>
                <a:cxn ang="0">
                  <a:pos x="T2" y="T3"/>
                </a:cxn>
                <a:cxn ang="0">
                  <a:pos x="T4" y="T5"/>
                </a:cxn>
                <a:cxn ang="0">
                  <a:pos x="T6" y="T7"/>
                </a:cxn>
              </a:cxnLst>
              <a:rect b="b" l="0" r="r" t="0"/>
              <a:pathLst>
                <a:path h="48" w="50">
                  <a:moveTo>
                    <a:pt x="50" y="48"/>
                  </a:moveTo>
                  <a:lnTo>
                    <a:pt x="50" y="0"/>
                  </a:lnTo>
                  <a:lnTo>
                    <a:pt x="0" y="33"/>
                  </a:lnTo>
                  <a:lnTo>
                    <a:pt x="50" y="48"/>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3" name="Freeform 79"/>
            <p:cNvSpPr/>
            <p:nvPr/>
          </p:nvSpPr>
          <p:spPr bwMode="auto">
            <a:xfrm>
              <a:off x="3069032" y="3309197"/>
              <a:ext cx="242163" cy="252925"/>
            </a:xfrm>
            <a:custGeom>
              <a:gdLst>
                <a:gd fmla="*/ 0 w 45" name="T0"/>
                <a:gd fmla="*/ 47 h 47" name="T1"/>
                <a:gd fmla="*/ 45 w 45" name="T2"/>
                <a:gd fmla="*/ 0 h 47" name="T3"/>
                <a:gd fmla="*/ 38 w 45" name="T4"/>
                <a:gd fmla="*/ 40 h 47" name="T5"/>
                <a:gd fmla="*/ 0 w 45" name="T6"/>
                <a:gd fmla="*/ 47 h 47" name="T7"/>
              </a:gdLst>
              <a:cxnLst>
                <a:cxn ang="0">
                  <a:pos x="T0" y="T1"/>
                </a:cxn>
                <a:cxn ang="0">
                  <a:pos x="T2" y="T3"/>
                </a:cxn>
                <a:cxn ang="0">
                  <a:pos x="T4" y="T5"/>
                </a:cxn>
                <a:cxn ang="0">
                  <a:pos x="T6" y="T7"/>
                </a:cxn>
              </a:cxnLst>
              <a:rect b="b" l="0" r="r" t="0"/>
              <a:pathLst>
                <a:path h="47" w="45">
                  <a:moveTo>
                    <a:pt x="0" y="47"/>
                  </a:moveTo>
                  <a:lnTo>
                    <a:pt x="45" y="0"/>
                  </a:lnTo>
                  <a:lnTo>
                    <a:pt x="38" y="40"/>
                  </a:lnTo>
                  <a:lnTo>
                    <a:pt x="0" y="47"/>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4" name="Freeform 80"/>
            <p:cNvSpPr/>
            <p:nvPr/>
          </p:nvSpPr>
          <p:spPr bwMode="auto">
            <a:xfrm>
              <a:off x="3069032" y="3309197"/>
              <a:ext cx="242163" cy="252925"/>
            </a:xfrm>
            <a:custGeom>
              <a:gdLst>
                <a:gd fmla="*/ 0 w 45" name="T0"/>
                <a:gd fmla="*/ 0 h 47" name="T1"/>
                <a:gd fmla="*/ 45 w 45" name="T2"/>
                <a:gd fmla="*/ 0 h 47" name="T3"/>
                <a:gd fmla="*/ 0 w 45" name="T4"/>
                <a:gd fmla="*/ 47 h 47" name="T5"/>
                <a:gd fmla="*/ 0 w 45" name="T6"/>
                <a:gd fmla="*/ 0 h 47" name="T7"/>
              </a:gdLst>
              <a:cxnLst>
                <a:cxn ang="0">
                  <a:pos x="T0" y="T1"/>
                </a:cxn>
                <a:cxn ang="0">
                  <a:pos x="T2" y="T3"/>
                </a:cxn>
                <a:cxn ang="0">
                  <a:pos x="T4" y="T5"/>
                </a:cxn>
                <a:cxn ang="0">
                  <a:pos x="T6" y="T7"/>
                </a:cxn>
              </a:cxnLst>
              <a:rect b="b" l="0" r="r" t="0"/>
              <a:pathLst>
                <a:path h="47" w="45">
                  <a:moveTo>
                    <a:pt x="0" y="0"/>
                  </a:moveTo>
                  <a:lnTo>
                    <a:pt x="45" y="0"/>
                  </a:lnTo>
                  <a:lnTo>
                    <a:pt x="0" y="47"/>
                  </a:lnTo>
                  <a:lnTo>
                    <a:pt x="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5" name="Freeform 81"/>
            <p:cNvSpPr/>
            <p:nvPr/>
          </p:nvSpPr>
          <p:spPr bwMode="auto">
            <a:xfrm>
              <a:off x="3069032" y="2932502"/>
              <a:ext cx="322883" cy="376696"/>
            </a:xfrm>
            <a:custGeom>
              <a:gdLst>
                <a:gd fmla="*/ 60 w 60" name="T0"/>
                <a:gd fmla="*/ 0 h 70" name="T1"/>
                <a:gd fmla="*/ 45 w 60" name="T2"/>
                <a:gd fmla="*/ 70 h 70" name="T3"/>
                <a:gd fmla="*/ 0 w 60" name="T4"/>
                <a:gd fmla="*/ 70 h 70" name="T5"/>
                <a:gd fmla="*/ 60 w 60" name="T6"/>
                <a:gd fmla="*/ 0 h 70" name="T7"/>
              </a:gdLst>
              <a:cxnLst>
                <a:cxn ang="0">
                  <a:pos x="T0" y="T1"/>
                </a:cxn>
                <a:cxn ang="0">
                  <a:pos x="T2" y="T3"/>
                </a:cxn>
                <a:cxn ang="0">
                  <a:pos x="T4" y="T5"/>
                </a:cxn>
                <a:cxn ang="0">
                  <a:pos x="T6" y="T7"/>
                </a:cxn>
              </a:cxnLst>
              <a:rect b="b" l="0" r="r" t="0"/>
              <a:pathLst>
                <a:path h="70" w="60">
                  <a:moveTo>
                    <a:pt x="60" y="0"/>
                  </a:moveTo>
                  <a:lnTo>
                    <a:pt x="45" y="70"/>
                  </a:lnTo>
                  <a:lnTo>
                    <a:pt x="0" y="70"/>
                  </a:lnTo>
                  <a:lnTo>
                    <a:pt x="6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6" name="Freeform 82"/>
            <p:cNvSpPr/>
            <p:nvPr/>
          </p:nvSpPr>
          <p:spPr bwMode="auto">
            <a:xfrm>
              <a:off x="3391915" y="2469704"/>
              <a:ext cx="430508" cy="462798"/>
            </a:xfrm>
            <a:custGeom>
              <a:gdLst>
                <a:gd fmla="*/ 80 w 80" name="T0"/>
                <a:gd fmla="*/ 0 h 86" name="T1"/>
                <a:gd fmla="*/ 63 w 80" name="T2"/>
                <a:gd fmla="*/ 82 h 86" name="T3"/>
                <a:gd fmla="*/ 0 w 80" name="T4"/>
                <a:gd fmla="*/ 86 h 86" name="T5"/>
                <a:gd fmla="*/ 80 w 80" name="T6"/>
                <a:gd fmla="*/ 0 h 86" name="T7"/>
              </a:gdLst>
              <a:cxnLst>
                <a:cxn ang="0">
                  <a:pos x="T0" y="T1"/>
                </a:cxn>
                <a:cxn ang="0">
                  <a:pos x="T2" y="T3"/>
                </a:cxn>
                <a:cxn ang="0">
                  <a:pos x="T4" y="T5"/>
                </a:cxn>
                <a:cxn ang="0">
                  <a:pos x="T6" y="T7"/>
                </a:cxn>
              </a:cxnLst>
              <a:rect b="b" l="0" r="r" t="0"/>
              <a:pathLst>
                <a:path h="86" w="80">
                  <a:moveTo>
                    <a:pt x="80" y="0"/>
                  </a:moveTo>
                  <a:lnTo>
                    <a:pt x="63" y="82"/>
                  </a:lnTo>
                  <a:lnTo>
                    <a:pt x="0" y="86"/>
                  </a:lnTo>
                  <a:lnTo>
                    <a:pt x="8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7" name="Freeform 83"/>
            <p:cNvSpPr/>
            <p:nvPr/>
          </p:nvSpPr>
          <p:spPr bwMode="auto">
            <a:xfrm>
              <a:off x="3542592" y="3034747"/>
              <a:ext cx="446655" cy="527374"/>
            </a:xfrm>
            <a:custGeom>
              <a:gdLst>
                <a:gd fmla="*/ 78 w 83" name="T0"/>
                <a:gd fmla="*/ 98 h 98" name="T1"/>
                <a:gd fmla="*/ 0 w 83" name="T2"/>
                <a:gd fmla="*/ 58 h 98" name="T3"/>
                <a:gd fmla="*/ 83 w 83" name="T4"/>
                <a:gd fmla="*/ 0 h 98" name="T5"/>
                <a:gd fmla="*/ 78 w 83" name="T6"/>
                <a:gd fmla="*/ 98 h 98" name="T7"/>
              </a:gdLst>
              <a:cxnLst>
                <a:cxn ang="0">
                  <a:pos x="T0" y="T1"/>
                </a:cxn>
                <a:cxn ang="0">
                  <a:pos x="T2" y="T3"/>
                </a:cxn>
                <a:cxn ang="0">
                  <a:pos x="T4" y="T5"/>
                </a:cxn>
                <a:cxn ang="0">
                  <a:pos x="T6" y="T7"/>
                </a:cxn>
              </a:cxnLst>
              <a:rect b="b" l="0" r="r" t="0"/>
              <a:pathLst>
                <a:path h="98" w="83">
                  <a:moveTo>
                    <a:pt x="78" y="98"/>
                  </a:moveTo>
                  <a:lnTo>
                    <a:pt x="0" y="58"/>
                  </a:lnTo>
                  <a:lnTo>
                    <a:pt x="83" y="0"/>
                  </a:lnTo>
                  <a:lnTo>
                    <a:pt x="78" y="98"/>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8" name="Freeform 84"/>
            <p:cNvSpPr/>
            <p:nvPr/>
          </p:nvSpPr>
          <p:spPr bwMode="auto">
            <a:xfrm>
              <a:off x="3542592" y="3346866"/>
              <a:ext cx="419747" cy="258306"/>
            </a:xfrm>
            <a:custGeom>
              <a:gdLst>
                <a:gd fmla="*/ 0 w 78" name="T0"/>
                <a:gd fmla="*/ 48 h 48" name="T1"/>
                <a:gd fmla="*/ 0 w 78" name="T2"/>
                <a:gd fmla="*/ 0 h 48" name="T3"/>
                <a:gd fmla="*/ 78 w 78" name="T4"/>
                <a:gd fmla="*/ 40 h 48" name="T5"/>
                <a:gd fmla="*/ 0 w 78" name="T6"/>
                <a:gd fmla="*/ 48 h 48" name="T7"/>
              </a:gdLst>
              <a:cxnLst>
                <a:cxn ang="0">
                  <a:pos x="T0" y="T1"/>
                </a:cxn>
                <a:cxn ang="0">
                  <a:pos x="T2" y="T3"/>
                </a:cxn>
                <a:cxn ang="0">
                  <a:pos x="T4" y="T5"/>
                </a:cxn>
                <a:cxn ang="0">
                  <a:pos x="T6" y="T7"/>
                </a:cxn>
              </a:cxnLst>
              <a:rect b="b" l="0" r="r" t="0"/>
              <a:pathLst>
                <a:path h="48" w="78">
                  <a:moveTo>
                    <a:pt x="0" y="48"/>
                  </a:moveTo>
                  <a:lnTo>
                    <a:pt x="0" y="0"/>
                  </a:lnTo>
                  <a:lnTo>
                    <a:pt x="78" y="40"/>
                  </a:lnTo>
                  <a:lnTo>
                    <a:pt x="0" y="48"/>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39" name="Freeform 85"/>
            <p:cNvSpPr/>
            <p:nvPr/>
          </p:nvSpPr>
          <p:spPr bwMode="auto">
            <a:xfrm>
              <a:off x="3273524" y="3309197"/>
              <a:ext cx="269068" cy="215255"/>
            </a:xfrm>
            <a:custGeom>
              <a:gdLst>
                <a:gd fmla="*/ 7 w 50" name="T0"/>
                <a:gd fmla="*/ 0 h 40" name="T1"/>
                <a:gd fmla="*/ 50 w 50" name="T2"/>
                <a:gd fmla="*/ 7 h 40" name="T3"/>
                <a:gd fmla="*/ 0 w 50" name="T4"/>
                <a:gd fmla="*/ 40 h 40" name="T5"/>
                <a:gd fmla="*/ 7 w 50" name="T6"/>
                <a:gd fmla="*/ 0 h 40" name="T7"/>
              </a:gdLst>
              <a:cxnLst>
                <a:cxn ang="0">
                  <a:pos x="T0" y="T1"/>
                </a:cxn>
                <a:cxn ang="0">
                  <a:pos x="T2" y="T3"/>
                </a:cxn>
                <a:cxn ang="0">
                  <a:pos x="T4" y="T5"/>
                </a:cxn>
                <a:cxn ang="0">
                  <a:pos x="T6" y="T7"/>
                </a:cxn>
              </a:cxnLst>
              <a:rect b="b" l="0" r="r" t="0"/>
              <a:pathLst>
                <a:path h="40" w="50">
                  <a:moveTo>
                    <a:pt x="7" y="0"/>
                  </a:moveTo>
                  <a:lnTo>
                    <a:pt x="50" y="7"/>
                  </a:lnTo>
                  <a:lnTo>
                    <a:pt x="0" y="40"/>
                  </a:lnTo>
                  <a:lnTo>
                    <a:pt x="7"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0" name="Freeform 86"/>
            <p:cNvSpPr/>
            <p:nvPr/>
          </p:nvSpPr>
          <p:spPr bwMode="auto">
            <a:xfrm>
              <a:off x="3391915" y="2910976"/>
              <a:ext cx="339027" cy="435891"/>
            </a:xfrm>
            <a:custGeom>
              <a:gdLst>
                <a:gd fmla="*/ 63 w 63" name="T0"/>
                <a:gd fmla="*/ 0 h 81" name="T1"/>
                <a:gd fmla="*/ 28 w 63" name="T2"/>
                <a:gd fmla="*/ 81 h 81" name="T3"/>
                <a:gd fmla="*/ 0 w 63" name="T4"/>
                <a:gd fmla="*/ 4 h 81" name="T5"/>
                <a:gd fmla="*/ 63 w 63" name="T6"/>
                <a:gd fmla="*/ 0 h 81" name="T7"/>
              </a:gdLst>
              <a:cxnLst>
                <a:cxn ang="0">
                  <a:pos x="T0" y="T1"/>
                </a:cxn>
                <a:cxn ang="0">
                  <a:pos x="T2" y="T3"/>
                </a:cxn>
                <a:cxn ang="0">
                  <a:pos x="T4" y="T5"/>
                </a:cxn>
                <a:cxn ang="0">
                  <a:pos x="T6" y="T7"/>
                </a:cxn>
              </a:cxnLst>
              <a:rect b="b" l="0" r="r" t="0"/>
              <a:pathLst>
                <a:path h="81" w="62">
                  <a:moveTo>
                    <a:pt x="63" y="0"/>
                  </a:moveTo>
                  <a:lnTo>
                    <a:pt x="28" y="81"/>
                  </a:lnTo>
                  <a:lnTo>
                    <a:pt x="0" y="4"/>
                  </a:lnTo>
                  <a:lnTo>
                    <a:pt x="63"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1" name="Freeform 87"/>
            <p:cNvSpPr/>
            <p:nvPr/>
          </p:nvSpPr>
          <p:spPr bwMode="auto">
            <a:xfrm>
              <a:off x="3542592" y="2910976"/>
              <a:ext cx="446655" cy="435891"/>
            </a:xfrm>
            <a:custGeom>
              <a:gdLst>
                <a:gd fmla="*/ 83 w 83" name="T0"/>
                <a:gd fmla="*/ 23 h 81" name="T1"/>
                <a:gd fmla="*/ 0 w 83" name="T2"/>
                <a:gd fmla="*/ 81 h 81" name="T3"/>
                <a:gd fmla="*/ 35 w 83" name="T4"/>
                <a:gd fmla="*/ 0 h 81" name="T5"/>
                <a:gd fmla="*/ 83 w 83" name="T6"/>
                <a:gd fmla="*/ 23 h 81" name="T7"/>
              </a:gdLst>
              <a:cxnLst>
                <a:cxn ang="0">
                  <a:pos x="T0" y="T1"/>
                </a:cxn>
                <a:cxn ang="0">
                  <a:pos x="T2" y="T3"/>
                </a:cxn>
                <a:cxn ang="0">
                  <a:pos x="T4" y="T5"/>
                </a:cxn>
                <a:cxn ang="0">
                  <a:pos x="T6" y="T7"/>
                </a:cxn>
              </a:cxnLst>
              <a:rect b="b" l="0" r="r" t="0"/>
              <a:pathLst>
                <a:path h="81" w="83">
                  <a:moveTo>
                    <a:pt x="83" y="23"/>
                  </a:moveTo>
                  <a:lnTo>
                    <a:pt x="0" y="81"/>
                  </a:lnTo>
                  <a:lnTo>
                    <a:pt x="35" y="0"/>
                  </a:lnTo>
                  <a:lnTo>
                    <a:pt x="83" y="23"/>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2" name="Freeform 88"/>
            <p:cNvSpPr/>
            <p:nvPr/>
          </p:nvSpPr>
          <p:spPr bwMode="auto">
            <a:xfrm>
              <a:off x="3730942" y="2442796"/>
              <a:ext cx="521993" cy="468180"/>
            </a:xfrm>
            <a:custGeom>
              <a:gdLst>
                <a:gd fmla="*/ 17 w 97" name="T0"/>
                <a:gd fmla="*/ 5 h 87" name="T1"/>
                <a:gd fmla="*/ 97 w 97" name="T2"/>
                <a:gd fmla="*/ 0 h 87" name="T3"/>
                <a:gd fmla="*/ 0 w 97" name="T4"/>
                <a:gd fmla="*/ 87 h 87" name="T5"/>
                <a:gd fmla="*/ 17 w 97" name="T6"/>
                <a:gd fmla="*/ 5 h 87" name="T7"/>
              </a:gdLst>
              <a:cxnLst>
                <a:cxn ang="0">
                  <a:pos x="T0" y="T1"/>
                </a:cxn>
                <a:cxn ang="0">
                  <a:pos x="T2" y="T3"/>
                </a:cxn>
                <a:cxn ang="0">
                  <a:pos x="T4" y="T5"/>
                </a:cxn>
                <a:cxn ang="0">
                  <a:pos x="T6" y="T7"/>
                </a:cxn>
              </a:cxnLst>
              <a:rect b="b" l="0" r="r" t="0"/>
              <a:pathLst>
                <a:path h="87" w="97">
                  <a:moveTo>
                    <a:pt x="17" y="5"/>
                  </a:moveTo>
                  <a:lnTo>
                    <a:pt x="97" y="0"/>
                  </a:lnTo>
                  <a:lnTo>
                    <a:pt x="0" y="87"/>
                  </a:lnTo>
                  <a:lnTo>
                    <a:pt x="17" y="5"/>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3" name="Freeform 89"/>
            <p:cNvSpPr/>
            <p:nvPr/>
          </p:nvSpPr>
          <p:spPr bwMode="auto">
            <a:xfrm>
              <a:off x="3989247" y="2765679"/>
              <a:ext cx="581187" cy="295976"/>
            </a:xfrm>
            <a:custGeom>
              <a:gdLst>
                <a:gd fmla="*/ 0 w 108" name="T0"/>
                <a:gd fmla="*/ 50 h 55" name="T1"/>
                <a:gd fmla="*/ 73 w 108" name="T2"/>
                <a:gd fmla="*/ 0 h 55" name="T3"/>
                <a:gd fmla="*/ 108 w 108" name="T4"/>
                <a:gd fmla="*/ 55 h 55" name="T5"/>
                <a:gd fmla="*/ 0 w 108" name="T6"/>
                <a:gd fmla="*/ 50 h 55" name="T7"/>
              </a:gdLst>
              <a:cxnLst>
                <a:cxn ang="0">
                  <a:pos x="T0" y="T1"/>
                </a:cxn>
                <a:cxn ang="0">
                  <a:pos x="T2" y="T3"/>
                </a:cxn>
                <a:cxn ang="0">
                  <a:pos x="T4" y="T5"/>
                </a:cxn>
                <a:cxn ang="0">
                  <a:pos x="T6" y="T7"/>
                </a:cxn>
              </a:cxnLst>
              <a:rect b="b" l="0" r="r" t="0"/>
              <a:pathLst>
                <a:path h="55" w="108">
                  <a:moveTo>
                    <a:pt x="0" y="50"/>
                  </a:moveTo>
                  <a:lnTo>
                    <a:pt x="73" y="0"/>
                  </a:lnTo>
                  <a:lnTo>
                    <a:pt x="108" y="55"/>
                  </a:lnTo>
                  <a:lnTo>
                    <a:pt x="0" y="5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4" name="Freeform 90"/>
            <p:cNvSpPr/>
            <p:nvPr/>
          </p:nvSpPr>
          <p:spPr bwMode="auto">
            <a:xfrm>
              <a:off x="3730942" y="2442796"/>
              <a:ext cx="521993" cy="591951"/>
            </a:xfrm>
            <a:custGeom>
              <a:gdLst>
                <a:gd fmla="*/ 97 w 97" name="T0"/>
                <a:gd fmla="*/ 0 h 110" name="T1"/>
                <a:gd fmla="*/ 48 w 97" name="T2"/>
                <a:gd fmla="*/ 110 h 110" name="T3"/>
                <a:gd fmla="*/ 0 w 97" name="T4"/>
                <a:gd fmla="*/ 87 h 110" name="T5"/>
                <a:gd fmla="*/ 97 w 97" name="T6"/>
                <a:gd fmla="*/ 0 h 110" name="T7"/>
              </a:gdLst>
              <a:cxnLst>
                <a:cxn ang="0">
                  <a:pos x="T0" y="T1"/>
                </a:cxn>
                <a:cxn ang="0">
                  <a:pos x="T2" y="T3"/>
                </a:cxn>
                <a:cxn ang="0">
                  <a:pos x="T4" y="T5"/>
                </a:cxn>
                <a:cxn ang="0">
                  <a:pos x="T6" y="T7"/>
                </a:cxn>
              </a:cxnLst>
              <a:rect b="b" l="0" r="r" t="0"/>
              <a:pathLst>
                <a:path h="110" w="97">
                  <a:moveTo>
                    <a:pt x="97" y="0"/>
                  </a:moveTo>
                  <a:lnTo>
                    <a:pt x="48" y="110"/>
                  </a:lnTo>
                  <a:lnTo>
                    <a:pt x="0" y="87"/>
                  </a:lnTo>
                  <a:lnTo>
                    <a:pt x="97"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5" name="Freeform 91"/>
            <p:cNvSpPr/>
            <p:nvPr/>
          </p:nvSpPr>
          <p:spPr bwMode="auto">
            <a:xfrm>
              <a:off x="3989247" y="2442796"/>
              <a:ext cx="392842" cy="591951"/>
            </a:xfrm>
            <a:custGeom>
              <a:gdLst>
                <a:gd fmla="*/ 73 w 73" name="T0"/>
                <a:gd fmla="*/ 60 h 110" name="T1"/>
                <a:gd fmla="*/ 49 w 73" name="T2"/>
                <a:gd fmla="*/ 0 h 110" name="T3"/>
                <a:gd fmla="*/ 0 w 73" name="T4"/>
                <a:gd fmla="*/ 110 h 110" name="T5"/>
                <a:gd fmla="*/ 73 w 73" name="T6"/>
                <a:gd fmla="*/ 60 h 110" name="T7"/>
              </a:gdLst>
              <a:cxnLst>
                <a:cxn ang="0">
                  <a:pos x="T0" y="T1"/>
                </a:cxn>
                <a:cxn ang="0">
                  <a:pos x="T2" y="T3"/>
                </a:cxn>
                <a:cxn ang="0">
                  <a:pos x="T4" y="T5"/>
                </a:cxn>
                <a:cxn ang="0">
                  <a:pos x="T6" y="T7"/>
                </a:cxn>
              </a:cxnLst>
              <a:rect b="b" l="0" r="r" t="0"/>
              <a:pathLst>
                <a:path h="110" w="73">
                  <a:moveTo>
                    <a:pt x="73" y="60"/>
                  </a:moveTo>
                  <a:lnTo>
                    <a:pt x="49" y="0"/>
                  </a:lnTo>
                  <a:lnTo>
                    <a:pt x="0" y="110"/>
                  </a:lnTo>
                  <a:lnTo>
                    <a:pt x="73" y="6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6" name="Freeform 92"/>
            <p:cNvSpPr/>
            <p:nvPr/>
          </p:nvSpPr>
          <p:spPr bwMode="auto">
            <a:xfrm>
              <a:off x="4570435" y="2717247"/>
              <a:ext cx="344406" cy="591951"/>
            </a:xfrm>
            <a:custGeom>
              <a:gdLst>
                <a:gd fmla="*/ 64 w 64" name="T0"/>
                <a:gd fmla="*/ 110 h 110" name="T1"/>
                <a:gd fmla="*/ 36 w 64" name="T2"/>
                <a:gd fmla="*/ 0 h 110" name="T3"/>
                <a:gd fmla="*/ 0 w 64" name="T4"/>
                <a:gd fmla="*/ 64 h 110" name="T5"/>
                <a:gd fmla="*/ 64 w 64" name="T6"/>
                <a:gd fmla="*/ 110 h 110" name="T7"/>
              </a:gdLst>
              <a:cxnLst>
                <a:cxn ang="0">
                  <a:pos x="T0" y="T1"/>
                </a:cxn>
                <a:cxn ang="0">
                  <a:pos x="T2" y="T3"/>
                </a:cxn>
                <a:cxn ang="0">
                  <a:pos x="T4" y="T5"/>
                </a:cxn>
                <a:cxn ang="0">
                  <a:pos x="T6" y="T7"/>
                </a:cxn>
              </a:cxnLst>
              <a:rect b="b" l="0" r="r" t="0"/>
              <a:pathLst>
                <a:path h="110" w="64">
                  <a:moveTo>
                    <a:pt x="64" y="110"/>
                  </a:moveTo>
                  <a:lnTo>
                    <a:pt x="36" y="0"/>
                  </a:lnTo>
                  <a:lnTo>
                    <a:pt x="0" y="64"/>
                  </a:lnTo>
                  <a:lnTo>
                    <a:pt x="64" y="11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7" name="Freeform 93"/>
            <p:cNvSpPr/>
            <p:nvPr/>
          </p:nvSpPr>
          <p:spPr bwMode="auto">
            <a:xfrm>
              <a:off x="4382085" y="2717247"/>
              <a:ext cx="382078" cy="344406"/>
            </a:xfrm>
            <a:custGeom>
              <a:gdLst>
                <a:gd fmla="*/ 0 w 71" name="T0"/>
                <a:gd fmla="*/ 9 h 64" name="T1"/>
                <a:gd fmla="*/ 71 w 71" name="T2"/>
                <a:gd fmla="*/ 0 h 64" name="T3"/>
                <a:gd fmla="*/ 35 w 71" name="T4"/>
                <a:gd fmla="*/ 64 h 64" name="T5"/>
                <a:gd fmla="*/ 0 w 71" name="T6"/>
                <a:gd fmla="*/ 9 h 64" name="T7"/>
              </a:gdLst>
              <a:cxnLst>
                <a:cxn ang="0">
                  <a:pos x="T0" y="T1"/>
                </a:cxn>
                <a:cxn ang="0">
                  <a:pos x="T2" y="T3"/>
                </a:cxn>
                <a:cxn ang="0">
                  <a:pos x="T4" y="T5"/>
                </a:cxn>
                <a:cxn ang="0">
                  <a:pos x="T6" y="T7"/>
                </a:cxn>
              </a:cxnLst>
              <a:rect b="b" l="0" r="r" t="0"/>
              <a:pathLst>
                <a:path h="64" w="71">
                  <a:moveTo>
                    <a:pt x="0" y="9"/>
                  </a:moveTo>
                  <a:lnTo>
                    <a:pt x="71" y="0"/>
                  </a:lnTo>
                  <a:lnTo>
                    <a:pt x="35" y="64"/>
                  </a:lnTo>
                  <a:lnTo>
                    <a:pt x="0" y="9"/>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8" name="Freeform 94"/>
            <p:cNvSpPr/>
            <p:nvPr/>
          </p:nvSpPr>
          <p:spPr bwMode="auto">
            <a:xfrm>
              <a:off x="4252932" y="2442796"/>
              <a:ext cx="295976" cy="322881"/>
            </a:xfrm>
            <a:custGeom>
              <a:gdLst>
                <a:gd fmla="*/ 0 w 55" name="T0"/>
                <a:gd fmla="*/ 0 h 60" name="T1"/>
                <a:gd fmla="*/ 55 w 55" name="T2"/>
                <a:gd fmla="*/ 5 h 60" name="T3"/>
                <a:gd fmla="*/ 24 w 55" name="T4"/>
                <a:gd fmla="*/ 60 h 60" name="T5"/>
                <a:gd fmla="*/ 0 w 55" name="T6"/>
                <a:gd fmla="*/ 0 h 60" name="T7"/>
              </a:gdLst>
              <a:cxnLst>
                <a:cxn ang="0">
                  <a:pos x="T0" y="T1"/>
                </a:cxn>
                <a:cxn ang="0">
                  <a:pos x="T2" y="T3"/>
                </a:cxn>
                <a:cxn ang="0">
                  <a:pos x="T4" y="T5"/>
                </a:cxn>
                <a:cxn ang="0">
                  <a:pos x="T6" y="T7"/>
                </a:cxn>
              </a:cxnLst>
              <a:rect b="b" l="0" r="r" t="0"/>
              <a:pathLst>
                <a:path h="60" w="55">
                  <a:moveTo>
                    <a:pt x="0" y="0"/>
                  </a:moveTo>
                  <a:lnTo>
                    <a:pt x="55" y="5"/>
                  </a:lnTo>
                  <a:lnTo>
                    <a:pt x="24" y="60"/>
                  </a:lnTo>
                  <a:lnTo>
                    <a:pt x="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49" name="Freeform 95"/>
            <p:cNvSpPr/>
            <p:nvPr/>
          </p:nvSpPr>
          <p:spPr bwMode="auto">
            <a:xfrm>
              <a:off x="3822423" y="2162966"/>
              <a:ext cx="430508" cy="306740"/>
            </a:xfrm>
            <a:custGeom>
              <a:gdLst>
                <a:gd fmla="*/ 0 w 80" name="T0"/>
                <a:gd fmla="*/ 57 h 57" name="T1"/>
                <a:gd fmla="*/ 45 w 80" name="T2"/>
                <a:gd fmla="*/ 0 h 57" name="T3"/>
                <a:gd fmla="*/ 80 w 80" name="T4"/>
                <a:gd fmla="*/ 52 h 57" name="T5"/>
                <a:gd fmla="*/ 0 w 80" name="T6"/>
                <a:gd fmla="*/ 57 h 57" name="T7"/>
              </a:gdLst>
              <a:cxnLst>
                <a:cxn ang="0">
                  <a:pos x="T0" y="T1"/>
                </a:cxn>
                <a:cxn ang="0">
                  <a:pos x="T2" y="T3"/>
                </a:cxn>
                <a:cxn ang="0">
                  <a:pos x="T4" y="T5"/>
                </a:cxn>
                <a:cxn ang="0">
                  <a:pos x="T6" y="T7"/>
                </a:cxn>
              </a:cxnLst>
              <a:rect b="b" l="0" r="r" t="0"/>
              <a:pathLst>
                <a:path h="57" w="80">
                  <a:moveTo>
                    <a:pt x="0" y="57"/>
                  </a:moveTo>
                  <a:lnTo>
                    <a:pt x="45" y="0"/>
                  </a:lnTo>
                  <a:lnTo>
                    <a:pt x="80" y="52"/>
                  </a:lnTo>
                  <a:lnTo>
                    <a:pt x="0" y="57"/>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0" name="Freeform 96"/>
            <p:cNvSpPr/>
            <p:nvPr/>
          </p:nvSpPr>
          <p:spPr bwMode="auto">
            <a:xfrm>
              <a:off x="4064587" y="2006909"/>
              <a:ext cx="328266" cy="435891"/>
            </a:xfrm>
            <a:custGeom>
              <a:gdLst>
                <a:gd fmla="*/ 61 w 61" name="T0"/>
                <a:gd fmla="*/ 0 h 81" name="T1"/>
                <a:gd fmla="*/ 0 w 61" name="T2"/>
                <a:gd fmla="*/ 29 h 81" name="T3"/>
                <a:gd fmla="*/ 35 w 61" name="T4"/>
                <a:gd fmla="*/ 81 h 81" name="T5"/>
                <a:gd fmla="*/ 61 w 61" name="T6"/>
                <a:gd fmla="*/ 0 h 81" name="T7"/>
              </a:gdLst>
              <a:cxnLst>
                <a:cxn ang="0">
                  <a:pos x="T0" y="T1"/>
                </a:cxn>
                <a:cxn ang="0">
                  <a:pos x="T2" y="T3"/>
                </a:cxn>
                <a:cxn ang="0">
                  <a:pos x="T4" y="T5"/>
                </a:cxn>
                <a:cxn ang="0">
                  <a:pos x="T6" y="T7"/>
                </a:cxn>
              </a:cxnLst>
              <a:rect b="b" l="0" r="r" t="0"/>
              <a:pathLst>
                <a:path h="81" w="61">
                  <a:moveTo>
                    <a:pt x="61" y="0"/>
                  </a:moveTo>
                  <a:lnTo>
                    <a:pt x="0" y="29"/>
                  </a:lnTo>
                  <a:lnTo>
                    <a:pt x="35" y="81"/>
                  </a:lnTo>
                  <a:lnTo>
                    <a:pt x="61"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1" name="Freeform 97"/>
            <p:cNvSpPr/>
            <p:nvPr/>
          </p:nvSpPr>
          <p:spPr bwMode="auto">
            <a:xfrm>
              <a:off x="4252932" y="2006909"/>
              <a:ext cx="295976" cy="462798"/>
            </a:xfrm>
            <a:custGeom>
              <a:gdLst>
                <a:gd fmla="*/ 55 w 55" name="T0"/>
                <a:gd fmla="*/ 86 h 86" name="T1"/>
                <a:gd fmla="*/ 0 w 55" name="T2"/>
                <a:gd fmla="*/ 81 h 86" name="T3"/>
                <a:gd fmla="*/ 26 w 55" name="T4"/>
                <a:gd fmla="*/ 0 h 86" name="T5"/>
                <a:gd fmla="*/ 55 w 55" name="T6"/>
                <a:gd fmla="*/ 86 h 86" name="T7"/>
              </a:gdLst>
              <a:cxnLst>
                <a:cxn ang="0">
                  <a:pos x="T0" y="T1"/>
                </a:cxn>
                <a:cxn ang="0">
                  <a:pos x="T2" y="T3"/>
                </a:cxn>
                <a:cxn ang="0">
                  <a:pos x="T4" y="T5"/>
                </a:cxn>
                <a:cxn ang="0">
                  <a:pos x="T6" y="T7"/>
                </a:cxn>
              </a:cxnLst>
              <a:rect b="b" l="0" r="r" t="0"/>
              <a:pathLst>
                <a:path h="86" w="55">
                  <a:moveTo>
                    <a:pt x="55" y="86"/>
                  </a:moveTo>
                  <a:lnTo>
                    <a:pt x="0" y="81"/>
                  </a:lnTo>
                  <a:lnTo>
                    <a:pt x="26" y="0"/>
                  </a:lnTo>
                  <a:lnTo>
                    <a:pt x="55" y="86"/>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2" name="Freeform 98"/>
            <p:cNvSpPr/>
            <p:nvPr/>
          </p:nvSpPr>
          <p:spPr bwMode="auto">
            <a:xfrm>
              <a:off x="4764163" y="2394366"/>
              <a:ext cx="215255" cy="425129"/>
            </a:xfrm>
            <a:custGeom>
              <a:gdLst>
                <a:gd fmla="*/ 0 w 40" name="T0"/>
                <a:gd fmla="*/ 60 h 79" name="T1"/>
                <a:gd fmla="*/ 38 w 40" name="T2"/>
                <a:gd fmla="*/ 0 h 79" name="T3"/>
                <a:gd fmla="*/ 40 w 40" name="T4"/>
                <a:gd fmla="*/ 79 h 79" name="T5"/>
                <a:gd fmla="*/ 0 w 40" name="T6"/>
                <a:gd fmla="*/ 60 h 79" name="T7"/>
              </a:gdLst>
              <a:cxnLst>
                <a:cxn ang="0">
                  <a:pos x="T0" y="T1"/>
                </a:cxn>
                <a:cxn ang="0">
                  <a:pos x="T2" y="T3"/>
                </a:cxn>
                <a:cxn ang="0">
                  <a:pos x="T4" y="T5"/>
                </a:cxn>
                <a:cxn ang="0">
                  <a:pos x="T6" y="T7"/>
                </a:cxn>
              </a:cxnLst>
              <a:rect b="b" l="0" r="r" t="0"/>
              <a:pathLst>
                <a:path h="79" w="40">
                  <a:moveTo>
                    <a:pt x="0" y="60"/>
                  </a:moveTo>
                  <a:lnTo>
                    <a:pt x="38" y="0"/>
                  </a:lnTo>
                  <a:lnTo>
                    <a:pt x="40" y="79"/>
                  </a:lnTo>
                  <a:lnTo>
                    <a:pt x="0" y="6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3" name="Freeform 99"/>
            <p:cNvSpPr/>
            <p:nvPr/>
          </p:nvSpPr>
          <p:spPr bwMode="auto">
            <a:xfrm>
              <a:off x="4382085" y="2469704"/>
              <a:ext cx="382078" cy="295976"/>
            </a:xfrm>
            <a:custGeom>
              <a:gdLst>
                <a:gd fmla="*/ 31 w 71" name="T0"/>
                <a:gd fmla="*/ 0 h 55" name="T1"/>
                <a:gd fmla="*/ 71 w 71" name="T2"/>
                <a:gd fmla="*/ 46 h 55" name="T3"/>
                <a:gd fmla="*/ 0 w 71" name="T4"/>
                <a:gd fmla="*/ 55 h 55" name="T5"/>
                <a:gd fmla="*/ 31 w 71" name="T6"/>
                <a:gd fmla="*/ 0 h 55" name="T7"/>
              </a:gdLst>
              <a:cxnLst>
                <a:cxn ang="0">
                  <a:pos x="T0" y="T1"/>
                </a:cxn>
                <a:cxn ang="0">
                  <a:pos x="T2" y="T3"/>
                </a:cxn>
                <a:cxn ang="0">
                  <a:pos x="T4" y="T5"/>
                </a:cxn>
                <a:cxn ang="0">
                  <a:pos x="T6" y="T7"/>
                </a:cxn>
              </a:cxnLst>
              <a:rect b="b" l="0" r="r" t="0"/>
              <a:pathLst>
                <a:path h="55" w="71">
                  <a:moveTo>
                    <a:pt x="31" y="0"/>
                  </a:moveTo>
                  <a:lnTo>
                    <a:pt x="71" y="46"/>
                  </a:lnTo>
                  <a:lnTo>
                    <a:pt x="0" y="55"/>
                  </a:lnTo>
                  <a:lnTo>
                    <a:pt x="31"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4" name="Freeform 100"/>
            <p:cNvSpPr/>
            <p:nvPr/>
          </p:nvSpPr>
          <p:spPr bwMode="auto">
            <a:xfrm>
              <a:off x="4392849" y="2006909"/>
              <a:ext cx="521993" cy="462798"/>
            </a:xfrm>
            <a:custGeom>
              <a:gdLst>
                <a:gd fmla="*/ 0 w 97" name="T0"/>
                <a:gd fmla="*/ 0 h 86" name="T1"/>
                <a:gd fmla="*/ 97 w 97" name="T2"/>
                <a:gd fmla="*/ 7 h 86" name="T3"/>
                <a:gd fmla="*/ 29 w 97" name="T4"/>
                <a:gd fmla="*/ 86 h 86" name="T5"/>
                <a:gd fmla="*/ 0 w 97" name="T6"/>
                <a:gd fmla="*/ 0 h 86" name="T7"/>
              </a:gdLst>
              <a:cxnLst>
                <a:cxn ang="0">
                  <a:pos x="T0" y="T1"/>
                </a:cxn>
                <a:cxn ang="0">
                  <a:pos x="T2" y="T3"/>
                </a:cxn>
                <a:cxn ang="0">
                  <a:pos x="T4" y="T5"/>
                </a:cxn>
                <a:cxn ang="0">
                  <a:pos x="T6" y="T7"/>
                </a:cxn>
              </a:cxnLst>
              <a:rect b="b" l="0" r="r" t="0"/>
              <a:pathLst>
                <a:path h="86" w="97">
                  <a:moveTo>
                    <a:pt x="0" y="0"/>
                  </a:moveTo>
                  <a:lnTo>
                    <a:pt x="97" y="7"/>
                  </a:lnTo>
                  <a:lnTo>
                    <a:pt x="29" y="86"/>
                  </a:lnTo>
                  <a:lnTo>
                    <a:pt x="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5" name="Freeform 101"/>
            <p:cNvSpPr/>
            <p:nvPr/>
          </p:nvSpPr>
          <p:spPr bwMode="auto">
            <a:xfrm>
              <a:off x="4037678" y="1791653"/>
              <a:ext cx="355170" cy="371317"/>
            </a:xfrm>
            <a:custGeom>
              <a:gdLst>
                <a:gd fmla="*/ 5 w 66" name="T0"/>
                <a:gd fmla="*/ 69 h 69" name="T1"/>
                <a:gd fmla="*/ 0 w 66" name="T2"/>
                <a:gd fmla="*/ 0 h 69" name="T3"/>
                <a:gd fmla="*/ 66 w 66" name="T4"/>
                <a:gd fmla="*/ 40 h 69" name="T5"/>
                <a:gd fmla="*/ 5 w 66" name="T6"/>
                <a:gd fmla="*/ 69 h 69" name="T7"/>
              </a:gdLst>
              <a:cxnLst>
                <a:cxn ang="0">
                  <a:pos x="T0" y="T1"/>
                </a:cxn>
                <a:cxn ang="0">
                  <a:pos x="T2" y="T3"/>
                </a:cxn>
                <a:cxn ang="0">
                  <a:pos x="T4" y="T5"/>
                </a:cxn>
                <a:cxn ang="0">
                  <a:pos x="T6" y="T7"/>
                </a:cxn>
              </a:cxnLst>
              <a:rect b="b" l="0" r="r" t="0"/>
              <a:pathLst>
                <a:path h="69" w="66">
                  <a:moveTo>
                    <a:pt x="5" y="69"/>
                  </a:moveTo>
                  <a:lnTo>
                    <a:pt x="0" y="0"/>
                  </a:lnTo>
                  <a:lnTo>
                    <a:pt x="66" y="40"/>
                  </a:lnTo>
                  <a:lnTo>
                    <a:pt x="5" y="69"/>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6" name="Freeform 102"/>
            <p:cNvSpPr/>
            <p:nvPr/>
          </p:nvSpPr>
          <p:spPr bwMode="auto">
            <a:xfrm>
              <a:off x="3747085" y="2125298"/>
              <a:ext cx="317502" cy="344406"/>
            </a:xfrm>
            <a:custGeom>
              <a:gdLst>
                <a:gd fmla="*/ 0 w 59" name="T0"/>
                <a:gd fmla="*/ 0 h 64" name="T1"/>
                <a:gd fmla="*/ 14 w 59" name="T2"/>
                <a:gd fmla="*/ 64 h 64" name="T3"/>
                <a:gd fmla="*/ 59 w 59" name="T4"/>
                <a:gd fmla="*/ 7 h 64" name="T5"/>
                <a:gd fmla="*/ 0 w 59" name="T6"/>
                <a:gd fmla="*/ 0 h 64" name="T7"/>
              </a:gdLst>
              <a:cxnLst>
                <a:cxn ang="0">
                  <a:pos x="T0" y="T1"/>
                </a:cxn>
                <a:cxn ang="0">
                  <a:pos x="T2" y="T3"/>
                </a:cxn>
                <a:cxn ang="0">
                  <a:pos x="T4" y="T5"/>
                </a:cxn>
                <a:cxn ang="0">
                  <a:pos x="T6" y="T7"/>
                </a:cxn>
              </a:cxnLst>
              <a:rect b="b" l="0" r="r" t="0"/>
              <a:pathLst>
                <a:path h="64" w="59">
                  <a:moveTo>
                    <a:pt x="0" y="0"/>
                  </a:moveTo>
                  <a:lnTo>
                    <a:pt x="14" y="64"/>
                  </a:lnTo>
                  <a:lnTo>
                    <a:pt x="59" y="7"/>
                  </a:lnTo>
                  <a:lnTo>
                    <a:pt x="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7" name="Freeform 103"/>
            <p:cNvSpPr/>
            <p:nvPr/>
          </p:nvSpPr>
          <p:spPr bwMode="auto">
            <a:xfrm>
              <a:off x="3747085" y="1791653"/>
              <a:ext cx="317502" cy="371317"/>
            </a:xfrm>
            <a:custGeom>
              <a:gdLst>
                <a:gd fmla="*/ 54 w 59" name="T0"/>
                <a:gd fmla="*/ 0 h 69" name="T1"/>
                <a:gd fmla="*/ 0 w 59" name="T2"/>
                <a:gd fmla="*/ 62 h 69" name="T3"/>
                <a:gd fmla="*/ 59 w 59" name="T4"/>
                <a:gd fmla="*/ 69 h 69" name="T5"/>
                <a:gd fmla="*/ 54 w 59" name="T6"/>
                <a:gd fmla="*/ 0 h 69" name="T7"/>
              </a:gdLst>
              <a:cxnLst>
                <a:cxn ang="0">
                  <a:pos x="T0" y="T1"/>
                </a:cxn>
                <a:cxn ang="0">
                  <a:pos x="T2" y="T3"/>
                </a:cxn>
                <a:cxn ang="0">
                  <a:pos x="T4" y="T5"/>
                </a:cxn>
                <a:cxn ang="0">
                  <a:pos x="T6" y="T7"/>
                </a:cxn>
              </a:cxnLst>
              <a:rect b="b" l="0" r="r" t="0"/>
              <a:pathLst>
                <a:path h="69" w="59">
                  <a:moveTo>
                    <a:pt x="54" y="0"/>
                  </a:moveTo>
                  <a:lnTo>
                    <a:pt x="0" y="62"/>
                  </a:lnTo>
                  <a:lnTo>
                    <a:pt x="59" y="69"/>
                  </a:lnTo>
                  <a:lnTo>
                    <a:pt x="54"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8" name="Freeform 104"/>
            <p:cNvSpPr/>
            <p:nvPr/>
          </p:nvSpPr>
          <p:spPr bwMode="auto">
            <a:xfrm>
              <a:off x="3273524" y="2200636"/>
              <a:ext cx="548900" cy="269068"/>
            </a:xfrm>
            <a:custGeom>
              <a:gdLst>
                <a:gd fmla="*/ 102 w 102" name="T0"/>
                <a:gd fmla="*/ 50 h 50" name="T1"/>
                <a:gd fmla="*/ 0 w 102" name="T2"/>
                <a:gd fmla="*/ 50 h 50" name="T3"/>
                <a:gd fmla="*/ 31 w 102" name="T4"/>
                <a:gd fmla="*/ 0 h 50" name="T5"/>
                <a:gd fmla="*/ 102 w 102" name="T6"/>
                <a:gd fmla="*/ 50 h 50" name="T7"/>
              </a:gdLst>
              <a:cxnLst>
                <a:cxn ang="0">
                  <a:pos x="T0" y="T1"/>
                </a:cxn>
                <a:cxn ang="0">
                  <a:pos x="T2" y="T3"/>
                </a:cxn>
                <a:cxn ang="0">
                  <a:pos x="T4" y="T5"/>
                </a:cxn>
                <a:cxn ang="0">
                  <a:pos x="T6" y="T7"/>
                </a:cxn>
              </a:cxnLst>
              <a:rect b="b" l="0" r="r" t="0"/>
              <a:pathLst>
                <a:path h="50" w="102">
                  <a:moveTo>
                    <a:pt x="102" y="50"/>
                  </a:moveTo>
                  <a:lnTo>
                    <a:pt x="0" y="50"/>
                  </a:lnTo>
                  <a:lnTo>
                    <a:pt x="31" y="0"/>
                  </a:lnTo>
                  <a:lnTo>
                    <a:pt x="102" y="5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59" name="Freeform 105"/>
            <p:cNvSpPr/>
            <p:nvPr/>
          </p:nvSpPr>
          <p:spPr bwMode="auto">
            <a:xfrm>
              <a:off x="3069032" y="2200636"/>
              <a:ext cx="371317" cy="269068"/>
            </a:xfrm>
            <a:custGeom>
              <a:gdLst>
                <a:gd fmla="*/ 0 w 69" name="T0"/>
                <a:gd fmla="*/ 50 h 50" name="T1"/>
                <a:gd fmla="*/ 38 w 69" name="T2"/>
                <a:gd fmla="*/ 50 h 50" name="T3"/>
                <a:gd fmla="*/ 69 w 69" name="T4"/>
                <a:gd fmla="*/ 0 h 50" name="T5"/>
                <a:gd fmla="*/ 0 w 69" name="T6"/>
                <a:gd fmla="*/ 50 h 50" name="T7"/>
              </a:gdLst>
              <a:cxnLst>
                <a:cxn ang="0">
                  <a:pos x="T0" y="T1"/>
                </a:cxn>
                <a:cxn ang="0">
                  <a:pos x="T2" y="T3"/>
                </a:cxn>
                <a:cxn ang="0">
                  <a:pos x="T4" y="T5"/>
                </a:cxn>
                <a:cxn ang="0">
                  <a:pos x="T6" y="T7"/>
                </a:cxn>
              </a:cxnLst>
              <a:rect b="b" l="0" r="r" t="0"/>
              <a:pathLst>
                <a:path h="50" w="69">
                  <a:moveTo>
                    <a:pt x="0" y="50"/>
                  </a:moveTo>
                  <a:lnTo>
                    <a:pt x="38" y="50"/>
                  </a:lnTo>
                  <a:lnTo>
                    <a:pt x="69" y="0"/>
                  </a:lnTo>
                  <a:lnTo>
                    <a:pt x="0" y="5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0" name="Freeform 106"/>
            <p:cNvSpPr/>
            <p:nvPr/>
          </p:nvSpPr>
          <p:spPr bwMode="auto">
            <a:xfrm>
              <a:off x="3069032" y="2044575"/>
              <a:ext cx="371317" cy="425129"/>
            </a:xfrm>
            <a:custGeom>
              <a:gdLst>
                <a:gd fmla="*/ 17 w 69" name="T0"/>
                <a:gd fmla="*/ 0 h 79" name="T1"/>
                <a:gd fmla="*/ 0 w 69" name="T2"/>
                <a:gd fmla="*/ 79 h 79" name="T3"/>
                <a:gd fmla="*/ 69 w 69" name="T4"/>
                <a:gd fmla="*/ 29 h 79" name="T5"/>
                <a:gd fmla="*/ 17 w 69" name="T6"/>
                <a:gd fmla="*/ 0 h 79" name="T7"/>
              </a:gdLst>
              <a:cxnLst>
                <a:cxn ang="0">
                  <a:pos x="T0" y="T1"/>
                </a:cxn>
                <a:cxn ang="0">
                  <a:pos x="T2" y="T3"/>
                </a:cxn>
                <a:cxn ang="0">
                  <a:pos x="T4" y="T5"/>
                </a:cxn>
                <a:cxn ang="0">
                  <a:pos x="T6" y="T7"/>
                </a:cxn>
              </a:cxnLst>
              <a:rect b="b" l="0" r="r" t="0"/>
              <a:pathLst>
                <a:path h="79" w="69">
                  <a:moveTo>
                    <a:pt x="17" y="0"/>
                  </a:moveTo>
                  <a:lnTo>
                    <a:pt x="0" y="79"/>
                  </a:lnTo>
                  <a:lnTo>
                    <a:pt x="69" y="29"/>
                  </a:lnTo>
                  <a:lnTo>
                    <a:pt x="17"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1" name="Freeform 107"/>
            <p:cNvSpPr/>
            <p:nvPr/>
          </p:nvSpPr>
          <p:spPr bwMode="auto">
            <a:xfrm>
              <a:off x="3440349" y="2125298"/>
              <a:ext cx="382078" cy="344406"/>
            </a:xfrm>
            <a:custGeom>
              <a:gdLst>
                <a:gd fmla="*/ 57 w 71" name="T0"/>
                <a:gd fmla="*/ 0 h 64" name="T1"/>
                <a:gd fmla="*/ 71 w 71" name="T2"/>
                <a:gd fmla="*/ 64 h 64" name="T3"/>
                <a:gd fmla="*/ 0 w 71" name="T4"/>
                <a:gd fmla="*/ 14 h 64" name="T5"/>
                <a:gd fmla="*/ 57 w 71" name="T6"/>
                <a:gd fmla="*/ 0 h 64" name="T7"/>
              </a:gdLst>
              <a:cxnLst>
                <a:cxn ang="0">
                  <a:pos x="T0" y="T1"/>
                </a:cxn>
                <a:cxn ang="0">
                  <a:pos x="T2" y="T3"/>
                </a:cxn>
                <a:cxn ang="0">
                  <a:pos x="T4" y="T5"/>
                </a:cxn>
                <a:cxn ang="0">
                  <a:pos x="T6" y="T7"/>
                </a:cxn>
              </a:cxnLst>
              <a:rect b="b" l="0" r="r" t="0"/>
              <a:pathLst>
                <a:path h="64" w="71">
                  <a:moveTo>
                    <a:pt x="57" y="0"/>
                  </a:moveTo>
                  <a:lnTo>
                    <a:pt x="71" y="64"/>
                  </a:lnTo>
                  <a:lnTo>
                    <a:pt x="0" y="14"/>
                  </a:lnTo>
                  <a:lnTo>
                    <a:pt x="57"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2" name="Freeform 108"/>
            <p:cNvSpPr/>
            <p:nvPr/>
          </p:nvSpPr>
          <p:spPr bwMode="auto">
            <a:xfrm>
              <a:off x="4968655" y="2394366"/>
              <a:ext cx="242163" cy="462798"/>
            </a:xfrm>
            <a:custGeom>
              <a:gdLst>
                <a:gd fmla="*/ 45 w 45" name="T0"/>
                <a:gd fmla="*/ 86 h 86" name="T1"/>
                <a:gd fmla="*/ 0 w 45" name="T2"/>
                <a:gd fmla="*/ 0 h 86" name="T3"/>
                <a:gd fmla="*/ 2 w 45" name="T4"/>
                <a:gd fmla="*/ 79 h 86" name="T5"/>
                <a:gd fmla="*/ 45 w 45" name="T6"/>
                <a:gd fmla="*/ 86 h 86" name="T7"/>
              </a:gdLst>
              <a:cxnLst>
                <a:cxn ang="0">
                  <a:pos x="T0" y="T1"/>
                </a:cxn>
                <a:cxn ang="0">
                  <a:pos x="T2" y="T3"/>
                </a:cxn>
                <a:cxn ang="0">
                  <a:pos x="T4" y="T5"/>
                </a:cxn>
                <a:cxn ang="0">
                  <a:pos x="T6" y="T7"/>
                </a:cxn>
              </a:cxnLst>
              <a:rect b="b" l="0" r="r" t="0"/>
              <a:pathLst>
                <a:path h="86" w="45">
                  <a:moveTo>
                    <a:pt x="45" y="86"/>
                  </a:moveTo>
                  <a:lnTo>
                    <a:pt x="0" y="0"/>
                  </a:lnTo>
                  <a:lnTo>
                    <a:pt x="2" y="79"/>
                  </a:lnTo>
                  <a:lnTo>
                    <a:pt x="45" y="86"/>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3" name="Freeform 109"/>
            <p:cNvSpPr/>
            <p:nvPr/>
          </p:nvSpPr>
          <p:spPr bwMode="auto">
            <a:xfrm>
              <a:off x="4968655" y="2394366"/>
              <a:ext cx="446655" cy="462798"/>
            </a:xfrm>
            <a:custGeom>
              <a:gdLst>
                <a:gd fmla="*/ 83 w 83" name="T0"/>
                <a:gd fmla="*/ 26 h 86" name="T1"/>
                <a:gd fmla="*/ 0 w 83" name="T2"/>
                <a:gd fmla="*/ 0 h 86" name="T3"/>
                <a:gd fmla="*/ 45 w 83" name="T4"/>
                <a:gd fmla="*/ 86 h 86" name="T5"/>
                <a:gd fmla="*/ 83 w 83" name="T6"/>
                <a:gd fmla="*/ 26 h 86" name="T7"/>
              </a:gdLst>
              <a:cxnLst>
                <a:cxn ang="0">
                  <a:pos x="T0" y="T1"/>
                </a:cxn>
                <a:cxn ang="0">
                  <a:pos x="T2" y="T3"/>
                </a:cxn>
                <a:cxn ang="0">
                  <a:pos x="T4" y="T5"/>
                </a:cxn>
                <a:cxn ang="0">
                  <a:pos x="T6" y="T7"/>
                </a:cxn>
              </a:cxnLst>
              <a:rect b="b" l="0" r="r" t="0"/>
              <a:pathLst>
                <a:path h="86" w="83">
                  <a:moveTo>
                    <a:pt x="83" y="26"/>
                  </a:moveTo>
                  <a:lnTo>
                    <a:pt x="0" y="0"/>
                  </a:lnTo>
                  <a:lnTo>
                    <a:pt x="45" y="86"/>
                  </a:lnTo>
                  <a:lnTo>
                    <a:pt x="83" y="26"/>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4" name="Freeform 110"/>
            <p:cNvSpPr/>
            <p:nvPr/>
          </p:nvSpPr>
          <p:spPr bwMode="auto">
            <a:xfrm>
              <a:off x="4914842" y="2044575"/>
              <a:ext cx="538136" cy="489706"/>
            </a:xfrm>
            <a:custGeom>
              <a:gdLst>
                <a:gd fmla="*/ 100 w 100" name="T0"/>
                <a:gd fmla="*/ 8 h 91" name="T1"/>
                <a:gd fmla="*/ 0 w 100" name="T2"/>
                <a:gd fmla="*/ 0 h 91" name="T3"/>
                <a:gd fmla="*/ 93 w 100" name="T4"/>
                <a:gd fmla="*/ 91 h 91" name="T5"/>
                <a:gd fmla="*/ 100 w 100" name="T6"/>
                <a:gd fmla="*/ 8 h 91" name="T7"/>
              </a:gdLst>
              <a:cxnLst>
                <a:cxn ang="0">
                  <a:pos x="T0" y="T1"/>
                </a:cxn>
                <a:cxn ang="0">
                  <a:pos x="T2" y="T3"/>
                </a:cxn>
                <a:cxn ang="0">
                  <a:pos x="T4" y="T5"/>
                </a:cxn>
                <a:cxn ang="0">
                  <a:pos x="T6" y="T7"/>
                </a:cxn>
              </a:cxnLst>
              <a:rect b="b" l="0" r="r" t="0"/>
              <a:pathLst>
                <a:path h="91" w="100">
                  <a:moveTo>
                    <a:pt x="100" y="8"/>
                  </a:moveTo>
                  <a:lnTo>
                    <a:pt x="0" y="0"/>
                  </a:lnTo>
                  <a:lnTo>
                    <a:pt x="93" y="91"/>
                  </a:lnTo>
                  <a:lnTo>
                    <a:pt x="100" y="8"/>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5" name="Freeform 111"/>
            <p:cNvSpPr/>
            <p:nvPr/>
          </p:nvSpPr>
          <p:spPr bwMode="auto">
            <a:xfrm>
              <a:off x="4548910" y="2394366"/>
              <a:ext cx="419747" cy="322881"/>
            </a:xfrm>
            <a:custGeom>
              <a:gdLst>
                <a:gd fmla="*/ 78 w 78" name="T0"/>
                <a:gd fmla="*/ 0 h 60" name="T1"/>
                <a:gd fmla="*/ 0 w 78" name="T2"/>
                <a:gd fmla="*/ 14 h 60" name="T3"/>
                <a:gd fmla="*/ 40 w 78" name="T4"/>
                <a:gd fmla="*/ 60 h 60" name="T5"/>
                <a:gd fmla="*/ 78 w 78" name="T6"/>
                <a:gd fmla="*/ 0 h 60" name="T7"/>
              </a:gdLst>
              <a:cxnLst>
                <a:cxn ang="0">
                  <a:pos x="T0" y="T1"/>
                </a:cxn>
                <a:cxn ang="0">
                  <a:pos x="T2" y="T3"/>
                </a:cxn>
                <a:cxn ang="0">
                  <a:pos x="T4" y="T5"/>
                </a:cxn>
                <a:cxn ang="0">
                  <a:pos x="T6" y="T7"/>
                </a:cxn>
              </a:cxnLst>
              <a:rect b="b" l="0" r="r" t="0"/>
              <a:pathLst>
                <a:path h="60" w="78">
                  <a:moveTo>
                    <a:pt x="78" y="0"/>
                  </a:moveTo>
                  <a:lnTo>
                    <a:pt x="0" y="14"/>
                  </a:lnTo>
                  <a:lnTo>
                    <a:pt x="40" y="60"/>
                  </a:lnTo>
                  <a:lnTo>
                    <a:pt x="78"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6" name="Freeform 112"/>
            <p:cNvSpPr/>
            <p:nvPr/>
          </p:nvSpPr>
          <p:spPr bwMode="auto">
            <a:xfrm>
              <a:off x="4914842" y="2044575"/>
              <a:ext cx="500468" cy="489706"/>
            </a:xfrm>
            <a:custGeom>
              <a:gdLst>
                <a:gd fmla="*/ 0 w 93" name="T0"/>
                <a:gd fmla="*/ 0 h 91" name="T1"/>
                <a:gd fmla="*/ 10 w 93" name="T2"/>
                <a:gd fmla="*/ 65 h 91" name="T3"/>
                <a:gd fmla="*/ 93 w 93" name="T4"/>
                <a:gd fmla="*/ 91 h 91" name="T5"/>
                <a:gd fmla="*/ 0 w 93" name="T6"/>
                <a:gd fmla="*/ 0 h 91" name="T7"/>
              </a:gdLst>
              <a:cxnLst>
                <a:cxn ang="0">
                  <a:pos x="T0" y="T1"/>
                </a:cxn>
                <a:cxn ang="0">
                  <a:pos x="T2" y="T3"/>
                </a:cxn>
                <a:cxn ang="0">
                  <a:pos x="T4" y="T5"/>
                </a:cxn>
                <a:cxn ang="0">
                  <a:pos x="T6" y="T7"/>
                </a:cxn>
              </a:cxnLst>
              <a:rect b="b" l="0" r="r" t="0"/>
              <a:pathLst>
                <a:path h="91" w="93">
                  <a:moveTo>
                    <a:pt x="0" y="0"/>
                  </a:moveTo>
                  <a:lnTo>
                    <a:pt x="10" y="65"/>
                  </a:lnTo>
                  <a:lnTo>
                    <a:pt x="93" y="91"/>
                  </a:lnTo>
                  <a:lnTo>
                    <a:pt x="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7" name="Freeform 113"/>
            <p:cNvSpPr/>
            <p:nvPr/>
          </p:nvSpPr>
          <p:spPr bwMode="auto">
            <a:xfrm>
              <a:off x="4548910" y="2044575"/>
              <a:ext cx="419747" cy="425129"/>
            </a:xfrm>
            <a:custGeom>
              <a:gdLst>
                <a:gd fmla="*/ 0 w 78" name="T0"/>
                <a:gd fmla="*/ 79 h 79" name="T1"/>
                <a:gd fmla="*/ 68 w 78" name="T2"/>
                <a:gd fmla="*/ 0 h 79" name="T3"/>
                <a:gd fmla="*/ 78 w 78" name="T4"/>
                <a:gd fmla="*/ 65 h 79" name="T5"/>
                <a:gd fmla="*/ 0 w 78" name="T6"/>
                <a:gd fmla="*/ 79 h 79" name="T7"/>
              </a:gdLst>
              <a:cxnLst>
                <a:cxn ang="0">
                  <a:pos x="T0" y="T1"/>
                </a:cxn>
                <a:cxn ang="0">
                  <a:pos x="T2" y="T3"/>
                </a:cxn>
                <a:cxn ang="0">
                  <a:pos x="T4" y="T5"/>
                </a:cxn>
                <a:cxn ang="0">
                  <a:pos x="T6" y="T7"/>
                </a:cxn>
              </a:cxnLst>
              <a:rect b="b" l="0" r="r" t="0"/>
              <a:pathLst>
                <a:path h="79" w="78">
                  <a:moveTo>
                    <a:pt x="0" y="79"/>
                  </a:moveTo>
                  <a:lnTo>
                    <a:pt x="68" y="0"/>
                  </a:lnTo>
                  <a:lnTo>
                    <a:pt x="78" y="65"/>
                  </a:lnTo>
                  <a:lnTo>
                    <a:pt x="0" y="79"/>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8" name="Freeform 114"/>
            <p:cNvSpPr/>
            <p:nvPr/>
          </p:nvSpPr>
          <p:spPr bwMode="auto">
            <a:xfrm>
              <a:off x="4037678" y="1646354"/>
              <a:ext cx="355170" cy="360553"/>
            </a:xfrm>
            <a:custGeom>
              <a:gdLst>
                <a:gd fmla="*/ 0 w 66" name="T0"/>
                <a:gd fmla="*/ 27 h 67" name="T1"/>
                <a:gd fmla="*/ 57 w 66" name="T2"/>
                <a:gd fmla="*/ 0 h 67" name="T3"/>
                <a:gd fmla="*/ 66 w 66" name="T4"/>
                <a:gd fmla="*/ 67 h 67" name="T5"/>
                <a:gd fmla="*/ 0 w 66" name="T6"/>
                <a:gd fmla="*/ 27 h 67" name="T7"/>
              </a:gdLst>
              <a:cxnLst>
                <a:cxn ang="0">
                  <a:pos x="T0" y="T1"/>
                </a:cxn>
                <a:cxn ang="0">
                  <a:pos x="T2" y="T3"/>
                </a:cxn>
                <a:cxn ang="0">
                  <a:pos x="T4" y="T5"/>
                </a:cxn>
                <a:cxn ang="0">
                  <a:pos x="T6" y="T7"/>
                </a:cxn>
              </a:cxnLst>
              <a:rect b="b" l="0" r="r" t="0"/>
              <a:pathLst>
                <a:path h="67" w="66">
                  <a:moveTo>
                    <a:pt x="0" y="27"/>
                  </a:moveTo>
                  <a:lnTo>
                    <a:pt x="57" y="0"/>
                  </a:lnTo>
                  <a:lnTo>
                    <a:pt x="66" y="67"/>
                  </a:lnTo>
                  <a:lnTo>
                    <a:pt x="0" y="27"/>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69" name="Freeform 115"/>
            <p:cNvSpPr/>
            <p:nvPr/>
          </p:nvSpPr>
          <p:spPr bwMode="auto">
            <a:xfrm>
              <a:off x="4344417" y="1646354"/>
              <a:ext cx="570425" cy="398221"/>
            </a:xfrm>
            <a:custGeom>
              <a:gdLst>
                <a:gd fmla="*/ 106 w 106" name="T0"/>
                <a:gd fmla="*/ 74 h 74" name="T1"/>
                <a:gd fmla="*/ 0 w 106" name="T2"/>
                <a:gd fmla="*/ 0 h 74" name="T3"/>
                <a:gd fmla="*/ 9 w 106" name="T4"/>
                <a:gd fmla="*/ 67 h 74" name="T5"/>
                <a:gd fmla="*/ 106 w 106" name="T6"/>
                <a:gd fmla="*/ 74 h 74" name="T7"/>
              </a:gdLst>
              <a:cxnLst>
                <a:cxn ang="0">
                  <a:pos x="T0" y="T1"/>
                </a:cxn>
                <a:cxn ang="0">
                  <a:pos x="T2" y="T3"/>
                </a:cxn>
                <a:cxn ang="0">
                  <a:pos x="T4" y="T5"/>
                </a:cxn>
                <a:cxn ang="0">
                  <a:pos x="T6" y="T7"/>
                </a:cxn>
              </a:cxnLst>
              <a:rect b="b" l="0" r="r" t="0"/>
              <a:pathLst>
                <a:path h="74" w="105">
                  <a:moveTo>
                    <a:pt x="106" y="74"/>
                  </a:moveTo>
                  <a:lnTo>
                    <a:pt x="0" y="0"/>
                  </a:lnTo>
                  <a:lnTo>
                    <a:pt x="9" y="67"/>
                  </a:lnTo>
                  <a:lnTo>
                    <a:pt x="106" y="74"/>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0" name="Freeform 116"/>
            <p:cNvSpPr/>
            <p:nvPr/>
          </p:nvSpPr>
          <p:spPr bwMode="auto">
            <a:xfrm>
              <a:off x="4914842" y="1764745"/>
              <a:ext cx="538136" cy="322881"/>
            </a:xfrm>
            <a:custGeom>
              <a:gdLst>
                <a:gd fmla="*/ 59 w 100" name="T0"/>
                <a:gd fmla="*/ 0 h 60" name="T1"/>
                <a:gd fmla="*/ 0 w 100" name="T2"/>
                <a:gd fmla="*/ 52 h 60" name="T3"/>
                <a:gd fmla="*/ 100 w 100" name="T4"/>
                <a:gd fmla="*/ 60 h 60" name="T5"/>
                <a:gd fmla="*/ 59 w 100" name="T6"/>
                <a:gd fmla="*/ 0 h 60" name="T7"/>
              </a:gdLst>
              <a:cxnLst>
                <a:cxn ang="0">
                  <a:pos x="T0" y="T1"/>
                </a:cxn>
                <a:cxn ang="0">
                  <a:pos x="T2" y="T3"/>
                </a:cxn>
                <a:cxn ang="0">
                  <a:pos x="T4" y="T5"/>
                </a:cxn>
                <a:cxn ang="0">
                  <a:pos x="T6" y="T7"/>
                </a:cxn>
              </a:cxnLst>
              <a:rect b="b" l="0" r="r" t="0"/>
              <a:pathLst>
                <a:path h="60" w="100">
                  <a:moveTo>
                    <a:pt x="59" y="0"/>
                  </a:moveTo>
                  <a:lnTo>
                    <a:pt x="0" y="52"/>
                  </a:lnTo>
                  <a:lnTo>
                    <a:pt x="100" y="60"/>
                  </a:lnTo>
                  <a:lnTo>
                    <a:pt x="59"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1" name="Freeform 117"/>
            <p:cNvSpPr/>
            <p:nvPr/>
          </p:nvSpPr>
          <p:spPr bwMode="auto">
            <a:xfrm>
              <a:off x="4559672" y="1441862"/>
              <a:ext cx="355170" cy="602713"/>
            </a:xfrm>
            <a:custGeom>
              <a:gdLst>
                <a:gd fmla="*/ 52 w 66" name="T0"/>
                <a:gd fmla="*/ 0 h 112" name="T1"/>
                <a:gd fmla="*/ 66 w 66" name="T2"/>
                <a:gd fmla="*/ 112 h 112" name="T3"/>
                <a:gd fmla="*/ 0 w 66" name="T4"/>
                <a:gd fmla="*/ 33 h 112" name="T5"/>
                <a:gd fmla="*/ 52 w 66" name="T6"/>
                <a:gd fmla="*/ 0 h 112" name="T7"/>
              </a:gdLst>
              <a:cxnLst>
                <a:cxn ang="0">
                  <a:pos x="T0" y="T1"/>
                </a:cxn>
                <a:cxn ang="0">
                  <a:pos x="T2" y="T3"/>
                </a:cxn>
                <a:cxn ang="0">
                  <a:pos x="T4" y="T5"/>
                </a:cxn>
                <a:cxn ang="0">
                  <a:pos x="T6" y="T7"/>
                </a:cxn>
              </a:cxnLst>
              <a:rect b="b" l="0" r="r" t="0"/>
              <a:pathLst>
                <a:path h="112" w="66">
                  <a:moveTo>
                    <a:pt x="52" y="0"/>
                  </a:moveTo>
                  <a:lnTo>
                    <a:pt x="66" y="112"/>
                  </a:lnTo>
                  <a:lnTo>
                    <a:pt x="0" y="33"/>
                  </a:lnTo>
                  <a:lnTo>
                    <a:pt x="52"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2" name="Freeform 118"/>
            <p:cNvSpPr/>
            <p:nvPr/>
          </p:nvSpPr>
          <p:spPr bwMode="auto">
            <a:xfrm>
              <a:off x="4344417" y="1619449"/>
              <a:ext cx="570425" cy="425129"/>
            </a:xfrm>
            <a:custGeom>
              <a:gdLst>
                <a:gd fmla="*/ 0 w 106" name="T0"/>
                <a:gd fmla="*/ 5 h 79" name="T1"/>
                <a:gd fmla="*/ 40 w 106" name="T2"/>
                <a:gd fmla="*/ 0 h 79" name="T3"/>
                <a:gd fmla="*/ 106 w 106" name="T4"/>
                <a:gd fmla="*/ 79 h 79" name="T5"/>
                <a:gd fmla="*/ 0 w 106" name="T6"/>
                <a:gd fmla="*/ 5 h 79" name="T7"/>
              </a:gdLst>
              <a:cxnLst>
                <a:cxn ang="0">
                  <a:pos x="T0" y="T1"/>
                </a:cxn>
                <a:cxn ang="0">
                  <a:pos x="T2" y="T3"/>
                </a:cxn>
                <a:cxn ang="0">
                  <a:pos x="T4" y="T5"/>
                </a:cxn>
                <a:cxn ang="0">
                  <a:pos x="T6" y="T7"/>
                </a:cxn>
              </a:cxnLst>
              <a:rect b="b" l="0" r="r" t="0"/>
              <a:pathLst>
                <a:path h="79" w="105">
                  <a:moveTo>
                    <a:pt x="0" y="5"/>
                  </a:moveTo>
                  <a:lnTo>
                    <a:pt x="40" y="0"/>
                  </a:lnTo>
                  <a:lnTo>
                    <a:pt x="106" y="79"/>
                  </a:lnTo>
                  <a:lnTo>
                    <a:pt x="0" y="5"/>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3" name="Freeform 119"/>
            <p:cNvSpPr/>
            <p:nvPr/>
          </p:nvSpPr>
          <p:spPr bwMode="auto">
            <a:xfrm>
              <a:off x="4839503" y="1441862"/>
              <a:ext cx="392842" cy="602713"/>
            </a:xfrm>
            <a:custGeom>
              <a:gdLst>
                <a:gd fmla="*/ 73 w 73" name="T0"/>
                <a:gd fmla="*/ 60 h 112" name="T1"/>
                <a:gd fmla="*/ 0 w 73" name="T2"/>
                <a:gd fmla="*/ 0 h 112" name="T3"/>
                <a:gd fmla="*/ 14 w 73" name="T4"/>
                <a:gd fmla="*/ 112 h 112" name="T5"/>
                <a:gd fmla="*/ 73 w 73" name="T6"/>
                <a:gd fmla="*/ 60 h 112" name="T7"/>
              </a:gdLst>
              <a:cxnLst>
                <a:cxn ang="0">
                  <a:pos x="T0" y="T1"/>
                </a:cxn>
                <a:cxn ang="0">
                  <a:pos x="T2" y="T3"/>
                </a:cxn>
                <a:cxn ang="0">
                  <a:pos x="T4" y="T5"/>
                </a:cxn>
                <a:cxn ang="0">
                  <a:pos x="T6" y="T7"/>
                </a:cxn>
              </a:cxnLst>
              <a:rect b="b" l="0" r="r" t="0"/>
              <a:pathLst>
                <a:path h="112" w="73">
                  <a:moveTo>
                    <a:pt x="73" y="60"/>
                  </a:moveTo>
                  <a:lnTo>
                    <a:pt x="0" y="0"/>
                  </a:lnTo>
                  <a:lnTo>
                    <a:pt x="14" y="112"/>
                  </a:lnTo>
                  <a:lnTo>
                    <a:pt x="73" y="6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4" name="Freeform 120"/>
            <p:cNvSpPr/>
            <p:nvPr/>
          </p:nvSpPr>
          <p:spPr bwMode="auto">
            <a:xfrm>
              <a:off x="3160517" y="1571015"/>
              <a:ext cx="495085" cy="473559"/>
            </a:xfrm>
            <a:custGeom>
              <a:gdLst>
                <a:gd fmla="*/ 0 w 92" name="T0"/>
                <a:gd fmla="*/ 88 h 88" name="T1"/>
                <a:gd fmla="*/ 92 w 92" name="T2"/>
                <a:gd fmla="*/ 41 h 88" name="T3"/>
                <a:gd fmla="*/ 66 w 92" name="T4"/>
                <a:gd fmla="*/ 0 h 88" name="T5"/>
                <a:gd fmla="*/ 0 w 92" name="T6"/>
                <a:gd fmla="*/ 88 h 88" name="T7"/>
              </a:gdLst>
              <a:cxnLst>
                <a:cxn ang="0">
                  <a:pos x="T0" y="T1"/>
                </a:cxn>
                <a:cxn ang="0">
                  <a:pos x="T2" y="T3"/>
                </a:cxn>
                <a:cxn ang="0">
                  <a:pos x="T4" y="T5"/>
                </a:cxn>
                <a:cxn ang="0">
                  <a:pos x="T6" y="T7"/>
                </a:cxn>
              </a:cxnLst>
              <a:rect b="b" l="0" r="r" t="0"/>
              <a:pathLst>
                <a:path h="88" w="92">
                  <a:moveTo>
                    <a:pt x="0" y="88"/>
                  </a:moveTo>
                  <a:lnTo>
                    <a:pt x="92" y="41"/>
                  </a:lnTo>
                  <a:lnTo>
                    <a:pt x="66" y="0"/>
                  </a:lnTo>
                  <a:lnTo>
                    <a:pt x="0" y="88"/>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5" name="Freeform 121"/>
            <p:cNvSpPr/>
            <p:nvPr/>
          </p:nvSpPr>
          <p:spPr bwMode="auto">
            <a:xfrm>
              <a:off x="3515687" y="1366524"/>
              <a:ext cx="419747" cy="425129"/>
            </a:xfrm>
            <a:custGeom>
              <a:gdLst>
                <a:gd fmla="*/ 78 w 78" name="T0"/>
                <a:gd fmla="*/ 0 h 79" name="T1"/>
                <a:gd fmla="*/ 26 w 78" name="T2"/>
                <a:gd fmla="*/ 79 h 79" name="T3"/>
                <a:gd fmla="*/ 0 w 78" name="T4"/>
                <a:gd fmla="*/ 38 h 79" name="T5"/>
                <a:gd fmla="*/ 78 w 78" name="T6"/>
                <a:gd fmla="*/ 0 h 79" name="T7"/>
              </a:gdLst>
              <a:cxnLst>
                <a:cxn ang="0">
                  <a:pos x="T0" y="T1"/>
                </a:cxn>
                <a:cxn ang="0">
                  <a:pos x="T2" y="T3"/>
                </a:cxn>
                <a:cxn ang="0">
                  <a:pos x="T4" y="T5"/>
                </a:cxn>
                <a:cxn ang="0">
                  <a:pos x="T6" y="T7"/>
                </a:cxn>
              </a:cxnLst>
              <a:rect b="b" l="0" r="r" t="0"/>
              <a:pathLst>
                <a:path h="79" w="78">
                  <a:moveTo>
                    <a:pt x="78" y="0"/>
                  </a:moveTo>
                  <a:lnTo>
                    <a:pt x="26" y="79"/>
                  </a:lnTo>
                  <a:lnTo>
                    <a:pt x="0" y="38"/>
                  </a:lnTo>
                  <a:lnTo>
                    <a:pt x="78"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6" name="Freeform 122"/>
            <p:cNvSpPr/>
            <p:nvPr/>
          </p:nvSpPr>
          <p:spPr bwMode="auto">
            <a:xfrm>
              <a:off x="3160517" y="1791653"/>
              <a:ext cx="495085" cy="408983"/>
            </a:xfrm>
            <a:custGeom>
              <a:gdLst>
                <a:gd fmla="*/ 52 w 92" name="T0"/>
                <a:gd fmla="*/ 76 h 76" name="T1"/>
                <a:gd fmla="*/ 0 w 92" name="T2"/>
                <a:gd fmla="*/ 47 h 76" name="T3"/>
                <a:gd fmla="*/ 92 w 92" name="T4"/>
                <a:gd fmla="*/ 0 h 76" name="T5"/>
                <a:gd fmla="*/ 52 w 92" name="T6"/>
                <a:gd fmla="*/ 76 h 76" name="T7"/>
              </a:gdLst>
              <a:cxnLst>
                <a:cxn ang="0">
                  <a:pos x="T0" y="T1"/>
                </a:cxn>
                <a:cxn ang="0">
                  <a:pos x="T2" y="T3"/>
                </a:cxn>
                <a:cxn ang="0">
                  <a:pos x="T4" y="T5"/>
                </a:cxn>
                <a:cxn ang="0">
                  <a:pos x="T6" y="T7"/>
                </a:cxn>
              </a:cxnLst>
              <a:rect b="b" l="0" r="r" t="0"/>
              <a:pathLst>
                <a:path h="76" w="92">
                  <a:moveTo>
                    <a:pt x="52" y="76"/>
                  </a:moveTo>
                  <a:lnTo>
                    <a:pt x="0" y="47"/>
                  </a:lnTo>
                  <a:lnTo>
                    <a:pt x="92" y="0"/>
                  </a:lnTo>
                  <a:lnTo>
                    <a:pt x="52" y="76"/>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7" name="Freeform 123"/>
            <p:cNvSpPr/>
            <p:nvPr/>
          </p:nvSpPr>
          <p:spPr bwMode="auto">
            <a:xfrm>
              <a:off x="3655602" y="1791653"/>
              <a:ext cx="382078" cy="333645"/>
            </a:xfrm>
            <a:custGeom>
              <a:gdLst>
                <a:gd fmla="*/ 71 w 71" name="T0"/>
                <a:gd fmla="*/ 0 h 62" name="T1"/>
                <a:gd fmla="*/ 0 w 71" name="T2"/>
                <a:gd fmla="*/ 0 h 62" name="T3"/>
                <a:gd fmla="*/ 17 w 71" name="T4"/>
                <a:gd fmla="*/ 62 h 62" name="T5"/>
                <a:gd fmla="*/ 71 w 71" name="T6"/>
                <a:gd fmla="*/ 0 h 62" name="T7"/>
              </a:gdLst>
              <a:cxnLst>
                <a:cxn ang="0">
                  <a:pos x="T0" y="T1"/>
                </a:cxn>
                <a:cxn ang="0">
                  <a:pos x="T2" y="T3"/>
                </a:cxn>
                <a:cxn ang="0">
                  <a:pos x="T4" y="T5"/>
                </a:cxn>
                <a:cxn ang="0">
                  <a:pos x="T6" y="T7"/>
                </a:cxn>
              </a:cxnLst>
              <a:rect b="b" l="0" r="r" t="0"/>
              <a:pathLst>
                <a:path h="62" w="71">
                  <a:moveTo>
                    <a:pt x="71" y="0"/>
                  </a:moveTo>
                  <a:lnTo>
                    <a:pt x="0" y="0"/>
                  </a:lnTo>
                  <a:lnTo>
                    <a:pt x="17" y="62"/>
                  </a:lnTo>
                  <a:lnTo>
                    <a:pt x="71"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8" name="Freeform 124"/>
            <p:cNvSpPr/>
            <p:nvPr/>
          </p:nvSpPr>
          <p:spPr bwMode="auto">
            <a:xfrm>
              <a:off x="3935434" y="1366524"/>
              <a:ext cx="408983" cy="425129"/>
            </a:xfrm>
            <a:custGeom>
              <a:gdLst>
                <a:gd fmla="*/ 76 w 76" name="T0"/>
                <a:gd fmla="*/ 52 h 79" name="T1"/>
                <a:gd fmla="*/ 0 w 76" name="T2"/>
                <a:gd fmla="*/ 0 h 79" name="T3"/>
                <a:gd fmla="*/ 19 w 76" name="T4"/>
                <a:gd fmla="*/ 79 h 79" name="T5"/>
                <a:gd fmla="*/ 76 w 76" name="T6"/>
                <a:gd fmla="*/ 52 h 79" name="T7"/>
              </a:gdLst>
              <a:cxnLst>
                <a:cxn ang="0">
                  <a:pos x="T0" y="T1"/>
                </a:cxn>
                <a:cxn ang="0">
                  <a:pos x="T2" y="T3"/>
                </a:cxn>
                <a:cxn ang="0">
                  <a:pos x="T4" y="T5"/>
                </a:cxn>
                <a:cxn ang="0">
                  <a:pos x="T6" y="T7"/>
                </a:cxn>
              </a:cxnLst>
              <a:rect b="b" l="0" r="r" t="0"/>
              <a:pathLst>
                <a:path h="79" w="76">
                  <a:moveTo>
                    <a:pt x="76" y="52"/>
                  </a:moveTo>
                  <a:lnTo>
                    <a:pt x="0" y="0"/>
                  </a:lnTo>
                  <a:lnTo>
                    <a:pt x="19" y="79"/>
                  </a:lnTo>
                  <a:lnTo>
                    <a:pt x="76" y="52"/>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79" name="Freeform 125"/>
            <p:cNvSpPr/>
            <p:nvPr/>
          </p:nvSpPr>
          <p:spPr bwMode="auto">
            <a:xfrm>
              <a:off x="3655602" y="1366524"/>
              <a:ext cx="382078" cy="425129"/>
            </a:xfrm>
            <a:custGeom>
              <a:gdLst>
                <a:gd fmla="*/ 0 w 71" name="T0"/>
                <a:gd fmla="*/ 79 h 79" name="T1"/>
                <a:gd fmla="*/ 52 w 71" name="T2"/>
                <a:gd fmla="*/ 0 h 79" name="T3"/>
                <a:gd fmla="*/ 71 w 71" name="T4"/>
                <a:gd fmla="*/ 79 h 79" name="T5"/>
                <a:gd fmla="*/ 0 w 71" name="T6"/>
                <a:gd fmla="*/ 79 h 79" name="T7"/>
              </a:gdLst>
              <a:cxnLst>
                <a:cxn ang="0">
                  <a:pos x="T0" y="T1"/>
                </a:cxn>
                <a:cxn ang="0">
                  <a:pos x="T2" y="T3"/>
                </a:cxn>
                <a:cxn ang="0">
                  <a:pos x="T4" y="T5"/>
                </a:cxn>
                <a:cxn ang="0">
                  <a:pos x="T6" y="T7"/>
                </a:cxn>
              </a:cxnLst>
              <a:rect b="b" l="0" r="r" t="0"/>
              <a:pathLst>
                <a:path h="79" w="71">
                  <a:moveTo>
                    <a:pt x="0" y="79"/>
                  </a:moveTo>
                  <a:lnTo>
                    <a:pt x="52" y="0"/>
                  </a:lnTo>
                  <a:lnTo>
                    <a:pt x="71" y="79"/>
                  </a:lnTo>
                  <a:lnTo>
                    <a:pt x="0" y="79"/>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0" name="Freeform 126"/>
            <p:cNvSpPr/>
            <p:nvPr/>
          </p:nvSpPr>
          <p:spPr bwMode="auto">
            <a:xfrm>
              <a:off x="3935434" y="1323473"/>
              <a:ext cx="408983" cy="322881"/>
            </a:xfrm>
            <a:custGeom>
              <a:gdLst>
                <a:gd fmla="*/ 66 w 76" name="T0"/>
                <a:gd fmla="*/ 0 h 60" name="T1"/>
                <a:gd fmla="*/ 76 w 76" name="T2"/>
                <a:gd fmla="*/ 60 h 60" name="T3"/>
                <a:gd fmla="*/ 0 w 76" name="T4"/>
                <a:gd fmla="*/ 8 h 60" name="T5"/>
                <a:gd fmla="*/ 66 w 76" name="T6"/>
                <a:gd fmla="*/ 0 h 60" name="T7"/>
              </a:gdLst>
              <a:cxnLst>
                <a:cxn ang="0">
                  <a:pos x="T0" y="T1"/>
                </a:cxn>
                <a:cxn ang="0">
                  <a:pos x="T2" y="T3"/>
                </a:cxn>
                <a:cxn ang="0">
                  <a:pos x="T4" y="T5"/>
                </a:cxn>
                <a:cxn ang="0">
                  <a:pos x="T6" y="T7"/>
                </a:cxn>
              </a:cxnLst>
              <a:rect b="b" l="0" r="r" t="0"/>
              <a:pathLst>
                <a:path h="60" w="76">
                  <a:moveTo>
                    <a:pt x="66" y="0"/>
                  </a:moveTo>
                  <a:lnTo>
                    <a:pt x="76" y="60"/>
                  </a:lnTo>
                  <a:lnTo>
                    <a:pt x="0" y="8"/>
                  </a:lnTo>
                  <a:lnTo>
                    <a:pt x="66"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1" name="Freeform 127"/>
            <p:cNvSpPr/>
            <p:nvPr/>
          </p:nvSpPr>
          <p:spPr bwMode="auto">
            <a:xfrm>
              <a:off x="3935434" y="1323473"/>
              <a:ext cx="408983" cy="322881"/>
            </a:xfrm>
            <a:custGeom>
              <a:gdLst>
                <a:gd fmla="*/ 66 w 76" name="T0"/>
                <a:gd fmla="*/ 0 h 60" name="T1"/>
                <a:gd fmla="*/ 76 w 76" name="T2"/>
                <a:gd fmla="*/ 60 h 60" name="T3"/>
                <a:gd fmla="*/ 0 w 76" name="T4"/>
                <a:gd fmla="*/ 8 h 60" name="T5"/>
                <a:gd fmla="*/ 66 w 76" name="T6"/>
                <a:gd fmla="*/ 0 h 60" name="T7"/>
              </a:gdLst>
              <a:cxnLst>
                <a:cxn ang="0">
                  <a:pos x="T0" y="T1"/>
                </a:cxn>
                <a:cxn ang="0">
                  <a:pos x="T2" y="T3"/>
                </a:cxn>
                <a:cxn ang="0">
                  <a:pos x="T4" y="T5"/>
                </a:cxn>
                <a:cxn ang="0">
                  <a:pos x="T6" y="T7"/>
                </a:cxn>
              </a:cxnLst>
              <a:rect b="b" l="0" r="r" t="0"/>
              <a:pathLst>
                <a:path h="60" w="76">
                  <a:moveTo>
                    <a:pt x="66" y="0"/>
                  </a:moveTo>
                  <a:lnTo>
                    <a:pt x="76" y="60"/>
                  </a:lnTo>
                  <a:lnTo>
                    <a:pt x="0" y="8"/>
                  </a:lnTo>
                  <a:lnTo>
                    <a:pt x="66" y="0"/>
                  </a:lnTo>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2" name="Freeform 128"/>
            <p:cNvSpPr/>
            <p:nvPr/>
          </p:nvSpPr>
          <p:spPr bwMode="auto">
            <a:xfrm>
              <a:off x="3311196" y="2932502"/>
              <a:ext cx="231400" cy="414366"/>
            </a:xfrm>
            <a:custGeom>
              <a:gdLst>
                <a:gd fmla="*/ 43 w 43" name="T0"/>
                <a:gd fmla="*/ 77 h 77" name="T1"/>
                <a:gd fmla="*/ 0 w 43" name="T2"/>
                <a:gd fmla="*/ 70 h 77" name="T3"/>
                <a:gd fmla="*/ 15 w 43" name="T4"/>
                <a:gd fmla="*/ 0 h 77" name="T5"/>
                <a:gd fmla="*/ 43 w 43" name="T6"/>
                <a:gd fmla="*/ 77 h 77" name="T7"/>
              </a:gdLst>
              <a:cxnLst>
                <a:cxn ang="0">
                  <a:pos x="T0" y="T1"/>
                </a:cxn>
                <a:cxn ang="0">
                  <a:pos x="T2" y="T3"/>
                </a:cxn>
                <a:cxn ang="0">
                  <a:pos x="T4" y="T5"/>
                </a:cxn>
                <a:cxn ang="0">
                  <a:pos x="T6" y="T7"/>
                </a:cxn>
              </a:cxnLst>
              <a:rect b="b" l="0" r="r" t="0"/>
              <a:pathLst>
                <a:path h="77" w="43">
                  <a:moveTo>
                    <a:pt x="43" y="77"/>
                  </a:moveTo>
                  <a:lnTo>
                    <a:pt x="0" y="70"/>
                  </a:lnTo>
                  <a:lnTo>
                    <a:pt x="15" y="0"/>
                  </a:lnTo>
                  <a:lnTo>
                    <a:pt x="43" y="77"/>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3" name="Freeform 129"/>
            <p:cNvSpPr/>
            <p:nvPr/>
          </p:nvSpPr>
          <p:spPr bwMode="auto">
            <a:xfrm>
              <a:off x="3440349" y="1791653"/>
              <a:ext cx="306740" cy="408983"/>
            </a:xfrm>
            <a:custGeom>
              <a:gdLst>
                <a:gd fmla="*/ 40 w 57" name="T0"/>
                <a:gd fmla="*/ 0 h 76" name="T1"/>
                <a:gd fmla="*/ 0 w 57" name="T2"/>
                <a:gd fmla="*/ 76 h 76" name="T3"/>
                <a:gd fmla="*/ 57 w 57" name="T4"/>
                <a:gd fmla="*/ 62 h 76" name="T5"/>
                <a:gd fmla="*/ 40 w 57" name="T6"/>
                <a:gd fmla="*/ 0 h 76" name="T7"/>
              </a:gdLst>
              <a:cxnLst>
                <a:cxn ang="0">
                  <a:pos x="T0" y="T1"/>
                </a:cxn>
                <a:cxn ang="0">
                  <a:pos x="T2" y="T3"/>
                </a:cxn>
                <a:cxn ang="0">
                  <a:pos x="T4" y="T5"/>
                </a:cxn>
                <a:cxn ang="0">
                  <a:pos x="T6" y="T7"/>
                </a:cxn>
              </a:cxnLst>
              <a:rect b="b" l="0" r="r" t="0"/>
              <a:pathLst>
                <a:path h="76" w="57">
                  <a:moveTo>
                    <a:pt x="40" y="0"/>
                  </a:moveTo>
                  <a:lnTo>
                    <a:pt x="0" y="76"/>
                  </a:lnTo>
                  <a:lnTo>
                    <a:pt x="57" y="62"/>
                  </a:lnTo>
                  <a:lnTo>
                    <a:pt x="4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4" name="Freeform 130"/>
            <p:cNvSpPr/>
            <p:nvPr/>
          </p:nvSpPr>
          <p:spPr bwMode="auto">
            <a:xfrm>
              <a:off x="4290604" y="1323473"/>
              <a:ext cx="548900" cy="295976"/>
            </a:xfrm>
            <a:custGeom>
              <a:gdLst>
                <a:gd fmla="*/ 102 w 102" name="T0"/>
                <a:gd fmla="*/ 22 h 55" name="T1"/>
                <a:gd fmla="*/ 0 w 102" name="T2"/>
                <a:gd fmla="*/ 0 h 55" name="T3"/>
                <a:gd fmla="*/ 50 w 102" name="T4"/>
                <a:gd fmla="*/ 55 h 55" name="T5"/>
                <a:gd fmla="*/ 102 w 102" name="T6"/>
                <a:gd fmla="*/ 22 h 55" name="T7"/>
              </a:gdLst>
              <a:cxnLst>
                <a:cxn ang="0">
                  <a:pos x="T0" y="T1"/>
                </a:cxn>
                <a:cxn ang="0">
                  <a:pos x="T2" y="T3"/>
                </a:cxn>
                <a:cxn ang="0">
                  <a:pos x="T4" y="T5"/>
                </a:cxn>
                <a:cxn ang="0">
                  <a:pos x="T6" y="T7"/>
                </a:cxn>
              </a:cxnLst>
              <a:rect b="b" l="0" r="r" t="0"/>
              <a:pathLst>
                <a:path h="55" w="102">
                  <a:moveTo>
                    <a:pt x="102" y="22"/>
                  </a:moveTo>
                  <a:lnTo>
                    <a:pt x="0" y="0"/>
                  </a:lnTo>
                  <a:lnTo>
                    <a:pt x="50" y="55"/>
                  </a:lnTo>
                  <a:lnTo>
                    <a:pt x="102" y="22"/>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5" name="Freeform 131"/>
            <p:cNvSpPr/>
            <p:nvPr/>
          </p:nvSpPr>
          <p:spPr bwMode="auto">
            <a:xfrm>
              <a:off x="4290604" y="1323473"/>
              <a:ext cx="269068" cy="322881"/>
            </a:xfrm>
            <a:custGeom>
              <a:gdLst>
                <a:gd fmla="*/ 0 w 50" name="T0"/>
                <a:gd fmla="*/ 0 h 60" name="T1"/>
                <a:gd fmla="*/ 10 w 50" name="T2"/>
                <a:gd fmla="*/ 60 h 60" name="T3"/>
                <a:gd fmla="*/ 50 w 50" name="T4"/>
                <a:gd fmla="*/ 55 h 60" name="T5"/>
                <a:gd fmla="*/ 0 w 50" name="T6"/>
                <a:gd fmla="*/ 0 h 60" name="T7"/>
              </a:gdLst>
              <a:cxnLst>
                <a:cxn ang="0">
                  <a:pos x="T0" y="T1"/>
                </a:cxn>
                <a:cxn ang="0">
                  <a:pos x="T2" y="T3"/>
                </a:cxn>
                <a:cxn ang="0">
                  <a:pos x="T4" y="T5"/>
                </a:cxn>
                <a:cxn ang="0">
                  <a:pos x="T6" y="T7"/>
                </a:cxn>
              </a:cxnLst>
              <a:rect b="b" l="0" r="r" t="0"/>
              <a:pathLst>
                <a:path h="60" w="50">
                  <a:moveTo>
                    <a:pt x="0" y="0"/>
                  </a:moveTo>
                  <a:lnTo>
                    <a:pt x="10" y="60"/>
                  </a:lnTo>
                  <a:lnTo>
                    <a:pt x="50" y="55"/>
                  </a:lnTo>
                  <a:lnTo>
                    <a:pt x="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6" name="Freeform 132"/>
            <p:cNvSpPr/>
            <p:nvPr/>
          </p:nvSpPr>
          <p:spPr bwMode="auto">
            <a:xfrm>
              <a:off x="3069032" y="4030299"/>
              <a:ext cx="360553" cy="188349"/>
            </a:xfrm>
            <a:custGeom>
              <a:gdLst>
                <a:gd fmla="*/ 0 w 67" name="T0"/>
                <a:gd fmla="*/ 0 h 35" name="T1"/>
                <a:gd fmla="*/ 67 w 67" name="T2"/>
                <a:gd fmla="*/ 35 h 35" name="T3"/>
                <a:gd fmla="*/ 0 w 67" name="T4"/>
                <a:gd fmla="*/ 35 h 35" name="T5"/>
                <a:gd fmla="*/ 0 w 67" name="T6"/>
                <a:gd fmla="*/ 0 h 35" name="T7"/>
              </a:gdLst>
              <a:cxnLst>
                <a:cxn ang="0">
                  <a:pos x="T0" y="T1"/>
                </a:cxn>
                <a:cxn ang="0">
                  <a:pos x="T2" y="T3"/>
                </a:cxn>
                <a:cxn ang="0">
                  <a:pos x="T4" y="T5"/>
                </a:cxn>
                <a:cxn ang="0">
                  <a:pos x="T6" y="T7"/>
                </a:cxn>
              </a:cxnLst>
              <a:rect b="b" l="0" r="r" t="0"/>
              <a:pathLst>
                <a:path h="35" w="67">
                  <a:moveTo>
                    <a:pt x="0" y="0"/>
                  </a:moveTo>
                  <a:lnTo>
                    <a:pt x="67" y="35"/>
                  </a:lnTo>
                  <a:lnTo>
                    <a:pt x="0" y="35"/>
                  </a:lnTo>
                  <a:lnTo>
                    <a:pt x="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7" name="Freeform 133"/>
            <p:cNvSpPr/>
            <p:nvPr/>
          </p:nvSpPr>
          <p:spPr bwMode="auto">
            <a:xfrm>
              <a:off x="4914842" y="2819492"/>
              <a:ext cx="295976" cy="489706"/>
            </a:xfrm>
            <a:custGeom>
              <a:gdLst>
                <a:gd fmla="*/ 55 w 55" name="T0"/>
                <a:gd fmla="*/ 7 h 91" name="T1"/>
                <a:gd fmla="*/ 0 w 55" name="T2"/>
                <a:gd fmla="*/ 91 h 91" name="T3"/>
                <a:gd fmla="*/ 12 w 55" name="T4"/>
                <a:gd fmla="*/ 0 h 91" name="T5"/>
                <a:gd fmla="*/ 55 w 55" name="T6"/>
                <a:gd fmla="*/ 7 h 91" name="T7"/>
              </a:gdLst>
              <a:cxnLst>
                <a:cxn ang="0">
                  <a:pos x="T0" y="T1"/>
                </a:cxn>
                <a:cxn ang="0">
                  <a:pos x="T2" y="T3"/>
                </a:cxn>
                <a:cxn ang="0">
                  <a:pos x="T4" y="T5"/>
                </a:cxn>
                <a:cxn ang="0">
                  <a:pos x="T6" y="T7"/>
                </a:cxn>
              </a:cxnLst>
              <a:rect b="b" l="0" r="r" t="0"/>
              <a:pathLst>
                <a:path h="91" w="55">
                  <a:moveTo>
                    <a:pt x="55" y="7"/>
                  </a:moveTo>
                  <a:lnTo>
                    <a:pt x="0" y="91"/>
                  </a:lnTo>
                  <a:lnTo>
                    <a:pt x="12" y="0"/>
                  </a:lnTo>
                  <a:lnTo>
                    <a:pt x="55" y="7"/>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sp>
          <p:nvSpPr>
            <p:cNvPr id="88" name="Freeform 134"/>
            <p:cNvSpPr/>
            <p:nvPr/>
          </p:nvSpPr>
          <p:spPr bwMode="auto">
            <a:xfrm>
              <a:off x="4764163" y="2717247"/>
              <a:ext cx="215255" cy="591951"/>
            </a:xfrm>
            <a:custGeom>
              <a:gdLst>
                <a:gd fmla="*/ 0 w 40" name="T0"/>
                <a:gd fmla="*/ 0 h 110" name="T1"/>
                <a:gd fmla="*/ 28 w 40" name="T2"/>
                <a:gd fmla="*/ 110 h 110" name="T3"/>
                <a:gd fmla="*/ 40 w 40" name="T4"/>
                <a:gd fmla="*/ 19 h 110" name="T5"/>
                <a:gd fmla="*/ 0 w 40" name="T6"/>
                <a:gd fmla="*/ 0 h 110" name="T7"/>
              </a:gdLst>
              <a:cxnLst>
                <a:cxn ang="0">
                  <a:pos x="T0" y="T1"/>
                </a:cxn>
                <a:cxn ang="0">
                  <a:pos x="T2" y="T3"/>
                </a:cxn>
                <a:cxn ang="0">
                  <a:pos x="T4" y="T5"/>
                </a:cxn>
                <a:cxn ang="0">
                  <a:pos x="T6" y="T7"/>
                </a:cxn>
              </a:cxnLst>
              <a:rect b="b" l="0" r="r" t="0"/>
              <a:pathLst>
                <a:path h="110" w="40">
                  <a:moveTo>
                    <a:pt x="0" y="0"/>
                  </a:moveTo>
                  <a:lnTo>
                    <a:pt x="28" y="110"/>
                  </a:lnTo>
                  <a:lnTo>
                    <a:pt x="40" y="19"/>
                  </a:lnTo>
                  <a:lnTo>
                    <a:pt x="0" y="0"/>
                  </a:lnTo>
                  <a:close/>
                </a:path>
              </a:pathLst>
            </a:custGeom>
            <a:grpFill/>
            <a:ln w="3175">
              <a:solidFill>
                <a:schemeClr val="bg1"/>
              </a:solidFill>
            </a:ln>
            <a:extLst/>
          </p:spPr>
          <p:txBody>
            <a:bodyPr/>
            <a:lstStyle/>
            <a:p>
              <a:pPr eaLnBrk="1" fontAlgn="auto" hangingPunct="1">
                <a:spcBef>
                  <a:spcPct val="0"/>
                </a:spcBef>
                <a:spcAft>
                  <a:spcPct val="0"/>
                </a:spcAft>
                <a:defRPr/>
              </a:pPr>
              <a:endParaRPr altLang="en-US" lang="zh-CN">
                <a:solidFill>
                  <a:prstClr val="black"/>
                </a:solidFill>
                <a:latin typeface="+mn-lt"/>
                <a:ea typeface="+mn-ea"/>
              </a:endParaRPr>
            </a:p>
          </p:txBody>
        </p:sp>
      </p:grpSp>
      <p:cxnSp>
        <p:nvCxnSpPr>
          <p:cNvPr id="89" name="直接连接符 88"/>
          <p:cNvCxnSpPr/>
          <p:nvPr/>
        </p:nvCxnSpPr>
        <p:spPr>
          <a:xfrm>
            <a:off x="5211763" y="4806950"/>
            <a:ext cx="17684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21" name="文本框 89"/>
          <p:cNvSpPr txBox="1">
            <a:spLocks noChangeArrowheads="1"/>
          </p:cNvSpPr>
          <p:nvPr/>
        </p:nvSpPr>
        <p:spPr bwMode="auto">
          <a:xfrm>
            <a:off x="5346700" y="4360863"/>
            <a:ext cx="130147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2000">
                <a:solidFill>
                  <a:schemeClr val="bg1"/>
                </a:solidFill>
              </a:rPr>
              <a:t>PART TWO</a:t>
            </a:r>
          </a:p>
        </p:txBody>
      </p:sp>
      <p:sp>
        <p:nvSpPr>
          <p:cNvPr id="9222" name="文本框 90"/>
          <p:cNvSpPr txBox="1">
            <a:spLocks noChangeArrowheads="1"/>
          </p:cNvSpPr>
          <p:nvPr/>
        </p:nvSpPr>
        <p:spPr bwMode="auto">
          <a:xfrm>
            <a:off x="4875212" y="4856163"/>
            <a:ext cx="241808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4400">
                <a:solidFill>
                  <a:schemeClr val="bg1"/>
                </a:solidFill>
                <a:latin charset="-122" panose="020b0503020204020204" pitchFamily="34" typeface="微软雅黑"/>
                <a:ea charset="-122" panose="020b0503020204020204" pitchFamily="34" typeface="微软雅黑"/>
              </a:rPr>
              <a:t>活动分类</a:t>
            </a:r>
          </a:p>
        </p:txBody>
      </p:sp>
      <p:sp>
        <p:nvSpPr>
          <p:cNvPr id="9223" name="矩形 91"/>
          <p:cNvSpPr>
            <a:spLocks noChangeArrowheads="1"/>
          </p:cNvSpPr>
          <p:nvPr/>
        </p:nvSpPr>
        <p:spPr bwMode="auto">
          <a:xfrm>
            <a:off x="1506538" y="5681663"/>
            <a:ext cx="91789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lang="zh-CN" sz="1600">
                <a:solidFill>
                  <a:srgbClr val="FFFFFF"/>
                </a:solidFill>
                <a:latin charset="-122" panose="020b0503020204020204" pitchFamily="34" typeface="微软雅黑"/>
                <a:ea charset="-122" panose="020b0503020204020204" pitchFamily="34" typeface="微软雅黑"/>
              </a:rPr>
              <a:t>根据不同的节点和周期将全年活动拆分为不同的类型以便于统一策划、宏观调控方便管理，降低执行时的成本。人尽其才，物尽其用。更重要的是为了便于活动效果的的监控与总结。</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42" name="图片 9"/>
          <p:cNvPicPr>
            <a:picLocks noChangeAspect="1"/>
          </p:cNvPicPr>
          <p:nvPr/>
        </p:nvPicPr>
        <p:blipFill>
          <a:blip r:embed="rId2">
            <a:extLst>
              <a:ext uri="{28A0092B-C50C-407E-A947-70E740481C1C}">
                <a14:useLocalDpi val="0"/>
              </a:ext>
            </a:extLst>
          </a:blip>
          <a:srcRect b="7970" l="39375" t="7378"/>
          <a:stretch>
            <a:fillRect/>
          </a:stretch>
        </p:blipFill>
        <p:spPr bwMode="auto">
          <a:xfrm>
            <a:off x="4800600" y="-12700"/>
            <a:ext cx="7391400" cy="6883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0243" name="图片 1"/>
          <p:cNvPicPr>
            <a:picLocks noChangeAspect="1"/>
          </p:cNvPicPr>
          <p:nvPr/>
        </p:nvPicPr>
        <p:blipFill>
          <a:blip r:embed="rId3">
            <a:extLst>
              <a:ext uri="{28A0092B-C50C-407E-A947-70E740481C1C}">
                <a14:useLocalDpi val="0"/>
              </a:ext>
            </a:extLst>
          </a:blip>
          <a:srcRect b="7970" r="60229" t="7599"/>
          <a:stretch>
            <a:fillRect/>
          </a:stretch>
        </p:blipFill>
        <p:spPr bwMode="auto">
          <a:xfrm>
            <a:off x="0" y="-12700"/>
            <a:ext cx="4848225" cy="6877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矩形 2"/>
          <p:cNvSpPr/>
          <p:nvPr/>
        </p:nvSpPr>
        <p:spPr>
          <a:xfrm>
            <a:off x="4849813" y="0"/>
            <a:ext cx="7342187" cy="68707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245" name="矩形 4"/>
          <p:cNvSpPr>
            <a:spLocks noChangeArrowheads="1"/>
          </p:cNvSpPr>
          <p:nvPr/>
        </p:nvSpPr>
        <p:spPr bwMode="auto">
          <a:xfrm>
            <a:off x="1019175" y="3870325"/>
            <a:ext cx="262096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Tx/>
              <a:buNone/>
            </a:pPr>
            <a:r>
              <a:rPr altLang="en-US" b="1" lang="zh-CN" sz="2400">
                <a:solidFill>
                  <a:srgbClr val="FFFFFF"/>
                </a:solidFill>
                <a:latin charset="-122" panose="020b0503020204020204" pitchFamily="34" typeface="微软雅黑"/>
                <a:ea charset="-122" panose="020b0503020204020204" pitchFamily="34" typeface="微软雅黑"/>
              </a:rPr>
              <a:t>根据参与人群的不同，可以将公关活动分为四类。</a:t>
            </a:r>
          </a:p>
        </p:txBody>
      </p:sp>
      <p:sp>
        <p:nvSpPr>
          <p:cNvPr id="6" name="等腰三角形 5"/>
          <p:cNvSpPr/>
          <p:nvPr/>
        </p:nvSpPr>
        <p:spPr>
          <a:xfrm rot="16200000">
            <a:off x="3990975" y="2387600"/>
            <a:ext cx="887413" cy="830263"/>
          </a:xfrm>
          <a:prstGeom prst="triangl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247" name="矩形 6"/>
          <p:cNvSpPr>
            <a:spLocks noChangeArrowheads="1"/>
          </p:cNvSpPr>
          <p:nvPr/>
        </p:nvSpPr>
        <p:spPr bwMode="auto">
          <a:xfrm>
            <a:off x="5780087" y="4752975"/>
            <a:ext cx="52847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Tx/>
              <a:buNone/>
            </a:pPr>
            <a:r>
              <a:rPr altLang="en-US" lang="zh-CN" sz="1200">
                <a:solidFill>
                  <a:srgbClr val="FFFFFF"/>
                </a:solidFill>
                <a:latin charset="-122" panose="020b0503020204020204" pitchFamily="34" typeface="微软雅黑"/>
                <a:ea charset="-122" panose="020b0503020204020204" pitchFamily="34" typeface="微软雅黑"/>
              </a:rPr>
              <a:t>员工内部活动，员工培训、运动会、团队拓展。目的是为了增强凝聚力，培养团队默契，深化企业文化。</a:t>
            </a:r>
          </a:p>
        </p:txBody>
      </p:sp>
      <p:sp>
        <p:nvSpPr>
          <p:cNvPr id="10248" name="矩形 7"/>
          <p:cNvSpPr>
            <a:spLocks noChangeArrowheads="1"/>
          </p:cNvSpPr>
          <p:nvPr/>
        </p:nvSpPr>
        <p:spPr bwMode="auto">
          <a:xfrm>
            <a:off x="5780087" y="6253163"/>
            <a:ext cx="52847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Tx/>
              <a:buNone/>
            </a:pPr>
            <a:r>
              <a:rPr altLang="en-US" lang="zh-CN" sz="1200">
                <a:solidFill>
                  <a:srgbClr val="FFFFFF"/>
                </a:solidFill>
                <a:latin charset="-122" panose="020b0503020204020204" pitchFamily="34" typeface="微软雅黑"/>
                <a:ea charset="-122" panose="020b0503020204020204" pitchFamily="34" typeface="微软雅黑"/>
              </a:rPr>
              <a:t>公益活动，有条件的企业和团队可以安排公益活动。</a:t>
            </a:r>
          </a:p>
        </p:txBody>
      </p:sp>
      <p:sp>
        <p:nvSpPr>
          <p:cNvPr id="11" name="矩形 10"/>
          <p:cNvSpPr/>
          <p:nvPr/>
        </p:nvSpPr>
        <p:spPr>
          <a:xfrm>
            <a:off x="1019175" y="2033588"/>
            <a:ext cx="2620963" cy="1539875"/>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250" name="文本框 11"/>
          <p:cNvSpPr txBox="1">
            <a:spLocks noChangeArrowheads="1"/>
          </p:cNvSpPr>
          <p:nvPr/>
        </p:nvSpPr>
        <p:spPr bwMode="auto">
          <a:xfrm>
            <a:off x="1314450" y="2479675"/>
            <a:ext cx="201168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b="1" lang="zh-CN" sz="3600">
                <a:solidFill>
                  <a:schemeClr val="bg1"/>
                </a:solidFill>
                <a:latin charset="-122" panose="020b0503020204020204" pitchFamily="34" typeface="微软雅黑"/>
                <a:ea charset="-122" panose="020b0503020204020204" pitchFamily="34" typeface="微软雅黑"/>
              </a:rPr>
              <a:t>参与人群</a:t>
            </a:r>
          </a:p>
        </p:txBody>
      </p:sp>
      <p:sp>
        <p:nvSpPr>
          <p:cNvPr id="10251" name="矩形 12"/>
          <p:cNvSpPr>
            <a:spLocks noChangeArrowheads="1"/>
          </p:cNvSpPr>
          <p:nvPr/>
        </p:nvSpPr>
        <p:spPr bwMode="auto">
          <a:xfrm>
            <a:off x="5780088" y="1355725"/>
            <a:ext cx="52847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200">
                <a:solidFill>
                  <a:srgbClr val="FFFFFF"/>
                </a:solidFill>
                <a:latin charset="-122" panose="020b0503020204020204" pitchFamily="34" typeface="微软雅黑"/>
                <a:ea charset="-122" panose="020b0503020204020204" pitchFamily="34" typeface="微软雅黑"/>
              </a:rPr>
              <a:t>针对目标受众、潜在客户即非现有客户的公关活动。尝试和不同品牌、机构单位合作，实现资源共享。挖掘潜在客户，扩大市场影响。增强品牌知晓度。强强联合借力打力。</a:t>
            </a:r>
          </a:p>
        </p:txBody>
      </p:sp>
      <p:sp>
        <p:nvSpPr>
          <p:cNvPr id="10252" name="矩形 13"/>
          <p:cNvSpPr>
            <a:spLocks noChangeArrowheads="1"/>
          </p:cNvSpPr>
          <p:nvPr/>
        </p:nvSpPr>
        <p:spPr bwMode="auto">
          <a:xfrm>
            <a:off x="5780087" y="3265488"/>
            <a:ext cx="52847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Tx/>
              <a:buNone/>
            </a:pPr>
            <a:r>
              <a:rPr altLang="en-US" lang="zh-CN" sz="1200">
                <a:solidFill>
                  <a:srgbClr val="FFFFFF"/>
                </a:solidFill>
                <a:latin charset="-122" panose="020b0503020204020204" pitchFamily="34" typeface="微软雅黑"/>
                <a:ea charset="-122" panose="020b0503020204020204" pitchFamily="34" typeface="微软雅黑"/>
              </a:rPr>
              <a:t>针对既有客户、会员、受众、学员等等的活动。可以是增值服务、会员聚会、折扣待遇等等优惠活动，以达到维系客户关系，为PA续费做铺垫的目的。</a:t>
            </a:r>
          </a:p>
        </p:txBody>
      </p:sp>
      <p:pic>
        <p:nvPicPr>
          <p:cNvPr id="10253" name="图片 14"/>
          <p:cNvPicPr>
            <a:picLocks noChangeAspect="1"/>
          </p:cNvPicPr>
          <p:nvPr/>
        </p:nvPicPr>
        <p:blipFill>
          <a:blip r:embed="rId4">
            <a:extLst>
              <a:ext uri="{28A0092B-C50C-407E-A947-70E740481C1C}">
                <a14:useLocalDpi val="0"/>
              </a:ext>
            </a:extLst>
          </a:blip>
          <a:stretch>
            <a:fillRect/>
          </a:stretch>
        </p:blipFill>
        <p:spPr bwMode="auto">
          <a:xfrm>
            <a:off x="5868988" y="303213"/>
            <a:ext cx="865187" cy="1076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54" name="文本框 15"/>
          <p:cNvSpPr txBox="1">
            <a:spLocks noChangeArrowheads="1"/>
          </p:cNvSpPr>
          <p:nvPr/>
        </p:nvSpPr>
        <p:spPr bwMode="auto">
          <a:xfrm>
            <a:off x="6669089" y="369888"/>
            <a:ext cx="946467"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8000">
                <a:solidFill>
                  <a:schemeClr val="bg1"/>
                </a:solidFill>
                <a:latin charset="-122" panose="020b0503020204020204" pitchFamily="34" typeface="微软雅黑"/>
                <a:ea charset="-122" panose="020b0503020204020204" pitchFamily="34" typeface="微软雅黑"/>
              </a:rPr>
              <a:t>A</a:t>
            </a:r>
          </a:p>
        </p:txBody>
      </p:sp>
      <p:pic>
        <p:nvPicPr>
          <p:cNvPr id="10255" name="图片 16"/>
          <p:cNvPicPr>
            <a:picLocks noChangeAspect="1"/>
          </p:cNvPicPr>
          <p:nvPr/>
        </p:nvPicPr>
        <p:blipFill>
          <a:blip r:embed="rId5">
            <a:extLst>
              <a:ext uri="{28A0092B-C50C-407E-A947-70E740481C1C}">
                <a14:useLocalDpi val="0"/>
              </a:ext>
            </a:extLst>
          </a:blip>
          <a:stretch>
            <a:fillRect/>
          </a:stretch>
        </p:blipFill>
        <p:spPr bwMode="auto">
          <a:xfrm>
            <a:off x="6499225" y="2090738"/>
            <a:ext cx="1081088" cy="1146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56" name="文本框 17"/>
          <p:cNvSpPr txBox="1">
            <a:spLocks noChangeArrowheads="1"/>
          </p:cNvSpPr>
          <p:nvPr/>
        </p:nvSpPr>
        <p:spPr bwMode="auto">
          <a:xfrm>
            <a:off x="5780088" y="2214563"/>
            <a:ext cx="87820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8000">
                <a:solidFill>
                  <a:schemeClr val="bg1"/>
                </a:solidFill>
                <a:latin charset="-122" panose="020b0503020204020204" pitchFamily="34" typeface="微软雅黑"/>
                <a:ea charset="-122" panose="020b0503020204020204" pitchFamily="34" typeface="微软雅黑"/>
              </a:rPr>
              <a:t>B</a:t>
            </a:r>
          </a:p>
        </p:txBody>
      </p:sp>
      <p:pic>
        <p:nvPicPr>
          <p:cNvPr id="10257" name="图片 18"/>
          <p:cNvPicPr>
            <a:picLocks noChangeAspect="1"/>
          </p:cNvPicPr>
          <p:nvPr/>
        </p:nvPicPr>
        <p:blipFill>
          <a:blip r:embed="rId6">
            <a:extLst>
              <a:ext uri="{28A0092B-C50C-407E-A947-70E740481C1C}">
                <a14:useLocalDpi val="0"/>
              </a:ext>
            </a:extLst>
          </a:blip>
          <a:stretch>
            <a:fillRect/>
          </a:stretch>
        </p:blipFill>
        <p:spPr bwMode="auto">
          <a:xfrm>
            <a:off x="5959475" y="3784600"/>
            <a:ext cx="1414463" cy="968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58" name="文本框 19"/>
          <p:cNvSpPr txBox="1">
            <a:spLocks noChangeArrowheads="1"/>
          </p:cNvSpPr>
          <p:nvPr/>
        </p:nvSpPr>
        <p:spPr bwMode="auto">
          <a:xfrm>
            <a:off x="7423149" y="3606800"/>
            <a:ext cx="867093"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8000">
                <a:solidFill>
                  <a:schemeClr val="bg1"/>
                </a:solidFill>
                <a:latin charset="-122" panose="020b0503020204020204" pitchFamily="34" typeface="微软雅黑"/>
                <a:ea charset="-122" panose="020b0503020204020204" pitchFamily="34" typeface="微软雅黑"/>
              </a:rPr>
              <a:t>C</a:t>
            </a:r>
          </a:p>
        </p:txBody>
      </p:sp>
      <p:pic>
        <p:nvPicPr>
          <p:cNvPr id="10259" name="图片 20"/>
          <p:cNvPicPr>
            <a:picLocks noChangeAspect="1"/>
          </p:cNvPicPr>
          <p:nvPr/>
        </p:nvPicPr>
        <p:blipFill>
          <a:blip r:embed="rId7">
            <a:extLst>
              <a:ext uri="{28A0092B-C50C-407E-A947-70E740481C1C}">
                <a14:useLocalDpi val="0"/>
              </a:ext>
            </a:extLst>
          </a:blip>
          <a:stretch>
            <a:fillRect/>
          </a:stretch>
        </p:blipFill>
        <p:spPr bwMode="auto">
          <a:xfrm>
            <a:off x="6791325" y="5243513"/>
            <a:ext cx="1062038" cy="974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60" name="文本框 21"/>
          <p:cNvSpPr txBox="1">
            <a:spLocks noChangeArrowheads="1"/>
          </p:cNvSpPr>
          <p:nvPr/>
        </p:nvSpPr>
        <p:spPr bwMode="auto">
          <a:xfrm>
            <a:off x="5864225" y="5176838"/>
            <a:ext cx="987742"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8000">
                <a:solidFill>
                  <a:schemeClr val="bg1"/>
                </a:solidFill>
                <a:latin charset="-122" panose="020b0503020204020204" pitchFamily="34" typeface="微软雅黑"/>
                <a:ea charset="-122" panose="020b0503020204020204" pitchFamily="34" typeface="微软雅黑"/>
              </a:rPr>
              <a:t>D</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stretch>
            <a:fillRect/>
          </a:stretch>
        </a:blipFill>
        <a:effectLst/>
      </p:bgPr>
    </p:bg>
    <p:spTree>
      <p:nvGrpSpPr>
        <p:cNvPr id="1" name=""/>
        <p:cNvGrpSpPr/>
        <p:nvPr/>
      </p:nvGrpSpPr>
      <p:grpSpPr>
        <a:xfrm>
          <a:off x="0" y="0"/>
          <a:ext cx="0" cy="0"/>
        </a:xfrm>
      </p:grpSpPr>
      <p:sp>
        <p:nvSpPr>
          <p:cNvPr id="2" name="矩形 1"/>
          <p:cNvSpPr/>
          <p:nvPr/>
        </p:nvSpPr>
        <p:spPr>
          <a:xfrm>
            <a:off x="0" y="852488"/>
            <a:ext cx="12192000" cy="515302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267" name="矩形 2"/>
          <p:cNvSpPr>
            <a:spLocks noChangeArrowheads="1"/>
          </p:cNvSpPr>
          <p:nvPr/>
        </p:nvSpPr>
        <p:spPr bwMode="auto">
          <a:xfrm>
            <a:off x="1412875" y="2955925"/>
            <a:ext cx="326707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600">
                <a:solidFill>
                  <a:srgbClr val="FFFFFF"/>
                </a:solidFill>
                <a:latin charset="-122" panose="020b0503020204020204" pitchFamily="34" typeface="微软雅黑"/>
                <a:ea charset="-122" panose="020b0503020204020204" pitchFamily="34" typeface="微软雅黑"/>
              </a:rPr>
              <a:t>针对目标受众、潜在客户即非现有客户的公关活动。尝试和不同品牌、机构单位合作，实现资源共享。挖掘潜在客户，扩大市场影响。增强品牌知晓度。强强联合借力打力。</a:t>
            </a:r>
          </a:p>
        </p:txBody>
      </p:sp>
      <p:pic>
        <p:nvPicPr>
          <p:cNvPr id="11268" name="图片 3"/>
          <p:cNvPicPr>
            <a:picLocks noChangeAspect="1"/>
          </p:cNvPicPr>
          <p:nvPr/>
        </p:nvPicPr>
        <p:blipFill>
          <a:blip r:embed="rId2">
            <a:extLst>
              <a:ext uri="{28A0092B-C50C-407E-A947-70E740481C1C}">
                <a14:useLocalDpi val="0"/>
              </a:ext>
            </a:extLst>
          </a:blip>
          <a:stretch>
            <a:fillRect/>
          </a:stretch>
        </p:blipFill>
        <p:spPr bwMode="auto">
          <a:xfrm>
            <a:off x="1489075" y="1819275"/>
            <a:ext cx="865188" cy="1076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269" name="文本框 4"/>
          <p:cNvSpPr txBox="1">
            <a:spLocks noChangeArrowheads="1"/>
          </p:cNvSpPr>
          <p:nvPr/>
        </p:nvSpPr>
        <p:spPr bwMode="auto">
          <a:xfrm>
            <a:off x="2290763" y="1885950"/>
            <a:ext cx="946467"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zh-CN" b="1" lang="en-US" sz="8000">
                <a:solidFill>
                  <a:schemeClr val="bg1"/>
                </a:solidFill>
                <a:latin charset="-122" panose="020b0503020204020204" pitchFamily="34" typeface="微软雅黑"/>
                <a:ea charset="-122" panose="020b0503020204020204" pitchFamily="34" typeface="微软雅黑"/>
              </a:rPr>
              <a:t>A</a:t>
            </a:r>
          </a:p>
        </p:txBody>
      </p:sp>
      <p:sp>
        <p:nvSpPr>
          <p:cNvPr id="11270" name="Content Placeholder 2"/>
          <p:cNvSpPr txBox="1"/>
          <p:nvPr/>
        </p:nvSpPr>
        <p:spPr bwMode="auto">
          <a:xfrm>
            <a:off x="6562725" y="1155700"/>
            <a:ext cx="4227513" cy="1550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b="1" lang="zh-CN" sz="2400">
                <a:solidFill>
                  <a:schemeClr val="bg1"/>
                </a:solidFill>
                <a:latin charset="-122" panose="020b0503020204020204" pitchFamily="34" typeface="微软雅黑"/>
                <a:ea charset="-122" panose="020b0503020204020204" pitchFamily="34" typeface="微软雅黑"/>
              </a:rPr>
              <a:t>方向一</a:t>
            </a:r>
            <a:br>
              <a:rPr altLang="en-US" b="1" lang="zh-CN" sz="2400">
                <a:solidFill>
                  <a:schemeClr val="bg1"/>
                </a:solidFill>
                <a:latin charset="-122" panose="020b0503020204020204" pitchFamily="34" typeface="微软雅黑"/>
                <a:ea charset="-122" panose="020b0503020204020204" pitchFamily="34" typeface="微软雅黑"/>
              </a:rPr>
            </a:br>
            <a:r>
              <a:rPr altLang="en-US" b="1" lang="zh-CN" sz="2400">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
        <p:nvSpPr>
          <p:cNvPr id="11271" name="Content Placeholder 2"/>
          <p:cNvSpPr txBox="1"/>
          <p:nvPr/>
        </p:nvSpPr>
        <p:spPr bwMode="auto">
          <a:xfrm>
            <a:off x="6562725" y="2762250"/>
            <a:ext cx="4227513" cy="1279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b="1" lang="zh-CN" sz="2400">
                <a:solidFill>
                  <a:schemeClr val="bg1"/>
                </a:solidFill>
                <a:latin charset="-122" panose="020b0503020204020204" pitchFamily="34" typeface="微软雅黑"/>
                <a:ea charset="-122" panose="020b0503020204020204" pitchFamily="34" typeface="微软雅黑"/>
              </a:rPr>
              <a:t>方向二</a:t>
            </a:r>
            <a:br>
              <a:rPr altLang="en-US" b="1" lang="zh-CN" sz="2400">
                <a:solidFill>
                  <a:schemeClr val="bg1"/>
                </a:solidFill>
                <a:latin charset="-122" panose="020b0503020204020204" pitchFamily="34" typeface="微软雅黑"/>
                <a:ea charset="-122" panose="020b0503020204020204" pitchFamily="34" typeface="微软雅黑"/>
              </a:rPr>
            </a:br>
            <a:r>
              <a:rPr altLang="en-US" b="1" lang="zh-CN" sz="2400">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
        <p:nvSpPr>
          <p:cNvPr id="11272" name="Content Placeholder 2"/>
          <p:cNvSpPr txBox="1"/>
          <p:nvPr/>
        </p:nvSpPr>
        <p:spPr bwMode="auto">
          <a:xfrm>
            <a:off x="6562725" y="4346575"/>
            <a:ext cx="4227513" cy="1281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20000"/>
              </a:spcBef>
              <a:buFont charset="0" panose="020b0604020202020204" pitchFamily="34" typeface="Arial"/>
              <a:buNone/>
            </a:pPr>
            <a:r>
              <a:rPr altLang="en-US" b="1" lang="zh-CN" sz="2400">
                <a:solidFill>
                  <a:schemeClr val="bg1"/>
                </a:solidFill>
                <a:latin charset="-122" panose="020b0503020204020204" pitchFamily="34" typeface="微软雅黑"/>
                <a:ea charset="-122" panose="020b0503020204020204" pitchFamily="34" typeface="微软雅黑"/>
              </a:rPr>
              <a:t>方向三</a:t>
            </a:r>
            <a:br>
              <a:rPr altLang="en-US" b="1" lang="zh-CN" sz="2400">
                <a:solidFill>
                  <a:schemeClr val="bg1"/>
                </a:solidFill>
                <a:latin charset="-122" panose="020b0503020204020204" pitchFamily="34" typeface="微软雅黑"/>
                <a:ea charset="-122" panose="020b0503020204020204" pitchFamily="34" typeface="微软雅黑"/>
              </a:rPr>
            </a:br>
            <a:r>
              <a:rPr altLang="en-US" b="1" lang="zh-CN" sz="2400">
                <a:solidFill>
                  <a:schemeClr val="bg1"/>
                </a:solidFill>
                <a:latin charset="-122" panose="020b0503020204020204" pitchFamily="34" typeface="微软雅黑"/>
                <a:ea charset="-122" panose="020b0503020204020204" pitchFamily="34" typeface="微软雅黑"/>
              </a:rPr>
              <a:t>Lorem ipsum dolor sit amet, consectetur adipiscing elit. Curabitur elementum posuere pretium. Quisque nibh dolor, dignissim ac dignissim ut, luctus ac urna. Aliquam aliquet non massa quis tincidunt.</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285</Paragraphs>
  <Slides>27</Slides>
  <Notes>0</Notes>
  <TotalTime>1092</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27</vt:i4>
      </vt:variant>
    </vt:vector>
  </HeadingPairs>
  <TitlesOfParts>
    <vt:vector baseType="lpstr" size="36">
      <vt:lpstr>Arial</vt:lpstr>
      <vt:lpstr>Calibri Light</vt:lpstr>
      <vt:lpstr>Calibri</vt:lpstr>
      <vt:lpstr>宋体</vt:lpstr>
      <vt:lpstr>微软雅黑</vt:lpstr>
      <vt:lpstr>Source Sans Pro Black</vt:lpstr>
      <vt:lpstr>Franchise</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2015-03-06T09:50:09Z</dcterms:created>
  <cp:lastModifiedBy>Administrator</cp:lastModifiedBy>
  <dcterms:modified xsi:type="dcterms:W3CDTF">2021-08-20T10:48:42Z</dcterms:modified>
  <cp:revision>70</cp:revision>
  <dc:title>PowerPoint 演示文稿</dc:title>
</cp:coreProperties>
</file>