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91" r:id="rId5"/>
    <p:sldId id="262" r:id="rId6"/>
    <p:sldId id="263" r:id="rId7"/>
    <p:sldId id="304" r:id="rId8"/>
    <p:sldId id="305" r:id="rId9"/>
    <p:sldId id="306" r:id="rId10"/>
    <p:sldId id="264" r:id="rId11"/>
    <p:sldId id="273" r:id="rId12"/>
    <p:sldId id="311" r:id="rId13"/>
    <p:sldId id="266" r:id="rId14"/>
    <p:sldId id="293" r:id="rId15"/>
    <p:sldId id="268" r:id="rId16"/>
    <p:sldId id="276" r:id="rId17"/>
    <p:sldId id="275" r:id="rId18"/>
    <p:sldId id="270" r:id="rId19"/>
    <p:sldId id="271" r:id="rId20"/>
    <p:sldId id="316" r:id="rId21"/>
    <p:sldId id="307" r:id="rId22"/>
    <p:sldId id="283" r:id="rId23"/>
    <p:sldId id="279" r:id="rId24"/>
    <p:sldId id="314" r:id="rId25"/>
    <p:sldId id="281" r:id="rId26"/>
    <p:sldId id="308" r:id="rId27"/>
    <p:sldId id="315" r:id="rId28"/>
    <p:sldId id="310" r:id="rId29"/>
    <p:sldId id="285" r:id="rId30"/>
    <p:sldId id="272" r:id="rId31"/>
    <p:sldId id="318" r:id="rId32"/>
    <p:sldId id="320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4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507-E2FA-4D03-86F2-66DB18338B3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0D86-478B-454A-957B-86E1C5F2D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08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094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545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59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638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434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464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252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9643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728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160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375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780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773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418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922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907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7667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8038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136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196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797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551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45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841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41465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b="43790"/>
          <a:stretch>
            <a:fillRect/>
          </a:stretch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276593640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8039556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15561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60796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24396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76564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60596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4616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1196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1894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94501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43554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72324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advTm="3000" p14:dur="10"/>
    </mc:Choice>
    <mc:Fallback>
      <p:transition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4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33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0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4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5.png" Type="http://schemas.openxmlformats.org/officeDocument/2006/relationships/image"/><Relationship Id="rId7" Target="../media/image4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.pn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6.png" Type="http://schemas.openxmlformats.org/officeDocument/2006/relationships/image"/><Relationship Id="rId11" Target="../media/image50.png" Type="http://schemas.openxmlformats.org/officeDocument/2006/relationships/image"/><Relationship Id="rId12" Target="../media/image5.png" Type="http://schemas.openxmlformats.org/officeDocument/2006/relationships/image"/><Relationship Id="rId2" Target="../notesSlides/notesSlide20.xml" Type="http://schemas.openxmlformats.org/officeDocument/2006/relationships/notesSlide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media/image49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1.png" Type="http://schemas.openxmlformats.org/officeDocument/2006/relationships/image"/><Relationship Id="rId6" Target="../media/image5.png" Type="http://schemas.openxmlformats.org/officeDocument/2006/relationships/image"/><Relationship Id="rId7" Target="../media/image5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5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56.png" Type="http://schemas.openxmlformats.org/officeDocument/2006/relationships/image"/><Relationship Id="rId6" Target="../media/image57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9.png" Type="http://schemas.openxmlformats.org/officeDocument/2006/relationships/image"/><Relationship Id="rId2" Target="../notesSlides/notesSlide27.xml" Type="http://schemas.openxmlformats.org/officeDocument/2006/relationships/notesSlide"/><Relationship Id="rId3" Target="../media/image58.png" Type="http://schemas.openxmlformats.org/officeDocument/2006/relationships/image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5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7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6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2" Target="../notesSlides/notesSlide8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media/image5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1FE20E5-B90A-4140-B4BE-C40A1E54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790"/>
          <a:stretch>
            <a:fillRect/>
          </a:stretch>
        </p:blipFill>
        <p:spPr>
          <a:xfrm>
            <a:off x="0" y="-5961"/>
            <a:ext cx="12192000" cy="3847324"/>
          </a:xfrm>
          <a:prstGeom prst="rect">
            <a:avLst/>
          </a:prstGeom>
        </p:spPr>
      </p:pic>
      <p:sp>
        <p:nvSpPr>
          <p:cNvPr id="32" name="云形 31">
            <a:extLst>
              <a:ext uri="{FF2B5EF4-FFF2-40B4-BE49-F238E27FC236}">
                <a16:creationId xmlns:a16="http://schemas.microsoft.com/office/drawing/2014/main" id="{816B94A1-CFD7-4BFF-9D1D-5A7F90062C21}"/>
              </a:ext>
            </a:extLst>
          </p:cNvPr>
          <p:cNvSpPr/>
          <p:nvPr/>
        </p:nvSpPr>
        <p:spPr>
          <a:xfrm>
            <a:off x="7627938" y="1600317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rgbClr val="17A9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欢迎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5E6D1A-F76B-4423-95B5-7B4D4E1D000E}"/>
              </a:ext>
            </a:extLst>
          </p:cNvPr>
          <p:cNvGrpSpPr/>
          <p:nvPr/>
        </p:nvGrpSpPr>
        <p:grpSpPr>
          <a:xfrm>
            <a:off x="0" y="3854062"/>
            <a:ext cx="12192000" cy="3003938"/>
            <a:chOff x="762000" y="3854062"/>
            <a:chExt cx="12192000" cy="300393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8FB9ACA-E582-4459-83DA-34454B89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6EC889-E9E2-4C26-A82E-FF5068C01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E87FCCB-A0F2-48AA-A887-E16107C901C3}"/>
              </a:ext>
            </a:extLst>
          </p:cNvPr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0F12-D4A3-4EBF-85D5-09E82706C686}"/>
              </a:ext>
            </a:extLst>
          </p:cNvPr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124AF40-9ADF-40ED-8F82-06A322F7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7693" l="17812" r="66975" t="73519"/>
          <a:stretch>
            <a:fillRect/>
          </a:stretch>
        </p:blipFill>
        <p:spPr>
          <a:xfrm rot="20580324">
            <a:off x="1150120" y="4448328"/>
            <a:ext cx="1739900" cy="145585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C3F2155-C12B-4EB7-87B9-C70151701EC5}"/>
              </a:ext>
            </a:extLst>
          </p:cNvPr>
          <p:cNvGrpSpPr/>
          <p:nvPr/>
        </p:nvGrpSpPr>
        <p:grpSpPr>
          <a:xfrm rot="18900000">
            <a:off x="1926711" y="823945"/>
            <a:ext cx="1012484" cy="789993"/>
            <a:chOff x="1397000" y="3003938"/>
            <a:chExt cx="1012484" cy="78999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1210410-9C68-4577-8AFF-A532916CCA93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2177461-2964-43F9-9922-A09F0A3872E5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云形 26">
            <a:extLst>
              <a:ext uri="{FF2B5EF4-FFF2-40B4-BE49-F238E27FC236}">
                <a16:creationId xmlns:a16="http://schemas.microsoft.com/office/drawing/2014/main" id="{F3A6F857-5DDD-4490-80D4-9AE05EE94FDD}"/>
              </a:ext>
            </a:extLst>
          </p:cNvPr>
          <p:cNvSpPr/>
          <p:nvPr/>
        </p:nvSpPr>
        <p:spPr>
          <a:xfrm>
            <a:off x="9696450" y="1400090"/>
            <a:ext cx="1244600" cy="91224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rgbClr val="F7B38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 好</a:t>
            </a: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417843E-0914-4D6A-8FB8-255024F38A5B}"/>
              </a:ext>
            </a:extLst>
          </p:cNvPr>
          <p:cNvSpPr/>
          <p:nvPr/>
        </p:nvSpPr>
        <p:spPr>
          <a:xfrm>
            <a:off x="11071225" y="2029019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600">
                <a:solidFill>
                  <a:srgbClr val="FA5352"/>
                </a:solidFill>
              </a:rPr>
              <a:t>HELLO</a:t>
            </a:r>
          </a:p>
        </p:txBody>
      </p:sp>
      <p:sp>
        <p:nvSpPr>
          <p:cNvPr id="31" name="云形 30">
            <a:extLst>
              <a:ext uri="{FF2B5EF4-FFF2-40B4-BE49-F238E27FC236}">
                <a16:creationId xmlns:a16="http://schemas.microsoft.com/office/drawing/2014/main" id="{1E352282-5D48-4F60-B493-EA4140B240E3}"/>
              </a:ext>
            </a:extLst>
          </p:cNvPr>
          <p:cNvSpPr/>
          <p:nvPr/>
        </p:nvSpPr>
        <p:spPr>
          <a:xfrm>
            <a:off x="8712200" y="33402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600">
                <a:solidFill>
                  <a:srgbClr val="B675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Welcome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6AA01A8-E51D-48BD-B8D0-B4453674C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0888" l="26354" r="32813" t="15859"/>
          <a:stretch>
            <a:fillRect/>
          </a:stretch>
        </p:blipFill>
        <p:spPr>
          <a:xfrm>
            <a:off x="3606800" y="149031"/>
            <a:ext cx="4978400" cy="36449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sp>
        <p:nvSpPr>
          <p:cNvPr id="34" name="云形 33">
            <a:extLst>
              <a:ext uri="{FF2B5EF4-FFF2-40B4-BE49-F238E27FC236}">
                <a16:creationId xmlns:a16="http://schemas.microsoft.com/office/drawing/2014/main" id="{E7B2F550-AD6A-445A-AEE6-F190048DB190}"/>
              </a:ext>
            </a:extLst>
          </p:cNvPr>
          <p:cNvSpPr/>
          <p:nvPr/>
        </p:nvSpPr>
        <p:spPr>
          <a:xfrm>
            <a:off x="-134636" y="1297603"/>
            <a:ext cx="1268331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A535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好久不见</a:t>
            </a:r>
          </a:p>
        </p:txBody>
      </p:sp>
      <p:sp>
        <p:nvSpPr>
          <p:cNvPr id="35" name="云形 34">
            <a:extLst>
              <a:ext uri="{FF2B5EF4-FFF2-40B4-BE49-F238E27FC236}">
                <a16:creationId xmlns:a16="http://schemas.microsoft.com/office/drawing/2014/main" id="{D6A4BEB6-C147-46DD-BEF0-6B4B752D7B21}"/>
              </a:ext>
            </a:extLst>
          </p:cNvPr>
          <p:cNvSpPr/>
          <p:nvPr/>
        </p:nvSpPr>
        <p:spPr>
          <a:xfrm>
            <a:off x="1304363" y="24263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rgbClr val="FFCE0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认识你很开心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4747BB3-A218-4768-AECA-ECEDC6C7D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61975" y="2503642"/>
            <a:ext cx="1268331" cy="126833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5A48BBC-2BBF-47B0-8BB4-A6EDF918ADA4}"/>
              </a:ext>
            </a:extLst>
          </p:cNvPr>
          <p:cNvSpPr txBox="1"/>
          <p:nvPr/>
        </p:nvSpPr>
        <p:spPr>
          <a:xfrm>
            <a:off x="3467796" y="4155702"/>
            <a:ext cx="525640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开学第一课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93FCB80-91B8-4498-8552-0787F55EB231}"/>
              </a:ext>
            </a:extLst>
          </p:cNvPr>
          <p:cNvSpPr txBox="1"/>
          <p:nvPr/>
        </p:nvSpPr>
        <p:spPr>
          <a:xfrm>
            <a:off x="3632549" y="5356031"/>
            <a:ext cx="4926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B67568"/>
                </a:solidFill>
                <a:latin typeface="+mn-ea"/>
              </a:rPr>
              <a:t>新学期·新开始·新朋友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D86911-DBFD-4AB5-B50A-8711BF7BC0B0}"/>
              </a:ext>
            </a:extLst>
          </p:cNvPr>
          <p:cNvSpPr txBox="1"/>
          <p:nvPr/>
        </p:nvSpPr>
        <p:spPr>
          <a:xfrm>
            <a:off x="3626198" y="5926615"/>
            <a:ext cx="4926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2">
                    <a:lumMod val="50000"/>
                  </a:schemeClr>
                </a:solidFill>
                <a:latin typeface="+mn-ea"/>
              </a:rPr>
              <a:t>Xxx小学：X老师    四年级二班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9017546-C93A-4798-8FAF-C9DC47919C11}"/>
              </a:ext>
            </a:extLst>
          </p:cNvPr>
          <p:cNvGrpSpPr/>
          <p:nvPr/>
        </p:nvGrpSpPr>
        <p:grpSpPr>
          <a:xfrm rot="20326308">
            <a:off x="9583220" y="5122696"/>
            <a:ext cx="1012484" cy="789993"/>
            <a:chOff x="1397000" y="3003938"/>
            <a:chExt cx="1012484" cy="78999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D7C1BE0-2EB1-43F3-A967-2B896199E718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10526EA9-AECC-46FA-A7EE-F90EB665018C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7488315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12"/>
      <p:bldP grpId="0" spid="13"/>
      <p:bldP grpId="0" spid="27"/>
      <p:bldP grpId="0" spid="30"/>
      <p:bldP grpId="0" spid="31"/>
      <p:bldP grpId="0" spid="34"/>
      <p:bldP grpId="0" spid="35"/>
      <p:bldP grpId="0" spid="37"/>
      <p:bldP grpId="0" spid="38"/>
      <p:bldP grpId="0" spid="3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04190" y="2934413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守纪律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8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8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8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8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8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8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37078143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ACB32B5-9CE8-48D4-ABD3-C2E54616F3D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A5DC5A-9234-48A9-9096-8AAC57CE9051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4193C08-E669-4334-BAEA-C817ED956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641B6D2-0F05-4076-99E3-C5A123B0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D4C2006-6245-40F3-931A-F651057A1FFD}"/>
              </a:ext>
            </a:extLst>
          </p:cNvPr>
          <p:cNvSpPr txBox="1"/>
          <p:nvPr/>
        </p:nvSpPr>
        <p:spPr>
          <a:xfrm>
            <a:off x="1296159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遵守纪律</a:t>
            </a:r>
          </a:p>
        </p:txBody>
      </p:sp>
      <p:grpSp>
        <p:nvGrpSpPr>
          <p:cNvPr id="14" name="ïṧḻïḑé">
            <a:extLst>
              <a:ext uri="{FF2B5EF4-FFF2-40B4-BE49-F238E27FC236}">
                <a16:creationId xmlns:a16="http://schemas.microsoft.com/office/drawing/2014/main" id="{1FC15D86-8F92-424E-BFB8-5FCA6328E06F}"/>
              </a:ext>
            </a:extLst>
          </p:cNvPr>
          <p:cNvGrpSpPr/>
          <p:nvPr/>
        </p:nvGrpSpPr>
        <p:grpSpPr>
          <a:xfrm>
            <a:off x="5400581" y="582952"/>
            <a:ext cx="2376000" cy="2471787"/>
            <a:chOff x="914400" y="1205246"/>
            <a:chExt cx="2376000" cy="2471787"/>
          </a:xfrm>
        </p:grpSpPr>
        <p:sp>
          <p:nvSpPr>
            <p:cNvPr id="15" name="ïṧ1ïďé">
              <a:extLst>
                <a:ext uri="{FF2B5EF4-FFF2-40B4-BE49-F238E27FC236}">
                  <a16:creationId xmlns:a16="http://schemas.microsoft.com/office/drawing/2014/main" id="{1ACAAE1A-A3F2-41E3-8F28-59D6CAB922F9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ṣlíḋé">
              <a:extLst>
                <a:ext uri="{FF2B5EF4-FFF2-40B4-BE49-F238E27FC236}">
                  <a16:creationId xmlns:a16="http://schemas.microsoft.com/office/drawing/2014/main" id="{6F702DE1-20B8-4D9C-B99C-9DCD7629F79B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ş1ïḋê">
              <a:extLst>
                <a:ext uri="{FF2B5EF4-FFF2-40B4-BE49-F238E27FC236}">
                  <a16:creationId xmlns:a16="http://schemas.microsoft.com/office/drawing/2014/main" id="{BE5600D3-B771-45F5-902C-10CA9F73201C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一</a:t>
              </a:r>
            </a:p>
          </p:txBody>
        </p:sp>
        <p:sp>
          <p:nvSpPr>
            <p:cNvPr id="18" name="îšļïḑé">
              <a:extLst>
                <a:ext uri="{FF2B5EF4-FFF2-40B4-BE49-F238E27FC236}">
                  <a16:creationId xmlns:a16="http://schemas.microsoft.com/office/drawing/2014/main" id="{6161178F-4440-42AB-BBD0-B492A4A61FB7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进校: 穿戴整洁重仪表，备齐用品准时到； 进校说声老师好，相互问候有礼貌。</a:t>
              </a:r>
            </a:p>
          </p:txBody>
        </p:sp>
      </p:grpSp>
      <p:grpSp>
        <p:nvGrpSpPr>
          <p:cNvPr id="20" name="ïṧḻïḑé">
            <a:extLst>
              <a:ext uri="{FF2B5EF4-FFF2-40B4-BE49-F238E27FC236}">
                <a16:creationId xmlns:a16="http://schemas.microsoft.com/office/drawing/2014/main" id="{2EC1C23F-1EBF-450F-B6D7-0D0254D0D239}"/>
              </a:ext>
            </a:extLst>
          </p:cNvPr>
          <p:cNvGrpSpPr/>
          <p:nvPr/>
        </p:nvGrpSpPr>
        <p:grpSpPr>
          <a:xfrm>
            <a:off x="8095080" y="605969"/>
            <a:ext cx="2369319" cy="2471787"/>
            <a:chOff x="914400" y="1205246"/>
            <a:chExt cx="2369319" cy="2471787"/>
          </a:xfrm>
        </p:grpSpPr>
        <p:sp>
          <p:nvSpPr>
            <p:cNvPr id="21" name="ïṧ1ïďé">
              <a:extLst>
                <a:ext uri="{FF2B5EF4-FFF2-40B4-BE49-F238E27FC236}">
                  <a16:creationId xmlns:a16="http://schemas.microsoft.com/office/drawing/2014/main" id="{6F4C95CD-2000-4AF0-BC5A-27F36EA4DBB3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íṣlíḋé">
              <a:extLst>
                <a:ext uri="{FF2B5EF4-FFF2-40B4-BE49-F238E27FC236}">
                  <a16:creationId xmlns:a16="http://schemas.microsoft.com/office/drawing/2014/main" id="{182FEBC0-49D2-4AFE-93BF-C3643FAF8552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ïş1ïḋê">
              <a:extLst>
                <a:ext uri="{FF2B5EF4-FFF2-40B4-BE49-F238E27FC236}">
                  <a16:creationId xmlns:a16="http://schemas.microsoft.com/office/drawing/2014/main" id="{C3141EFE-C1E9-41DF-8F7E-05F82F7AAF82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二</a:t>
              </a:r>
            </a:p>
          </p:txBody>
        </p:sp>
        <p:sp>
          <p:nvSpPr>
            <p:cNvPr id="24" name="îšļïḑé">
              <a:extLst>
                <a:ext uri="{FF2B5EF4-FFF2-40B4-BE49-F238E27FC236}">
                  <a16:creationId xmlns:a16="http://schemas.microsoft.com/office/drawing/2014/main" id="{AFF50314-5621-4773-BC86-1D414908994D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早读：勤奋好学争分秒，贵在自觉效率高； 语文数学同重要，书声琅琅气氛好。</a:t>
              </a:r>
            </a:p>
          </p:txBody>
        </p:sp>
      </p:grpSp>
      <p:grpSp>
        <p:nvGrpSpPr>
          <p:cNvPr id="25" name="ïṧḻïḑé">
            <a:extLst>
              <a:ext uri="{FF2B5EF4-FFF2-40B4-BE49-F238E27FC236}">
                <a16:creationId xmlns:a16="http://schemas.microsoft.com/office/drawing/2014/main" id="{0A877B78-02C8-448C-A5EC-EBFC9426BEB1}"/>
              </a:ext>
            </a:extLst>
          </p:cNvPr>
          <p:cNvGrpSpPr/>
          <p:nvPr/>
        </p:nvGrpSpPr>
        <p:grpSpPr>
          <a:xfrm>
            <a:off x="715851" y="3834905"/>
            <a:ext cx="2369319" cy="2471787"/>
            <a:chOff x="914400" y="1205246"/>
            <a:chExt cx="2369319" cy="2471787"/>
          </a:xfrm>
        </p:grpSpPr>
        <p:sp>
          <p:nvSpPr>
            <p:cNvPr id="26" name="ïṧ1ïďé">
              <a:extLst>
                <a:ext uri="{FF2B5EF4-FFF2-40B4-BE49-F238E27FC236}">
                  <a16:creationId xmlns:a16="http://schemas.microsoft.com/office/drawing/2014/main" id="{38C343FB-C307-4E0D-9CB4-5D67F77A2625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íṣlíḋé">
              <a:extLst>
                <a:ext uri="{FF2B5EF4-FFF2-40B4-BE49-F238E27FC236}">
                  <a16:creationId xmlns:a16="http://schemas.microsoft.com/office/drawing/2014/main" id="{3F1467DE-8F3B-4D02-A665-C4DDF8266482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ïş1ïḋê">
              <a:extLst>
                <a:ext uri="{FF2B5EF4-FFF2-40B4-BE49-F238E27FC236}">
                  <a16:creationId xmlns:a16="http://schemas.microsoft.com/office/drawing/2014/main" id="{F6357362-CDB3-4FA3-BAF5-CF0D75AFC991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三</a:t>
              </a:r>
            </a:p>
          </p:txBody>
        </p:sp>
        <p:sp>
          <p:nvSpPr>
            <p:cNvPr id="29" name="îšļïḑé">
              <a:extLst>
                <a:ext uri="{FF2B5EF4-FFF2-40B4-BE49-F238E27FC236}">
                  <a16:creationId xmlns:a16="http://schemas.microsoft.com/office/drawing/2014/main" id="{DCA9CB93-B52D-43FC-8ADE-2270A0432A7C}"/>
                </a:ext>
              </a:extLst>
            </p:cNvPr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升旗：升旗仪式要搞好，热爱祖国第一条； 齐唱国歌感情深，肃立致敬要做到。</a:t>
              </a:r>
            </a:p>
          </p:txBody>
        </p:sp>
      </p:grpSp>
      <p:grpSp>
        <p:nvGrpSpPr>
          <p:cNvPr id="30" name="ïṧḻïḑé">
            <a:extLst>
              <a:ext uri="{FF2B5EF4-FFF2-40B4-BE49-F238E27FC236}">
                <a16:creationId xmlns:a16="http://schemas.microsoft.com/office/drawing/2014/main" id="{B4614C60-03B8-4143-B5A2-B7A33C6DDCE8}"/>
              </a:ext>
            </a:extLst>
          </p:cNvPr>
          <p:cNvGrpSpPr/>
          <p:nvPr/>
        </p:nvGrpSpPr>
        <p:grpSpPr>
          <a:xfrm>
            <a:off x="3487724" y="3834905"/>
            <a:ext cx="2369319" cy="2471787"/>
            <a:chOff x="914400" y="1205246"/>
            <a:chExt cx="2369319" cy="2471787"/>
          </a:xfrm>
        </p:grpSpPr>
        <p:sp>
          <p:nvSpPr>
            <p:cNvPr id="31" name="ïṧ1ïďé">
              <a:extLst>
                <a:ext uri="{FF2B5EF4-FFF2-40B4-BE49-F238E27FC236}">
                  <a16:creationId xmlns:a16="http://schemas.microsoft.com/office/drawing/2014/main" id="{902377EF-9B3B-443D-9BAD-CA6D7AB228CE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íṣlíḋé">
              <a:extLst>
                <a:ext uri="{FF2B5EF4-FFF2-40B4-BE49-F238E27FC236}">
                  <a16:creationId xmlns:a16="http://schemas.microsoft.com/office/drawing/2014/main" id="{14DF716F-5093-410E-84BC-78EE9A2B36A0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ş1ïḋê">
              <a:extLst>
                <a:ext uri="{FF2B5EF4-FFF2-40B4-BE49-F238E27FC236}">
                  <a16:creationId xmlns:a16="http://schemas.microsoft.com/office/drawing/2014/main" id="{92250BE0-DB70-41FD-9052-C6BB2C869C28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四</a:t>
              </a:r>
            </a:p>
          </p:txBody>
        </p:sp>
        <p:sp>
          <p:nvSpPr>
            <p:cNvPr id="34" name="îšļïḑé">
              <a:extLst>
                <a:ext uri="{FF2B5EF4-FFF2-40B4-BE49-F238E27FC236}">
                  <a16:creationId xmlns:a16="http://schemas.microsoft.com/office/drawing/2014/main" id="{2C698CCD-C6B0-415E-BCD5-481550B0C290}"/>
                </a:ext>
              </a:extLst>
            </p:cNvPr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两操： 出操集队快静齐，动作规范做好操； 每天眼操做两次，持之以恒视力保。</a:t>
              </a:r>
            </a:p>
          </p:txBody>
        </p:sp>
      </p:grpSp>
      <p:grpSp>
        <p:nvGrpSpPr>
          <p:cNvPr id="35" name="ïṧḻïḑé">
            <a:extLst>
              <a:ext uri="{FF2B5EF4-FFF2-40B4-BE49-F238E27FC236}">
                <a16:creationId xmlns:a16="http://schemas.microsoft.com/office/drawing/2014/main" id="{5BC2B781-460A-4E9D-8D5B-35D76D57AA25}"/>
              </a:ext>
            </a:extLst>
          </p:cNvPr>
          <p:cNvGrpSpPr/>
          <p:nvPr/>
        </p:nvGrpSpPr>
        <p:grpSpPr>
          <a:xfrm>
            <a:off x="6294572" y="3834905"/>
            <a:ext cx="2369319" cy="2471787"/>
            <a:chOff x="914400" y="1205246"/>
            <a:chExt cx="2369319" cy="2471787"/>
          </a:xfrm>
        </p:grpSpPr>
        <p:sp>
          <p:nvSpPr>
            <p:cNvPr id="36" name="ïṧ1ïďé">
              <a:extLst>
                <a:ext uri="{FF2B5EF4-FFF2-40B4-BE49-F238E27FC236}">
                  <a16:creationId xmlns:a16="http://schemas.microsoft.com/office/drawing/2014/main" id="{1BAD95BA-1ECB-40A8-AC49-04A4844AD49C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íṣlíḋé">
              <a:extLst>
                <a:ext uri="{FF2B5EF4-FFF2-40B4-BE49-F238E27FC236}">
                  <a16:creationId xmlns:a16="http://schemas.microsoft.com/office/drawing/2014/main" id="{CBB0DE3B-D159-456D-B1FE-7900FCF1B8F5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ïş1ïḋê">
              <a:extLst>
                <a:ext uri="{FF2B5EF4-FFF2-40B4-BE49-F238E27FC236}">
                  <a16:creationId xmlns:a16="http://schemas.microsoft.com/office/drawing/2014/main" id="{EA141A0E-2683-434A-B878-BB59BCDBA9F3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五</a:t>
              </a:r>
            </a:p>
          </p:txBody>
        </p:sp>
        <p:sp>
          <p:nvSpPr>
            <p:cNvPr id="39" name="îšļïḑé">
              <a:extLst>
                <a:ext uri="{FF2B5EF4-FFF2-40B4-BE49-F238E27FC236}">
                  <a16:creationId xmlns:a16="http://schemas.microsoft.com/office/drawing/2014/main" id="{8F37D7FA-AFD7-4D05-B8EC-101893FA577B}"/>
                </a:ext>
              </a:extLst>
            </p:cNvPr>
            <p:cNvSpPr/>
            <p:nvPr/>
          </p:nvSpPr>
          <p:spPr bwMode="auto">
            <a:xfrm>
              <a:off x="1098395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上课： 铃声一响教室静，专心听讲勤思考； 举手发言敢提问，尊敬师长听教导。</a:t>
              </a:r>
            </a:p>
          </p:txBody>
        </p:sp>
      </p:grpSp>
      <p:grpSp>
        <p:nvGrpSpPr>
          <p:cNvPr id="40" name="ïṧḻïḑé">
            <a:extLst>
              <a:ext uri="{FF2B5EF4-FFF2-40B4-BE49-F238E27FC236}">
                <a16:creationId xmlns:a16="http://schemas.microsoft.com/office/drawing/2014/main" id="{C8E4B794-9A03-4194-9F99-4F0CB3E85D88}"/>
              </a:ext>
            </a:extLst>
          </p:cNvPr>
          <p:cNvGrpSpPr/>
          <p:nvPr/>
        </p:nvGrpSpPr>
        <p:grpSpPr>
          <a:xfrm>
            <a:off x="9059898" y="3834905"/>
            <a:ext cx="2369319" cy="2471787"/>
            <a:chOff x="914400" y="1205246"/>
            <a:chExt cx="2369319" cy="2471787"/>
          </a:xfrm>
        </p:grpSpPr>
        <p:sp>
          <p:nvSpPr>
            <p:cNvPr id="41" name="ïṧ1ïďé">
              <a:extLst>
                <a:ext uri="{FF2B5EF4-FFF2-40B4-BE49-F238E27FC236}">
                  <a16:creationId xmlns:a16="http://schemas.microsoft.com/office/drawing/2014/main" id="{FF87AA83-AB3C-4248-9887-761696E2914E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íṣlíḋé">
              <a:extLst>
                <a:ext uri="{FF2B5EF4-FFF2-40B4-BE49-F238E27FC236}">
                  <a16:creationId xmlns:a16="http://schemas.microsoft.com/office/drawing/2014/main" id="{DEB62AA2-D3D2-45F0-9B16-EC3BC754A1FA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" name="ïş1ïḋê">
              <a:extLst>
                <a:ext uri="{FF2B5EF4-FFF2-40B4-BE49-F238E27FC236}">
                  <a16:creationId xmlns:a16="http://schemas.microsoft.com/office/drawing/2014/main" id="{EAF4D058-04D5-4FC4-969E-8431A38C7463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六</a:t>
              </a:r>
            </a:p>
          </p:txBody>
        </p:sp>
        <p:sp>
          <p:nvSpPr>
            <p:cNvPr id="44" name="îšļïḑé">
              <a:extLst>
                <a:ext uri="{FF2B5EF4-FFF2-40B4-BE49-F238E27FC236}">
                  <a16:creationId xmlns:a16="http://schemas.microsoft.com/office/drawing/2014/main" id="{2829A49E-801F-4238-B196-DDB42AC4A12A}"/>
                </a:ext>
              </a:extLst>
            </p:cNvPr>
            <p:cNvSpPr/>
            <p:nvPr/>
          </p:nvSpPr>
          <p:spPr bwMode="auto">
            <a:xfrm>
              <a:off x="1114437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课间： 课间休息不吵闹，文明整洁要做到； 勤俭节约爱公物，遵循公德最重要。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9B81068-8646-4194-8D5E-E8843A27D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020472" y="1843603"/>
            <a:ext cx="2790300" cy="209167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671F4DA-0AB2-4791-B378-5F99AE0AC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63CE254-0F16-4332-9AB2-06F37F9558D5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25747B-35FD-4C36-A36B-B3D2F2C931CD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94E033D-0FF9-41AB-B7A2-5F0A5C82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A992C4C-D1CF-409D-B7B5-1775249B4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06D0041-8082-440F-9B56-E63E6B028F3D}"/>
              </a:ext>
            </a:extLst>
          </p:cNvPr>
          <p:cNvSpPr txBox="1"/>
          <p:nvPr/>
        </p:nvSpPr>
        <p:spPr>
          <a:xfrm>
            <a:off x="1296159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遵守纪律</a:t>
            </a:r>
          </a:p>
        </p:txBody>
      </p:sp>
      <p:grpSp>
        <p:nvGrpSpPr>
          <p:cNvPr id="14" name="ïṧḻïḑé">
            <a:extLst>
              <a:ext uri="{FF2B5EF4-FFF2-40B4-BE49-F238E27FC236}">
                <a16:creationId xmlns:a16="http://schemas.microsoft.com/office/drawing/2014/main" id="{BCAF8B33-C46C-4FF0-BABE-B9E779B47726}"/>
              </a:ext>
            </a:extLst>
          </p:cNvPr>
          <p:cNvGrpSpPr/>
          <p:nvPr/>
        </p:nvGrpSpPr>
        <p:grpSpPr>
          <a:xfrm>
            <a:off x="5245060" y="544147"/>
            <a:ext cx="2376000" cy="2471787"/>
            <a:chOff x="914400" y="1205246"/>
            <a:chExt cx="2376000" cy="2471787"/>
          </a:xfrm>
        </p:grpSpPr>
        <p:sp>
          <p:nvSpPr>
            <p:cNvPr id="15" name="ïṧ1ïďé">
              <a:extLst>
                <a:ext uri="{FF2B5EF4-FFF2-40B4-BE49-F238E27FC236}">
                  <a16:creationId xmlns:a16="http://schemas.microsoft.com/office/drawing/2014/main" id="{93EB641D-DEED-403F-8522-3234D2EDF2B7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ṣlíḋé">
              <a:extLst>
                <a:ext uri="{FF2B5EF4-FFF2-40B4-BE49-F238E27FC236}">
                  <a16:creationId xmlns:a16="http://schemas.microsoft.com/office/drawing/2014/main" id="{29A7EEDB-7CC8-4C63-840F-2880A5C598AD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ş1ïḋê">
              <a:extLst>
                <a:ext uri="{FF2B5EF4-FFF2-40B4-BE49-F238E27FC236}">
                  <a16:creationId xmlns:a16="http://schemas.microsoft.com/office/drawing/2014/main" id="{10558D62-0390-47AB-A958-53E3D75AC6BE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七</a:t>
              </a:r>
            </a:p>
          </p:txBody>
        </p:sp>
        <p:sp>
          <p:nvSpPr>
            <p:cNvPr id="18" name="îšļïḑé">
              <a:extLst>
                <a:ext uri="{FF2B5EF4-FFF2-40B4-BE49-F238E27FC236}">
                  <a16:creationId xmlns:a16="http://schemas.microsoft.com/office/drawing/2014/main" id="{A7A8EF3E-0BE9-49C5-A7C4-7E39090D743E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学习： 各门功课要学好，遵守纪律最重要； 预习复习要自觉，环环扣紧才生效。</a:t>
              </a:r>
            </a:p>
          </p:txBody>
        </p:sp>
      </p:grpSp>
      <p:grpSp>
        <p:nvGrpSpPr>
          <p:cNvPr id="19" name="ïṧḻïḑé">
            <a:extLst>
              <a:ext uri="{FF2B5EF4-FFF2-40B4-BE49-F238E27FC236}">
                <a16:creationId xmlns:a16="http://schemas.microsoft.com/office/drawing/2014/main" id="{0B815CE9-088B-47EF-8A1B-2B2DF5FB697E}"/>
              </a:ext>
            </a:extLst>
          </p:cNvPr>
          <p:cNvGrpSpPr/>
          <p:nvPr/>
        </p:nvGrpSpPr>
        <p:grpSpPr>
          <a:xfrm>
            <a:off x="7998471" y="534213"/>
            <a:ext cx="2376000" cy="2471787"/>
            <a:chOff x="914400" y="1205246"/>
            <a:chExt cx="2376000" cy="2471787"/>
          </a:xfrm>
        </p:grpSpPr>
        <p:sp>
          <p:nvSpPr>
            <p:cNvPr id="20" name="ïṧ1ïďé">
              <a:extLst>
                <a:ext uri="{FF2B5EF4-FFF2-40B4-BE49-F238E27FC236}">
                  <a16:creationId xmlns:a16="http://schemas.microsoft.com/office/drawing/2014/main" id="{D64A0C01-0E14-4BB4-91CC-FB596B3BDE4C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1" name="íṣlíḋé">
              <a:extLst>
                <a:ext uri="{FF2B5EF4-FFF2-40B4-BE49-F238E27FC236}">
                  <a16:creationId xmlns:a16="http://schemas.microsoft.com/office/drawing/2014/main" id="{507B78CC-96DD-49B5-AE36-4D5C41184B6B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ïş1ïḋê">
              <a:extLst>
                <a:ext uri="{FF2B5EF4-FFF2-40B4-BE49-F238E27FC236}">
                  <a16:creationId xmlns:a16="http://schemas.microsoft.com/office/drawing/2014/main" id="{0E48BF0D-092D-432B-9619-016B01A61948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八</a:t>
              </a:r>
            </a:p>
          </p:txBody>
        </p:sp>
        <p:sp>
          <p:nvSpPr>
            <p:cNvPr id="23" name="îšļïḑé">
              <a:extLst>
                <a:ext uri="{FF2B5EF4-FFF2-40B4-BE49-F238E27FC236}">
                  <a16:creationId xmlns:a16="http://schemas.microsoft.com/office/drawing/2014/main" id="{0CA6E081-2BC3-4C1A-8369-3919FAB061F1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作业： 审清题意独立做，格式规范不抄袭； 簿本整洁字端正，保质保量按时交。</a:t>
              </a:r>
            </a:p>
          </p:txBody>
        </p:sp>
      </p:grpSp>
      <p:grpSp>
        <p:nvGrpSpPr>
          <p:cNvPr id="24" name="ïṧḻïḑé">
            <a:extLst>
              <a:ext uri="{FF2B5EF4-FFF2-40B4-BE49-F238E27FC236}">
                <a16:creationId xmlns:a16="http://schemas.microsoft.com/office/drawing/2014/main" id="{91159B3D-4AB3-42BA-ACEF-B63FCBC77E0A}"/>
              </a:ext>
            </a:extLst>
          </p:cNvPr>
          <p:cNvGrpSpPr/>
          <p:nvPr/>
        </p:nvGrpSpPr>
        <p:grpSpPr>
          <a:xfrm>
            <a:off x="780455" y="3760044"/>
            <a:ext cx="2376000" cy="2471787"/>
            <a:chOff x="914400" y="1205246"/>
            <a:chExt cx="2376000" cy="2471787"/>
          </a:xfrm>
        </p:grpSpPr>
        <p:sp>
          <p:nvSpPr>
            <p:cNvPr id="25" name="ïṧ1ïďé">
              <a:extLst>
                <a:ext uri="{FF2B5EF4-FFF2-40B4-BE49-F238E27FC236}">
                  <a16:creationId xmlns:a16="http://schemas.microsoft.com/office/drawing/2014/main" id="{D9D57CC4-F979-44D0-B854-9F82D5A76A2C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íṣlíḋé">
              <a:extLst>
                <a:ext uri="{FF2B5EF4-FFF2-40B4-BE49-F238E27FC236}">
                  <a16:creationId xmlns:a16="http://schemas.microsoft.com/office/drawing/2014/main" id="{A725E091-DE50-42D5-B00E-DC14096ABF68}"/>
                </a:ext>
              </a:extLst>
            </p:cNvPr>
            <p:cNvSpPr/>
            <p:nvPr/>
          </p:nvSpPr>
          <p:spPr bwMode="auto">
            <a:xfrm>
              <a:off x="105009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ïş1ïḋê">
              <a:extLst>
                <a:ext uri="{FF2B5EF4-FFF2-40B4-BE49-F238E27FC236}">
                  <a16:creationId xmlns:a16="http://schemas.microsoft.com/office/drawing/2014/main" id="{AA0BE9BC-4258-4B32-AFE6-D2B77FB23A54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九</a:t>
              </a:r>
            </a:p>
          </p:txBody>
        </p:sp>
        <p:sp>
          <p:nvSpPr>
            <p:cNvPr id="28" name="îšļïḑé">
              <a:extLst>
                <a:ext uri="{FF2B5EF4-FFF2-40B4-BE49-F238E27FC236}">
                  <a16:creationId xmlns:a16="http://schemas.microsoft.com/office/drawing/2014/main" id="{0C5FE088-EC34-432A-892E-E5CC7449B1D0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活动： 科技文体热情高，体魄健壮素质好； 思想觉悟要提高，班队活动少不了。</a:t>
              </a:r>
            </a:p>
          </p:txBody>
        </p:sp>
      </p:grpSp>
      <p:grpSp>
        <p:nvGrpSpPr>
          <p:cNvPr id="29" name="ïṧḻïḑé">
            <a:extLst>
              <a:ext uri="{FF2B5EF4-FFF2-40B4-BE49-F238E27FC236}">
                <a16:creationId xmlns:a16="http://schemas.microsoft.com/office/drawing/2014/main" id="{9319DD02-F605-4C13-92FB-0F69B7207865}"/>
              </a:ext>
            </a:extLst>
          </p:cNvPr>
          <p:cNvGrpSpPr/>
          <p:nvPr/>
        </p:nvGrpSpPr>
        <p:grpSpPr>
          <a:xfrm>
            <a:off x="3450435" y="3760044"/>
            <a:ext cx="2376000" cy="2471787"/>
            <a:chOff x="914400" y="1205246"/>
            <a:chExt cx="2376000" cy="2471787"/>
          </a:xfrm>
        </p:grpSpPr>
        <p:sp>
          <p:nvSpPr>
            <p:cNvPr id="30" name="ïṧ1ïďé">
              <a:extLst>
                <a:ext uri="{FF2B5EF4-FFF2-40B4-BE49-F238E27FC236}">
                  <a16:creationId xmlns:a16="http://schemas.microsoft.com/office/drawing/2014/main" id="{EE528FAC-0749-4033-8CCA-D89FD6D735F2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ṣlíḋé">
              <a:extLst>
                <a:ext uri="{FF2B5EF4-FFF2-40B4-BE49-F238E27FC236}">
                  <a16:creationId xmlns:a16="http://schemas.microsoft.com/office/drawing/2014/main" id="{880AA226-32BD-406B-BC43-16BD9EB29DB4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ïş1ïḋê">
              <a:extLst>
                <a:ext uri="{FF2B5EF4-FFF2-40B4-BE49-F238E27FC236}">
                  <a16:creationId xmlns:a16="http://schemas.microsoft.com/office/drawing/2014/main" id="{003F4341-1AA8-414F-A343-9268EA0AE39F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十</a:t>
              </a:r>
            </a:p>
          </p:txBody>
        </p:sp>
        <p:sp>
          <p:nvSpPr>
            <p:cNvPr id="33" name="îšļïḑé">
              <a:extLst>
                <a:ext uri="{FF2B5EF4-FFF2-40B4-BE49-F238E27FC236}">
                  <a16:creationId xmlns:a16="http://schemas.microsoft.com/office/drawing/2014/main" id="{A0BB6D50-99D9-43A7-8056-359111D17872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fontAlgn="base"/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生活： 爱惜粮食要记牢，节约水电少浪费； 服从管理加自理，遵守纪律觉悟高。</a:t>
              </a:r>
            </a:p>
          </p:txBody>
        </p:sp>
      </p:grpSp>
      <p:grpSp>
        <p:nvGrpSpPr>
          <p:cNvPr id="34" name="ïṧḻïḑé">
            <a:extLst>
              <a:ext uri="{FF2B5EF4-FFF2-40B4-BE49-F238E27FC236}">
                <a16:creationId xmlns:a16="http://schemas.microsoft.com/office/drawing/2014/main" id="{3115CFC8-2C03-4E76-9291-7EB90CF9C533}"/>
              </a:ext>
            </a:extLst>
          </p:cNvPr>
          <p:cNvGrpSpPr/>
          <p:nvPr/>
        </p:nvGrpSpPr>
        <p:grpSpPr>
          <a:xfrm>
            <a:off x="6203437" y="3760044"/>
            <a:ext cx="2376000" cy="2471787"/>
            <a:chOff x="914400" y="1205246"/>
            <a:chExt cx="2376000" cy="2471787"/>
          </a:xfrm>
        </p:grpSpPr>
        <p:sp>
          <p:nvSpPr>
            <p:cNvPr id="35" name="ïṧ1ïďé">
              <a:extLst>
                <a:ext uri="{FF2B5EF4-FFF2-40B4-BE49-F238E27FC236}">
                  <a16:creationId xmlns:a16="http://schemas.microsoft.com/office/drawing/2014/main" id="{FB96F93D-D9F8-45D9-8141-07DFA8959336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íṣlíḋé">
              <a:extLst>
                <a:ext uri="{FF2B5EF4-FFF2-40B4-BE49-F238E27FC236}">
                  <a16:creationId xmlns:a16="http://schemas.microsoft.com/office/drawing/2014/main" id="{5047B2EB-4437-4EEB-95B7-A0EAFDC517FE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ïş1ïḋê">
              <a:extLst>
                <a:ext uri="{FF2B5EF4-FFF2-40B4-BE49-F238E27FC236}">
                  <a16:creationId xmlns:a16="http://schemas.microsoft.com/office/drawing/2014/main" id="{1AFB0A62-9248-4446-A15B-DDACF2E86EB7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十一</a:t>
              </a:r>
            </a:p>
          </p:txBody>
        </p:sp>
        <p:sp>
          <p:nvSpPr>
            <p:cNvPr id="38" name="îšļïḑé">
              <a:extLst>
                <a:ext uri="{FF2B5EF4-FFF2-40B4-BE49-F238E27FC236}">
                  <a16:creationId xmlns:a16="http://schemas.microsoft.com/office/drawing/2014/main" id="{AFEB3753-7DEA-4828-816C-F24AC69B8BC4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晚休： 值日卫生勤打扫，按时离班关门窗； 秩序排队回宿舍，安静洗刷不打闹。</a:t>
              </a:r>
            </a:p>
          </p:txBody>
        </p:sp>
      </p:grpSp>
      <p:grpSp>
        <p:nvGrpSpPr>
          <p:cNvPr id="39" name="ïṧḻïḑé">
            <a:extLst>
              <a:ext uri="{FF2B5EF4-FFF2-40B4-BE49-F238E27FC236}">
                <a16:creationId xmlns:a16="http://schemas.microsoft.com/office/drawing/2014/main" id="{D9D640E3-DDBB-42E0-9370-029BABA95429}"/>
              </a:ext>
            </a:extLst>
          </p:cNvPr>
          <p:cNvGrpSpPr/>
          <p:nvPr/>
        </p:nvGrpSpPr>
        <p:grpSpPr>
          <a:xfrm>
            <a:off x="8945266" y="3760044"/>
            <a:ext cx="2376000" cy="2471787"/>
            <a:chOff x="914400" y="1205246"/>
            <a:chExt cx="2376000" cy="2471787"/>
          </a:xfrm>
        </p:grpSpPr>
        <p:sp>
          <p:nvSpPr>
            <p:cNvPr id="40" name="ïṧ1ïďé">
              <a:extLst>
                <a:ext uri="{FF2B5EF4-FFF2-40B4-BE49-F238E27FC236}">
                  <a16:creationId xmlns:a16="http://schemas.microsoft.com/office/drawing/2014/main" id="{40FB744F-ED76-4FF0-9A5B-545BF1CD4EC4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gdLst>
                <a:gd fmla="*/ 538 w 1089" name="T0"/>
                <a:gd fmla="*/ 1138 h 1138" name="T1"/>
                <a:gd fmla="*/ 466 w 1089" name="T2"/>
                <a:gd fmla="*/ 1122 h 1138" name="T3"/>
                <a:gd fmla="*/ 71 w 1089" name="T4"/>
                <a:gd fmla="*/ 895 h 1138" name="T5"/>
                <a:gd fmla="*/ 0 w 1089" name="T6"/>
                <a:gd fmla="*/ 772 h 1138" name="T7"/>
                <a:gd fmla="*/ 4 w 1089" name="T8"/>
                <a:gd fmla="*/ 248 h 1138" name="T9"/>
                <a:gd fmla="*/ 79 w 1089" name="T10"/>
                <a:gd fmla="*/ 143 h 1138" name="T11"/>
                <a:gd fmla="*/ 455 w 1089" name="T12"/>
                <a:gd fmla="*/ 12 h 1138" name="T13"/>
                <a:gd fmla="*/ 540 w 1089" name="T14"/>
                <a:gd fmla="*/ 0 h 1138" name="T15"/>
                <a:gd fmla="*/ 621 w 1089" name="T16"/>
                <a:gd fmla="*/ 11 h 1138" name="T17"/>
                <a:gd fmla="*/ 1015 w 1089" name="T18"/>
                <a:gd fmla="*/ 144 h 1138" name="T19"/>
                <a:gd fmla="*/ 1088 w 1089" name="T20"/>
                <a:gd fmla="*/ 247 h 1138" name="T21"/>
                <a:gd fmla="*/ 1078 w 1089" name="T22"/>
                <a:gd fmla="*/ 772 h 1138" name="T23"/>
                <a:gd fmla="*/ 1005 w 1089" name="T24"/>
                <a:gd fmla="*/ 895 h 1138" name="T25"/>
                <a:gd fmla="*/ 609 w 1089" name="T26"/>
                <a:gd fmla="*/ 1122 h 1138" name="T27"/>
                <a:gd fmla="*/ 538 w 1089" name="T28"/>
                <a:gd fmla="*/ 1138 h 113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38" w="1089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" name="íṣlíḋé">
              <a:extLst>
                <a:ext uri="{FF2B5EF4-FFF2-40B4-BE49-F238E27FC236}">
                  <a16:creationId xmlns:a16="http://schemas.microsoft.com/office/drawing/2014/main" id="{F4BD05B4-A87C-4E95-AD7A-E53B83850726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gdLst>
                <a:gd fmla="*/ 83 w 947" name="T0"/>
                <a:gd fmla="*/ 784 h 979" name="T1"/>
                <a:gd fmla="*/ 0 w 947" name="T2"/>
                <a:gd fmla="*/ 643 h 979" name="T3"/>
                <a:gd fmla="*/ 3 w 947" name="T4"/>
                <a:gd fmla="*/ 243 h 979" name="T5"/>
                <a:gd fmla="*/ 94 w 947" name="T6"/>
                <a:gd fmla="*/ 116 h 979" name="T7"/>
                <a:gd fmla="*/ 378 w 947" name="T8"/>
                <a:gd fmla="*/ 18 h 979" name="T9"/>
                <a:gd fmla="*/ 558 w 947" name="T10"/>
                <a:gd fmla="*/ 17 h 979" name="T11"/>
                <a:gd fmla="*/ 857 w 947" name="T12"/>
                <a:gd fmla="*/ 117 h 979" name="T13"/>
                <a:gd fmla="*/ 946 w 947" name="T14"/>
                <a:gd fmla="*/ 243 h 979" name="T15"/>
                <a:gd fmla="*/ 938 w 947" name="T16"/>
                <a:gd fmla="*/ 642 h 979" name="T17"/>
                <a:gd fmla="*/ 853 w 947" name="T18"/>
                <a:gd fmla="*/ 783 h 979" name="T19"/>
                <a:gd fmla="*/ 550 w 947" name="T20"/>
                <a:gd fmla="*/ 953 h 979" name="T21"/>
                <a:gd fmla="*/ 384 w 947" name="T22"/>
                <a:gd fmla="*/ 953 h 979" name="T23"/>
                <a:gd fmla="*/ 83 w 947" name="T24"/>
                <a:gd fmla="*/ 784 h 9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79" w="945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ïş1ïḋê">
              <a:extLst>
                <a:ext uri="{FF2B5EF4-FFF2-40B4-BE49-F238E27FC236}">
                  <a16:creationId xmlns:a16="http://schemas.microsoft.com/office/drawing/2014/main" id="{26574DC4-3B45-4882-B7C3-5ECDF347CEF5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fmla="*/ 716 w 719" name="T0"/>
                <a:gd fmla="*/ 0 h 216" name="T1"/>
                <a:gd fmla="*/ 362 w 719" name="T2"/>
                <a:gd fmla="*/ 0 h 216" name="T3"/>
                <a:gd fmla="*/ 359 w 719" name="T4"/>
                <a:gd fmla="*/ 0 h 216" name="T5"/>
                <a:gd fmla="*/ 359 w 719" name="T6"/>
                <a:gd fmla="*/ 0 h 216" name="T7"/>
                <a:gd fmla="*/ 356 w 719" name="T8"/>
                <a:gd fmla="*/ 0 h 216" name="T9"/>
                <a:gd fmla="*/ 2 w 719" name="T10"/>
                <a:gd fmla="*/ 0 h 216" name="T11"/>
                <a:gd fmla="*/ 0 w 719" name="T12"/>
                <a:gd fmla="*/ 0 h 216" name="T13"/>
                <a:gd fmla="*/ 39 w 719" name="T14"/>
                <a:gd fmla="*/ 9 h 216" name="T15"/>
                <a:gd fmla="*/ 46 w 719" name="T16"/>
                <a:gd fmla="*/ 13 h 216" name="T17"/>
                <a:gd fmla="*/ 49 w 719" name="T18"/>
                <a:gd fmla="*/ 14 h 216" name="T19"/>
                <a:gd fmla="*/ 53 w 719" name="T20"/>
                <a:gd fmla="*/ 17 h 216" name="T21"/>
                <a:gd fmla="*/ 56 w 719" name="T22"/>
                <a:gd fmla="*/ 19 h 216" name="T23"/>
                <a:gd fmla="*/ 59 w 719" name="T24"/>
                <a:gd fmla="*/ 22 h 216" name="T25"/>
                <a:gd fmla="*/ 63 w 719" name="T26"/>
                <a:gd fmla="*/ 25 h 216" name="T27"/>
                <a:gd fmla="*/ 64 w 719" name="T28"/>
                <a:gd fmla="*/ 27 h 216" name="T29"/>
                <a:gd fmla="*/ 70 w 719" name="T30"/>
                <a:gd fmla="*/ 33 h 216" name="T31"/>
                <a:gd fmla="*/ 71 w 719" name="T32"/>
                <a:gd fmla="*/ 34 h 216" name="T33"/>
                <a:gd fmla="*/ 75 w 719" name="T34"/>
                <a:gd fmla="*/ 38 h 216" name="T35"/>
                <a:gd fmla="*/ 76 w 719" name="T36"/>
                <a:gd fmla="*/ 40 h 216" name="T37"/>
                <a:gd fmla="*/ 77 w 719" name="T38"/>
                <a:gd fmla="*/ 41 h 216" name="T39"/>
                <a:gd fmla="*/ 78 w 719" name="T40"/>
                <a:gd fmla="*/ 43 h 216" name="T41"/>
                <a:gd fmla="*/ 81 w 719" name="T42"/>
                <a:gd fmla="*/ 47 h 216" name="T43"/>
                <a:gd fmla="*/ 81 w 719" name="T44"/>
                <a:gd fmla="*/ 48 h 216" name="T45"/>
                <a:gd fmla="*/ 81 w 719" name="T46"/>
                <a:gd fmla="*/ 48 h 216" name="T47"/>
                <a:gd fmla="*/ 81 w 719" name="T48"/>
                <a:gd fmla="*/ 48 h 216" name="T49"/>
                <a:gd fmla="*/ 86 w 719" name="T50"/>
                <a:gd fmla="*/ 59 h 216" name="T51"/>
                <a:gd fmla="*/ 86 w 719" name="T52"/>
                <a:gd fmla="*/ 59 h 216" name="T53"/>
                <a:gd fmla="*/ 96 w 719" name="T54"/>
                <a:gd fmla="*/ 95 h 216" name="T55"/>
                <a:gd fmla="*/ 96 w 719" name="T56"/>
                <a:gd fmla="*/ 98 h 216" name="T57"/>
                <a:gd fmla="*/ 111 w 719" name="T58"/>
                <a:gd fmla="*/ 166 h 216" name="T59"/>
                <a:gd fmla="*/ 192 w 719" name="T60"/>
                <a:gd fmla="*/ 216 h 216" name="T61"/>
                <a:gd fmla="*/ 356 w 719" name="T62"/>
                <a:gd fmla="*/ 216 h 216" name="T63"/>
                <a:gd fmla="*/ 359 w 719" name="T64"/>
                <a:gd fmla="*/ 216 h 216" name="T65"/>
                <a:gd fmla="*/ 359 w 719" name="T66"/>
                <a:gd fmla="*/ 216 h 216" name="T67"/>
                <a:gd fmla="*/ 362 w 719" name="T68"/>
                <a:gd fmla="*/ 216 h 216" name="T69"/>
                <a:gd fmla="*/ 526 w 719" name="T70"/>
                <a:gd fmla="*/ 216 h 216" name="T71"/>
                <a:gd fmla="*/ 607 w 719" name="T72"/>
                <a:gd fmla="*/ 166 h 216" name="T73"/>
                <a:gd fmla="*/ 622 w 719" name="T74"/>
                <a:gd fmla="*/ 98 h 216" name="T75"/>
                <a:gd fmla="*/ 622 w 719" name="T76"/>
                <a:gd fmla="*/ 96 h 216" name="T77"/>
                <a:gd fmla="*/ 632 w 719" name="T78"/>
                <a:gd fmla="*/ 59 h 216" name="T79"/>
                <a:gd fmla="*/ 637 w 719" name="T80"/>
                <a:gd fmla="*/ 48 h 216" name="T81"/>
                <a:gd fmla="*/ 654 w 719" name="T82"/>
                <a:gd fmla="*/ 27 h 216" name="T83"/>
                <a:gd fmla="*/ 656 w 719" name="T84"/>
                <a:gd fmla="*/ 25 h 216" name="T85"/>
                <a:gd fmla="*/ 659 w 719" name="T86"/>
                <a:gd fmla="*/ 22 h 216" name="T87"/>
                <a:gd fmla="*/ 662 w 719" name="T88"/>
                <a:gd fmla="*/ 19 h 216" name="T89"/>
                <a:gd fmla="*/ 665 w 719" name="T90"/>
                <a:gd fmla="*/ 17 h 216" name="T91"/>
                <a:gd fmla="*/ 669 w 719" name="T92"/>
                <a:gd fmla="*/ 14 h 216" name="T93"/>
                <a:gd fmla="*/ 672 w 719" name="T94"/>
                <a:gd fmla="*/ 13 h 216" name="T95"/>
                <a:gd fmla="*/ 679 w 719" name="T96"/>
                <a:gd fmla="*/ 9 h 216" name="T97"/>
                <a:gd fmla="*/ 719 w 719" name="T98"/>
                <a:gd fmla="*/ 0 h 216" name="T99"/>
                <a:gd fmla="*/ 716 w 719" name="T100"/>
                <a:gd fmla="*/ 0 h 21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16" w="719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 anchorCtr="1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</a:rPr>
                <a:t>十二</a:t>
              </a:r>
            </a:p>
          </p:txBody>
        </p:sp>
        <p:sp>
          <p:nvSpPr>
            <p:cNvPr id="43" name="îšļïḑé">
              <a:extLst>
                <a:ext uri="{FF2B5EF4-FFF2-40B4-BE49-F238E27FC236}">
                  <a16:creationId xmlns:a16="http://schemas.microsoft.com/office/drawing/2014/main" id="{730A070B-6B77-46A1-B243-0A273B5455E4}"/>
                </a:ext>
              </a:extLst>
            </p:cNvPr>
            <p:cNvSpPr/>
            <p:nvPr/>
          </p:nvSpPr>
          <p:spPr bwMode="auto">
            <a:xfrm>
              <a:off x="1146521" y="1943244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目标： 班级公约牢记心，行为习惯常对照； 同学之间勤勉励，道德情操修养好。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F18697FC-CD78-4BBB-88E1-E76035A7A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6FBD48C-533E-4395-A305-7D3F3F11F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2923" y="1808639"/>
            <a:ext cx="3636559" cy="2225528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6571BC8B-883D-421C-AF0A-BCBADEFAE4CF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E0D24F6-F95B-42A0-BCD3-03A0B2E0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72F4FAC-0B2C-4B71-8D71-EA3E5E73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988791" y="2554409"/>
            <a:ext cx="1161789" cy="1100747"/>
            <a:chOff x="1010426" y="1671943"/>
            <a:chExt cx="1459414" cy="1382734"/>
          </a:xfrm>
        </p:grpSpPr>
        <p:grpSp>
          <p:nvGrpSpPr>
            <p:cNvPr id="11" name="组合 10"/>
            <p:cNvGrpSpPr/>
            <p:nvPr/>
          </p:nvGrpSpPr>
          <p:grpSpPr>
            <a:xfrm>
              <a:off x="1010426" y="1671943"/>
              <a:ext cx="1382734" cy="1382734"/>
              <a:chOff x="5533163" y="1969001"/>
              <a:chExt cx="1382734" cy="1382734"/>
            </a:xfrm>
            <a:effectLst>
              <a:outerShdw algn="ctr" blurRad="228600" dir="5400000" dist="165100" rotWithShape="0" sx="86000" sy="86000">
                <a:srgbClr val="000000">
                  <a:alpha val="39000"/>
                </a:srgbClr>
              </a:outerShdw>
            </a:effectLst>
          </p:grpSpPr>
          <p:sp>
            <p:nvSpPr>
              <p:cNvPr id="13" name="椭圆 12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algn="ctr" cap="flat" cmpd="sng" w="12700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502020204030204" typeface="Calibri"/>
                  <a:ea charset="-122" panose="020b0503020204020204" pitchFamily="34" typeface="微软雅黑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algn="ctr" cap="flat" cmpd="sng" w="19050">
                <a:noFill/>
                <a:prstDash val="sysDash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502020204030204" typeface="Calibri"/>
                  <a:ea charset="-122" panose="020b0503020204020204" pitchFamily="34" typeface="微软雅黑"/>
                  <a:cs typeface="+mn-cs"/>
                </a:endParaRPr>
              </a:p>
            </p:txBody>
          </p:sp>
        </p:grpSp>
        <p:sp>
          <p:nvSpPr>
            <p:cNvPr id="12" name="TextBox 18"/>
            <p:cNvSpPr txBox="1"/>
            <p:nvPr/>
          </p:nvSpPr>
          <p:spPr>
            <a:xfrm>
              <a:off x="1056314" y="2031412"/>
              <a:ext cx="995496" cy="574324"/>
            </a:xfrm>
            <a:prstGeom prst="ellipse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发言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322933" y="3836137"/>
            <a:ext cx="2572384" cy="125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右手自然举起，五指并拢向上举直。站起时斜跨站起，不要把椅子推弄得响。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820322" y="940162"/>
            <a:ext cx="1100747" cy="1100747"/>
            <a:chOff x="1010426" y="1671943"/>
            <a:chExt cx="1382734" cy="1382734"/>
          </a:xfrm>
        </p:grpSpPr>
        <p:grpSp>
          <p:nvGrpSpPr>
            <p:cNvPr id="47" name="组合 46"/>
            <p:cNvGrpSpPr/>
            <p:nvPr/>
          </p:nvGrpSpPr>
          <p:grpSpPr>
            <a:xfrm>
              <a:off x="1010426" y="1671943"/>
              <a:ext cx="1382734" cy="1382734"/>
              <a:chOff x="5533163" y="1969001"/>
              <a:chExt cx="1382734" cy="1382734"/>
            </a:xfrm>
            <a:effectLst>
              <a:outerShdw algn="ctr" blurRad="228600" dir="5400000" dist="165100" rotWithShape="0" sx="86000" sy="86000">
                <a:srgbClr val="000000">
                  <a:alpha val="39000"/>
                </a:srgbClr>
              </a:outerShdw>
            </a:effectLst>
          </p:grpSpPr>
          <p:sp>
            <p:nvSpPr>
              <p:cNvPr id="49" name="椭圆 48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algn="ctr" cap="flat" cmpd="sng" w="12700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502020204030204" typeface="Calibri"/>
                  <a:ea charset="-122" panose="020b0503020204020204" pitchFamily="34" typeface="微软雅黑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28B8D3"/>
              </a:solidFill>
              <a:ln algn="ctr" cap="flat" cmpd="sng" w="19050">
                <a:noFill/>
                <a:prstDash val="sysDash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502020204030204" typeface="Calibri"/>
                  <a:ea charset="-122" panose="020b0503020204020204" pitchFamily="34" typeface="微软雅黑"/>
                  <a:cs typeface="+mn-cs"/>
                </a:endParaRPr>
              </a:p>
            </p:txBody>
          </p:sp>
        </p:grpSp>
        <p:sp>
          <p:nvSpPr>
            <p:cNvPr id="48" name="TextBox 18"/>
            <p:cNvSpPr txBox="1"/>
            <p:nvPr/>
          </p:nvSpPr>
          <p:spPr>
            <a:xfrm>
              <a:off x="1267681" y="2090994"/>
              <a:ext cx="995496" cy="5743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倾听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6089650" y="2087541"/>
            <a:ext cx="3093991" cy="164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老师讲话，眼睛看着老师；</a:t>
            </a:r>
            <a:b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老师写字，眼睛看着黑板；</a:t>
            </a:r>
            <a:b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同学发言，认真听并看黑板；</a:t>
            </a:r>
            <a:b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7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读书时，眼睛看着书本。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A5B687B-D565-49FC-BD4E-1B7271912F36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386A5E9-39E2-430C-9C20-13A257E0847B}"/>
              </a:ext>
            </a:extLst>
          </p:cNvPr>
          <p:cNvSpPr txBox="1"/>
          <p:nvPr/>
        </p:nvSpPr>
        <p:spPr>
          <a:xfrm>
            <a:off x="1296159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举手发言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4A2CB2-9D4A-4DB2-8A92-33AFFBD8B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4979" y="3214866"/>
            <a:ext cx="1781284" cy="31388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F30CD5-516A-400E-84BD-FFDB6B78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03210" y="2904373"/>
            <a:ext cx="2664554" cy="321206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117EDF5-D1C1-4481-BA8F-9EA649666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5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51"/>
      <p:bldP grpId="0" spid="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270022" y="2642613"/>
            <a:ext cx="4302132" cy="2529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6350"/>
          </a:bodyPr>
          <a:lstStyle/>
          <a:p>
            <a:pPr indent="-285750" marL="285750">
              <a:lnSpc>
                <a:spcPct val="20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国旗红，真美丽，五颗星，亮晶晶。</a:t>
            </a:r>
          </a:p>
          <a:p>
            <a:pPr indent="-285750" marL="285750">
              <a:lnSpc>
                <a:spcPct val="20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爱祖国，不忘记，对国旗，行个礼。</a:t>
            </a:r>
          </a:p>
          <a:p>
            <a:pPr indent="-285750" marL="285750">
              <a:lnSpc>
                <a:spcPct val="20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身子正，要挺直，头上帽，要摘去。</a:t>
            </a:r>
          </a:p>
          <a:p>
            <a:pPr indent="-285750" marL="285750">
              <a:lnSpc>
                <a:spcPct val="20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不说话，不打闹，唱国歌，声洪亮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F2F5D1-BC1A-4DC9-9339-673E4FAAE7F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DF8BA2-BF03-4BEF-90F0-BD3506D41A63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174845B-6A01-4B6D-ACBE-1A097525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8DA5CFE-F685-4681-9C37-918903240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80CF304-9F06-4E83-B338-7650002D02D2}"/>
              </a:ext>
            </a:extLst>
          </p:cNvPr>
          <p:cNvSpPr txBox="1"/>
          <p:nvPr/>
        </p:nvSpPr>
        <p:spPr>
          <a:xfrm>
            <a:off x="1067560" y="677482"/>
            <a:ext cx="24688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升国旗事项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C3F31E2-5DAD-44E2-9BF3-2EFDF42DA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23D447-2778-4193-9C9C-47C6F8436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19848" y="1551647"/>
            <a:ext cx="5259943" cy="5006417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032581" y="2664882"/>
            <a:ext cx="672168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1．第二节课下课音乐响后，当堂课老师督促同学做眼操。</a:t>
            </a:r>
          </a:p>
          <a:p>
            <a:pPr>
              <a:lnSpc>
                <a:spcPct val="200000"/>
              </a:lnSpc>
            </a:pPr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2．做眼保健操要闭眼，不讲话，按节拍做。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3B2B6C-919F-442F-B52A-6EF859C8428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1A29369-7E6D-4C16-A6EC-23F56220DBBB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72F1EC4-8895-4F3E-AAD6-A3228FC8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53EB901-75FD-45FA-9001-06D73F52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3EA72D7-2CEF-4595-845C-3F18FB422591}"/>
              </a:ext>
            </a:extLst>
          </p:cNvPr>
          <p:cNvSpPr txBox="1"/>
          <p:nvPr/>
        </p:nvSpPr>
        <p:spPr>
          <a:xfrm>
            <a:off x="1296158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行为规范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3E3CB77-CC86-4586-BEAE-D717BF783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A530DE-A12F-46FD-86C6-D627FE96B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9370" y="2342336"/>
            <a:ext cx="1645561" cy="21733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5288DE-7F6D-4435-96C6-393522B39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01288" y="3814772"/>
            <a:ext cx="4801121" cy="2904679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8CC30D2-172D-407E-A309-FE2EFBC1A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60138" y="4312107"/>
            <a:ext cx="2896529" cy="23317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5450" y="1679362"/>
            <a:ext cx="8762175" cy="44805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fontAlgn="base">
              <a:lnSpc>
                <a:spcPct val="200000"/>
              </a:lnSpc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1、上下楼梯不要拥挤，按次序进行，如果慌里慌张的容易扭伤脚脖；如果拥挤，会发生摔伤事故；滑扶手万一摔下来，很危险。</a:t>
            </a:r>
            <a:b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2、课间活动要文明，追逐撵打易碰伤，谨记教导是上策。</a:t>
            </a:r>
            <a:b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3、打扫卫生时，一定注意不能拿扫把乱打、乱闹。</a:t>
            </a:r>
            <a:b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、为了督促孩子们自律，我特意安排了课间安全监督员，发现课间或课外活动有学生有不安全的行为，安全监督员首先制止，然后报告老师，发现不安全的表现及时报告老师，老师及时教育并弥补管理上的漏洞。</a:t>
            </a:r>
          </a:p>
          <a:p>
            <a:pPr fontAlgn="base">
              <a:lnSpc>
                <a:spcPct val="200000"/>
              </a:lnSpc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5、宿舍上下铺不能打闹</a:t>
            </a:r>
          </a:p>
        </p:txBody>
      </p:sp>
      <p:sp>
        <p:nvSpPr>
          <p:cNvPr id="4" name="矩形 3"/>
          <p:cNvSpPr/>
          <p:nvPr/>
        </p:nvSpPr>
        <p:spPr>
          <a:xfrm>
            <a:off x="827351" y="1915912"/>
            <a:ext cx="548640" cy="1662177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/>
            <a:r>
              <a:rPr altLang="en-US" b="1" lang="zh-CN" sz="2400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校园安全：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F495E5-8CED-4D8C-8A01-D68B570F9CB3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9F9058D-665F-4B7A-B0A1-979A7F7653C2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AB38A5-1350-494C-94C0-41E239C5A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A972E82-89A5-4E07-B780-BD828345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0555913-95AC-4186-87DC-50F7AA287A66}"/>
              </a:ext>
            </a:extLst>
          </p:cNvPr>
          <p:cNvSpPr txBox="1"/>
          <p:nvPr/>
        </p:nvSpPr>
        <p:spPr>
          <a:xfrm>
            <a:off x="838959" y="67748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安全教育问题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D4F9C1-BFAD-4D8D-B3BF-CA7A5D9EE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942976" y="1563786"/>
            <a:ext cx="10306048" cy="321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altLang="en-US" b="1" lang="zh-CN" sz="2000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校外安全：</a:t>
            </a: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altLang="en-US" b="1" lang="zh-CN" sz="2000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1、告诫学生遵守交通规则，看信号灯过马路，不要横穿马路。</a:t>
            </a: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altLang="en-US" b="1" lang="zh-CN" sz="2000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2、按时上学和回家，不要早到，不要在外边逗留，有不安全因素；放学按时回家，让家长放心，最好不要私自去同学家或相约到某个地方玩，如果去给家长说一声。</a:t>
            </a:r>
          </a:p>
          <a:p>
            <a:pPr fontAlgn="base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altLang="en-US" b="1" lang="zh-CN" sz="2000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3、路上遇到陌生人，最好少与他们交谈，一定不能要陌生人的东西。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222D00-3147-49C3-BBC0-B082C85FBCC4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F77D4F-D9E3-450F-A278-2D7D0578320F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EBC0CD-C27E-4D30-AF27-8A570091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5C08C90-5C49-4EB3-B8B4-A5A545AC2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61E6ADB-6EA0-4EFF-85BC-79BB07AB0109}"/>
              </a:ext>
            </a:extLst>
          </p:cNvPr>
          <p:cNvSpPr txBox="1"/>
          <p:nvPr/>
        </p:nvSpPr>
        <p:spPr>
          <a:xfrm>
            <a:off x="838958" y="67748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安全教育问题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229CDA-44D7-412F-8C85-100DECF6F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10449" y="3429000"/>
            <a:ext cx="4333875" cy="30625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1EF7DB-AC2C-4B10-BEDF-A524844E1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04190" y="2934413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懂礼貌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8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8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8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8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8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8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0372827"/>
      </p:ext>
    </p:extLst>
  </p:cSld>
  <p:clrMapOvr>
    <a:masterClrMapping/>
  </p:clrMapOvr>
  <mc:AlternateContent>
    <mc:Choice Requires="p15">
      <p:transition p14:dur="25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4A5C995-2EB1-4EA0-8AD3-91D5BF214060}"/>
              </a:ext>
            </a:extLst>
          </p:cNvPr>
          <p:cNvGrpSpPr/>
          <p:nvPr/>
        </p:nvGrpSpPr>
        <p:grpSpPr>
          <a:xfrm>
            <a:off x="1481941" y="1897389"/>
            <a:ext cx="2938527" cy="1920406"/>
            <a:chOff x="1957589" y="1956155"/>
            <a:chExt cx="2938527" cy="19204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EA37A0D-168F-4927-A18F-040721424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1957589" y="1956155"/>
              <a:ext cx="2938527" cy="192040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2311768" y="2150782"/>
              <a:ext cx="2262328" cy="1120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上学离家时，主动与家长招呼：“爸爸/妈妈/爷爷/奶奶我上学去了！”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949D0F-D302-44B2-8FDD-44AB864C49CB}"/>
              </a:ext>
            </a:extLst>
          </p:cNvPr>
          <p:cNvGrpSpPr/>
          <p:nvPr/>
        </p:nvGrpSpPr>
        <p:grpSpPr>
          <a:xfrm>
            <a:off x="8295640" y="1968345"/>
            <a:ext cx="2938527" cy="1920406"/>
            <a:chOff x="7413043" y="1933138"/>
            <a:chExt cx="2938527" cy="192040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E3C9785-3B26-437E-9BCC-FD7ADD31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flipV="1">
              <a:off x="7413043" y="1933138"/>
              <a:ext cx="2938527" cy="1920406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716206" y="2068586"/>
              <a:ext cx="2350029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放学回家，主动热情与家长招呼：“爸爸/妈妈/爷爷/奶奶我放学回来了！”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2631995D-7538-4F67-9CEB-4C6EB15F18E2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B88E8D3-D6BC-46E1-8B30-8C017D9344BF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FC9A13F-D4EE-402D-9C76-3D79BB814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89FFB4D-83DC-4221-B416-1FB33D5A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4C19E02-F04C-4D99-8213-D14E14AF7EDC}"/>
              </a:ext>
            </a:extLst>
          </p:cNvPr>
          <p:cNvSpPr txBox="1"/>
          <p:nvPr/>
        </p:nvSpPr>
        <p:spPr>
          <a:xfrm>
            <a:off x="1444738" y="642933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懂礼貌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B8ED99-5956-491B-8B9C-7010E117B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7717C87-CD89-4A96-9686-D45245746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7418" y="2379247"/>
            <a:ext cx="4526635" cy="4312598"/>
          </a:xfrm>
          <a:prstGeom prst="rect">
            <a:avLst/>
          </a:prstGeom>
        </p:spPr>
      </p:pic>
    </p:spTree>
    <p:extLst>
      <p:ext uri="{BB962C8B-B14F-4D97-AF65-F5344CB8AC3E}">
        <p14:creationId val="1975423589"/>
      </p:ext>
    </p:extLst>
  </p:cSld>
  <p:clrMapOvr>
    <a:masterClrMapping/>
  </p:clrMapOvr>
  <mc:AlternateContent>
    <mc:Choice Requires="p15">
      <p:transition p14:dur="25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186" l="24837" r="17960" t="8762"/>
          <a:stretch>
            <a:fillRect/>
          </a:stretch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7CB2FC59-D3EF-4ECF-826B-17D6AAD911EA}"/>
              </a:ext>
            </a:extLst>
          </p:cNvPr>
          <p:cNvSpPr txBox="1"/>
          <p:nvPr/>
        </p:nvSpPr>
        <p:spPr>
          <a:xfrm>
            <a:off x="1961236" y="561752"/>
            <a:ext cx="716280" cy="253489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zh-CN" lang="en-US" sz="3500">
                <a:solidFill>
                  <a:srgbClr val="28B8D3"/>
                </a:solidFill>
                <a:latin charset="0" pitchFamily="2" typeface="Alison"/>
                <a:ea charset="-122" panose="02010800040101010101" pitchFamily="2" typeface="华文琥珀"/>
              </a:rPr>
              <a:t>contents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B96FC22-77BD-45E5-9B34-24CC88BECD40}"/>
              </a:ext>
            </a:extLst>
          </p:cNvPr>
          <p:cNvSpPr txBox="1"/>
          <p:nvPr/>
        </p:nvSpPr>
        <p:spPr>
          <a:xfrm>
            <a:off x="2485396" y="246626"/>
            <a:ext cx="99953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目</a:t>
            </a:r>
          </a:p>
          <a:p>
            <a:pPr algn="ctr"/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录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99C28F8-E3BE-4A37-B6B3-832637693CCE}"/>
              </a:ext>
            </a:extLst>
          </p:cNvPr>
          <p:cNvGrpSpPr/>
          <p:nvPr/>
        </p:nvGrpSpPr>
        <p:grpSpPr>
          <a:xfrm>
            <a:off x="5442154" y="938861"/>
            <a:ext cx="4041059" cy="881071"/>
            <a:chOff x="5442154" y="1128254"/>
            <a:chExt cx="4041059" cy="8810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0B7EE7E-014E-4FAD-B2CB-23A222DFD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42154" y="1128254"/>
              <a:ext cx="4041059" cy="881071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6456842" y="1222082"/>
              <a:ext cx="2011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36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班级介绍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8F87623-9324-4EF5-B98E-55E58EB49813}"/>
              </a:ext>
            </a:extLst>
          </p:cNvPr>
          <p:cNvGrpSpPr/>
          <p:nvPr/>
        </p:nvGrpSpPr>
        <p:grpSpPr>
          <a:xfrm>
            <a:off x="5442154" y="1989292"/>
            <a:ext cx="4041059" cy="881071"/>
            <a:chOff x="4541358" y="2033536"/>
            <a:chExt cx="5389200" cy="881071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C238E4FB-B28D-4FA4-A9BB-60476B50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41358" y="2033536"/>
              <a:ext cx="5389200" cy="881071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6207352" y="2126345"/>
              <a:ext cx="2073071" cy="6400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36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守纪律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5C2C96E-552F-418E-84E8-95CB837BEA82}"/>
              </a:ext>
            </a:extLst>
          </p:cNvPr>
          <p:cNvGrpSpPr/>
          <p:nvPr/>
        </p:nvGrpSpPr>
        <p:grpSpPr>
          <a:xfrm>
            <a:off x="5442153" y="3030952"/>
            <a:ext cx="4041059" cy="881071"/>
            <a:chOff x="4353577" y="2927716"/>
            <a:chExt cx="5389200" cy="881071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14F5859C-65E2-4284-B139-BD391609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53577" y="2927716"/>
              <a:ext cx="5389200" cy="881071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6019573" y="3018521"/>
              <a:ext cx="2073071" cy="6400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36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懂礼貌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957193-24D0-4E73-89F8-1356605DE2A6}"/>
              </a:ext>
            </a:extLst>
          </p:cNvPr>
          <p:cNvGrpSpPr/>
          <p:nvPr/>
        </p:nvGrpSpPr>
        <p:grpSpPr>
          <a:xfrm>
            <a:off x="5442153" y="4055859"/>
            <a:ext cx="4041059" cy="881071"/>
            <a:chOff x="4349629" y="3819891"/>
            <a:chExt cx="5389200" cy="881071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3C07BA6-E15A-46B6-BF76-42FE0321A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49629" y="3819891"/>
              <a:ext cx="5389200" cy="881071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5997572" y="3899592"/>
              <a:ext cx="2073071" cy="6400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36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讲卫生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6796CEC-874B-425B-B5C7-D1ECEA6299F8}"/>
              </a:ext>
            </a:extLst>
          </p:cNvPr>
          <p:cNvGrpSpPr/>
          <p:nvPr/>
        </p:nvGrpSpPr>
        <p:grpSpPr>
          <a:xfrm>
            <a:off x="5442153" y="5143284"/>
            <a:ext cx="4041060" cy="881071"/>
            <a:chOff x="5442153" y="5143284"/>
            <a:chExt cx="4041060" cy="881071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487E383B-4D19-4078-BF7E-E54A4945B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42153" y="5143284"/>
              <a:ext cx="4041060" cy="881071"/>
            </a:xfrm>
            <a:prstGeom prst="rect">
              <a:avLst/>
            </a:prstGeom>
          </p:spPr>
        </p:pic>
        <p:sp>
          <p:nvSpPr>
            <p:cNvPr id="81" name="文本框 80"/>
            <p:cNvSpPr txBox="1"/>
            <p:nvPr/>
          </p:nvSpPr>
          <p:spPr>
            <a:xfrm>
              <a:off x="6677852" y="5195164"/>
              <a:ext cx="1554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kern="0" lang="zh-CN" sz="36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好习惯</a:t>
              </a:r>
            </a:p>
          </p:txBody>
        </p:sp>
      </p:grpSp>
      <p:sp>
        <p:nvSpPr>
          <p:cNvPr id="65" name="云形 64">
            <a:extLst>
              <a:ext uri="{FF2B5EF4-FFF2-40B4-BE49-F238E27FC236}">
                <a16:creationId xmlns:a16="http://schemas.microsoft.com/office/drawing/2014/main" id="{B9B81FDF-EDB4-41EA-B8C0-76814B4B172E}"/>
              </a:ext>
            </a:extLst>
          </p:cNvPr>
          <p:cNvSpPr/>
          <p:nvPr/>
        </p:nvSpPr>
        <p:spPr>
          <a:xfrm>
            <a:off x="4968641" y="848695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66" name="云形 65">
            <a:extLst>
              <a:ext uri="{FF2B5EF4-FFF2-40B4-BE49-F238E27FC236}">
                <a16:creationId xmlns:a16="http://schemas.microsoft.com/office/drawing/2014/main" id="{2F268CF8-AB42-4A0D-967A-22B50153A3DA}"/>
              </a:ext>
            </a:extLst>
          </p:cNvPr>
          <p:cNvSpPr/>
          <p:nvPr/>
        </p:nvSpPr>
        <p:spPr>
          <a:xfrm>
            <a:off x="4990192" y="1915474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67" name="云形 66">
            <a:extLst>
              <a:ext uri="{FF2B5EF4-FFF2-40B4-BE49-F238E27FC236}">
                <a16:creationId xmlns:a16="http://schemas.microsoft.com/office/drawing/2014/main" id="{70B335A1-910D-49E6-9D6C-FDDC4BE5EC7B}"/>
              </a:ext>
            </a:extLst>
          </p:cNvPr>
          <p:cNvSpPr/>
          <p:nvPr/>
        </p:nvSpPr>
        <p:spPr>
          <a:xfrm>
            <a:off x="5042988" y="2967203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68" name="云形 67">
            <a:extLst>
              <a:ext uri="{FF2B5EF4-FFF2-40B4-BE49-F238E27FC236}">
                <a16:creationId xmlns:a16="http://schemas.microsoft.com/office/drawing/2014/main" id="{7135F762-3E01-4790-94DC-77E140C69727}"/>
              </a:ext>
            </a:extLst>
          </p:cNvPr>
          <p:cNvSpPr/>
          <p:nvPr/>
        </p:nvSpPr>
        <p:spPr>
          <a:xfrm>
            <a:off x="5060467" y="4072429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69" name="云形 68">
            <a:extLst>
              <a:ext uri="{FF2B5EF4-FFF2-40B4-BE49-F238E27FC236}">
                <a16:creationId xmlns:a16="http://schemas.microsoft.com/office/drawing/2014/main" id="{D31D4632-CC3E-4A86-8EE6-4182CFC45536}"/>
              </a:ext>
            </a:extLst>
          </p:cNvPr>
          <p:cNvSpPr/>
          <p:nvPr/>
        </p:nvSpPr>
        <p:spPr>
          <a:xfrm>
            <a:off x="5110532" y="5192705"/>
            <a:ext cx="999536" cy="845375"/>
          </a:xfrm>
          <a:prstGeom prst="cloud">
            <a:avLst/>
          </a:prstGeom>
          <a:solidFill>
            <a:srgbClr val="28B8D3"/>
          </a:solidFill>
          <a:ln>
            <a:noFill/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75" name="椭圆 74">
            <a:extLst>
              <a:ext uri="{FF2B5EF4-FFF2-40B4-BE49-F238E27FC236}">
                <a16:creationId xmlns:a16="http://schemas.microsoft.com/office/drawing/2014/main" id="{02B873A8-3BD7-414F-99B3-A29BBBEB32C8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B41D820-688D-4509-A925-02BCFD3FD000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198E4163-390C-40D9-BA2D-E0D260EF7EEA}"/>
              </a:ext>
            </a:extLst>
          </p:cNvPr>
          <p:cNvSpPr/>
          <p:nvPr/>
        </p:nvSpPr>
        <p:spPr>
          <a:xfrm rot="18900000">
            <a:off x="2953122" y="5355191"/>
            <a:ext cx="789993" cy="789993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8B8D3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4E299FBD-D941-41B9-A809-D03FFEA2884D}"/>
              </a:ext>
            </a:extLst>
          </p:cNvPr>
          <p:cNvSpPr/>
          <p:nvPr/>
        </p:nvSpPr>
        <p:spPr>
          <a:xfrm rot="18900000">
            <a:off x="3060119" y="5465938"/>
            <a:ext cx="576000" cy="576000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8B8D3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AF61F5C-03A1-4238-82FD-F8CBBBBC22E1}"/>
              </a:ext>
            </a:extLst>
          </p:cNvPr>
          <p:cNvSpPr/>
          <p:nvPr/>
        </p:nvSpPr>
        <p:spPr>
          <a:xfrm rot="18900000">
            <a:off x="3336450" y="3302979"/>
            <a:ext cx="396000" cy="396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8B8D3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6871E6F-B712-4561-9E49-8BA4266D523D}"/>
              </a:ext>
            </a:extLst>
          </p:cNvPr>
          <p:cNvSpPr/>
          <p:nvPr/>
        </p:nvSpPr>
        <p:spPr>
          <a:xfrm rot="18900000">
            <a:off x="3355037" y="3360730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8B8D3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20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2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1" presetSubtype="1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9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2" presetSubtype="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 id="1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id="1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1" presetSubtype="1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46"/>
      <p:bldP grpId="0" spid="65"/>
      <p:bldP grpId="0" spid="66"/>
      <p:bldP grpId="0" spid="67"/>
      <p:bldP grpId="0" spid="68"/>
      <p:bldP grpId="0" spid="69"/>
      <p:bldP grpId="0" spid="75"/>
      <p:bldP grpId="0" spid="76"/>
      <p:bldP grpId="0" spid="82"/>
      <p:bldP grpId="0" spid="83"/>
      <p:bldP grpId="0" spid="37"/>
      <p:bldP grpId="0" spid="3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2144514D-D4A1-49A3-89F0-B96EB8BCE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4611" y="2257821"/>
            <a:ext cx="3942972" cy="394297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62BAC45F-1672-4EA7-A85F-A44FC3EDB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14197" y="975011"/>
            <a:ext cx="3783316" cy="3783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EA5740-38BE-458C-9975-F47317E4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442" y="3087194"/>
            <a:ext cx="3783316" cy="3783316"/>
          </a:xfrm>
          <a:prstGeom prst="rect">
            <a:avLst/>
          </a:prstGeom>
        </p:spPr>
      </p:pic>
      <p:sp>
        <p:nvSpPr>
          <p:cNvPr id="10" name="文本框 60"/>
          <p:cNvSpPr txBox="1"/>
          <p:nvPr/>
        </p:nvSpPr>
        <p:spPr>
          <a:xfrm>
            <a:off x="1368737" y="4061773"/>
            <a:ext cx="2268726" cy="914400"/>
          </a:xfrm>
          <a:prstGeom prst="wave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遇见老师和同学，主动问好：“老师，您早（走好）！”</a:t>
            </a:r>
          </a:p>
        </p:txBody>
      </p:sp>
      <p:sp>
        <p:nvSpPr>
          <p:cNvPr id="20" name="文本框 61"/>
          <p:cNvSpPr txBox="1"/>
          <p:nvPr/>
        </p:nvSpPr>
        <p:spPr>
          <a:xfrm>
            <a:off x="4866122" y="3490642"/>
            <a:ext cx="2302522" cy="1463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进办公室要呼“报告”并经同意后再进入。进他人房间前先轻轻敲门，经允许后再进入。</a:t>
            </a:r>
          </a:p>
        </p:txBody>
      </p:sp>
      <p:sp>
        <p:nvSpPr>
          <p:cNvPr id="30" name="文本框 71"/>
          <p:cNvSpPr txBox="1"/>
          <p:nvPr/>
        </p:nvSpPr>
        <p:spPr>
          <a:xfrm>
            <a:off x="8492124" y="2697188"/>
            <a:ext cx="20573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放学时和老师同学说“再见！”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9A3ABB7-CA70-491B-9919-71F70F633270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236D5DD-E540-49AF-8548-A8BC77E0D538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AC459EF-F959-43AF-B26E-B467C172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28D6561-F421-4ADE-9513-3DA03EB6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C463E323-121D-4E9D-A44A-12CEE8895933}"/>
              </a:ext>
            </a:extLst>
          </p:cNvPr>
          <p:cNvSpPr txBox="1"/>
          <p:nvPr/>
        </p:nvSpPr>
        <p:spPr>
          <a:xfrm>
            <a:off x="1524759" y="677482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懂礼貌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4F9FD4E-9E9F-4127-AA65-86A18E7EC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0756" l="27205" r="15635" t="33245"/>
          <a:stretch>
            <a:fillRect/>
          </a:stretch>
        </p:blipFill>
        <p:spPr>
          <a:xfrm>
            <a:off x="68096" y="3011854"/>
            <a:ext cx="2500221" cy="24494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2E2AB09-33F4-49D8-BC84-D42067163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0756" l="27205" r="15635" t="33245"/>
          <a:stretch>
            <a:fillRect/>
          </a:stretch>
        </p:blipFill>
        <p:spPr>
          <a:xfrm>
            <a:off x="7067992" y="1103562"/>
            <a:ext cx="2569830" cy="251762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7113EF1-3D28-4DB7-8471-528D3EA2C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0756" l="27205" r="15635" t="33245"/>
          <a:stretch>
            <a:fillRect/>
          </a:stretch>
        </p:blipFill>
        <p:spPr>
          <a:xfrm>
            <a:off x="3502828" y="2050701"/>
            <a:ext cx="2500220" cy="244942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8708A71-6A40-4D02-BCEE-5D57A91B9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7278" y="4019546"/>
            <a:ext cx="2066796" cy="251762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1249AAB0-FC78-4A94-8084-B44F085DF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25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0"/>
      <p:bldP grpId="0" spid="30"/>
      <p:bldP grpId="0" spid="4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54239" y="1379625"/>
            <a:ext cx="3306424" cy="7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26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请求他人帮助时先说“请”，得到别人帮助时必须说“谢谢！”</a:t>
            </a:r>
          </a:p>
        </p:txBody>
      </p:sp>
      <p:sp>
        <p:nvSpPr>
          <p:cNvPr id="11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8588" y="4939878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26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给他人带来不便时，必须主动说“对不起”，并虚心听取意见。</a:t>
            </a:r>
          </a:p>
        </p:txBody>
      </p:sp>
      <p:sp>
        <p:nvSpPr>
          <p:cNvPr id="12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67302" y="4978121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26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他人给自己带来不便时要宽宏大量，不计较，不纠缠。主动说“别客气”或“没关系”。</a:t>
            </a:r>
          </a:p>
        </p:txBody>
      </p:sp>
      <p:sp>
        <p:nvSpPr>
          <p:cNvPr id="13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24699" y="4435853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26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不随便翻他人的书包，不随便拿别人的东西。</a:t>
            </a: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4362" y="5562822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1218565">
              <a:lnSpc>
                <a:spcPct val="130000"/>
              </a:lnSpc>
            </a:pPr>
            <a:endParaRPr altLang="en-US" kern="0" lang="zh-CN" sz="16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66512" y="4224017"/>
            <a:ext cx="2498126" cy="249812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DABD714-7572-4A87-92A3-29DDD9CEA2EB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9D0090A-DFAB-448B-B0B4-CBA1B1DCDFBA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FE969DC-1E7C-46FF-A3A7-2698F19A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8DE2C7A-D251-4B58-89C3-5F576246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91C6CF2-C42D-4B7C-8818-170ACEE35A15}"/>
              </a:ext>
            </a:extLst>
          </p:cNvPr>
          <p:cNvSpPr txBox="1"/>
          <p:nvPr/>
        </p:nvSpPr>
        <p:spPr>
          <a:xfrm>
            <a:off x="1524759" y="677482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懂礼貌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4D291A-92A8-4C3F-9B58-DB0F143E2500}"/>
              </a:ext>
            </a:extLst>
          </p:cNvPr>
          <p:cNvGrpSpPr/>
          <p:nvPr/>
        </p:nvGrpSpPr>
        <p:grpSpPr>
          <a:xfrm>
            <a:off x="5908480" y="424192"/>
            <a:ext cx="1812393" cy="1957252"/>
            <a:chOff x="6455923" y="1121264"/>
            <a:chExt cx="1812393" cy="195725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4A1FCD-3847-4764-A949-9E3C6ED4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10573" l="21490" r="24898" t="4904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1" name="流程图: 离页连接符 20">
              <a:extLst>
                <a:ext uri="{FF2B5EF4-FFF2-40B4-BE49-F238E27FC236}">
                  <a16:creationId xmlns:a16="http://schemas.microsoft.com/office/drawing/2014/main" id="{FD9BF92C-70F0-4A7D-B073-C7E44270D6EE}"/>
                </a:ext>
              </a:extLst>
            </p:cNvPr>
            <p:cNvSpPr/>
            <p:nvPr/>
          </p:nvSpPr>
          <p:spPr>
            <a:xfrm>
              <a:off x="7277716" y="2121313"/>
              <a:ext cx="990600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200">
                  <a:solidFill>
                    <a:srgbClr val="28B8D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谢谢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ABE8BF5-1B17-46E0-9472-9BEEDBDF4797}"/>
              </a:ext>
            </a:extLst>
          </p:cNvPr>
          <p:cNvGrpSpPr/>
          <p:nvPr/>
        </p:nvGrpSpPr>
        <p:grpSpPr>
          <a:xfrm>
            <a:off x="7957687" y="2550599"/>
            <a:ext cx="1812393" cy="1957252"/>
            <a:chOff x="6455923" y="1121264"/>
            <a:chExt cx="1812393" cy="195725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240F048-9732-4EDD-979B-05E44EBB8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10573" l="21490" r="24898" t="4904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5" name="流程图: 离页连接符 24">
              <a:extLst>
                <a:ext uri="{FF2B5EF4-FFF2-40B4-BE49-F238E27FC236}">
                  <a16:creationId xmlns:a16="http://schemas.microsoft.com/office/drawing/2014/main" id="{764D296B-D3C2-4B97-9F61-7373B8845A33}"/>
                </a:ext>
              </a:extLst>
            </p:cNvPr>
            <p:cNvSpPr/>
            <p:nvPr/>
          </p:nvSpPr>
          <p:spPr>
            <a:xfrm>
              <a:off x="7277716" y="2121313"/>
              <a:ext cx="990600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rgbClr val="28B8D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NO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5969996-8E79-46A1-BDCD-5667561B8282}"/>
              </a:ext>
            </a:extLst>
          </p:cNvPr>
          <p:cNvGrpSpPr/>
          <p:nvPr/>
        </p:nvGrpSpPr>
        <p:grpSpPr>
          <a:xfrm>
            <a:off x="4770541" y="3055886"/>
            <a:ext cx="1994581" cy="1957252"/>
            <a:chOff x="6455923" y="1121264"/>
            <a:chExt cx="1994581" cy="195725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3422F55-ECF3-4537-B1EA-EA4D15C6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10573" l="21490" r="24898" t="4904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28" name="流程图: 离页连接符 27">
              <a:extLst>
                <a:ext uri="{FF2B5EF4-FFF2-40B4-BE49-F238E27FC236}">
                  <a16:creationId xmlns:a16="http://schemas.microsoft.com/office/drawing/2014/main" id="{5400CBCF-6F1F-479B-B407-E33103790544}"/>
                </a:ext>
              </a:extLst>
            </p:cNvPr>
            <p:cNvSpPr/>
            <p:nvPr/>
          </p:nvSpPr>
          <p:spPr>
            <a:xfrm>
              <a:off x="7277715" y="2121313"/>
              <a:ext cx="1172789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200">
                  <a:solidFill>
                    <a:srgbClr val="28B8D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别客气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BC9C6-2F70-4383-90C4-EFA7864F44E0}"/>
              </a:ext>
            </a:extLst>
          </p:cNvPr>
          <p:cNvGrpSpPr/>
          <p:nvPr/>
        </p:nvGrpSpPr>
        <p:grpSpPr>
          <a:xfrm>
            <a:off x="1267267" y="2929299"/>
            <a:ext cx="1994581" cy="1957252"/>
            <a:chOff x="6455923" y="1121264"/>
            <a:chExt cx="1994581" cy="195725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9648E46-DA70-4D47-8DDB-4BB950811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10573" l="21490" r="24898" t="4904"/>
            <a:stretch>
              <a:fillRect/>
            </a:stretch>
          </p:blipFill>
          <p:spPr>
            <a:xfrm>
              <a:off x="6455923" y="1121264"/>
              <a:ext cx="1232767" cy="1957252"/>
            </a:xfrm>
            <a:prstGeom prst="rect">
              <a:avLst/>
            </a:prstGeom>
          </p:spPr>
        </p:pic>
        <p:sp>
          <p:nvSpPr>
            <p:cNvPr id="31" name="流程图: 离页连接符 30">
              <a:extLst>
                <a:ext uri="{FF2B5EF4-FFF2-40B4-BE49-F238E27FC236}">
                  <a16:creationId xmlns:a16="http://schemas.microsoft.com/office/drawing/2014/main" id="{4A8EA12F-8080-49D3-A38F-46DD71BB45DA}"/>
                </a:ext>
              </a:extLst>
            </p:cNvPr>
            <p:cNvSpPr/>
            <p:nvPr/>
          </p:nvSpPr>
          <p:spPr>
            <a:xfrm>
              <a:off x="7277715" y="2121313"/>
              <a:ext cx="1172789" cy="830616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200">
                  <a:solidFill>
                    <a:srgbClr val="28B8D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对不起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56AE5B20-03B9-4AFD-AFC8-91C68B63D0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25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56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  <p:bldP grpId="0" spid="12"/>
      <p:bldP grpId="0" spid="13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04190" y="2934413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讲卫生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8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8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8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8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8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8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62560498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327234" y="1951790"/>
            <a:ext cx="5734052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果皮箱，嘴大张，纸屑废品扔进箱。</a:t>
            </a:r>
          </a:p>
          <a:p>
            <a:pPr indent="-285750" marL="285750">
              <a:lnSpc>
                <a:spcPct val="15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教室里，楼道旁，随地吐痰不健康。</a:t>
            </a:r>
          </a:p>
          <a:p>
            <a:pPr indent="-285750" marL="285750">
              <a:lnSpc>
                <a:spcPct val="150000"/>
              </a:lnSpc>
              <a:buClr>
                <a:srgbClr val="28B8D3"/>
              </a:buClr>
              <a:buFont charset="2" panose="05000000000000000000" pitchFamily="2" typeface="Wingdings"/>
              <a:buChar char="l"/>
            </a:pPr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好习惯，要养成，美好环境大家创。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BA9D9D-4B8C-4CDE-B6F6-E2A886DF1BAC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47E165-4ECD-4232-A409-F5EC7CD9B2C6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48928CD-BB69-4F0C-88C5-4E9E747D5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9229BC3-07DE-4647-ACFD-75DF8265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479F2B9-95F9-4F3E-AA39-100B0CDAD4FD}"/>
              </a:ext>
            </a:extLst>
          </p:cNvPr>
          <p:cNvSpPr txBox="1"/>
          <p:nvPr/>
        </p:nvSpPr>
        <p:spPr>
          <a:xfrm>
            <a:off x="1524760" y="677482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讲卫生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118383-5A5B-42F6-AED1-F0AA6DE0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960" l="-342" r="342" t="19518"/>
          <a:stretch>
            <a:fillRect/>
          </a:stretch>
        </p:blipFill>
        <p:spPr>
          <a:xfrm>
            <a:off x="0" y="2585475"/>
            <a:ext cx="6096000" cy="4058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1C4B5CE-D6DC-470F-AA18-6E7897ED9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224464-8D15-4F6D-816D-04DD669B1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21806" r="19255" t="892"/>
          <a:stretch>
            <a:fillRect/>
          </a:stretch>
        </p:blipFill>
        <p:spPr>
          <a:xfrm>
            <a:off x="9212915" y="3045825"/>
            <a:ext cx="2247360" cy="377909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"/>
          <p:cNvSpPr>
            <a:spLocks noChangeArrowheads="1" noGrp="1"/>
          </p:cNvSpPr>
          <p:nvPr/>
        </p:nvSpPr>
        <p:spPr>
          <a:xfrm>
            <a:off x="2887106" y="4423107"/>
            <a:ext cx="5518832" cy="2443981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685800" eaLnBrk="1" hangingPunct="1" indent="-228600" latinLnBrk="0" marL="228600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cap="none" kern="1200" sz="2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l" defTabSz="6858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baseline="0" cap="none" kern="1200" sz="16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algn="l" defTabSz="6858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cap="none" kern="1200" sz="16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algn="l" defTabSz="6858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baseline="0" cap="none" kern="1200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algn="l" defTabSz="6858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cap="none"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baseline="0"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charset="0" panose="020b0604020202020204" pitchFamily="34" typeface="Arial"/>
              <a:buChar char="•"/>
              <a:defRPr baseline="0"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．做好公共卫生：吐痰入盂，不乱扔果皮纸屑；发现学校教室和活动场所的果皮纸屑主动拾捡；爱护厕所卫生，不乱解大小便；打扫卫生，先洒水后扫地，桌凳洁净整齐；门窗灯具无尘；卫生工具整齐摆放在指定地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DB952E-E7FE-44AE-A02D-49B327652DFB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ADADDA-15E8-43E7-957A-ACD2118B91C2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EB88C9A-37F3-4349-AC57-399169C7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8ECEC1E-B44D-4577-8B55-38C183AB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6EB11EA-8334-4BC6-B635-86EECDED0AD5}"/>
              </a:ext>
            </a:extLst>
          </p:cNvPr>
          <p:cNvSpPr txBox="1"/>
          <p:nvPr/>
        </p:nvSpPr>
        <p:spPr>
          <a:xfrm>
            <a:off x="1524760" y="677482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讲卫生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CEFB899-975D-4D57-8FE2-53755975B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02596D-1079-4C5C-94C0-4E6E0C541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6068" y="3480569"/>
            <a:ext cx="1966300" cy="338862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865C44-4953-4E9E-B2D0-9FB44AB5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0676" y="1553206"/>
            <a:ext cx="2615189" cy="228600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07C8033-9133-488E-97DF-DA28B22EA091}"/>
              </a:ext>
            </a:extLst>
          </p:cNvPr>
          <p:cNvSpPr/>
          <p:nvPr/>
        </p:nvSpPr>
        <p:spPr>
          <a:xfrm>
            <a:off x="3806394" y="2137262"/>
            <a:ext cx="4764282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1．做好个人卫生，早晚要漱口涮牙；饭前便后要洗手；勤剪指甲，勤洗头；勤洗澡，勤换衣服；不暴饮暴食，不挑食；男生不留长发。</a:t>
            </a:r>
          </a:p>
        </p:txBody>
      </p:sp>
    </p:spTree>
    <p:extLst>
      <p:ext uri="{BB962C8B-B14F-4D97-AF65-F5344CB8AC3E}">
        <p14:creationId val="3934595950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2"/>
      <p:bldP grpId="0" spid="1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04190" y="2934413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好习惯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8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8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8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8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8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8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2973659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5731435" y="2159772"/>
            <a:ext cx="5728840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背靠椅子背或坐端正，双脚不交叉，要抬头、要挺胸、平肩，两眼正视黑板，双手放在桌上交手正坐，双脚不在地面乱点乱擦。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2766E2-2BB1-4302-A35D-B7FBDF4ED002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144133-153F-41A0-98C3-28A19EAAB338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41F873F-A513-42CD-9E10-08DD7BE4F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F1548B1-4AAA-4B49-9681-ABA44EE68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5E7AA48-5F89-4A0D-9DFF-29B2FF0AF3B1}"/>
              </a:ext>
            </a:extLst>
          </p:cNvPr>
          <p:cNvSpPr txBox="1"/>
          <p:nvPr/>
        </p:nvSpPr>
        <p:spPr>
          <a:xfrm>
            <a:off x="1296160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正确坐姿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35BE00-B57E-4389-A26E-47362C8AE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26C37B-90A9-46DF-812D-351CEF75F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0204" y="3663007"/>
            <a:ext cx="5074917" cy="2692574"/>
          </a:xfrm>
          <a:prstGeom prst="rect">
            <a:avLst/>
          </a:prstGeom>
        </p:spPr>
      </p:pic>
    </p:spTree>
    <p:extLst>
      <p:ext uri="{BB962C8B-B14F-4D97-AF65-F5344CB8AC3E}">
        <p14:creationId val="385993485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3905994" y="2797522"/>
            <a:ext cx="4867232" cy="1615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2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拇指、食指捏着，三指、四指托着，小指往里藏着，笔杆向后躺着，笔尖向前斜着。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D81000-6F33-4FA2-B4D2-9A8103A60263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4F8C57-76C4-4A86-BBC5-F06C939EC52D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18AEFFF-3552-4A2C-8FEC-808BB800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6623A12-69B5-4A27-876D-D45F74B40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A6E6714-75F0-41A6-BAB8-720B36790D85}"/>
              </a:ext>
            </a:extLst>
          </p:cNvPr>
          <p:cNvSpPr txBox="1"/>
          <p:nvPr/>
        </p:nvSpPr>
        <p:spPr>
          <a:xfrm>
            <a:off x="1296160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正确坐姿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0C0289-5526-483D-AD6D-8335AF0E9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60829" y="2656391"/>
            <a:ext cx="4533900" cy="4533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B0B0CD-4A12-419A-B7B8-7B3E36AC8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37016">
            <a:off x="447868" y="2722393"/>
            <a:ext cx="3150055" cy="31500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B80CC34-0B87-4ACB-AD0C-3BD2E7194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B0C7D66-397D-4BFB-896C-74C0344BC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92887" y="2235325"/>
            <a:ext cx="3284672" cy="21587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F7FEC59-F4C7-4A34-90B4-C25C30D3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8761" y="2151529"/>
            <a:ext cx="3284672" cy="2158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C6A219-7227-4D42-8C74-913963AAC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9281" y="2151529"/>
            <a:ext cx="3284672" cy="2158750"/>
          </a:xfrm>
          <a:prstGeom prst="rect">
            <a:avLst/>
          </a:prstGeom>
        </p:spPr>
      </p:pic>
      <p:sp>
        <p:nvSpPr>
          <p:cNvPr id="13" name="MH_SubTitle_1"/>
          <p:cNvSpPr/>
          <p:nvPr>
            <p:custDataLst>
              <p:tags r:id="rId4"/>
            </p:custDataLst>
          </p:nvPr>
        </p:nvSpPr>
        <p:spPr>
          <a:xfrm>
            <a:off x="1617465" y="2586308"/>
            <a:ext cx="209551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认真、按时、独立完成各科作业，写字要注意姿势，书写端正。</a:t>
            </a:r>
          </a:p>
        </p:txBody>
      </p:sp>
      <p:sp>
        <p:nvSpPr>
          <p:cNvPr id="28" name="MH_SubTitle_1"/>
          <p:cNvSpPr/>
          <p:nvPr>
            <p:custDataLst>
              <p:tags r:id="rId5"/>
            </p:custDataLst>
          </p:nvPr>
        </p:nvSpPr>
        <p:spPr>
          <a:xfrm>
            <a:off x="4985131" y="2586308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作业有错及时订正，不拖拉，家庭作业要在第二天晨读前交给组长。</a:t>
            </a:r>
          </a:p>
        </p:txBody>
      </p:sp>
      <p:sp>
        <p:nvSpPr>
          <p:cNvPr id="30" name="MH_SubTitle_1"/>
          <p:cNvSpPr/>
          <p:nvPr>
            <p:custDataLst>
              <p:tags r:id="rId6"/>
            </p:custDataLst>
          </p:nvPr>
        </p:nvSpPr>
        <p:spPr>
          <a:xfrm>
            <a:off x="8667227" y="2600866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用铅笔做作业，认真学写钢笔，力求清楚端正。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1F8E5E-9F76-47E4-BC37-FC53477A3038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9503A05-FF8A-408E-B4BB-85850E987617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2B153D8-FD8F-45D2-95DA-EB105DB4B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8E5328C-F3AD-401D-82F6-0C6FFF0A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DF7F063-2880-4221-8E62-6D17E518ED68}"/>
              </a:ext>
            </a:extLst>
          </p:cNvPr>
          <p:cNvSpPr txBox="1"/>
          <p:nvPr/>
        </p:nvSpPr>
        <p:spPr>
          <a:xfrm>
            <a:off x="1296160" y="677482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作业要求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E82F84-7B6F-4376-9BD5-422A2D9EE9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773190" y="-1354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277356-B735-47C3-937A-FE0251D80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3220" y="4477330"/>
            <a:ext cx="6096984" cy="2090714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8"/>
      <p:bldP grpId="0" spid="30"/>
      <p:bldP grpId="0" spid="1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1FE20E5-B90A-4140-B4BE-C40A1E54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790"/>
          <a:stretch>
            <a:fillRect/>
          </a:stretch>
        </p:blipFill>
        <p:spPr>
          <a:xfrm>
            <a:off x="0" y="-5961"/>
            <a:ext cx="12192000" cy="3847324"/>
          </a:xfrm>
          <a:prstGeom prst="rect">
            <a:avLst/>
          </a:prstGeom>
        </p:spPr>
      </p:pic>
      <p:sp>
        <p:nvSpPr>
          <p:cNvPr id="32" name="云形 31">
            <a:extLst>
              <a:ext uri="{FF2B5EF4-FFF2-40B4-BE49-F238E27FC236}">
                <a16:creationId xmlns:a16="http://schemas.microsoft.com/office/drawing/2014/main" id="{816B94A1-CFD7-4BFF-9D1D-5A7F90062C21}"/>
              </a:ext>
            </a:extLst>
          </p:cNvPr>
          <p:cNvSpPr/>
          <p:nvPr/>
        </p:nvSpPr>
        <p:spPr>
          <a:xfrm>
            <a:off x="7627938" y="1600317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rgbClr val="17A9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欢迎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5E6D1A-F76B-4423-95B5-7B4D4E1D000E}"/>
              </a:ext>
            </a:extLst>
          </p:cNvPr>
          <p:cNvGrpSpPr/>
          <p:nvPr/>
        </p:nvGrpSpPr>
        <p:grpSpPr>
          <a:xfrm>
            <a:off x="0" y="3854062"/>
            <a:ext cx="12192000" cy="3003938"/>
            <a:chOff x="762000" y="3854062"/>
            <a:chExt cx="12192000" cy="300393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8FB9ACA-E582-4459-83DA-34454B89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6EC889-E9E2-4C26-A82E-FF5068C01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1111" t="56198"/>
            <a:stretch>
              <a:fillRect/>
            </a:stretch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E87FCCB-A0F2-48AA-A887-E16107C901C3}"/>
              </a:ext>
            </a:extLst>
          </p:cNvPr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0F12-D4A3-4EBF-85D5-09E82706C686}"/>
              </a:ext>
            </a:extLst>
          </p:cNvPr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124AF40-9ADF-40ED-8F82-06A322F7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7693" l="17812" r="66975" t="73519"/>
          <a:stretch>
            <a:fillRect/>
          </a:stretch>
        </p:blipFill>
        <p:spPr>
          <a:xfrm rot="20580324">
            <a:off x="1150120" y="4448328"/>
            <a:ext cx="1739900" cy="145585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C3F2155-C12B-4EB7-87B9-C70151701EC5}"/>
              </a:ext>
            </a:extLst>
          </p:cNvPr>
          <p:cNvGrpSpPr/>
          <p:nvPr/>
        </p:nvGrpSpPr>
        <p:grpSpPr>
          <a:xfrm rot="18900000">
            <a:off x="1926711" y="823945"/>
            <a:ext cx="1012484" cy="789993"/>
            <a:chOff x="1397000" y="3003938"/>
            <a:chExt cx="1012484" cy="78999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1210410-9C68-4577-8AFF-A532916CCA93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2177461-2964-43F9-9922-A09F0A3872E5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云形 26">
            <a:extLst>
              <a:ext uri="{FF2B5EF4-FFF2-40B4-BE49-F238E27FC236}">
                <a16:creationId xmlns:a16="http://schemas.microsoft.com/office/drawing/2014/main" id="{F3A6F857-5DDD-4490-80D4-9AE05EE94FDD}"/>
              </a:ext>
            </a:extLst>
          </p:cNvPr>
          <p:cNvSpPr/>
          <p:nvPr/>
        </p:nvSpPr>
        <p:spPr>
          <a:xfrm>
            <a:off x="9696450" y="1400090"/>
            <a:ext cx="1244600" cy="91224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rgbClr val="F7B38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 好</a:t>
            </a: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417843E-0914-4D6A-8FB8-255024F38A5B}"/>
              </a:ext>
            </a:extLst>
          </p:cNvPr>
          <p:cNvSpPr/>
          <p:nvPr/>
        </p:nvSpPr>
        <p:spPr>
          <a:xfrm>
            <a:off x="11071225" y="2029019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600">
                <a:solidFill>
                  <a:srgbClr val="FA5352"/>
                </a:solidFill>
              </a:rPr>
              <a:t>HELLO</a:t>
            </a:r>
          </a:p>
        </p:txBody>
      </p:sp>
      <p:sp>
        <p:nvSpPr>
          <p:cNvPr id="31" name="云形 30">
            <a:extLst>
              <a:ext uri="{FF2B5EF4-FFF2-40B4-BE49-F238E27FC236}">
                <a16:creationId xmlns:a16="http://schemas.microsoft.com/office/drawing/2014/main" id="{1E352282-5D48-4F60-B493-EA4140B240E3}"/>
              </a:ext>
            </a:extLst>
          </p:cNvPr>
          <p:cNvSpPr/>
          <p:nvPr/>
        </p:nvSpPr>
        <p:spPr>
          <a:xfrm>
            <a:off x="8712200" y="33402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600">
                <a:solidFill>
                  <a:srgbClr val="B675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Welcome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6AA01A8-E51D-48BD-B8D0-B4453674C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0888" l="26354" r="32813" t="15859"/>
          <a:stretch>
            <a:fillRect/>
          </a:stretch>
        </p:blipFill>
        <p:spPr>
          <a:xfrm>
            <a:off x="3606800" y="149031"/>
            <a:ext cx="4978400" cy="36449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sp>
        <p:nvSpPr>
          <p:cNvPr id="34" name="云形 33">
            <a:extLst>
              <a:ext uri="{FF2B5EF4-FFF2-40B4-BE49-F238E27FC236}">
                <a16:creationId xmlns:a16="http://schemas.microsoft.com/office/drawing/2014/main" id="{E7B2F550-AD6A-445A-AEE6-F190048DB190}"/>
              </a:ext>
            </a:extLst>
          </p:cNvPr>
          <p:cNvSpPr/>
          <p:nvPr/>
        </p:nvSpPr>
        <p:spPr>
          <a:xfrm>
            <a:off x="-134636" y="1297603"/>
            <a:ext cx="1268331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A535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好久不见</a:t>
            </a:r>
          </a:p>
        </p:txBody>
      </p:sp>
      <p:sp>
        <p:nvSpPr>
          <p:cNvPr id="35" name="云形 34">
            <a:extLst>
              <a:ext uri="{FF2B5EF4-FFF2-40B4-BE49-F238E27FC236}">
                <a16:creationId xmlns:a16="http://schemas.microsoft.com/office/drawing/2014/main" id="{D6A4BEB6-C147-46DD-BEF0-6B4B752D7B21}"/>
              </a:ext>
            </a:extLst>
          </p:cNvPr>
          <p:cNvSpPr/>
          <p:nvPr/>
        </p:nvSpPr>
        <p:spPr>
          <a:xfrm>
            <a:off x="1304363" y="24263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rgbClr val="FFCE0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认识你很开心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4747BB3-A218-4768-AECA-ECEDC6C7D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61975" y="2503642"/>
            <a:ext cx="1268331" cy="126833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5A48BBC-2BBF-47B0-8BB4-A6EDF918ADA4}"/>
              </a:ext>
            </a:extLst>
          </p:cNvPr>
          <p:cNvSpPr txBox="1"/>
          <p:nvPr/>
        </p:nvSpPr>
        <p:spPr>
          <a:xfrm>
            <a:off x="1337763" y="3985228"/>
            <a:ext cx="10077881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5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演示完毕 谢谢观看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93FCB80-91B8-4498-8552-0787F55EB231}"/>
              </a:ext>
            </a:extLst>
          </p:cNvPr>
          <p:cNvSpPr txBox="1"/>
          <p:nvPr/>
        </p:nvSpPr>
        <p:spPr>
          <a:xfrm>
            <a:off x="3632549" y="5356031"/>
            <a:ext cx="4926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B67568"/>
                </a:solidFill>
                <a:latin typeface="+mn-ea"/>
              </a:rPr>
              <a:t>新学期·新开始·新朋友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9017546-C93A-4798-8FAF-C9DC47919C11}"/>
              </a:ext>
            </a:extLst>
          </p:cNvPr>
          <p:cNvGrpSpPr/>
          <p:nvPr/>
        </p:nvGrpSpPr>
        <p:grpSpPr>
          <a:xfrm rot="20326308">
            <a:off x="9583220" y="5122696"/>
            <a:ext cx="1012484" cy="789993"/>
            <a:chOff x="1397000" y="3003938"/>
            <a:chExt cx="1012484" cy="78999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D7C1BE0-2EB1-43F3-A967-2B896199E718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10526EA9-AECC-46FA-A7EE-F90EB665018C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9D86911-DBFD-4AB5-B50A-8711BF7BC0B0}"/>
              </a:ext>
            </a:extLst>
          </p:cNvPr>
          <p:cNvSpPr txBox="1"/>
          <p:nvPr/>
        </p:nvSpPr>
        <p:spPr>
          <a:xfrm>
            <a:off x="3626198" y="5926615"/>
            <a:ext cx="4926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2">
                    <a:lumMod val="50000"/>
                  </a:schemeClr>
                </a:solidFill>
                <a:latin typeface="+mn-ea"/>
              </a:rPr>
              <a:t>Xxx小学：X老师    四年级二班</a:t>
            </a:r>
          </a:p>
        </p:txBody>
      </p:sp>
    </p:spTree>
    <p:extLst>
      <p:ext uri="{BB962C8B-B14F-4D97-AF65-F5344CB8AC3E}">
        <p14:creationId val="152070677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12"/>
      <p:bldP grpId="0" spid="13"/>
      <p:bldP grpId="0" spid="27"/>
      <p:bldP grpId="0" spid="30"/>
      <p:bldP grpId="0" spid="31"/>
      <p:bldP grpId="0" spid="34"/>
      <p:bldP grpId="0" spid="35"/>
      <p:bldP grpId="0" spid="37"/>
      <p:bldP grpId="0" spid="38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446990" y="2934413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班级介绍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8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8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8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8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8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8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8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8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http://www.youyedoc.com/article/2017/3382.html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73" y="1430703"/>
            <a:ext cx="1591194" cy="646232"/>
          </a:xfrm>
          <a:prstGeom prst="rect">
            <a:avLst/>
          </a:prstGeom>
        </p:spPr>
      </p:pic>
    </p:spTree>
    <p:extLst>
      <p:ext uri="{BB962C8B-B14F-4D97-AF65-F5344CB8AC3E}">
        <p14:creationId val="4774606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椭圆 37">
            <a:extLst>
              <a:ext uri="{FF2B5EF4-FFF2-40B4-BE49-F238E27FC236}">
                <a16:creationId xmlns:a16="http://schemas.microsoft.com/office/drawing/2014/main" id="{58437D35-5E4F-4E90-999D-1B31F28050CB}"/>
              </a:ext>
            </a:extLst>
          </p:cNvPr>
          <p:cNvSpPr/>
          <p:nvPr/>
        </p:nvSpPr>
        <p:spPr>
          <a:xfrm>
            <a:off x="7224356" y="1751350"/>
            <a:ext cx="3942781" cy="879007"/>
          </a:xfrm>
          <a:prstGeom prst="ellipse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CB38EB-91F6-4070-9188-6B3E955A17CA}"/>
              </a:ext>
            </a:extLst>
          </p:cNvPr>
          <p:cNvGrpSpPr/>
          <p:nvPr/>
        </p:nvGrpSpPr>
        <p:grpSpPr>
          <a:xfrm>
            <a:off x="-51859" y="123185"/>
            <a:ext cx="3857514" cy="1891866"/>
            <a:chOff x="-51859" y="123185"/>
            <a:chExt cx="3857514" cy="189186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C7F9720-A387-4565-8A17-2A9A49C2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AEE52B2-F088-452E-BF97-79FB253E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98562" y="736488"/>
            <a:ext cx="24688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新学期寄语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506" y="1959060"/>
            <a:ext cx="582284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从今天开始，你们55个同学和李老师，还有张老师一起组成了一个新的大家庭：一年级2班。大家要团结友爱，互相帮助，使每一个小朋友都能快快乐乐地学习和进步，共同建设好我们的大家庭。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1D7091-C3CE-4768-AF04-1A14882B97DF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281784-F534-424D-865C-CFE742626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4292" y="2886051"/>
            <a:ext cx="4282907" cy="333925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F75BF6-096E-4628-B3CE-5F92238A6EDC}"/>
              </a:ext>
            </a:extLst>
          </p:cNvPr>
          <p:cNvSpPr/>
          <p:nvPr/>
        </p:nvSpPr>
        <p:spPr>
          <a:xfrm>
            <a:off x="1283591" y="4037859"/>
            <a:ext cx="221242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我们的学校是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BF418A2-6655-4DA7-B98D-896481766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7397887-66E0-45C7-942B-A330AA965E69}"/>
              </a:ext>
            </a:extLst>
          </p:cNvPr>
          <p:cNvSpPr/>
          <p:nvPr/>
        </p:nvSpPr>
        <p:spPr>
          <a:xfrm>
            <a:off x="7377316" y="1959060"/>
            <a:ext cx="3524568" cy="502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>
                <a:solidFill>
                  <a:srgbClr val="00A0E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我是熊猫小学一年级2班的小学生。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29641CC-57CB-441E-B773-AB1F86B58B72}"/>
              </a:ext>
            </a:extLst>
          </p:cNvPr>
          <p:cNvSpPr/>
          <p:nvPr/>
        </p:nvSpPr>
        <p:spPr>
          <a:xfrm>
            <a:off x="4170325" y="4037859"/>
            <a:ext cx="17068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我们的班级是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10281F4-BF1B-4467-BD38-74B7132B3E56}"/>
              </a:ext>
            </a:extLst>
          </p:cNvPr>
          <p:cNvGrpSpPr/>
          <p:nvPr/>
        </p:nvGrpSpPr>
        <p:grpSpPr>
          <a:xfrm>
            <a:off x="3884406" y="4851380"/>
            <a:ext cx="2082576" cy="868794"/>
            <a:chOff x="3751558" y="4986445"/>
            <a:chExt cx="2082576" cy="868794"/>
          </a:xfrm>
        </p:grpSpPr>
        <p:sp>
          <p:nvSpPr>
            <p:cNvPr id="32" name="双波形 31">
              <a:extLst>
                <a:ext uri="{FF2B5EF4-FFF2-40B4-BE49-F238E27FC236}">
                  <a16:creationId xmlns:a16="http://schemas.microsoft.com/office/drawing/2014/main" id="{4645ACAD-C18E-44EF-963F-CACF5A8CCBFA}"/>
                </a:ext>
              </a:extLst>
            </p:cNvPr>
            <p:cNvSpPr/>
            <p:nvPr/>
          </p:nvSpPr>
          <p:spPr>
            <a:xfrm>
              <a:off x="3751558" y="4986445"/>
              <a:ext cx="1908000" cy="828000"/>
            </a:xfrm>
            <a:prstGeom prst="doubleWave">
              <a:avLst/>
            </a:prstGeom>
            <a:solidFill>
              <a:srgbClr val="28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双波形 30">
              <a:extLst>
                <a:ext uri="{FF2B5EF4-FFF2-40B4-BE49-F238E27FC236}">
                  <a16:creationId xmlns:a16="http://schemas.microsoft.com/office/drawing/2014/main" id="{239193A3-38DF-418F-A8C3-DF01DB48ECA3}"/>
                </a:ext>
              </a:extLst>
            </p:cNvPr>
            <p:cNvSpPr/>
            <p:nvPr/>
          </p:nvSpPr>
          <p:spPr>
            <a:xfrm>
              <a:off x="3867124" y="5085648"/>
              <a:ext cx="1967010" cy="769591"/>
            </a:xfrm>
            <a:prstGeom prst="doubleWave">
              <a:avLst/>
            </a:prstGeom>
            <a:pattFill prst="pct10">
              <a:fgClr>
                <a:srgbClr val="28B8D3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021FC5B-A6D8-4D2F-89F1-55E6758FD774}"/>
                </a:ext>
              </a:extLst>
            </p:cNvPr>
            <p:cNvSpPr/>
            <p:nvPr/>
          </p:nvSpPr>
          <p:spPr>
            <a:xfrm>
              <a:off x="4099468" y="5303767"/>
              <a:ext cx="1356042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一年级2班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846538-7DD3-4242-B831-F2833C680900}"/>
              </a:ext>
            </a:extLst>
          </p:cNvPr>
          <p:cNvGrpSpPr/>
          <p:nvPr/>
        </p:nvGrpSpPr>
        <p:grpSpPr>
          <a:xfrm>
            <a:off x="991713" y="4851380"/>
            <a:ext cx="2082576" cy="868794"/>
            <a:chOff x="3751558" y="4986445"/>
            <a:chExt cx="2082576" cy="868794"/>
          </a:xfrm>
        </p:grpSpPr>
        <p:sp>
          <p:nvSpPr>
            <p:cNvPr id="35" name="双波形 34">
              <a:extLst>
                <a:ext uri="{FF2B5EF4-FFF2-40B4-BE49-F238E27FC236}">
                  <a16:creationId xmlns:a16="http://schemas.microsoft.com/office/drawing/2014/main" id="{D72BE55F-7D85-4580-A1AE-2EB9242B8C8E}"/>
                </a:ext>
              </a:extLst>
            </p:cNvPr>
            <p:cNvSpPr/>
            <p:nvPr/>
          </p:nvSpPr>
          <p:spPr>
            <a:xfrm>
              <a:off x="3751558" y="4986445"/>
              <a:ext cx="1908000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双波形 35">
              <a:extLst>
                <a:ext uri="{FF2B5EF4-FFF2-40B4-BE49-F238E27FC236}">
                  <a16:creationId xmlns:a16="http://schemas.microsoft.com/office/drawing/2014/main" id="{2BC38B52-21F5-4EED-AC1B-4A0C4C1FBF73}"/>
                </a:ext>
              </a:extLst>
            </p:cNvPr>
            <p:cNvSpPr/>
            <p:nvPr/>
          </p:nvSpPr>
          <p:spPr>
            <a:xfrm>
              <a:off x="3867124" y="5085648"/>
              <a:ext cx="1967010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AA31987-13F8-432E-BA11-A54A947F3688}"/>
                </a:ext>
              </a:extLst>
            </p:cNvPr>
            <p:cNvSpPr/>
            <p:nvPr/>
          </p:nvSpPr>
          <p:spPr>
            <a:xfrm>
              <a:off x="4259262" y="5306174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熊猫小学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"/>
      <p:bldP grpId="0" spid="5"/>
      <p:bldP grpId="0" spid="6"/>
      <p:bldP grpId="0" spid="28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31FF81-0D22-4824-960F-B8671D6AC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69195" y="1375987"/>
            <a:ext cx="3600450" cy="136207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113B7374-27D4-491A-B27B-E1FA01D7D216}"/>
              </a:ext>
            </a:extLst>
          </p:cNvPr>
          <p:cNvGrpSpPr/>
          <p:nvPr/>
        </p:nvGrpSpPr>
        <p:grpSpPr>
          <a:xfrm>
            <a:off x="5273590" y="2838920"/>
            <a:ext cx="1844285" cy="1227459"/>
            <a:chOff x="5273590" y="2838920"/>
            <a:chExt cx="1844285" cy="1227459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DAE6D00-F278-4183-BB17-917BB62D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273590" y="2838920"/>
              <a:ext cx="1844285" cy="1227459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746031" y="3250009"/>
              <a:ext cx="9963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B67568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55人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061EF63-32D7-4E42-B093-CF568A87D352}"/>
              </a:ext>
            </a:extLst>
          </p:cNvPr>
          <p:cNvGrpSpPr/>
          <p:nvPr/>
        </p:nvGrpSpPr>
        <p:grpSpPr>
          <a:xfrm>
            <a:off x="6487902" y="4285177"/>
            <a:ext cx="1844285" cy="1227459"/>
            <a:chOff x="6487902" y="4285177"/>
            <a:chExt cx="1844285" cy="1227459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B518C77-7BEB-4079-BDE3-FDA4E36C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87902" y="4285177"/>
              <a:ext cx="1844285" cy="1227459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6989402" y="4671040"/>
              <a:ext cx="9963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28B8D3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22人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D894518-B6DD-4BD0-8098-A909CF2FC686}"/>
              </a:ext>
            </a:extLst>
          </p:cNvPr>
          <p:cNvGrpSpPr/>
          <p:nvPr/>
        </p:nvGrpSpPr>
        <p:grpSpPr>
          <a:xfrm>
            <a:off x="3822353" y="4297011"/>
            <a:ext cx="1844285" cy="1227459"/>
            <a:chOff x="3822353" y="4297011"/>
            <a:chExt cx="1844285" cy="122745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2B3B48-84C6-471B-90BA-471F23CE9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22353" y="4297011"/>
              <a:ext cx="1844285" cy="1227459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4369195" y="4671040"/>
              <a:ext cx="9963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FFC000"/>
                  </a:solidFill>
                  <a:latin charset="-122" panose="02010609000101010101" pitchFamily="49" typeface="经典趣体简"/>
                  <a:ea charset="-122" panose="02010609000101010101" pitchFamily="49" typeface="经典趣体简"/>
                  <a:cs charset="-122" panose="02010609000101010101" pitchFamily="49" typeface="经典趣体简"/>
                </a:rPr>
                <a:t>33人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3AEC4DB-9669-4952-B78C-A1C50E4E20FE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5127D6-9E54-456F-9940-0BD2721E5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AFDC09-6F41-415A-86EC-2307589AE903}"/>
              </a:ext>
            </a:extLst>
          </p:cNvPr>
          <p:cNvGrpSpPr/>
          <p:nvPr/>
        </p:nvGrpSpPr>
        <p:grpSpPr>
          <a:xfrm>
            <a:off x="-51859" y="123185"/>
            <a:ext cx="3857514" cy="1891866"/>
            <a:chOff x="-51859" y="123185"/>
            <a:chExt cx="3857514" cy="189186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E78E92C-B503-4ACD-9255-49F41A5B2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839BD74-A329-430F-A87B-9EDE4AA4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B3036A1-5C95-4D14-82E5-E53708B74F27}"/>
              </a:ext>
            </a:extLst>
          </p:cNvPr>
          <p:cNvSpPr txBox="1"/>
          <p:nvPr/>
        </p:nvSpPr>
        <p:spPr>
          <a:xfrm>
            <a:off x="1027161" y="736488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班级介绍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5585" y="3045430"/>
            <a:ext cx="2090070" cy="32512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69648" y="3075300"/>
            <a:ext cx="1798090" cy="316836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99BE8B-EBC3-46D2-8299-D6650D20140F}"/>
              </a:ext>
            </a:extLst>
          </p:cNvPr>
          <p:cNvGrpSpPr/>
          <p:nvPr/>
        </p:nvGrpSpPr>
        <p:grpSpPr>
          <a:xfrm rot="20718940">
            <a:off x="693448" y="3113187"/>
            <a:ext cx="1238877" cy="1179540"/>
            <a:chOff x="2033001" y="1929878"/>
            <a:chExt cx="1238877" cy="1179540"/>
          </a:xfrm>
        </p:grpSpPr>
        <p:sp>
          <p:nvSpPr>
            <p:cNvPr id="17" name="星形: 六角 16">
              <a:extLst>
                <a:ext uri="{FF2B5EF4-FFF2-40B4-BE49-F238E27FC236}">
                  <a16:creationId xmlns:a16="http://schemas.microsoft.com/office/drawing/2014/main" id="{7A58ACA3-C553-43E3-B5CA-D1E7A19102BD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53775" y="2254991"/>
              <a:ext cx="99632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3000">
                  <a:ln w="31750">
                    <a:solidFill>
                      <a:schemeClr val="bg1"/>
                    </a:solidFill>
                  </a:ln>
                  <a:solidFill>
                    <a:srgbClr val="FFCE0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800040101010101" pitchFamily="2" typeface="华文琥珀"/>
                  <a:ea charset="-122" panose="02010800040101010101" pitchFamily="2" typeface="华文琥珀"/>
                </a:rPr>
                <a:t>女生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282B89D-69B1-4D6D-B2AB-CB86D6DC1151}"/>
              </a:ext>
            </a:extLst>
          </p:cNvPr>
          <p:cNvGrpSpPr/>
          <p:nvPr/>
        </p:nvGrpSpPr>
        <p:grpSpPr>
          <a:xfrm rot="1465055">
            <a:off x="9887096" y="2756085"/>
            <a:ext cx="1238877" cy="1179540"/>
            <a:chOff x="2033001" y="1929878"/>
            <a:chExt cx="1238877" cy="1179540"/>
          </a:xfrm>
        </p:grpSpPr>
        <p:sp>
          <p:nvSpPr>
            <p:cNvPr id="28" name="星形: 六角 27">
              <a:extLst>
                <a:ext uri="{FF2B5EF4-FFF2-40B4-BE49-F238E27FC236}">
                  <a16:creationId xmlns:a16="http://schemas.microsoft.com/office/drawing/2014/main" id="{FD5DB698-B0BF-40F1-A70C-CFB54B702B4C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0A8CF94-B4DC-42B9-BE3B-0450626958F6}"/>
                </a:ext>
              </a:extLst>
            </p:cNvPr>
            <p:cNvSpPr txBox="1"/>
            <p:nvPr/>
          </p:nvSpPr>
          <p:spPr>
            <a:xfrm>
              <a:off x="2153775" y="2254991"/>
              <a:ext cx="99632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3000">
                  <a:ln w="31750">
                    <a:solidFill>
                      <a:schemeClr val="bg1"/>
                    </a:solidFill>
                  </a:ln>
                  <a:solidFill>
                    <a:srgbClr val="28B8D3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800040101010101" pitchFamily="2" typeface="华文琥珀"/>
                  <a:ea charset="-122" panose="02010800040101010101" pitchFamily="2" typeface="华文琥珀"/>
                </a:rPr>
                <a:t>男生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35DEDA-1836-4058-A953-644C94C3B006}"/>
              </a:ext>
            </a:extLst>
          </p:cNvPr>
          <p:cNvGrpSpPr/>
          <p:nvPr/>
        </p:nvGrpSpPr>
        <p:grpSpPr>
          <a:xfrm>
            <a:off x="5888664" y="866009"/>
            <a:ext cx="1238877" cy="1179540"/>
            <a:chOff x="2033001" y="1929878"/>
            <a:chExt cx="1238877" cy="1179540"/>
          </a:xfrm>
        </p:grpSpPr>
        <p:sp>
          <p:nvSpPr>
            <p:cNvPr id="34" name="星形: 六角 33">
              <a:extLst>
                <a:ext uri="{FF2B5EF4-FFF2-40B4-BE49-F238E27FC236}">
                  <a16:creationId xmlns:a16="http://schemas.microsoft.com/office/drawing/2014/main" id="{582B1D34-AEDC-4184-AF3F-97FE832BD9B2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B67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FD0FAFC-E975-40EF-A0A9-04BB6EF29D3D}"/>
                </a:ext>
              </a:extLst>
            </p:cNvPr>
            <p:cNvSpPr txBox="1"/>
            <p:nvPr/>
          </p:nvSpPr>
          <p:spPr>
            <a:xfrm>
              <a:off x="2153775" y="2254991"/>
              <a:ext cx="99632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3000">
                  <a:ln w="31750">
                    <a:solidFill>
                      <a:schemeClr val="bg1"/>
                    </a:solidFill>
                  </a:ln>
                  <a:solidFill>
                    <a:srgbClr val="B67568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800040101010101" pitchFamily="2" typeface="华文琥珀"/>
                  <a:ea charset="-122" panose="02010800040101010101" pitchFamily="2" typeface="华文琥珀"/>
                </a:rPr>
                <a:t>全班</a:t>
              </a:r>
            </a:p>
          </p:txBody>
        </p:sp>
      </p:grpSp>
    </p:spTree>
    <p:extLst>
      <p:ext uri="{BB962C8B-B14F-4D97-AF65-F5344CB8AC3E}">
        <p14:creationId val="155239415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900977" y="2019346"/>
            <a:ext cx="3149602" cy="1187479"/>
            <a:chOff x="1102166" y="1639467"/>
            <a:chExt cx="2949499" cy="1187479"/>
          </a:xfrm>
        </p:grpSpPr>
        <p:sp>
          <p:nvSpPr>
            <p:cNvPr id="32" name="矩形 31"/>
            <p:cNvSpPr/>
            <p:nvPr/>
          </p:nvSpPr>
          <p:spPr>
            <a:xfrm>
              <a:off x="1187748" y="2000016"/>
              <a:ext cx="2103293" cy="3108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9486" y="1639467"/>
              <a:ext cx="2259813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FFC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语文老师：刘老师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02166" y="2027240"/>
              <a:ext cx="2949499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联系电话：12345678910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47569" y="2007600"/>
            <a:ext cx="3149602" cy="818147"/>
            <a:chOff x="1102166" y="1639467"/>
            <a:chExt cx="2949499" cy="818147"/>
          </a:xfrm>
        </p:grpSpPr>
        <p:sp>
          <p:nvSpPr>
            <p:cNvPr id="27" name="矩形 26"/>
            <p:cNvSpPr/>
            <p:nvPr/>
          </p:nvSpPr>
          <p:spPr>
            <a:xfrm>
              <a:off x="1187748" y="2000016"/>
              <a:ext cx="2103293" cy="3108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09486" y="1639467"/>
              <a:ext cx="2259813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FFC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班主任：古老师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02165" y="2027240"/>
              <a:ext cx="2949499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联系电话： 12345678910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83573" y="5033464"/>
            <a:ext cx="3149602" cy="1187479"/>
            <a:chOff x="1102166" y="1639467"/>
            <a:chExt cx="2949499" cy="1187479"/>
          </a:xfrm>
        </p:grpSpPr>
        <p:sp>
          <p:nvSpPr>
            <p:cNvPr id="37" name="矩形 36"/>
            <p:cNvSpPr/>
            <p:nvPr/>
          </p:nvSpPr>
          <p:spPr>
            <a:xfrm>
              <a:off x="1187749" y="2000016"/>
              <a:ext cx="2103293" cy="3108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9486" y="1639467"/>
              <a:ext cx="2259813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FFC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数学老师：李老师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102166" y="2027240"/>
              <a:ext cx="2949499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联系电话： 12345678910</a:t>
              </a: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A0106959-2AA1-49A8-B96E-2482DD13B110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A701FF-84A4-4563-9843-3BB04A95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8F56B4-1A30-4CC0-99CD-E9FD8F9804E8}"/>
              </a:ext>
            </a:extLst>
          </p:cNvPr>
          <p:cNvGrpSpPr/>
          <p:nvPr/>
        </p:nvGrpSpPr>
        <p:grpSpPr>
          <a:xfrm>
            <a:off x="-51859" y="123185"/>
            <a:ext cx="4102438" cy="1891866"/>
            <a:chOff x="-51859" y="123185"/>
            <a:chExt cx="4102438" cy="189186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8AD19DC-D778-4827-8AAF-47AB9CBB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790229" cy="171075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770603B-D14E-43B7-B521-0D4D41C0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1FE898B-2AE7-49D4-B74C-0E31E1AE5D3E}"/>
              </a:ext>
            </a:extLst>
          </p:cNvPr>
          <p:cNvSpPr txBox="1"/>
          <p:nvPr/>
        </p:nvSpPr>
        <p:spPr>
          <a:xfrm>
            <a:off x="569962" y="73648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任课老师介绍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3A4937-A56F-48CC-93B8-1E3ECE3D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9932" y="2825747"/>
            <a:ext cx="2808597" cy="3651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8EDC33-58CE-43E3-AB97-E2CBB86A2C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9241" y="2596683"/>
            <a:ext cx="3011864" cy="42613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78AF12-181D-4C60-A8BC-9091FCB40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30788" y="1275453"/>
            <a:ext cx="4868235" cy="3651176"/>
          </a:xfrm>
          <a:prstGeom prst="rect">
            <a:avLst/>
          </a:prstGeom>
        </p:spPr>
      </p:pic>
    </p:spTree>
    <p:extLst>
      <p:ext uri="{BB962C8B-B14F-4D97-AF65-F5344CB8AC3E}">
        <p14:creationId val="383848807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028C9D-5A60-48BA-BE82-FA2628EC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226A4B-1C59-411A-A50A-F519995A1340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A52033-D484-4895-80E1-4A78F892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B09CC87-3DBF-4BC0-B2A6-E22907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4881A-16D7-43C1-84AA-18C48526EDF0}"/>
              </a:ext>
            </a:extLst>
          </p:cNvPr>
          <p:cNvSpPr txBox="1"/>
          <p:nvPr/>
        </p:nvSpPr>
        <p:spPr>
          <a:xfrm>
            <a:off x="838961" y="67748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课程时间介绍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val="563220680"/>
              </p:ext>
            </p:extLst>
          </p:nvPr>
        </p:nvGraphicFramePr>
        <p:xfrm>
          <a:off x="2028422" y="1933138"/>
          <a:ext cx="8139316" cy="3650874"/>
        </p:xfrm>
        <a:graphic>
          <a:graphicData uri="http://schemas.openxmlformats.org/drawingml/2006/table">
            <a:tbl>
              <a:tblPr bandRow="1" firstRow="1">
                <a:solidFill>
                  <a:schemeClr val="bg1"/>
                </a:solidFill>
                <a:tableStyleId>{BC89EF96-8CEA-46FF-86C4-4CE0E7609802}</a:tableStyleId>
              </a:tblPr>
              <a:tblGrid>
                <a:gridCol w="162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80">
                <a:tc rowSpan="5"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altLang="en-US" b="1" kern="1200" lang="zh-CN" sz="3000">
                          <a:ln w="31750">
                            <a:solidFill>
                              <a:schemeClr val="bg1"/>
                            </a:solidFill>
                          </a:ln>
                          <a:solidFill>
                            <a:srgbClr val="FFCE01"/>
                          </a:solidFill>
                          <a:effectLst>
                            <a:outerShdw algn="tl" blurRad="50800" dir="2700000" dist="381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charset="-122" panose="02010800040101010101" pitchFamily="2" typeface="华文琥珀"/>
                          <a:ea charset="-122" panose="02010800040101010101" pitchFamily="2" typeface="华文琥珀"/>
                          <a:cs typeface="+mn-cs"/>
                        </a:rPr>
                        <a:t>上午</a:t>
                      </a: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FFC0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7:55-8:25</a:t>
                      </a:r>
                      <a:endParaRPr altLang="zh-CN" b="1" lang="en-US" sz="1700" u="none">
                        <a:solidFill>
                          <a:srgbClr val="FFC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早操及大课间活动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8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FFC0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8:25-9:05</a:t>
                      </a:r>
                      <a:endParaRPr altLang="zh-CN" b="1" lang="en-US" sz="1700" u="none">
                        <a:solidFill>
                          <a:srgbClr val="FFC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第一节课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16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FFC0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9:13-9:53</a:t>
                      </a:r>
                      <a:endParaRPr altLang="zh-CN" b="1" lang="en-US" sz="1700" u="none">
                        <a:solidFill>
                          <a:srgbClr val="FFC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第二节课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62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FFC0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10:01-10:41</a:t>
                      </a:r>
                      <a:endParaRPr altLang="zh-CN" b="1" lang="en-US" sz="1700" u="none">
                        <a:solidFill>
                          <a:srgbClr val="FFC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第三节课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8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  <a:lnB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FFC0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10:50-11:30</a:t>
                      </a:r>
                      <a:endParaRPr altLang="zh-CN" b="1" lang="en-US" sz="1700" u="none">
                        <a:solidFill>
                          <a:srgbClr val="FFC000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第四节课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62">
                <a:tc rowSpan="4"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altLang="en-US" b="1" kern="1200" lang="zh-CN" sz="3000">
                          <a:ln w="31750">
                            <a:solidFill>
                              <a:schemeClr val="bg1"/>
                            </a:solidFill>
                          </a:ln>
                          <a:solidFill>
                            <a:srgbClr val="28B8D3"/>
                          </a:solidFill>
                          <a:effectLst>
                            <a:outerShdw algn="tl" blurRad="50800" dir="2700000" dist="381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charset="-122" panose="02010800040101010101" pitchFamily="2" typeface="华文琥珀"/>
                          <a:ea charset="-122" panose="02010800040101010101" pitchFamily="2" typeface="华文琥珀"/>
                          <a:cs typeface="+mn-cs"/>
                        </a:rPr>
                        <a:t>下午</a:t>
                      </a: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28B8D3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14:30-14:45</a:t>
                      </a:r>
                      <a:endParaRPr altLang="zh-CN" b="1" lang="en-US" sz="1700" u="none">
                        <a:solidFill>
                          <a:srgbClr val="28B8D3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午读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16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28B8D3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14:45-15:25</a:t>
                      </a:r>
                      <a:endParaRPr altLang="zh-CN" b="1" lang="en-US" sz="1700" u="none">
                        <a:solidFill>
                          <a:srgbClr val="28B8D3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第五节课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8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28B8D3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15:25-15:30</a:t>
                      </a:r>
                      <a:endParaRPr altLang="zh-CN" b="1" lang="en-US" sz="1700" u="none">
                        <a:solidFill>
                          <a:srgbClr val="28B8D3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眼保健操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charset="-122" panose="020b0503020204020204" pitchFamily="34" typeface="微软雅黑"/>
                        <a:ea charset="-122" panose="020b0503020204020204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88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indent="0" marL="0">
                        <a:buNone/>
                      </a:pPr>
                      <a:r>
                        <a:rPr altLang="zh-CN" lang="en-US" sz="1700" u="none">
                          <a:solidFill>
                            <a:srgbClr val="28B8D3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15:40-16:20</a:t>
                      </a:r>
                      <a:endParaRPr altLang="zh-CN" b="1" lang="en-US" sz="1700" u="none">
                        <a:solidFill>
                          <a:srgbClr val="28B8D3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algn="l" defTabSz="685800" eaLnBrk="1" hangingPunct="1" latinLnBrk="0" marL="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685800" eaLnBrk="1" hangingPunct="1" latinLnBrk="0" marL="3429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685800" eaLnBrk="1" hangingPunct="1" latinLnBrk="0" marL="6858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685800" eaLnBrk="1" hangingPunct="1" latinLnBrk="0" marL="10287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685800" eaLnBrk="1" hangingPunct="1" latinLnBrk="0" marL="13716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685800" eaLnBrk="1" hangingPunct="1" latinLnBrk="0" marL="17145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685800" eaLnBrk="1" hangingPunct="1" latinLnBrk="0" marL="20574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685800" eaLnBrk="1" hangingPunct="1" latinLnBrk="0" marL="24003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685800" eaLnBrk="1" hangingPunct="1" latinLnBrk="0" marL="2743200" rtl="0">
                        <a:defRPr kern="1200" sz="13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 eaLnBrk="1" hangingPunct="1" indent="0" latinLnBrk="0" marL="0" rtl="0">
                        <a:buNone/>
                      </a:pPr>
                      <a:r>
                        <a:rPr altLang="en-US" kern="1200" lang="zh-CN" sz="1600">
                          <a:ln>
                            <a:noFill/>
                          </a:ln>
                          <a:solidFill>
                            <a:srgbClr val="28B8D3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第六节课</a:t>
                      </a:r>
                      <a:endParaRPr altLang="en-US" b="1" kern="1200" lang="zh-CN" sz="1600">
                        <a:ln>
                          <a:noFill/>
                        </a:ln>
                        <a:solidFill>
                          <a:srgbClr val="28B8D3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  <a:cs charset="-122" panose="02010609000101010101" pitchFamily="49" typeface="经典趣体简"/>
                      </a:endParaRPr>
                    </a:p>
                  </a:txBody>
                  <a:tcPr anchor="ctr" marB="1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707AF94C-9CBF-4324-86F1-0E553BEE3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71441" y="4379495"/>
            <a:ext cx="2901855" cy="21761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150735-153A-4265-AB31-FBD13D657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39045" y="4882364"/>
            <a:ext cx="1170434" cy="1170434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1B81A95-90AD-44F8-851B-E81D45C0DA9D}"/>
              </a:ext>
            </a:extLst>
          </p:cNvPr>
          <p:cNvCxnSpPr/>
          <p:nvPr/>
        </p:nvCxnSpPr>
        <p:spPr>
          <a:xfrm>
            <a:off x="2028422" y="3916680"/>
            <a:ext cx="813931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41FFF22-B06B-42CB-BE08-A999D330E68A}"/>
              </a:ext>
            </a:extLst>
          </p:cNvPr>
          <p:cNvCxnSpPr/>
          <p:nvPr/>
        </p:nvCxnSpPr>
        <p:spPr>
          <a:xfrm>
            <a:off x="2028422" y="1933138"/>
            <a:ext cx="813931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2317110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086C9F9D-D2F8-4AEC-9265-976BEA79F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9977" y="2583343"/>
            <a:ext cx="2684521" cy="306607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9F6EDC3-A118-41D0-88A7-91859F3ED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8354" y="676279"/>
            <a:ext cx="2684521" cy="30660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9B7285-7B95-4063-8C2E-AD28E3327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844" y="2645624"/>
            <a:ext cx="2684521" cy="30660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08508" y="3786500"/>
            <a:ext cx="2103293" cy="1229250"/>
            <a:chOff x="1187748" y="1601763"/>
            <a:chExt cx="2103293" cy="1229250"/>
          </a:xfrm>
        </p:grpSpPr>
        <p:sp>
          <p:nvSpPr>
            <p:cNvPr id="9" name="矩形 8"/>
            <p:cNvSpPr/>
            <p:nvPr/>
          </p:nvSpPr>
          <p:spPr>
            <a:xfrm>
              <a:off x="1187749" y="2000016"/>
              <a:ext cx="2103293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爱护公物财物，爱护花草树木，做到不乱涂墙壁、桌、凳等，不坐桌子，不践踏花坛，不攀摘花木.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76063" y="1601764"/>
              <a:ext cx="184816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播种一种性格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03366" y="4073369"/>
            <a:ext cx="2103293" cy="829266"/>
            <a:chOff x="1187748" y="1757247"/>
            <a:chExt cx="2103293" cy="829266"/>
          </a:xfrm>
        </p:grpSpPr>
        <p:sp>
          <p:nvSpPr>
            <p:cNvPr id="32" name="矩形 31"/>
            <p:cNvSpPr/>
            <p:nvPr/>
          </p:nvSpPr>
          <p:spPr>
            <a:xfrm>
              <a:off x="1187748" y="2124848"/>
              <a:ext cx="2103293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进办公室要报告，经老师同意方可进入；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9409" y="1757247"/>
              <a:ext cx="184816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播种一种行为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40843" y="1879436"/>
            <a:ext cx="2103293" cy="1229250"/>
            <a:chOff x="1187748" y="1601763"/>
            <a:chExt cx="2103293" cy="1229250"/>
          </a:xfrm>
        </p:grpSpPr>
        <p:sp>
          <p:nvSpPr>
            <p:cNvPr id="35" name="矩形 34"/>
            <p:cNvSpPr/>
            <p:nvPr/>
          </p:nvSpPr>
          <p:spPr>
            <a:xfrm>
              <a:off x="1187748" y="2000016"/>
              <a:ext cx="2103293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养成良好的卫生习惯，班内自觉做好值日生工作，经常保持教室及学校公共场所的清洁卫生。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6062" y="1601763"/>
              <a:ext cx="184816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altLang="en-US" b="1" lang="zh-CN" sz="2000">
                  <a:solidFill>
                    <a:srgbClr val="00A0E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9000101010101" pitchFamily="49" typeface="经典趣体简"/>
                </a:rPr>
                <a:t>播种一种习惯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D01A8714-45F9-47EC-A34D-697187BDB0E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30AB59E-AC20-4F5E-8E2C-A0E6E1C1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5AC1E37-B4C1-4F2E-908D-1D094ECF2061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FE33664-D5D4-4F53-B9ED-F13237A19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5827BA7-D200-44E3-8640-9AD709B4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125D138-6AF3-4E41-B64A-BAD1B8DF7ADF}"/>
              </a:ext>
            </a:extLst>
          </p:cNvPr>
          <p:cNvSpPr txBox="1"/>
          <p:nvPr/>
        </p:nvSpPr>
        <p:spPr>
          <a:xfrm>
            <a:off x="838958" y="67748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学生日常规范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01AC4C-376B-48DC-8C80-9BC06857F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8354" y="3844419"/>
            <a:ext cx="2770301" cy="2700568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MH_SubTitle_1"/>
          <p:cNvSpPr/>
          <p:nvPr>
            <p:custDataLst>
              <p:tags r:id="rId3"/>
            </p:custDataLst>
          </p:nvPr>
        </p:nvSpPr>
        <p:spPr>
          <a:xfrm>
            <a:off x="3709044" y="3717596"/>
            <a:ext cx="2235902" cy="869140"/>
          </a:xfrm>
          <a:prstGeom prst="rect">
            <a:avLst/>
          </a:prstGeom>
          <a:noFill/>
          <a:ln w="28575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bIns="0" lIns="108000" rIns="108000" tIns="576000">
            <a:normAutofit/>
          </a:bodyPr>
          <a:lstStyle/>
          <a:p>
            <a:pPr algn="ctr">
              <a:defRPr/>
            </a:pPr>
            <a:endParaRPr altLang="zh-CN" b="1" lang="da-DK" sz="1600">
              <a:solidFill>
                <a:srgbClr val="FFFFFF"/>
              </a:solidFill>
              <a:latin charset="-122" panose="03000509000000000000" pitchFamily="65" typeface="方正少儿简体"/>
              <a:ea charset="-122" panose="03000509000000000000" pitchFamily="65" typeface="方正少儿简体"/>
            </a:endParaRPr>
          </a:p>
        </p:txBody>
      </p:sp>
      <p:sp>
        <p:nvSpPr>
          <p:cNvPr id="28" name="MH_SubTitle_1"/>
          <p:cNvSpPr/>
          <p:nvPr>
            <p:custDataLst>
              <p:tags r:id="rId4"/>
            </p:custDataLst>
          </p:nvPr>
        </p:nvSpPr>
        <p:spPr>
          <a:xfrm>
            <a:off x="939827" y="3717596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defTabSz="1218565" lvl="0">
              <a:lnSpc>
                <a:spcPct val="150000"/>
              </a:lnSpc>
              <a:defRPr/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按时起床，不睡懒觉。</a:t>
            </a:r>
          </a:p>
        </p:txBody>
      </p:sp>
      <p:sp>
        <p:nvSpPr>
          <p:cNvPr id="29" name="MH_SubTitle_1"/>
          <p:cNvSpPr/>
          <p:nvPr>
            <p:custDataLst>
              <p:tags r:id="rId5"/>
            </p:custDataLst>
          </p:nvPr>
        </p:nvSpPr>
        <p:spPr>
          <a:xfrm>
            <a:off x="3539670" y="2911408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穿戴好校服，佩戴好校卡。</a:t>
            </a:r>
          </a:p>
        </p:txBody>
      </p:sp>
      <p:sp>
        <p:nvSpPr>
          <p:cNvPr id="31" name="MH_SubTitle_1"/>
          <p:cNvSpPr/>
          <p:nvPr>
            <p:custDataLst>
              <p:tags r:id="rId6"/>
            </p:custDataLst>
          </p:nvPr>
        </p:nvSpPr>
        <p:spPr>
          <a:xfrm>
            <a:off x="6189599" y="3408087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defTabSz="1218565" lvl="0">
              <a:lnSpc>
                <a:spcPct val="150000"/>
              </a:lnSpc>
              <a:defRPr/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自行整理并带齐当天课程的课本、作业本、文具、学具。</a:t>
            </a:r>
          </a:p>
        </p:txBody>
      </p:sp>
      <p:sp>
        <p:nvSpPr>
          <p:cNvPr id="34" name="MH_SubTitle_1"/>
          <p:cNvSpPr/>
          <p:nvPr>
            <p:custDataLst>
              <p:tags r:id="rId7"/>
            </p:custDataLst>
          </p:nvPr>
        </p:nvSpPr>
        <p:spPr>
          <a:xfrm>
            <a:off x="9020455" y="2012184"/>
            <a:ext cx="2480629" cy="1287276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defTabSz="1218565" lvl="0">
              <a:lnSpc>
                <a:spcPct val="150000"/>
              </a:lnSpc>
              <a:defRPr/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上学不带玩具等和学习无关的东西到学校。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9658167-1E84-474B-AD2F-875CF1F430C5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14D583C-610F-459C-B3F2-7B946F7EA5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218928">
            <a:off x="9437841" y="-136638"/>
            <a:ext cx="1459794" cy="145979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BD32E960-E39F-4128-B9E4-1AC7B5857CE4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455AFFF-275B-4EE1-957D-A68C2DCE5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7683BCE-B349-4598-B4E7-264CA208D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63044921-76A0-4D7A-A09F-D9A4667AEA3C}"/>
              </a:ext>
            </a:extLst>
          </p:cNvPr>
          <p:cNvSpPr txBox="1"/>
          <p:nvPr/>
        </p:nvSpPr>
        <p:spPr>
          <a:xfrm>
            <a:off x="838959" y="67748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360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华文琥珀"/>
                <a:ea charset="-122" panose="02010800040101010101" pitchFamily="2" typeface="华文琥珀"/>
              </a:rPr>
              <a:t>学生日常规范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2CFEC5-5821-4A9B-B219-EDBDC89C3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86406" y="2473840"/>
            <a:ext cx="2857500" cy="2857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45BB3C-CA29-4F24-9262-7DF8442F7C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3116" y="3657108"/>
            <a:ext cx="2857500" cy="2857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52BC53-5065-4612-A8ED-24B5D0B9BE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6335" y="1531637"/>
            <a:ext cx="2857500" cy="2857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C0603D-9847-4BC1-B0DE-9A31201897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3745" y="1007568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" presetSubtype="3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" presetSubtype="3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4" nodeType="afterEffect" presetClass="entr" presetID="2" presetSubtype="3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6" nodeType="afterEffect" presetClass="entr" presetID="2" presetSubtype="3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1"/>
      <p:bldP grpId="0" spid="34"/>
      <p:bldP grpId="0" spid="19"/>
    </p:bldLst>
  </p:timing>
</p:sld>
</file>

<file path=ppt/tags/tag1.xml><?xml version="1.0" encoding="utf-8"?>
<p:tagLst xmlns:p="http://schemas.openxmlformats.org/presentationml/2006/main">
  <p:tag name="MH" val="20161006185320"/>
  <p:tag name="MH_LIBRARY" val="GRAPHIC"/>
  <p:tag name="MH_ORDER" val="1"/>
  <p:tag name="MH_TYPE" val="SubTitle"/>
</p:tagLst>
</file>

<file path=ppt/tags/tag10.xml><?xml version="1.0" encoding="utf-8"?>
<p:tagLst xmlns:p="http://schemas.openxmlformats.org/presentationml/2006/main">
  <p:tag name="MH" val="20160401104922"/>
  <p:tag name="MH_LIBRARY" val="GRAPHIC"/>
  <p:tag name="MH_ORDER" val="1"/>
  <p:tag name="MH_TYPE" val="Text"/>
</p:tagLst>
</file>

<file path=ppt/tags/tag11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12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13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MH" val="20161006185058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60401104922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MH" val="20160401104922"/>
  <p:tag name="MH_LIBRARY" val="GRAPHIC"/>
  <p:tag name="MH_ORDER" val="1"/>
  <p:tag name="MH_TYPE" val="Text"/>
</p:tagLst>
</file>

<file path=ppt/tags/tag8.xml><?xml version="1.0" encoding="utf-8"?>
<p:tagLst xmlns:p="http://schemas.openxmlformats.org/presentationml/2006/main">
  <p:tag name="MH" val="20160401104922"/>
  <p:tag name="MH_LIBRARY" val="GRAPHIC"/>
  <p:tag name="MH_ORDER" val="1"/>
  <p:tag name="MH_TYPE" val="Text"/>
</p:tagLst>
</file>

<file path=ppt/tags/tag9.xml><?xml version="1.0" encoding="utf-8"?>
<p:tagLst xmlns:p="http://schemas.openxmlformats.org/presentationml/2006/main">
  <p:tag name="MH" val="20160401104922"/>
  <p:tag name="MH_LIBRARY" val="GRAPHIC"/>
  <p:tag name="MH_ORDER" val="1"/>
  <p:tag name="MH_TYPE" val="Tex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154</Paragraphs>
  <Slides>30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3">
      <vt:lpstr>Arial</vt:lpstr>
      <vt:lpstr>Calibri Light</vt:lpstr>
      <vt:lpstr>Calibri</vt:lpstr>
      <vt:lpstr>等线 Light</vt:lpstr>
      <vt:lpstr>等线</vt:lpstr>
      <vt:lpstr>微软雅黑</vt:lpstr>
      <vt:lpstr>华文琥珀</vt:lpstr>
      <vt:lpstr>Alison</vt:lpstr>
      <vt:lpstr>经典趣体简</vt:lpstr>
      <vt:lpstr>方正少儿简体</vt:lpstr>
      <vt:lpstr>Wingdings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2021-08-22T12:06:52Z</dcterms:created>
  <cp:lastPrinted>2021-08-22T12:06:52Z</cp:lastPrinted>
  <dcterms:modified xsi:type="dcterms:W3CDTF">2021-08-22T05:41:14Z</dcterms:modified>
  <cp:revision>1</cp:revision>
</cp:coreProperties>
</file>