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3" r:id="rId1"/>
    <p:sldMasterId id="2147483740" r:id="rId2"/>
  </p:sldMasterIdLst>
  <p:notesMasterIdLst>
    <p:notesMasterId r:id="rId3"/>
  </p:notesMasterIdLst>
  <p:sldIdLst>
    <p:sldId id="524" r:id="rId4"/>
    <p:sldId id="551" r:id="rId5"/>
    <p:sldId id="552" r:id="rId6"/>
    <p:sldId id="532" r:id="rId7"/>
    <p:sldId id="534" r:id="rId8"/>
    <p:sldId id="535" r:id="rId9"/>
    <p:sldId id="536" r:id="rId10"/>
    <p:sldId id="537" r:id="rId11"/>
    <p:sldId id="538" r:id="rId12"/>
    <p:sldId id="540" r:id="rId13"/>
    <p:sldId id="541" r:id="rId14"/>
    <p:sldId id="542" r:id="rId15"/>
    <p:sldId id="544" r:id="rId16"/>
    <p:sldId id="546" r:id="rId17"/>
    <p:sldId id="549" r:id="rId18"/>
    <p:sldId id="550" r:id="rId19"/>
    <p:sldId id="555" r:id="rId20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6314" autoAdjust="0"/>
  </p:normalViewPr>
  <p:slideViewPr>
    <p:cSldViewPr>
      <p:cViewPr>
        <p:scale>
          <a:sx n="140" d="100"/>
          <a:sy n="140" d="100"/>
        </p:scale>
        <p:origin x="780" y="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tags/tag1.xml" Type="http://schemas.openxmlformats.org/officeDocument/2006/relationships/tags"/><Relationship Id="rId22" Target="presProps.xml" Type="http://schemas.openxmlformats.org/officeDocument/2006/relationships/presProps"/><Relationship Id="rId23" Target="viewProps.xml" Type="http://schemas.openxmlformats.org/officeDocument/2006/relationships/viewProps"/><Relationship Id="rId24" Target="theme/theme1.xml" Type="http://schemas.openxmlformats.org/officeDocument/2006/relationships/theme"/><Relationship Id="rId25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DD754-F49E-4351-AAFE-19D83F43501C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6036-E835-44CB-A25A-34C755DFD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61413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336544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65925991"/>
      </p:ext>
    </p:extLst>
  </p:cSld>
  <p:clrMapOvr>
    <a:masterClrMapping/>
  </p:clrMapOvr>
  <mc:AlternateContent>
    <mc:Choice Requires="p14">
      <p:transition spd="slow" p14:dur="1250">
        <p14:switch dir="r"/>
      </p:transition>
    </mc:Choice>
    <mc:Fallback>
      <p:transition spd="slow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7613500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6693179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686045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5830466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7159502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821752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直角三角形 13"/>
          <p:cNvSpPr/>
          <p:nvPr userDrawn="1"/>
        </p:nvSpPr>
        <p:spPr>
          <a:xfrm flipH="1">
            <a:off x="152400" y="4309506"/>
            <a:ext cx="8991600" cy="837369"/>
          </a:xfrm>
          <a:custGeom>
            <a:gdLst>
              <a:gd name="connsiteX0" fmla="*/ 0 w 6324600"/>
              <a:gd name="connsiteY0" fmla="*/ 1581150 h 1581150"/>
              <a:gd name="connsiteX1" fmla="*/ 0 w 6324600"/>
              <a:gd name="connsiteY1" fmla="*/ 0 h 1581150"/>
              <a:gd name="connsiteX2" fmla="*/ 2218267 w 6324600"/>
              <a:gd name="connsiteY2" fmla="*/ 1085851 h 1581150"/>
              <a:gd name="connsiteX3" fmla="*/ 6324600 w 6324600"/>
              <a:gd name="connsiteY3" fmla="*/ 1581150 h 1581150"/>
              <a:gd name="connsiteX4" fmla="*/ 0 w 6324600"/>
              <a:gd name="connsiteY4" fmla="*/ 1581150 h 15811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600" h="158115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直角三角形 13"/>
          <p:cNvSpPr/>
          <p:nvPr userDrawn="1"/>
        </p:nvSpPr>
        <p:spPr>
          <a:xfrm>
            <a:off x="0" y="4306131"/>
            <a:ext cx="7848600" cy="837369"/>
          </a:xfrm>
          <a:custGeom>
            <a:gdLst>
              <a:gd name="connsiteX0" fmla="*/ 0 w 6324600"/>
              <a:gd name="connsiteY0" fmla="*/ 1581150 h 1581150"/>
              <a:gd name="connsiteX1" fmla="*/ 0 w 6324600"/>
              <a:gd name="connsiteY1" fmla="*/ 0 h 1581150"/>
              <a:gd name="connsiteX2" fmla="*/ 2218267 w 6324600"/>
              <a:gd name="connsiteY2" fmla="*/ 1085851 h 1581150"/>
              <a:gd name="connsiteX3" fmla="*/ 6324600 w 6324600"/>
              <a:gd name="connsiteY3" fmla="*/ 1581150 h 1581150"/>
              <a:gd name="connsiteX4" fmla="*/ 0 w 6324600"/>
              <a:gd name="connsiteY4" fmla="*/ 1581150 h 15811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600" h="158115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154380" y="773723"/>
            <a:ext cx="8811490" cy="42257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493208" y="366752"/>
            <a:ext cx="18261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1600" smtClean="0">
                <a:solidFill>
                  <a:schemeClr val="bg1"/>
                </a:solidFill>
                <a:latin typeface="+mn-ea"/>
                <a:ea typeface="+mn-ea"/>
              </a:rPr>
              <a:t>崇尚科学反对邪教</a:t>
            </a:r>
            <a:endParaRPr lang="zh-CN" altLang="en-US" sz="1600">
              <a:solidFill>
                <a:schemeClr val="bg1"/>
              </a:solidFill>
              <a:latin typeface="+mn-ea"/>
              <a:ea typeface="+mn-ea"/>
            </a:endParaRPr>
          </a:p>
        </p:txBody>
      </p: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51787" y="262066"/>
            <a:ext cx="658425" cy="463336"/>
          </a:xfrm>
          <a:prstGeom prst="rect">
            <a:avLst/>
          </a:prstGeom>
        </p:spPr>
      </p:pic>
    </p:spTree>
    <p:extLst>
      <p:ext uri="{BB962C8B-B14F-4D97-AF65-F5344CB8AC3E}">
        <p14:creationId val="967599375"/>
      </p:ext>
    </p:extLst>
  </p:cSld>
  <p:clrMapOvr>
    <a:masterClrMapping/>
  </p:clrMapOvr>
  <mc:AlternateContent>
    <mc:Choice Requires="p14">
      <p:transition spd="slow" p14:dur="1250">
        <p14:switch dir="r"/>
      </p:transition>
    </mc:Choice>
    <mc:Fallback>
      <p:transition spd="slow">
        <p:fade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直角三角形 13"/>
          <p:cNvSpPr/>
          <p:nvPr userDrawn="1"/>
        </p:nvSpPr>
        <p:spPr>
          <a:xfrm flipH="1">
            <a:off x="152400" y="4309506"/>
            <a:ext cx="8991600" cy="837369"/>
          </a:xfrm>
          <a:custGeom>
            <a:gdLst>
              <a:gd name="connsiteX0" fmla="*/ 0 w 6324600"/>
              <a:gd name="connsiteY0" fmla="*/ 1581150 h 1581150"/>
              <a:gd name="connsiteX1" fmla="*/ 0 w 6324600"/>
              <a:gd name="connsiteY1" fmla="*/ 0 h 1581150"/>
              <a:gd name="connsiteX2" fmla="*/ 2218267 w 6324600"/>
              <a:gd name="connsiteY2" fmla="*/ 1085851 h 1581150"/>
              <a:gd name="connsiteX3" fmla="*/ 6324600 w 6324600"/>
              <a:gd name="connsiteY3" fmla="*/ 1581150 h 1581150"/>
              <a:gd name="connsiteX4" fmla="*/ 0 w 6324600"/>
              <a:gd name="connsiteY4" fmla="*/ 1581150 h 15811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600" h="158115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直角三角形 13"/>
          <p:cNvSpPr/>
          <p:nvPr userDrawn="1"/>
        </p:nvSpPr>
        <p:spPr>
          <a:xfrm>
            <a:off x="0" y="4306131"/>
            <a:ext cx="7848600" cy="837369"/>
          </a:xfrm>
          <a:custGeom>
            <a:gdLst>
              <a:gd name="connsiteX0" fmla="*/ 0 w 6324600"/>
              <a:gd name="connsiteY0" fmla="*/ 1581150 h 1581150"/>
              <a:gd name="connsiteX1" fmla="*/ 0 w 6324600"/>
              <a:gd name="connsiteY1" fmla="*/ 0 h 1581150"/>
              <a:gd name="connsiteX2" fmla="*/ 2218267 w 6324600"/>
              <a:gd name="connsiteY2" fmla="*/ 1085851 h 1581150"/>
              <a:gd name="connsiteX3" fmla="*/ 6324600 w 6324600"/>
              <a:gd name="connsiteY3" fmla="*/ 1581150 h 1581150"/>
              <a:gd name="connsiteX4" fmla="*/ 0 w 6324600"/>
              <a:gd name="connsiteY4" fmla="*/ 1581150 h 15811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4600" h="158115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 userDrawn="1"/>
        </p:nvSpPr>
        <p:spPr>
          <a:xfrm>
            <a:off x="154380" y="773723"/>
            <a:ext cx="8811490" cy="42257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1032036849"/>
      </p:ext>
    </p:extLst>
  </p:cSld>
  <p:clrMapOvr>
    <a:masterClrMapping/>
  </p:clrMapOvr>
  <mc:AlternateContent>
    <mc:Choice Requires="p14">
      <p:transition spd="slow" p14:dur="1250">
        <p14:switch dir="r"/>
      </p:transition>
    </mc:Choice>
    <mc:Fallback>
      <p:transition spd="slow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AD8240-3148-4746-BA4B-7B32B016B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51CC32A-496B-42D5-8EC6-30D10EB5C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25E7C-B1D9-4999-8D1F-ED84C4EE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2CC75-8280-4D50-8556-C2874ADEF926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8A7BBD-E847-449A-AA53-B3DBD3F5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910074-A50B-4F6C-9D3A-997C1681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0E77-D57C-49F8-ADC2-FB99C50EBC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82892559"/>
      </p:ext>
    </p:extLst>
  </p:cSld>
  <p:clrMapOvr>
    <a:masterClrMapping/>
  </p:clrMapOvr>
  <mc:AlternateContent>
    <mc:Choice Requires="p14">
      <p:transition spd="slow" p14:dur="1250">
        <p14:switch dir="r"/>
      </p:transition>
    </mc:Choice>
    <mc:Fallback>
      <p:transition spd="slow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48980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8872817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6532651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4893403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5352127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10" Target="../slideLayouts/slideLayout14.xml" Type="http://schemas.openxmlformats.org/officeDocument/2006/relationships/slideLayout"/><Relationship Id="rId11" Target="../slideLayouts/slideLayout1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6.xml" Type="http://schemas.openxmlformats.org/officeDocument/2006/relationships/slideLayout"/><Relationship Id="rId3" Target="../slideLayouts/slideLayout7.xml" Type="http://schemas.openxmlformats.org/officeDocument/2006/relationships/slideLayout"/><Relationship Id="rId4" Target="../slideLayouts/slideLayout8.xml" Type="http://schemas.openxmlformats.org/officeDocument/2006/relationships/slideLayout"/><Relationship Id="rId5" Target="../slideLayouts/slideLayout9.xml" Type="http://schemas.openxmlformats.org/officeDocument/2006/relationships/slideLayout"/><Relationship Id="rId6" Target="../slideLayouts/slideLayout10.xml" Type="http://schemas.openxmlformats.org/officeDocument/2006/relationships/slideLayout"/><Relationship Id="rId7" Target="../slideLayouts/slideLayout11.xml" Type="http://schemas.openxmlformats.org/officeDocument/2006/relationships/slideLayout"/><Relationship Id="rId8" Target="../slideLayouts/slideLayout12.xml" Type="http://schemas.openxmlformats.org/officeDocument/2006/relationships/slideLayout"/><Relationship Id="rId9" Target="../slideLayouts/slideLayout1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B1B6A-AEF1-4ACD-BD61-958570690F55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205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33" r:id="rId2"/>
    <p:sldLayoutId id="2147483739" r:id="rId3"/>
    <p:sldLayoutId id="2147483738" r:id="rId4"/>
  </p:sldLayoutIdLst>
  <mc:AlternateContent>
    <mc:Choice Requires="p14">
      <p:transition spd="slow" p14:dur="1250">
        <p14:switch dir="r"/>
      </p:transition>
    </mc:Choice>
    <mc:Fallback>
      <p:transition spd="slow">
        <p:fade/>
      </p:transition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5266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7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 bwMode="auto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任意多边形 27"/>
          <p:cNvSpPr/>
          <p:nvPr/>
        </p:nvSpPr>
        <p:spPr>
          <a:xfrm rot="533366">
            <a:off x="-79284" y="4235578"/>
            <a:ext cx="5478248" cy="713682"/>
          </a:xfrm>
          <a:custGeom>
            <a:gdLst>
              <a:gd fmla="*/ 0 w 5478248" name="connsiteX0"/>
              <a:gd fmla="*/ 119055 h 1371600" name="connsiteY0"/>
              <a:gd fmla="*/ 142465 w 5478248" name="connsiteX1"/>
              <a:gd fmla="*/ 99286 h 1371600" name="connsiteY1"/>
              <a:gd fmla="*/ 596764 w 5478248" name="connsiteX2"/>
              <a:gd fmla="*/ 53894 h 1371600" name="connsiteY2"/>
              <a:gd fmla="*/ 1964481 w 5478248" name="connsiteX3"/>
              <a:gd fmla="*/ 0 h 1371600" name="connsiteY3"/>
              <a:gd fmla="*/ 5478248 w 5478248" name="connsiteX4"/>
              <a:gd fmla="*/ 685800 h 1371600" name="connsiteY4"/>
              <a:gd fmla="*/ 5234522 w 5478248" name="connsiteX5"/>
              <a:gd fmla="*/ 937266 h 1371600" name="connsiteY5"/>
              <a:gd fmla="*/ 5153045 w 5478248" name="connsiteX6"/>
              <a:gd fmla="*/ 973622 h 1371600" name="connsiteY6"/>
              <a:gd fmla="*/ 3665116 w 5478248" name="connsiteX7"/>
              <a:gd fmla="*/ 1206345 h 1371600" name="connsiteY7"/>
              <a:gd fmla="*/ 2106806 w 5478248" name="connsiteX8"/>
              <a:gd fmla="*/ 1370197 h 1371600" name="connsiteY8"/>
              <a:gd fmla="*/ 1964481 w 5478248" name="connsiteX9"/>
              <a:gd fmla="*/ 1371600 h 1371600" name="connsiteY9"/>
              <a:gd fmla="*/ 289611 w 5478248" name="connsiteX10"/>
              <a:gd fmla="*/ 1288827 h 1371600" name="connsiteY10"/>
              <a:gd fmla="*/ 180946 w 5478248" name="connsiteX11"/>
              <a:gd fmla="*/ 1275943 h 137160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1371600" w="5478248">
                <a:moveTo>
                  <a:pt x="0" y="119055"/>
                </a:moveTo>
                <a:lnTo>
                  <a:pt x="142465" y="99286"/>
                </a:lnTo>
                <a:cubicBezTo>
                  <a:pt x="287357" y="82103"/>
                  <a:pt x="439121" y="66908"/>
                  <a:pt x="596764" y="53894"/>
                </a:cubicBezTo>
                <a:cubicBezTo>
                  <a:pt x="1017145" y="19190"/>
                  <a:pt x="1479332" y="0"/>
                  <a:pt x="1964481" y="0"/>
                </a:cubicBezTo>
                <a:cubicBezTo>
                  <a:pt x="3905081" y="0"/>
                  <a:pt x="5478248" y="307043"/>
                  <a:pt x="5478248" y="685800"/>
                </a:cubicBezTo>
                <a:cubicBezTo>
                  <a:pt x="5478248" y="774571"/>
                  <a:pt x="5391831" y="859403"/>
                  <a:pt x="5234522" y="937266"/>
                </a:cubicBezTo>
                <a:lnTo>
                  <a:pt x="5153045" y="973622"/>
                </a:lnTo>
                <a:lnTo>
                  <a:pt x="3665116" y="1206345"/>
                </a:lnTo>
                <a:lnTo>
                  <a:pt x="2106806" y="1370197"/>
                </a:lnTo>
                <a:lnTo>
                  <a:pt x="1964481" y="1371600"/>
                </a:lnTo>
                <a:cubicBezTo>
                  <a:pt x="1358044" y="1371600"/>
                  <a:pt x="787488" y="1341615"/>
                  <a:pt x="289611" y="1288827"/>
                </a:cubicBezTo>
                <a:lnTo>
                  <a:pt x="180946" y="1275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直角三角形 13"/>
          <p:cNvSpPr/>
          <p:nvPr/>
        </p:nvSpPr>
        <p:spPr>
          <a:xfrm flipH="1">
            <a:off x="152400" y="3562350"/>
            <a:ext cx="8991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78" name="文本框 3079"/>
          <p:cNvSpPr txBox="1">
            <a:spLocks noChangeArrowheads="1"/>
          </p:cNvSpPr>
          <p:nvPr/>
        </p:nvSpPr>
        <p:spPr bwMode="auto">
          <a:xfrm>
            <a:off x="3962400" y="1047750"/>
            <a:ext cx="4800600" cy="86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5100">
                <a:solidFill>
                  <a:schemeClr val="accent2"/>
                </a:solidFill>
                <a:latin charset="-122" panose="02010600000101010101" pitchFamily="2" typeface="汉仪粗圆简"/>
                <a:ea charset="-122" panose="02010600000101010101" pitchFamily="2" typeface="汉仪粗圆简"/>
              </a:rPr>
              <a:t>反邪教主题教育</a:t>
            </a:r>
          </a:p>
        </p:txBody>
      </p:sp>
      <p:sp>
        <p:nvSpPr>
          <p:cNvPr id="17" name="文本框 3079"/>
          <p:cNvSpPr txBox="1">
            <a:spLocks noChangeArrowheads="1"/>
          </p:cNvSpPr>
          <p:nvPr/>
        </p:nvSpPr>
        <p:spPr bwMode="auto">
          <a:xfrm>
            <a:off x="4114800" y="2012781"/>
            <a:ext cx="4495800" cy="365760"/>
          </a:xfrm>
          <a:prstGeom prst="rect">
            <a:avLst/>
          </a:prstGeom>
          <a:solidFill>
            <a:srgbClr val="30A6FF"/>
          </a:solidFill>
          <a:ln>
            <a:noFill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pc="300">
                <a:solidFill>
                  <a:schemeClr val="bg1"/>
                </a:solidFill>
                <a:latin typeface="+mn-ea"/>
              </a:rPr>
              <a:t>学校主题教育宣传崇尚科学反对邪教</a:t>
            </a:r>
          </a:p>
        </p:txBody>
      </p:sp>
      <p:sp>
        <p:nvSpPr>
          <p:cNvPr id="13" name="矩形 12"/>
          <p:cNvSpPr/>
          <p:nvPr/>
        </p:nvSpPr>
        <p:spPr>
          <a:xfrm>
            <a:off x="4038600" y="2491085"/>
            <a:ext cx="4648200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1200">
                <a:solidFill>
                  <a:schemeClr val="bg1"/>
                </a:solidFill>
              </a:rPr>
              <a:t>advocating science and opposing cults in school theme education</a:t>
            </a:r>
          </a:p>
          <a:p>
            <a:r>
              <a:rPr altLang="en-US" lang="zh-CN" smtClean="0" sz="1200">
                <a:solidFill>
                  <a:schemeClr val="bg1"/>
                </a:solidFill>
              </a:rPr>
              <a:t>science and opposing cults in school theme</a:t>
            </a:r>
          </a:p>
        </p:txBody>
      </p:sp>
      <p:sp>
        <p:nvSpPr>
          <p:cNvPr id="19" name="矩形 18"/>
          <p:cNvSpPr/>
          <p:nvPr/>
        </p:nvSpPr>
        <p:spPr>
          <a:xfrm>
            <a:off x="4038600" y="2994203"/>
            <a:ext cx="3124200" cy="304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1400">
                <a:solidFill>
                  <a:schemeClr val="bg1"/>
                </a:solidFill>
                <a:latin typeface="+mn-ea"/>
              </a:rPr>
              <a:t>宣讲人：优页PPT     时间：20XX.XX</a:t>
            </a:r>
          </a:p>
        </p:txBody>
      </p:sp>
      <p:sp>
        <p:nvSpPr>
          <p:cNvPr id="14" name="直角三角形 13"/>
          <p:cNvSpPr/>
          <p:nvPr/>
        </p:nvSpPr>
        <p:spPr>
          <a:xfrm>
            <a:off x="0" y="3562351"/>
            <a:ext cx="7848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5421205" y="3424376"/>
            <a:ext cx="2648660" cy="944199"/>
            <a:chOff x="4369629" y="3430350"/>
            <a:chExt cx="2012921" cy="717570"/>
          </a:xfrm>
        </p:grpSpPr>
        <p:sp>
          <p:nvSpPr>
            <p:cNvPr id="25" name="五角星 24"/>
            <p:cNvSpPr/>
            <p:nvPr/>
          </p:nvSpPr>
          <p:spPr>
            <a:xfrm rot="20171176">
              <a:off x="6231719" y="3784703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五角星 32"/>
            <p:cNvSpPr/>
            <p:nvPr/>
          </p:nvSpPr>
          <p:spPr>
            <a:xfrm rot="20171176">
              <a:off x="5079125" y="3784624"/>
              <a:ext cx="280907" cy="280907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五角星 33"/>
            <p:cNvSpPr/>
            <p:nvPr/>
          </p:nvSpPr>
          <p:spPr>
            <a:xfrm rot="20171176">
              <a:off x="5452262" y="3472180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五角星 34"/>
            <p:cNvSpPr/>
            <p:nvPr/>
          </p:nvSpPr>
          <p:spPr>
            <a:xfrm rot="20171176">
              <a:off x="4369629" y="3430350"/>
              <a:ext cx="164635" cy="164635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五角星 35"/>
            <p:cNvSpPr/>
            <p:nvPr/>
          </p:nvSpPr>
          <p:spPr>
            <a:xfrm rot="20171176">
              <a:off x="4490155" y="3997089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051" name="组合 2050"/>
          <p:cNvGrpSpPr/>
          <p:nvPr/>
        </p:nvGrpSpPr>
        <p:grpSpPr>
          <a:xfrm>
            <a:off x="609600" y="590550"/>
            <a:ext cx="3164227" cy="3408521"/>
            <a:chOff x="451332" y="474936"/>
            <a:chExt cx="3395454" cy="3657600"/>
          </a:xfrm>
        </p:grpSpPr>
        <p:sp>
          <p:nvSpPr>
            <p:cNvPr id="41" name="任意多边形 40"/>
            <p:cNvSpPr/>
            <p:nvPr/>
          </p:nvSpPr>
          <p:spPr>
            <a:xfrm flipV="1">
              <a:off x="804042" y="1102930"/>
              <a:ext cx="2703036" cy="1222606"/>
            </a:xfrm>
            <a:custGeom>
              <a:gdLst>
                <a:gd fmla="*/ 1269126 w 2538253" name="connsiteX0"/>
                <a:gd fmla="*/ 1222606 h 1222606" name="connsiteY0"/>
                <a:gd fmla="*/ 2517578 w 2538253" name="connsiteX1"/>
                <a:gd fmla="*/ 205089 h 1222606" name="connsiteY1"/>
                <a:gd fmla="*/ 2538253 w 2538253" name="connsiteX2"/>
                <a:gd fmla="*/ 0 h 1222606" name="connsiteY2"/>
                <a:gd fmla="*/ 0 w 2538253" name="connsiteX3"/>
                <a:gd fmla="*/ 0 h 1222606" name="connsiteY3"/>
                <a:gd fmla="*/ 20674 w 2538253" name="connsiteX4"/>
                <a:gd fmla="*/ 205089 h 1222606" name="connsiteY4"/>
                <a:gd fmla="*/ 1269126 w 2538253" name="connsiteX5"/>
                <a:gd fmla="*/ 1222606 h 122260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222606" w="2538253">
                  <a:moveTo>
                    <a:pt x="1269126" y="1222606"/>
                  </a:moveTo>
                  <a:cubicBezTo>
                    <a:pt x="1884951" y="1222606"/>
                    <a:pt x="2398750" y="785785"/>
                    <a:pt x="2517578" y="205089"/>
                  </a:cubicBezTo>
                  <a:lnTo>
                    <a:pt x="2538253" y="0"/>
                  </a:lnTo>
                  <a:lnTo>
                    <a:pt x="0" y="0"/>
                  </a:lnTo>
                  <a:lnTo>
                    <a:pt x="20674" y="205089"/>
                  </a:lnTo>
                  <a:cubicBezTo>
                    <a:pt x="139502" y="785785"/>
                    <a:pt x="653301" y="1222606"/>
                    <a:pt x="1269126" y="12226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43" name="任意多边形 42"/>
            <p:cNvSpPr/>
            <p:nvPr/>
          </p:nvSpPr>
          <p:spPr>
            <a:xfrm>
              <a:off x="803984" y="2548767"/>
              <a:ext cx="2702726" cy="1221163"/>
            </a:xfrm>
            <a:custGeom>
              <a:gdLst>
                <a:gd fmla="*/ 0 w 2537962" name="connsiteX0"/>
                <a:gd fmla="*/ 0 h 1221163" name="connsiteY0"/>
                <a:gd fmla="*/ 2537962 w 2537962" name="connsiteX1"/>
                <a:gd fmla="*/ 0 h 1221163" name="connsiteY1"/>
                <a:gd fmla="*/ 2517433 w 2537962" name="connsiteX2"/>
                <a:gd fmla="*/ 203646 h 1221163" name="connsiteY2"/>
                <a:gd fmla="*/ 1268981 w 2537962" name="connsiteX3"/>
                <a:gd fmla="*/ 1221163 h 1221163" name="connsiteY3"/>
                <a:gd fmla="*/ 20529 w 2537962" name="connsiteX4"/>
                <a:gd fmla="*/ 203646 h 12211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21163" w="2537962">
                  <a:moveTo>
                    <a:pt x="0" y="0"/>
                  </a:moveTo>
                  <a:lnTo>
                    <a:pt x="2537962" y="0"/>
                  </a:lnTo>
                  <a:lnTo>
                    <a:pt x="2517433" y="203646"/>
                  </a:lnTo>
                  <a:cubicBezTo>
                    <a:pt x="2398605" y="784342"/>
                    <a:pt x="1884806" y="1221163"/>
                    <a:pt x="1268981" y="1221163"/>
                  </a:cubicBezTo>
                  <a:cubicBezTo>
                    <a:pt x="653156" y="1221163"/>
                    <a:pt x="139357" y="784342"/>
                    <a:pt x="20529" y="203646"/>
                  </a:cubicBezTo>
                  <a:close/>
                </a:path>
              </a:pathLst>
            </a:custGeom>
            <a:solidFill>
              <a:srgbClr val="30A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975586" y="1599599"/>
              <a:ext cx="1184993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mtClean="0" spc="300" sz="3200">
                  <a:solidFill>
                    <a:schemeClr val="bg1"/>
                  </a:solidFill>
                  <a:latin typeface="+mn-ea"/>
                </a:rPr>
                <a:t>反对</a:t>
              </a:r>
            </a:p>
          </p:txBody>
        </p:sp>
        <p:sp>
          <p:nvSpPr>
            <p:cNvPr id="37" name="矩形 36"/>
            <p:cNvSpPr/>
            <p:nvPr/>
          </p:nvSpPr>
          <p:spPr>
            <a:xfrm>
              <a:off x="1080177" y="2662993"/>
              <a:ext cx="2314665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pc="300" sz="3200">
                  <a:solidFill>
                    <a:schemeClr val="bg1"/>
                  </a:solidFill>
                  <a:latin typeface="+mn-ea"/>
                </a:rPr>
                <a:t>崇尚科学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2160580" y="1590351"/>
              <a:ext cx="1183988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mtClean="0" spc="300" sz="3200">
                  <a:solidFill>
                    <a:schemeClr val="bg1"/>
                  </a:solidFill>
                  <a:latin typeface="+mn-ea"/>
                </a:rPr>
                <a:t>邪教</a:t>
              </a:r>
            </a:p>
          </p:txBody>
        </p:sp>
        <p:sp>
          <p:nvSpPr>
            <p:cNvPr id="2050" name="同心圆 2049"/>
            <p:cNvSpPr/>
            <p:nvPr/>
          </p:nvSpPr>
          <p:spPr>
            <a:xfrm>
              <a:off x="451332" y="737082"/>
              <a:ext cx="3395454" cy="3395454"/>
            </a:xfrm>
            <a:prstGeom prst="donut">
              <a:avLst>
                <a:gd fmla="val 5842" name="adj"/>
              </a:avLst>
            </a:prstGeom>
            <a:solidFill>
              <a:srgbClr val="30A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>
                <a:solidFill>
                  <a:schemeClr val="tx1"/>
                </a:solidFill>
              </a:endParaRPr>
            </a:p>
          </p:txBody>
        </p:sp>
        <p:sp>
          <p:nvSpPr>
            <p:cNvPr id="27" name="Freeform 11"/>
            <p:cNvSpPr>
              <a:spLocks noEditPoints="1"/>
            </p:cNvSpPr>
            <p:nvPr/>
          </p:nvSpPr>
          <p:spPr bwMode="auto">
            <a:xfrm flipV="1">
              <a:off x="1937755" y="474936"/>
              <a:ext cx="348245" cy="1774400"/>
            </a:xfrm>
            <a:custGeom>
              <a:gdLst>
                <a:gd fmla="*/ 111 w 184" name="T0"/>
                <a:gd fmla="*/ 911 h 952" name="T1"/>
                <a:gd fmla="*/ 56 w 184" name="T2"/>
                <a:gd fmla="*/ 929 h 952" name="T3"/>
                <a:gd fmla="*/ 56 w 184" name="T4"/>
                <a:gd fmla="*/ 949 h 952" name="T5"/>
                <a:gd fmla="*/ 111 w 184" name="T6"/>
                <a:gd fmla="*/ 952 h 952" name="T7"/>
                <a:gd fmla="*/ 111 w 184" name="T8"/>
                <a:gd fmla="*/ 946 h 952" name="T9"/>
                <a:gd fmla="*/ 80 w 184" name="T10"/>
                <a:gd fmla="*/ 909 h 952" name="T11"/>
                <a:gd fmla="*/ 112 w 184" name="T12"/>
                <a:gd fmla="*/ 900 h 952" name="T13"/>
                <a:gd fmla="*/ 80 w 184" name="T14"/>
                <a:gd fmla="*/ 891 h 952" name="T15"/>
                <a:gd fmla="*/ 80 w 184" name="T16"/>
                <a:gd fmla="*/ 909 h 952" name="T17"/>
                <a:gd fmla="*/ 101 w 184" name="T18"/>
                <a:gd fmla="*/ 889 h 952" name="T19"/>
                <a:gd fmla="*/ 101 w 184" name="T20"/>
                <a:gd fmla="*/ 871 h 952" name="T21"/>
                <a:gd fmla="*/ 70 w 184" name="T22"/>
                <a:gd fmla="*/ 880 h 952" name="T23"/>
                <a:gd fmla="*/ 80 w 184" name="T24"/>
                <a:gd fmla="*/ 868 h 952" name="T25"/>
                <a:gd fmla="*/ 112 w 184" name="T26"/>
                <a:gd fmla="*/ 859 h 952" name="T27"/>
                <a:gd fmla="*/ 80 w 184" name="T28"/>
                <a:gd fmla="*/ 850 h 952" name="T29"/>
                <a:gd fmla="*/ 80 w 184" name="T30"/>
                <a:gd fmla="*/ 868 h 952" name="T31"/>
                <a:gd fmla="*/ 101 w 184" name="T32"/>
                <a:gd fmla="*/ 847 h 952" name="T33"/>
                <a:gd fmla="*/ 101 w 184" name="T34"/>
                <a:gd fmla="*/ 830 h 952" name="T35"/>
                <a:gd fmla="*/ 70 w 184" name="T36"/>
                <a:gd fmla="*/ 838 h 952" name="T37"/>
                <a:gd fmla="*/ 80 w 184" name="T38"/>
                <a:gd fmla="*/ 826 h 952" name="T39"/>
                <a:gd fmla="*/ 112 w 184" name="T40"/>
                <a:gd fmla="*/ 818 h 952" name="T41"/>
                <a:gd fmla="*/ 80 w 184" name="T42"/>
                <a:gd fmla="*/ 809 h 952" name="T43"/>
                <a:gd fmla="*/ 80 w 184" name="T44"/>
                <a:gd fmla="*/ 826 h 952" name="T45"/>
                <a:gd fmla="*/ 101 w 184" name="T46"/>
                <a:gd fmla="*/ 806 h 952" name="T47"/>
                <a:gd fmla="*/ 101 w 184" name="T48"/>
                <a:gd fmla="*/ 788 h 952" name="T49"/>
                <a:gd fmla="*/ 70 w 184" name="T50"/>
                <a:gd fmla="*/ 797 h 952" name="T51"/>
                <a:gd fmla="*/ 80 w 184" name="T52"/>
                <a:gd fmla="*/ 785 h 952" name="T53"/>
                <a:gd fmla="*/ 112 w 184" name="T54"/>
                <a:gd fmla="*/ 776 h 952" name="T55"/>
                <a:gd fmla="*/ 80 w 184" name="T56"/>
                <a:gd fmla="*/ 767 h 952" name="T57"/>
                <a:gd fmla="*/ 80 w 184" name="T58"/>
                <a:gd fmla="*/ 785 h 952" name="T59"/>
                <a:gd fmla="*/ 101 w 184" name="T60"/>
                <a:gd fmla="*/ 764 h 952" name="T61"/>
                <a:gd fmla="*/ 101 w 184" name="T62"/>
                <a:gd fmla="*/ 747 h 952" name="T63"/>
                <a:gd fmla="*/ 70 w 184" name="T64"/>
                <a:gd fmla="*/ 755 h 952" name="T65"/>
                <a:gd fmla="*/ 1 w 184" name="T66"/>
                <a:gd fmla="*/ 750 h 952" name="T67"/>
                <a:gd fmla="*/ 49 w 184" name="T68"/>
                <a:gd fmla="*/ 742 h 952" name="T69"/>
                <a:gd fmla="*/ 83 w 184" name="T70"/>
                <a:gd fmla="*/ 742 h 952" name="T71"/>
                <a:gd fmla="*/ 101 w 184" name="T72"/>
                <a:gd fmla="*/ 743 h 952" name="T73"/>
                <a:gd fmla="*/ 135 w 184" name="T74"/>
                <a:gd fmla="*/ 741 h 952" name="T75"/>
                <a:gd fmla="*/ 183 w 184" name="T76"/>
                <a:gd fmla="*/ 750 h 952" name="T77"/>
                <a:gd fmla="*/ 151 w 184" name="T78"/>
                <a:gd fmla="*/ 729 h 952" name="T79"/>
                <a:gd fmla="*/ 126 w 184" name="T80"/>
                <a:gd fmla="*/ 128 h 952" name="T81"/>
                <a:gd fmla="*/ 92 w 184" name="T82"/>
                <a:gd fmla="*/ 1 h 952" name="T83"/>
                <a:gd fmla="*/ 59 w 184" name="T84"/>
                <a:gd fmla="*/ 128 h 952" name="T85"/>
                <a:gd fmla="*/ 33 w 184" name="T86"/>
                <a:gd fmla="*/ 730 h 952" name="T87"/>
                <a:gd fmla="*/ 1 w 184" name="T88"/>
                <a:gd fmla="*/ 750 h 952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952" w="184">
                  <a:moveTo>
                    <a:pt x="128" y="929"/>
                  </a:moveTo>
                  <a:cubicBezTo>
                    <a:pt x="128" y="919"/>
                    <a:pt x="121" y="911"/>
                    <a:pt x="111" y="911"/>
                  </a:cubicBezTo>
                  <a:cubicBezTo>
                    <a:pt x="74" y="911"/>
                    <a:pt x="74" y="911"/>
                    <a:pt x="74" y="911"/>
                  </a:cubicBezTo>
                  <a:cubicBezTo>
                    <a:pt x="64" y="911"/>
                    <a:pt x="56" y="919"/>
                    <a:pt x="56" y="929"/>
                  </a:cubicBezTo>
                  <a:cubicBezTo>
                    <a:pt x="56" y="938"/>
                    <a:pt x="64" y="946"/>
                    <a:pt x="74" y="946"/>
                  </a:cubicBezTo>
                  <a:cubicBezTo>
                    <a:pt x="64" y="946"/>
                    <a:pt x="56" y="947"/>
                    <a:pt x="56" y="949"/>
                  </a:cubicBezTo>
                  <a:cubicBezTo>
                    <a:pt x="56" y="950"/>
                    <a:pt x="64" y="952"/>
                    <a:pt x="74" y="952"/>
                  </a:cubicBezTo>
                  <a:cubicBezTo>
                    <a:pt x="111" y="952"/>
                    <a:pt x="111" y="952"/>
                    <a:pt x="111" y="952"/>
                  </a:cubicBezTo>
                  <a:cubicBezTo>
                    <a:pt x="121" y="952"/>
                    <a:pt x="128" y="950"/>
                    <a:pt x="128" y="949"/>
                  </a:cubicBezTo>
                  <a:cubicBezTo>
                    <a:pt x="128" y="947"/>
                    <a:pt x="121" y="946"/>
                    <a:pt x="111" y="946"/>
                  </a:cubicBezTo>
                  <a:cubicBezTo>
                    <a:pt x="121" y="946"/>
                    <a:pt x="128" y="938"/>
                    <a:pt x="128" y="929"/>
                  </a:cubicBezTo>
                  <a:close/>
                  <a:moveTo>
                    <a:pt x="80" y="909"/>
                  </a:moveTo>
                  <a:cubicBezTo>
                    <a:pt x="101" y="909"/>
                    <a:pt x="101" y="909"/>
                    <a:pt x="101" y="909"/>
                  </a:cubicBezTo>
                  <a:cubicBezTo>
                    <a:pt x="107" y="909"/>
                    <a:pt x="112" y="905"/>
                    <a:pt x="112" y="900"/>
                  </a:cubicBezTo>
                  <a:cubicBezTo>
                    <a:pt x="112" y="896"/>
                    <a:pt x="107" y="891"/>
                    <a:pt x="101" y="891"/>
                  </a:cubicBezTo>
                  <a:cubicBezTo>
                    <a:pt x="80" y="891"/>
                    <a:pt x="80" y="891"/>
                    <a:pt x="80" y="891"/>
                  </a:cubicBezTo>
                  <a:cubicBezTo>
                    <a:pt x="75" y="891"/>
                    <a:pt x="70" y="896"/>
                    <a:pt x="70" y="900"/>
                  </a:cubicBezTo>
                  <a:cubicBezTo>
                    <a:pt x="70" y="905"/>
                    <a:pt x="75" y="909"/>
                    <a:pt x="80" y="909"/>
                  </a:cubicBezTo>
                  <a:close/>
                  <a:moveTo>
                    <a:pt x="80" y="889"/>
                  </a:moveTo>
                  <a:cubicBezTo>
                    <a:pt x="101" y="889"/>
                    <a:pt x="101" y="889"/>
                    <a:pt x="101" y="889"/>
                  </a:cubicBezTo>
                  <a:cubicBezTo>
                    <a:pt x="107" y="889"/>
                    <a:pt x="112" y="884"/>
                    <a:pt x="112" y="880"/>
                  </a:cubicBezTo>
                  <a:cubicBezTo>
                    <a:pt x="112" y="875"/>
                    <a:pt x="107" y="871"/>
                    <a:pt x="101" y="871"/>
                  </a:cubicBezTo>
                  <a:cubicBezTo>
                    <a:pt x="80" y="871"/>
                    <a:pt x="80" y="871"/>
                    <a:pt x="80" y="871"/>
                  </a:cubicBezTo>
                  <a:cubicBezTo>
                    <a:pt x="75" y="871"/>
                    <a:pt x="70" y="875"/>
                    <a:pt x="70" y="880"/>
                  </a:cubicBezTo>
                  <a:cubicBezTo>
                    <a:pt x="70" y="884"/>
                    <a:pt x="75" y="889"/>
                    <a:pt x="80" y="889"/>
                  </a:cubicBezTo>
                  <a:close/>
                  <a:moveTo>
                    <a:pt x="80" y="868"/>
                  </a:moveTo>
                  <a:cubicBezTo>
                    <a:pt x="101" y="868"/>
                    <a:pt x="101" y="868"/>
                    <a:pt x="101" y="868"/>
                  </a:cubicBezTo>
                  <a:cubicBezTo>
                    <a:pt x="107" y="868"/>
                    <a:pt x="112" y="864"/>
                    <a:pt x="112" y="859"/>
                  </a:cubicBezTo>
                  <a:cubicBezTo>
                    <a:pt x="112" y="854"/>
                    <a:pt x="107" y="850"/>
                    <a:pt x="101" y="850"/>
                  </a:cubicBezTo>
                  <a:cubicBezTo>
                    <a:pt x="80" y="850"/>
                    <a:pt x="80" y="850"/>
                    <a:pt x="80" y="850"/>
                  </a:cubicBezTo>
                  <a:cubicBezTo>
                    <a:pt x="75" y="850"/>
                    <a:pt x="70" y="854"/>
                    <a:pt x="70" y="859"/>
                  </a:cubicBezTo>
                  <a:cubicBezTo>
                    <a:pt x="70" y="864"/>
                    <a:pt x="75" y="868"/>
                    <a:pt x="80" y="868"/>
                  </a:cubicBezTo>
                  <a:close/>
                  <a:moveTo>
                    <a:pt x="80" y="847"/>
                  </a:moveTo>
                  <a:cubicBezTo>
                    <a:pt x="101" y="847"/>
                    <a:pt x="101" y="847"/>
                    <a:pt x="101" y="847"/>
                  </a:cubicBezTo>
                  <a:cubicBezTo>
                    <a:pt x="107" y="847"/>
                    <a:pt x="112" y="843"/>
                    <a:pt x="112" y="838"/>
                  </a:cubicBezTo>
                  <a:cubicBezTo>
                    <a:pt x="112" y="833"/>
                    <a:pt x="107" y="830"/>
                    <a:pt x="101" y="830"/>
                  </a:cubicBezTo>
                  <a:cubicBezTo>
                    <a:pt x="80" y="830"/>
                    <a:pt x="80" y="830"/>
                    <a:pt x="80" y="830"/>
                  </a:cubicBezTo>
                  <a:cubicBezTo>
                    <a:pt x="75" y="830"/>
                    <a:pt x="70" y="833"/>
                    <a:pt x="70" y="838"/>
                  </a:cubicBezTo>
                  <a:cubicBezTo>
                    <a:pt x="70" y="843"/>
                    <a:pt x="75" y="847"/>
                    <a:pt x="80" y="847"/>
                  </a:cubicBezTo>
                  <a:close/>
                  <a:moveTo>
                    <a:pt x="80" y="826"/>
                  </a:moveTo>
                  <a:cubicBezTo>
                    <a:pt x="101" y="826"/>
                    <a:pt x="101" y="826"/>
                    <a:pt x="101" y="826"/>
                  </a:cubicBezTo>
                  <a:cubicBezTo>
                    <a:pt x="107" y="826"/>
                    <a:pt x="112" y="823"/>
                    <a:pt x="112" y="818"/>
                  </a:cubicBezTo>
                  <a:cubicBezTo>
                    <a:pt x="112" y="813"/>
                    <a:pt x="107" y="809"/>
                    <a:pt x="101" y="809"/>
                  </a:cubicBezTo>
                  <a:cubicBezTo>
                    <a:pt x="80" y="809"/>
                    <a:pt x="80" y="809"/>
                    <a:pt x="80" y="809"/>
                  </a:cubicBezTo>
                  <a:cubicBezTo>
                    <a:pt x="75" y="809"/>
                    <a:pt x="70" y="813"/>
                    <a:pt x="70" y="818"/>
                  </a:cubicBezTo>
                  <a:cubicBezTo>
                    <a:pt x="70" y="823"/>
                    <a:pt x="75" y="826"/>
                    <a:pt x="80" y="826"/>
                  </a:cubicBezTo>
                  <a:close/>
                  <a:moveTo>
                    <a:pt x="80" y="806"/>
                  </a:moveTo>
                  <a:cubicBezTo>
                    <a:pt x="101" y="806"/>
                    <a:pt x="101" y="806"/>
                    <a:pt x="101" y="806"/>
                  </a:cubicBezTo>
                  <a:cubicBezTo>
                    <a:pt x="107" y="806"/>
                    <a:pt x="112" y="802"/>
                    <a:pt x="112" y="797"/>
                  </a:cubicBezTo>
                  <a:cubicBezTo>
                    <a:pt x="112" y="792"/>
                    <a:pt x="107" y="788"/>
                    <a:pt x="101" y="788"/>
                  </a:cubicBezTo>
                  <a:cubicBezTo>
                    <a:pt x="80" y="788"/>
                    <a:pt x="80" y="788"/>
                    <a:pt x="80" y="788"/>
                  </a:cubicBezTo>
                  <a:cubicBezTo>
                    <a:pt x="75" y="788"/>
                    <a:pt x="70" y="792"/>
                    <a:pt x="70" y="797"/>
                  </a:cubicBezTo>
                  <a:cubicBezTo>
                    <a:pt x="70" y="802"/>
                    <a:pt x="75" y="806"/>
                    <a:pt x="80" y="806"/>
                  </a:cubicBezTo>
                  <a:close/>
                  <a:moveTo>
                    <a:pt x="80" y="785"/>
                  </a:moveTo>
                  <a:cubicBezTo>
                    <a:pt x="101" y="785"/>
                    <a:pt x="101" y="785"/>
                    <a:pt x="101" y="785"/>
                  </a:cubicBezTo>
                  <a:cubicBezTo>
                    <a:pt x="107" y="785"/>
                    <a:pt x="112" y="781"/>
                    <a:pt x="112" y="776"/>
                  </a:cubicBezTo>
                  <a:cubicBezTo>
                    <a:pt x="112" y="772"/>
                    <a:pt x="107" y="767"/>
                    <a:pt x="101" y="767"/>
                  </a:cubicBezTo>
                  <a:cubicBezTo>
                    <a:pt x="80" y="767"/>
                    <a:pt x="80" y="767"/>
                    <a:pt x="80" y="767"/>
                  </a:cubicBezTo>
                  <a:cubicBezTo>
                    <a:pt x="75" y="767"/>
                    <a:pt x="70" y="772"/>
                    <a:pt x="70" y="776"/>
                  </a:cubicBezTo>
                  <a:cubicBezTo>
                    <a:pt x="70" y="781"/>
                    <a:pt x="75" y="785"/>
                    <a:pt x="80" y="785"/>
                  </a:cubicBezTo>
                  <a:close/>
                  <a:moveTo>
                    <a:pt x="80" y="764"/>
                  </a:moveTo>
                  <a:cubicBezTo>
                    <a:pt x="101" y="764"/>
                    <a:pt x="101" y="764"/>
                    <a:pt x="101" y="764"/>
                  </a:cubicBezTo>
                  <a:cubicBezTo>
                    <a:pt x="107" y="764"/>
                    <a:pt x="112" y="760"/>
                    <a:pt x="112" y="755"/>
                  </a:cubicBezTo>
                  <a:cubicBezTo>
                    <a:pt x="112" y="751"/>
                    <a:pt x="107" y="747"/>
                    <a:pt x="101" y="747"/>
                  </a:cubicBezTo>
                  <a:cubicBezTo>
                    <a:pt x="80" y="747"/>
                    <a:pt x="80" y="747"/>
                    <a:pt x="80" y="747"/>
                  </a:cubicBezTo>
                  <a:cubicBezTo>
                    <a:pt x="75" y="747"/>
                    <a:pt x="70" y="751"/>
                    <a:pt x="70" y="755"/>
                  </a:cubicBezTo>
                  <a:cubicBezTo>
                    <a:pt x="70" y="760"/>
                    <a:pt x="75" y="764"/>
                    <a:pt x="80" y="764"/>
                  </a:cubicBezTo>
                  <a:close/>
                  <a:moveTo>
                    <a:pt x="1" y="750"/>
                  </a:moveTo>
                  <a:cubicBezTo>
                    <a:pt x="12" y="747"/>
                    <a:pt x="23" y="745"/>
                    <a:pt x="34" y="744"/>
                  </a:cubicBezTo>
                  <a:cubicBezTo>
                    <a:pt x="39" y="743"/>
                    <a:pt x="44" y="742"/>
                    <a:pt x="49" y="742"/>
                  </a:cubicBezTo>
                  <a:cubicBezTo>
                    <a:pt x="49" y="749"/>
                    <a:pt x="49" y="749"/>
                    <a:pt x="49" y="749"/>
                  </a:cubicBezTo>
                  <a:cubicBezTo>
                    <a:pt x="60" y="746"/>
                    <a:pt x="72" y="744"/>
                    <a:pt x="83" y="742"/>
                  </a:cubicBezTo>
                  <a:cubicBezTo>
                    <a:pt x="85" y="742"/>
                    <a:pt x="86" y="742"/>
                    <a:pt x="88" y="742"/>
                  </a:cubicBezTo>
                  <a:cubicBezTo>
                    <a:pt x="93" y="742"/>
                    <a:pt x="97" y="743"/>
                    <a:pt x="101" y="743"/>
                  </a:cubicBezTo>
                  <a:cubicBezTo>
                    <a:pt x="112" y="745"/>
                    <a:pt x="124" y="747"/>
                    <a:pt x="135" y="750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40" y="742"/>
                    <a:pt x="145" y="742"/>
                    <a:pt x="150" y="743"/>
                  </a:cubicBezTo>
                  <a:cubicBezTo>
                    <a:pt x="161" y="744"/>
                    <a:pt x="172" y="747"/>
                    <a:pt x="183" y="750"/>
                  </a:cubicBezTo>
                  <a:cubicBezTo>
                    <a:pt x="184" y="745"/>
                    <a:pt x="184" y="740"/>
                    <a:pt x="184" y="736"/>
                  </a:cubicBezTo>
                  <a:cubicBezTo>
                    <a:pt x="173" y="733"/>
                    <a:pt x="162" y="730"/>
                    <a:pt x="151" y="729"/>
                  </a:cubicBezTo>
                  <a:cubicBezTo>
                    <a:pt x="143" y="728"/>
                    <a:pt x="134" y="727"/>
                    <a:pt x="126" y="727"/>
                  </a:cubicBezTo>
                  <a:cubicBezTo>
                    <a:pt x="126" y="128"/>
                    <a:pt x="126" y="128"/>
                    <a:pt x="126" y="128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2" y="1"/>
                    <a:pt x="92" y="1"/>
                    <a:pt x="92" y="1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727"/>
                    <a:pt x="59" y="727"/>
                    <a:pt x="59" y="727"/>
                  </a:cubicBezTo>
                  <a:cubicBezTo>
                    <a:pt x="50" y="728"/>
                    <a:pt x="42" y="728"/>
                    <a:pt x="33" y="730"/>
                  </a:cubicBezTo>
                  <a:cubicBezTo>
                    <a:pt x="22" y="731"/>
                    <a:pt x="11" y="734"/>
                    <a:pt x="0" y="736"/>
                  </a:cubicBezTo>
                  <a:cubicBezTo>
                    <a:pt x="0" y="741"/>
                    <a:pt x="1" y="746"/>
                    <a:pt x="1" y="7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1600"/>
            </a:p>
          </p:txBody>
        </p:sp>
      </p:grpSp>
    </p:spTree>
    <p:extLst>
      <p:ext uri="{BB962C8B-B14F-4D97-AF65-F5344CB8AC3E}">
        <p14:creationId val="313916219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1"/>
      <p:bldP grpId="0" spid="3078"/>
      <p:bldP grpId="0" spid="17"/>
      <p:bldP grpId="0" spid="13"/>
      <p:bldP grpId="0" spid="19"/>
      <p:bldP grpId="0" spid="14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Box 50">
            <a:extLst>
              <a:ext uri="{FF2B5EF4-FFF2-40B4-BE49-F238E27FC236}">
                <a16:creationId xmlns:a16="http://schemas.microsoft.com/office/drawing/2014/main" id="{32BE2DEE-BA98-4ADE-AF17-63EBAF7A8B33}"/>
              </a:ext>
            </a:extLst>
          </p:cNvPr>
          <p:cNvSpPr txBox="1"/>
          <p:nvPr/>
        </p:nvSpPr>
        <p:spPr>
          <a:xfrm>
            <a:off x="720846" y="1140071"/>
            <a:ext cx="217780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什么是邪教？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069071" y="1686848"/>
            <a:ext cx="2577029" cy="2561302"/>
            <a:chOff x="3283485" y="1666262"/>
            <a:chExt cx="2577029" cy="2561302"/>
          </a:xfrm>
        </p:grpSpPr>
        <p:sp>
          <p:nvSpPr>
            <p:cNvPr id="7" name="Rectangle 32">
              <a:extLst>
                <a:ext uri="{FF2B5EF4-FFF2-40B4-BE49-F238E27FC236}">
                  <a16:creationId xmlns:a16="http://schemas.microsoft.com/office/drawing/2014/main" id="{B77E23E2-933C-46FA-9B6F-4D88C1EFAB3D}"/>
                </a:ext>
              </a:extLst>
            </p:cNvPr>
            <p:cNvSpPr/>
            <p:nvPr/>
          </p:nvSpPr>
          <p:spPr>
            <a:xfrm>
              <a:off x="3283485" y="1666262"/>
              <a:ext cx="1397682" cy="13978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16" lIns="91431" rIns="91431" rtlCol="0" tIns="45716"/>
            <a:lstStyle/>
            <a:p>
              <a:pPr algn="ctr"/>
              <a:r>
                <a:rPr lang="en-US" sz="3975"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8" name="Rectangle 33">
              <a:extLst>
                <a:ext uri="{FF2B5EF4-FFF2-40B4-BE49-F238E27FC236}">
                  <a16:creationId xmlns:a16="http://schemas.microsoft.com/office/drawing/2014/main" id="{3866D776-970D-498A-9247-A686491BF54B}"/>
                </a:ext>
              </a:extLst>
            </p:cNvPr>
            <p:cNvSpPr/>
            <p:nvPr/>
          </p:nvSpPr>
          <p:spPr>
            <a:xfrm>
              <a:off x="4778437" y="3145346"/>
              <a:ext cx="1082077" cy="108221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16" lIns="91431" rIns="91431" rtlCol="0" tIns="45716"/>
            <a:lstStyle/>
            <a:p>
              <a:pPr algn="ctr"/>
              <a:r>
                <a:rPr lang="en-US" sz="3975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  <p:sp>
          <p:nvSpPr>
            <p:cNvPr id="9" name="Rectangle 34">
              <a:extLst>
                <a:ext uri="{FF2B5EF4-FFF2-40B4-BE49-F238E27FC236}">
                  <a16:creationId xmlns:a16="http://schemas.microsoft.com/office/drawing/2014/main" id="{5AE36AF7-C102-48F1-869E-2C07CDFC8DC7}"/>
                </a:ext>
              </a:extLst>
            </p:cNvPr>
            <p:cNvSpPr/>
            <p:nvPr/>
          </p:nvSpPr>
          <p:spPr>
            <a:xfrm>
              <a:off x="4778438" y="2100033"/>
              <a:ext cx="963967" cy="9640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16" lIns="91431" rIns="91431" rtlCol="0" tIns="45716"/>
            <a:lstStyle/>
            <a:p>
              <a:pPr algn="ctr"/>
              <a:r>
                <a:rPr lang="en-US" sz="3225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10" name="Rectangle 37">
              <a:extLst>
                <a:ext uri="{FF2B5EF4-FFF2-40B4-BE49-F238E27FC236}">
                  <a16:creationId xmlns:a16="http://schemas.microsoft.com/office/drawing/2014/main" id="{EE60CC31-057E-4173-BBCC-545E99CE9722}"/>
                </a:ext>
              </a:extLst>
            </p:cNvPr>
            <p:cNvSpPr/>
            <p:nvPr/>
          </p:nvSpPr>
          <p:spPr>
            <a:xfrm>
              <a:off x="3722150" y="3135235"/>
              <a:ext cx="959017" cy="9591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16" lIns="91431" rIns="91431" rtlCol="0" tIns="45716"/>
            <a:lstStyle/>
            <a:p>
              <a:pPr algn="ctr"/>
              <a:r>
                <a:rPr lang="en-US" sz="2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11" name="TextBox 64">
            <a:extLst>
              <a:ext uri="{FF2B5EF4-FFF2-40B4-BE49-F238E27FC236}">
                <a16:creationId xmlns:a16="http://schemas.microsoft.com/office/drawing/2014/main" id="{3460A932-2DA3-4752-9A08-6241010E155E}"/>
              </a:ext>
            </a:extLst>
          </p:cNvPr>
          <p:cNvSpPr txBox="1"/>
          <p:nvPr/>
        </p:nvSpPr>
        <p:spPr>
          <a:xfrm>
            <a:off x="5576786" y="2135136"/>
            <a:ext cx="2362200" cy="914392"/>
          </a:xfrm>
          <a:prstGeom prst="rect">
            <a:avLst/>
          </a:prstGeom>
          <a:noFill/>
        </p:spPr>
        <p:txBody>
          <a:bodyPr bIns="45716" lIns="91431" rIns="91431" rtlCol="0" tIns="45716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所谓邪教就是指冒用宗教、气功或者其他名义建立，神化首要分子，利用制造</a:t>
            </a:r>
          </a:p>
        </p:txBody>
      </p:sp>
      <p:sp>
        <p:nvSpPr>
          <p:cNvPr id="12" name="TextBox 64">
            <a:extLst>
              <a:ext uri="{FF2B5EF4-FFF2-40B4-BE49-F238E27FC236}">
                <a16:creationId xmlns:a16="http://schemas.microsoft.com/office/drawing/2014/main" id="{3460A932-2DA3-4752-9A08-6241010E155E}"/>
              </a:ext>
            </a:extLst>
          </p:cNvPr>
          <p:cNvSpPr txBox="1"/>
          <p:nvPr/>
        </p:nvSpPr>
        <p:spPr>
          <a:xfrm>
            <a:off x="5719397" y="3245379"/>
            <a:ext cx="2362200" cy="914392"/>
          </a:xfrm>
          <a:prstGeom prst="rect">
            <a:avLst/>
          </a:prstGeom>
          <a:noFill/>
        </p:spPr>
        <p:txBody>
          <a:bodyPr bIns="45716" lIns="91431" rIns="91431" rtlCol="0" tIns="45716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1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散布迷信邪说等手段蛊惑、蒙骗他人，发展、控制成员，危害社会的非法组织</a:t>
            </a:r>
          </a:p>
        </p:txBody>
      </p:sp>
      <p:sp>
        <p:nvSpPr>
          <p:cNvPr id="13" name="TextBox 64">
            <a:extLst>
              <a:ext uri="{FF2B5EF4-FFF2-40B4-BE49-F238E27FC236}">
                <a16:creationId xmlns:a16="http://schemas.microsoft.com/office/drawing/2014/main" id="{3460A932-2DA3-4752-9A08-6241010E155E}"/>
              </a:ext>
            </a:extLst>
          </p:cNvPr>
          <p:cNvSpPr txBox="1"/>
          <p:nvPr/>
        </p:nvSpPr>
        <p:spPr>
          <a:xfrm>
            <a:off x="609600" y="1790554"/>
            <a:ext cx="2362200" cy="914392"/>
          </a:xfrm>
          <a:prstGeom prst="rect">
            <a:avLst/>
          </a:prstGeom>
          <a:noFill/>
        </p:spPr>
        <p:txBody>
          <a:bodyPr bIns="45716" lIns="91431" rIns="91431" rtlCol="0" tIns="45716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mtClean="0" sz="1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邪教不是宗教团体，不是道德修行组织，更不是健身体育运动尽管中外邪教光怪陆离</a:t>
            </a:r>
          </a:p>
        </p:txBody>
      </p:sp>
      <p:sp>
        <p:nvSpPr>
          <p:cNvPr id="14" name="TextBox 64">
            <a:extLst>
              <a:ext uri="{FF2B5EF4-FFF2-40B4-BE49-F238E27FC236}">
                <a16:creationId xmlns:a16="http://schemas.microsoft.com/office/drawing/2014/main" id="{3460A932-2DA3-4752-9A08-6241010E155E}"/>
              </a:ext>
            </a:extLst>
          </p:cNvPr>
          <p:cNvSpPr txBox="1"/>
          <p:nvPr/>
        </p:nvSpPr>
        <p:spPr>
          <a:xfrm>
            <a:off x="1080986" y="3155821"/>
            <a:ext cx="2362200" cy="914392"/>
          </a:xfrm>
          <a:prstGeom prst="rect">
            <a:avLst/>
          </a:prstGeom>
          <a:noFill/>
        </p:spPr>
        <p:txBody>
          <a:bodyPr bIns="45716" lIns="91431" rIns="91431" rtlCol="0" tIns="45716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mtClean="0" sz="1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反科学、反社会、反人类的。在璧山主要有“法轮功”、“全能神”、“门徒会”等邪教组织</a:t>
            </a:r>
          </a:p>
        </p:txBody>
      </p:sp>
    </p:spTree>
    <p:extLst>
      <p:ext uri="{BB962C8B-B14F-4D97-AF65-F5344CB8AC3E}">
        <p14:creationId val="911501662"/>
      </p:ext>
    </p:extLst>
  </p:cSld>
  <p:clrMapOvr>
    <a:masterClrMapping/>
  </p:clrMapOvr>
  <mc:AlternateContent>
    <mc:Choice Requires="p14">
      <p:transition p14:dur="1250" spd="slow">
        <p14:switch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11"/>
      <p:bldP grpId="0" spid="12"/>
      <p:bldP grpId="0" spid="13"/>
      <p:bldP grpId="0" spid="14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AutoShape 19"/>
          <p:cNvSpPr/>
          <p:nvPr/>
        </p:nvSpPr>
        <p:spPr bwMode="auto">
          <a:xfrm>
            <a:off x="3962400" y="1965678"/>
            <a:ext cx="4343400" cy="2434872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/>
          <a:p>
            <a:pPr>
              <a:lnSpc>
                <a:spcPct val="150000"/>
              </a:lnSpc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宗教：崇拜超人间的“神”，宗教的神职人员只是神的仆人。邪教：教主是现世的人，却自称是至高无上的“神”，要求 信徒绝对崇拜、绝对服从。宗教：为人们提供善意的精神寄托和信仰支持。邪教：对信徒灌输歪理邪说，不择手段地实行精神控制。宗教：宣扬虚幻的“末世论”，将世界末日置于遥远的未来。邪教：渲染即将来临的“末世论”，并以此蒙骗和恐吓信徒。宗教：信仰活动相对宽容、自由，宣传的道德多为数千年来人类社会公认的伦理道德。邪教：欺骗信徒，常假神的名义强迫信徒对教主倾其所有。</a:t>
            </a:r>
          </a:p>
        </p:txBody>
      </p:sp>
      <p:sp>
        <p:nvSpPr>
          <p:cNvPr id="14" name="TextBox 50">
            <a:extLst>
              <a:ext uri="{FF2B5EF4-FFF2-40B4-BE49-F238E27FC236}">
                <a16:creationId xmlns:a16="http://schemas.microsoft.com/office/drawing/2014/main" id="{B3320FA6-1E26-436B-9B00-4513488BC384}"/>
              </a:ext>
            </a:extLst>
          </p:cNvPr>
          <p:cNvSpPr txBox="1"/>
          <p:nvPr/>
        </p:nvSpPr>
        <p:spPr>
          <a:xfrm>
            <a:off x="4012442" y="1504950"/>
            <a:ext cx="4293358" cy="365760"/>
          </a:xfrm>
          <a:prstGeom prst="rect">
            <a:avLst/>
          </a:prstGeom>
          <a:solidFill>
            <a:schemeClr val="accent1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</a:rPr>
              <a:t>宗教与邪教的区别？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28600" y="1346622"/>
            <a:ext cx="4366863" cy="3072978"/>
          </a:xfrm>
          <a:prstGeom prst="rect">
            <a:avLst/>
          </a:prstGeom>
        </p:spPr>
      </p:pic>
    </p:spTree>
    <p:extLst>
      <p:ext uri="{BB962C8B-B14F-4D97-AF65-F5344CB8AC3E}">
        <p14:creationId val="326108555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"/>
      <p:bldP grpId="0" spid="14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AutoShape 9">
            <a:extLst>
              <a:ext uri="{FF2B5EF4-FFF2-40B4-BE49-F238E27FC236}">
                <a16:creationId xmlns:a16="http://schemas.microsoft.com/office/drawing/2014/main" id="{73871016-706B-407C-ABE8-185F65AF3077}"/>
              </a:ext>
            </a:extLst>
          </p:cNvPr>
          <p:cNvSpPr/>
          <p:nvPr/>
        </p:nvSpPr>
        <p:spPr bwMode="auto">
          <a:xfrm>
            <a:off x="1823134" y="1967707"/>
            <a:ext cx="2444066" cy="6421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altLang="en-US" lang="zh-CN" sz="900">
                <a:solidFill>
                  <a:schemeClr val="tx1">
                    <a:lumMod val="85000"/>
                    <a:lumOff val="15000"/>
                  </a:schemeClr>
                </a:solidFill>
                <a:ea charset="-122" panose="020b0503020204020204" pitchFamily="34" typeface="微软雅黑"/>
              </a:rPr>
              <a:t>宗教：活动及其场所一般是公开的，宗教戒律大多与法律相符合，不危及宪法和法律赋予信徒（公民）的基本权利。</a:t>
            </a:r>
          </a:p>
        </p:txBody>
      </p:sp>
      <p:sp>
        <p:nvSpPr>
          <p:cNvPr id="12" name="AutoShape 20">
            <a:extLst>
              <a:ext uri="{FF2B5EF4-FFF2-40B4-BE49-F238E27FC236}">
                <a16:creationId xmlns:a16="http://schemas.microsoft.com/office/drawing/2014/main" id="{5B66756B-22EE-48FC-B0C7-B882B0C927EF}"/>
              </a:ext>
            </a:extLst>
          </p:cNvPr>
          <p:cNvSpPr/>
          <p:nvPr/>
        </p:nvSpPr>
        <p:spPr bwMode="auto">
          <a:xfrm>
            <a:off x="5181600" y="1941513"/>
            <a:ext cx="2258180" cy="6421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altLang="en-US" lang="zh-CN" smtClean="0" sz="900">
                <a:solidFill>
                  <a:schemeClr val="tx1">
                    <a:lumMod val="85000"/>
                    <a:lumOff val="15000"/>
                  </a:schemeClr>
                </a:solidFill>
                <a:ea charset="-122" panose="020b0503020204020204" pitchFamily="34" typeface="微软雅黑"/>
              </a:rPr>
              <a:t>邪教：秘密结社，活动场所不公开，对信徒实行隔离管制，对离教、叛徒人员采取威胁报复等手段。</a:t>
            </a:r>
          </a:p>
        </p:txBody>
      </p:sp>
      <p:sp>
        <p:nvSpPr>
          <p:cNvPr id="14" name="AutoShape 23">
            <a:extLst>
              <a:ext uri="{FF2B5EF4-FFF2-40B4-BE49-F238E27FC236}">
                <a16:creationId xmlns:a16="http://schemas.microsoft.com/office/drawing/2014/main" id="{8A8CA274-B535-4D2D-8B97-7C6972B97AEF}"/>
              </a:ext>
            </a:extLst>
          </p:cNvPr>
          <p:cNvSpPr/>
          <p:nvPr/>
        </p:nvSpPr>
        <p:spPr bwMode="auto">
          <a:xfrm>
            <a:off x="1823134" y="3466307"/>
            <a:ext cx="2444066" cy="6421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altLang="en-US" lang="zh-CN" smtClean="0" sz="900">
                <a:solidFill>
                  <a:schemeClr val="tx1">
                    <a:lumMod val="85000"/>
                    <a:lumOff val="15000"/>
                  </a:schemeClr>
                </a:solidFill>
                <a:ea charset="-122" panose="020b0503020204020204" pitchFamily="34" typeface="微软雅黑"/>
              </a:rPr>
              <a:t>宗教：教义与现实世界相容，不排斥现实世界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altLang="en-US" lang="zh-CN" smtClean="0" sz="900">
                <a:solidFill>
                  <a:schemeClr val="tx1">
                    <a:lumMod val="85000"/>
                    <a:lumOff val="15000"/>
                  </a:schemeClr>
                </a:solidFill>
                <a:ea charset="-122" panose="020b0503020204020204" pitchFamily="34" typeface="微软雅黑"/>
              </a:rPr>
              <a:t>在某一种程度上能劝善戒恶引导积极人生。</a:t>
            </a:r>
          </a:p>
        </p:txBody>
      </p:sp>
      <p:sp>
        <p:nvSpPr>
          <p:cNvPr id="15" name="AutoShape 24">
            <a:extLst>
              <a:ext uri="{FF2B5EF4-FFF2-40B4-BE49-F238E27FC236}">
                <a16:creationId xmlns:a16="http://schemas.microsoft.com/office/drawing/2014/main" id="{5BEA3877-35C7-4D5F-967A-58145C7E493D}"/>
              </a:ext>
            </a:extLst>
          </p:cNvPr>
          <p:cNvSpPr/>
          <p:nvPr/>
        </p:nvSpPr>
        <p:spPr bwMode="auto">
          <a:xfrm>
            <a:off x="5181600" y="3440113"/>
            <a:ext cx="2258180" cy="642143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cmpd="sng" w="12700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bIns="0" lIns="0" rIns="0" tIns="0"/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altLang="en-US" lang="zh-CN" smtClean="0" sz="900">
                <a:solidFill>
                  <a:schemeClr val="tx1">
                    <a:lumMod val="85000"/>
                    <a:lumOff val="15000"/>
                  </a:schemeClr>
                </a:solidFill>
                <a:ea charset="-122" panose="020b0503020204020204" pitchFamily="34" typeface="微软雅黑"/>
              </a:rPr>
              <a:t>邪教：与现实世界对抗，教唆人们逃避和摧毁现实，往往导致偏执狂热的极端行为 ，酿成严重社会危害。</a:t>
            </a:r>
          </a:p>
        </p:txBody>
      </p:sp>
      <p:sp>
        <p:nvSpPr>
          <p:cNvPr id="16" name="AutoShape 28">
            <a:extLst>
              <a:ext uri="{FF2B5EF4-FFF2-40B4-BE49-F238E27FC236}">
                <a16:creationId xmlns:a16="http://schemas.microsoft.com/office/drawing/2014/main" id="{11D74407-0EA8-443F-AE99-ADB85BA0435E}"/>
              </a:ext>
            </a:extLst>
          </p:cNvPr>
          <p:cNvSpPr/>
          <p:nvPr/>
        </p:nvSpPr>
        <p:spPr bwMode="auto">
          <a:xfrm>
            <a:off x="1823135" y="1543845"/>
            <a:ext cx="1721100" cy="30480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19046" lIns="19046" rIns="19046" tIns="19046"/>
          <a:lstStyle/>
          <a:p>
            <a:pPr algn="ctr" defTabSz="323770">
              <a:spcBef>
                <a:spcPts val="850"/>
              </a:spcBef>
            </a:pPr>
            <a:r>
              <a:rPr altLang="en-US" b="1" lang="zh-CN" smtClean="0">
                <a:solidFill>
                  <a:schemeClr val="bg1"/>
                </a:solidFill>
                <a:ea charset="-122" panose="020b0503020204020204" pitchFamily="34" typeface="微软雅黑"/>
              </a:rPr>
              <a:t>活动场所</a:t>
            </a:r>
          </a:p>
        </p:txBody>
      </p:sp>
      <p:sp>
        <p:nvSpPr>
          <p:cNvPr id="17" name="AutoShape 29">
            <a:extLst>
              <a:ext uri="{FF2B5EF4-FFF2-40B4-BE49-F238E27FC236}">
                <a16:creationId xmlns:a16="http://schemas.microsoft.com/office/drawing/2014/main" id="{5B49CED4-A967-4EE1-9D15-07513EF02312}"/>
              </a:ext>
            </a:extLst>
          </p:cNvPr>
          <p:cNvSpPr/>
          <p:nvPr/>
        </p:nvSpPr>
        <p:spPr bwMode="auto">
          <a:xfrm>
            <a:off x="5194299" y="1504950"/>
            <a:ext cx="1721100" cy="30480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19046" lIns="19046" rIns="19046" tIns="19046"/>
          <a:lstStyle/>
          <a:p>
            <a:pPr algn="ctr" defTabSz="323770">
              <a:spcBef>
                <a:spcPts val="850"/>
              </a:spcBef>
            </a:pPr>
            <a:r>
              <a:rPr altLang="en-US" b="1" lang="zh-CN" smtClean="0">
                <a:solidFill>
                  <a:schemeClr val="bg1"/>
                </a:solidFill>
                <a:ea charset="-122" panose="020b0503020204020204" pitchFamily="34" typeface="微软雅黑"/>
              </a:rPr>
              <a:t>秘密结社</a:t>
            </a:r>
          </a:p>
        </p:txBody>
      </p:sp>
      <p:sp>
        <p:nvSpPr>
          <p:cNvPr id="18" name="AutoShape 32">
            <a:extLst>
              <a:ext uri="{FF2B5EF4-FFF2-40B4-BE49-F238E27FC236}">
                <a16:creationId xmlns:a16="http://schemas.microsoft.com/office/drawing/2014/main" id="{1914E65D-DD5B-49D2-B7D1-184BA20E7663}"/>
              </a:ext>
            </a:extLst>
          </p:cNvPr>
          <p:cNvSpPr/>
          <p:nvPr/>
        </p:nvSpPr>
        <p:spPr bwMode="auto">
          <a:xfrm>
            <a:off x="1823135" y="3031332"/>
            <a:ext cx="1721100" cy="30480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/>
        </p:spPr>
        <p:txBody>
          <a:bodyPr anchor="ctr" bIns="19046" lIns="19046" rIns="19046" tIns="19046"/>
          <a:lstStyle/>
          <a:p>
            <a:pPr algn="ctr" defTabSz="323770">
              <a:spcBef>
                <a:spcPts val="850"/>
              </a:spcBef>
            </a:pPr>
            <a:r>
              <a:rPr altLang="en-US" b="1" lang="zh-CN" smtClean="0">
                <a:solidFill>
                  <a:schemeClr val="bg1"/>
                </a:solidFill>
                <a:ea charset="-122" panose="020b0503020204020204" pitchFamily="34" typeface="微软雅黑"/>
              </a:rPr>
              <a:t>现实世界</a:t>
            </a:r>
          </a:p>
        </p:txBody>
      </p:sp>
      <p:sp>
        <p:nvSpPr>
          <p:cNvPr id="19" name="AutoShape 33">
            <a:extLst>
              <a:ext uri="{FF2B5EF4-FFF2-40B4-BE49-F238E27FC236}">
                <a16:creationId xmlns:a16="http://schemas.microsoft.com/office/drawing/2014/main" id="{D1489484-CAF2-463C-BD25-41E5F090E5E4}"/>
              </a:ext>
            </a:extLst>
          </p:cNvPr>
          <p:cNvSpPr/>
          <p:nvPr/>
        </p:nvSpPr>
        <p:spPr bwMode="auto">
          <a:xfrm>
            <a:off x="5194299" y="3017044"/>
            <a:ext cx="1721100" cy="30480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/>
        </p:spPr>
        <p:txBody>
          <a:bodyPr anchor="ctr" bIns="19046" lIns="19046" rIns="19046" tIns="19046"/>
          <a:lstStyle/>
          <a:p>
            <a:pPr algn="ctr" defTabSz="323770">
              <a:spcBef>
                <a:spcPts val="850"/>
              </a:spcBef>
            </a:pPr>
            <a:r>
              <a:rPr altLang="en-US" b="1" lang="zh-CN" smtClean="0">
                <a:solidFill>
                  <a:schemeClr val="bg1"/>
                </a:solidFill>
                <a:ea charset="-122" panose="020b0503020204020204" pitchFamily="34" typeface="微软雅黑"/>
              </a:rPr>
              <a:t>逃避摧毁</a:t>
            </a:r>
          </a:p>
        </p:txBody>
      </p:sp>
    </p:spTree>
    <p:extLst>
      <p:ext uri="{BB962C8B-B14F-4D97-AF65-F5344CB8AC3E}">
        <p14:creationId val="2431899076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8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2"/>
      <p:bldP grpId="0" spid="14"/>
      <p:bldP grpId="0" spid="15"/>
      <p:bldP grpId="0" spid="16"/>
      <p:bldP grpId="0" spid="17"/>
      <p:bldP grpId="0" spid="18"/>
      <p:bldP grpId="0" spid="19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50">
            <a:extLst>
              <a:ext uri="{FF2B5EF4-FFF2-40B4-BE49-F238E27FC236}">
                <a16:creationId xmlns:a16="http://schemas.microsoft.com/office/drawing/2014/main" id="{DECF4951-AC90-4FC2-BD51-B840E9DBC748}"/>
              </a:ext>
            </a:extLst>
          </p:cNvPr>
          <p:cNvSpPr txBox="1"/>
          <p:nvPr/>
        </p:nvSpPr>
        <p:spPr>
          <a:xfrm>
            <a:off x="838200" y="1330363"/>
            <a:ext cx="342330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邪教的传播途径有哪些？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4C184-E291-4835-8EA7-6FA7BB38BDCE}"/>
              </a:ext>
            </a:extLst>
          </p:cNvPr>
          <p:cNvSpPr txBox="1"/>
          <p:nvPr/>
        </p:nvSpPr>
        <p:spPr>
          <a:xfrm>
            <a:off x="1066800" y="1986752"/>
            <a:ext cx="7004706" cy="2139696"/>
          </a:xfrm>
          <a:prstGeom prst="rect">
            <a:avLst/>
          </a:prstGeom>
        </p:spPr>
        <p:txBody>
          <a:bodyPr anchor="ctr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（1）制作、传播邪教传单、图片、标语、报纸、书刊。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（2）制作录音、音像带。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（3）制作、传播宣扬邪教的光盘VCD、CD 。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（4）利用互联网大面积传播邪教组织信息。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（5）在公共场所悬挂横幅、条幅，或者以书写、喷涂标语方式宣扬邪教，造成较大社会影响。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（6）组织和利用邪教组织制造、散布迷信邪说，蒙骗其成员或者其他人实施绝食、自残、自虐等行为</a:t>
            </a:r>
          </a:p>
          <a:p>
            <a:pPr algn="l" defTabSz="1219078">
              <a:lnSpc>
                <a:spcPct val="150000"/>
              </a:lnSpc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或者阻止病人进行正常治疗，致人死亡。</a:t>
            </a:r>
          </a:p>
        </p:txBody>
      </p:sp>
      <p:sp>
        <p:nvSpPr>
          <p:cNvPr id="5" name="Rectangle 82">
            <a:extLst>
              <a:ext uri="{FF2B5EF4-FFF2-40B4-BE49-F238E27FC236}">
                <a16:creationId xmlns:a16="http://schemas.microsoft.com/office/drawing/2014/main" id="{CDA6453B-506C-4B1C-8240-936558CC46CB}"/>
              </a:ext>
            </a:extLst>
          </p:cNvPr>
          <p:cNvSpPr/>
          <p:nvPr/>
        </p:nvSpPr>
        <p:spPr>
          <a:xfrm flipH="1">
            <a:off x="2523070" y="1504948"/>
            <a:ext cx="0" cy="182880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endParaRPr lang="en-US" sz="1200">
              <a:solidFill>
                <a:schemeClr val="tx1">
                  <a:lumMod val="65000"/>
                  <a:lumOff val="3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08706" y="1865048"/>
            <a:ext cx="7239000" cy="23831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334000" y="1581150"/>
            <a:ext cx="1905000" cy="1511405"/>
          </a:xfrm>
          <a:prstGeom prst="rect">
            <a:avLst/>
          </a:prstGeom>
        </p:spPr>
      </p:pic>
    </p:spTree>
    <p:extLst>
      <p:ext uri="{BB962C8B-B14F-4D97-AF65-F5344CB8AC3E}">
        <p14:creationId val="77556830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</p:stCondLst>
                      <p:childTnLst>
                        <p:par>
                          <p:cTn fill="hold" id="2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3" name="文本框 20483"/>
          <p:cNvSpPr txBox="1">
            <a:spLocks noChangeArrowheads="1"/>
          </p:cNvSpPr>
          <p:nvPr/>
        </p:nvSpPr>
        <p:spPr bwMode="auto">
          <a:xfrm>
            <a:off x="838200" y="2382280"/>
            <a:ext cx="4495800" cy="335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“法轮功”邪教组织的书籍</a:t>
            </a:r>
          </a:p>
        </p:txBody>
      </p:sp>
      <p:sp>
        <p:nvSpPr>
          <p:cNvPr id="25604" name="文本框 20484"/>
          <p:cNvSpPr txBox="1">
            <a:spLocks noChangeArrowheads="1"/>
          </p:cNvSpPr>
          <p:nvPr/>
        </p:nvSpPr>
        <p:spPr bwMode="auto">
          <a:xfrm>
            <a:off x="838200" y="1620280"/>
            <a:ext cx="4495800" cy="335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“法轮功”邪教组织散发的报刊和光盘</a:t>
            </a:r>
          </a:p>
        </p:txBody>
      </p:sp>
      <p:sp>
        <p:nvSpPr>
          <p:cNvPr id="6" name="标题 35841"/>
          <p:cNvSpPr txBox="1">
            <a:spLocks noChangeArrowheads="1"/>
          </p:cNvSpPr>
          <p:nvPr/>
        </p:nvSpPr>
        <p:spPr>
          <a:xfrm>
            <a:off x="838200" y="3068080"/>
            <a:ext cx="4495800" cy="341870"/>
          </a:xfrm>
          <a:prstGeom prst="rect">
            <a:avLst/>
          </a:prstGeom>
          <a:solidFill>
            <a:schemeClr val="accent1"/>
          </a:solidFill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altLang="en-US" lang="zh-CN" smtClean="0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“全能神”邪教悬挂反动横幅</a:t>
            </a:r>
          </a:p>
        </p:txBody>
      </p:sp>
      <p:sp>
        <p:nvSpPr>
          <p:cNvPr id="7" name="标题 38913"/>
          <p:cNvSpPr txBox="1">
            <a:spLocks noChangeArrowheads="1"/>
          </p:cNvSpPr>
          <p:nvPr/>
        </p:nvSpPr>
        <p:spPr>
          <a:xfrm>
            <a:off x="838200" y="3830080"/>
            <a:ext cx="4495800" cy="341870"/>
          </a:xfrm>
          <a:prstGeom prst="rect">
            <a:avLst/>
          </a:prstGeom>
          <a:solidFill>
            <a:schemeClr val="accent2"/>
          </a:solidFill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en-US" lang="zh-CN" smtClean="0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“全能神”邪教2012年12月21日世界末日宣传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562600" y="1504950"/>
            <a:ext cx="2895978" cy="2858849"/>
          </a:xfrm>
          <a:prstGeom prst="rect">
            <a:avLst/>
          </a:prstGeom>
        </p:spPr>
      </p:pic>
    </p:spTree>
    <p:extLst>
      <p:ext uri="{BB962C8B-B14F-4D97-AF65-F5344CB8AC3E}">
        <p14:creationId val="2418937524"/>
      </p:ext>
    </p:extLst>
  </p:cSld>
  <p:clrMapOvr>
    <a:masterClrMapping/>
  </p:clrMapOvr>
  <mc:AlternateContent>
    <mc:Choice Requires="p14">
      <p:transition p14:dur="1250" spd="slow">
        <p14:switch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603"/>
      <p:bldP grpId="0" spid="25604"/>
      <p:bldP grpId="0" spid="6"/>
      <p:bldP grpId="0" spid="7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82" name="TextBox 18"/>
          <p:cNvSpPr txBox="1">
            <a:spLocks noChangeArrowheads="1"/>
          </p:cNvSpPr>
          <p:nvPr/>
        </p:nvSpPr>
        <p:spPr bwMode="auto">
          <a:xfrm>
            <a:off x="838200" y="1352550"/>
            <a:ext cx="7467600" cy="434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225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我们如何防范和抵制邪教？</a:t>
            </a:r>
          </a:p>
        </p:txBody>
      </p:sp>
      <p:sp>
        <p:nvSpPr>
          <p:cNvPr id="28683" name="文本框 6159"/>
          <p:cNvSpPr txBox="1">
            <a:spLocks noChangeArrowheads="1"/>
          </p:cNvSpPr>
          <p:nvPr/>
        </p:nvSpPr>
        <p:spPr bwMode="auto">
          <a:xfrm>
            <a:off x="838200" y="2655036"/>
            <a:ext cx="7467600" cy="3352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首先,要崇尚科学，学习无神论知识，树立无神论思想，增强自我抵抗能力。</a:t>
            </a:r>
          </a:p>
        </p:txBody>
      </p:sp>
      <p:sp>
        <p:nvSpPr>
          <p:cNvPr id="28684" name="文本框 6160"/>
          <p:cNvSpPr txBox="1">
            <a:spLocks noChangeArrowheads="1"/>
          </p:cNvSpPr>
          <p:nvPr/>
        </p:nvSpPr>
        <p:spPr bwMode="auto">
          <a:xfrm>
            <a:off x="838200" y="2014538"/>
            <a:ext cx="7467600" cy="3352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防范和抵制邪教的关键是要增强防邪意识，掌握抵制邪教的方法。 </a:t>
            </a:r>
          </a:p>
        </p:txBody>
      </p:sp>
      <p:sp>
        <p:nvSpPr>
          <p:cNvPr id="28685" name="文本框 6161"/>
          <p:cNvSpPr txBox="1">
            <a:spLocks noChangeArrowheads="1"/>
          </p:cNvSpPr>
          <p:nvPr/>
        </p:nvSpPr>
        <p:spPr bwMode="auto">
          <a:xfrm>
            <a:off x="838200" y="3295535"/>
            <a:ext cx="7467600" cy="3352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其次，要健康生活，积极参加各种体育锻炼，培养良好的生活习惯。</a:t>
            </a:r>
          </a:p>
        </p:txBody>
      </p:sp>
      <p:sp>
        <p:nvSpPr>
          <p:cNvPr id="28686" name="文本框 6162"/>
          <p:cNvSpPr txBox="1">
            <a:spLocks noChangeArrowheads="1"/>
          </p:cNvSpPr>
          <p:nvPr/>
        </p:nvSpPr>
        <p:spPr bwMode="auto">
          <a:xfrm>
            <a:off x="838200" y="3936031"/>
            <a:ext cx="7467600" cy="3352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最后，要学法守法，增强法制观念，做遵纪守法的好学生。</a:t>
            </a:r>
          </a:p>
        </p:txBody>
      </p:sp>
    </p:spTree>
    <p:extLst>
      <p:ext uri="{BB962C8B-B14F-4D97-AF65-F5344CB8AC3E}">
        <p14:creationId val="550438583"/>
      </p:ext>
    </p:extLst>
  </p:cSld>
  <p:clrMapOvr>
    <a:masterClrMapping/>
  </p:clrMapOvr>
  <mc:AlternateContent>
    <mc:Choice Requires="p14">
      <p:transition p14:dur="1250" spd="slow">
        <p14:switch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682"/>
      <p:bldP grpId="0" spid="28683"/>
      <p:bldP grpId="0" spid="28684"/>
      <p:bldP grpId="0" spid="28685"/>
      <p:bldP grpId="0" spid="28686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697" name="文本框 21505"/>
          <p:cNvSpPr txBox="1">
            <a:spLocks noChangeArrowheads="1"/>
          </p:cNvSpPr>
          <p:nvPr/>
        </p:nvSpPr>
        <p:spPr bwMode="auto">
          <a:xfrm>
            <a:off x="838200" y="1352550"/>
            <a:ext cx="7696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3200">
                <a:solidFill>
                  <a:schemeClr val="accent1"/>
                </a:solidFill>
                <a:latin typeface="+mn-ea"/>
              </a:rPr>
              <a:t>同学们：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b="1" lang="zh-CN" sz="3200">
                <a:solidFill>
                  <a:schemeClr val="accent1"/>
                </a:solidFill>
                <a:latin typeface="+mn-ea"/>
              </a:rPr>
              <a:t>今天的这节反邪教课就要结束了，希望同学们通过这节课，能够充分认识到邪教的本质和危害，自觉抵制邪教歪理说的侵蚀。希望同学们从我做起对邪教做到“不听、不信、不准”，发现有邪教宣传品或邪教人员要及时拨打110报警电话，带动亲友“崇尚科学，反对邪教” ，构建和谐，以实际行动，争当反邪先锋！</a:t>
            </a:r>
          </a:p>
        </p:txBody>
      </p:sp>
    </p:spTree>
    <p:extLst>
      <p:ext uri="{BB962C8B-B14F-4D97-AF65-F5344CB8AC3E}">
        <p14:creationId val="3302967335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697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任意多边形 27"/>
          <p:cNvSpPr/>
          <p:nvPr/>
        </p:nvSpPr>
        <p:spPr>
          <a:xfrm rot="533366">
            <a:off x="-79284" y="4235578"/>
            <a:ext cx="5478248" cy="713682"/>
          </a:xfrm>
          <a:custGeom>
            <a:gdLst>
              <a:gd fmla="*/ 0 w 5478248" name="connsiteX0"/>
              <a:gd fmla="*/ 119055 h 1371600" name="connsiteY0"/>
              <a:gd fmla="*/ 142465 w 5478248" name="connsiteX1"/>
              <a:gd fmla="*/ 99286 h 1371600" name="connsiteY1"/>
              <a:gd fmla="*/ 596764 w 5478248" name="connsiteX2"/>
              <a:gd fmla="*/ 53894 h 1371600" name="connsiteY2"/>
              <a:gd fmla="*/ 1964481 w 5478248" name="connsiteX3"/>
              <a:gd fmla="*/ 0 h 1371600" name="connsiteY3"/>
              <a:gd fmla="*/ 5478248 w 5478248" name="connsiteX4"/>
              <a:gd fmla="*/ 685800 h 1371600" name="connsiteY4"/>
              <a:gd fmla="*/ 5234522 w 5478248" name="connsiteX5"/>
              <a:gd fmla="*/ 937266 h 1371600" name="connsiteY5"/>
              <a:gd fmla="*/ 5153045 w 5478248" name="connsiteX6"/>
              <a:gd fmla="*/ 973622 h 1371600" name="connsiteY6"/>
              <a:gd fmla="*/ 3665116 w 5478248" name="connsiteX7"/>
              <a:gd fmla="*/ 1206345 h 1371600" name="connsiteY7"/>
              <a:gd fmla="*/ 2106806 w 5478248" name="connsiteX8"/>
              <a:gd fmla="*/ 1370197 h 1371600" name="connsiteY8"/>
              <a:gd fmla="*/ 1964481 w 5478248" name="connsiteX9"/>
              <a:gd fmla="*/ 1371600 h 1371600" name="connsiteY9"/>
              <a:gd fmla="*/ 289611 w 5478248" name="connsiteX10"/>
              <a:gd fmla="*/ 1288827 h 1371600" name="connsiteY10"/>
              <a:gd fmla="*/ 180946 w 5478248" name="connsiteX11"/>
              <a:gd fmla="*/ 1275943 h 137160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1371600" w="5478248">
                <a:moveTo>
                  <a:pt x="0" y="119055"/>
                </a:moveTo>
                <a:lnTo>
                  <a:pt x="142465" y="99286"/>
                </a:lnTo>
                <a:cubicBezTo>
                  <a:pt x="287357" y="82103"/>
                  <a:pt x="439121" y="66908"/>
                  <a:pt x="596764" y="53894"/>
                </a:cubicBezTo>
                <a:cubicBezTo>
                  <a:pt x="1017145" y="19190"/>
                  <a:pt x="1479332" y="0"/>
                  <a:pt x="1964481" y="0"/>
                </a:cubicBezTo>
                <a:cubicBezTo>
                  <a:pt x="3905081" y="0"/>
                  <a:pt x="5478248" y="307043"/>
                  <a:pt x="5478248" y="685800"/>
                </a:cubicBezTo>
                <a:cubicBezTo>
                  <a:pt x="5478248" y="774571"/>
                  <a:pt x="5391831" y="859403"/>
                  <a:pt x="5234522" y="937266"/>
                </a:cubicBezTo>
                <a:lnTo>
                  <a:pt x="5153045" y="973622"/>
                </a:lnTo>
                <a:lnTo>
                  <a:pt x="3665116" y="1206345"/>
                </a:lnTo>
                <a:lnTo>
                  <a:pt x="2106806" y="1370197"/>
                </a:lnTo>
                <a:lnTo>
                  <a:pt x="1964481" y="1371600"/>
                </a:lnTo>
                <a:cubicBezTo>
                  <a:pt x="1358044" y="1371600"/>
                  <a:pt x="787488" y="1341615"/>
                  <a:pt x="289611" y="1288827"/>
                </a:cubicBezTo>
                <a:lnTo>
                  <a:pt x="180946" y="1275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直角三角形 13"/>
          <p:cNvSpPr/>
          <p:nvPr/>
        </p:nvSpPr>
        <p:spPr>
          <a:xfrm flipH="1">
            <a:off x="152400" y="3562350"/>
            <a:ext cx="8991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78" name="文本框 3079"/>
          <p:cNvSpPr txBox="1">
            <a:spLocks noChangeArrowheads="1"/>
          </p:cNvSpPr>
          <p:nvPr/>
        </p:nvSpPr>
        <p:spPr bwMode="auto">
          <a:xfrm>
            <a:off x="3962400" y="1047750"/>
            <a:ext cx="4800600" cy="86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z="5100">
                <a:solidFill>
                  <a:schemeClr val="accent2"/>
                </a:solidFill>
                <a:latin charset="-122" panose="02010600000101010101" pitchFamily="2" typeface="汉仪粗圆简"/>
                <a:ea charset="-122" panose="02010600000101010101" pitchFamily="2" typeface="汉仪粗圆简"/>
              </a:rPr>
              <a:t>反邪教主题教育</a:t>
            </a:r>
          </a:p>
        </p:txBody>
      </p:sp>
      <p:sp>
        <p:nvSpPr>
          <p:cNvPr id="17" name="文本框 3079"/>
          <p:cNvSpPr txBox="1">
            <a:spLocks noChangeArrowheads="1"/>
          </p:cNvSpPr>
          <p:nvPr/>
        </p:nvSpPr>
        <p:spPr bwMode="auto">
          <a:xfrm>
            <a:off x="4114800" y="2012781"/>
            <a:ext cx="4495800" cy="365760"/>
          </a:xfrm>
          <a:prstGeom prst="rect">
            <a:avLst/>
          </a:prstGeom>
          <a:solidFill>
            <a:srgbClr val="30A6FF"/>
          </a:solidFill>
          <a:ln>
            <a:noFill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mtClean="0" spc="300">
                <a:solidFill>
                  <a:schemeClr val="bg1"/>
                </a:solidFill>
                <a:latin typeface="+mn-ea"/>
              </a:rPr>
              <a:t>学校主题教育宣传崇尚科学反对邪教</a:t>
            </a:r>
          </a:p>
        </p:txBody>
      </p:sp>
      <p:sp>
        <p:nvSpPr>
          <p:cNvPr id="13" name="矩形 12"/>
          <p:cNvSpPr/>
          <p:nvPr/>
        </p:nvSpPr>
        <p:spPr>
          <a:xfrm>
            <a:off x="4038600" y="2491085"/>
            <a:ext cx="4648200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1200">
                <a:solidFill>
                  <a:schemeClr val="bg1"/>
                </a:solidFill>
              </a:rPr>
              <a:t>advocating science and opposing cults in school theme education</a:t>
            </a:r>
          </a:p>
          <a:p>
            <a:r>
              <a:rPr altLang="en-US" lang="zh-CN" smtClean="0" sz="1200">
                <a:solidFill>
                  <a:schemeClr val="bg1"/>
                </a:solidFill>
              </a:rPr>
              <a:t>science and opposing cults in school theme</a:t>
            </a:r>
          </a:p>
        </p:txBody>
      </p:sp>
      <p:sp>
        <p:nvSpPr>
          <p:cNvPr id="19" name="矩形 18"/>
          <p:cNvSpPr/>
          <p:nvPr/>
        </p:nvSpPr>
        <p:spPr>
          <a:xfrm>
            <a:off x="4038600" y="2994203"/>
            <a:ext cx="3124200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pc="600" sz="1600">
                <a:solidFill>
                  <a:schemeClr val="bg1"/>
                </a:solidFill>
                <a:latin typeface="+mn-ea"/>
              </a:rPr>
              <a:t>演示完毕感谢您的观看</a:t>
            </a:r>
          </a:p>
        </p:txBody>
      </p:sp>
      <p:sp>
        <p:nvSpPr>
          <p:cNvPr id="14" name="直角三角形 13"/>
          <p:cNvSpPr/>
          <p:nvPr/>
        </p:nvSpPr>
        <p:spPr>
          <a:xfrm>
            <a:off x="0" y="3562351"/>
            <a:ext cx="7848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5421205" y="3424376"/>
            <a:ext cx="2648660" cy="944199"/>
            <a:chOff x="4369629" y="3430350"/>
            <a:chExt cx="2012921" cy="717570"/>
          </a:xfrm>
        </p:grpSpPr>
        <p:sp>
          <p:nvSpPr>
            <p:cNvPr id="25" name="五角星 24"/>
            <p:cNvSpPr/>
            <p:nvPr/>
          </p:nvSpPr>
          <p:spPr>
            <a:xfrm rot="20171176">
              <a:off x="6231719" y="3784703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五角星 32"/>
            <p:cNvSpPr/>
            <p:nvPr/>
          </p:nvSpPr>
          <p:spPr>
            <a:xfrm rot="20171176">
              <a:off x="5079125" y="3784624"/>
              <a:ext cx="280907" cy="280907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五角星 33"/>
            <p:cNvSpPr/>
            <p:nvPr/>
          </p:nvSpPr>
          <p:spPr>
            <a:xfrm rot="20171176">
              <a:off x="5452262" y="3472180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五角星 34"/>
            <p:cNvSpPr/>
            <p:nvPr/>
          </p:nvSpPr>
          <p:spPr>
            <a:xfrm rot="20171176">
              <a:off x="4369629" y="3430350"/>
              <a:ext cx="164635" cy="164635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五角星 35"/>
            <p:cNvSpPr/>
            <p:nvPr/>
          </p:nvSpPr>
          <p:spPr>
            <a:xfrm rot="20171176">
              <a:off x="4490155" y="3997089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051" name="组合 2050"/>
          <p:cNvGrpSpPr/>
          <p:nvPr/>
        </p:nvGrpSpPr>
        <p:grpSpPr>
          <a:xfrm>
            <a:off x="609600" y="590550"/>
            <a:ext cx="3164227" cy="3408521"/>
            <a:chOff x="451332" y="474936"/>
            <a:chExt cx="3395454" cy="3657600"/>
          </a:xfrm>
        </p:grpSpPr>
        <p:sp>
          <p:nvSpPr>
            <p:cNvPr id="41" name="任意多边形 40"/>
            <p:cNvSpPr/>
            <p:nvPr/>
          </p:nvSpPr>
          <p:spPr>
            <a:xfrm flipV="1">
              <a:off x="804042" y="1102930"/>
              <a:ext cx="2703036" cy="1222606"/>
            </a:xfrm>
            <a:custGeom>
              <a:gdLst>
                <a:gd fmla="*/ 1269126 w 2538253" name="connsiteX0"/>
                <a:gd fmla="*/ 1222606 h 1222606" name="connsiteY0"/>
                <a:gd fmla="*/ 2517578 w 2538253" name="connsiteX1"/>
                <a:gd fmla="*/ 205089 h 1222606" name="connsiteY1"/>
                <a:gd fmla="*/ 2538253 w 2538253" name="connsiteX2"/>
                <a:gd fmla="*/ 0 h 1222606" name="connsiteY2"/>
                <a:gd fmla="*/ 0 w 2538253" name="connsiteX3"/>
                <a:gd fmla="*/ 0 h 1222606" name="connsiteY3"/>
                <a:gd fmla="*/ 20674 w 2538253" name="connsiteX4"/>
                <a:gd fmla="*/ 205089 h 1222606" name="connsiteY4"/>
                <a:gd fmla="*/ 1269126 w 2538253" name="connsiteX5"/>
                <a:gd fmla="*/ 1222606 h 122260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222606" w="2538253">
                  <a:moveTo>
                    <a:pt x="1269126" y="1222606"/>
                  </a:moveTo>
                  <a:cubicBezTo>
                    <a:pt x="1884951" y="1222606"/>
                    <a:pt x="2398750" y="785785"/>
                    <a:pt x="2517578" y="205089"/>
                  </a:cubicBezTo>
                  <a:lnTo>
                    <a:pt x="2538253" y="0"/>
                  </a:lnTo>
                  <a:lnTo>
                    <a:pt x="0" y="0"/>
                  </a:lnTo>
                  <a:lnTo>
                    <a:pt x="20674" y="205089"/>
                  </a:lnTo>
                  <a:cubicBezTo>
                    <a:pt x="139502" y="785785"/>
                    <a:pt x="653301" y="1222606"/>
                    <a:pt x="1269126" y="12226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43" name="任意多边形 42"/>
            <p:cNvSpPr/>
            <p:nvPr/>
          </p:nvSpPr>
          <p:spPr>
            <a:xfrm>
              <a:off x="803984" y="2548767"/>
              <a:ext cx="2702726" cy="1221163"/>
            </a:xfrm>
            <a:custGeom>
              <a:gdLst>
                <a:gd fmla="*/ 0 w 2537962" name="connsiteX0"/>
                <a:gd fmla="*/ 0 h 1221163" name="connsiteY0"/>
                <a:gd fmla="*/ 2537962 w 2537962" name="connsiteX1"/>
                <a:gd fmla="*/ 0 h 1221163" name="connsiteY1"/>
                <a:gd fmla="*/ 2517433 w 2537962" name="connsiteX2"/>
                <a:gd fmla="*/ 203646 h 1221163" name="connsiteY2"/>
                <a:gd fmla="*/ 1268981 w 2537962" name="connsiteX3"/>
                <a:gd fmla="*/ 1221163 h 1221163" name="connsiteY3"/>
                <a:gd fmla="*/ 20529 w 2537962" name="connsiteX4"/>
                <a:gd fmla="*/ 203646 h 122116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21163" w="2537962">
                  <a:moveTo>
                    <a:pt x="0" y="0"/>
                  </a:moveTo>
                  <a:lnTo>
                    <a:pt x="2537962" y="0"/>
                  </a:lnTo>
                  <a:lnTo>
                    <a:pt x="2517433" y="203646"/>
                  </a:lnTo>
                  <a:cubicBezTo>
                    <a:pt x="2398605" y="784342"/>
                    <a:pt x="1884806" y="1221163"/>
                    <a:pt x="1268981" y="1221163"/>
                  </a:cubicBezTo>
                  <a:cubicBezTo>
                    <a:pt x="653156" y="1221163"/>
                    <a:pt x="139357" y="784342"/>
                    <a:pt x="20529" y="203646"/>
                  </a:cubicBezTo>
                  <a:close/>
                </a:path>
              </a:pathLst>
            </a:custGeom>
            <a:solidFill>
              <a:srgbClr val="30A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/>
            </a:p>
          </p:txBody>
        </p:sp>
        <p:sp>
          <p:nvSpPr>
            <p:cNvPr id="11" name="矩形 10"/>
            <p:cNvSpPr/>
            <p:nvPr/>
          </p:nvSpPr>
          <p:spPr>
            <a:xfrm>
              <a:off x="975586" y="1599599"/>
              <a:ext cx="1184993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mtClean="0" spc="300" sz="3200">
                  <a:solidFill>
                    <a:schemeClr val="bg1"/>
                  </a:solidFill>
                  <a:latin typeface="+mn-ea"/>
                </a:rPr>
                <a:t>反对</a:t>
              </a:r>
            </a:p>
          </p:txBody>
        </p:sp>
        <p:sp>
          <p:nvSpPr>
            <p:cNvPr id="37" name="矩形 36"/>
            <p:cNvSpPr/>
            <p:nvPr/>
          </p:nvSpPr>
          <p:spPr>
            <a:xfrm>
              <a:off x="1080177" y="2662993"/>
              <a:ext cx="2314665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pc="300" sz="3200">
                  <a:solidFill>
                    <a:schemeClr val="bg1"/>
                  </a:solidFill>
                  <a:latin typeface="+mn-ea"/>
                </a:rPr>
                <a:t>崇尚科学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2160580" y="1590351"/>
              <a:ext cx="1183988" cy="621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 smtClean="0" spc="300" sz="3200">
                  <a:solidFill>
                    <a:schemeClr val="bg1"/>
                  </a:solidFill>
                  <a:latin typeface="+mn-ea"/>
                </a:rPr>
                <a:t>邪教</a:t>
              </a:r>
            </a:p>
          </p:txBody>
        </p:sp>
        <p:sp>
          <p:nvSpPr>
            <p:cNvPr id="2050" name="同心圆 2049"/>
            <p:cNvSpPr/>
            <p:nvPr/>
          </p:nvSpPr>
          <p:spPr>
            <a:xfrm>
              <a:off x="451332" y="737082"/>
              <a:ext cx="3395454" cy="3395454"/>
            </a:xfrm>
            <a:prstGeom prst="donut">
              <a:avLst>
                <a:gd fmla="val 5842" name="adj"/>
              </a:avLst>
            </a:prstGeom>
            <a:solidFill>
              <a:srgbClr val="30A6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600">
                <a:solidFill>
                  <a:schemeClr val="tx1"/>
                </a:solidFill>
              </a:endParaRPr>
            </a:p>
          </p:txBody>
        </p:sp>
        <p:sp>
          <p:nvSpPr>
            <p:cNvPr id="27" name="Freeform 11"/>
            <p:cNvSpPr>
              <a:spLocks noEditPoints="1"/>
            </p:cNvSpPr>
            <p:nvPr/>
          </p:nvSpPr>
          <p:spPr bwMode="auto">
            <a:xfrm flipV="1">
              <a:off x="1937755" y="474936"/>
              <a:ext cx="348245" cy="1774400"/>
            </a:xfrm>
            <a:custGeom>
              <a:gdLst>
                <a:gd fmla="*/ 111 w 184" name="T0"/>
                <a:gd fmla="*/ 911 h 952" name="T1"/>
                <a:gd fmla="*/ 56 w 184" name="T2"/>
                <a:gd fmla="*/ 929 h 952" name="T3"/>
                <a:gd fmla="*/ 56 w 184" name="T4"/>
                <a:gd fmla="*/ 949 h 952" name="T5"/>
                <a:gd fmla="*/ 111 w 184" name="T6"/>
                <a:gd fmla="*/ 952 h 952" name="T7"/>
                <a:gd fmla="*/ 111 w 184" name="T8"/>
                <a:gd fmla="*/ 946 h 952" name="T9"/>
                <a:gd fmla="*/ 80 w 184" name="T10"/>
                <a:gd fmla="*/ 909 h 952" name="T11"/>
                <a:gd fmla="*/ 112 w 184" name="T12"/>
                <a:gd fmla="*/ 900 h 952" name="T13"/>
                <a:gd fmla="*/ 80 w 184" name="T14"/>
                <a:gd fmla="*/ 891 h 952" name="T15"/>
                <a:gd fmla="*/ 80 w 184" name="T16"/>
                <a:gd fmla="*/ 909 h 952" name="T17"/>
                <a:gd fmla="*/ 101 w 184" name="T18"/>
                <a:gd fmla="*/ 889 h 952" name="T19"/>
                <a:gd fmla="*/ 101 w 184" name="T20"/>
                <a:gd fmla="*/ 871 h 952" name="T21"/>
                <a:gd fmla="*/ 70 w 184" name="T22"/>
                <a:gd fmla="*/ 880 h 952" name="T23"/>
                <a:gd fmla="*/ 80 w 184" name="T24"/>
                <a:gd fmla="*/ 868 h 952" name="T25"/>
                <a:gd fmla="*/ 112 w 184" name="T26"/>
                <a:gd fmla="*/ 859 h 952" name="T27"/>
                <a:gd fmla="*/ 80 w 184" name="T28"/>
                <a:gd fmla="*/ 850 h 952" name="T29"/>
                <a:gd fmla="*/ 80 w 184" name="T30"/>
                <a:gd fmla="*/ 868 h 952" name="T31"/>
                <a:gd fmla="*/ 101 w 184" name="T32"/>
                <a:gd fmla="*/ 847 h 952" name="T33"/>
                <a:gd fmla="*/ 101 w 184" name="T34"/>
                <a:gd fmla="*/ 830 h 952" name="T35"/>
                <a:gd fmla="*/ 70 w 184" name="T36"/>
                <a:gd fmla="*/ 838 h 952" name="T37"/>
                <a:gd fmla="*/ 80 w 184" name="T38"/>
                <a:gd fmla="*/ 826 h 952" name="T39"/>
                <a:gd fmla="*/ 112 w 184" name="T40"/>
                <a:gd fmla="*/ 818 h 952" name="T41"/>
                <a:gd fmla="*/ 80 w 184" name="T42"/>
                <a:gd fmla="*/ 809 h 952" name="T43"/>
                <a:gd fmla="*/ 80 w 184" name="T44"/>
                <a:gd fmla="*/ 826 h 952" name="T45"/>
                <a:gd fmla="*/ 101 w 184" name="T46"/>
                <a:gd fmla="*/ 806 h 952" name="T47"/>
                <a:gd fmla="*/ 101 w 184" name="T48"/>
                <a:gd fmla="*/ 788 h 952" name="T49"/>
                <a:gd fmla="*/ 70 w 184" name="T50"/>
                <a:gd fmla="*/ 797 h 952" name="T51"/>
                <a:gd fmla="*/ 80 w 184" name="T52"/>
                <a:gd fmla="*/ 785 h 952" name="T53"/>
                <a:gd fmla="*/ 112 w 184" name="T54"/>
                <a:gd fmla="*/ 776 h 952" name="T55"/>
                <a:gd fmla="*/ 80 w 184" name="T56"/>
                <a:gd fmla="*/ 767 h 952" name="T57"/>
                <a:gd fmla="*/ 80 w 184" name="T58"/>
                <a:gd fmla="*/ 785 h 952" name="T59"/>
                <a:gd fmla="*/ 101 w 184" name="T60"/>
                <a:gd fmla="*/ 764 h 952" name="T61"/>
                <a:gd fmla="*/ 101 w 184" name="T62"/>
                <a:gd fmla="*/ 747 h 952" name="T63"/>
                <a:gd fmla="*/ 70 w 184" name="T64"/>
                <a:gd fmla="*/ 755 h 952" name="T65"/>
                <a:gd fmla="*/ 1 w 184" name="T66"/>
                <a:gd fmla="*/ 750 h 952" name="T67"/>
                <a:gd fmla="*/ 49 w 184" name="T68"/>
                <a:gd fmla="*/ 742 h 952" name="T69"/>
                <a:gd fmla="*/ 83 w 184" name="T70"/>
                <a:gd fmla="*/ 742 h 952" name="T71"/>
                <a:gd fmla="*/ 101 w 184" name="T72"/>
                <a:gd fmla="*/ 743 h 952" name="T73"/>
                <a:gd fmla="*/ 135 w 184" name="T74"/>
                <a:gd fmla="*/ 741 h 952" name="T75"/>
                <a:gd fmla="*/ 183 w 184" name="T76"/>
                <a:gd fmla="*/ 750 h 952" name="T77"/>
                <a:gd fmla="*/ 151 w 184" name="T78"/>
                <a:gd fmla="*/ 729 h 952" name="T79"/>
                <a:gd fmla="*/ 126 w 184" name="T80"/>
                <a:gd fmla="*/ 128 h 952" name="T81"/>
                <a:gd fmla="*/ 92 w 184" name="T82"/>
                <a:gd fmla="*/ 1 h 952" name="T83"/>
                <a:gd fmla="*/ 59 w 184" name="T84"/>
                <a:gd fmla="*/ 128 h 952" name="T85"/>
                <a:gd fmla="*/ 33 w 184" name="T86"/>
                <a:gd fmla="*/ 730 h 952" name="T87"/>
                <a:gd fmla="*/ 1 w 184" name="T88"/>
                <a:gd fmla="*/ 750 h 952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952" w="184">
                  <a:moveTo>
                    <a:pt x="128" y="929"/>
                  </a:moveTo>
                  <a:cubicBezTo>
                    <a:pt x="128" y="919"/>
                    <a:pt x="121" y="911"/>
                    <a:pt x="111" y="911"/>
                  </a:cubicBezTo>
                  <a:cubicBezTo>
                    <a:pt x="74" y="911"/>
                    <a:pt x="74" y="911"/>
                    <a:pt x="74" y="911"/>
                  </a:cubicBezTo>
                  <a:cubicBezTo>
                    <a:pt x="64" y="911"/>
                    <a:pt x="56" y="919"/>
                    <a:pt x="56" y="929"/>
                  </a:cubicBezTo>
                  <a:cubicBezTo>
                    <a:pt x="56" y="938"/>
                    <a:pt x="64" y="946"/>
                    <a:pt x="74" y="946"/>
                  </a:cubicBezTo>
                  <a:cubicBezTo>
                    <a:pt x="64" y="946"/>
                    <a:pt x="56" y="947"/>
                    <a:pt x="56" y="949"/>
                  </a:cubicBezTo>
                  <a:cubicBezTo>
                    <a:pt x="56" y="950"/>
                    <a:pt x="64" y="952"/>
                    <a:pt x="74" y="952"/>
                  </a:cubicBezTo>
                  <a:cubicBezTo>
                    <a:pt x="111" y="952"/>
                    <a:pt x="111" y="952"/>
                    <a:pt x="111" y="952"/>
                  </a:cubicBezTo>
                  <a:cubicBezTo>
                    <a:pt x="121" y="952"/>
                    <a:pt x="128" y="950"/>
                    <a:pt x="128" y="949"/>
                  </a:cubicBezTo>
                  <a:cubicBezTo>
                    <a:pt x="128" y="947"/>
                    <a:pt x="121" y="946"/>
                    <a:pt x="111" y="946"/>
                  </a:cubicBezTo>
                  <a:cubicBezTo>
                    <a:pt x="121" y="946"/>
                    <a:pt x="128" y="938"/>
                    <a:pt x="128" y="929"/>
                  </a:cubicBezTo>
                  <a:close/>
                  <a:moveTo>
                    <a:pt x="80" y="909"/>
                  </a:moveTo>
                  <a:cubicBezTo>
                    <a:pt x="101" y="909"/>
                    <a:pt x="101" y="909"/>
                    <a:pt x="101" y="909"/>
                  </a:cubicBezTo>
                  <a:cubicBezTo>
                    <a:pt x="107" y="909"/>
                    <a:pt x="112" y="905"/>
                    <a:pt x="112" y="900"/>
                  </a:cubicBezTo>
                  <a:cubicBezTo>
                    <a:pt x="112" y="896"/>
                    <a:pt x="107" y="891"/>
                    <a:pt x="101" y="891"/>
                  </a:cubicBezTo>
                  <a:cubicBezTo>
                    <a:pt x="80" y="891"/>
                    <a:pt x="80" y="891"/>
                    <a:pt x="80" y="891"/>
                  </a:cubicBezTo>
                  <a:cubicBezTo>
                    <a:pt x="75" y="891"/>
                    <a:pt x="70" y="896"/>
                    <a:pt x="70" y="900"/>
                  </a:cubicBezTo>
                  <a:cubicBezTo>
                    <a:pt x="70" y="905"/>
                    <a:pt x="75" y="909"/>
                    <a:pt x="80" y="909"/>
                  </a:cubicBezTo>
                  <a:close/>
                  <a:moveTo>
                    <a:pt x="80" y="889"/>
                  </a:moveTo>
                  <a:cubicBezTo>
                    <a:pt x="101" y="889"/>
                    <a:pt x="101" y="889"/>
                    <a:pt x="101" y="889"/>
                  </a:cubicBezTo>
                  <a:cubicBezTo>
                    <a:pt x="107" y="889"/>
                    <a:pt x="112" y="884"/>
                    <a:pt x="112" y="880"/>
                  </a:cubicBezTo>
                  <a:cubicBezTo>
                    <a:pt x="112" y="875"/>
                    <a:pt x="107" y="871"/>
                    <a:pt x="101" y="871"/>
                  </a:cubicBezTo>
                  <a:cubicBezTo>
                    <a:pt x="80" y="871"/>
                    <a:pt x="80" y="871"/>
                    <a:pt x="80" y="871"/>
                  </a:cubicBezTo>
                  <a:cubicBezTo>
                    <a:pt x="75" y="871"/>
                    <a:pt x="70" y="875"/>
                    <a:pt x="70" y="880"/>
                  </a:cubicBezTo>
                  <a:cubicBezTo>
                    <a:pt x="70" y="884"/>
                    <a:pt x="75" y="889"/>
                    <a:pt x="80" y="889"/>
                  </a:cubicBezTo>
                  <a:close/>
                  <a:moveTo>
                    <a:pt x="80" y="868"/>
                  </a:moveTo>
                  <a:cubicBezTo>
                    <a:pt x="101" y="868"/>
                    <a:pt x="101" y="868"/>
                    <a:pt x="101" y="868"/>
                  </a:cubicBezTo>
                  <a:cubicBezTo>
                    <a:pt x="107" y="868"/>
                    <a:pt x="112" y="864"/>
                    <a:pt x="112" y="859"/>
                  </a:cubicBezTo>
                  <a:cubicBezTo>
                    <a:pt x="112" y="854"/>
                    <a:pt x="107" y="850"/>
                    <a:pt x="101" y="850"/>
                  </a:cubicBezTo>
                  <a:cubicBezTo>
                    <a:pt x="80" y="850"/>
                    <a:pt x="80" y="850"/>
                    <a:pt x="80" y="850"/>
                  </a:cubicBezTo>
                  <a:cubicBezTo>
                    <a:pt x="75" y="850"/>
                    <a:pt x="70" y="854"/>
                    <a:pt x="70" y="859"/>
                  </a:cubicBezTo>
                  <a:cubicBezTo>
                    <a:pt x="70" y="864"/>
                    <a:pt x="75" y="868"/>
                    <a:pt x="80" y="868"/>
                  </a:cubicBezTo>
                  <a:close/>
                  <a:moveTo>
                    <a:pt x="80" y="847"/>
                  </a:moveTo>
                  <a:cubicBezTo>
                    <a:pt x="101" y="847"/>
                    <a:pt x="101" y="847"/>
                    <a:pt x="101" y="847"/>
                  </a:cubicBezTo>
                  <a:cubicBezTo>
                    <a:pt x="107" y="847"/>
                    <a:pt x="112" y="843"/>
                    <a:pt x="112" y="838"/>
                  </a:cubicBezTo>
                  <a:cubicBezTo>
                    <a:pt x="112" y="833"/>
                    <a:pt x="107" y="830"/>
                    <a:pt x="101" y="830"/>
                  </a:cubicBezTo>
                  <a:cubicBezTo>
                    <a:pt x="80" y="830"/>
                    <a:pt x="80" y="830"/>
                    <a:pt x="80" y="830"/>
                  </a:cubicBezTo>
                  <a:cubicBezTo>
                    <a:pt x="75" y="830"/>
                    <a:pt x="70" y="833"/>
                    <a:pt x="70" y="838"/>
                  </a:cubicBezTo>
                  <a:cubicBezTo>
                    <a:pt x="70" y="843"/>
                    <a:pt x="75" y="847"/>
                    <a:pt x="80" y="847"/>
                  </a:cubicBezTo>
                  <a:close/>
                  <a:moveTo>
                    <a:pt x="80" y="826"/>
                  </a:moveTo>
                  <a:cubicBezTo>
                    <a:pt x="101" y="826"/>
                    <a:pt x="101" y="826"/>
                    <a:pt x="101" y="826"/>
                  </a:cubicBezTo>
                  <a:cubicBezTo>
                    <a:pt x="107" y="826"/>
                    <a:pt x="112" y="823"/>
                    <a:pt x="112" y="818"/>
                  </a:cubicBezTo>
                  <a:cubicBezTo>
                    <a:pt x="112" y="813"/>
                    <a:pt x="107" y="809"/>
                    <a:pt x="101" y="809"/>
                  </a:cubicBezTo>
                  <a:cubicBezTo>
                    <a:pt x="80" y="809"/>
                    <a:pt x="80" y="809"/>
                    <a:pt x="80" y="809"/>
                  </a:cubicBezTo>
                  <a:cubicBezTo>
                    <a:pt x="75" y="809"/>
                    <a:pt x="70" y="813"/>
                    <a:pt x="70" y="818"/>
                  </a:cubicBezTo>
                  <a:cubicBezTo>
                    <a:pt x="70" y="823"/>
                    <a:pt x="75" y="826"/>
                    <a:pt x="80" y="826"/>
                  </a:cubicBezTo>
                  <a:close/>
                  <a:moveTo>
                    <a:pt x="80" y="806"/>
                  </a:moveTo>
                  <a:cubicBezTo>
                    <a:pt x="101" y="806"/>
                    <a:pt x="101" y="806"/>
                    <a:pt x="101" y="806"/>
                  </a:cubicBezTo>
                  <a:cubicBezTo>
                    <a:pt x="107" y="806"/>
                    <a:pt x="112" y="802"/>
                    <a:pt x="112" y="797"/>
                  </a:cubicBezTo>
                  <a:cubicBezTo>
                    <a:pt x="112" y="792"/>
                    <a:pt x="107" y="788"/>
                    <a:pt x="101" y="788"/>
                  </a:cubicBezTo>
                  <a:cubicBezTo>
                    <a:pt x="80" y="788"/>
                    <a:pt x="80" y="788"/>
                    <a:pt x="80" y="788"/>
                  </a:cubicBezTo>
                  <a:cubicBezTo>
                    <a:pt x="75" y="788"/>
                    <a:pt x="70" y="792"/>
                    <a:pt x="70" y="797"/>
                  </a:cubicBezTo>
                  <a:cubicBezTo>
                    <a:pt x="70" y="802"/>
                    <a:pt x="75" y="806"/>
                    <a:pt x="80" y="806"/>
                  </a:cubicBezTo>
                  <a:close/>
                  <a:moveTo>
                    <a:pt x="80" y="785"/>
                  </a:moveTo>
                  <a:cubicBezTo>
                    <a:pt x="101" y="785"/>
                    <a:pt x="101" y="785"/>
                    <a:pt x="101" y="785"/>
                  </a:cubicBezTo>
                  <a:cubicBezTo>
                    <a:pt x="107" y="785"/>
                    <a:pt x="112" y="781"/>
                    <a:pt x="112" y="776"/>
                  </a:cubicBezTo>
                  <a:cubicBezTo>
                    <a:pt x="112" y="772"/>
                    <a:pt x="107" y="767"/>
                    <a:pt x="101" y="767"/>
                  </a:cubicBezTo>
                  <a:cubicBezTo>
                    <a:pt x="80" y="767"/>
                    <a:pt x="80" y="767"/>
                    <a:pt x="80" y="767"/>
                  </a:cubicBezTo>
                  <a:cubicBezTo>
                    <a:pt x="75" y="767"/>
                    <a:pt x="70" y="772"/>
                    <a:pt x="70" y="776"/>
                  </a:cubicBezTo>
                  <a:cubicBezTo>
                    <a:pt x="70" y="781"/>
                    <a:pt x="75" y="785"/>
                    <a:pt x="80" y="785"/>
                  </a:cubicBezTo>
                  <a:close/>
                  <a:moveTo>
                    <a:pt x="80" y="764"/>
                  </a:moveTo>
                  <a:cubicBezTo>
                    <a:pt x="101" y="764"/>
                    <a:pt x="101" y="764"/>
                    <a:pt x="101" y="764"/>
                  </a:cubicBezTo>
                  <a:cubicBezTo>
                    <a:pt x="107" y="764"/>
                    <a:pt x="112" y="760"/>
                    <a:pt x="112" y="755"/>
                  </a:cubicBezTo>
                  <a:cubicBezTo>
                    <a:pt x="112" y="751"/>
                    <a:pt x="107" y="747"/>
                    <a:pt x="101" y="747"/>
                  </a:cubicBezTo>
                  <a:cubicBezTo>
                    <a:pt x="80" y="747"/>
                    <a:pt x="80" y="747"/>
                    <a:pt x="80" y="747"/>
                  </a:cubicBezTo>
                  <a:cubicBezTo>
                    <a:pt x="75" y="747"/>
                    <a:pt x="70" y="751"/>
                    <a:pt x="70" y="755"/>
                  </a:cubicBezTo>
                  <a:cubicBezTo>
                    <a:pt x="70" y="760"/>
                    <a:pt x="75" y="764"/>
                    <a:pt x="80" y="764"/>
                  </a:cubicBezTo>
                  <a:close/>
                  <a:moveTo>
                    <a:pt x="1" y="750"/>
                  </a:moveTo>
                  <a:cubicBezTo>
                    <a:pt x="12" y="747"/>
                    <a:pt x="23" y="745"/>
                    <a:pt x="34" y="744"/>
                  </a:cubicBezTo>
                  <a:cubicBezTo>
                    <a:pt x="39" y="743"/>
                    <a:pt x="44" y="742"/>
                    <a:pt x="49" y="742"/>
                  </a:cubicBezTo>
                  <a:cubicBezTo>
                    <a:pt x="49" y="749"/>
                    <a:pt x="49" y="749"/>
                    <a:pt x="49" y="749"/>
                  </a:cubicBezTo>
                  <a:cubicBezTo>
                    <a:pt x="60" y="746"/>
                    <a:pt x="72" y="744"/>
                    <a:pt x="83" y="742"/>
                  </a:cubicBezTo>
                  <a:cubicBezTo>
                    <a:pt x="85" y="742"/>
                    <a:pt x="86" y="742"/>
                    <a:pt x="88" y="742"/>
                  </a:cubicBezTo>
                  <a:cubicBezTo>
                    <a:pt x="93" y="742"/>
                    <a:pt x="97" y="743"/>
                    <a:pt x="101" y="743"/>
                  </a:cubicBezTo>
                  <a:cubicBezTo>
                    <a:pt x="112" y="745"/>
                    <a:pt x="124" y="747"/>
                    <a:pt x="135" y="750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40" y="742"/>
                    <a:pt x="145" y="742"/>
                    <a:pt x="150" y="743"/>
                  </a:cubicBezTo>
                  <a:cubicBezTo>
                    <a:pt x="161" y="744"/>
                    <a:pt x="172" y="747"/>
                    <a:pt x="183" y="750"/>
                  </a:cubicBezTo>
                  <a:cubicBezTo>
                    <a:pt x="184" y="745"/>
                    <a:pt x="184" y="740"/>
                    <a:pt x="184" y="736"/>
                  </a:cubicBezTo>
                  <a:cubicBezTo>
                    <a:pt x="173" y="733"/>
                    <a:pt x="162" y="730"/>
                    <a:pt x="151" y="729"/>
                  </a:cubicBezTo>
                  <a:cubicBezTo>
                    <a:pt x="143" y="728"/>
                    <a:pt x="134" y="727"/>
                    <a:pt x="126" y="727"/>
                  </a:cubicBezTo>
                  <a:cubicBezTo>
                    <a:pt x="126" y="128"/>
                    <a:pt x="126" y="128"/>
                    <a:pt x="126" y="128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2" y="1"/>
                    <a:pt x="92" y="1"/>
                    <a:pt x="92" y="1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727"/>
                    <a:pt x="59" y="727"/>
                    <a:pt x="59" y="727"/>
                  </a:cubicBezTo>
                  <a:cubicBezTo>
                    <a:pt x="50" y="728"/>
                    <a:pt x="42" y="728"/>
                    <a:pt x="33" y="730"/>
                  </a:cubicBezTo>
                  <a:cubicBezTo>
                    <a:pt x="22" y="731"/>
                    <a:pt x="11" y="734"/>
                    <a:pt x="0" y="736"/>
                  </a:cubicBezTo>
                  <a:cubicBezTo>
                    <a:pt x="0" y="741"/>
                    <a:pt x="1" y="746"/>
                    <a:pt x="1" y="7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 sz="1600"/>
            </a:p>
          </p:txBody>
        </p:sp>
      </p:grpSp>
    </p:spTree>
    <p:extLst>
      <p:ext uri="{BB962C8B-B14F-4D97-AF65-F5344CB8AC3E}">
        <p14:creationId val="33957169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1"/>
      <p:bldP grpId="0" spid="3078"/>
      <p:bldP grpId="0" spid="17"/>
      <p:bldP grpId="0" spid="13"/>
      <p:bldP grpId="0" spid="19"/>
      <p:bldP grpId="0" spid="14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任意多边形 27"/>
          <p:cNvSpPr/>
          <p:nvPr/>
        </p:nvSpPr>
        <p:spPr>
          <a:xfrm rot="533366">
            <a:off x="-120479" y="3795193"/>
            <a:ext cx="5478248" cy="1371600"/>
          </a:xfrm>
          <a:custGeom>
            <a:gdLst>
              <a:gd fmla="*/ 0 w 5478248" name="connsiteX0"/>
              <a:gd fmla="*/ 119055 h 1371600" name="connsiteY0"/>
              <a:gd fmla="*/ 142465 w 5478248" name="connsiteX1"/>
              <a:gd fmla="*/ 99286 h 1371600" name="connsiteY1"/>
              <a:gd fmla="*/ 596764 w 5478248" name="connsiteX2"/>
              <a:gd fmla="*/ 53894 h 1371600" name="connsiteY2"/>
              <a:gd fmla="*/ 1964481 w 5478248" name="connsiteX3"/>
              <a:gd fmla="*/ 0 h 1371600" name="connsiteY3"/>
              <a:gd fmla="*/ 5478248 w 5478248" name="connsiteX4"/>
              <a:gd fmla="*/ 685800 h 1371600" name="connsiteY4"/>
              <a:gd fmla="*/ 5234522 w 5478248" name="connsiteX5"/>
              <a:gd fmla="*/ 937266 h 1371600" name="connsiteY5"/>
              <a:gd fmla="*/ 5153045 w 5478248" name="connsiteX6"/>
              <a:gd fmla="*/ 973622 h 1371600" name="connsiteY6"/>
              <a:gd fmla="*/ 3665116 w 5478248" name="connsiteX7"/>
              <a:gd fmla="*/ 1206345 h 1371600" name="connsiteY7"/>
              <a:gd fmla="*/ 2106806 w 5478248" name="connsiteX8"/>
              <a:gd fmla="*/ 1370197 h 1371600" name="connsiteY8"/>
              <a:gd fmla="*/ 1964481 w 5478248" name="connsiteX9"/>
              <a:gd fmla="*/ 1371600 h 1371600" name="connsiteY9"/>
              <a:gd fmla="*/ 289611 w 5478248" name="connsiteX10"/>
              <a:gd fmla="*/ 1288827 h 1371600" name="connsiteY10"/>
              <a:gd fmla="*/ 180946 w 5478248" name="connsiteX11"/>
              <a:gd fmla="*/ 1275943 h 137160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1371600" w="5478248">
                <a:moveTo>
                  <a:pt x="0" y="119055"/>
                </a:moveTo>
                <a:lnTo>
                  <a:pt x="142465" y="99286"/>
                </a:lnTo>
                <a:cubicBezTo>
                  <a:pt x="287357" y="82103"/>
                  <a:pt x="439121" y="66908"/>
                  <a:pt x="596764" y="53894"/>
                </a:cubicBezTo>
                <a:cubicBezTo>
                  <a:pt x="1017145" y="19190"/>
                  <a:pt x="1479332" y="0"/>
                  <a:pt x="1964481" y="0"/>
                </a:cubicBezTo>
                <a:cubicBezTo>
                  <a:pt x="3905081" y="0"/>
                  <a:pt x="5478248" y="307043"/>
                  <a:pt x="5478248" y="685800"/>
                </a:cubicBezTo>
                <a:cubicBezTo>
                  <a:pt x="5478248" y="774571"/>
                  <a:pt x="5391831" y="859403"/>
                  <a:pt x="5234522" y="937266"/>
                </a:cubicBezTo>
                <a:lnTo>
                  <a:pt x="5153045" y="973622"/>
                </a:lnTo>
                <a:lnTo>
                  <a:pt x="3665116" y="1206345"/>
                </a:lnTo>
                <a:lnTo>
                  <a:pt x="2106806" y="1370197"/>
                </a:lnTo>
                <a:lnTo>
                  <a:pt x="1964481" y="1371600"/>
                </a:lnTo>
                <a:cubicBezTo>
                  <a:pt x="1358044" y="1371600"/>
                  <a:pt x="787488" y="1341615"/>
                  <a:pt x="289611" y="1288827"/>
                </a:cubicBezTo>
                <a:lnTo>
                  <a:pt x="180946" y="1275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直角三角形 13"/>
          <p:cNvSpPr/>
          <p:nvPr/>
        </p:nvSpPr>
        <p:spPr>
          <a:xfrm flipH="1">
            <a:off x="152400" y="3565726"/>
            <a:ext cx="8991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直角三角形 13"/>
          <p:cNvSpPr/>
          <p:nvPr/>
        </p:nvSpPr>
        <p:spPr>
          <a:xfrm>
            <a:off x="0" y="3562351"/>
            <a:ext cx="7848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5638800" y="3404473"/>
            <a:ext cx="2012921" cy="717570"/>
            <a:chOff x="4369629" y="3430350"/>
            <a:chExt cx="2012921" cy="717570"/>
          </a:xfrm>
        </p:grpSpPr>
        <p:sp>
          <p:nvSpPr>
            <p:cNvPr id="25" name="五角星 24"/>
            <p:cNvSpPr/>
            <p:nvPr/>
          </p:nvSpPr>
          <p:spPr>
            <a:xfrm rot="20171176">
              <a:off x="6231719" y="3784703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五角星 32"/>
            <p:cNvSpPr/>
            <p:nvPr/>
          </p:nvSpPr>
          <p:spPr>
            <a:xfrm rot="20171176">
              <a:off x="5079125" y="3784624"/>
              <a:ext cx="280907" cy="280907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五角星 33"/>
            <p:cNvSpPr/>
            <p:nvPr/>
          </p:nvSpPr>
          <p:spPr>
            <a:xfrm rot="20171176">
              <a:off x="5452262" y="3472180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五角星 34"/>
            <p:cNvSpPr/>
            <p:nvPr/>
          </p:nvSpPr>
          <p:spPr>
            <a:xfrm rot="20171176">
              <a:off x="4369629" y="3430350"/>
              <a:ext cx="164635" cy="164635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五角星 35"/>
            <p:cNvSpPr/>
            <p:nvPr/>
          </p:nvSpPr>
          <p:spPr>
            <a:xfrm rot="20171176">
              <a:off x="4490155" y="3997089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990601" y="819150"/>
            <a:ext cx="7467600" cy="6126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1" lang="zh-CN" sz="2400">
                <a:solidFill>
                  <a:schemeClr val="accent2"/>
                </a:solidFill>
                <a:ea charset="-122" panose="020b0503020204020204" pitchFamily="34" typeface="微软雅黑"/>
              </a:rPr>
              <a:t>同学们：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1" lang="zh-CN" sz="2400">
                <a:solidFill>
                  <a:schemeClr val="accent2"/>
                </a:solidFill>
                <a:ea charset="-122" panose="020b0503020204020204" pitchFamily="34" typeface="微软雅黑"/>
              </a:rPr>
              <a:t>当你看到“邪教”两个字，大家会想到些什么呢？那到底什么是邪教呢？今天我们的课就从一个关于“法轮功”组织的故事讲起。 2001年1月23日，这天是农历除夕，正当千家万户忙着挂灯笼、贴春联，欢欢喜喜迎接新世纪第一个春节的时候，几名“法轮功”痴迷者却在李洪志“升天圆满”妖言的蛊惑下，在北京天安门广场制造了一起骇人听闻的自焚事件。这其中有一个,来自河南省开封市苹果园小学5年级的学生刘思影，这个小朋友从小多才多艺，聪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1" lang="zh-CN" sz="2400">
                <a:solidFill>
                  <a:schemeClr val="accent2"/>
                </a:solidFill>
                <a:ea charset="-122" panose="020b0503020204020204" pitchFamily="34" typeface="微软雅黑"/>
              </a:rPr>
              <a:t>明活泼，她的学习成绩在班里总是名列前茅。</a:t>
            </a:r>
          </a:p>
        </p:txBody>
      </p:sp>
    </p:spTree>
    <p:extLst>
      <p:ext uri="{BB962C8B-B14F-4D97-AF65-F5344CB8AC3E}">
        <p14:creationId val="191082907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1"/>
      <p:bldP grpId="0" spid="14"/>
      <p:bldP grpId="0" spid="2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任意多边形 27"/>
          <p:cNvSpPr/>
          <p:nvPr/>
        </p:nvSpPr>
        <p:spPr>
          <a:xfrm rot="533366">
            <a:off x="-120479" y="3795193"/>
            <a:ext cx="5478248" cy="1371600"/>
          </a:xfrm>
          <a:custGeom>
            <a:gdLst>
              <a:gd fmla="*/ 0 w 5478248" name="connsiteX0"/>
              <a:gd fmla="*/ 119055 h 1371600" name="connsiteY0"/>
              <a:gd fmla="*/ 142465 w 5478248" name="connsiteX1"/>
              <a:gd fmla="*/ 99286 h 1371600" name="connsiteY1"/>
              <a:gd fmla="*/ 596764 w 5478248" name="connsiteX2"/>
              <a:gd fmla="*/ 53894 h 1371600" name="connsiteY2"/>
              <a:gd fmla="*/ 1964481 w 5478248" name="connsiteX3"/>
              <a:gd fmla="*/ 0 h 1371600" name="connsiteY3"/>
              <a:gd fmla="*/ 5478248 w 5478248" name="connsiteX4"/>
              <a:gd fmla="*/ 685800 h 1371600" name="connsiteY4"/>
              <a:gd fmla="*/ 5234522 w 5478248" name="connsiteX5"/>
              <a:gd fmla="*/ 937266 h 1371600" name="connsiteY5"/>
              <a:gd fmla="*/ 5153045 w 5478248" name="connsiteX6"/>
              <a:gd fmla="*/ 973622 h 1371600" name="connsiteY6"/>
              <a:gd fmla="*/ 3665116 w 5478248" name="connsiteX7"/>
              <a:gd fmla="*/ 1206345 h 1371600" name="connsiteY7"/>
              <a:gd fmla="*/ 2106806 w 5478248" name="connsiteX8"/>
              <a:gd fmla="*/ 1370197 h 1371600" name="connsiteY8"/>
              <a:gd fmla="*/ 1964481 w 5478248" name="connsiteX9"/>
              <a:gd fmla="*/ 1371600 h 1371600" name="connsiteY9"/>
              <a:gd fmla="*/ 289611 w 5478248" name="connsiteX10"/>
              <a:gd fmla="*/ 1288827 h 1371600" name="connsiteY10"/>
              <a:gd fmla="*/ 180946 w 5478248" name="connsiteX11"/>
              <a:gd fmla="*/ 1275943 h 1371600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1371600" w="5478248">
                <a:moveTo>
                  <a:pt x="0" y="119055"/>
                </a:moveTo>
                <a:lnTo>
                  <a:pt x="142465" y="99286"/>
                </a:lnTo>
                <a:cubicBezTo>
                  <a:pt x="287357" y="82103"/>
                  <a:pt x="439121" y="66908"/>
                  <a:pt x="596764" y="53894"/>
                </a:cubicBezTo>
                <a:cubicBezTo>
                  <a:pt x="1017145" y="19190"/>
                  <a:pt x="1479332" y="0"/>
                  <a:pt x="1964481" y="0"/>
                </a:cubicBezTo>
                <a:cubicBezTo>
                  <a:pt x="3905081" y="0"/>
                  <a:pt x="5478248" y="307043"/>
                  <a:pt x="5478248" y="685800"/>
                </a:cubicBezTo>
                <a:cubicBezTo>
                  <a:pt x="5478248" y="774571"/>
                  <a:pt x="5391831" y="859403"/>
                  <a:pt x="5234522" y="937266"/>
                </a:cubicBezTo>
                <a:lnTo>
                  <a:pt x="5153045" y="973622"/>
                </a:lnTo>
                <a:lnTo>
                  <a:pt x="3665116" y="1206345"/>
                </a:lnTo>
                <a:lnTo>
                  <a:pt x="2106806" y="1370197"/>
                </a:lnTo>
                <a:lnTo>
                  <a:pt x="1964481" y="1371600"/>
                </a:lnTo>
                <a:cubicBezTo>
                  <a:pt x="1358044" y="1371600"/>
                  <a:pt x="787488" y="1341615"/>
                  <a:pt x="289611" y="1288827"/>
                </a:cubicBezTo>
                <a:lnTo>
                  <a:pt x="180946" y="127594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直角三角形 13"/>
          <p:cNvSpPr/>
          <p:nvPr/>
        </p:nvSpPr>
        <p:spPr>
          <a:xfrm flipH="1">
            <a:off x="152400" y="3565726"/>
            <a:ext cx="8991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直角三角形 13"/>
          <p:cNvSpPr/>
          <p:nvPr/>
        </p:nvSpPr>
        <p:spPr>
          <a:xfrm>
            <a:off x="0" y="3562351"/>
            <a:ext cx="7848600" cy="1581150"/>
          </a:xfrm>
          <a:custGeom>
            <a:gdLst>
              <a:gd fmla="*/ 0 w 6324600" name="connsiteX0"/>
              <a:gd fmla="*/ 1581150 h 1581150" name="connsiteY0"/>
              <a:gd fmla="*/ 0 w 6324600" name="connsiteX1"/>
              <a:gd fmla="*/ 0 h 1581150" name="connsiteY1"/>
              <a:gd fmla="*/ 2218267 w 6324600" name="connsiteX2"/>
              <a:gd fmla="*/ 1085851 h 1581150" name="connsiteY2"/>
              <a:gd fmla="*/ 6324600 w 6324600" name="connsiteX3"/>
              <a:gd fmla="*/ 1581150 h 1581150" name="connsiteY3"/>
              <a:gd fmla="*/ 0 w 6324600" name="connsiteX4"/>
              <a:gd fmla="*/ 1581150 h 158115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581150" w="6324600">
                <a:moveTo>
                  <a:pt x="0" y="1581150"/>
                </a:moveTo>
                <a:lnTo>
                  <a:pt x="0" y="0"/>
                </a:lnTo>
                <a:cubicBezTo>
                  <a:pt x="293511" y="387350"/>
                  <a:pt x="468489" y="1335618"/>
                  <a:pt x="2218267" y="1085851"/>
                </a:cubicBezTo>
                <a:cubicBezTo>
                  <a:pt x="3968045" y="836084"/>
                  <a:pt x="5040489" y="1322917"/>
                  <a:pt x="6324600" y="1581150"/>
                </a:cubicBezTo>
                <a:lnTo>
                  <a:pt x="0" y="1581150"/>
                </a:lnTo>
                <a:close/>
              </a:path>
            </a:pathLst>
          </a:custGeom>
          <a:solidFill>
            <a:srgbClr val="30A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5087850" y="3294519"/>
            <a:ext cx="2012921" cy="717570"/>
            <a:chOff x="4369629" y="3430350"/>
            <a:chExt cx="2012921" cy="717570"/>
          </a:xfrm>
        </p:grpSpPr>
        <p:sp>
          <p:nvSpPr>
            <p:cNvPr id="25" name="五角星 24"/>
            <p:cNvSpPr/>
            <p:nvPr/>
          </p:nvSpPr>
          <p:spPr>
            <a:xfrm rot="20171176">
              <a:off x="6231719" y="3784703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五角星 32"/>
            <p:cNvSpPr/>
            <p:nvPr/>
          </p:nvSpPr>
          <p:spPr>
            <a:xfrm rot="20171176">
              <a:off x="5079125" y="3784624"/>
              <a:ext cx="280907" cy="280907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五角星 33"/>
            <p:cNvSpPr/>
            <p:nvPr/>
          </p:nvSpPr>
          <p:spPr>
            <a:xfrm rot="20171176">
              <a:off x="5452262" y="3472180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五角星 34"/>
            <p:cNvSpPr/>
            <p:nvPr/>
          </p:nvSpPr>
          <p:spPr>
            <a:xfrm rot="20171176">
              <a:off x="4369629" y="3430350"/>
              <a:ext cx="164635" cy="164635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五角星 35"/>
            <p:cNvSpPr/>
            <p:nvPr/>
          </p:nvSpPr>
          <p:spPr>
            <a:xfrm rot="20171176">
              <a:off x="4490155" y="3997089"/>
              <a:ext cx="150831" cy="150831"/>
            </a:xfrm>
            <a:prstGeom prst="star5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914400" y="1047750"/>
            <a:ext cx="7162800" cy="222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400">
                <a:solidFill>
                  <a:schemeClr val="bg1"/>
                </a:solidFill>
                <a:latin typeface="+mn-ea"/>
              </a:rPr>
              <a:t>她在学校跑步比赛中获过奖，参加演出的集体舞《幸福快车》获全校文艺汇演二等奖，她还被评为全校护牙标兵……，但是她的母亲刘春玲痴迷 “法轮功”，将小思影带到了天安门广场点燃身上的汽油。一把自焚邪火，让母亲刘春玲当场烧死；让刘思影全身烧伤达40%，后经医院全力抢救，终因伤势严重于2001年3月17日不幸死亡，一朵12岁的小花就这样过早夭折。</a:t>
            </a:r>
          </a:p>
        </p:txBody>
      </p:sp>
    </p:spTree>
    <p:extLst>
      <p:ext uri="{BB962C8B-B14F-4D97-AF65-F5344CB8AC3E}">
        <p14:creationId val="4177815007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1"/>
      <p:bldP grpId="0" spid="14"/>
      <p:bldP grpId="0" spid="22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55">
            <a:extLst>
              <a:ext uri="{FF2B5EF4-FFF2-40B4-BE49-F238E27FC236}">
                <a16:creationId xmlns:a16="http://schemas.microsoft.com/office/drawing/2014/main" id="{A27C1B54-1174-4572-B558-3DCFAEC77B42}"/>
              </a:ext>
            </a:extLst>
          </p:cNvPr>
          <p:cNvSpPr txBox="1"/>
          <p:nvPr/>
        </p:nvSpPr>
        <p:spPr>
          <a:xfrm>
            <a:off x="990600" y="1380599"/>
            <a:ext cx="7162800" cy="6629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>
              <a:lnSpc>
                <a:spcPts val="2250"/>
              </a:lnSpc>
            </a:pPr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cs typeface="+mn-ea"/>
                <a:sym typeface="+mn-lt"/>
              </a:rPr>
              <a:t>小思影毕竟才12岁，她是妈妈的乖孩子，经常对妈妈说：“妈妈，我是你甩不掉的小尾巴。”在烧灼的痛苦中，小思影意识到“天国”的虚幻。</a:t>
            </a:r>
          </a:p>
        </p:txBody>
      </p:sp>
      <p:sp>
        <p:nvSpPr>
          <p:cNvPr id="6" name="TextBox 23">
            <a:extLst>
              <a:ext uri="{FF2B5EF4-FFF2-40B4-BE49-F238E27FC236}">
                <a16:creationId xmlns:a16="http://schemas.microsoft.com/office/drawing/2014/main" id="{E267267C-A26E-4DA6-BB1A-4EFED9AA7CC8}"/>
              </a:ext>
            </a:extLst>
          </p:cNvPr>
          <p:cNvSpPr txBox="1"/>
          <p:nvPr/>
        </p:nvSpPr>
        <p:spPr>
          <a:xfrm>
            <a:off x="990600" y="2343150"/>
            <a:ext cx="4953000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她对护士阿姨说：“妈妈骗了我。”可是她也知道，妈妈是疼她爱她的妈妈是真心想让她好。妈妈好不容易找到一个“好去处”，那里“到处都是金子”，她想带宝贝女儿一起去。可是这位糊涂的妈妈啊，世上哪有这样的好事！思影之可悲可叹，固然在于豆蔻年华的早逝但更在于她死于母亲的“愚爱”！“妈妈，疼……叔叔救我！”这是一个孩子在火焰中无助的求救，至今听来仍有彻腑穿肠之痛。</a:t>
            </a:r>
          </a:p>
        </p:txBody>
      </p:sp>
      <p:sp>
        <p:nvSpPr>
          <p:cNvPr id="12" name="矩形 11"/>
          <p:cNvSpPr/>
          <p:nvPr/>
        </p:nvSpPr>
        <p:spPr>
          <a:xfrm flipV="1">
            <a:off x="1076847" y="2127360"/>
            <a:ext cx="6876393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956300" y="2266950"/>
            <a:ext cx="2057462" cy="2057462"/>
          </a:xfrm>
          <a:prstGeom prst="rect">
            <a:avLst/>
          </a:prstGeom>
        </p:spPr>
      </p:pic>
    </p:spTree>
    <p:extLst>
      <p:ext uri="{BB962C8B-B14F-4D97-AF65-F5344CB8AC3E}">
        <p14:creationId val="4222282060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  <p:cond delay="0" evt="onBegin">
                          <p:tn val="7"/>
                        </p:cond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6"/>
      <p:bldP grpId="0" spid="12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PhAnim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46DB324E-7EB1-4E3F-89F8-E3355F1A12A1}"/>
              </a:ext>
            </a:extLst>
          </p:cNvPr>
          <p:cNvSpPr/>
          <p:nvPr/>
        </p:nvSpPr>
        <p:spPr>
          <a:xfrm>
            <a:off x="914400" y="2800350"/>
            <a:ext cx="7286625" cy="1600200"/>
          </a:xfrm>
          <a:prstGeom prst="rect">
            <a:avLst/>
          </a:prstGeom>
          <a:solidFill>
            <a:schemeClr val="bg1">
              <a:alpha val="69804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1F4E4992-7545-461B-8F5F-0EB098C31E5E}"/>
              </a:ext>
            </a:extLst>
          </p:cNvPr>
          <p:cNvGrpSpPr/>
          <p:nvPr/>
        </p:nvGrpSpPr>
        <p:grpSpPr>
          <a:xfrm>
            <a:off x="1266825" y="1504950"/>
            <a:ext cx="1050246" cy="1050246"/>
            <a:chOff x="1306932" y="2600325"/>
            <a:chExt cx="1050246" cy="1050246"/>
          </a:xfrm>
          <a:solidFill>
            <a:schemeClr val="accent2"/>
          </a:solidFill>
        </p:grpSpPr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E76D905A-6225-410D-8F09-007CBA9FBD94}"/>
                </a:ext>
              </a:extLst>
            </p:cNvPr>
            <p:cNvSpPr/>
            <p:nvPr/>
          </p:nvSpPr>
          <p:spPr>
            <a:xfrm>
              <a:off x="1306932" y="2600325"/>
              <a:ext cx="1050246" cy="105024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E0533F89-BEF8-466A-886A-8FBCA77D0C34}"/>
                </a:ext>
              </a:extLst>
            </p:cNvPr>
            <p:cNvSpPr/>
            <p:nvPr/>
          </p:nvSpPr>
          <p:spPr>
            <a:xfrm>
              <a:off x="1483241" y="2925393"/>
              <a:ext cx="690880" cy="3962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宗教</a:t>
              </a: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E2C9BE88-9D89-4151-87DE-EF595A31F8E8}"/>
              </a:ext>
            </a:extLst>
          </p:cNvPr>
          <p:cNvGrpSpPr/>
          <p:nvPr/>
        </p:nvGrpSpPr>
        <p:grpSpPr>
          <a:xfrm>
            <a:off x="3933825" y="1504951"/>
            <a:ext cx="1138064" cy="1138064"/>
            <a:chOff x="4001492" y="2600325"/>
            <a:chExt cx="1138064" cy="1138064"/>
          </a:xfrm>
          <a:solidFill>
            <a:schemeClr val="accent2"/>
          </a:solidFill>
        </p:grpSpPr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436F14A6-E33A-4C5B-A92E-60B3DAD7F196}"/>
                </a:ext>
              </a:extLst>
            </p:cNvPr>
            <p:cNvSpPr/>
            <p:nvPr/>
          </p:nvSpPr>
          <p:spPr>
            <a:xfrm>
              <a:off x="4001492" y="2600325"/>
              <a:ext cx="1138064" cy="113806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D6B10897-E891-4DBD-AF99-6F78BE131918}"/>
                </a:ext>
              </a:extLst>
            </p:cNvPr>
            <p:cNvSpPr/>
            <p:nvPr/>
          </p:nvSpPr>
          <p:spPr>
            <a:xfrm>
              <a:off x="4221710" y="2925392"/>
              <a:ext cx="690880" cy="39624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altLang="en-US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文化</a:t>
              </a:r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656A0C1C-7459-4B4C-A98A-055A8A181DD4}"/>
              </a:ext>
            </a:extLst>
          </p:cNvPr>
          <p:cNvGrpSpPr/>
          <p:nvPr/>
        </p:nvGrpSpPr>
        <p:grpSpPr>
          <a:xfrm>
            <a:off x="6693579" y="1504950"/>
            <a:ext cx="1050246" cy="1050246"/>
            <a:chOff x="6779540" y="2600325"/>
            <a:chExt cx="1050246" cy="1050246"/>
          </a:xfrm>
          <a:solidFill>
            <a:schemeClr val="accent2"/>
          </a:solidFill>
        </p:grpSpPr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3C901CF3-CF57-4584-AF67-C00581F3516F}"/>
                </a:ext>
              </a:extLst>
            </p:cNvPr>
            <p:cNvSpPr/>
            <p:nvPr/>
          </p:nvSpPr>
          <p:spPr>
            <a:xfrm>
              <a:off x="6779540" y="2600325"/>
              <a:ext cx="1050246" cy="105024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D249A4FD-86F1-479E-BF95-E6432A6A3AE5}"/>
                </a:ext>
              </a:extLst>
            </p:cNvPr>
            <p:cNvSpPr/>
            <p:nvPr/>
          </p:nvSpPr>
          <p:spPr>
            <a:xfrm>
              <a:off x="6995223" y="2981325"/>
              <a:ext cx="690880" cy="3962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altLang="en-US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格局</a:t>
              </a:r>
            </a:p>
          </p:txBody>
        </p:sp>
      </p:grpSp>
      <p:sp>
        <p:nvSpPr>
          <p:cNvPr id="16" name="TextBox 3">
            <a:extLst>
              <a:ext uri="{FF2B5EF4-FFF2-40B4-BE49-F238E27FC236}">
                <a16:creationId xmlns:a16="http://schemas.microsoft.com/office/drawing/2014/main" id="{FA88D2F0-656C-48B0-9F95-616C975B6CCE}"/>
              </a:ext>
            </a:extLst>
          </p:cNvPr>
          <p:cNvSpPr txBox="1"/>
          <p:nvPr/>
        </p:nvSpPr>
        <p:spPr>
          <a:xfrm>
            <a:off x="1260729" y="2954119"/>
            <a:ext cx="6721065" cy="12801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 algn="just">
              <a:lnSpc>
                <a:spcPct val="150000"/>
              </a:lnSpc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2040204020203" pitchFamily="34" typeface="微软雅黑 Light"/>
                <a:ea charset="-122" panose="020b0502040204020203" pitchFamily="34" typeface="微软雅黑 Light"/>
              </a:defRPr>
            </a:lvl1pPr>
          </a:lstStyle>
          <a:p>
            <a:pPr algn="l"/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宗教：是人类社会发展到一定历史阶段出现的一种文化现象，属于社会特殊意识形态当今世界主要的宗教有 道教、基督教、伊斯兰教、神道教、佛教、犹太教、印度教 </a:t>
            </a:r>
          </a:p>
          <a:p>
            <a:pPr algn="l"/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萨满教等。我国的宗教有哪些？ 中国是一个多宗教多民族的国家。从新中国成立以来逐步形成了以佛教、道教、伊斯兰教、天主教、基督教等五大宗教的基本格局。</a:t>
            </a:r>
          </a:p>
        </p:txBody>
      </p:sp>
    </p:spTree>
    <p:extLst>
      <p:ext uri="{BB962C8B-B14F-4D97-AF65-F5344CB8AC3E}">
        <p14:creationId val="3284672531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16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TextBox 50">
            <a:extLst>
              <a:ext uri="{FF2B5EF4-FFF2-40B4-BE49-F238E27FC236}">
                <a16:creationId xmlns:a16="http://schemas.microsoft.com/office/drawing/2014/main" id="{9DCCA617-2F04-4D1C-8C7F-FE57CCFFE64F}"/>
              </a:ext>
            </a:extLst>
          </p:cNvPr>
          <p:cNvSpPr txBox="1"/>
          <p:nvPr/>
        </p:nvSpPr>
        <p:spPr>
          <a:xfrm>
            <a:off x="959754" y="1438930"/>
            <a:ext cx="94524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8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佛教</a:t>
            </a:r>
          </a:p>
        </p:txBody>
      </p:sp>
      <p:sp>
        <p:nvSpPr>
          <p:cNvPr id="8" name="TextBox 23">
            <a:extLst>
              <a:ext uri="{FF2B5EF4-FFF2-40B4-BE49-F238E27FC236}">
                <a16:creationId xmlns:a16="http://schemas.microsoft.com/office/drawing/2014/main" id="{FAF95577-C630-4F8F-A6BD-2DE1A3B72997}"/>
              </a:ext>
            </a:extLst>
          </p:cNvPr>
          <p:cNvSpPr txBox="1"/>
          <p:nvPr/>
        </p:nvSpPr>
        <p:spPr>
          <a:xfrm>
            <a:off x="990600" y="2038350"/>
            <a:ext cx="38575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marL="171450">
              <a:buFont charset="2" panose="05000000000000000000" pitchFamily="2" typeface="Wingdings"/>
              <a:buChar char="l"/>
            </a:pPr>
            <a:r>
              <a:rPr altLang="en-US" lang="zh-CN" sz="1200">
                <a:latin charset="-122" panose="020b0503020204020204" pitchFamily="34" typeface="微软雅黑"/>
                <a:ea charset="-122" panose="020b0503020204020204" pitchFamily="34" typeface="微软雅黑"/>
              </a:rPr>
              <a:t>在公元1世纪前后由印度传入我国，先后与汉族文化和西南少数民族文化结合</a:t>
            </a:r>
          </a:p>
        </p:txBody>
      </p:sp>
      <p:sp>
        <p:nvSpPr>
          <p:cNvPr id="9" name="TextBox 23">
            <a:extLst>
              <a:ext uri="{FF2B5EF4-FFF2-40B4-BE49-F238E27FC236}">
                <a16:creationId xmlns:a16="http://schemas.microsoft.com/office/drawing/2014/main" id="{97F9C905-3485-4AE5-B387-27CD082F9727}"/>
              </a:ext>
            </a:extLst>
          </p:cNvPr>
          <p:cNvSpPr txBox="1"/>
          <p:nvPr/>
        </p:nvSpPr>
        <p:spPr>
          <a:xfrm>
            <a:off x="990601" y="3640056"/>
            <a:ext cx="38575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marL="171450">
              <a:buFont charset="2" panose="05000000000000000000" pitchFamily="2" typeface="Wingdings"/>
              <a:buChar char="l"/>
            </a:pPr>
            <a:r>
              <a:rPr altLang="en-US" lang="zh-CN" sz="1200">
                <a:latin charset="-122" panose="020b0503020204020204" pitchFamily="34" typeface="微软雅黑"/>
                <a:ea charset="-122" panose="020b0503020204020204" pitchFamily="34" typeface="微软雅黑"/>
              </a:rPr>
              <a:t>在璧山就有佛教寺庙东林寺、大佛寺。西游记里的唐僧就是信奉佛教的和尚。</a:t>
            </a:r>
          </a:p>
        </p:txBody>
      </p:sp>
      <p:sp>
        <p:nvSpPr>
          <p:cNvPr id="10" name="TextBox 23">
            <a:extLst>
              <a:ext uri="{FF2B5EF4-FFF2-40B4-BE49-F238E27FC236}">
                <a16:creationId xmlns:a16="http://schemas.microsoft.com/office/drawing/2014/main" id="{0ADB147F-F9D7-43D1-950D-4DA084C33159}"/>
              </a:ext>
            </a:extLst>
          </p:cNvPr>
          <p:cNvSpPr txBox="1"/>
          <p:nvPr/>
        </p:nvSpPr>
        <p:spPr>
          <a:xfrm>
            <a:off x="990600" y="2839204"/>
            <a:ext cx="38575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171450" marL="171450">
              <a:buFont charset="2" panose="05000000000000000000" pitchFamily="2" typeface="Wingdings"/>
              <a:buChar char="l"/>
            </a:pPr>
            <a:r>
              <a:rPr altLang="en-US" lang="zh-CN" smtClean="0" sz="1200">
                <a:latin charset="-122" panose="020b0503020204020204" pitchFamily="34" typeface="微软雅黑"/>
                <a:ea charset="-122" panose="020b0503020204020204" pitchFamily="34" typeface="微软雅黑"/>
              </a:rPr>
              <a:t>在我国信仰佛教的人数众多，全国各地都有佛教场所寺庙。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953000" y="1276350"/>
            <a:ext cx="3352800" cy="2976265"/>
          </a:xfrm>
          <a:prstGeom prst="rect">
            <a:avLst/>
          </a:prstGeom>
        </p:spPr>
      </p:pic>
    </p:spTree>
    <p:extLst>
      <p:ext uri="{BB962C8B-B14F-4D97-AF65-F5344CB8AC3E}">
        <p14:creationId val="80078106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  <p:cond delay="0" evt="onBegin">
                          <p:tn val="29"/>
                        </p:cond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8"/>
      <p:bldP grpId="0" spid="9"/>
      <p:bldP grpId="0" spid="1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990600" y="1450152"/>
            <a:ext cx="1392575" cy="2638428"/>
            <a:chOff x="564405" y="1692902"/>
            <a:chExt cx="1392575" cy="2638428"/>
          </a:xfrm>
        </p:grpSpPr>
        <p:sp>
          <p:nvSpPr>
            <p:cNvPr id="6" name="AutoShape 10">
              <a:extLst>
                <a:ext uri="{FF2B5EF4-FFF2-40B4-BE49-F238E27FC236}">
                  <a16:creationId xmlns:a16="http://schemas.microsoft.com/office/drawing/2014/main" id="{BC12006B-ABE4-416E-ADA5-1A15E5C7F84B}"/>
                </a:ext>
              </a:extLst>
            </p:cNvPr>
            <p:cNvSpPr/>
            <p:nvPr/>
          </p:nvSpPr>
          <p:spPr bwMode="auto">
            <a:xfrm flipH="1">
              <a:off x="685800" y="1692902"/>
              <a:ext cx="1271180" cy="1239254"/>
            </a:xfrm>
            <a:custGeom>
              <a:gdLst>
                <a:gd fmla="*/ 1886744 w 21600" name="T0"/>
                <a:gd fmla="*/ 1839119 h 21600" name="T1"/>
                <a:gd fmla="*/ 1886744 w 21600" name="T2"/>
                <a:gd fmla="*/ 1839119 h 21600" name="T3"/>
                <a:gd fmla="*/ 1886744 w 21600" name="T4"/>
                <a:gd fmla="*/ 1839119 h 21600" name="T5"/>
                <a:gd fmla="*/ 1886744 w 21600" name="T6"/>
                <a:gd fmla="*/ 1839119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7161" y="2832"/>
                  </a:moveTo>
                  <a:cubicBezTo>
                    <a:pt x="15778" y="5744"/>
                    <a:pt x="21600" y="13180"/>
                    <a:pt x="21600" y="21600"/>
                  </a:cubicBezTo>
                  <a:cubicBezTo>
                    <a:pt x="15548" y="21600"/>
                    <a:pt x="15548" y="21600"/>
                    <a:pt x="15548" y="21600"/>
                  </a:cubicBezTo>
                  <a:cubicBezTo>
                    <a:pt x="15510" y="15540"/>
                    <a:pt x="11374" y="10308"/>
                    <a:pt x="5514" y="8144"/>
                  </a:cubicBezTo>
                  <a:cubicBezTo>
                    <a:pt x="4557" y="11331"/>
                    <a:pt x="4557" y="11331"/>
                    <a:pt x="4557" y="11331"/>
                  </a:cubicBezTo>
                  <a:cubicBezTo>
                    <a:pt x="0" y="4091"/>
                    <a:pt x="0" y="4091"/>
                    <a:pt x="0" y="4091"/>
                  </a:cubicBezTo>
                  <a:cubicBezTo>
                    <a:pt x="8004" y="0"/>
                    <a:pt x="8004" y="0"/>
                    <a:pt x="8004" y="0"/>
                  </a:cubicBezTo>
                  <a:lnTo>
                    <a:pt x="7161" y="28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bIns="22854" lIns="22854" rIns="22854" tIns="22854"/>
            <a:lstStyle/>
            <a:p>
              <a:endParaRPr altLang="en-US" lang="zh-CN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7" name="AutoShape 11">
              <a:extLst>
                <a:ext uri="{FF2B5EF4-FFF2-40B4-BE49-F238E27FC236}">
                  <a16:creationId xmlns:a16="http://schemas.microsoft.com/office/drawing/2014/main" id="{22C0AF47-4DE8-490E-A5AE-1FB96E865DA6}"/>
                </a:ext>
              </a:extLst>
            </p:cNvPr>
            <p:cNvSpPr/>
            <p:nvPr/>
          </p:nvSpPr>
          <p:spPr bwMode="auto">
            <a:xfrm flipH="1">
              <a:off x="564405" y="3056241"/>
              <a:ext cx="1238024" cy="1275089"/>
            </a:xfrm>
            <a:custGeom>
              <a:gdLst>
                <a:gd fmla="*/ 1837532 w 21600" name="T0"/>
                <a:gd fmla="*/ 1892300 h 21600" name="T1"/>
                <a:gd fmla="*/ 1837532 w 21600" name="T2"/>
                <a:gd fmla="*/ 1892300 h 21600" name="T3"/>
                <a:gd fmla="*/ 1837532 w 21600" name="T4"/>
                <a:gd fmla="*/ 1892300 h 21600" name="T5"/>
                <a:gd fmla="*/ 1837532 w 21600" name="T6"/>
                <a:gd fmla="*/ 1892300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18767" y="7123"/>
                  </a:moveTo>
                  <a:cubicBezTo>
                    <a:pt x="15895" y="15778"/>
                    <a:pt x="8419" y="21600"/>
                    <a:pt x="0" y="21600"/>
                  </a:cubicBezTo>
                  <a:cubicBezTo>
                    <a:pt x="0" y="15510"/>
                    <a:pt x="0" y="15510"/>
                    <a:pt x="0" y="15510"/>
                  </a:cubicBezTo>
                  <a:cubicBezTo>
                    <a:pt x="6059" y="15510"/>
                    <a:pt x="11291" y="11374"/>
                    <a:pt x="13455" y="5514"/>
                  </a:cubicBezTo>
                  <a:cubicBezTo>
                    <a:pt x="10268" y="4557"/>
                    <a:pt x="10268" y="4557"/>
                    <a:pt x="10268" y="4557"/>
                  </a:cubicBezTo>
                  <a:cubicBezTo>
                    <a:pt x="17508" y="0"/>
                    <a:pt x="17508" y="0"/>
                    <a:pt x="17508" y="0"/>
                  </a:cubicBezTo>
                  <a:cubicBezTo>
                    <a:pt x="21599" y="8004"/>
                    <a:pt x="21599" y="8004"/>
                    <a:pt x="21599" y="8004"/>
                  </a:cubicBezTo>
                  <a:lnTo>
                    <a:pt x="18767" y="71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bIns="22854" lIns="22854" rIns="22854" tIns="22854"/>
            <a:lstStyle/>
            <a:p>
              <a:endParaRPr altLang="en-US" lang="zh-CN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694264" y="1466854"/>
            <a:ext cx="1230536" cy="2624522"/>
            <a:chOff x="6823773" y="1692902"/>
            <a:chExt cx="1230536" cy="2624522"/>
          </a:xfrm>
        </p:grpSpPr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95059F1C-7003-4545-9AF1-E5CCAF213D79}"/>
                </a:ext>
              </a:extLst>
            </p:cNvPr>
            <p:cNvSpPr/>
            <p:nvPr/>
          </p:nvSpPr>
          <p:spPr bwMode="auto">
            <a:xfrm flipH="1">
              <a:off x="6823773" y="3087798"/>
              <a:ext cx="1230536" cy="1229626"/>
            </a:xfrm>
            <a:custGeom>
              <a:gdLst>
                <a:gd fmla="*/ 1826419 w 21600" name="T0"/>
                <a:gd fmla="*/ 1824832 h 21600" name="T1"/>
                <a:gd fmla="*/ 1826419 w 21600" name="T2"/>
                <a:gd fmla="*/ 1824832 h 21600" name="T3"/>
                <a:gd fmla="*/ 1826419 w 21600" name="T4"/>
                <a:gd fmla="*/ 1824832 h 21600" name="T5"/>
                <a:gd fmla="*/ 1826419 w 21600" name="T6"/>
                <a:gd fmla="*/ 1824832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3006" y="6511"/>
                  </a:moveTo>
                  <a:cubicBezTo>
                    <a:pt x="5261" y="14770"/>
                    <a:pt x="12461" y="20845"/>
                    <a:pt x="21125" y="21600"/>
                  </a:cubicBezTo>
                  <a:cubicBezTo>
                    <a:pt x="21600" y="15922"/>
                    <a:pt x="21600" y="15922"/>
                    <a:pt x="21600" y="15922"/>
                  </a:cubicBezTo>
                  <a:cubicBezTo>
                    <a:pt x="15349" y="15405"/>
                    <a:pt x="10325" y="11117"/>
                    <a:pt x="8545" y="5479"/>
                  </a:cubicBezTo>
                  <a:cubicBezTo>
                    <a:pt x="11907" y="4844"/>
                    <a:pt x="11907" y="4844"/>
                    <a:pt x="11907" y="4844"/>
                  </a:cubicBezTo>
                  <a:cubicBezTo>
                    <a:pt x="4826" y="0"/>
                    <a:pt x="4826" y="0"/>
                    <a:pt x="4826" y="0"/>
                  </a:cubicBezTo>
                  <a:cubicBezTo>
                    <a:pt x="0" y="7107"/>
                    <a:pt x="0" y="7107"/>
                    <a:pt x="0" y="7107"/>
                  </a:cubicBezTo>
                  <a:lnTo>
                    <a:pt x="3006" y="651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bIns="22854" lIns="22854" rIns="22854" tIns="22854"/>
            <a:lstStyle/>
            <a:p>
              <a:endParaRPr altLang="en-US" lang="zh-CN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AutoShape 7">
              <a:extLst>
                <a:ext uri="{FF2B5EF4-FFF2-40B4-BE49-F238E27FC236}">
                  <a16:creationId xmlns:a16="http://schemas.microsoft.com/office/drawing/2014/main" id="{AEA47FB3-90FE-42D9-B5BD-3B445485C347}"/>
                </a:ext>
              </a:extLst>
            </p:cNvPr>
            <p:cNvSpPr/>
            <p:nvPr/>
          </p:nvSpPr>
          <p:spPr bwMode="auto">
            <a:xfrm flipH="1">
              <a:off x="6858000" y="1692902"/>
              <a:ext cx="1142832" cy="1270810"/>
            </a:xfrm>
            <a:custGeom>
              <a:gdLst>
                <a:gd fmla="*/ 1696244 w 21600" name="T0"/>
                <a:gd fmla="*/ 1885950 h 21600" name="T1"/>
                <a:gd fmla="*/ 1696244 w 21600" name="T2"/>
                <a:gd fmla="*/ 1885950 h 21600" name="T3"/>
                <a:gd fmla="*/ 1696244 w 21600" name="T4"/>
                <a:gd fmla="*/ 1885950 h 21600" name="T5"/>
                <a:gd fmla="*/ 1696244 w 21600" name="T6"/>
                <a:gd fmla="*/ 1885950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14485" y="2877"/>
                  </a:moveTo>
                  <a:cubicBezTo>
                    <a:pt x="5836" y="5754"/>
                    <a:pt x="0" y="13197"/>
                    <a:pt x="0" y="21599"/>
                  </a:cubicBezTo>
                  <a:cubicBezTo>
                    <a:pt x="6049" y="21599"/>
                    <a:pt x="6049" y="21599"/>
                    <a:pt x="6049" y="21599"/>
                  </a:cubicBezTo>
                  <a:cubicBezTo>
                    <a:pt x="6049" y="15538"/>
                    <a:pt x="10224" y="10320"/>
                    <a:pt x="16104" y="8171"/>
                  </a:cubicBezTo>
                  <a:cubicBezTo>
                    <a:pt x="17084" y="11356"/>
                    <a:pt x="17084" y="11356"/>
                    <a:pt x="17084" y="11356"/>
                  </a:cubicBezTo>
                  <a:cubicBezTo>
                    <a:pt x="21599" y="4105"/>
                    <a:pt x="21599" y="4105"/>
                    <a:pt x="21599" y="4105"/>
                  </a:cubicBezTo>
                  <a:cubicBezTo>
                    <a:pt x="13590" y="0"/>
                    <a:pt x="13590" y="0"/>
                    <a:pt x="13590" y="0"/>
                  </a:cubicBezTo>
                  <a:lnTo>
                    <a:pt x="14485" y="287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bIns="22854" lIns="22854" rIns="22854" tIns="22854"/>
            <a:lstStyle/>
            <a:p>
              <a:endParaRPr altLang="en-US" lang="zh-CN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657600" y="1772908"/>
            <a:ext cx="1689805" cy="2246642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817750" y="2213326"/>
            <a:ext cx="1599914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道教产生于公元2世纪以《道德经》为最高经典，以老子为道祖，以符箓（lù）、炼丹、行气、服食为主要道术</a:t>
            </a:r>
          </a:p>
        </p:txBody>
      </p:sp>
      <p:sp>
        <p:nvSpPr>
          <p:cNvPr id="18" name="矩形 17"/>
          <p:cNvSpPr/>
          <p:nvPr/>
        </p:nvSpPr>
        <p:spPr>
          <a:xfrm>
            <a:off x="5627464" y="2291117"/>
            <a:ext cx="1599914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除了西藏全国各地到处都有道教活动场所宫观。北方全真道多,南方正一道多。著名的道士有太极张三丰</a:t>
            </a:r>
          </a:p>
        </p:txBody>
      </p:sp>
    </p:spTree>
    <p:extLst>
      <p:ext uri="{BB962C8B-B14F-4D97-AF65-F5344CB8AC3E}">
        <p14:creationId val="3772511302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18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50">
            <a:extLst>
              <a:ext uri="{FF2B5EF4-FFF2-40B4-BE49-F238E27FC236}">
                <a16:creationId xmlns:a16="http://schemas.microsoft.com/office/drawing/2014/main" id="{DECF4951-AC90-4FC2-BD51-B840E9DBC748}"/>
              </a:ext>
            </a:extLst>
          </p:cNvPr>
          <p:cNvSpPr txBox="1"/>
          <p:nvPr/>
        </p:nvSpPr>
        <p:spPr>
          <a:xfrm>
            <a:off x="1072495" y="1195685"/>
            <a:ext cx="1442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伊斯兰教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5C4C184-E291-4835-8EA7-6FA7BB38BDCE}"/>
              </a:ext>
            </a:extLst>
          </p:cNvPr>
          <p:cNvSpPr txBox="1"/>
          <p:nvPr/>
        </p:nvSpPr>
        <p:spPr>
          <a:xfrm>
            <a:off x="2485713" y="2000998"/>
            <a:ext cx="4600888" cy="365760"/>
          </a:xfrm>
          <a:prstGeom prst="rect">
            <a:avLst/>
          </a:prstGeom>
        </p:spPr>
        <p:txBody>
          <a:bodyPr anchor="ctr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19078">
              <a:spcBef>
                <a:spcPct val="20000"/>
              </a:spcBef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由穆罕默德创立于公元7世纪初的阿拉伯半岛，唐宋时期，伊斯兰教随阿拉伯商人传入我国。</a:t>
            </a:r>
          </a:p>
        </p:txBody>
      </p:sp>
      <p:sp>
        <p:nvSpPr>
          <p:cNvPr id="8" name="Rectangle 82">
            <a:extLst>
              <a:ext uri="{FF2B5EF4-FFF2-40B4-BE49-F238E27FC236}">
                <a16:creationId xmlns:a16="http://schemas.microsoft.com/office/drawing/2014/main" id="{CDA6453B-506C-4B1C-8240-936558CC46CB}"/>
              </a:ext>
            </a:extLst>
          </p:cNvPr>
          <p:cNvSpPr/>
          <p:nvPr/>
        </p:nvSpPr>
        <p:spPr>
          <a:xfrm flipH="1">
            <a:off x="2452565" y="1504948"/>
            <a:ext cx="0" cy="182880"/>
          </a:xfrm>
          <a:prstGeom prst="rect">
            <a:avLst/>
          </a:prstGeom>
        </p:spPr>
        <p:txBody>
          <a:bodyPr bIns="0" lIns="0" rIns="0" tIns="0" wrap="none">
            <a:spAutoFit/>
          </a:bodyPr>
          <a:lstStyle/>
          <a:p>
            <a:endParaRPr lang="en-US" sz="1200">
              <a:solidFill>
                <a:schemeClr val="tx1">
                  <a:lumMod val="65000"/>
                  <a:lumOff val="3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125133" y="1865048"/>
            <a:ext cx="5647267" cy="6068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2102555" y="2823972"/>
            <a:ext cx="5647267" cy="6068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矩形 27"/>
          <p:cNvSpPr/>
          <p:nvPr/>
        </p:nvSpPr>
        <p:spPr>
          <a:xfrm>
            <a:off x="2102555" y="3660382"/>
            <a:ext cx="5647267" cy="6068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25C4C184-E291-4835-8EA7-6FA7BB38BDCE}"/>
              </a:ext>
            </a:extLst>
          </p:cNvPr>
          <p:cNvSpPr txBox="1"/>
          <p:nvPr/>
        </p:nvSpPr>
        <p:spPr>
          <a:xfrm>
            <a:off x="2452566" y="2944531"/>
            <a:ext cx="4600888" cy="365760"/>
          </a:xfrm>
          <a:prstGeom prst="rect">
            <a:avLst/>
          </a:prstGeom>
        </p:spPr>
        <p:txBody>
          <a:bodyPr anchor="ctr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19078">
              <a:spcBef>
                <a:spcPct val="20000"/>
              </a:spcBef>
              <a:defRPr/>
            </a:pPr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主要聚居于新疆、宁夏，甘肃、青海、陕西、河南、河北、云南、山东、山西、安徽、北京、天津等地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25C4C184-E291-4835-8EA7-6FA7BB38BDCE}"/>
              </a:ext>
            </a:extLst>
          </p:cNvPr>
          <p:cNvSpPr txBox="1"/>
          <p:nvPr/>
        </p:nvSpPr>
        <p:spPr>
          <a:xfrm>
            <a:off x="2432810" y="3764095"/>
            <a:ext cx="4600888" cy="365760"/>
          </a:xfrm>
          <a:prstGeom prst="rect">
            <a:avLst/>
          </a:prstGeom>
        </p:spPr>
        <p:txBody>
          <a:bodyPr anchor="ctr" anchorCtr="0" bIns="0" lIns="0" rIns="0" tIns="0" wrap="square">
            <a:spAutoFit/>
          </a:bodyPr>
          <a:lstStyle>
            <a:lvl1pPr algn="ctr" indent="0" marL="0">
              <a:buNone/>
              <a:defRPr baseline="0"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algn="l" defTabSz="1219078">
              <a:spcBef>
                <a:spcPct val="20000"/>
              </a:spcBef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形成以清真寺为中心的穆斯林社区。信奉伊斯兰教的主要是回族和维吾尔族。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128841" y="1781961"/>
            <a:ext cx="745114" cy="2542389"/>
            <a:chOff x="1128841" y="1629561"/>
            <a:chExt cx="745114" cy="2542389"/>
          </a:xfrm>
        </p:grpSpPr>
        <p:sp>
          <p:nvSpPr>
            <p:cNvPr id="16" name="Freeform 111">
              <a:extLst>
                <a:ext uri="{FF2B5EF4-FFF2-40B4-BE49-F238E27FC236}">
                  <a16:creationId xmlns:a16="http://schemas.microsoft.com/office/drawing/2014/main" id="{68F20AB1-5645-4520-8D5F-3CB1BA08F2E0}"/>
                </a:ext>
              </a:extLst>
            </p:cNvPr>
            <p:cNvSpPr/>
            <p:nvPr/>
          </p:nvSpPr>
          <p:spPr>
            <a:xfrm>
              <a:off x="1128841" y="1629561"/>
              <a:ext cx="745114" cy="717222"/>
            </a:xfrm>
            <a:custGeom>
              <a:gdLst>
                <a:gd fmla="*/ 0 w 661361" name="connsiteX0"/>
                <a:gd fmla="*/ 330681 h 661361" name="connsiteY0"/>
                <a:gd fmla="*/ 96855 w 661361" name="connsiteX1"/>
                <a:gd fmla="*/ 96854 h 661361" name="connsiteY1"/>
                <a:gd fmla="*/ 330682 w 661361" name="connsiteX2"/>
                <a:gd fmla="*/ 0 h 661361" name="connsiteY2"/>
                <a:gd fmla="*/ 564509 w 661361" name="connsiteX3"/>
                <a:gd fmla="*/ 96855 h 661361" name="connsiteY3"/>
                <a:gd fmla="*/ 661363 w 661361" name="connsiteX4"/>
                <a:gd fmla="*/ 330682 h 661361" name="connsiteY4"/>
                <a:gd fmla="*/ 564509 w 661361" name="connsiteX5"/>
                <a:gd fmla="*/ 564509 h 661361" name="connsiteY5"/>
                <a:gd fmla="*/ 330682 w 661361" name="connsiteX6"/>
                <a:gd fmla="*/ 661363 h 661361" name="connsiteY6"/>
                <a:gd fmla="*/ 96855 w 661361" name="connsiteX7"/>
                <a:gd fmla="*/ 564509 h 661361" name="connsiteY7"/>
                <a:gd fmla="*/ 1 w 661361" name="connsiteX8"/>
                <a:gd fmla="*/ 330682 h 661361" name="connsiteY8"/>
                <a:gd fmla="*/ 0 w 661361" name="connsiteX9"/>
                <a:gd fmla="*/ 330681 h 66136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661361" w="661361">
                  <a:moveTo>
                    <a:pt x="0" y="330681"/>
                  </a:moveTo>
                  <a:cubicBezTo>
                    <a:pt x="0" y="242979"/>
                    <a:pt x="34840" y="158869"/>
                    <a:pt x="96855" y="96854"/>
                  </a:cubicBezTo>
                  <a:cubicBezTo>
                    <a:pt x="158870" y="34839"/>
                    <a:pt x="242980" y="0"/>
                    <a:pt x="330682" y="0"/>
                  </a:cubicBezTo>
                  <a:cubicBezTo>
                    <a:pt x="418384" y="0"/>
                    <a:pt x="502494" y="34840"/>
                    <a:pt x="564509" y="96855"/>
                  </a:cubicBezTo>
                  <a:cubicBezTo>
                    <a:pt x="626524" y="158870"/>
                    <a:pt x="661363" y="242980"/>
                    <a:pt x="661363" y="330682"/>
                  </a:cubicBezTo>
                  <a:cubicBezTo>
                    <a:pt x="661363" y="418384"/>
                    <a:pt x="626523" y="502494"/>
                    <a:pt x="564509" y="564509"/>
                  </a:cubicBezTo>
                  <a:cubicBezTo>
                    <a:pt x="502494" y="626524"/>
                    <a:pt x="418384" y="661363"/>
                    <a:pt x="330682" y="661363"/>
                  </a:cubicBezTo>
                  <a:cubicBezTo>
                    <a:pt x="242980" y="661363"/>
                    <a:pt x="158870" y="626523"/>
                    <a:pt x="96855" y="564509"/>
                  </a:cubicBezTo>
                  <a:cubicBezTo>
                    <a:pt x="34840" y="502494"/>
                    <a:pt x="1" y="418384"/>
                    <a:pt x="1" y="330682"/>
                  </a:cubicBezTo>
                  <a:lnTo>
                    <a:pt x="0" y="330681"/>
                  </a:lnTo>
                  <a:close/>
                </a:path>
              </a:pathLst>
            </a:custGeom>
            <a:solidFill>
              <a:schemeClr val="accent1"/>
            </a:solidFill>
            <a:ln w="127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824" lIns="141824" numCol="1" rIns="141824" spcCol="1693" spcFirstLastPara="0" tIns="141824" vert="horz" wrap="square">
              <a:noAutofit/>
            </a:bodyPr>
            <a:lstStyle/>
            <a:p>
              <a:pPr algn="ctr" defTabSz="88891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" name="Freeform 112">
              <a:extLst>
                <a:ext uri="{FF2B5EF4-FFF2-40B4-BE49-F238E27FC236}">
                  <a16:creationId xmlns:a16="http://schemas.microsoft.com/office/drawing/2014/main" id="{5F926D55-2D4C-432A-81FE-5477FDD3D1C3}"/>
                </a:ext>
              </a:extLst>
            </p:cNvPr>
            <p:cNvSpPr/>
            <p:nvPr/>
          </p:nvSpPr>
          <p:spPr>
            <a:xfrm>
              <a:off x="1128841" y="2542144"/>
              <a:ext cx="745114" cy="717222"/>
            </a:xfrm>
            <a:custGeom>
              <a:gdLst>
                <a:gd fmla="*/ 0 w 661361" name="connsiteX0"/>
                <a:gd fmla="*/ 330681 h 661361" name="connsiteY0"/>
                <a:gd fmla="*/ 96855 w 661361" name="connsiteX1"/>
                <a:gd fmla="*/ 96854 h 661361" name="connsiteY1"/>
                <a:gd fmla="*/ 330682 w 661361" name="connsiteX2"/>
                <a:gd fmla="*/ 0 h 661361" name="connsiteY2"/>
                <a:gd fmla="*/ 564509 w 661361" name="connsiteX3"/>
                <a:gd fmla="*/ 96855 h 661361" name="connsiteY3"/>
                <a:gd fmla="*/ 661363 w 661361" name="connsiteX4"/>
                <a:gd fmla="*/ 330682 h 661361" name="connsiteY4"/>
                <a:gd fmla="*/ 564509 w 661361" name="connsiteX5"/>
                <a:gd fmla="*/ 564509 h 661361" name="connsiteY5"/>
                <a:gd fmla="*/ 330682 w 661361" name="connsiteX6"/>
                <a:gd fmla="*/ 661363 h 661361" name="connsiteY6"/>
                <a:gd fmla="*/ 96855 w 661361" name="connsiteX7"/>
                <a:gd fmla="*/ 564509 h 661361" name="connsiteY7"/>
                <a:gd fmla="*/ 1 w 661361" name="connsiteX8"/>
                <a:gd fmla="*/ 330682 h 661361" name="connsiteY8"/>
                <a:gd fmla="*/ 0 w 661361" name="connsiteX9"/>
                <a:gd fmla="*/ 330681 h 66136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661361" w="661361">
                  <a:moveTo>
                    <a:pt x="0" y="330681"/>
                  </a:moveTo>
                  <a:cubicBezTo>
                    <a:pt x="0" y="242979"/>
                    <a:pt x="34840" y="158869"/>
                    <a:pt x="96855" y="96854"/>
                  </a:cubicBezTo>
                  <a:cubicBezTo>
                    <a:pt x="158870" y="34839"/>
                    <a:pt x="242980" y="0"/>
                    <a:pt x="330682" y="0"/>
                  </a:cubicBezTo>
                  <a:cubicBezTo>
                    <a:pt x="418384" y="0"/>
                    <a:pt x="502494" y="34840"/>
                    <a:pt x="564509" y="96855"/>
                  </a:cubicBezTo>
                  <a:cubicBezTo>
                    <a:pt x="626524" y="158870"/>
                    <a:pt x="661363" y="242980"/>
                    <a:pt x="661363" y="330682"/>
                  </a:cubicBezTo>
                  <a:cubicBezTo>
                    <a:pt x="661363" y="418384"/>
                    <a:pt x="626523" y="502494"/>
                    <a:pt x="564509" y="564509"/>
                  </a:cubicBezTo>
                  <a:cubicBezTo>
                    <a:pt x="502494" y="626524"/>
                    <a:pt x="418384" y="661363"/>
                    <a:pt x="330682" y="661363"/>
                  </a:cubicBezTo>
                  <a:cubicBezTo>
                    <a:pt x="242980" y="661363"/>
                    <a:pt x="158870" y="626523"/>
                    <a:pt x="96855" y="564509"/>
                  </a:cubicBezTo>
                  <a:cubicBezTo>
                    <a:pt x="34840" y="502494"/>
                    <a:pt x="1" y="418384"/>
                    <a:pt x="1" y="330682"/>
                  </a:cubicBezTo>
                  <a:lnTo>
                    <a:pt x="0" y="330681"/>
                  </a:lnTo>
                  <a:close/>
                </a:path>
              </a:pathLst>
            </a:custGeom>
            <a:solidFill>
              <a:schemeClr val="accent2"/>
            </a:solidFill>
            <a:ln w="127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824" lIns="141824" numCol="1" rIns="141824" spcCol="1693" spcFirstLastPara="0" tIns="141824" vert="horz" wrap="square">
              <a:noAutofit/>
            </a:bodyPr>
            <a:lstStyle/>
            <a:p>
              <a:pPr algn="ctr" defTabSz="88891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3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" name="Freeform 113">
              <a:extLst>
                <a:ext uri="{FF2B5EF4-FFF2-40B4-BE49-F238E27FC236}">
                  <a16:creationId xmlns:a16="http://schemas.microsoft.com/office/drawing/2014/main" id="{18E350AE-4FBD-4467-84FE-DA2583527370}"/>
                </a:ext>
              </a:extLst>
            </p:cNvPr>
            <p:cNvSpPr/>
            <p:nvPr/>
          </p:nvSpPr>
          <p:spPr>
            <a:xfrm>
              <a:off x="1128841" y="3454728"/>
              <a:ext cx="745114" cy="717222"/>
            </a:xfrm>
            <a:custGeom>
              <a:gdLst>
                <a:gd fmla="*/ 0 w 661361" name="connsiteX0"/>
                <a:gd fmla="*/ 330681 h 661361" name="connsiteY0"/>
                <a:gd fmla="*/ 96855 w 661361" name="connsiteX1"/>
                <a:gd fmla="*/ 96854 h 661361" name="connsiteY1"/>
                <a:gd fmla="*/ 330682 w 661361" name="connsiteX2"/>
                <a:gd fmla="*/ 0 h 661361" name="connsiteY2"/>
                <a:gd fmla="*/ 564509 w 661361" name="connsiteX3"/>
                <a:gd fmla="*/ 96855 h 661361" name="connsiteY3"/>
                <a:gd fmla="*/ 661363 w 661361" name="connsiteX4"/>
                <a:gd fmla="*/ 330682 h 661361" name="connsiteY4"/>
                <a:gd fmla="*/ 564509 w 661361" name="connsiteX5"/>
                <a:gd fmla="*/ 564509 h 661361" name="connsiteY5"/>
                <a:gd fmla="*/ 330682 w 661361" name="connsiteX6"/>
                <a:gd fmla="*/ 661363 h 661361" name="connsiteY6"/>
                <a:gd fmla="*/ 96855 w 661361" name="connsiteX7"/>
                <a:gd fmla="*/ 564509 h 661361" name="connsiteY7"/>
                <a:gd fmla="*/ 1 w 661361" name="connsiteX8"/>
                <a:gd fmla="*/ 330682 h 661361" name="connsiteY8"/>
                <a:gd fmla="*/ 0 w 661361" name="connsiteX9"/>
                <a:gd fmla="*/ 330681 h 661361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661361" w="661361">
                  <a:moveTo>
                    <a:pt x="0" y="330681"/>
                  </a:moveTo>
                  <a:cubicBezTo>
                    <a:pt x="0" y="242979"/>
                    <a:pt x="34840" y="158869"/>
                    <a:pt x="96855" y="96854"/>
                  </a:cubicBezTo>
                  <a:cubicBezTo>
                    <a:pt x="158870" y="34839"/>
                    <a:pt x="242980" y="0"/>
                    <a:pt x="330682" y="0"/>
                  </a:cubicBezTo>
                  <a:cubicBezTo>
                    <a:pt x="418384" y="0"/>
                    <a:pt x="502494" y="34840"/>
                    <a:pt x="564509" y="96855"/>
                  </a:cubicBezTo>
                  <a:cubicBezTo>
                    <a:pt x="626524" y="158870"/>
                    <a:pt x="661363" y="242980"/>
                    <a:pt x="661363" y="330682"/>
                  </a:cubicBezTo>
                  <a:cubicBezTo>
                    <a:pt x="661363" y="418384"/>
                    <a:pt x="626523" y="502494"/>
                    <a:pt x="564509" y="564509"/>
                  </a:cubicBezTo>
                  <a:cubicBezTo>
                    <a:pt x="502494" y="626524"/>
                    <a:pt x="418384" y="661363"/>
                    <a:pt x="330682" y="661363"/>
                  </a:cubicBezTo>
                  <a:cubicBezTo>
                    <a:pt x="242980" y="661363"/>
                    <a:pt x="158870" y="626523"/>
                    <a:pt x="96855" y="564509"/>
                  </a:cubicBezTo>
                  <a:cubicBezTo>
                    <a:pt x="34840" y="502494"/>
                    <a:pt x="1" y="418384"/>
                    <a:pt x="1" y="330682"/>
                  </a:cubicBezTo>
                  <a:lnTo>
                    <a:pt x="0" y="330681"/>
                  </a:lnTo>
                  <a:close/>
                </a:path>
              </a:pathLst>
            </a:custGeom>
            <a:solidFill>
              <a:schemeClr val="accent1"/>
            </a:solidFill>
            <a:ln w="127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824" lIns="141824" numCol="1" rIns="141824" spcCol="1693" spcFirstLastPara="0" tIns="141824" vert="horz" wrap="square">
              <a:noAutofit/>
            </a:bodyPr>
            <a:lstStyle/>
            <a:p>
              <a:pPr algn="ctr" defTabSz="88891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1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1348998" y="1848300"/>
              <a:ext cx="304800" cy="30480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219078">
                <a:spcBef>
                  <a:spcPct val="20000"/>
                </a:spcBef>
                <a:defRPr/>
              </a:pPr>
              <a:r>
                <a:rPr altLang="zh-CN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34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1348998" y="2748354"/>
              <a:ext cx="304800" cy="30480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219078">
                <a:spcBef>
                  <a:spcPct val="20000"/>
                </a:spcBef>
                <a:defRPr/>
              </a:pPr>
              <a:r>
                <a:rPr altLang="zh-CN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35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1348998" y="3659022"/>
              <a:ext cx="304800" cy="30480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algn="l" defTabSz="1219078">
                <a:spcBef>
                  <a:spcPct val="20000"/>
                </a:spcBef>
                <a:defRPr/>
              </a:pPr>
              <a:r>
                <a:rPr altLang="zh-CN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</p:spTree>
    <p:extLst>
      <p:ext uri="{BB962C8B-B14F-4D97-AF65-F5344CB8AC3E}">
        <p14:creationId val="145441389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7"/>
      <p:bldP grpId="0" spid="8"/>
      <p:bldP grpId="0" spid="26"/>
      <p:bldP grpId="0" spid="27"/>
      <p:bldP grpId="0" spid="28"/>
      <p:bldP grpId="0" spid="29"/>
      <p:bldP grpId="0" spid="30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143000" y="2611480"/>
            <a:ext cx="1676399" cy="1455516"/>
            <a:chOff x="685801" y="2716434"/>
            <a:chExt cx="1676399" cy="1455516"/>
          </a:xfrm>
        </p:grpSpPr>
        <p:sp>
          <p:nvSpPr>
            <p:cNvPr id="5" name="矩形 4"/>
            <p:cNvSpPr/>
            <p:nvPr/>
          </p:nvSpPr>
          <p:spPr>
            <a:xfrm>
              <a:off x="685801" y="2716434"/>
              <a:ext cx="1676399" cy="145551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3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891798" y="2895552"/>
              <a:ext cx="1219199" cy="109728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078">
                <a:lnSpc>
                  <a:spcPct val="150000"/>
                </a:lnSpc>
                <a:spcBef>
                  <a:spcPct val="20000"/>
                </a:spcBef>
                <a:defRPr/>
              </a:pPr>
              <a:r>
                <a:rPr altLang="en-US" lang="zh-CN" sz="1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天主教：16世纪天主教耶稣会传教士来到我国被称为天主教。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428999" y="2611480"/>
            <a:ext cx="1676399" cy="1455516"/>
            <a:chOff x="685801" y="2716434"/>
            <a:chExt cx="1676399" cy="1455516"/>
          </a:xfrm>
        </p:grpSpPr>
        <p:sp>
          <p:nvSpPr>
            <p:cNvPr id="20" name="矩形 19"/>
            <p:cNvSpPr/>
            <p:nvPr/>
          </p:nvSpPr>
          <p:spPr>
            <a:xfrm>
              <a:off x="685801" y="2716434"/>
              <a:ext cx="1676399" cy="14555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21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891798" y="3032711"/>
              <a:ext cx="1219199" cy="82296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078">
                <a:lnSpc>
                  <a:spcPct val="150000"/>
                </a:lnSpc>
                <a:spcBef>
                  <a:spcPct val="20000"/>
                </a:spcBef>
                <a:defRPr/>
              </a:pPr>
              <a:r>
                <a:rPr altLang="en-US" lang="zh-CN" smtClean="0" sz="1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矗立着西南地区最大的天主教古教堂——露德堂。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5867399" y="2611480"/>
            <a:ext cx="1676399" cy="1455516"/>
            <a:chOff x="685801" y="2716434"/>
            <a:chExt cx="1676399" cy="1455516"/>
          </a:xfrm>
        </p:grpSpPr>
        <p:sp>
          <p:nvSpPr>
            <p:cNvPr id="26" name="矩形 25"/>
            <p:cNvSpPr/>
            <p:nvPr/>
          </p:nvSpPr>
          <p:spPr>
            <a:xfrm>
              <a:off x="685801" y="2716434"/>
              <a:ext cx="1676399" cy="145551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27" name="Text Placeholder 3">
              <a:extLst>
                <a:ext uri="{FF2B5EF4-FFF2-40B4-BE49-F238E27FC236}">
                  <a16:creationId xmlns:a16="http://schemas.microsoft.com/office/drawing/2014/main" id="{25C4C184-E291-4835-8EA7-6FA7BB38BDCE}"/>
                </a:ext>
              </a:extLst>
            </p:cNvPr>
            <p:cNvSpPr txBox="1"/>
            <p:nvPr/>
          </p:nvSpPr>
          <p:spPr>
            <a:xfrm>
              <a:off x="891797" y="3032713"/>
              <a:ext cx="1219199" cy="82296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6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078">
                <a:lnSpc>
                  <a:spcPct val="150000"/>
                </a:lnSpc>
                <a:spcBef>
                  <a:spcPct val="20000"/>
                </a:spcBef>
                <a:defRPr/>
              </a:pPr>
              <a:r>
                <a:rPr altLang="en-US" lang="zh-CN" sz="1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璧山正兴镇的金堂湖旁，天主教的男性圣职者称为神父。</a:t>
              </a:r>
            </a:p>
          </p:txBody>
        </p:sp>
      </p:grpSp>
      <p:sp>
        <p:nvSpPr>
          <p:cNvPr id="28" name="TextBox 50">
            <a:extLst>
              <a:ext uri="{FF2B5EF4-FFF2-40B4-BE49-F238E27FC236}">
                <a16:creationId xmlns:a16="http://schemas.microsoft.com/office/drawing/2014/main" id="{33550836-50C1-4814-AD8A-8DEAF9E97980}"/>
              </a:ext>
            </a:extLst>
          </p:cNvPr>
          <p:cNvSpPr txBox="1"/>
          <p:nvPr/>
        </p:nvSpPr>
        <p:spPr>
          <a:xfrm>
            <a:off x="1056291" y="1428750"/>
            <a:ext cx="1153509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基督教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4E32F51F-2F29-4C2F-B530-E67D4E7D857E}"/>
              </a:ext>
            </a:extLst>
          </p:cNvPr>
          <p:cNvSpPr/>
          <p:nvPr/>
        </p:nvSpPr>
        <p:spPr>
          <a:xfrm>
            <a:off x="1056291" y="1744265"/>
            <a:ext cx="68580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对宗教改革运动中脱离天主教而形成的各个新宗派，以及后来又从这些宗派中分化出来的大量新派别的统称。基督教的男性圣职者称为牧师。</a:t>
            </a:r>
          </a:p>
        </p:txBody>
      </p:sp>
    </p:spTree>
    <p:extLst>
      <p:ext uri="{BB962C8B-B14F-4D97-AF65-F5344CB8AC3E}">
        <p14:creationId val="3818486395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FIRST_PUBLISH" val="1"/>
  <p:tag name="ISPRING_OUTPUT_FOLDER" val="F:\我图VIP设计PPT上传\10月份上传文件\295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PASSING_SCORE" val="100.000000"/>
  <p:tag name="ISPRING_SCORM_RATE_QUIZZES" val="0"/>
  <p:tag name="ISPRING_SCORM_RATE_SLIDES" val="1"/>
  <p:tag name="ISPRING_ULTRA_SCORM_COURSE_ID" val="82ADB108-2F67-4B4E-A97E-19ABB6FAC58E"/>
  <p:tag name="ISPRINGCLOUDFOLDERID" val="0"/>
  <p:tag name="ISPRINGCLOUDFOLDERPATH" val="Repository"/>
  <p:tag name="ISPRINGONLINEFOLDERID" val="0"/>
  <p:tag name="ISPRINGONLINEFOLDERPATH" val="Content List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09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32F65"/>
      </a:accent1>
      <a:accent2>
        <a:srgbClr val="FF9933"/>
      </a:accent2>
      <a:accent3>
        <a:srgbClr val="032F65"/>
      </a:accent3>
      <a:accent4>
        <a:srgbClr val="FF9933"/>
      </a:accent4>
      <a:accent5>
        <a:srgbClr val="032F65"/>
      </a:accent5>
      <a:accent6>
        <a:srgbClr val="FF9933"/>
      </a:accent6>
      <a:hlink>
        <a:srgbClr val="032F65"/>
      </a:hlink>
      <a:folHlink>
        <a:srgbClr val="FF9933"/>
      </a:folHlink>
    </a:clrScheme>
    <a:fontScheme name="自定义 1">
      <a:majorFont>
        <a:latin typeface="Arial Black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84</Paragraphs>
  <Slides>17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7">
      <vt:lpstr>Arial</vt:lpstr>
      <vt:lpstr>Arial Black</vt:lpstr>
      <vt:lpstr>微软雅黑</vt:lpstr>
      <vt:lpstr>Calibri Light</vt:lpstr>
      <vt:lpstr>Calibri</vt:lpstr>
      <vt:lpstr>汉仪粗圆简</vt:lpstr>
      <vt:lpstr>微软雅黑 Light</vt:lpstr>
      <vt:lpstr>Wingdings</vt:lpstr>
      <vt:lpstr>宋体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2021-08-22T11:57:07Z</dcterms:created>
  <cp:lastPrinted>2021-08-22T11:57:07Z</cp:lastPrinted>
  <dcterms:modified xsi:type="dcterms:W3CDTF">2021-08-22T05:49:35Z</dcterms:modified>
  <cp:revision>1</cp:revision>
</cp:coreProperties>
</file>