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themeOverride+xml" PartName="/ppt/theme/themeOverride3.xml"/>
  <Override ContentType="application/vnd.openxmlformats-officedocument.themeOverride+xml" PartName="/ppt/theme/themeOverride4.xml"/>
  <Override ContentType="application/vnd.openxmlformats-officedocument.themeOverride+xml" PartName="/ppt/theme/themeOverride5.xml"/>
  <Override ContentType="application/vnd.openxmlformats-officedocument.themeOverride+xml" PartName="/ppt/theme/themeOverride6.xml"/>
  <Override ContentType="application/vnd.openxmlformats-officedocument.themeOverride+xml" PartName="/ppt/theme/themeOverride7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59" r:id="rId4"/>
    <p:sldId id="260" r:id="rId5"/>
    <p:sldId id="261" r:id="rId6"/>
    <p:sldId id="262" r:id="rId7"/>
    <p:sldId id="263" r:id="rId8"/>
    <p:sldId id="264" r:id="rId9"/>
    <p:sldId id="268" r:id="rId10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56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9.xml" Type="http://schemas.openxmlformats.org/officeDocument/2006/relationships/slide"/><Relationship Id="rId11" Target="tags/tag1.xml" Type="http://schemas.openxmlformats.org/officeDocument/2006/relationships/tags"/><Relationship Id="rId12" Target="presProps.xml" Type="http://schemas.openxmlformats.org/officeDocument/2006/relationships/presProps"/><Relationship Id="rId13" Target="viewProps.xml" Type="http://schemas.openxmlformats.org/officeDocument/2006/relationships/viewProps"/><Relationship Id="rId14" Target="theme/theme1.xml" Type="http://schemas.openxmlformats.org/officeDocument/2006/relationships/theme"/><Relationship Id="rId15" Target="tableStyles.xml" Type="http://schemas.openxmlformats.org/officeDocument/2006/relationships/tableStyles"/><Relationship Id="rId2" Target="slides/slide1.xml" Type="http://schemas.openxmlformats.org/officeDocument/2006/relationships/slide"/><Relationship Id="rId3" Target="slides/slide2.xml" Type="http://schemas.openxmlformats.org/officeDocument/2006/relationships/slide"/><Relationship Id="rId4" Target="slides/slide3.xml" Type="http://schemas.openxmlformats.org/officeDocument/2006/relationships/slide"/><Relationship Id="rId5" Target="slides/slide4.xml" Type="http://schemas.openxmlformats.org/officeDocument/2006/relationships/slide"/><Relationship Id="rId6" Target="slides/slide5.xml" Type="http://schemas.openxmlformats.org/officeDocument/2006/relationships/slide"/><Relationship Id="rId7" Target="slides/slide6.xml" Type="http://schemas.openxmlformats.org/officeDocument/2006/relationships/slide"/><Relationship Id="rId8" Target="slides/slide7.xml" Type="http://schemas.openxmlformats.org/officeDocument/2006/relationships/slide"/><Relationship Id="rId9" Target="slides/slide8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bg>
      <p:bgPr>
        <a:solidFill>
          <a:srgbClr val="FAAB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1" name="图片 140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7310438"/>
          </a:xfrm>
          <a:prstGeom prst="rect">
            <a:avLst/>
          </a:prstGeom>
        </p:spPr>
      </p:pic>
      <p:pic>
        <p:nvPicPr>
          <p:cNvPr id="144" name="图片 143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1">
                <a:lumMod val="75000"/>
                <a:lumOff val="25000"/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V="1">
            <a:off x="-1858509" y="-354843"/>
            <a:ext cx="5247643" cy="2051977"/>
          </a:xfrm>
          <a:prstGeom prst="rect">
            <a:avLst/>
          </a:prstGeom>
        </p:spPr>
      </p:pic>
    </p:spTree>
    <p:extLst>
      <p:ext uri="{BB962C8B-B14F-4D97-AF65-F5344CB8AC3E}">
        <p14:creationId val="1322463697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45EC-9CBE-4EE2-A807-6D4FC1FC2648}" type="datetimeFigureOut">
              <a:rPr lang="zh-CN" altLang="en-US" smtClean="0"/>
              <a:t>2015/5/4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0391-153F-43FD-A8D9-679DE12F59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91250660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45EC-9CBE-4EE2-A807-6D4FC1FC2648}" type="datetimeFigureOut">
              <a:rPr lang="zh-CN" altLang="en-US" smtClean="0"/>
              <a:t>2015/5/4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0391-153F-43FD-A8D9-679DE12F59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8329557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45EC-9CBE-4EE2-A807-6D4FC1FC2648}" type="datetimeFigureOut">
              <a:rPr lang="zh-CN" altLang="en-US" smtClean="0"/>
              <a:t>2015/5/4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0391-153F-43FD-A8D9-679DE12F59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6851570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45EC-9CBE-4EE2-A807-6D4FC1FC2648}" type="datetimeFigureOut">
              <a:rPr lang="zh-CN" altLang="en-US" smtClean="0"/>
              <a:t>2015/5/4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0391-153F-43FD-A8D9-679DE12F59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1608762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45EC-9CBE-4EE2-A807-6D4FC1FC2648}" type="datetimeFigureOut">
              <a:rPr lang="zh-CN" altLang="en-US" smtClean="0"/>
              <a:t>2015/5/4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0391-153F-43FD-A8D9-679DE12F59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01675973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45EC-9CBE-4EE2-A807-6D4FC1FC2648}" type="datetimeFigureOut">
              <a:rPr lang="zh-CN" altLang="en-US" smtClean="0"/>
              <a:t>2015/5/4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0391-153F-43FD-A8D9-679DE12F59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02636858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45EC-9CBE-4EE2-A807-6D4FC1FC2648}" type="datetimeFigureOut">
              <a:rPr lang="zh-CN" altLang="en-US" smtClean="0"/>
              <a:t>2015/5/4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0391-153F-43FD-A8D9-679DE12F59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60320067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45EC-9CBE-4EE2-A807-6D4FC1FC2648}" type="datetimeFigureOut">
              <a:rPr lang="zh-CN" altLang="en-US" smtClean="0"/>
              <a:t>2015/5/4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0391-153F-43FD-A8D9-679DE12F59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956175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45EC-9CBE-4EE2-A807-6D4FC1FC2648}" type="datetimeFigureOut">
              <a:rPr lang="zh-CN" altLang="en-US" smtClean="0"/>
              <a:t>2015/5/4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0391-153F-43FD-A8D9-679DE12F59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6477169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45EC-9CBE-4EE2-A807-6D4FC1FC2648}" type="datetimeFigureOut">
              <a:rPr lang="zh-CN" altLang="en-US" smtClean="0"/>
              <a:t>2015/5/4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0391-153F-43FD-A8D9-679DE12F59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43847645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445EC-9CBE-4EE2-A807-6D4FC1FC2648}" type="datetimeFigureOut">
              <a:rPr lang="zh-CN" altLang="en-US" smtClean="0"/>
              <a:t>2015/5/4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F0391-153F-43FD-A8D9-679DE12F59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8351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1.xml" Type="http://schemas.openxmlformats.org/officeDocument/2006/relationships/themeOverride"/><Relationship Id="rId3" Target="../media/image5.png" Type="http://schemas.openxmlformats.org/officeDocument/2006/relationships/image"/><Relationship Id="rId4" Target="../media/image6.wdp" Type="http://schemas.microsoft.com/office/2007/relationships/hdphoto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2.xml" Type="http://schemas.openxmlformats.org/officeDocument/2006/relationships/themeOverride"/><Relationship Id="rId3" Target="../media/image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3.xml" Type="http://schemas.openxmlformats.org/officeDocument/2006/relationships/themeOverrid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4.xml" Type="http://schemas.openxmlformats.org/officeDocument/2006/relationships/themeOverrid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5.xml" Type="http://schemas.openxmlformats.org/officeDocument/2006/relationships/themeOverrid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6.xml" Type="http://schemas.openxmlformats.org/officeDocument/2006/relationships/themeOverrid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7.xml" Type="http://schemas.openxmlformats.org/officeDocument/2006/relationships/themeOverrid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545" l="1698" r="4226" t="5561"/>
          <a:stretch>
            <a:fillRect/>
          </a:stretch>
        </p:blipFill>
        <p:spPr>
          <a:xfrm>
            <a:off x="3069904" y="0"/>
            <a:ext cx="9117547" cy="687164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1" y="-13647"/>
            <a:ext cx="3069905" cy="687164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74467" y="503729"/>
            <a:ext cx="1643380" cy="1234440"/>
          </a:xfrm>
          <a:prstGeom prst="rect">
            <a:avLst/>
          </a:prstGeom>
          <a:noFill/>
        </p:spPr>
        <p:txBody>
          <a:bodyPr anchor="b" rtlCol="0" wrap="none">
            <a:spAutoFit/>
          </a:bodyPr>
          <a:lstStyle/>
          <a:p>
            <a:pPr algn="ctr">
              <a:lnSpc>
                <a:spcPts val="9000"/>
              </a:lnSpc>
            </a:pPr>
            <a:r>
              <a:rPr altLang="en-US" b="1" lang="zh-CN" smtClean="0" sz="11500">
                <a:ln w="28575">
                  <a:noFill/>
                </a:ln>
                <a:solidFill>
                  <a:schemeClr val="bg1"/>
                </a:solidFill>
                <a:latin charset="-122" panose="02010800040101010101" pitchFamily="2" typeface="华文隶书"/>
                <a:ea charset="-122" panose="02010800040101010101" pitchFamily="2" typeface="华文隶书"/>
              </a:rPr>
              <a:t>孙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725204" y="235828"/>
            <a:ext cx="7902689" cy="4480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7200">
                <a:ln w="28575">
                  <a:noFill/>
                </a:ln>
                <a:latin charset="-122" panose="02010800040101010101" pitchFamily="2" typeface="华文隶书"/>
                <a:ea charset="-122" panose="02010800040101010101" pitchFamily="2" typeface="华文隶书"/>
              </a:rPr>
              <a:t>兵者</a:t>
            </a:r>
          </a:p>
          <a:p>
            <a:pPr algn="ctr"/>
            <a:r>
              <a:rPr altLang="en-US" b="1" lang="zh-CN" sz="7200">
                <a:ln w="28575">
                  <a:noFill/>
                </a:ln>
                <a:latin charset="-122" panose="02010800040101010101" pitchFamily="2" typeface="华文隶书"/>
                <a:ea charset="-122" panose="02010800040101010101" pitchFamily="2" typeface="华文隶书"/>
              </a:rPr>
              <a:t>国之大事，死生之地，存亡之道，不可不察也。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147924" y="6400662"/>
            <a:ext cx="3027680" cy="33528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en-US" b="1" lang="zh-CN" smtClean="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译注：陈曦　　读书笔记：贾全</a:t>
            </a:r>
          </a:p>
        </p:txBody>
      </p:sp>
      <p:sp>
        <p:nvSpPr>
          <p:cNvPr id="2" name="矩形 1"/>
          <p:cNvSpPr/>
          <p:nvPr/>
        </p:nvSpPr>
        <p:spPr>
          <a:xfrm>
            <a:off x="1098530" y="2192338"/>
            <a:ext cx="690880" cy="1310640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altLang="en-US" b="1" lang="zh-CN" smtClean="0" sz="4000">
                <a:ln w="28575">
                  <a:noFill/>
                </a:ln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兵</a:t>
            </a:r>
          </a:p>
          <a:p>
            <a:r>
              <a:rPr altLang="en-US" b="1" lang="zh-CN" smtClean="0" sz="4000">
                <a:ln w="28575">
                  <a:noFill/>
                </a:ln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法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417698" y="1667474"/>
            <a:ext cx="1643380" cy="1234440"/>
          </a:xfrm>
          <a:prstGeom prst="rect">
            <a:avLst/>
          </a:prstGeom>
          <a:noFill/>
        </p:spPr>
        <p:txBody>
          <a:bodyPr anchor="b" rtlCol="0" wrap="none">
            <a:spAutoFit/>
          </a:bodyPr>
          <a:lstStyle/>
          <a:p>
            <a:pPr algn="ctr">
              <a:lnSpc>
                <a:spcPts val="9000"/>
              </a:lnSpc>
            </a:pPr>
            <a:r>
              <a:rPr altLang="en-US" b="1" lang="zh-CN" smtClean="0" sz="11500">
                <a:ln w="28575">
                  <a:noFill/>
                </a:ln>
                <a:solidFill>
                  <a:schemeClr val="bg1"/>
                </a:solidFill>
                <a:latin charset="-122" panose="02010800040101010101" pitchFamily="2" typeface="华文隶书"/>
                <a:ea charset="-122" panose="02010800040101010101" pitchFamily="2" typeface="华文隶书"/>
              </a:rPr>
              <a:t>子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280209" y="4710384"/>
            <a:ext cx="3441041" cy="338055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887766" y="3159765"/>
            <a:ext cx="436880" cy="192024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读</a:t>
            </a:r>
          </a:p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书</a:t>
            </a:r>
          </a:p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笔</a:t>
            </a:r>
          </a:p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记</a:t>
            </a:r>
          </a:p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之</a:t>
            </a:r>
          </a:p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二</a:t>
            </a:r>
          </a:p>
        </p:txBody>
      </p:sp>
    </p:spTree>
    <p:extLst>
      <p:ext uri="{BB962C8B-B14F-4D97-AF65-F5344CB8AC3E}">
        <p14:creationId val="688669686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AAB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326666" y="336487"/>
            <a:ext cx="1706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b="1" sz="6000">
                <a:solidFill>
                  <a:schemeClr val="bg1"/>
                </a:solidFill>
                <a:latin charset="-122" panose="020b0809000000000000" pitchFamily="49" typeface="华康俪金黑W8"/>
                <a:ea charset="-122" panose="020b0809000000000000" pitchFamily="49" typeface="华康俪金黑W8"/>
              </a:defRPr>
            </a:lvl1pPr>
          </a:lstStyle>
          <a:p>
            <a:r>
              <a:rPr altLang="en-US" lang="zh-CN" smtClean="0"/>
              <a:t>作者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902299" y="4888978"/>
            <a:ext cx="7984901" cy="128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000"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生于名门望族的军事世家，去齐归吴，淡泊功名，专事兵法研究。后被伍子婿举荐，以《兵法》十三篇见吴王闔閭，被任以为将，曾与伍子婿一道助吴攻楚，创造了不少以少胜多的战例，使吴国名显诸侯。 </a:t>
            </a:r>
          </a:p>
        </p:txBody>
      </p:sp>
      <p:sp>
        <p:nvSpPr>
          <p:cNvPr id="5" name="矩形 4"/>
          <p:cNvSpPr/>
          <p:nvPr/>
        </p:nvSpPr>
        <p:spPr>
          <a:xfrm>
            <a:off x="3902299" y="2176513"/>
            <a:ext cx="7984901" cy="405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 smtClean="0" sz="4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孙武</a:t>
            </a:r>
          </a:p>
          <a:p>
            <a:pPr>
              <a:lnSpc>
                <a:spcPct val="130000"/>
              </a:lnSpc>
            </a:pPr>
            <a:r>
              <a:rPr altLang="en-US" b="1" lang="zh-CN" smtClean="0" sz="4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字长卿，春秋末期齐国（今山东惠民）人。</a:t>
            </a:r>
          </a:p>
          <a:p>
            <a:pPr>
              <a:lnSpc>
                <a:spcPct val="130000"/>
              </a:lnSpc>
            </a:pPr>
            <a:r>
              <a:rPr altLang="en-US" b="1" lang="zh-CN" smtClean="0" sz="4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春秋末期著名军事家，后人尊称其为孙子。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65313" y="2374051"/>
            <a:ext cx="2998613" cy="3708964"/>
          </a:xfrm>
          <a:prstGeom prst="rect">
            <a:avLst/>
          </a:prstGeom>
        </p:spPr>
      </p:pic>
    </p:spTree>
    <p:extLst>
      <p:ext uri="{BB962C8B-B14F-4D97-AF65-F5344CB8AC3E}">
        <p14:creationId val="966192953"/>
      </p:ext>
    </p:extLst>
  </p:cSld>
  <p:clrMapOvr>
    <a:overrideClrMapping accent1="accent1" accent2="accent2" accent3="accent3" accent4="accent4" accent5="accent5" accent6="accent6" bg1="lt1" bg2="lt2" folHlink="folHlink" hlink="hlink" tx1="dk1" tx2="dk2"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AAB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387535"/>
            <a:ext cx="272955" cy="9919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DFAE66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6666" y="336487"/>
            <a:ext cx="1706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b="1" sz="6000">
                <a:solidFill>
                  <a:schemeClr val="bg1"/>
                </a:solidFill>
                <a:latin charset="-122" panose="020b0809000000000000" pitchFamily="49" typeface="华康俪金黑W8"/>
                <a:ea charset="-122" panose="020b0809000000000000" pitchFamily="49" typeface="华康俪金黑W8"/>
              </a:defRPr>
            </a:lvl1pPr>
          </a:lstStyle>
          <a:p>
            <a:r>
              <a:rPr altLang="en-US" lang="zh-CN" smtClean="0"/>
              <a:t>概要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65314" y="1792581"/>
            <a:ext cx="4511410" cy="259697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765314" y="4903532"/>
            <a:ext cx="10667973" cy="128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mtClean="0" sz="2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《孙子兵法》又称《孙武兵法》，简称《孙子》，是中国古代最伟大的兵书，也是现存最早的一部兵书，它是对古代战争实践经验的科学总结，揭示了战争的普遍规律，具有丰富的辩证思想。原书共十三篇，今存《孙子兵法》约五千九百字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961729" y="1951418"/>
            <a:ext cx="5267691" cy="2437577"/>
            <a:chOff x="5961729" y="1951418"/>
            <a:chExt cx="5267691" cy="2437577"/>
          </a:xfrm>
        </p:grpSpPr>
        <p:sp>
          <p:nvSpPr>
            <p:cNvPr id="24" name="矩形 23"/>
            <p:cNvSpPr/>
            <p:nvPr/>
          </p:nvSpPr>
          <p:spPr>
            <a:xfrm>
              <a:off x="7489399" y="1951418"/>
              <a:ext cx="3740021" cy="486377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r>
                <a:rPr altLang="en-US" lang="zh-CN" smtClean="0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　始计篇、作战篇、谋攻篇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5961729" y="1951418"/>
              <a:ext cx="1527670" cy="486377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战略运筹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7489399" y="2435764"/>
              <a:ext cx="3740021" cy="486377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r>
                <a:rPr altLang="en-US" lang="zh-CN" smtClean="0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　军形篇、兵势篇、虚实篇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5961729" y="2435764"/>
              <a:ext cx="1527670" cy="486377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作战指挥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7489399" y="2928440"/>
              <a:ext cx="3740021" cy="486377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r>
                <a:rPr altLang="en-US" lang="zh-CN" smtClean="0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　军争篇、九变篇、行军篇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5961729" y="2928440"/>
              <a:ext cx="1527670" cy="486377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战场机变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7489399" y="3422311"/>
              <a:ext cx="3740021" cy="486377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r>
                <a:rPr altLang="en-US" lang="zh-CN" smtClean="0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　地形篇、九地篇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5961729" y="3422311"/>
              <a:ext cx="1527670" cy="486377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军事地理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7489399" y="3902618"/>
              <a:ext cx="3740021" cy="486377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r>
                <a:rPr altLang="en-US" lang="zh-CN" smtClean="0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　火攻篇、用间篇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5962686" y="3902618"/>
              <a:ext cx="1525757" cy="486377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特殊战法</a:t>
              </a:r>
            </a:p>
          </p:txBody>
        </p:sp>
      </p:grpSp>
    </p:spTree>
    <p:extLst>
      <p:ext uri="{BB962C8B-B14F-4D97-AF65-F5344CB8AC3E}">
        <p14:creationId val="1144154883"/>
      </p:ext>
    </p:extLst>
  </p:cSld>
  <p:clrMapOvr>
    <a:overrideClrMapping accent1="accent1" accent2="accent2" accent3="accent3" accent4="accent4" accent5="accent5" accent6="accent6" bg1="lt1" bg2="lt2" folHlink="folHlink" hlink="hlink" tx1="dk1" tx2="dk2"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AAB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176766" y="336487"/>
            <a:ext cx="24180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4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战略运筹</a:t>
            </a:r>
          </a:p>
        </p:txBody>
      </p:sp>
      <p:sp>
        <p:nvSpPr>
          <p:cNvPr id="4" name="矩形 3"/>
          <p:cNvSpPr/>
          <p:nvPr/>
        </p:nvSpPr>
        <p:spPr>
          <a:xfrm>
            <a:off x="765313" y="1949606"/>
            <a:ext cx="1527670" cy="48637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始计篇</a:t>
            </a:r>
          </a:p>
        </p:txBody>
      </p:sp>
      <p:sp>
        <p:nvSpPr>
          <p:cNvPr id="5" name="矩形 4"/>
          <p:cNvSpPr/>
          <p:nvPr/>
        </p:nvSpPr>
        <p:spPr>
          <a:xfrm>
            <a:off x="765313" y="2435983"/>
            <a:ext cx="10667973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Aft>
                <a:spcPts val="1200"/>
              </a:spcAft>
            </a:pPr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主要论述战争中谋划和研究的重要性，提出了“五事”、“七计”、“攻其不备，出其不意”等先计后战的军事原则。</a:t>
            </a:r>
          </a:p>
        </p:txBody>
      </p:sp>
      <p:sp>
        <p:nvSpPr>
          <p:cNvPr id="6" name="矩形 5"/>
          <p:cNvSpPr/>
          <p:nvPr/>
        </p:nvSpPr>
        <p:spPr>
          <a:xfrm>
            <a:off x="765313" y="3390972"/>
            <a:ext cx="1527670" cy="48637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作战篇</a:t>
            </a:r>
          </a:p>
        </p:txBody>
      </p:sp>
      <p:sp>
        <p:nvSpPr>
          <p:cNvPr id="7" name="矩形 6"/>
          <p:cNvSpPr/>
          <p:nvPr/>
        </p:nvSpPr>
        <p:spPr>
          <a:xfrm>
            <a:off x="765312" y="3874316"/>
            <a:ext cx="10667973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Aft>
                <a:spcPts val="1200"/>
              </a:spcAft>
            </a:pPr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主要从战争对经济的依赖关系出发，“举兵十万，日费千金”。阐明速胜之利，久拖之害。提出了“因粮于敌”的思想原则。</a:t>
            </a:r>
          </a:p>
        </p:txBody>
      </p:sp>
      <p:sp>
        <p:nvSpPr>
          <p:cNvPr id="8" name="矩形 7"/>
          <p:cNvSpPr/>
          <p:nvPr/>
        </p:nvSpPr>
        <p:spPr>
          <a:xfrm>
            <a:off x="765313" y="4794847"/>
            <a:ext cx="1527670" cy="48637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谋攻篇</a:t>
            </a:r>
          </a:p>
        </p:txBody>
      </p:sp>
      <p:sp>
        <p:nvSpPr>
          <p:cNvPr id="9" name="矩形 8"/>
          <p:cNvSpPr/>
          <p:nvPr/>
        </p:nvSpPr>
        <p:spPr>
          <a:xfrm>
            <a:off x="765311" y="5323651"/>
            <a:ext cx="10667973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Aft>
                <a:spcPts val="1200"/>
              </a:spcAft>
            </a:pPr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主要论述采取什么“伐谋”的战略思想，以争取战争胜利的问题，揭示了“知己知彼，百战不殆”的著名作战规律。</a:t>
            </a:r>
          </a:p>
        </p:txBody>
      </p:sp>
      <p:sp>
        <p:nvSpPr>
          <p:cNvPr id="12" name="矩形 11"/>
          <p:cNvSpPr/>
          <p:nvPr/>
        </p:nvSpPr>
        <p:spPr>
          <a:xfrm>
            <a:off x="2459201" y="3387938"/>
            <a:ext cx="8974083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 smtClean="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中心思想：兵贵胜，不贵久。</a:t>
            </a:r>
          </a:p>
        </p:txBody>
      </p:sp>
      <p:sp>
        <p:nvSpPr>
          <p:cNvPr id="13" name="矩形 12"/>
          <p:cNvSpPr/>
          <p:nvPr/>
        </p:nvSpPr>
        <p:spPr>
          <a:xfrm>
            <a:off x="2459201" y="1946572"/>
            <a:ext cx="8974083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中心思想：审己量敌，料胜决策。</a:t>
            </a:r>
          </a:p>
        </p:txBody>
      </p:sp>
      <p:sp>
        <p:nvSpPr>
          <p:cNvPr id="14" name="矩形 13"/>
          <p:cNvSpPr/>
          <p:nvPr/>
        </p:nvSpPr>
        <p:spPr>
          <a:xfrm>
            <a:off x="2459201" y="4781221"/>
            <a:ext cx="8974083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中心思想：以智谋胜敌。</a:t>
            </a:r>
          </a:p>
        </p:txBody>
      </p:sp>
    </p:spTree>
    <p:extLst>
      <p:ext uri="{BB962C8B-B14F-4D97-AF65-F5344CB8AC3E}">
        <p14:creationId val="1166275609"/>
      </p:ext>
    </p:extLst>
  </p:cSld>
  <p:clrMapOvr>
    <a:overrideClrMapping accent1="accent1" accent2="accent2" accent3="accent3" accent4="accent4" accent5="accent5" accent6="accent6" bg1="lt1" bg2="lt2" folHlink="folHlink" hlink="hlink" tx1="dk1" tx2="dk2"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AAB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7"/>
          <p:cNvSpPr txBox="1"/>
          <p:nvPr/>
        </p:nvSpPr>
        <p:spPr>
          <a:xfrm>
            <a:off x="176766" y="336487"/>
            <a:ext cx="24180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4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作战指挥</a:t>
            </a:r>
          </a:p>
        </p:txBody>
      </p:sp>
      <p:sp>
        <p:nvSpPr>
          <p:cNvPr id="9" name="矩形 8"/>
          <p:cNvSpPr/>
          <p:nvPr/>
        </p:nvSpPr>
        <p:spPr>
          <a:xfrm>
            <a:off x="765313" y="1949606"/>
            <a:ext cx="1527670" cy="48637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军形篇</a:t>
            </a:r>
          </a:p>
        </p:txBody>
      </p:sp>
      <p:sp>
        <p:nvSpPr>
          <p:cNvPr id="10" name="矩形 9"/>
          <p:cNvSpPr/>
          <p:nvPr/>
        </p:nvSpPr>
        <p:spPr>
          <a:xfrm>
            <a:off x="765313" y="2435983"/>
            <a:ext cx="10667973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Aft>
                <a:spcPts val="1200"/>
              </a:spcAft>
            </a:pPr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主要论述军队战前要创造条件，积累力量，使自己立于不败之地；之后，去寄待和寻求一切机会，战胜敌人。</a:t>
            </a:r>
          </a:p>
        </p:txBody>
      </p:sp>
      <p:sp>
        <p:nvSpPr>
          <p:cNvPr id="11" name="矩形 10"/>
          <p:cNvSpPr/>
          <p:nvPr/>
        </p:nvSpPr>
        <p:spPr>
          <a:xfrm>
            <a:off x="765313" y="3387939"/>
            <a:ext cx="1527670" cy="48637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兵势篇</a:t>
            </a:r>
          </a:p>
        </p:txBody>
      </p:sp>
      <p:sp>
        <p:nvSpPr>
          <p:cNvPr id="12" name="矩形 11"/>
          <p:cNvSpPr/>
          <p:nvPr/>
        </p:nvSpPr>
        <p:spPr>
          <a:xfrm>
            <a:off x="765312" y="3874316"/>
            <a:ext cx="10667973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主要论述军事态势和作战的指挥问题，要善于指挥，出奇制胜，造成和利用有利态势，充分发挥军队的作战力量，有效地打击敌人。</a:t>
            </a:r>
          </a:p>
        </p:txBody>
      </p:sp>
      <p:sp>
        <p:nvSpPr>
          <p:cNvPr id="13" name="矩形 12"/>
          <p:cNvSpPr/>
          <p:nvPr/>
        </p:nvSpPr>
        <p:spPr>
          <a:xfrm>
            <a:off x="765313" y="4794847"/>
            <a:ext cx="1527670" cy="48637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虚实篇</a:t>
            </a:r>
          </a:p>
        </p:txBody>
      </p:sp>
      <p:sp>
        <p:nvSpPr>
          <p:cNvPr id="14" name="矩形 13"/>
          <p:cNvSpPr/>
          <p:nvPr/>
        </p:nvSpPr>
        <p:spPr>
          <a:xfrm>
            <a:off x="765311" y="5323651"/>
            <a:ext cx="10667973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 smtClean="0" sz="2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主要论述作战部署的重要性，要充分设法调动敌人而不为敌人所调动，致人而不致于人。充分将用兵方法运用到极致，并视实应变“未开”，达到“避实击虚”的效果 。</a:t>
            </a:r>
          </a:p>
        </p:txBody>
      </p:sp>
      <p:sp>
        <p:nvSpPr>
          <p:cNvPr id="16" name="矩形 15"/>
          <p:cNvSpPr/>
          <p:nvPr/>
        </p:nvSpPr>
        <p:spPr>
          <a:xfrm>
            <a:off x="2459201" y="3387938"/>
            <a:ext cx="8974083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中心思想：善用奇正，求之于势。</a:t>
            </a:r>
          </a:p>
        </p:txBody>
      </p:sp>
      <p:sp>
        <p:nvSpPr>
          <p:cNvPr id="17" name="矩形 16"/>
          <p:cNvSpPr/>
          <p:nvPr/>
        </p:nvSpPr>
        <p:spPr>
          <a:xfrm>
            <a:off x="2459201" y="1946572"/>
            <a:ext cx="8974083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中心思想：先为不可胜，以待敌之可胜。</a:t>
            </a:r>
          </a:p>
        </p:txBody>
      </p:sp>
      <p:sp>
        <p:nvSpPr>
          <p:cNvPr id="18" name="矩形 17"/>
          <p:cNvSpPr/>
          <p:nvPr/>
        </p:nvSpPr>
        <p:spPr>
          <a:xfrm>
            <a:off x="2459201" y="4781221"/>
            <a:ext cx="8974083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中心思想：故形兵之极，至于无形。</a:t>
            </a:r>
          </a:p>
        </p:txBody>
      </p:sp>
    </p:spTree>
    <p:extLst>
      <p:ext uri="{BB962C8B-B14F-4D97-AF65-F5344CB8AC3E}">
        <p14:creationId val="2306661990"/>
      </p:ext>
    </p:extLst>
  </p:cSld>
  <p:clrMapOvr>
    <a:overrideClrMapping accent1="accent1" accent2="accent2" accent3="accent3" accent4="accent4" accent5="accent5" accent6="accent6" bg1="lt1" bg2="lt2" folHlink="folHlink" hlink="hlink" tx1="dk1" tx2="dk2"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AAB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框 4"/>
          <p:cNvSpPr txBox="1"/>
          <p:nvPr/>
        </p:nvSpPr>
        <p:spPr>
          <a:xfrm>
            <a:off x="176766" y="336487"/>
            <a:ext cx="24180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4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战场机变</a:t>
            </a:r>
          </a:p>
        </p:txBody>
      </p:sp>
      <p:sp>
        <p:nvSpPr>
          <p:cNvPr id="6" name="矩形 5"/>
          <p:cNvSpPr/>
          <p:nvPr/>
        </p:nvSpPr>
        <p:spPr>
          <a:xfrm>
            <a:off x="765313" y="1949606"/>
            <a:ext cx="1527670" cy="48637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军争篇</a:t>
            </a:r>
          </a:p>
        </p:txBody>
      </p:sp>
      <p:sp>
        <p:nvSpPr>
          <p:cNvPr id="7" name="矩形 6"/>
          <p:cNvSpPr/>
          <p:nvPr/>
        </p:nvSpPr>
        <p:spPr>
          <a:xfrm>
            <a:off x="765313" y="2435983"/>
            <a:ext cx="10667973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主要论述军队作战如何趋利避害，权衡轻重后采取迂回的途径，力争掌握战场上的先机之利，战胜敌人。</a:t>
            </a:r>
          </a:p>
        </p:txBody>
      </p:sp>
      <p:sp>
        <p:nvSpPr>
          <p:cNvPr id="8" name="矩形 7"/>
          <p:cNvSpPr/>
          <p:nvPr/>
        </p:nvSpPr>
        <p:spPr>
          <a:xfrm>
            <a:off x="765313" y="3387939"/>
            <a:ext cx="1527670" cy="48637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九变篇</a:t>
            </a:r>
          </a:p>
        </p:txBody>
      </p:sp>
      <p:sp>
        <p:nvSpPr>
          <p:cNvPr id="9" name="矩形 8"/>
          <p:cNvSpPr/>
          <p:nvPr/>
        </p:nvSpPr>
        <p:spPr>
          <a:xfrm>
            <a:off x="765312" y="3874316"/>
            <a:ext cx="10667973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主要论述灵活用兵和治军权术的军事原则，充分发挥军队的战争能力和作用。在有利的情况下考虑到不利的方面，在不利的情况下考虑有利的方面。</a:t>
            </a:r>
          </a:p>
        </p:txBody>
      </p:sp>
      <p:sp>
        <p:nvSpPr>
          <p:cNvPr id="10" name="矩形 9"/>
          <p:cNvSpPr/>
          <p:nvPr/>
        </p:nvSpPr>
        <p:spPr>
          <a:xfrm>
            <a:off x="765313" y="4794847"/>
            <a:ext cx="1527670" cy="48637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行军篇</a:t>
            </a:r>
          </a:p>
        </p:txBody>
      </p:sp>
      <p:sp>
        <p:nvSpPr>
          <p:cNvPr id="11" name="矩形 10"/>
          <p:cNvSpPr/>
          <p:nvPr/>
        </p:nvSpPr>
        <p:spPr>
          <a:xfrm>
            <a:off x="765311" y="5323651"/>
            <a:ext cx="10667973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主要论述在各种地形上的处置军队和观察判断敌情的原则、方法，以及军队内部的队伍和人员管理的方法。</a:t>
            </a:r>
          </a:p>
        </p:txBody>
      </p:sp>
      <p:sp>
        <p:nvSpPr>
          <p:cNvPr id="12" name="矩形 11"/>
          <p:cNvSpPr/>
          <p:nvPr/>
        </p:nvSpPr>
        <p:spPr>
          <a:xfrm>
            <a:off x="2459201" y="3387938"/>
            <a:ext cx="8974083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中心思想：通九变之利，知九变之术。</a:t>
            </a:r>
          </a:p>
        </p:txBody>
      </p:sp>
      <p:sp>
        <p:nvSpPr>
          <p:cNvPr id="13" name="矩形 12"/>
          <p:cNvSpPr/>
          <p:nvPr/>
        </p:nvSpPr>
        <p:spPr>
          <a:xfrm>
            <a:off x="2459201" y="1946572"/>
            <a:ext cx="8974083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中心思想：先知迂直之计者胜。</a:t>
            </a:r>
          </a:p>
        </p:txBody>
      </p:sp>
      <p:sp>
        <p:nvSpPr>
          <p:cNvPr id="14" name="矩形 13"/>
          <p:cNvSpPr/>
          <p:nvPr/>
        </p:nvSpPr>
        <p:spPr>
          <a:xfrm>
            <a:off x="2459201" y="4781221"/>
            <a:ext cx="8974083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中心思想：处军相敌。</a:t>
            </a:r>
          </a:p>
        </p:txBody>
      </p:sp>
    </p:spTree>
    <p:extLst>
      <p:ext uri="{BB962C8B-B14F-4D97-AF65-F5344CB8AC3E}">
        <p14:creationId val="3718885123"/>
      </p:ext>
    </p:extLst>
  </p:cSld>
  <p:clrMapOvr>
    <a:overrideClrMapping accent1="accent1" accent2="accent2" accent3="accent3" accent4="accent4" accent5="accent5" accent6="accent6" bg1="lt1" bg2="lt2" folHlink="folHlink" hlink="hlink" tx1="dk1" tx2="dk2"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AAB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文本框 10"/>
          <p:cNvSpPr txBox="1"/>
          <p:nvPr/>
        </p:nvSpPr>
        <p:spPr>
          <a:xfrm>
            <a:off x="176766" y="336487"/>
            <a:ext cx="24180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4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军事地理</a:t>
            </a:r>
          </a:p>
        </p:txBody>
      </p:sp>
      <p:sp>
        <p:nvSpPr>
          <p:cNvPr id="12" name="矩形 11"/>
          <p:cNvSpPr/>
          <p:nvPr/>
        </p:nvSpPr>
        <p:spPr>
          <a:xfrm>
            <a:off x="765313" y="1949606"/>
            <a:ext cx="1527670" cy="48637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地形篇</a:t>
            </a:r>
          </a:p>
        </p:txBody>
      </p:sp>
      <p:sp>
        <p:nvSpPr>
          <p:cNvPr id="13" name="矩形 12"/>
          <p:cNvSpPr/>
          <p:nvPr/>
        </p:nvSpPr>
        <p:spPr>
          <a:xfrm>
            <a:off x="765313" y="2435983"/>
            <a:ext cx="10667973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主要论述将帅必须重视对敌我双方地形的研究，考察分析地形的特点及对军队作战行动的影响，正确判断敌情，料敌制胜。</a:t>
            </a:r>
          </a:p>
        </p:txBody>
      </p:sp>
      <p:sp>
        <p:nvSpPr>
          <p:cNvPr id="20" name="矩形 19"/>
          <p:cNvSpPr/>
          <p:nvPr/>
        </p:nvSpPr>
        <p:spPr>
          <a:xfrm>
            <a:off x="765313" y="3387939"/>
            <a:ext cx="1527670" cy="48637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九地篇</a:t>
            </a:r>
          </a:p>
        </p:txBody>
      </p:sp>
      <p:sp>
        <p:nvSpPr>
          <p:cNvPr id="21" name="矩形 20"/>
          <p:cNvSpPr/>
          <p:nvPr/>
        </p:nvSpPr>
        <p:spPr>
          <a:xfrm>
            <a:off x="765312" y="3874316"/>
            <a:ext cx="10667973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主要论述军队作战由国内至敌境时，在九中不同的作战地形情况下用兵的原则和规律，提出了“突袭作战，攻其利害” 的军事思想。</a:t>
            </a:r>
          </a:p>
        </p:txBody>
      </p:sp>
      <p:sp>
        <p:nvSpPr>
          <p:cNvPr id="24" name="矩形 23"/>
          <p:cNvSpPr/>
          <p:nvPr/>
        </p:nvSpPr>
        <p:spPr>
          <a:xfrm>
            <a:off x="2459201" y="3387938"/>
            <a:ext cx="8974083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中心思想：九地之变，屈伸之利，人情之理，不可不察。</a:t>
            </a:r>
          </a:p>
        </p:txBody>
      </p:sp>
      <p:sp>
        <p:nvSpPr>
          <p:cNvPr id="25" name="矩形 24"/>
          <p:cNvSpPr/>
          <p:nvPr/>
        </p:nvSpPr>
        <p:spPr>
          <a:xfrm>
            <a:off x="2459201" y="1946572"/>
            <a:ext cx="8974083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中心思想：知彼知己，胜乃不殆；知天知地，胜乃可全。</a:t>
            </a:r>
          </a:p>
        </p:txBody>
      </p:sp>
    </p:spTree>
    <p:extLst>
      <p:ext uri="{BB962C8B-B14F-4D97-AF65-F5344CB8AC3E}">
        <p14:creationId val="3160627969"/>
      </p:ext>
    </p:extLst>
  </p:cSld>
  <p:clrMapOvr>
    <a:overrideClrMapping accent1="accent1" accent2="accent2" accent3="accent3" accent4="accent4" accent5="accent5" accent6="accent6" bg1="lt1" bg2="lt2" folHlink="folHlink" hlink="hlink" tx1="dk1" tx2="dk2"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AAB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/>
        </p:nvSpPr>
        <p:spPr>
          <a:xfrm>
            <a:off x="176766" y="336487"/>
            <a:ext cx="24180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4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特殊战法</a:t>
            </a:r>
          </a:p>
        </p:txBody>
      </p:sp>
      <p:sp>
        <p:nvSpPr>
          <p:cNvPr id="8" name="矩形 7"/>
          <p:cNvSpPr/>
          <p:nvPr/>
        </p:nvSpPr>
        <p:spPr>
          <a:xfrm>
            <a:off x="765313" y="1949606"/>
            <a:ext cx="1527670" cy="48637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火攻篇</a:t>
            </a:r>
          </a:p>
        </p:txBody>
      </p:sp>
      <p:sp>
        <p:nvSpPr>
          <p:cNvPr id="9" name="矩形 8"/>
          <p:cNvSpPr/>
          <p:nvPr/>
        </p:nvSpPr>
        <p:spPr>
          <a:xfrm>
            <a:off x="765313" y="2435983"/>
            <a:ext cx="10667973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主要论述了火攻的种类和实施的方法，提出了“慎战、重利”的思想，要从长远的角度思考自己的利益。</a:t>
            </a:r>
          </a:p>
        </p:txBody>
      </p:sp>
      <p:sp>
        <p:nvSpPr>
          <p:cNvPr id="10" name="矩形 9"/>
          <p:cNvSpPr/>
          <p:nvPr/>
        </p:nvSpPr>
        <p:spPr>
          <a:xfrm>
            <a:off x="765313" y="3387939"/>
            <a:ext cx="1527670" cy="48637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用间篇</a:t>
            </a:r>
          </a:p>
        </p:txBody>
      </p:sp>
      <p:sp>
        <p:nvSpPr>
          <p:cNvPr id="11" name="矩形 10"/>
          <p:cNvSpPr/>
          <p:nvPr/>
        </p:nvSpPr>
        <p:spPr>
          <a:xfrm>
            <a:off x="765312" y="3874316"/>
            <a:ext cx="10667973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Aft>
                <a:spcPts val="1200"/>
              </a:spcAft>
            </a:pPr>
            <a:r>
              <a:rPr altLang="en-US" b="1" lang="zh-CN" smtClean="0" sz="2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主要论述了军队作战中使用间谍的战略意义和方法，介绍了间谍的种类，提出了“非智者不能用间”的思想。</a:t>
            </a:r>
          </a:p>
        </p:txBody>
      </p:sp>
      <p:sp>
        <p:nvSpPr>
          <p:cNvPr id="12" name="矩形 11"/>
          <p:cNvSpPr/>
          <p:nvPr/>
        </p:nvSpPr>
        <p:spPr>
          <a:xfrm>
            <a:off x="2459201" y="3387938"/>
            <a:ext cx="8974083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中心思想：微哉！微哉！无所不用间也。</a:t>
            </a:r>
          </a:p>
        </p:txBody>
      </p:sp>
      <p:sp>
        <p:nvSpPr>
          <p:cNvPr id="13" name="矩形 12"/>
          <p:cNvSpPr/>
          <p:nvPr/>
        </p:nvSpPr>
        <p:spPr>
          <a:xfrm>
            <a:off x="2459201" y="1946572"/>
            <a:ext cx="8974083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中心思想：非利不动，非得不用，非危不战。</a:t>
            </a:r>
          </a:p>
        </p:txBody>
      </p:sp>
    </p:spTree>
    <p:extLst>
      <p:ext uri="{BB962C8B-B14F-4D97-AF65-F5344CB8AC3E}">
        <p14:creationId val="2896621204"/>
      </p:ext>
    </p:extLst>
  </p:cSld>
  <p:clrMapOvr>
    <a:overrideClrMapping accent1="accent1" accent2="accent2" accent3="accent3" accent4="accent4" accent5="accent5" accent6="accent6" bg1="lt1" bg2="lt2" folHlink="folHlink" hlink="hlink" tx1="dk1" tx2="dk2"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5"/>
          <p:cNvSpPr txBox="1"/>
          <p:nvPr/>
        </p:nvSpPr>
        <p:spPr>
          <a:xfrm>
            <a:off x="326666" y="336487"/>
            <a:ext cx="1706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6000">
                <a:solidFill>
                  <a:schemeClr val="bg1"/>
                </a:solidFill>
                <a:latin charset="-122" panose="020b0809000000000000" pitchFamily="49" typeface="华康俪金黑W8"/>
                <a:ea charset="-122" panose="020b0809000000000000" pitchFamily="49" typeface="华康俪金黑W8"/>
              </a:rPr>
              <a:t>我说</a:t>
            </a:r>
          </a:p>
        </p:txBody>
      </p:sp>
      <p:sp>
        <p:nvSpPr>
          <p:cNvPr id="8" name="矩形 7"/>
          <p:cNvSpPr/>
          <p:nvPr/>
        </p:nvSpPr>
        <p:spPr>
          <a:xfrm>
            <a:off x="765312" y="2056482"/>
            <a:ext cx="10667973" cy="3413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Aft>
                <a:spcPts val="1200"/>
              </a:spcAft>
            </a:pPr>
            <a:r>
              <a:rPr altLang="en-US" b="1" lang="zh-CN" smtClean="0" sz="2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内人听闻我要做《孙子兵法》的读书笔记，甚为担忧。诚然，才短短的一周时间，你说对《孙子兵法》这本书有多少感悟？确实谈不上，但也不要过于夸大和想象《孙子兵法》的复杂，不求甚解，看个明白应该还算难度不大，难度最大的莫过于联系到实际运用，那才是真正见人见智了。延伸到做事上，其实只要你能认真去做，都能做得好，缺得就是一个态度。</a:t>
            </a:r>
          </a:p>
          <a:p>
            <a:pPr>
              <a:lnSpc>
                <a:spcPct val="130000"/>
              </a:lnSpc>
              <a:spcAft>
                <a:spcPts val="1200"/>
              </a:spcAft>
            </a:pPr>
            <a:r>
              <a:rPr altLang="en-US" b="1" lang="zh-CN" smtClean="0" sz="2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做这个读书笔记，我的本意其实很简单：一为锻炼自己的逻辑思维能力，清晰解读本书的逻辑架构，巩固读书的效果；二为荐书，通过对本书逻辑架构的视觉呈现，让大家觉得读书其实是一件很容易，也很快乐的事儿。最后送给大家一句话：“不要为读书而读书，一定要明晰自己读书的真正目的，把读书真正当成兴趣来做。” </a:t>
            </a:r>
          </a:p>
        </p:txBody>
      </p:sp>
    </p:spTree>
    <p:extLst>
      <p:ext uri="{BB962C8B-B14F-4D97-AF65-F5344CB8AC3E}">
        <p14:creationId val="4181558818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77</Paragraphs>
  <Slides>9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baseType="lpstr" size="16">
      <vt:lpstr>Arial</vt:lpstr>
      <vt:lpstr>Calibri Light</vt:lpstr>
      <vt:lpstr>Calibri</vt:lpstr>
      <vt:lpstr>华文隶书</vt:lpstr>
      <vt:lpstr>微软雅黑</vt:lpstr>
      <vt:lpstr>华康俪金黑W8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2021-08-22T11:49:20Z</dcterms:created>
  <cp:lastPrinted>2021-08-22T11:49:20Z</cp:lastPrinted>
  <dcterms:modified xsi:type="dcterms:W3CDTF">2021-08-22T05:37:25Z</dcterms:modified>
  <cp:revision>1</cp:revision>
</cp:coreProperties>
</file>