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68" r:id="rId3"/>
    <p:sldId id="256" r:id="rId4"/>
    <p:sldId id="257" r:id="rId5"/>
    <p:sldId id="258" r:id="rId6"/>
    <p:sldId id="269" r:id="rId7"/>
    <p:sldId id="264" r:id="rId8"/>
    <p:sldId id="272" r:id="rId9"/>
    <p:sldId id="273" r:id="rId10"/>
    <p:sldId id="275" r:id="rId11"/>
    <p:sldId id="274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>
        <p:guide orient="horz" pos="1616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tags/tag1.xml" Type="http://schemas.openxmlformats.org/officeDocument/2006/relationships/tags"/><Relationship Id="rId14" Target="presProps.xml" Type="http://schemas.openxmlformats.org/officeDocument/2006/relationships/presProps"/><Relationship Id="rId15" Target="viewProps.xml" Type="http://schemas.openxmlformats.org/officeDocument/2006/relationships/viewProps"/><Relationship Id="rId16" Target="theme/theme1.xml" Type="http://schemas.openxmlformats.org/officeDocument/2006/relationships/theme"/><Relationship Id="rId17" Target="tableStyles.xml" Type="http://schemas.openxmlformats.org/officeDocument/2006/relationships/tableStyles"/><Relationship Id="rId2" Target="notesMasters/notesMaster1.xml" Type="http://schemas.openxmlformats.org/officeDocument/2006/relationships/notes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1A10A-391D-4755-A722-041F5E75984C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AD3FF-850B-49E4-9E26-38E5CD1A0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2329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406883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1765805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779482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7097895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783086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6548074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245363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780268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837760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85165" y="-161365"/>
            <a:ext cx="12420600" cy="7019365"/>
          </a:xfrm>
          <a:prstGeom prst="rect">
            <a:avLst/>
          </a:prstGeom>
          <a:solidFill>
            <a:srgbClr val="F8F5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22027805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8132016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4503807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28B86-9908-4AA8-AD7D-2DDF89F3DAAE}" type="datetimeFigureOut">
              <a:rPr lang="zh-CN" altLang="en-US" smtClean="0"/>
              <a:t>2015/5/13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F89E-621B-424C-A5FA-9551C31CD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994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矩形 5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BC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>
            <a:off x="0" y="5558178"/>
            <a:ext cx="12192000" cy="1299822"/>
          </a:xfrm>
          <a:prstGeom prst="rect">
            <a:avLst/>
          </a:prstGeom>
          <a:solidFill>
            <a:srgbClr val="B0D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矩形 55"/>
          <p:cNvSpPr/>
          <p:nvPr/>
        </p:nvSpPr>
        <p:spPr>
          <a:xfrm>
            <a:off x="0" y="4315848"/>
            <a:ext cx="12192000" cy="1299822"/>
          </a:xfrm>
          <a:prstGeom prst="rect">
            <a:avLst/>
          </a:prstGeom>
          <a:solidFill>
            <a:srgbClr val="75A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2" name="组合 61"/>
          <p:cNvGrpSpPr/>
          <p:nvPr/>
        </p:nvGrpSpPr>
        <p:grpSpPr>
          <a:xfrm>
            <a:off x="582045" y="1165099"/>
            <a:ext cx="4168062" cy="4393079"/>
            <a:chOff x="1297050" y="1222591"/>
            <a:chExt cx="4168062" cy="4393079"/>
          </a:xfrm>
        </p:grpSpPr>
        <p:grpSp>
          <p:nvGrpSpPr>
            <p:cNvPr id="54" name="组合 53"/>
            <p:cNvGrpSpPr/>
            <p:nvPr/>
          </p:nvGrpSpPr>
          <p:grpSpPr>
            <a:xfrm>
              <a:off x="2492889" y="1222591"/>
              <a:ext cx="1749809" cy="1034350"/>
              <a:chOff x="3832226" y="688975"/>
              <a:chExt cx="1358900" cy="803275"/>
            </a:xfrm>
          </p:grpSpPr>
          <p:sp>
            <p:nvSpPr>
              <p:cNvPr id="11" name="Freeform 14"/>
              <p:cNvSpPr/>
              <p:nvPr/>
            </p:nvSpPr>
            <p:spPr bwMode="auto">
              <a:xfrm>
                <a:off x="3913188" y="930275"/>
                <a:ext cx="1201738" cy="561975"/>
              </a:xfrm>
              <a:custGeom>
                <a:gdLst>
                  <a:gd fmla="*/ 359 w 359" name="T0"/>
                  <a:gd fmla="*/ 168 h 168" name="T1"/>
                  <a:gd fmla="*/ 359 w 359" name="T2"/>
                  <a:gd fmla="*/ 161 h 168" name="T3"/>
                  <a:gd fmla="*/ 179 w 359" name="T4"/>
                  <a:gd fmla="*/ 0 h 168" name="T5"/>
                  <a:gd fmla="*/ 0 w 359" name="T6"/>
                  <a:gd fmla="*/ 161 h 168" name="T7"/>
                  <a:gd fmla="*/ 0 w 359" name="T8"/>
                  <a:gd fmla="*/ 168 h 168" name="T9"/>
                  <a:gd fmla="*/ 359 w 359" name="T10"/>
                  <a:gd fmla="*/ 168 h 16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68" w="359">
                    <a:moveTo>
                      <a:pt x="359" y="168"/>
                    </a:moveTo>
                    <a:cubicBezTo>
                      <a:pt x="359" y="161"/>
                      <a:pt x="359" y="161"/>
                      <a:pt x="359" y="161"/>
                    </a:cubicBezTo>
                    <a:cubicBezTo>
                      <a:pt x="359" y="72"/>
                      <a:pt x="279" y="0"/>
                      <a:pt x="179" y="0"/>
                    </a:cubicBezTo>
                    <a:cubicBezTo>
                      <a:pt x="80" y="0"/>
                      <a:pt x="0" y="72"/>
                      <a:pt x="0" y="161"/>
                    </a:cubicBezTo>
                    <a:cubicBezTo>
                      <a:pt x="0" y="168"/>
                      <a:pt x="0" y="168"/>
                      <a:pt x="0" y="168"/>
                    </a:cubicBezTo>
                    <a:lnTo>
                      <a:pt x="359" y="168"/>
                    </a:lnTo>
                    <a:close/>
                  </a:path>
                </a:pathLst>
              </a:custGeom>
              <a:solidFill>
                <a:srgbClr val="F2E18F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grpSp>
            <p:nvGrpSpPr>
              <p:cNvPr id="51" name="组合 50"/>
              <p:cNvGrpSpPr/>
              <p:nvPr/>
            </p:nvGrpSpPr>
            <p:grpSpPr>
              <a:xfrm>
                <a:off x="3832226" y="688975"/>
                <a:ext cx="1358900" cy="773113"/>
                <a:chOff x="3832226" y="688975"/>
                <a:chExt cx="1358900" cy="773113"/>
              </a:xfrm>
              <a:solidFill>
                <a:srgbClr val="2E3359"/>
              </a:solidFill>
            </p:grpSpPr>
            <p:sp>
              <p:nvSpPr>
                <p:cNvPr id="5" name="Oval 8"/>
                <p:cNvSpPr>
                  <a:spLocks noChangeArrowheads="1"/>
                </p:cNvSpPr>
                <p:nvPr/>
              </p:nvSpPr>
              <p:spPr bwMode="auto">
                <a:xfrm>
                  <a:off x="4756151" y="936625"/>
                  <a:ext cx="434975" cy="4318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" name="Oval 9"/>
                <p:cNvSpPr>
                  <a:spLocks noChangeArrowheads="1"/>
                </p:cNvSpPr>
                <p:nvPr/>
              </p:nvSpPr>
              <p:spPr bwMode="auto">
                <a:xfrm>
                  <a:off x="4756151" y="873125"/>
                  <a:ext cx="201613" cy="2016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" name="Oval 10"/>
                <p:cNvSpPr>
                  <a:spLocks noChangeArrowheads="1"/>
                </p:cNvSpPr>
                <p:nvPr/>
              </p:nvSpPr>
              <p:spPr bwMode="auto">
                <a:xfrm>
                  <a:off x="4635501" y="860425"/>
                  <a:ext cx="180975" cy="1762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" name="Oval 11"/>
                <p:cNvSpPr>
                  <a:spLocks noChangeArrowheads="1"/>
                </p:cNvSpPr>
                <p:nvPr/>
              </p:nvSpPr>
              <p:spPr bwMode="auto">
                <a:xfrm>
                  <a:off x="3832226" y="936625"/>
                  <a:ext cx="434975" cy="4318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9" name="Oval 12"/>
                <p:cNvSpPr>
                  <a:spLocks noChangeArrowheads="1"/>
                </p:cNvSpPr>
                <p:nvPr/>
              </p:nvSpPr>
              <p:spPr bwMode="auto">
                <a:xfrm>
                  <a:off x="4067176" y="873125"/>
                  <a:ext cx="200025" cy="2016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0" name="Oval 13"/>
                <p:cNvSpPr>
                  <a:spLocks noChangeArrowheads="1"/>
                </p:cNvSpPr>
                <p:nvPr/>
              </p:nvSpPr>
              <p:spPr bwMode="auto">
                <a:xfrm>
                  <a:off x="4206876" y="860425"/>
                  <a:ext cx="180975" cy="1762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2" name="Freeform 15"/>
                <p:cNvSpPr/>
                <p:nvPr/>
              </p:nvSpPr>
              <p:spPr bwMode="auto">
                <a:xfrm>
                  <a:off x="5060951" y="1163638"/>
                  <a:ext cx="96838" cy="298450"/>
                </a:xfrm>
                <a:custGeom>
                  <a:gdLst>
                    <a:gd fmla="*/ 29 w 29" name="T0"/>
                    <a:gd fmla="*/ 9 h 89" name="T1"/>
                    <a:gd fmla="*/ 15 w 29" name="T2"/>
                    <a:gd fmla="*/ 0 h 89" name="T3"/>
                    <a:gd fmla="*/ 15 w 29" name="T4"/>
                    <a:gd fmla="*/ 0 h 89" name="T5"/>
                    <a:gd fmla="*/ 0 w 29" name="T6"/>
                    <a:gd fmla="*/ 9 h 89" name="T7"/>
                    <a:gd fmla="*/ 0 w 29" name="T8"/>
                    <a:gd fmla="*/ 80 h 89" name="T9"/>
                    <a:gd fmla="*/ 15 w 29" name="T10"/>
                    <a:gd fmla="*/ 89 h 89" name="T11"/>
                    <a:gd fmla="*/ 15 w 29" name="T12"/>
                    <a:gd fmla="*/ 89 h 89" name="T13"/>
                    <a:gd fmla="*/ 29 w 29" name="T14"/>
                    <a:gd fmla="*/ 80 h 89" name="T15"/>
                    <a:gd fmla="*/ 29 w 29" name="T16"/>
                    <a:gd fmla="*/ 9 h 8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89" w="28">
                      <a:moveTo>
                        <a:pt x="29" y="9"/>
                      </a:moveTo>
                      <a:cubicBezTo>
                        <a:pt x="29" y="4"/>
                        <a:pt x="23" y="0"/>
                        <a:pt x="15" y="0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7" y="0"/>
                        <a:pt x="0" y="4"/>
                        <a:pt x="0" y="9"/>
                      </a:cubicBezTo>
                      <a:cubicBezTo>
                        <a:pt x="0" y="80"/>
                        <a:pt x="0" y="80"/>
                        <a:pt x="0" y="80"/>
                      </a:cubicBezTo>
                      <a:cubicBezTo>
                        <a:pt x="0" y="85"/>
                        <a:pt x="7" y="89"/>
                        <a:pt x="15" y="89"/>
                      </a:cubicBezTo>
                      <a:cubicBezTo>
                        <a:pt x="15" y="89"/>
                        <a:pt x="15" y="89"/>
                        <a:pt x="15" y="89"/>
                      </a:cubicBezTo>
                      <a:cubicBezTo>
                        <a:pt x="23" y="89"/>
                        <a:pt x="29" y="85"/>
                        <a:pt x="29" y="80"/>
                      </a:cubicBezTo>
                      <a:lnTo>
                        <a:pt x="29" y="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3" name="Freeform 16"/>
                <p:cNvSpPr/>
                <p:nvPr/>
              </p:nvSpPr>
              <p:spPr bwMode="auto">
                <a:xfrm>
                  <a:off x="3865563" y="1163638"/>
                  <a:ext cx="96838" cy="298450"/>
                </a:xfrm>
                <a:custGeom>
                  <a:gdLst>
                    <a:gd fmla="*/ 0 w 29" name="T0"/>
                    <a:gd fmla="*/ 9 h 89" name="T1"/>
                    <a:gd fmla="*/ 14 w 29" name="T2"/>
                    <a:gd fmla="*/ 0 h 89" name="T3"/>
                    <a:gd fmla="*/ 14 w 29" name="T4"/>
                    <a:gd fmla="*/ 0 h 89" name="T5"/>
                    <a:gd fmla="*/ 29 w 29" name="T6"/>
                    <a:gd fmla="*/ 9 h 89" name="T7"/>
                    <a:gd fmla="*/ 29 w 29" name="T8"/>
                    <a:gd fmla="*/ 80 h 89" name="T9"/>
                    <a:gd fmla="*/ 14 w 29" name="T10"/>
                    <a:gd fmla="*/ 89 h 89" name="T11"/>
                    <a:gd fmla="*/ 14 w 29" name="T12"/>
                    <a:gd fmla="*/ 89 h 89" name="T13"/>
                    <a:gd fmla="*/ 0 w 29" name="T14"/>
                    <a:gd fmla="*/ 80 h 89" name="T15"/>
                    <a:gd fmla="*/ 0 w 29" name="T16"/>
                    <a:gd fmla="*/ 9 h 8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89" w="28">
                      <a:moveTo>
                        <a:pt x="0" y="9"/>
                      </a:moveTo>
                      <a:cubicBezTo>
                        <a:pt x="0" y="4"/>
                        <a:pt x="6" y="0"/>
                        <a:pt x="14" y="0"/>
                      </a:cubicBez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3" y="0"/>
                        <a:pt x="29" y="4"/>
                        <a:pt x="29" y="9"/>
                      </a:cubicBezTo>
                      <a:cubicBezTo>
                        <a:pt x="29" y="80"/>
                        <a:pt x="29" y="80"/>
                        <a:pt x="29" y="80"/>
                      </a:cubicBezTo>
                      <a:cubicBezTo>
                        <a:pt x="29" y="85"/>
                        <a:pt x="23" y="89"/>
                        <a:pt x="14" y="89"/>
                      </a:cubicBezTo>
                      <a:cubicBezTo>
                        <a:pt x="14" y="89"/>
                        <a:pt x="14" y="89"/>
                        <a:pt x="14" y="89"/>
                      </a:cubicBezTo>
                      <a:cubicBezTo>
                        <a:pt x="6" y="89"/>
                        <a:pt x="0" y="85"/>
                        <a:pt x="0" y="80"/>
                      </a:cubicBez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4" name="Freeform 17"/>
                <p:cNvSpPr/>
                <p:nvPr/>
              </p:nvSpPr>
              <p:spPr bwMode="auto">
                <a:xfrm>
                  <a:off x="3902076" y="885825"/>
                  <a:ext cx="539750" cy="422275"/>
                </a:xfrm>
                <a:custGeom>
                  <a:gdLst>
                    <a:gd fmla="*/ 0 w 161" name="T0"/>
                    <a:gd fmla="*/ 63 h 126" name="T1"/>
                    <a:gd fmla="*/ 63 w 161" name="T2"/>
                    <a:gd fmla="*/ 0 h 126" name="T3"/>
                    <a:gd fmla="*/ 98 w 161" name="T4"/>
                    <a:gd fmla="*/ 0 h 126" name="T5"/>
                    <a:gd fmla="*/ 161 w 161" name="T6"/>
                    <a:gd fmla="*/ 63 h 126" name="T7"/>
                    <a:gd fmla="*/ 161 w 161" name="T8"/>
                    <a:gd fmla="*/ 63 h 126" name="T9"/>
                    <a:gd fmla="*/ 98 w 161" name="T10"/>
                    <a:gd fmla="*/ 126 h 126" name="T11"/>
                    <a:gd fmla="*/ 63 w 161" name="T12"/>
                    <a:gd fmla="*/ 126 h 126" name="T13"/>
                    <a:gd fmla="*/ 0 w 161" name="T14"/>
                    <a:gd fmla="*/ 63 h 126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125" w="161">
                      <a:moveTo>
                        <a:pt x="0" y="63"/>
                      </a:moveTo>
                      <a:cubicBezTo>
                        <a:pt x="0" y="28"/>
                        <a:pt x="28" y="0"/>
                        <a:pt x="63" y="0"/>
                      </a:cubicBez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133" y="0"/>
                        <a:pt x="161" y="28"/>
                        <a:pt x="161" y="63"/>
                      </a:cubicBezTo>
                      <a:cubicBezTo>
                        <a:pt x="161" y="63"/>
                        <a:pt x="161" y="63"/>
                        <a:pt x="161" y="63"/>
                      </a:cubicBezTo>
                      <a:cubicBezTo>
                        <a:pt x="161" y="98"/>
                        <a:pt x="133" y="126"/>
                        <a:pt x="98" y="126"/>
                      </a:cubicBezTo>
                      <a:cubicBezTo>
                        <a:pt x="63" y="126"/>
                        <a:pt x="63" y="126"/>
                        <a:pt x="63" y="126"/>
                      </a:cubicBezTo>
                      <a:cubicBezTo>
                        <a:pt x="28" y="126"/>
                        <a:pt x="0" y="98"/>
                        <a:pt x="0" y="6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5" name="Freeform 18"/>
                <p:cNvSpPr/>
                <p:nvPr/>
              </p:nvSpPr>
              <p:spPr bwMode="auto">
                <a:xfrm>
                  <a:off x="4022726" y="688975"/>
                  <a:ext cx="539750" cy="422275"/>
                </a:xfrm>
                <a:custGeom>
                  <a:gdLst>
                    <a:gd fmla="*/ 0 w 161" name="T0"/>
                    <a:gd fmla="*/ 63 h 126" name="T1"/>
                    <a:gd fmla="*/ 64 w 161" name="T2"/>
                    <a:gd fmla="*/ 0 h 126" name="T3"/>
                    <a:gd fmla="*/ 98 w 161" name="T4"/>
                    <a:gd fmla="*/ 0 h 126" name="T5"/>
                    <a:gd fmla="*/ 161 w 161" name="T6"/>
                    <a:gd fmla="*/ 63 h 126" name="T7"/>
                    <a:gd fmla="*/ 161 w 161" name="T8"/>
                    <a:gd fmla="*/ 63 h 126" name="T9"/>
                    <a:gd fmla="*/ 98 w 161" name="T10"/>
                    <a:gd fmla="*/ 126 h 126" name="T11"/>
                    <a:gd fmla="*/ 64 w 161" name="T12"/>
                    <a:gd fmla="*/ 126 h 126" name="T13"/>
                    <a:gd fmla="*/ 0 w 161" name="T14"/>
                    <a:gd fmla="*/ 63 h 126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125" w="161">
                      <a:moveTo>
                        <a:pt x="0" y="63"/>
                      </a:moveTo>
                      <a:cubicBezTo>
                        <a:pt x="0" y="28"/>
                        <a:pt x="28" y="0"/>
                        <a:pt x="64" y="0"/>
                      </a:cubicBez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133" y="0"/>
                        <a:pt x="161" y="28"/>
                        <a:pt x="161" y="63"/>
                      </a:cubicBezTo>
                      <a:cubicBezTo>
                        <a:pt x="161" y="63"/>
                        <a:pt x="161" y="63"/>
                        <a:pt x="161" y="63"/>
                      </a:cubicBezTo>
                      <a:cubicBezTo>
                        <a:pt x="161" y="98"/>
                        <a:pt x="133" y="126"/>
                        <a:pt x="98" y="126"/>
                      </a:cubicBezTo>
                      <a:cubicBezTo>
                        <a:pt x="64" y="126"/>
                        <a:pt x="64" y="126"/>
                        <a:pt x="64" y="126"/>
                      </a:cubicBezTo>
                      <a:cubicBezTo>
                        <a:pt x="28" y="126"/>
                        <a:pt x="0" y="98"/>
                        <a:pt x="0" y="6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6" name="Freeform 19"/>
                <p:cNvSpPr/>
                <p:nvPr/>
              </p:nvSpPr>
              <p:spPr bwMode="auto">
                <a:xfrm>
                  <a:off x="4705351" y="890588"/>
                  <a:ext cx="379413" cy="363538"/>
                </a:xfrm>
                <a:custGeom>
                  <a:gdLst>
                    <a:gd fmla="*/ 0 w 113" name="T0"/>
                    <a:gd fmla="*/ 54 h 109" name="T1"/>
                    <a:gd fmla="*/ 44 w 113" name="T2"/>
                    <a:gd fmla="*/ 0 h 109" name="T3"/>
                    <a:gd fmla="*/ 68 w 113" name="T4"/>
                    <a:gd fmla="*/ 0 h 109" name="T5"/>
                    <a:gd fmla="*/ 113 w 113" name="T6"/>
                    <a:gd fmla="*/ 54 h 109" name="T7"/>
                    <a:gd fmla="*/ 113 w 113" name="T8"/>
                    <a:gd fmla="*/ 54 h 109" name="T9"/>
                    <a:gd fmla="*/ 68 w 113" name="T10"/>
                    <a:gd fmla="*/ 109 h 109" name="T11"/>
                    <a:gd fmla="*/ 44 w 113" name="T12"/>
                    <a:gd fmla="*/ 109 h 109" name="T13"/>
                    <a:gd fmla="*/ 0 w 113" name="T14"/>
                    <a:gd fmla="*/ 54 h 10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109" w="113">
                      <a:moveTo>
                        <a:pt x="0" y="54"/>
                      </a:moveTo>
                      <a:cubicBezTo>
                        <a:pt x="0" y="24"/>
                        <a:pt x="20" y="0"/>
                        <a:pt x="44" y="0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93" y="0"/>
                        <a:pt x="113" y="24"/>
                        <a:pt x="113" y="54"/>
                      </a:cubicBezTo>
                      <a:cubicBezTo>
                        <a:pt x="113" y="54"/>
                        <a:pt x="113" y="54"/>
                        <a:pt x="113" y="54"/>
                      </a:cubicBezTo>
                      <a:cubicBezTo>
                        <a:pt x="113" y="84"/>
                        <a:pt x="93" y="109"/>
                        <a:pt x="68" y="109"/>
                      </a:cubicBezTo>
                      <a:cubicBezTo>
                        <a:pt x="44" y="109"/>
                        <a:pt x="44" y="109"/>
                        <a:pt x="44" y="109"/>
                      </a:cubicBezTo>
                      <a:cubicBezTo>
                        <a:pt x="20" y="109"/>
                        <a:pt x="0" y="84"/>
                        <a:pt x="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7" name="Freeform 20"/>
                <p:cNvSpPr/>
                <p:nvPr/>
              </p:nvSpPr>
              <p:spPr bwMode="auto">
                <a:xfrm>
                  <a:off x="4371976" y="773113"/>
                  <a:ext cx="481013" cy="338138"/>
                </a:xfrm>
                <a:custGeom>
                  <a:gdLst>
                    <a:gd fmla="*/ 144 w 144" name="T0"/>
                    <a:gd fmla="*/ 101 h 101" name="T1"/>
                    <a:gd fmla="*/ 0 w 144" name="T2"/>
                    <a:gd fmla="*/ 101 h 101" name="T3"/>
                    <a:gd fmla="*/ 0 w 144" name="T4"/>
                    <a:gd fmla="*/ 1 h 101" name="T5"/>
                    <a:gd fmla="*/ 99 w 144" name="T6"/>
                    <a:gd fmla="*/ 1 h 101" name="T7"/>
                    <a:gd fmla="*/ 144 w 144" name="T8"/>
                    <a:gd fmla="*/ 39 h 101" name="T9"/>
                    <a:gd fmla="*/ 144 w 144" name="T10"/>
                    <a:gd fmla="*/ 101 h 101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100" w="144">
                      <a:moveTo>
                        <a:pt x="144" y="101"/>
                      </a:moveTo>
                      <a:cubicBezTo>
                        <a:pt x="0" y="101"/>
                        <a:pt x="0" y="101"/>
                        <a:pt x="0" y="10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69" y="0"/>
                        <a:pt x="99" y="1"/>
                      </a:cubicBezTo>
                      <a:cubicBezTo>
                        <a:pt x="130" y="1"/>
                        <a:pt x="143" y="13"/>
                        <a:pt x="144" y="39"/>
                      </a:cubicBezTo>
                      <a:cubicBezTo>
                        <a:pt x="144" y="65"/>
                        <a:pt x="144" y="101"/>
                        <a:pt x="144" y="10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53" name="组合 52"/>
            <p:cNvGrpSpPr/>
            <p:nvPr/>
          </p:nvGrpSpPr>
          <p:grpSpPr>
            <a:xfrm>
              <a:off x="1297050" y="2220303"/>
              <a:ext cx="4168062" cy="3395367"/>
              <a:chOff x="2905126" y="2503488"/>
              <a:chExt cx="3236912" cy="2636838"/>
            </a:xfrm>
          </p:grpSpPr>
          <p:sp>
            <p:nvSpPr>
              <p:cNvPr id="3" name="Rectangle 6"/>
              <p:cNvSpPr>
                <a:spLocks noChangeArrowheads="1"/>
              </p:cNvSpPr>
              <p:nvPr/>
            </p:nvSpPr>
            <p:spPr bwMode="auto">
              <a:xfrm>
                <a:off x="4173538" y="3570288"/>
                <a:ext cx="706438" cy="174625"/>
              </a:xfrm>
              <a:prstGeom prst="rect">
                <a:avLst/>
              </a:prstGeom>
              <a:solidFill>
                <a:srgbClr val="EEE4D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" name="Freeform 7"/>
              <p:cNvSpPr/>
              <p:nvPr/>
            </p:nvSpPr>
            <p:spPr bwMode="auto">
              <a:xfrm>
                <a:off x="3913188" y="2503488"/>
                <a:ext cx="1201738" cy="1200150"/>
              </a:xfrm>
              <a:custGeom>
                <a:gdLst>
                  <a:gd fmla="*/ 0 w 359" name="T0"/>
                  <a:gd fmla="*/ 0 h 359" name="T1"/>
                  <a:gd fmla="*/ 0 w 359" name="T2"/>
                  <a:gd fmla="*/ 137 h 359" name="T3"/>
                  <a:gd fmla="*/ 0 w 359" name="T4"/>
                  <a:gd fmla="*/ 197 h 359" name="T5"/>
                  <a:gd fmla="*/ 179 w 359" name="T6"/>
                  <a:gd fmla="*/ 359 h 359" name="T7"/>
                  <a:gd fmla="*/ 359 w 359" name="T8"/>
                  <a:gd fmla="*/ 197 h 359" name="T9"/>
                  <a:gd fmla="*/ 359 w 359" name="T10"/>
                  <a:gd fmla="*/ 0 h 359" name="T11"/>
                  <a:gd fmla="*/ 0 w 359" name="T12"/>
                  <a:gd fmla="*/ 0 h 35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9" w="359">
                    <a:moveTo>
                      <a:pt x="0" y="0"/>
                    </a:move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97"/>
                      <a:pt x="0" y="197"/>
                      <a:pt x="0" y="197"/>
                    </a:cubicBezTo>
                    <a:cubicBezTo>
                      <a:pt x="0" y="287"/>
                      <a:pt x="80" y="359"/>
                      <a:pt x="179" y="359"/>
                    </a:cubicBezTo>
                    <a:cubicBezTo>
                      <a:pt x="279" y="359"/>
                      <a:pt x="359" y="287"/>
                      <a:pt x="359" y="197"/>
                    </a:cubicBezTo>
                    <a:cubicBezTo>
                      <a:pt x="359" y="0"/>
                      <a:pt x="359" y="0"/>
                      <a:pt x="35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E18F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" name="Freeform 21"/>
              <p:cNvSpPr/>
              <p:nvPr/>
            </p:nvSpPr>
            <p:spPr bwMode="auto">
              <a:xfrm>
                <a:off x="5218113" y="4089400"/>
                <a:ext cx="923925" cy="1050925"/>
              </a:xfrm>
              <a:custGeom>
                <a:gdLst>
                  <a:gd fmla="*/ 38 w 582" name="T0"/>
                  <a:gd fmla="*/ 228 h 662" name="T1"/>
                  <a:gd fmla="*/ 196 w 582" name="T2"/>
                  <a:gd fmla="*/ 662 h 662" name="T3"/>
                  <a:gd fmla="*/ 582 w 582" name="T4"/>
                  <a:gd fmla="*/ 662 h 662" name="T5"/>
                  <a:gd fmla="*/ 337 w 582" name="T6"/>
                  <a:gd fmla="*/ 0 h 662" name="T7"/>
                  <a:gd fmla="*/ 0 w 582" name="T8"/>
                  <a:gd fmla="*/ 124 h 662" name="T9"/>
                  <a:gd fmla="*/ 51 w 582" name="T10"/>
                  <a:gd fmla="*/ 160 h 662" name="T11"/>
                  <a:gd fmla="*/ 38 w 582" name="T12"/>
                  <a:gd fmla="*/ 228 h 66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62" w="582">
                    <a:moveTo>
                      <a:pt x="38" y="228"/>
                    </a:moveTo>
                    <a:lnTo>
                      <a:pt x="196" y="662"/>
                    </a:lnTo>
                    <a:lnTo>
                      <a:pt x="582" y="662"/>
                    </a:lnTo>
                    <a:lnTo>
                      <a:pt x="337" y="0"/>
                    </a:lnTo>
                    <a:lnTo>
                      <a:pt x="0" y="124"/>
                    </a:lnTo>
                    <a:lnTo>
                      <a:pt x="51" y="160"/>
                    </a:lnTo>
                    <a:lnTo>
                      <a:pt x="38" y="228"/>
                    </a:lnTo>
                    <a:close/>
                  </a:path>
                </a:pathLst>
              </a:custGeom>
              <a:solidFill>
                <a:srgbClr val="00668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" name="Freeform 22"/>
              <p:cNvSpPr/>
              <p:nvPr/>
            </p:nvSpPr>
            <p:spPr bwMode="auto">
              <a:xfrm>
                <a:off x="2905126" y="3717925"/>
                <a:ext cx="2847975" cy="1422400"/>
              </a:xfrm>
              <a:custGeom>
                <a:gdLst>
                  <a:gd fmla="*/ 814 w 851" name="T0"/>
                  <a:gd fmla="*/ 425 h 425" name="T1"/>
                  <a:gd fmla="*/ 851 w 851" name="T2"/>
                  <a:gd fmla="*/ 111 h 425" name="T3"/>
                  <a:gd fmla="*/ 579 w 851" name="T4"/>
                  <a:gd fmla="*/ 0 h 425" name="T5"/>
                  <a:gd fmla="*/ 483 w 851" name="T6"/>
                  <a:gd fmla="*/ 7 h 425" name="T7"/>
                  <a:gd fmla="*/ 388 w 851" name="T8"/>
                  <a:gd fmla="*/ 0 h 425" name="T9"/>
                  <a:gd fmla="*/ 116 w 851" name="T10"/>
                  <a:gd fmla="*/ 111 h 425" name="T11"/>
                  <a:gd fmla="*/ 72 w 851" name="T12"/>
                  <a:gd fmla="*/ 129 h 425" name="T13"/>
                  <a:gd fmla="*/ 0 w 851" name="T14"/>
                  <a:gd fmla="*/ 425 h 425" name="T15"/>
                  <a:gd fmla="*/ 814 w 851" name="T16"/>
                  <a:gd fmla="*/ 425 h 42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5" w="851">
                    <a:moveTo>
                      <a:pt x="814" y="425"/>
                    </a:moveTo>
                    <a:cubicBezTo>
                      <a:pt x="832" y="237"/>
                      <a:pt x="851" y="111"/>
                      <a:pt x="851" y="111"/>
                    </a:cubicBezTo>
                    <a:cubicBezTo>
                      <a:pt x="579" y="0"/>
                      <a:pt x="579" y="0"/>
                      <a:pt x="579" y="0"/>
                    </a:cubicBezTo>
                    <a:cubicBezTo>
                      <a:pt x="483" y="7"/>
                      <a:pt x="483" y="7"/>
                      <a:pt x="483" y="7"/>
                    </a:cubicBezTo>
                    <a:cubicBezTo>
                      <a:pt x="388" y="0"/>
                      <a:pt x="388" y="0"/>
                      <a:pt x="388" y="0"/>
                    </a:cubicBezTo>
                    <a:cubicBezTo>
                      <a:pt x="116" y="111"/>
                      <a:pt x="116" y="111"/>
                      <a:pt x="116" y="111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0" y="425"/>
                      <a:pt x="0" y="425"/>
                      <a:pt x="0" y="425"/>
                    </a:cubicBezTo>
                    <a:lnTo>
                      <a:pt x="814" y="425"/>
                    </a:lnTo>
                    <a:close/>
                  </a:path>
                </a:pathLst>
              </a:custGeom>
              <a:solidFill>
                <a:srgbClr val="00668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23"/>
              <p:cNvSpPr/>
              <p:nvPr/>
            </p:nvSpPr>
            <p:spPr bwMode="auto">
              <a:xfrm>
                <a:off x="3913188" y="3730625"/>
                <a:ext cx="1144588" cy="1409700"/>
              </a:xfrm>
              <a:custGeom>
                <a:gdLst>
                  <a:gd fmla="*/ 571 w 721" name="T0"/>
                  <a:gd fmla="*/ 888 h 888" name="T1"/>
                  <a:gd fmla="*/ 603 w 721" name="T2"/>
                  <a:gd fmla="*/ 780 h 888" name="T3"/>
                  <a:gd fmla="*/ 721 w 721" name="T4"/>
                  <a:gd fmla="*/ 188 h 888" name="T5"/>
                  <a:gd fmla="*/ 611 w 721" name="T6"/>
                  <a:gd fmla="*/ 15 h 888" name="T7"/>
                  <a:gd fmla="*/ 599 w 721" name="T8"/>
                  <a:gd fmla="*/ 9 h 888" name="T9"/>
                  <a:gd fmla="*/ 451 w 721" name="T10"/>
                  <a:gd fmla="*/ 9 h 888" name="T11"/>
                  <a:gd fmla="*/ 173 w 721" name="T12"/>
                  <a:gd fmla="*/ 0 h 888" name="T13"/>
                  <a:gd fmla="*/ 149 w 721" name="T14"/>
                  <a:gd fmla="*/ 36 h 888" name="T15"/>
                  <a:gd fmla="*/ 97 w 721" name="T16"/>
                  <a:gd fmla="*/ 182 h 888" name="T17"/>
                  <a:gd fmla="*/ 0 w 721" name="T18"/>
                  <a:gd fmla="*/ 382 h 888" name="T19"/>
                  <a:gd fmla="*/ 124 w 721" name="T20"/>
                  <a:gd fmla="*/ 888 h 888" name="T21"/>
                  <a:gd fmla="*/ 571 w 721" name="T22"/>
                  <a:gd fmla="*/ 888 h 88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87" w="721">
                    <a:moveTo>
                      <a:pt x="571" y="888"/>
                    </a:moveTo>
                    <a:lnTo>
                      <a:pt x="603" y="780"/>
                    </a:lnTo>
                    <a:lnTo>
                      <a:pt x="721" y="188"/>
                    </a:lnTo>
                    <a:lnTo>
                      <a:pt x="611" y="15"/>
                    </a:lnTo>
                    <a:lnTo>
                      <a:pt x="599" y="9"/>
                    </a:lnTo>
                    <a:lnTo>
                      <a:pt x="451" y="9"/>
                    </a:lnTo>
                    <a:lnTo>
                      <a:pt x="173" y="0"/>
                    </a:lnTo>
                    <a:lnTo>
                      <a:pt x="149" y="36"/>
                    </a:lnTo>
                    <a:lnTo>
                      <a:pt x="97" y="182"/>
                    </a:lnTo>
                    <a:lnTo>
                      <a:pt x="0" y="382"/>
                    </a:lnTo>
                    <a:lnTo>
                      <a:pt x="124" y="888"/>
                    </a:lnTo>
                    <a:lnTo>
                      <a:pt x="571" y="8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24"/>
              <p:cNvSpPr/>
              <p:nvPr/>
            </p:nvSpPr>
            <p:spPr bwMode="auto">
              <a:xfrm>
                <a:off x="3765551" y="3733800"/>
                <a:ext cx="528638" cy="1406525"/>
              </a:xfrm>
              <a:custGeom>
                <a:gdLst>
                  <a:gd fmla="*/ 89 w 158" name="T0"/>
                  <a:gd fmla="*/ 420 h 420" name="T1"/>
                  <a:gd fmla="*/ 158 w 158" name="T2"/>
                  <a:gd fmla="*/ 420 h 420" name="T3"/>
                  <a:gd fmla="*/ 120 w 158" name="T4"/>
                  <a:gd fmla="*/ 0 h 420" name="T5"/>
                  <a:gd fmla="*/ 17 w 158" name="T6"/>
                  <a:gd fmla="*/ 101 h 420" name="T7"/>
                  <a:gd fmla="*/ 46 w 158" name="T8"/>
                  <a:gd fmla="*/ 156 h 420" name="T9"/>
                  <a:gd fmla="*/ 0 w 158" name="T10"/>
                  <a:gd fmla="*/ 185 h 420" name="T11"/>
                  <a:gd fmla="*/ 89 w 158" name="T12"/>
                  <a:gd fmla="*/ 420 h 4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0" w="158">
                    <a:moveTo>
                      <a:pt x="89" y="420"/>
                    </a:moveTo>
                    <a:cubicBezTo>
                      <a:pt x="158" y="420"/>
                      <a:pt x="158" y="420"/>
                      <a:pt x="158" y="420"/>
                    </a:cubicBezTo>
                    <a:cubicBezTo>
                      <a:pt x="119" y="191"/>
                      <a:pt x="120" y="0"/>
                      <a:pt x="120" y="0"/>
                    </a:cubicBezTo>
                    <a:cubicBezTo>
                      <a:pt x="17" y="101"/>
                      <a:pt x="17" y="101"/>
                      <a:pt x="17" y="101"/>
                    </a:cubicBezTo>
                    <a:cubicBezTo>
                      <a:pt x="46" y="156"/>
                      <a:pt x="46" y="156"/>
                      <a:pt x="46" y="156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0" y="185"/>
                      <a:pt x="40" y="297"/>
                      <a:pt x="89" y="420"/>
                    </a:cubicBezTo>
                    <a:close/>
                  </a:path>
                </a:pathLst>
              </a:custGeom>
              <a:solidFill>
                <a:srgbClr val="06526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25"/>
              <p:cNvSpPr/>
              <p:nvPr/>
            </p:nvSpPr>
            <p:spPr bwMode="auto">
              <a:xfrm>
                <a:off x="4756151" y="3733800"/>
                <a:ext cx="525463" cy="1406525"/>
              </a:xfrm>
              <a:custGeom>
                <a:gdLst>
                  <a:gd fmla="*/ 0 w 157" name="T0"/>
                  <a:gd fmla="*/ 420 h 420" name="T1"/>
                  <a:gd fmla="*/ 68 w 157" name="T2"/>
                  <a:gd fmla="*/ 420 h 420" name="T3"/>
                  <a:gd fmla="*/ 157 w 157" name="T4"/>
                  <a:gd fmla="*/ 185 h 420" name="T5"/>
                  <a:gd fmla="*/ 112 w 157" name="T6"/>
                  <a:gd fmla="*/ 156 h 420" name="T7"/>
                  <a:gd fmla="*/ 141 w 157" name="T8"/>
                  <a:gd fmla="*/ 101 h 420" name="T9"/>
                  <a:gd fmla="*/ 37 w 157" name="T10"/>
                  <a:gd fmla="*/ 0 h 420" name="T11"/>
                  <a:gd fmla="*/ 0 w 157" name="T12"/>
                  <a:gd fmla="*/ 420 h 42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20" w="157">
                    <a:moveTo>
                      <a:pt x="0" y="420"/>
                    </a:moveTo>
                    <a:cubicBezTo>
                      <a:pt x="68" y="420"/>
                      <a:pt x="68" y="420"/>
                      <a:pt x="68" y="420"/>
                    </a:cubicBezTo>
                    <a:cubicBezTo>
                      <a:pt x="117" y="297"/>
                      <a:pt x="157" y="185"/>
                      <a:pt x="157" y="185"/>
                    </a:cubicBezTo>
                    <a:cubicBezTo>
                      <a:pt x="112" y="156"/>
                      <a:pt x="112" y="156"/>
                      <a:pt x="112" y="156"/>
                    </a:cubicBezTo>
                    <a:cubicBezTo>
                      <a:pt x="141" y="101"/>
                      <a:pt x="141" y="101"/>
                      <a:pt x="141" y="101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9" y="191"/>
                      <a:pt x="0" y="420"/>
                    </a:cubicBezTo>
                    <a:close/>
                  </a:path>
                </a:pathLst>
              </a:custGeom>
              <a:solidFill>
                <a:srgbClr val="06526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Freeform 26"/>
              <p:cNvSpPr/>
              <p:nvPr/>
            </p:nvSpPr>
            <p:spPr bwMode="auto">
              <a:xfrm>
                <a:off x="4364038" y="3995738"/>
                <a:ext cx="325438" cy="1144588"/>
              </a:xfrm>
              <a:custGeom>
                <a:gdLst>
                  <a:gd fmla="*/ 205 w 205" name="T0"/>
                  <a:gd fmla="*/ 721 h 721" name="T1"/>
                  <a:gd fmla="*/ 133 w 205" name="T2"/>
                  <a:gd fmla="*/ 0 h 721" name="T3"/>
                  <a:gd fmla="*/ 68 w 205" name="T4"/>
                  <a:gd fmla="*/ 0 h 721" name="T5"/>
                  <a:gd fmla="*/ 0 w 205" name="T6"/>
                  <a:gd fmla="*/ 721 h 721" name="T7"/>
                  <a:gd fmla="*/ 205 w 205" name="T8"/>
                  <a:gd fmla="*/ 721 h 7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1" w="205">
                    <a:moveTo>
                      <a:pt x="205" y="721"/>
                    </a:moveTo>
                    <a:lnTo>
                      <a:pt x="133" y="0"/>
                    </a:lnTo>
                    <a:lnTo>
                      <a:pt x="68" y="0"/>
                    </a:lnTo>
                    <a:lnTo>
                      <a:pt x="0" y="721"/>
                    </a:lnTo>
                    <a:lnTo>
                      <a:pt x="205" y="721"/>
                    </a:lnTo>
                    <a:close/>
                  </a:path>
                </a:pathLst>
              </a:custGeom>
              <a:solidFill>
                <a:srgbClr val="254B5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27"/>
              <p:cNvSpPr/>
              <p:nvPr/>
            </p:nvSpPr>
            <p:spPr bwMode="auto">
              <a:xfrm>
                <a:off x="4421188" y="3733800"/>
                <a:ext cx="204788" cy="282575"/>
              </a:xfrm>
              <a:custGeom>
                <a:gdLst>
                  <a:gd fmla="*/ 129 w 129" name="T0"/>
                  <a:gd fmla="*/ 0 h 178" name="T1"/>
                  <a:gd fmla="*/ 0 w 129" name="T2"/>
                  <a:gd fmla="*/ 0 h 178" name="T3"/>
                  <a:gd fmla="*/ 17 w 129" name="T4"/>
                  <a:gd fmla="*/ 178 h 178" name="T5"/>
                  <a:gd fmla="*/ 112 w 129" name="T6"/>
                  <a:gd fmla="*/ 178 h 178" name="T7"/>
                  <a:gd fmla="*/ 129 w 129" name="T8"/>
                  <a:gd fmla="*/ 0 h 17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8" w="129">
                    <a:moveTo>
                      <a:pt x="129" y="0"/>
                    </a:moveTo>
                    <a:lnTo>
                      <a:pt x="0" y="0"/>
                    </a:lnTo>
                    <a:lnTo>
                      <a:pt x="17" y="178"/>
                    </a:lnTo>
                    <a:lnTo>
                      <a:pt x="112" y="178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254B5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Freeform 28"/>
              <p:cNvSpPr/>
              <p:nvPr/>
            </p:nvSpPr>
            <p:spPr bwMode="auto">
              <a:xfrm>
                <a:off x="4167188" y="3708400"/>
                <a:ext cx="358775" cy="263525"/>
              </a:xfrm>
              <a:custGeom>
                <a:gdLst>
                  <a:gd fmla="*/ 226 w 226" name="T0"/>
                  <a:gd fmla="*/ 16 h 166" name="T1"/>
                  <a:gd fmla="*/ 135 w 226" name="T2"/>
                  <a:gd fmla="*/ 166 h 166" name="T3"/>
                  <a:gd fmla="*/ 0 w 226" name="T4"/>
                  <a:gd fmla="*/ 31 h 166" name="T5"/>
                  <a:gd fmla="*/ 0 w 226" name="T6"/>
                  <a:gd fmla="*/ 0 h 166" name="T7"/>
                  <a:gd fmla="*/ 226 w 226" name="T8"/>
                  <a:gd fmla="*/ 16 h 16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6" w="226">
                    <a:moveTo>
                      <a:pt x="226" y="16"/>
                    </a:moveTo>
                    <a:lnTo>
                      <a:pt x="135" y="166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226" y="16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29"/>
              <p:cNvSpPr/>
              <p:nvPr/>
            </p:nvSpPr>
            <p:spPr bwMode="auto">
              <a:xfrm>
                <a:off x="4518026" y="3708400"/>
                <a:ext cx="365125" cy="263525"/>
              </a:xfrm>
              <a:custGeom>
                <a:gdLst>
                  <a:gd fmla="*/ 0 w 230" name="T0"/>
                  <a:gd fmla="*/ 16 h 166" name="T1"/>
                  <a:gd fmla="*/ 93 w 230" name="T2"/>
                  <a:gd fmla="*/ 166 h 166" name="T3"/>
                  <a:gd fmla="*/ 230 w 230" name="T4"/>
                  <a:gd fmla="*/ 31 h 166" name="T5"/>
                  <a:gd fmla="*/ 228 w 230" name="T6"/>
                  <a:gd fmla="*/ 0 h 166" name="T7"/>
                  <a:gd fmla="*/ 0 w 230" name="T8"/>
                  <a:gd fmla="*/ 16 h 16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6" w="230">
                    <a:moveTo>
                      <a:pt x="0" y="16"/>
                    </a:moveTo>
                    <a:lnTo>
                      <a:pt x="93" y="166"/>
                    </a:lnTo>
                    <a:lnTo>
                      <a:pt x="230" y="31"/>
                    </a:lnTo>
                    <a:lnTo>
                      <a:pt x="228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4375151" y="3386138"/>
                <a:ext cx="304800" cy="41275"/>
              </a:xfrm>
              <a:prstGeom prst="rect">
                <a:avLst/>
              </a:prstGeom>
              <a:solidFill>
                <a:srgbClr val="E9523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" name="Freeform 31"/>
              <p:cNvSpPr>
                <a:spLocks noEditPoints="1"/>
              </p:cNvSpPr>
              <p:nvPr/>
            </p:nvSpPr>
            <p:spPr bwMode="auto">
              <a:xfrm>
                <a:off x="4243388" y="3265488"/>
                <a:ext cx="546100" cy="485775"/>
              </a:xfrm>
              <a:custGeom>
                <a:gdLst>
                  <a:gd fmla="*/ 28 w 163" name="T0"/>
                  <a:gd fmla="*/ 2 h 145" name="T1"/>
                  <a:gd fmla="*/ 140 w 163" name="T2"/>
                  <a:gd fmla="*/ 2 h 145" name="T3"/>
                  <a:gd fmla="*/ 163 w 163" name="T4"/>
                  <a:gd fmla="*/ 29 h 145" name="T5"/>
                  <a:gd fmla="*/ 163 w 163" name="T6"/>
                  <a:gd fmla="*/ 80 h 145" name="T7"/>
                  <a:gd fmla="*/ 81 w 163" name="T8"/>
                  <a:gd fmla="*/ 145 h 145" name="T9"/>
                  <a:gd fmla="*/ 0 w 163" name="T10"/>
                  <a:gd fmla="*/ 80 h 145" name="T11"/>
                  <a:gd fmla="*/ 0 w 163" name="T12"/>
                  <a:gd fmla="*/ 28 h 145" name="T13"/>
                  <a:gd fmla="*/ 28 w 163" name="T14"/>
                  <a:gd fmla="*/ 2 h 145" name="T15"/>
                  <a:gd fmla="*/ 56 w 163" name="T16"/>
                  <a:gd fmla="*/ 64 h 145" name="T17"/>
                  <a:gd fmla="*/ 117 w 163" name="T18"/>
                  <a:gd fmla="*/ 64 h 145" name="T19"/>
                  <a:gd fmla="*/ 144 w 163" name="T20"/>
                  <a:gd fmla="*/ 42 h 145" name="T21"/>
                  <a:gd fmla="*/ 117 w 163" name="T22"/>
                  <a:gd fmla="*/ 21 h 145" name="T23"/>
                  <a:gd fmla="*/ 56 w 163" name="T24"/>
                  <a:gd fmla="*/ 21 h 145" name="T25"/>
                  <a:gd fmla="*/ 28 w 163" name="T26"/>
                  <a:gd fmla="*/ 42 h 145" name="T27"/>
                  <a:gd fmla="*/ 56 w 163" name="T28"/>
                  <a:gd fmla="*/ 64 h 145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45" w="163">
                    <a:moveTo>
                      <a:pt x="28" y="2"/>
                    </a:moveTo>
                    <a:cubicBezTo>
                      <a:pt x="140" y="2"/>
                      <a:pt x="140" y="2"/>
                      <a:pt x="140" y="2"/>
                    </a:cubicBezTo>
                    <a:cubicBezTo>
                      <a:pt x="140" y="2"/>
                      <a:pt x="163" y="0"/>
                      <a:pt x="163" y="29"/>
                    </a:cubicBezTo>
                    <a:cubicBezTo>
                      <a:pt x="163" y="54"/>
                      <a:pt x="163" y="80"/>
                      <a:pt x="163" y="80"/>
                    </a:cubicBezTo>
                    <a:cubicBezTo>
                      <a:pt x="163" y="116"/>
                      <a:pt x="126" y="145"/>
                      <a:pt x="81" y="145"/>
                    </a:cubicBezTo>
                    <a:cubicBezTo>
                      <a:pt x="36" y="145"/>
                      <a:pt x="0" y="116"/>
                      <a:pt x="0" y="80"/>
                    </a:cubicBezTo>
                    <a:cubicBezTo>
                      <a:pt x="0" y="80"/>
                      <a:pt x="0" y="54"/>
                      <a:pt x="0" y="28"/>
                    </a:cubicBezTo>
                    <a:cubicBezTo>
                      <a:pt x="0" y="1"/>
                      <a:pt x="28" y="2"/>
                      <a:pt x="28" y="2"/>
                    </a:cubicBezTo>
                    <a:close/>
                    <a:moveTo>
                      <a:pt x="56" y="64"/>
                    </a:moveTo>
                    <a:cubicBezTo>
                      <a:pt x="117" y="64"/>
                      <a:pt x="117" y="64"/>
                      <a:pt x="117" y="64"/>
                    </a:cubicBezTo>
                    <a:cubicBezTo>
                      <a:pt x="132" y="64"/>
                      <a:pt x="144" y="54"/>
                      <a:pt x="144" y="42"/>
                    </a:cubicBezTo>
                    <a:cubicBezTo>
                      <a:pt x="144" y="30"/>
                      <a:pt x="132" y="21"/>
                      <a:pt x="117" y="21"/>
                    </a:cubicBezTo>
                    <a:cubicBezTo>
                      <a:pt x="56" y="21"/>
                      <a:pt x="56" y="21"/>
                      <a:pt x="56" y="21"/>
                    </a:cubicBezTo>
                    <a:cubicBezTo>
                      <a:pt x="41" y="21"/>
                      <a:pt x="28" y="30"/>
                      <a:pt x="28" y="42"/>
                    </a:cubicBezTo>
                    <a:cubicBezTo>
                      <a:pt x="28" y="54"/>
                      <a:pt x="41" y="64"/>
                      <a:pt x="56" y="64"/>
                    </a:cubicBezTo>
                    <a:close/>
                  </a:path>
                </a:pathLst>
              </a:custGeom>
              <a:solidFill>
                <a:srgbClr val="8E5E3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Freeform 32"/>
              <p:cNvSpPr/>
              <p:nvPr/>
            </p:nvSpPr>
            <p:spPr bwMode="auto">
              <a:xfrm>
                <a:off x="4371976" y="3071813"/>
                <a:ext cx="296863" cy="127000"/>
              </a:xfrm>
              <a:custGeom>
                <a:gdLst>
                  <a:gd fmla="*/ 89 w 89" name="T0"/>
                  <a:gd fmla="*/ 19 h 38" name="T1"/>
                  <a:gd fmla="*/ 69 w 89" name="T2"/>
                  <a:gd fmla="*/ 0 h 38" name="T3"/>
                  <a:gd fmla="*/ 19 w 89" name="T4"/>
                  <a:gd fmla="*/ 0 h 38" name="T5"/>
                  <a:gd fmla="*/ 0 w 89" name="T6"/>
                  <a:gd fmla="*/ 19 h 38" name="T7"/>
                  <a:gd fmla="*/ 0 w 89" name="T8"/>
                  <a:gd fmla="*/ 19 h 38" name="T9"/>
                  <a:gd fmla="*/ 19 w 89" name="T10"/>
                  <a:gd fmla="*/ 38 h 38" name="T11"/>
                  <a:gd fmla="*/ 69 w 89" name="T12"/>
                  <a:gd fmla="*/ 38 h 38" name="T13"/>
                  <a:gd fmla="*/ 89 w 89" name="T14"/>
                  <a:gd fmla="*/ 19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89">
                    <a:moveTo>
                      <a:pt x="89" y="19"/>
                    </a:moveTo>
                    <a:cubicBezTo>
                      <a:pt x="89" y="8"/>
                      <a:pt x="80" y="0"/>
                      <a:pt x="6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8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30"/>
                      <a:pt x="8" y="38"/>
                      <a:pt x="19" y="38"/>
                    </a:cubicBezTo>
                    <a:cubicBezTo>
                      <a:pt x="69" y="38"/>
                      <a:pt x="69" y="38"/>
                      <a:pt x="69" y="38"/>
                    </a:cubicBezTo>
                    <a:cubicBezTo>
                      <a:pt x="80" y="38"/>
                      <a:pt x="89" y="30"/>
                      <a:pt x="89" y="19"/>
                    </a:cubicBezTo>
                    <a:close/>
                  </a:path>
                </a:pathLst>
              </a:custGeom>
              <a:solidFill>
                <a:srgbClr val="D0C7B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" name="Rectangle 33"/>
              <p:cNvSpPr>
                <a:spLocks noChangeArrowheads="1"/>
              </p:cNvSpPr>
              <p:nvPr/>
            </p:nvSpPr>
            <p:spPr bwMode="auto">
              <a:xfrm>
                <a:off x="4481513" y="2814638"/>
                <a:ext cx="74613" cy="290513"/>
              </a:xfrm>
              <a:prstGeom prst="rect">
                <a:avLst/>
              </a:prstGeom>
              <a:solidFill>
                <a:srgbClr val="D0C7B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Freeform 34"/>
              <p:cNvSpPr/>
              <p:nvPr/>
            </p:nvSpPr>
            <p:spPr bwMode="auto">
              <a:xfrm>
                <a:off x="4768851" y="2727325"/>
                <a:ext cx="114300" cy="84138"/>
              </a:xfrm>
              <a:custGeom>
                <a:gdLst>
                  <a:gd fmla="*/ 17 w 34" name="T0"/>
                  <a:gd fmla="*/ 0 h 25" name="T1"/>
                  <a:gd fmla="*/ 0 w 34" name="T2"/>
                  <a:gd fmla="*/ 17 h 25" name="T3"/>
                  <a:gd fmla="*/ 1 w 34" name="T4"/>
                  <a:gd fmla="*/ 23 h 25" name="T5"/>
                  <a:gd fmla="*/ 3 w 34" name="T6"/>
                  <a:gd fmla="*/ 25 h 25" name="T7"/>
                  <a:gd fmla="*/ 31 w 34" name="T8"/>
                  <a:gd fmla="*/ 25 h 25" name="T9"/>
                  <a:gd fmla="*/ 33 w 34" name="T10"/>
                  <a:gd fmla="*/ 23 h 25" name="T11"/>
                  <a:gd fmla="*/ 34 w 34" name="T12"/>
                  <a:gd fmla="*/ 17 h 25" name="T13"/>
                  <a:gd fmla="*/ 17 w 34" name="T14"/>
                  <a:gd fmla="*/ 0 h 2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" w="34">
                    <a:moveTo>
                      <a:pt x="17" y="0"/>
                    </a:moveTo>
                    <a:cubicBezTo>
                      <a:pt x="8" y="0"/>
                      <a:pt x="0" y="8"/>
                      <a:pt x="0" y="17"/>
                    </a:cubicBezTo>
                    <a:cubicBezTo>
                      <a:pt x="0" y="19"/>
                      <a:pt x="1" y="21"/>
                      <a:pt x="1" y="23"/>
                    </a:cubicBezTo>
                    <a:cubicBezTo>
                      <a:pt x="2" y="24"/>
                      <a:pt x="2" y="25"/>
                      <a:pt x="3" y="25"/>
                    </a:cubicBezTo>
                    <a:cubicBezTo>
                      <a:pt x="31" y="25"/>
                      <a:pt x="31" y="25"/>
                      <a:pt x="31" y="25"/>
                    </a:cubicBezTo>
                    <a:cubicBezTo>
                      <a:pt x="32" y="25"/>
                      <a:pt x="33" y="24"/>
                      <a:pt x="33" y="23"/>
                    </a:cubicBezTo>
                    <a:cubicBezTo>
                      <a:pt x="34" y="21"/>
                      <a:pt x="34" y="19"/>
                      <a:pt x="34" y="17"/>
                    </a:cubicBezTo>
                    <a:cubicBezTo>
                      <a:pt x="34" y="8"/>
                      <a:pt x="27" y="0"/>
                      <a:pt x="17" y="0"/>
                    </a:cubicBezTo>
                    <a:close/>
                  </a:path>
                </a:pathLst>
              </a:custGeom>
              <a:solidFill>
                <a:srgbClr val="01776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Freeform 35"/>
              <p:cNvSpPr/>
              <p:nvPr/>
            </p:nvSpPr>
            <p:spPr bwMode="auto">
              <a:xfrm>
                <a:off x="4170363" y="2727325"/>
                <a:ext cx="114300" cy="84138"/>
              </a:xfrm>
              <a:custGeom>
                <a:gdLst>
                  <a:gd fmla="*/ 17 w 34" name="T0"/>
                  <a:gd fmla="*/ 0 h 25" name="T1"/>
                  <a:gd fmla="*/ 0 w 34" name="T2"/>
                  <a:gd fmla="*/ 17 h 25" name="T3"/>
                  <a:gd fmla="*/ 1 w 34" name="T4"/>
                  <a:gd fmla="*/ 23 h 25" name="T5"/>
                  <a:gd fmla="*/ 3 w 34" name="T6"/>
                  <a:gd fmla="*/ 25 h 25" name="T7"/>
                  <a:gd fmla="*/ 31 w 34" name="T8"/>
                  <a:gd fmla="*/ 25 h 25" name="T9"/>
                  <a:gd fmla="*/ 33 w 34" name="T10"/>
                  <a:gd fmla="*/ 23 h 25" name="T11"/>
                  <a:gd fmla="*/ 34 w 34" name="T12"/>
                  <a:gd fmla="*/ 17 h 25" name="T13"/>
                  <a:gd fmla="*/ 17 w 34" name="T14"/>
                  <a:gd fmla="*/ 0 h 2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" w="34">
                    <a:moveTo>
                      <a:pt x="17" y="0"/>
                    </a:moveTo>
                    <a:cubicBezTo>
                      <a:pt x="7" y="0"/>
                      <a:pt x="0" y="8"/>
                      <a:pt x="0" y="17"/>
                    </a:cubicBezTo>
                    <a:cubicBezTo>
                      <a:pt x="0" y="19"/>
                      <a:pt x="0" y="21"/>
                      <a:pt x="1" y="23"/>
                    </a:cubicBezTo>
                    <a:cubicBezTo>
                      <a:pt x="1" y="24"/>
                      <a:pt x="2" y="25"/>
                      <a:pt x="3" y="25"/>
                    </a:cubicBezTo>
                    <a:cubicBezTo>
                      <a:pt x="31" y="25"/>
                      <a:pt x="31" y="25"/>
                      <a:pt x="31" y="25"/>
                    </a:cubicBezTo>
                    <a:cubicBezTo>
                      <a:pt x="31" y="25"/>
                      <a:pt x="32" y="24"/>
                      <a:pt x="33" y="23"/>
                    </a:cubicBezTo>
                    <a:cubicBezTo>
                      <a:pt x="33" y="21"/>
                      <a:pt x="34" y="19"/>
                      <a:pt x="34" y="17"/>
                    </a:cubicBezTo>
                    <a:cubicBezTo>
                      <a:pt x="34" y="8"/>
                      <a:pt x="26" y="0"/>
                      <a:pt x="17" y="0"/>
                    </a:cubicBezTo>
                    <a:close/>
                  </a:path>
                </a:pathLst>
              </a:custGeom>
              <a:solidFill>
                <a:srgbClr val="01776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" name="Freeform 36"/>
              <p:cNvSpPr>
                <a:spLocks noEditPoints="1"/>
              </p:cNvSpPr>
              <p:nvPr/>
            </p:nvSpPr>
            <p:spPr bwMode="auto">
              <a:xfrm>
                <a:off x="3898901" y="2624138"/>
                <a:ext cx="1228725" cy="363538"/>
              </a:xfrm>
              <a:custGeom>
                <a:gdLst>
                  <a:gd fmla="*/ 357 w 367" name="T0"/>
                  <a:gd fmla="*/ 3 h 109" name="T1"/>
                  <a:gd fmla="*/ 263 w 367" name="T2"/>
                  <a:gd fmla="*/ 0 h 109" name="T3"/>
                  <a:gd fmla="*/ 192 w 367" name="T4"/>
                  <a:gd fmla="*/ 15 h 109" name="T5"/>
                  <a:gd fmla="*/ 183 w 367" name="T6"/>
                  <a:gd fmla="*/ 15 h 109" name="T7"/>
                  <a:gd fmla="*/ 175 w 367" name="T8"/>
                  <a:gd fmla="*/ 14 h 109" name="T9"/>
                  <a:gd fmla="*/ 104 w 367" name="T10"/>
                  <a:gd fmla="*/ 0 h 109" name="T11"/>
                  <a:gd fmla="*/ 11 w 367" name="T12"/>
                  <a:gd fmla="*/ 2 h 109" name="T13"/>
                  <a:gd fmla="*/ 5 w 367" name="T14"/>
                  <a:gd fmla="*/ 26 h 109" name="T15"/>
                  <a:gd fmla="*/ 18 w 367" name="T16"/>
                  <a:gd fmla="*/ 33 h 109" name="T17"/>
                  <a:gd fmla="*/ 42 w 367" name="T18"/>
                  <a:gd fmla="*/ 91 h 109" name="T19"/>
                  <a:gd fmla="*/ 102 w 367" name="T20"/>
                  <a:gd fmla="*/ 106 h 109" name="T21"/>
                  <a:gd fmla="*/ 164 w 367" name="T22"/>
                  <a:gd fmla="*/ 66 h 109" name="T23"/>
                  <a:gd fmla="*/ 175 w 367" name="T24"/>
                  <a:gd fmla="*/ 36 h 109" name="T25"/>
                  <a:gd fmla="*/ 183 w 367" name="T26"/>
                  <a:gd fmla="*/ 32 h 109" name="T27"/>
                  <a:gd fmla="*/ 184 w 367" name="T28"/>
                  <a:gd fmla="*/ 32 h 109" name="T29"/>
                  <a:gd fmla="*/ 192 w 367" name="T30"/>
                  <a:gd fmla="*/ 36 h 109" name="T31"/>
                  <a:gd fmla="*/ 202 w 367" name="T32"/>
                  <a:gd fmla="*/ 66 h 109" name="T33"/>
                  <a:gd fmla="*/ 264 w 367" name="T34"/>
                  <a:gd fmla="*/ 107 h 109" name="T35"/>
                  <a:gd fmla="*/ 324 w 367" name="T36"/>
                  <a:gd fmla="*/ 92 h 109" name="T37"/>
                  <a:gd fmla="*/ 349 w 367" name="T38"/>
                  <a:gd fmla="*/ 35 h 109" name="T39"/>
                  <a:gd fmla="*/ 362 w 367" name="T40"/>
                  <a:gd fmla="*/ 28 h 109" name="T41"/>
                  <a:gd fmla="*/ 357 w 367" name="T42"/>
                  <a:gd fmla="*/ 3 h 109" name="T43"/>
                  <a:gd fmla="*/ 125 w 367" name="T44"/>
                  <a:gd fmla="*/ 89 h 109" name="T45"/>
                  <a:gd fmla="*/ 65 w 367" name="T46"/>
                  <a:gd fmla="*/ 89 h 109" name="T47"/>
                  <a:gd fmla="*/ 34 w 367" name="T48"/>
                  <a:gd fmla="*/ 34 h 109" name="T49"/>
                  <a:gd fmla="*/ 97 w 367" name="T50"/>
                  <a:gd fmla="*/ 12 h 109" name="T51"/>
                  <a:gd fmla="*/ 152 w 367" name="T52"/>
                  <a:gd fmla="*/ 46 h 109" name="T53"/>
                  <a:gd fmla="*/ 125 w 367" name="T54"/>
                  <a:gd fmla="*/ 89 h 109" name="T55"/>
                  <a:gd fmla="*/ 301 w 367" name="T56"/>
                  <a:gd fmla="*/ 90 h 109" name="T57"/>
                  <a:gd fmla="*/ 242 w 367" name="T58"/>
                  <a:gd fmla="*/ 90 h 109" name="T59"/>
                  <a:gd fmla="*/ 215 w 367" name="T60"/>
                  <a:gd fmla="*/ 46 h 109" name="T61"/>
                  <a:gd fmla="*/ 270 w 367" name="T62"/>
                  <a:gd fmla="*/ 13 h 109" name="T63"/>
                  <a:gd fmla="*/ 333 w 367" name="T64"/>
                  <a:gd fmla="*/ 36 h 109" name="T65"/>
                  <a:gd fmla="*/ 301 w 367" name="T66"/>
                  <a:gd fmla="*/ 90 h 109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09" w="367">
                    <a:moveTo>
                      <a:pt x="357" y="3"/>
                    </a:moveTo>
                    <a:cubicBezTo>
                      <a:pt x="350" y="1"/>
                      <a:pt x="271" y="0"/>
                      <a:pt x="263" y="0"/>
                    </a:cubicBezTo>
                    <a:cubicBezTo>
                      <a:pt x="222" y="0"/>
                      <a:pt x="192" y="15"/>
                      <a:pt x="192" y="15"/>
                    </a:cubicBezTo>
                    <a:cubicBezTo>
                      <a:pt x="183" y="15"/>
                      <a:pt x="183" y="15"/>
                      <a:pt x="183" y="15"/>
                    </a:cubicBezTo>
                    <a:cubicBezTo>
                      <a:pt x="175" y="14"/>
                      <a:pt x="175" y="14"/>
                      <a:pt x="175" y="14"/>
                    </a:cubicBezTo>
                    <a:cubicBezTo>
                      <a:pt x="175" y="14"/>
                      <a:pt x="145" y="0"/>
                      <a:pt x="104" y="0"/>
                    </a:cubicBezTo>
                    <a:cubicBezTo>
                      <a:pt x="96" y="0"/>
                      <a:pt x="17" y="0"/>
                      <a:pt x="11" y="2"/>
                    </a:cubicBezTo>
                    <a:cubicBezTo>
                      <a:pt x="7" y="3"/>
                      <a:pt x="0" y="6"/>
                      <a:pt x="5" y="26"/>
                    </a:cubicBezTo>
                    <a:cubicBezTo>
                      <a:pt x="6" y="30"/>
                      <a:pt x="17" y="27"/>
                      <a:pt x="18" y="33"/>
                    </a:cubicBezTo>
                    <a:cubicBezTo>
                      <a:pt x="18" y="36"/>
                      <a:pt x="18" y="73"/>
                      <a:pt x="42" y="91"/>
                    </a:cubicBezTo>
                    <a:cubicBezTo>
                      <a:pt x="46" y="94"/>
                      <a:pt x="63" y="108"/>
                      <a:pt x="102" y="106"/>
                    </a:cubicBezTo>
                    <a:cubicBezTo>
                      <a:pt x="111" y="105"/>
                      <a:pt x="151" y="105"/>
                      <a:pt x="164" y="66"/>
                    </a:cubicBezTo>
                    <a:cubicBezTo>
                      <a:pt x="167" y="59"/>
                      <a:pt x="173" y="38"/>
                      <a:pt x="175" y="36"/>
                    </a:cubicBezTo>
                    <a:cubicBezTo>
                      <a:pt x="177" y="33"/>
                      <a:pt x="181" y="32"/>
                      <a:pt x="183" y="32"/>
                    </a:cubicBezTo>
                    <a:cubicBezTo>
                      <a:pt x="183" y="32"/>
                      <a:pt x="183" y="32"/>
                      <a:pt x="184" y="32"/>
                    </a:cubicBezTo>
                    <a:cubicBezTo>
                      <a:pt x="185" y="32"/>
                      <a:pt x="190" y="33"/>
                      <a:pt x="192" y="36"/>
                    </a:cubicBezTo>
                    <a:cubicBezTo>
                      <a:pt x="194" y="38"/>
                      <a:pt x="200" y="59"/>
                      <a:pt x="202" y="66"/>
                    </a:cubicBezTo>
                    <a:cubicBezTo>
                      <a:pt x="215" y="105"/>
                      <a:pt x="255" y="106"/>
                      <a:pt x="264" y="107"/>
                    </a:cubicBezTo>
                    <a:cubicBezTo>
                      <a:pt x="303" y="109"/>
                      <a:pt x="320" y="95"/>
                      <a:pt x="324" y="92"/>
                    </a:cubicBezTo>
                    <a:cubicBezTo>
                      <a:pt x="349" y="75"/>
                      <a:pt x="348" y="38"/>
                      <a:pt x="349" y="35"/>
                    </a:cubicBezTo>
                    <a:cubicBezTo>
                      <a:pt x="350" y="29"/>
                      <a:pt x="361" y="32"/>
                      <a:pt x="362" y="28"/>
                    </a:cubicBezTo>
                    <a:cubicBezTo>
                      <a:pt x="367" y="8"/>
                      <a:pt x="360" y="4"/>
                      <a:pt x="357" y="3"/>
                    </a:cubicBezTo>
                    <a:close/>
                    <a:moveTo>
                      <a:pt x="125" y="89"/>
                    </a:moveTo>
                    <a:cubicBezTo>
                      <a:pt x="104" y="99"/>
                      <a:pt x="70" y="91"/>
                      <a:pt x="65" y="89"/>
                    </a:cubicBezTo>
                    <a:cubicBezTo>
                      <a:pt x="28" y="78"/>
                      <a:pt x="34" y="39"/>
                      <a:pt x="34" y="34"/>
                    </a:cubicBezTo>
                    <a:cubicBezTo>
                      <a:pt x="35" y="9"/>
                      <a:pt x="87" y="12"/>
                      <a:pt x="97" y="12"/>
                    </a:cubicBezTo>
                    <a:cubicBezTo>
                      <a:pt x="107" y="12"/>
                      <a:pt x="152" y="8"/>
                      <a:pt x="152" y="46"/>
                    </a:cubicBezTo>
                    <a:cubicBezTo>
                      <a:pt x="152" y="75"/>
                      <a:pt x="129" y="88"/>
                      <a:pt x="125" y="89"/>
                    </a:cubicBezTo>
                    <a:close/>
                    <a:moveTo>
                      <a:pt x="301" y="90"/>
                    </a:moveTo>
                    <a:cubicBezTo>
                      <a:pt x="296" y="92"/>
                      <a:pt x="262" y="100"/>
                      <a:pt x="242" y="90"/>
                    </a:cubicBezTo>
                    <a:cubicBezTo>
                      <a:pt x="237" y="88"/>
                      <a:pt x="215" y="75"/>
                      <a:pt x="215" y="46"/>
                    </a:cubicBezTo>
                    <a:cubicBezTo>
                      <a:pt x="215" y="9"/>
                      <a:pt x="260" y="13"/>
                      <a:pt x="270" y="13"/>
                    </a:cubicBezTo>
                    <a:cubicBezTo>
                      <a:pt x="280" y="13"/>
                      <a:pt x="332" y="11"/>
                      <a:pt x="333" y="36"/>
                    </a:cubicBezTo>
                    <a:cubicBezTo>
                      <a:pt x="333" y="41"/>
                      <a:pt x="338" y="80"/>
                      <a:pt x="301" y="90"/>
                    </a:cubicBezTo>
                    <a:close/>
                  </a:path>
                </a:pathLst>
              </a:custGeom>
              <a:solidFill>
                <a:srgbClr val="2F2E2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57" name="圆角矩形 56"/>
          <p:cNvSpPr/>
          <p:nvPr/>
        </p:nvSpPr>
        <p:spPr>
          <a:xfrm>
            <a:off x="5114925" y="1672432"/>
            <a:ext cx="6155532" cy="3656806"/>
          </a:xfrm>
          <a:prstGeom prst="roundRect">
            <a:avLst>
              <a:gd fmla="val 6118" name="adj"/>
            </a:avLst>
          </a:prstGeom>
          <a:solidFill>
            <a:srgbClr val="EDF5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文本框 57"/>
          <p:cNvSpPr txBox="1"/>
          <p:nvPr/>
        </p:nvSpPr>
        <p:spPr>
          <a:xfrm>
            <a:off x="5553075" y="1886191"/>
            <a:ext cx="5024835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5400">
                <a:solidFill>
                  <a:srgbClr val="29668F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你到底做了什么？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5160705" y="2440011"/>
            <a:ext cx="5024835" cy="2194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3800">
                <a:solidFill>
                  <a:srgbClr val="DE8886"/>
                </a:solidFill>
                <a:latin charset="-122" panose="020b0809000000000000" pitchFamily="49" typeface="华康俪金黑W8"/>
                <a:ea charset="-122" panose="020b0809000000000000" pitchFamily="49" typeface="华康俪金黑W8"/>
              </a:rPr>
              <a:t>简历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8795180" y="2987311"/>
            <a:ext cx="2387313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6DA1B8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中的实践经历</a:t>
            </a:r>
          </a:p>
        </p:txBody>
      </p:sp>
      <p:sp>
        <p:nvSpPr>
          <p:cNvPr id="61" name="矩形 60"/>
          <p:cNvSpPr/>
          <p:nvPr/>
        </p:nvSpPr>
        <p:spPr>
          <a:xfrm>
            <a:off x="8283991" y="4563146"/>
            <a:ext cx="26212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3200">
                <a:solidFill>
                  <a:srgbClr val="6DA1B8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该如何描述？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4177457" y="6073562"/>
            <a:ext cx="6975895" cy="457200"/>
            <a:chOff x="4131647" y="6092233"/>
            <a:chExt cx="6975895" cy="457200"/>
          </a:xfrm>
        </p:grpSpPr>
        <p:sp>
          <p:nvSpPr>
            <p:cNvPr id="46" name="文本框 45"/>
            <p:cNvSpPr txBox="1"/>
            <p:nvPr/>
          </p:nvSpPr>
          <p:spPr>
            <a:xfrm>
              <a:off x="6160874" y="6092233"/>
              <a:ext cx="331329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rgbClr val="898A86"/>
                  </a:solidFill>
                  <a:latin charset="-122" panose="020b0800000000000000" pitchFamily="34" typeface="华康俪金黑W8(P)"/>
                  <a:ea charset="-122" panose="020b0800000000000000" pitchFamily="34" typeface="华康俪金黑W8(P)"/>
                </a:rPr>
                <a:t>整理：@雪松/Miss W </a:t>
              </a:r>
            </a:p>
          </p:txBody>
        </p:sp>
        <p:cxnSp>
          <p:nvCxnSpPr>
            <p:cNvPr id="47" name="直接连接符 46"/>
            <p:cNvCxnSpPr/>
            <p:nvPr/>
          </p:nvCxnSpPr>
          <p:spPr>
            <a:xfrm>
              <a:off x="4131647" y="6295224"/>
              <a:ext cx="1868902" cy="0"/>
            </a:xfrm>
            <a:prstGeom prst="line">
              <a:avLst/>
            </a:prstGeom>
            <a:ln>
              <a:solidFill>
                <a:srgbClr val="898A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9238640" y="6323065"/>
              <a:ext cx="1868902" cy="0"/>
            </a:xfrm>
            <a:prstGeom prst="line">
              <a:avLst/>
            </a:prstGeom>
            <a:ln>
              <a:solidFill>
                <a:srgbClr val="898A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等腰三角形 38"/>
          <p:cNvSpPr/>
          <p:nvPr/>
        </p:nvSpPr>
        <p:spPr>
          <a:xfrm flipV="1">
            <a:off x="2456548" y="5519827"/>
            <a:ext cx="423143" cy="2256837"/>
          </a:xfrm>
          <a:prstGeom prst="triangle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171065168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1237130" y="523036"/>
            <a:ext cx="10171817" cy="5990794"/>
            <a:chOff x="5127812" y="2312893"/>
            <a:chExt cx="5970495" cy="4177554"/>
          </a:xfrm>
          <a:solidFill>
            <a:srgbClr val="5B6599"/>
          </a:solidFill>
        </p:grpSpPr>
        <p:sp>
          <p:nvSpPr>
            <p:cNvPr id="6" name="矩形 5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127813" y="2312893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1218483" y="1047552"/>
            <a:ext cx="752000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Tips</a:t>
            </a:r>
          </a:p>
        </p:txBody>
      </p:sp>
      <p:sp>
        <p:nvSpPr>
          <p:cNvPr id="44" name="矩形 43"/>
          <p:cNvSpPr/>
          <p:nvPr/>
        </p:nvSpPr>
        <p:spPr>
          <a:xfrm>
            <a:off x="3141228" y="-1014990"/>
            <a:ext cx="1145145" cy="37338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5</a:t>
            </a:r>
          </a:p>
        </p:txBody>
      </p:sp>
      <p:sp>
        <p:nvSpPr>
          <p:cNvPr id="3" name="矩形 2"/>
          <p:cNvSpPr/>
          <p:nvPr/>
        </p:nvSpPr>
        <p:spPr>
          <a:xfrm>
            <a:off x="4843251" y="377234"/>
            <a:ext cx="6955750" cy="76200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条理：描述要有逻辑顺序</a:t>
            </a:r>
          </a:p>
        </p:txBody>
      </p:sp>
      <p:sp>
        <p:nvSpPr>
          <p:cNvPr id="15" name="矩形 14"/>
          <p:cNvSpPr/>
          <p:nvPr/>
        </p:nvSpPr>
        <p:spPr>
          <a:xfrm>
            <a:off x="3094294" y="5397628"/>
            <a:ext cx="8268870" cy="64008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时间、流程等逻辑顺序，看起来更条理</a:t>
            </a:r>
          </a:p>
        </p:txBody>
      </p:sp>
      <p:sp>
        <p:nvSpPr>
          <p:cNvPr id="14" name="矩形 13"/>
          <p:cNvSpPr/>
          <p:nvPr/>
        </p:nvSpPr>
        <p:spPr>
          <a:xfrm>
            <a:off x="2851489" y="2343979"/>
            <a:ext cx="8268870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kern="0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**大学   暑期实践团暑期社会实践   调查员</a:t>
            </a:r>
          </a:p>
          <a:p>
            <a:r>
              <a:rPr altLang="en-US" kern="0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 </a:t>
            </a:r>
          </a:p>
        </p:txBody>
      </p:sp>
      <p:sp>
        <p:nvSpPr>
          <p:cNvPr id="16" name="矩形 15"/>
          <p:cNvSpPr/>
          <p:nvPr/>
        </p:nvSpPr>
        <p:spPr>
          <a:xfrm>
            <a:off x="3061868" y="3007630"/>
            <a:ext cx="7695626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kern="0" lang="zh-CN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目标：深入调查退耕还草时如何保证农民的收入不减少</a:t>
            </a:r>
          </a:p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kern="0" lang="zh-CN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针对农民设计简单易懂的问卷，并独立走访调查</a:t>
            </a:r>
          </a:p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kern="0" lang="zh-CN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与当地政府合作，综合分析相关会议记录和政策资料 </a:t>
            </a:r>
          </a:p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kern="0" lang="zh-CN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完成长达20页的报告，荣获优秀社会实践报告</a:t>
            </a:r>
          </a:p>
        </p:txBody>
      </p:sp>
    </p:spTree>
    <p:extLst>
      <p:ext uri="{BB962C8B-B14F-4D97-AF65-F5344CB8AC3E}">
        <p14:creationId val="232320985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矩形 20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3" name="组合 22"/>
          <p:cNvGrpSpPr/>
          <p:nvPr/>
        </p:nvGrpSpPr>
        <p:grpSpPr>
          <a:xfrm>
            <a:off x="1237130" y="523037"/>
            <a:ext cx="10171817" cy="5990792"/>
            <a:chOff x="5127812" y="2312894"/>
            <a:chExt cx="5970495" cy="4177553"/>
          </a:xfrm>
          <a:solidFill>
            <a:srgbClr val="83A6B3"/>
          </a:solidFill>
        </p:grpSpPr>
        <p:sp>
          <p:nvSpPr>
            <p:cNvPr id="24" name="矩形 23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等腰三角形 24"/>
            <p:cNvSpPr/>
            <p:nvPr/>
          </p:nvSpPr>
          <p:spPr>
            <a:xfrm>
              <a:off x="5127813" y="2312894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4515919" y="153944"/>
            <a:ext cx="632221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5400">
                <a:solidFill>
                  <a:srgbClr val="29668F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描述越具体越好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406892" y="145048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5" name="矩形 14"/>
          <p:cNvSpPr/>
          <p:nvPr/>
        </p:nvSpPr>
        <p:spPr>
          <a:xfrm>
            <a:off x="2795737" y="1533670"/>
            <a:ext cx="3394393" cy="57912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none">
            <a:spAutoFit/>
          </a:bodyPr>
          <a:lstStyle/>
          <a:p>
            <a:r>
              <a:rPr altLang="zh-CN" b="1" kern="0" lang="en-US" sz="32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1.越具体，越充实</a:t>
            </a:r>
          </a:p>
        </p:txBody>
      </p:sp>
      <p:sp>
        <p:nvSpPr>
          <p:cNvPr id="16" name="矩形 15"/>
          <p:cNvSpPr/>
          <p:nvPr/>
        </p:nvSpPr>
        <p:spPr>
          <a:xfrm>
            <a:off x="2770050" y="2837136"/>
            <a:ext cx="3394393" cy="57912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none">
            <a:spAutoFit/>
          </a:bodyPr>
          <a:lstStyle/>
          <a:p>
            <a:r>
              <a:rPr altLang="zh-CN" b="1" kern="0" lang="en-US" smtClean="0" sz="32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2.越具体，越真实</a:t>
            </a:r>
          </a:p>
        </p:txBody>
      </p:sp>
      <p:sp>
        <p:nvSpPr>
          <p:cNvPr id="17" name="矩形 16"/>
          <p:cNvSpPr/>
          <p:nvPr/>
        </p:nvSpPr>
        <p:spPr>
          <a:xfrm>
            <a:off x="2770050" y="4140602"/>
            <a:ext cx="3394393" cy="57912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none">
            <a:spAutoFit/>
          </a:bodyPr>
          <a:lstStyle/>
          <a:p>
            <a:r>
              <a:rPr altLang="zh-CN" b="1" kern="0" lang="en-US" smtClean="0" sz="32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3.越具体，越准确</a:t>
            </a:r>
          </a:p>
        </p:txBody>
      </p:sp>
      <p:sp>
        <p:nvSpPr>
          <p:cNvPr id="18" name="矩形 17"/>
          <p:cNvSpPr/>
          <p:nvPr/>
        </p:nvSpPr>
        <p:spPr>
          <a:xfrm>
            <a:off x="2886115" y="3455464"/>
            <a:ext cx="8107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ern="0" lang="zh-CN" smtClean="0" sz="24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cs charset="0" panose="020b0604030504040204" pitchFamily="34" typeface="Tahoma"/>
              </a:rPr>
              <a:t>要知道简历很多都PS过，具体的实践互动可以赢得HR的信赖。</a:t>
            </a:r>
          </a:p>
        </p:txBody>
      </p:sp>
      <p:sp>
        <p:nvSpPr>
          <p:cNvPr id="19" name="矩形 18"/>
          <p:cNvSpPr/>
          <p:nvPr/>
        </p:nvSpPr>
        <p:spPr>
          <a:xfrm>
            <a:off x="2886114" y="2220583"/>
            <a:ext cx="6583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ern="0" lang="zh-CN" sz="24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cs charset="0" panose="020b0604030504040204" pitchFamily="34" typeface="Tahoma"/>
              </a:rPr>
              <a:t>一段4行字的经历，感觉起来要比1行字的好很多。</a:t>
            </a:r>
          </a:p>
        </p:txBody>
      </p:sp>
      <p:sp>
        <p:nvSpPr>
          <p:cNvPr id="20" name="矩形 19"/>
          <p:cNvSpPr/>
          <p:nvPr/>
        </p:nvSpPr>
        <p:spPr>
          <a:xfrm>
            <a:off x="2886114" y="5009192"/>
            <a:ext cx="5974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ern="0" lang="zh-CN" smtClean="0" sz="24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cs charset="0" panose="020b0604030504040204" pitchFamily="34" typeface="Tahoma"/>
              </a:rPr>
              <a:t>具体的事情更能体现出求职者所具备的能力</a:t>
            </a:r>
          </a:p>
        </p:txBody>
      </p:sp>
    </p:spTree>
    <p:extLst>
      <p:ext uri="{BB962C8B-B14F-4D97-AF65-F5344CB8AC3E}">
        <p14:creationId val="239389436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0" name="组合 19"/>
          <p:cNvGrpSpPr/>
          <p:nvPr/>
        </p:nvGrpSpPr>
        <p:grpSpPr>
          <a:xfrm>
            <a:off x="1237130" y="523037"/>
            <a:ext cx="10171817" cy="5990792"/>
            <a:chOff x="5127812" y="2312894"/>
            <a:chExt cx="5970495" cy="4177553"/>
          </a:xfrm>
          <a:solidFill>
            <a:srgbClr val="A8CE5F"/>
          </a:solidFill>
        </p:grpSpPr>
        <p:sp>
          <p:nvSpPr>
            <p:cNvPr id="22" name="矩形 21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5127813" y="2312894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362552" y="132014"/>
            <a:ext cx="76458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29668F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小事情写具体，试试行为分解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413659" y="83519"/>
            <a:ext cx="524516" cy="524516"/>
            <a:chOff x="466165" y="484094"/>
            <a:chExt cx="1420987" cy="1420987"/>
          </a:xfrm>
        </p:grpSpPr>
        <p:sp>
          <p:nvSpPr>
            <p:cNvPr id="7" name="椭圆 6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矩形 9"/>
          <p:cNvSpPr/>
          <p:nvPr/>
        </p:nvSpPr>
        <p:spPr>
          <a:xfrm>
            <a:off x="4440489" y="2146589"/>
            <a:ext cx="4267885" cy="57912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altLang="en-US" kern="100" lang="zh-CN" smtClean="0" sz="32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举办班级联谊活动</a:t>
            </a:r>
          </a:p>
        </p:txBody>
      </p:sp>
      <p:sp>
        <p:nvSpPr>
          <p:cNvPr id="11" name="矩形 10"/>
          <p:cNvSpPr/>
          <p:nvPr/>
        </p:nvSpPr>
        <p:spPr>
          <a:xfrm>
            <a:off x="3777032" y="3615149"/>
            <a:ext cx="5516880" cy="265176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kern="0" lang="zh-CN" smtClean="0" sz="2800">
                <a:solidFill>
                  <a:srgbClr val="29668F"/>
                </a:solidFill>
                <a:latin charset="-122" panose="03000509000000000000" pitchFamily="65" typeface="方正细倩简体"/>
                <a:ea charset="-122" panose="03000509000000000000" pitchFamily="65" typeface="方正细倩简体"/>
                <a:cs charset="0" panose="02020603050405020304" pitchFamily="18" typeface="Times New Roman"/>
              </a:rPr>
              <a:t>联系赞助和对口班级</a:t>
            </a:r>
          </a:p>
          <a:p>
            <a:pPr>
              <a:lnSpc>
                <a:spcPct val="150000"/>
              </a:lnSpc>
            </a:pPr>
            <a:r>
              <a:rPr altLang="en-US" b="1" kern="0" lang="zh-CN" smtClean="0" sz="2800">
                <a:solidFill>
                  <a:srgbClr val="29668F"/>
                </a:solidFill>
                <a:latin charset="-122" panose="03000509000000000000" pitchFamily="65" typeface="方正细倩简体"/>
                <a:ea charset="-122" panose="03000509000000000000" pitchFamily="65" typeface="方正细倩简体"/>
                <a:cs charset="0" panose="02020603050405020304" pitchFamily="18" typeface="Times New Roman"/>
              </a:rPr>
              <a:t>确定场地，组织人员布置场地</a:t>
            </a:r>
          </a:p>
          <a:p>
            <a:pPr>
              <a:lnSpc>
                <a:spcPct val="150000"/>
              </a:lnSpc>
            </a:pPr>
            <a:r>
              <a:rPr altLang="en-US" b="1" kern="0" lang="zh-CN" smtClean="0" sz="2800">
                <a:solidFill>
                  <a:srgbClr val="29668F"/>
                </a:solidFill>
                <a:latin charset="-122" panose="03000509000000000000" pitchFamily="65" typeface="方正细倩简体"/>
                <a:ea charset="-122" panose="03000509000000000000" pitchFamily="65" typeface="方正细倩简体"/>
                <a:cs charset="0" panose="02020603050405020304" pitchFamily="18" typeface="Times New Roman"/>
              </a:rPr>
              <a:t>制作宣传海报，组织人员张贴海报</a:t>
            </a:r>
          </a:p>
          <a:p>
            <a:pPr>
              <a:lnSpc>
                <a:spcPct val="150000"/>
              </a:lnSpc>
            </a:pPr>
            <a:r>
              <a:rPr altLang="en-US" b="1" kern="0" lang="zh-CN" smtClean="0" sz="2800">
                <a:solidFill>
                  <a:srgbClr val="29668F"/>
                </a:solidFill>
                <a:latin charset="-122" panose="03000509000000000000" pitchFamily="65" typeface="方正细倩简体"/>
                <a:ea charset="-122" panose="03000509000000000000" pitchFamily="65" typeface="方正细倩简体"/>
                <a:cs charset="0" panose="02020603050405020304" pitchFamily="18" typeface="Times New Roman"/>
              </a:rPr>
              <a:t>当日会场协调组织</a:t>
            </a:r>
          </a:p>
        </p:txBody>
      </p:sp>
      <p:sp>
        <p:nvSpPr>
          <p:cNvPr id="19" name="下箭头 18"/>
          <p:cNvSpPr/>
          <p:nvPr/>
        </p:nvSpPr>
        <p:spPr>
          <a:xfrm>
            <a:off x="6062063" y="2986843"/>
            <a:ext cx="567696" cy="480433"/>
          </a:xfrm>
          <a:prstGeom prst="downArrow">
            <a:avLst/>
          </a:prstGeom>
          <a:solidFill>
            <a:srgbClr val="296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2413659" y="1141865"/>
            <a:ext cx="8432201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ern="0" lang="zh-CN" sz="24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cs charset="0" panose="020b0604030504040204" pitchFamily="34" typeface="Tahoma"/>
              </a:rPr>
              <a:t>把一件事情，按照它发生的顺序拆解成多个步骤，一步一步的写下来</a:t>
            </a:r>
          </a:p>
        </p:txBody>
      </p:sp>
    </p:spTree>
    <p:extLst>
      <p:ext uri="{BB962C8B-B14F-4D97-AF65-F5344CB8AC3E}">
        <p14:creationId val="42983464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16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>
            <a:off x="1237130" y="523037"/>
            <a:ext cx="10171817" cy="5990792"/>
            <a:chOff x="5127812" y="2312894"/>
            <a:chExt cx="5970495" cy="4177553"/>
          </a:xfrm>
          <a:solidFill>
            <a:srgbClr val="E48B7F"/>
          </a:solidFill>
        </p:grpSpPr>
        <p:sp>
          <p:nvSpPr>
            <p:cNvPr id="19" name="矩形 18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5127813" y="2312894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591211" y="24024"/>
            <a:ext cx="76458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29668F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细节描写三步见效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23" name="椭圆 22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椭圆 24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矩形 1"/>
          <p:cNvSpPr/>
          <p:nvPr/>
        </p:nvSpPr>
        <p:spPr>
          <a:xfrm>
            <a:off x="3591211" y="1642978"/>
            <a:ext cx="3474720" cy="4074318"/>
          </a:xfrm>
          <a:prstGeom prst="rect">
            <a:avLst/>
          </a:prstGeom>
          <a:solidFill>
            <a:srgbClr val="F8E985"/>
          </a:solidFill>
          <a:ln w="28575">
            <a:solidFill>
              <a:srgbClr val="254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771881" y="2436524"/>
            <a:ext cx="189443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254B5C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某旦大学 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118713" y="2447087"/>
            <a:ext cx="189443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254B5C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干事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4547447" y="1870293"/>
            <a:ext cx="189443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254B5C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RESUME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609086" y="2445967"/>
            <a:ext cx="189443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rgbClr val="254B5C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2014.10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3814912" y="3001700"/>
            <a:ext cx="285140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254B5C"/>
                </a:solidFill>
                <a:latin charset="-122" panose="02000000000000000000" pitchFamily="2" typeface="方正汉真广标简体"/>
                <a:ea charset="-122" panose="02000000000000000000" pitchFamily="2" typeface="方正汉真广标简体"/>
              </a:rPr>
              <a:t>参与组织了文化节</a:t>
            </a:r>
          </a:p>
        </p:txBody>
      </p:sp>
      <p:sp>
        <p:nvSpPr>
          <p:cNvPr id="5" name="矩形 4"/>
          <p:cNvSpPr/>
          <p:nvPr/>
        </p:nvSpPr>
        <p:spPr>
          <a:xfrm>
            <a:off x="3535668" y="4013708"/>
            <a:ext cx="7756978" cy="1737360"/>
          </a:xfrm>
          <a:prstGeom prst="rect">
            <a:avLst/>
          </a:prstGeom>
          <a:solidFill>
            <a:srgbClr val="29668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mtClean="0" sz="24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该文化节是学校的传统活动，比一般的活动更有影响力。在活动中，虽然是打杂，却很积极很投入，做了很多工作。可是，如何把这些不同表达出来呢？</a:t>
            </a:r>
          </a:p>
        </p:txBody>
      </p:sp>
    </p:spTree>
    <p:extLst>
      <p:ext uri="{BB962C8B-B14F-4D97-AF65-F5344CB8AC3E}">
        <p14:creationId val="73763457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/>
          <p:cNvGrpSpPr/>
          <p:nvPr/>
        </p:nvGrpSpPr>
        <p:grpSpPr>
          <a:xfrm>
            <a:off x="1237130" y="523037"/>
            <a:ext cx="10171817" cy="5990792"/>
            <a:chOff x="5127812" y="2312894"/>
            <a:chExt cx="5970495" cy="4177553"/>
          </a:xfrm>
          <a:solidFill>
            <a:srgbClr val="E48B7F"/>
          </a:solidFill>
        </p:grpSpPr>
        <p:sp>
          <p:nvSpPr>
            <p:cNvPr id="19" name="矩形 18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5127813" y="2312894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矩形 16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3591211" y="24024"/>
            <a:ext cx="76458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29668F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细节描写三步见效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23" name="椭圆 22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椭圆 24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矩形 28"/>
          <p:cNvSpPr/>
          <p:nvPr/>
        </p:nvSpPr>
        <p:spPr>
          <a:xfrm>
            <a:off x="3591211" y="4623713"/>
            <a:ext cx="1931960" cy="76200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altLang="zh-CN" b="1" kern="0" lang="zh-CN" sz="44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写结果</a:t>
            </a:r>
          </a:p>
        </p:txBody>
      </p:sp>
      <p:sp>
        <p:nvSpPr>
          <p:cNvPr id="30" name="矩形 29"/>
          <p:cNvSpPr/>
          <p:nvPr/>
        </p:nvSpPr>
        <p:spPr>
          <a:xfrm>
            <a:off x="3591211" y="1722978"/>
            <a:ext cx="1882247" cy="76200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altLang="zh-CN" b="1" kern="0" lang="zh-CN" sz="44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写背景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2406892" y="1907889"/>
            <a:ext cx="524516" cy="524516"/>
            <a:chOff x="466165" y="484094"/>
            <a:chExt cx="1420987" cy="1420987"/>
          </a:xfrm>
        </p:grpSpPr>
        <p:sp>
          <p:nvSpPr>
            <p:cNvPr id="32" name="椭圆 31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396434" y="3131571"/>
            <a:ext cx="524516" cy="524516"/>
            <a:chOff x="466165" y="484094"/>
            <a:chExt cx="1420987" cy="1420987"/>
          </a:xfrm>
        </p:grpSpPr>
        <p:sp>
          <p:nvSpPr>
            <p:cNvPr id="36" name="椭圆 35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396434" y="4512136"/>
            <a:ext cx="524516" cy="524516"/>
            <a:chOff x="466165" y="484094"/>
            <a:chExt cx="1420987" cy="1420987"/>
          </a:xfrm>
        </p:grpSpPr>
        <p:sp>
          <p:nvSpPr>
            <p:cNvPr id="40" name="椭圆 39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3591210" y="3131571"/>
            <a:ext cx="1882247" cy="762000"/>
          </a:xfrm>
          <a:prstGeom prst="rect">
            <a:avLst/>
          </a:prstGeom>
          <a:solidFill>
            <a:srgbClr val="F8E985"/>
          </a:solidFill>
          <a:ln>
            <a:solidFill>
              <a:srgbClr val="F8F5E7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altLang="zh-CN" b="1" kern="0" lang="zh-CN" sz="4400">
                <a:solidFill>
                  <a:srgbClr val="29668F"/>
                </a:solidFill>
                <a:latin charset="-122" panose="03000509000000000000" pitchFamily="65" typeface="方正粗倩简体"/>
                <a:ea charset="-122" panose="03000509000000000000" pitchFamily="65" typeface="方正粗倩简体"/>
                <a:cs charset="0" panose="02020603050405020304" pitchFamily="18" typeface="Times New Roman"/>
              </a:rPr>
              <a:t>写做法</a:t>
            </a:r>
          </a:p>
        </p:txBody>
      </p:sp>
      <p:sp>
        <p:nvSpPr>
          <p:cNvPr id="4" name="矩形 3"/>
          <p:cNvSpPr/>
          <p:nvPr/>
        </p:nvSpPr>
        <p:spPr>
          <a:xfrm>
            <a:off x="6096001" y="1659112"/>
            <a:ext cx="5141104" cy="2286000"/>
          </a:xfrm>
          <a:prstGeom prst="rect">
            <a:avLst/>
          </a:prstGeom>
          <a:solidFill>
            <a:srgbClr val="29668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文化节是某旦大学最有影响的传统经典活动，包括文艺汇演、学术交流、挑战杯预赛等3大部分，从每年的4月份持续到5月份。</a:t>
            </a:r>
          </a:p>
        </p:txBody>
      </p:sp>
      <p:sp>
        <p:nvSpPr>
          <p:cNvPr id="6" name="矩形 5"/>
          <p:cNvSpPr/>
          <p:nvPr/>
        </p:nvSpPr>
        <p:spPr>
          <a:xfrm>
            <a:off x="6066905" y="2898503"/>
            <a:ext cx="5170200" cy="2286000"/>
          </a:xfrm>
          <a:prstGeom prst="rect">
            <a:avLst/>
          </a:prstGeom>
          <a:solidFill>
            <a:srgbClr val="29668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24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作为干事参与组织部、宣传部的工作。联系23个参演社团的工作人员，通知会议、做会议记录、协调排练场地。收集各社团的宣传海报，统一张贴。</a:t>
            </a:r>
          </a:p>
        </p:txBody>
      </p:sp>
      <p:sp>
        <p:nvSpPr>
          <p:cNvPr id="47" name="矩形 46"/>
          <p:cNvSpPr/>
          <p:nvPr/>
        </p:nvSpPr>
        <p:spPr>
          <a:xfrm>
            <a:off x="6096000" y="4430486"/>
            <a:ext cx="5141104" cy="1737360"/>
          </a:xfrm>
          <a:prstGeom prst="rect">
            <a:avLst/>
          </a:prstGeom>
          <a:solidFill>
            <a:srgbClr val="29668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mtClean="0" sz="24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本届活动有大约200多名工作人员，2000多人次参加，成为最成功的一届游园会。</a:t>
            </a:r>
          </a:p>
        </p:txBody>
      </p:sp>
    </p:spTree>
    <p:extLst>
      <p:ext uri="{BB962C8B-B14F-4D97-AF65-F5344CB8AC3E}">
        <p14:creationId val="348669400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5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9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1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7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33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 id="3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2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1" spid="29"/>
      <p:bldP grpId="2" spid="29"/>
      <p:bldP grpId="1" spid="43"/>
      <p:bldP grpId="2" spid="43"/>
      <p:bldP grpId="0" spid="4"/>
      <p:bldP grpId="1" spid="4"/>
      <p:bldP grpId="0" spid="6"/>
      <p:bldP grpId="1" spid="6"/>
      <p:bldP grpId="0" spid="4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1237130" y="523037"/>
            <a:ext cx="10171817" cy="5990792"/>
            <a:chOff x="5127812" y="2312894"/>
            <a:chExt cx="5970495" cy="4177553"/>
          </a:xfrm>
          <a:solidFill>
            <a:srgbClr val="5B6599"/>
          </a:solidFill>
        </p:grpSpPr>
        <p:sp>
          <p:nvSpPr>
            <p:cNvPr id="6" name="矩形 5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127813" y="2312894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矩形 1"/>
          <p:cNvSpPr/>
          <p:nvPr/>
        </p:nvSpPr>
        <p:spPr>
          <a:xfrm>
            <a:off x="4460232" y="485422"/>
            <a:ext cx="7520007" cy="76200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zh-CN" lang="zh-CN" sz="44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社团：不写“官位”，写事情</a:t>
            </a:r>
          </a:p>
        </p:txBody>
      </p:sp>
      <p:sp>
        <p:nvSpPr>
          <p:cNvPr id="40" name="矩形 39"/>
          <p:cNvSpPr/>
          <p:nvPr/>
        </p:nvSpPr>
        <p:spPr>
          <a:xfrm>
            <a:off x="3111530" y="5099828"/>
            <a:ext cx="8269200" cy="82296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zh-CN" lang="zh-CN" sz="24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经历的标题，并非一定要写社团名字和职务，可以写在这个社团里做的某件事情。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4447255" y="2426017"/>
            <a:ext cx="7421962" cy="2048046"/>
            <a:chOff x="4421665" y="1734233"/>
            <a:chExt cx="7421962" cy="2048046"/>
          </a:xfrm>
        </p:grpSpPr>
        <p:sp>
          <p:nvSpPr>
            <p:cNvPr id="33" name="矩形 32"/>
            <p:cNvSpPr/>
            <p:nvPr/>
          </p:nvSpPr>
          <p:spPr>
            <a:xfrm>
              <a:off x="4421665" y="1734233"/>
              <a:ext cx="6733147" cy="2048046"/>
            </a:xfrm>
            <a:prstGeom prst="rect">
              <a:avLst/>
            </a:prstGeom>
            <a:solidFill>
              <a:srgbClr val="F8E985"/>
            </a:solidFill>
            <a:ln w="28575">
              <a:solidFill>
                <a:srgbClr val="254B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734843" y="2491166"/>
              <a:ext cx="18944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000">
                  <a:solidFill>
                    <a:srgbClr val="254B5C"/>
                  </a:solidFill>
                  <a:latin charset="-122" panose="02000000000000000000" pitchFamily="2" typeface="方正汉真广标简体"/>
                  <a:ea charset="-122" panose="02000000000000000000" pitchFamily="2" typeface="方正汉真广标简体"/>
                </a:rPr>
                <a:t>某旦大学 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7042314" y="1851818"/>
              <a:ext cx="189443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800">
                  <a:solidFill>
                    <a:srgbClr val="254B5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RESUME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533492" y="2517878"/>
              <a:ext cx="189443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solidFill>
                    <a:srgbClr val="254B5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2014.10</a:t>
              </a:r>
            </a:p>
          </p:txBody>
        </p:sp>
        <p:sp>
          <p:nvSpPr>
            <p:cNvPr id="39" name="矩形 38"/>
            <p:cNvSpPr/>
            <p:nvPr/>
          </p:nvSpPr>
          <p:spPr>
            <a:xfrm>
              <a:off x="7042311" y="2491166"/>
              <a:ext cx="480131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zh-CN" sz="2000">
                  <a:solidFill>
                    <a:srgbClr val="254B5C"/>
                  </a:solidFill>
                  <a:latin charset="-122" panose="02000000000000000000" pitchFamily="2" typeface="方正汉真广标简体"/>
                  <a:ea charset="-122" panose="02000000000000000000" pitchFamily="2" typeface="方正汉真广标简体"/>
                </a:rPr>
                <a:t>参与组织传统经典活动：文化节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5699397" y="2940566"/>
              <a:ext cx="5335377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285750" marL="285750">
                <a:buFont charset="2" panose="05000000000000000000" pitchFamily="2" typeface="Wingdings"/>
                <a:buChar char="l"/>
              </a:pPr>
              <a:r>
                <a:rPr altLang="en-US" kern="0" lang="zh-CN">
                  <a:solidFill>
                    <a:srgbClr val="254B5C"/>
                  </a:solidFill>
                  <a:latin charset="-122" panose="03000509000000000000" pitchFamily="65" typeface="方正美黑简体"/>
                  <a:ea charset="-122" panose="03000509000000000000" pitchFamily="65" typeface="方正美黑简体"/>
                  <a:cs charset="0" panose="020b0604030504040204" pitchFamily="34" typeface="Tahoma"/>
                </a:rPr>
                <a:t>文化节是某旦大学最有影响的传统经典活动，包括文艺汇演、学术交流，</a:t>
              </a:r>
            </a:p>
          </p:txBody>
        </p:sp>
      </p:grpSp>
      <p:sp>
        <p:nvSpPr>
          <p:cNvPr id="43" name="矩形 42"/>
          <p:cNvSpPr/>
          <p:nvPr/>
        </p:nvSpPr>
        <p:spPr>
          <a:xfrm>
            <a:off x="1416741" y="964070"/>
            <a:ext cx="752000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Tips</a:t>
            </a:r>
          </a:p>
        </p:txBody>
      </p:sp>
      <p:sp>
        <p:nvSpPr>
          <p:cNvPr id="44" name="矩形 43"/>
          <p:cNvSpPr/>
          <p:nvPr/>
        </p:nvSpPr>
        <p:spPr>
          <a:xfrm>
            <a:off x="3111531" y="-903226"/>
            <a:ext cx="1145145" cy="37338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1</a:t>
            </a:r>
          </a:p>
        </p:txBody>
      </p:sp>
    </p:spTree>
    <p:extLst>
      <p:ext uri="{BB962C8B-B14F-4D97-AF65-F5344CB8AC3E}">
        <p14:creationId val="344383526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1237130" y="523036"/>
            <a:ext cx="10171817" cy="5990794"/>
            <a:chOff x="5127812" y="2312893"/>
            <a:chExt cx="5970495" cy="4177554"/>
          </a:xfrm>
          <a:solidFill>
            <a:srgbClr val="5B6599"/>
          </a:solidFill>
        </p:grpSpPr>
        <p:sp>
          <p:nvSpPr>
            <p:cNvPr id="6" name="矩形 5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127813" y="2312893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1218483" y="1047552"/>
            <a:ext cx="752000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Tips</a:t>
            </a:r>
          </a:p>
        </p:txBody>
      </p:sp>
      <p:sp>
        <p:nvSpPr>
          <p:cNvPr id="44" name="矩形 43"/>
          <p:cNvSpPr/>
          <p:nvPr/>
        </p:nvSpPr>
        <p:spPr>
          <a:xfrm>
            <a:off x="3141228" y="-1014990"/>
            <a:ext cx="1145145" cy="37338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2</a:t>
            </a:r>
          </a:p>
        </p:txBody>
      </p:sp>
      <p:sp>
        <p:nvSpPr>
          <p:cNvPr id="3" name="矩形 2"/>
          <p:cNvSpPr/>
          <p:nvPr/>
        </p:nvSpPr>
        <p:spPr>
          <a:xfrm>
            <a:off x="4843251" y="377234"/>
            <a:ext cx="6955750" cy="76200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zh-CN" lang="zh-CN" sz="44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数字：让经历看起来更具体</a:t>
            </a:r>
          </a:p>
        </p:txBody>
      </p:sp>
      <p:sp>
        <p:nvSpPr>
          <p:cNvPr id="2" name="矩形 1"/>
          <p:cNvSpPr/>
          <p:nvPr/>
        </p:nvSpPr>
        <p:spPr>
          <a:xfrm>
            <a:off x="4868549" y="1601550"/>
            <a:ext cx="6096000" cy="301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kern="0" lang="zh-CN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联系23个参演社团的200多名工作人员，共通知了6次会议，记录会议摘要1万多字，协调排练场地34次。收集46张各社团的宣传海报，统一张贴在校内7个主要的海报栏。</a:t>
            </a:r>
          </a:p>
        </p:txBody>
      </p:sp>
      <p:sp>
        <p:nvSpPr>
          <p:cNvPr id="15" name="矩形 14"/>
          <p:cNvSpPr/>
          <p:nvPr/>
        </p:nvSpPr>
        <p:spPr>
          <a:xfrm>
            <a:off x="3154733" y="5032839"/>
            <a:ext cx="8268870" cy="64008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数字能体现工作量和任务的难易程度</a:t>
            </a:r>
          </a:p>
        </p:txBody>
      </p:sp>
    </p:spTree>
    <p:extLst>
      <p:ext uri="{BB962C8B-B14F-4D97-AF65-F5344CB8AC3E}">
        <p14:creationId val="308061796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1237130" y="523036"/>
            <a:ext cx="10171817" cy="5990794"/>
            <a:chOff x="5127812" y="2312893"/>
            <a:chExt cx="5970495" cy="4177554"/>
          </a:xfrm>
          <a:solidFill>
            <a:srgbClr val="5B6599"/>
          </a:solidFill>
        </p:grpSpPr>
        <p:sp>
          <p:nvSpPr>
            <p:cNvPr id="6" name="矩形 5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127813" y="2312893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1218483" y="1047552"/>
            <a:ext cx="752000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Tips</a:t>
            </a:r>
          </a:p>
        </p:txBody>
      </p:sp>
      <p:sp>
        <p:nvSpPr>
          <p:cNvPr id="44" name="矩形 43"/>
          <p:cNvSpPr/>
          <p:nvPr/>
        </p:nvSpPr>
        <p:spPr>
          <a:xfrm>
            <a:off x="3141228" y="-1014990"/>
            <a:ext cx="1145145" cy="37338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3</a:t>
            </a:r>
          </a:p>
        </p:txBody>
      </p:sp>
      <p:sp>
        <p:nvSpPr>
          <p:cNvPr id="3" name="矩形 2"/>
          <p:cNvSpPr/>
          <p:nvPr/>
        </p:nvSpPr>
        <p:spPr>
          <a:xfrm>
            <a:off x="4843251" y="377234"/>
            <a:ext cx="6955750" cy="76200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文字简洁</a:t>
            </a:r>
          </a:p>
        </p:txBody>
      </p:sp>
      <p:sp>
        <p:nvSpPr>
          <p:cNvPr id="2" name="矩形 1"/>
          <p:cNvSpPr/>
          <p:nvPr/>
        </p:nvSpPr>
        <p:spPr>
          <a:xfrm>
            <a:off x="4799657" y="1726998"/>
            <a:ext cx="2316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24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动宾结构更简洁</a:t>
            </a:r>
          </a:p>
        </p:txBody>
      </p:sp>
      <p:sp>
        <p:nvSpPr>
          <p:cNvPr id="15" name="矩形 14"/>
          <p:cNvSpPr/>
          <p:nvPr/>
        </p:nvSpPr>
        <p:spPr>
          <a:xfrm>
            <a:off x="1736899" y="3621746"/>
            <a:ext cx="4234709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安排、计划</a:t>
            </a:r>
            <a:b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</a:b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收集、整理、分组</a:t>
            </a:r>
          </a:p>
          <a:p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分类、管理、控制</a:t>
            </a:r>
            <a:b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</a:b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日程安排、总结</a:t>
            </a:r>
          </a:p>
        </p:txBody>
      </p:sp>
      <p:sp>
        <p:nvSpPr>
          <p:cNvPr id="16" name="矩形 15"/>
          <p:cNvSpPr/>
          <p:nvPr/>
        </p:nvSpPr>
        <p:spPr>
          <a:xfrm>
            <a:off x="4822668" y="1257103"/>
            <a:ext cx="5059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mtClean="0" sz="24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舍弃一切无助于描述客观事实的文字</a:t>
            </a:r>
          </a:p>
        </p:txBody>
      </p:sp>
      <p:sp>
        <p:nvSpPr>
          <p:cNvPr id="14" name="矩形 13"/>
          <p:cNvSpPr/>
          <p:nvPr/>
        </p:nvSpPr>
        <p:spPr>
          <a:xfrm>
            <a:off x="1736899" y="2813293"/>
            <a:ext cx="4455518" cy="51816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表示组织、计划能力的词：</a:t>
            </a:r>
          </a:p>
        </p:txBody>
      </p:sp>
      <p:sp>
        <p:nvSpPr>
          <p:cNvPr id="20" name="矩形 19"/>
          <p:cNvSpPr/>
          <p:nvPr/>
        </p:nvSpPr>
        <p:spPr>
          <a:xfrm>
            <a:off x="6510731" y="2813293"/>
            <a:ext cx="4455518" cy="51816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表示技术能力的词：</a:t>
            </a:r>
          </a:p>
        </p:txBody>
      </p:sp>
      <p:sp>
        <p:nvSpPr>
          <p:cNvPr id="18" name="矩形 17"/>
          <p:cNvSpPr/>
          <p:nvPr/>
        </p:nvSpPr>
        <p:spPr>
          <a:xfrm>
            <a:off x="6323037" y="3732992"/>
            <a:ext cx="6108511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使适应、调整、应用、建立</a:t>
            </a:r>
          </a:p>
          <a:p>
            <a:r>
              <a:rPr altLang="en-US" lang="zh-CN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计算、搭建、设计、策划</a:t>
            </a:r>
          </a:p>
          <a:p>
            <a:r>
              <a:rPr altLang="en-US" lang="zh-CN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诊断、维护、解决、编程</a:t>
            </a:r>
          </a:p>
          <a:p>
            <a:r>
              <a:rPr altLang="en-US" lang="zh-CN" sz="32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详细说明、系统化、测试</a:t>
            </a:r>
          </a:p>
        </p:txBody>
      </p:sp>
    </p:spTree>
    <p:extLst>
      <p:ext uri="{BB962C8B-B14F-4D97-AF65-F5344CB8AC3E}">
        <p14:creationId val="281185746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572857" y="-359982"/>
            <a:ext cx="192586" cy="7456954"/>
          </a:xfrm>
          <a:prstGeom prst="rect">
            <a:avLst/>
          </a:prstGeom>
          <a:solidFill>
            <a:srgbClr val="254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1237130" y="523036"/>
            <a:ext cx="10171817" cy="5990794"/>
            <a:chOff x="5127812" y="2312893"/>
            <a:chExt cx="5970495" cy="4177554"/>
          </a:xfrm>
          <a:solidFill>
            <a:srgbClr val="5B6599"/>
          </a:solidFill>
        </p:grpSpPr>
        <p:sp>
          <p:nvSpPr>
            <p:cNvPr id="6" name="矩形 5"/>
            <p:cNvSpPr/>
            <p:nvPr/>
          </p:nvSpPr>
          <p:spPr>
            <a:xfrm>
              <a:off x="5127812" y="2796988"/>
              <a:ext cx="5970494" cy="3693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5127813" y="2312893"/>
              <a:ext cx="5970494" cy="484094"/>
            </a:xfrm>
            <a:prstGeom prst="triangle">
              <a:avLst>
                <a:gd fmla="val 13768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396434" y="181775"/>
            <a:ext cx="524516" cy="524516"/>
            <a:chOff x="466165" y="484094"/>
            <a:chExt cx="1420987" cy="1420987"/>
          </a:xfrm>
        </p:grpSpPr>
        <p:sp>
          <p:nvSpPr>
            <p:cNvPr id="11" name="椭圆 10"/>
            <p:cNvSpPr/>
            <p:nvPr/>
          </p:nvSpPr>
          <p:spPr>
            <a:xfrm>
              <a:off x="466165" y="484094"/>
              <a:ext cx="1420987" cy="1420987"/>
            </a:xfrm>
            <a:prstGeom prst="ellipse">
              <a:avLst/>
            </a:prstGeom>
            <a:solidFill>
              <a:srgbClr val="29668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711009" y="713726"/>
              <a:ext cx="931298" cy="931298"/>
            </a:xfrm>
            <a:prstGeom prst="ellipse">
              <a:avLst/>
            </a:prstGeom>
            <a:solidFill>
              <a:srgbClr val="83A6B3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904410" y="870910"/>
              <a:ext cx="565143" cy="565143"/>
            </a:xfrm>
            <a:prstGeom prst="ellipse">
              <a:avLst/>
            </a:prstGeom>
            <a:solidFill>
              <a:srgbClr val="29668F"/>
            </a:solidFill>
            <a:ln>
              <a:solidFill>
                <a:srgbClr val="83A6B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1218483" y="1047552"/>
            <a:ext cx="7520007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6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Tips</a:t>
            </a:r>
          </a:p>
        </p:txBody>
      </p:sp>
      <p:sp>
        <p:nvSpPr>
          <p:cNvPr id="44" name="矩形 43"/>
          <p:cNvSpPr/>
          <p:nvPr/>
        </p:nvSpPr>
        <p:spPr>
          <a:xfrm>
            <a:off x="3141228" y="-978414"/>
            <a:ext cx="1145145" cy="37338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39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4</a:t>
            </a:r>
          </a:p>
        </p:txBody>
      </p:sp>
      <p:sp>
        <p:nvSpPr>
          <p:cNvPr id="17" name="矩形 16"/>
          <p:cNvSpPr/>
          <p:nvPr/>
        </p:nvSpPr>
        <p:spPr>
          <a:xfrm>
            <a:off x="6969082" y="3086936"/>
            <a:ext cx="4278040" cy="5577841"/>
          </a:xfrm>
          <a:prstGeom prst="rect">
            <a:avLst/>
          </a:prstGeom>
          <a:ln>
            <a:solidFill>
              <a:srgbClr val="F8E985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 上海图书馆志愿者活动       团体负责人</a:t>
            </a:r>
          </a:p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 </a:t>
            </a:r>
          </a:p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宣传志愿活动、招募选拔组员并进行培训</a:t>
            </a:r>
          </a:p>
          <a:p>
            <a:endParaRPr altLang="zh-CN" kern="0" lang="en-US" sz="2400">
              <a:solidFill>
                <a:srgbClr val="F9BE36"/>
              </a:solidFill>
              <a:latin charset="-122" panose="03000509000000000000" pitchFamily="65" typeface="方正美黑简体"/>
              <a:ea charset="-122" panose="03000509000000000000" pitchFamily="65" typeface="方正美黑简体"/>
              <a:cs charset="0" panose="02020603050405020304" pitchFamily="18" typeface="Times New Roman"/>
            </a:endParaRPr>
          </a:p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处理突发事件、组织协调管理人事调动</a:t>
            </a:r>
          </a:p>
          <a:p>
            <a:endParaRPr altLang="zh-CN" kern="0" lang="en-US" sz="2400">
              <a:solidFill>
                <a:srgbClr val="F9BE36"/>
              </a:solidFill>
              <a:latin charset="-122" panose="03000509000000000000" pitchFamily="65" typeface="方正美黑简体"/>
              <a:ea charset="-122" panose="03000509000000000000" pitchFamily="65" typeface="方正美黑简体"/>
              <a:cs charset="0" panose="02020603050405020304" pitchFamily="18" typeface="Times New Roman"/>
            </a:endParaRPr>
          </a:p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与上图志愿者管理方协调解决志愿过程中暴露的问题</a:t>
            </a:r>
          </a:p>
          <a:p>
            <a:endParaRPr altLang="zh-CN" kern="0" lang="en-US" sz="2400">
              <a:solidFill>
                <a:srgbClr val="F9BE36"/>
              </a:solidFill>
              <a:latin charset="-122" panose="03000509000000000000" pitchFamily="65" typeface="方正美黑简体"/>
              <a:ea charset="-122" panose="03000509000000000000" pitchFamily="65" typeface="方正美黑简体"/>
              <a:cs charset="0" panose="02020603050405020304" pitchFamily="18" typeface="Times New Roman"/>
            </a:endParaRPr>
          </a:p>
          <a:p>
            <a:r>
              <a:rPr altLang="zh-CN" kern="0" lang="en-US" sz="2400">
                <a:solidFill>
                  <a:srgbClr val="F9BE36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20603050405020304" pitchFamily="18" typeface="Times New Roman"/>
              </a:rPr>
              <a:t>任职期间，所带团队获上图志愿“先进集体”称号，个人获“优秀组织者”称号。</a:t>
            </a:r>
          </a:p>
        </p:txBody>
      </p:sp>
      <p:sp>
        <p:nvSpPr>
          <p:cNvPr id="9" name="矩形 8"/>
          <p:cNvSpPr/>
          <p:nvPr/>
        </p:nvSpPr>
        <p:spPr>
          <a:xfrm>
            <a:off x="4978486" y="446990"/>
            <a:ext cx="6430459" cy="701040"/>
          </a:xfrm>
          <a:prstGeom prst="rect">
            <a:avLst/>
          </a:prstGeom>
          <a:solidFill>
            <a:srgbClr val="F9BE36"/>
          </a:solidFill>
        </p:spPr>
        <p:txBody>
          <a:bodyPr rtlCol="0" wrap="square">
            <a:spAutoFit/>
          </a:bodyPr>
          <a:lstStyle/>
          <a:p>
            <a:r>
              <a:rPr altLang="zh-CN" lang="zh-CN" sz="4000">
                <a:solidFill>
                  <a:srgbClr val="5B6599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排版简洁</a:t>
            </a:r>
          </a:p>
        </p:txBody>
      </p:sp>
      <p:sp>
        <p:nvSpPr>
          <p:cNvPr id="14" name="矩形 13"/>
          <p:cNvSpPr/>
          <p:nvPr/>
        </p:nvSpPr>
        <p:spPr>
          <a:xfrm>
            <a:off x="4926419" y="1386945"/>
            <a:ext cx="5974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2400">
                <a:solidFill>
                  <a:srgbClr val="F9BE36"/>
                </a:solidFill>
                <a:latin charset="-122" panose="02010609000101010101" pitchFamily="49" typeface="汉仪菱心体简"/>
                <a:ea charset="-122" panose="02010609000101010101" pitchFamily="49" typeface="汉仪菱心体简"/>
              </a:rPr>
              <a:t>每句话独立地表述一件事情，呈现一个能力</a:t>
            </a:r>
          </a:p>
        </p:txBody>
      </p:sp>
      <p:sp>
        <p:nvSpPr>
          <p:cNvPr id="18" name="矩形 17"/>
          <p:cNvSpPr/>
          <p:nvPr/>
        </p:nvSpPr>
        <p:spPr>
          <a:xfrm>
            <a:off x="1383792" y="2358198"/>
            <a:ext cx="4285488" cy="2834640"/>
          </a:xfrm>
          <a:prstGeom prst="rect">
            <a:avLst/>
          </a:prstGeom>
          <a:ln>
            <a:solidFill>
              <a:srgbClr val="F8E985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altLang="zh-CN" kern="0" lang="zh-CN" smtClean="0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上海图书馆志愿者活动 团体负责人</a:t>
            </a:r>
          </a:p>
          <a:p>
            <a:r>
              <a:rPr altLang="zh-CN" kern="0" lang="zh-CN" smtClean="0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 </a:t>
            </a:r>
          </a:p>
          <a:p>
            <a:r>
              <a:rPr altLang="zh-CN" kern="0" lang="zh-CN" smtClean="0" sz="20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  <a:cs charset="0" panose="020b0604030504040204" pitchFamily="34" typeface="Tahoma"/>
              </a:rPr>
              <a:t>我在里面担任了志愿者的小组长，协助领导的工作。在工作中学会了与人相处的技能，提高了团队合作能力，尤其是在协调志愿者的过程中，锻炼了沟通的技巧。最后我们获得了“先进集体”的正好，我获得“个人优秀组织者”称号。</a:t>
            </a:r>
          </a:p>
        </p:txBody>
      </p:sp>
      <p:sp>
        <p:nvSpPr>
          <p:cNvPr id="21" name="矩形 20"/>
          <p:cNvSpPr/>
          <p:nvPr/>
        </p:nvSpPr>
        <p:spPr>
          <a:xfrm>
            <a:off x="5669280" y="3086936"/>
            <a:ext cx="1487032" cy="3596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1500">
                <a:solidFill>
                  <a:srgbClr val="ED8F84"/>
                </a:solidFill>
                <a:latin charset="-34" panose="020b0604020202020204" pitchFamily="34" typeface="LilyUPC"/>
                <a:ea charset="-122" panose="02010609000101010101" pitchFamily="49" typeface="汉仪菱心体简"/>
                <a:cs charset="-34" panose="020b0604020202020204" pitchFamily="34" typeface="LilyUPC"/>
              </a:rPr>
              <a:t>VS</a:t>
            </a:r>
          </a:p>
        </p:txBody>
      </p:sp>
    </p:spTree>
    <p:extLst>
      <p:ext uri="{BB962C8B-B14F-4D97-AF65-F5344CB8AC3E}">
        <p14:creationId val="205607492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84</Paragraphs>
  <Slides>10</Slides>
  <Notes>1</Notes>
  <TotalTime>309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27">
      <vt:lpstr>Arial</vt:lpstr>
      <vt:lpstr>Calibri Light</vt:lpstr>
      <vt:lpstr>Calibri</vt:lpstr>
      <vt:lpstr>方正汉真广标简体</vt:lpstr>
      <vt:lpstr>华康俪金黑W8</vt:lpstr>
      <vt:lpstr>华康俪金黑W8(P)</vt:lpstr>
      <vt:lpstr>汉仪菱心体简</vt:lpstr>
      <vt:lpstr>方正粗倩简体</vt:lpstr>
      <vt:lpstr>Times New Roman</vt:lpstr>
      <vt:lpstr>Tahoma</vt:lpstr>
      <vt:lpstr>黑体</vt:lpstr>
      <vt:lpstr>方正细倩简体</vt:lpstr>
      <vt:lpstr>微软雅黑</vt:lpstr>
      <vt:lpstr>方正美黑简体</vt:lpstr>
      <vt:lpstr>Wingdings</vt:lpstr>
      <vt:lpstr>LilyUPC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2014-10-14T14:52:13Z</dcterms:created>
  <cp:lastModifiedBy>Administrator</cp:lastModifiedBy>
  <dcterms:modified xsi:type="dcterms:W3CDTF">2021-08-20T10:50:41Z</dcterms:modified>
  <cp:revision>29</cp:revision>
  <dc:title>PowerPoint 演示文稿</dc:title>
</cp:coreProperties>
</file>