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7" r:id="rId5"/>
    <p:sldId id="259" r:id="rId6"/>
    <p:sldId id="261" r:id="rId7"/>
    <p:sldId id="264" r:id="rId8"/>
    <p:sldId id="262" r:id="rId9"/>
    <p:sldId id="265" r:id="rId10"/>
    <p:sldId id="263" r:id="rId11"/>
    <p:sldId id="258" r:id="rId12"/>
  </p:sldIdLst>
  <p:sldSz cx="12192000" cy="6858000"/>
  <p:notesSz cx="6858000" cy="9144000"/>
  <p:embeddedFontLst>
    <p:embeddedFont>
      <p:font typeface="华文细黑" panose="02010600030101010101" charset="-122"/>
      <p:regular r:id="rId14"/>
    </p:embeddedFont>
    <p:embeddedFont>
      <p:font typeface="Arial Unicode MS" panose="02010600030101010101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方正粗宋简体" panose="02010600030101010101" charset="-122"/>
      <p:regular r:id="rId24"/>
    </p:embeddedFont>
    <p:embeddedFont>
      <p:font typeface="Meiryo" panose="020B0604030504040204" pitchFamily="34" charset="-128"/>
      <p:regular r:id="rId25"/>
      <p:bold r:id="rId26"/>
      <p:italic r:id="rId27"/>
      <p:boldItalic r:id="rId28"/>
    </p:embeddedFont>
  </p:embeddedFontLst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fonts/font1.fntdata" Type="http://schemas.openxmlformats.org/officeDocument/2006/relationships/font"/><Relationship Id="rId15" Target="fonts/font2.fntdata" Type="http://schemas.openxmlformats.org/officeDocument/2006/relationships/font"/><Relationship Id="rId16" Target="fonts/font3.fntdata" Type="http://schemas.openxmlformats.org/officeDocument/2006/relationships/font"/><Relationship Id="rId17" Target="fonts/font4.fntdata" Type="http://schemas.openxmlformats.org/officeDocument/2006/relationships/font"/><Relationship Id="rId18" Target="fonts/font5.fntdata" Type="http://schemas.openxmlformats.org/officeDocument/2006/relationships/font"/><Relationship Id="rId19" Target="fonts/font6.fntdata" Type="http://schemas.openxmlformats.org/officeDocument/2006/relationships/font"/><Relationship Id="rId2" Target="slideMasters/slideMaster2.xml" Type="http://schemas.openxmlformats.org/officeDocument/2006/relationships/slideMaster"/><Relationship Id="rId20" Target="fonts/font7.fntdata" Type="http://schemas.openxmlformats.org/officeDocument/2006/relationships/font"/><Relationship Id="rId21" Target="fonts/font8.fntdata" Type="http://schemas.openxmlformats.org/officeDocument/2006/relationships/font"/><Relationship Id="rId22" Target="fonts/font9.fntdata" Type="http://schemas.openxmlformats.org/officeDocument/2006/relationships/font"/><Relationship Id="rId23" Target="fonts/font10.fntdata" Type="http://schemas.openxmlformats.org/officeDocument/2006/relationships/font"/><Relationship Id="rId24" Target="fonts/font11.fntdata" Type="http://schemas.openxmlformats.org/officeDocument/2006/relationships/font"/><Relationship Id="rId25" Target="fonts/font12.fntdata" Type="http://schemas.openxmlformats.org/officeDocument/2006/relationships/font"/><Relationship Id="rId26" Target="fonts/font13.fntdata" Type="http://schemas.openxmlformats.org/officeDocument/2006/relationships/font"/><Relationship Id="rId27" Target="fonts/font14.fntdata" Type="http://schemas.openxmlformats.org/officeDocument/2006/relationships/font"/><Relationship Id="rId28" Target="fonts/font15.fntdata" Type="http://schemas.openxmlformats.org/officeDocument/2006/relationships/font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7DA5-15C5-4319-848F-782E30270E78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DD583-1935-418F-A766-D50BEDBEAF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555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694509" y="495753"/>
            <a:ext cx="3603171" cy="797469"/>
          </a:xfrm>
        </p:spPr>
        <p:txBody>
          <a:bodyPr/>
          <a:lstStyle>
            <a:lvl1pPr>
              <a:defRPr>
                <a:solidFill>
                  <a:srgbClr val="FC3F29"/>
                </a:solidFill>
              </a:defRPr>
            </a:lvl1pPr>
          </a:lstStyle>
          <a:p>
            <a:r>
              <a:rPr lang="zh-CN" altLang="en-US" smtClean="0"/>
              <a:t>题目在这里</a:t>
            </a:r>
            <a:r>
              <a:rPr lang="en-US" altLang="zh-CN" smtClean="0"/>
              <a:t>~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10" hasCustomPrompt="1"/>
          </p:nvPr>
        </p:nvSpPr>
        <p:spPr>
          <a:xfrm>
            <a:off x="693738" y="1736725"/>
            <a:ext cx="10017125" cy="3841750"/>
          </a:xfrm>
        </p:spPr>
        <p:txBody>
          <a:bodyPr/>
          <a:lstStyle/>
          <a:p>
            <a:pPr lvl="0"/>
            <a:r>
              <a:rPr lang="zh-CN" altLang="en-US" smtClean="0"/>
              <a:t>内容再这里</a:t>
            </a:r>
            <a:r>
              <a:rPr lang="en-US" altLang="zh-CN" smtClean="0"/>
              <a:t>~</a:t>
            </a:r>
            <a:endParaRPr lang="zh-CN" altLang="en-US" smtClean="0"/>
          </a:p>
        </p:txBody>
      </p:sp>
    </p:spTree>
    <p:extLst>
      <p:ext uri="{BB962C8B-B14F-4D97-AF65-F5344CB8AC3E}">
        <p14:creationId val="40624638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472772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528109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97275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303816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18282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070225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329598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64048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7929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710267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235323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144378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068731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827274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10914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6796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721667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651818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707114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159882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86212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539472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jpe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93DC-4674-4DDD-BE0A-E9B545BC5C8A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E985-1D48-44E6-ACAA-9ABBAD5A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28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989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8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2597426" y="463826"/>
            <a:ext cx="7023652" cy="5910470"/>
            <a:chOff x="2597426" y="463826"/>
            <a:chExt cx="7023652" cy="5910470"/>
          </a:xfrm>
        </p:grpSpPr>
        <p:sp>
          <p:nvSpPr>
            <p:cNvPr id="6" name="矩形 5"/>
            <p:cNvSpPr/>
            <p:nvPr/>
          </p:nvSpPr>
          <p:spPr>
            <a:xfrm>
              <a:off x="2597426" y="463826"/>
              <a:ext cx="7023652" cy="591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1489" y="657330"/>
              <a:ext cx="6589023" cy="3235081"/>
            </a:xfrm>
            <a:prstGeom prst="rect">
              <a:avLst/>
            </a:prstGeom>
            <a:effectLst/>
          </p:spPr>
        </p:pic>
      </p:grpSp>
      <p:grpSp>
        <p:nvGrpSpPr>
          <p:cNvPr id="9" name="组合 8"/>
          <p:cNvGrpSpPr/>
          <p:nvPr/>
        </p:nvGrpSpPr>
        <p:grpSpPr>
          <a:xfrm>
            <a:off x="2801489" y="4150835"/>
            <a:ext cx="4910463" cy="678132"/>
            <a:chOff x="3453426" y="4889827"/>
            <a:chExt cx="4910463" cy="678132"/>
          </a:xfrm>
        </p:grpSpPr>
        <p:pic>
          <p:nvPicPr>
            <p:cNvPr descr="https://s-passets-ec.pinimg.com/images/join/pinterest.png" id="102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453426" y="4889827"/>
              <a:ext cx="2655826" cy="64544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6149009" y="4988838"/>
              <a:ext cx="2214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rgbClr val="CE2020"/>
                  </a:solidFill>
                  <a:latin typeface="+mj-ea"/>
                  <a:ea typeface="+mj-ea"/>
                </a:rPr>
                <a:t>成功的背后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01489" y="4926307"/>
            <a:ext cx="4811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63935" y="43674"/>
            <a:ext cx="914286" cy="825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44346" y="145999"/>
            <a:ext cx="914286" cy="8253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74358" y="4984936"/>
            <a:ext cx="195589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rgbClr val="CE2020"/>
                </a:solidFill>
              </a:rPr>
              <a:t>@曹将PPTao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71793" y="5655583"/>
            <a:ext cx="1084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270 likes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64400" y="5655583"/>
            <a:ext cx="142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>
                    <a:lumMod val="7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6 comments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64468" y="5933163"/>
            <a:ext cx="1122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31 repins</a:t>
            </a:r>
          </a:p>
        </p:txBody>
      </p:sp>
    </p:spTree>
    <p:extLst>
      <p:ext uri="{BB962C8B-B14F-4D97-AF65-F5344CB8AC3E}">
        <p14:creationId val="22810085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738669" y="1921565"/>
            <a:ext cx="4946513" cy="34058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imgsrc.baidu.com/baike/pic/item/7dd98d1001e9390180cb63857bec54e737d19644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0675" y="202427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-passets-ec.pinimg.com/images/join/pinterest.png" id="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0675" y="4503325"/>
            <a:ext cx="1077638" cy="26189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879226" y="4458527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CE2020"/>
                </a:solidFill>
                <a:latin typeface="+mj-ea"/>
                <a:ea typeface="+mj-ea"/>
              </a:rPr>
              <a:t>联合创始人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39049" y="1792245"/>
            <a:ext cx="400260" cy="3613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548" y="1792245"/>
            <a:ext cx="400260" cy="3613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96000" y="2772788"/>
            <a:ext cx="299734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rgbClr val="FF0000"/>
                </a:solidFill>
              </a:rPr>
              <a:t>pin + interest =</a:t>
            </a:r>
          </a:p>
        </p:txBody>
      </p:sp>
      <p:sp>
        <p:nvSpPr>
          <p:cNvPr id="10" name="矩形 9"/>
          <p:cNvSpPr/>
          <p:nvPr/>
        </p:nvSpPr>
        <p:spPr>
          <a:xfrm>
            <a:off x="6096000" y="3350532"/>
            <a:ext cx="5406887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/>
              <a:t>把自己感兴趣的东西用图钉钉在钉板（PinBoard）上。页面底端自动加载无需翻页功能，让用  Pinterest用户不断发现新图片。为用户提供在线收藏和分享Pinterest视觉艺术图片的服务。</a:t>
            </a:r>
          </a:p>
        </p:txBody>
      </p:sp>
      <p:pic>
        <p:nvPicPr>
          <p:cNvPr descr="https://s-passets-ec.pinimg.com/images/join/pinterest.png" id="1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2251" y="2844643"/>
            <a:ext cx="1578027" cy="38350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84589195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645902" y="678020"/>
            <a:ext cx="9492010" cy="5501960"/>
            <a:chOff x="645902" y="413905"/>
            <a:chExt cx="9492010" cy="5501960"/>
          </a:xfrm>
        </p:grpSpPr>
        <p:grpSp>
          <p:nvGrpSpPr>
            <p:cNvPr id="11" name="组合 10"/>
            <p:cNvGrpSpPr/>
            <p:nvPr/>
          </p:nvGrpSpPr>
          <p:grpSpPr>
            <a:xfrm>
              <a:off x="645902" y="413905"/>
              <a:ext cx="2031035" cy="606512"/>
              <a:chOff x="645904" y="413905"/>
              <a:chExt cx="2031035" cy="60651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45904" y="477078"/>
                <a:ext cx="2031035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1046164" y="435642"/>
                <a:ext cx="1592580" cy="57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FF0000"/>
                    </a:solidFill>
                  </a:rPr>
                  <a:t>2010 年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45902" y="1129394"/>
              <a:ext cx="9492010" cy="578269"/>
              <a:chOff x="645903" y="1048660"/>
              <a:chExt cx="9492010" cy="57826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45904" y="1083590"/>
                <a:ext cx="9492009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5903" y="1210774"/>
                <a:ext cx="9014932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/>
                  <a:t>Pinterest由美国加州帕罗奥多的一个名为Cold Brew Labs的团队创办2010年正式上线。</a:t>
                </a: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737653" y="1048660"/>
                <a:ext cx="400260" cy="361346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645902" y="1816640"/>
              <a:ext cx="3568287" cy="606512"/>
              <a:chOff x="645904" y="413905"/>
              <a:chExt cx="3568287" cy="60651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45904" y="477078"/>
                <a:ext cx="3568287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1046164" y="435642"/>
                <a:ext cx="3589655" cy="57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FF0000"/>
                    </a:solidFill>
                  </a:rPr>
                  <a:t>2011 年  8 月 16 日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45902" y="2532129"/>
              <a:ext cx="6192220" cy="578269"/>
              <a:chOff x="645903" y="1048660"/>
              <a:chExt cx="6192220" cy="57826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45904" y="1083590"/>
                <a:ext cx="6178966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5903" y="1210774"/>
                <a:ext cx="6019940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/>
                  <a:t>Pinterest入选美国时代杂志“2011年50个最好的网站”。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37863" y="1048660"/>
                <a:ext cx="400260" cy="361346"/>
              </a:xfrm>
              <a:prstGeom prst="rect">
                <a:avLst/>
              </a:prstGeom>
            </p:spPr>
          </p:pic>
        </p:grpSp>
        <p:grpSp>
          <p:nvGrpSpPr>
            <p:cNvPr id="21" name="组合 20"/>
            <p:cNvGrpSpPr/>
            <p:nvPr/>
          </p:nvGrpSpPr>
          <p:grpSpPr>
            <a:xfrm>
              <a:off x="645902" y="3219375"/>
              <a:ext cx="2905679" cy="606512"/>
              <a:chOff x="645904" y="413905"/>
              <a:chExt cx="2905679" cy="60651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905" y="477078"/>
                <a:ext cx="2905678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1046165" y="435642"/>
                <a:ext cx="2754630" cy="57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FF0000"/>
                    </a:solidFill>
                  </a:rPr>
                  <a:t>2011 年  12 月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45902" y="3934864"/>
              <a:ext cx="6882678" cy="578269"/>
              <a:chOff x="645902" y="1048660"/>
              <a:chExt cx="6882678" cy="57826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45903" y="1083590"/>
                <a:ext cx="6881332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45902" y="1210774"/>
                <a:ext cx="652352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/>
                  <a:t>Pinterest被Hitwise列入世界上10 个最大的社交网络网站之一。</a:t>
                </a: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128320" y="1048660"/>
                <a:ext cx="400260" cy="361346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645902" y="4622110"/>
              <a:ext cx="2905679" cy="606512"/>
              <a:chOff x="645904" y="413905"/>
              <a:chExt cx="2905679" cy="6065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45905" y="477078"/>
                <a:ext cx="2905678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5904" y="413905"/>
                <a:ext cx="400260" cy="361346"/>
              </a:xfrm>
              <a:prstGeom prst="rect">
                <a:avLst/>
              </a:pr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1046165" y="435641"/>
                <a:ext cx="2529205" cy="57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FF0000"/>
                    </a:solidFill>
                  </a:rPr>
                  <a:t>2011 年  1 月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45902" y="5337596"/>
              <a:ext cx="6523524" cy="578269"/>
              <a:chOff x="645902" y="1048660"/>
              <a:chExt cx="6523524" cy="57826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45903" y="1083590"/>
                <a:ext cx="6019940" cy="543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45902" y="1210773"/>
                <a:ext cx="652352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/>
                  <a:t>Pinterest的流量超过Linkedin，Youtube和Google+。</a:t>
                </a: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265584" y="1048660"/>
                <a:ext cx="400260" cy="3613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404265933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2859017" y="450574"/>
            <a:ext cx="6589783" cy="57779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2960726" y="4475275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CE2020"/>
                </a:solidFill>
                <a:latin typeface="+mj-ea"/>
                <a:ea typeface="+mj-ea"/>
              </a:rPr>
              <a:t>为什么</a:t>
            </a:r>
          </a:p>
        </p:txBody>
      </p:sp>
      <p:pic>
        <p:nvPicPr>
          <p:cNvPr descr="https://s-passets-ec.pinimg.com/images/join/pinterest.png" id="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01392" y="4536154"/>
            <a:ext cx="1578027" cy="38350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726" y="610306"/>
            <a:ext cx="6355552" cy="36126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79419" y="4475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CE2020"/>
                </a:solidFill>
                <a:latin typeface="+mj-ea"/>
                <a:ea typeface="+mj-ea"/>
              </a:rPr>
              <a:t>如此火爆？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29601" y="5536316"/>
            <a:ext cx="1084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8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270 likes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2208" y="5536316"/>
            <a:ext cx="142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6 comments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22276" y="5813896"/>
            <a:ext cx="1122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8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31 repins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04424" y="256373"/>
            <a:ext cx="718923" cy="6490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89337" y="256373"/>
            <a:ext cx="718923" cy="649028"/>
          </a:xfrm>
          <a:prstGeom prst="rect">
            <a:avLst/>
          </a:prstGeom>
        </p:spPr>
      </p:pic>
    </p:spTree>
    <p:extLst>
      <p:ext uri="{BB962C8B-B14F-4D97-AF65-F5344CB8AC3E}">
        <p14:creationId val="9320348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9" y="871393"/>
            <a:ext cx="2276361" cy="5191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3333" y="786801"/>
            <a:ext cx="426346" cy="384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56985" y="786801"/>
            <a:ext cx="426346" cy="384896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274757" y="833875"/>
            <a:ext cx="8281138" cy="5216755"/>
            <a:chOff x="3274757" y="910087"/>
            <a:chExt cx="8281138" cy="5216755"/>
          </a:xfrm>
        </p:grpSpPr>
        <p:sp>
          <p:nvSpPr>
            <p:cNvPr id="5" name="文本框 4"/>
            <p:cNvSpPr txBox="1"/>
            <p:nvPr/>
          </p:nvSpPr>
          <p:spPr>
            <a:xfrm>
              <a:off x="3274757" y="910087"/>
              <a:ext cx="1605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800">
                  <a:solidFill>
                    <a:srgbClr val="CE2020"/>
                  </a:solidFill>
                  <a:latin typeface="+mj-ea"/>
                  <a:ea typeface="+mj-ea"/>
                </a:rPr>
                <a:t>创新特质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339548" y="1566607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339548" y="4371536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3791593" y="1707852"/>
              <a:ext cx="7764302" cy="757130"/>
              <a:chOff x="3791593" y="2271980"/>
              <a:chExt cx="7764302" cy="75713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791593" y="2419713"/>
                <a:ext cx="14020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2400">
                    <a:solidFill>
                      <a:srgbClr val="CE2020"/>
                    </a:solidFill>
                    <a:latin typeface="+mj-ea"/>
                    <a:ea typeface="+mj-ea"/>
                  </a:rPr>
                  <a:t>相对优势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459894" y="2271980"/>
                <a:ext cx="6096000" cy="7498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rgbClr val="CE2020"/>
                    </a:solidFill>
                  </a:rPr>
                  <a:t>瀑布流,用户可以不用翻页就往下观看。</a:t>
                </a:r>
              </a:p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rgbClr val="CE2020"/>
                    </a:solidFill>
                  </a:rPr>
                  <a:t>界面简单,只是图片，仅仅图片。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945481" y="2747472"/>
              <a:ext cx="6724495" cy="461665"/>
              <a:chOff x="3945481" y="3272333"/>
              <a:chExt cx="6724495" cy="46166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945481" y="3272333"/>
                <a:ext cx="10972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CE2020"/>
                    </a:solidFill>
                    <a:latin typeface="+mj-ea"/>
                    <a:ea typeface="+mj-ea"/>
                  </a:rPr>
                  <a:t>兼容性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459895" y="3318499"/>
                <a:ext cx="4923155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/>
                  <a:t>只要安装好插件,就可以将任何网站的图pin过来。</a:t>
                </a: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3339548" y="2606227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339548" y="3350382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3945481" y="3491627"/>
              <a:ext cx="6520913" cy="738664"/>
              <a:chOff x="3945481" y="4148191"/>
              <a:chExt cx="6520913" cy="73866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945481" y="4286690"/>
                <a:ext cx="10972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2400">
                    <a:solidFill>
                      <a:srgbClr val="CE2020"/>
                    </a:solidFill>
                    <a:latin typeface="+mj-ea"/>
                    <a:ea typeface="+mj-ea"/>
                  </a:rPr>
                  <a:t>复杂性</a:t>
                </a: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5459895" y="4148191"/>
                <a:ext cx="5006499" cy="738664"/>
                <a:chOff x="5459895" y="4171274"/>
                <a:chExt cx="5006499" cy="738664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5459895" y="4171274"/>
                  <a:ext cx="488188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en-US" lang="zh-CN"/>
                    <a:t>操作简单,就"like""repin""comment"三个功能。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459895" y="4540605"/>
                  <a:ext cx="361188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en-US" lang="zh-CN"/>
                    <a:t>“关注喜欢东西，无社交压力。”</a:t>
                  </a: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3791593" y="4512781"/>
              <a:ext cx="6674801" cy="728661"/>
              <a:chOff x="3791593" y="3138834"/>
              <a:chExt cx="6674801" cy="72866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791593" y="3272333"/>
                <a:ext cx="14020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CE2020"/>
                    </a:solidFill>
                    <a:latin typeface="+mj-ea"/>
                    <a:ea typeface="+mj-ea"/>
                  </a:rPr>
                  <a:t>可观察性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459895" y="3138834"/>
                <a:ext cx="5006499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mtClean="0"/>
                  <a:t>只要通过facebook或twitter注册，就能够让他人知道使用Pinterest的情况。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791593" y="5523932"/>
              <a:ext cx="3468795" cy="461665"/>
              <a:chOff x="3791593" y="3272333"/>
              <a:chExt cx="3468795" cy="46166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791593" y="3272333"/>
                <a:ext cx="14020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2400">
                    <a:solidFill>
                      <a:srgbClr val="CE2020"/>
                    </a:solidFill>
                    <a:latin typeface="+mj-ea"/>
                    <a:ea typeface="+mj-ea"/>
                  </a:rPr>
                  <a:t>感知风险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459895" y="3309265"/>
                <a:ext cx="1554480" cy="420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mtClean="0"/>
                  <a:t>没有任何风险。</a:t>
                </a: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3339548" y="5382687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339548" y="6126842"/>
              <a:ext cx="771276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97092885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36427"/>
          <a:stretch>
            <a:fillRect/>
          </a:stretch>
        </p:blipFill>
        <p:spPr>
          <a:xfrm>
            <a:off x="388389" y="272931"/>
            <a:ext cx="2095500" cy="31063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8049" y="108619"/>
            <a:ext cx="426346" cy="384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70716" y="108619"/>
            <a:ext cx="426346" cy="3848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229" y="301067"/>
            <a:ext cx="2105025" cy="3905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83889" y="108619"/>
            <a:ext cx="426346" cy="384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3877" y="108619"/>
            <a:ext cx="426346" cy="384896"/>
          </a:xfrm>
          <a:prstGeom prst="rect">
            <a:avLst/>
          </a:prstGeom>
        </p:spPr>
      </p:pic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60420" y="5834970"/>
            <a:ext cx="1402080" cy="57912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/>
              <a:t>妈妈们</a:t>
            </a:r>
          </a:p>
        </p:txBody>
      </p:sp>
      <p:sp>
        <p:nvSpPr>
          <p:cNvPr id="30" name="矩形 29"/>
          <p:cNvSpPr/>
          <p:nvPr/>
        </p:nvSpPr>
        <p:spPr>
          <a:xfrm>
            <a:off x="360420" y="5158974"/>
            <a:ext cx="1819592" cy="57912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rgbClr val="CE2020"/>
                </a:solidFill>
                <a:latin typeface="+mj-ea"/>
                <a:ea typeface="+mj-ea"/>
              </a:rPr>
              <a:t>79%女性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2299501" y="5158974"/>
            <a:ext cx="3257867" cy="57912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altLang="en-US" lang="zh-TW"/>
              <a:t>平均年龄为40.1  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594" y="272931"/>
            <a:ext cx="2114550" cy="36004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4467" y="108619"/>
            <a:ext cx="426346" cy="38489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9254" y="108619"/>
            <a:ext cx="426346" cy="38489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484" y="272931"/>
            <a:ext cx="2085975" cy="31432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44144" y="108619"/>
            <a:ext cx="426346" cy="38489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87286" y="108619"/>
            <a:ext cx="426346" cy="38489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6510" y="272931"/>
            <a:ext cx="2085975" cy="38766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12808" y="121871"/>
            <a:ext cx="426346" cy="38489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90325" y="108619"/>
            <a:ext cx="426346" cy="38489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18049" y="4540304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CE2020"/>
                </a:solidFill>
                <a:latin typeface="+mj-ea"/>
                <a:ea typeface="+mj-ea"/>
              </a:rPr>
              <a:t>接收者特质</a:t>
            </a:r>
          </a:p>
        </p:txBody>
      </p:sp>
      <p:sp>
        <p:nvSpPr>
          <p:cNvPr id="44" name="矩形 43"/>
          <p:cNvSpPr/>
          <p:nvPr/>
        </p:nvSpPr>
        <p:spPr>
          <a:xfrm>
            <a:off x="3481649" y="5834969"/>
            <a:ext cx="2621280" cy="57912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E2020"/>
                </a:solidFill>
                <a:latin typeface="+mj-ea"/>
                <a:ea typeface="+mj-ea"/>
              </a:rPr>
              <a:t>心灵手巧的人</a:t>
            </a:r>
          </a:p>
        </p:txBody>
      </p:sp>
      <p:sp>
        <p:nvSpPr>
          <p:cNvPr id="45" name="矩形 44"/>
          <p:cNvSpPr/>
          <p:nvPr/>
        </p:nvSpPr>
        <p:spPr>
          <a:xfrm>
            <a:off x="6196360" y="5828024"/>
            <a:ext cx="2330767" cy="57912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E2020"/>
                </a:solidFill>
                <a:latin typeface="+mj-ea"/>
                <a:ea typeface="+mj-ea"/>
              </a:rPr>
              <a:t>烹饪爱好者 </a:t>
            </a:r>
          </a:p>
        </p:txBody>
      </p:sp>
      <p:sp>
        <p:nvSpPr>
          <p:cNvPr id="46" name="矩形 45"/>
          <p:cNvSpPr/>
          <p:nvPr/>
        </p:nvSpPr>
        <p:spPr>
          <a:xfrm>
            <a:off x="1867772" y="5828024"/>
            <a:ext cx="1517967" cy="57912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CE2020"/>
                </a:solidFill>
                <a:latin typeface="+mj-ea"/>
                <a:ea typeface="+mj-ea"/>
              </a:rPr>
              <a:t>准新娘 </a:t>
            </a:r>
          </a:p>
        </p:txBody>
      </p:sp>
      <p:sp>
        <p:nvSpPr>
          <p:cNvPr id="47" name="矩形 46"/>
          <p:cNvSpPr/>
          <p:nvPr/>
        </p:nvSpPr>
        <p:spPr>
          <a:xfrm>
            <a:off x="8786900" y="6484752"/>
            <a:ext cx="3372168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bg1">
                    <a:lumMod val="50000"/>
                  </a:schemeClr>
                </a:solidFill>
              </a:rPr>
              <a:t>相关数据来源：DoubleClickAdPlanner</a:t>
            </a:r>
          </a:p>
        </p:txBody>
      </p:sp>
    </p:spTree>
    <p:extLst>
      <p:ext uri="{BB962C8B-B14F-4D97-AF65-F5344CB8AC3E}">
        <p14:creationId val="26520353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70" y="263406"/>
            <a:ext cx="2114550" cy="3495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15" y="263406"/>
            <a:ext cx="2124075" cy="3924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799" y="263406"/>
            <a:ext cx="2114550" cy="4724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110" y="263406"/>
            <a:ext cx="2105025" cy="3609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80" y="263406"/>
            <a:ext cx="2114550" cy="3152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8049" y="108619"/>
            <a:ext cx="426346" cy="384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70716" y="108619"/>
            <a:ext cx="426346" cy="384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83889" y="108619"/>
            <a:ext cx="426346" cy="384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3877" y="108619"/>
            <a:ext cx="426346" cy="384896"/>
          </a:xfrm>
          <a:prstGeom prst="rect">
            <a:avLst/>
          </a:prstGeom>
        </p:spPr>
      </p:pic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60420" y="5848222"/>
            <a:ext cx="2098992" cy="45720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2400"/>
              <a:t>相互交换意见 </a:t>
            </a:r>
          </a:p>
        </p:txBody>
      </p:sp>
      <p:sp>
        <p:nvSpPr>
          <p:cNvPr id="30" name="矩形 29"/>
          <p:cNvSpPr/>
          <p:nvPr/>
        </p:nvSpPr>
        <p:spPr>
          <a:xfrm>
            <a:off x="360420" y="5172226"/>
            <a:ext cx="1808480" cy="57912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CE2020"/>
                </a:solidFill>
                <a:latin typeface="+mj-ea"/>
                <a:ea typeface="+mj-ea"/>
              </a:rPr>
              <a:t>归属需求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4467" y="108619"/>
            <a:ext cx="426346" cy="38489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9254" y="108619"/>
            <a:ext cx="426346" cy="38489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44144" y="108619"/>
            <a:ext cx="426346" cy="38489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87286" y="108619"/>
            <a:ext cx="426346" cy="38489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12808" y="121871"/>
            <a:ext cx="426346" cy="38489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90325" y="108619"/>
            <a:ext cx="426346" cy="38489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04797" y="4553556"/>
            <a:ext cx="4094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CE2020"/>
                </a:solidFill>
                <a:latin typeface="+mj-ea"/>
                <a:ea typeface="+mj-ea"/>
              </a:rPr>
              <a:t>接收者意识到的创新需求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2554229" y="5848222"/>
            <a:ext cx="2926080" cy="45720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2400"/>
              <a:t>给朋友送新奇的礼物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583201" y="5848222"/>
            <a:ext cx="2621280" cy="457200"/>
          </a:xfrm>
          <a:prstGeom prst="rect">
            <a:avLst/>
          </a:prstGeom>
          <a:solidFill>
            <a:schemeClr val="bg1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CE2020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400"/>
              <a:t>分享生活中的乐事</a:t>
            </a:r>
          </a:p>
        </p:txBody>
      </p:sp>
    </p:spTree>
    <p:extLst>
      <p:ext uri="{BB962C8B-B14F-4D97-AF65-F5344CB8AC3E}">
        <p14:creationId val="373613851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5707380" y="1656522"/>
            <a:ext cx="4916557" cy="401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49356" y="1656522"/>
            <a:ext cx="4916557" cy="4015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49356" y="849741"/>
            <a:ext cx="1300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rgbClr val="CE2020"/>
                </a:solidFill>
                <a:latin typeface="+mj-ea"/>
                <a:ea typeface="+mj-ea"/>
              </a:rPr>
              <a:t>启示</a:t>
            </a:r>
          </a:p>
        </p:txBody>
      </p:sp>
      <p:sp>
        <p:nvSpPr>
          <p:cNvPr id="8" name="矩形 7"/>
          <p:cNvSpPr/>
          <p:nvPr/>
        </p:nvSpPr>
        <p:spPr>
          <a:xfrm>
            <a:off x="702364" y="4447488"/>
            <a:ext cx="3154680" cy="749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CE2020"/>
                </a:solidFill>
                <a:latin typeface="+mj-ea"/>
                <a:ea typeface="+mj-ea"/>
              </a:rPr>
              <a:t>发掘未被充分挖掘的细分市场。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CE2020"/>
                </a:solidFill>
                <a:latin typeface="+mj-ea"/>
                <a:ea typeface="+mj-ea"/>
              </a:rPr>
              <a:t>类似成功案例：PATH</a:t>
            </a:r>
          </a:p>
        </p:txBody>
      </p:sp>
      <p:sp>
        <p:nvSpPr>
          <p:cNvPr id="13" name="矩形 12"/>
          <p:cNvSpPr/>
          <p:nvPr/>
        </p:nvSpPr>
        <p:spPr>
          <a:xfrm>
            <a:off x="5757002" y="4447488"/>
            <a:ext cx="4284980" cy="749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CE2020"/>
                </a:solidFill>
                <a:latin typeface="+mj-ea"/>
                <a:ea typeface="+mj-ea"/>
              </a:rPr>
              <a:t>简单的体验过程。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CE2020"/>
                </a:solidFill>
                <a:latin typeface="+mj-ea"/>
                <a:ea typeface="+mj-ea"/>
              </a:rPr>
              <a:t>类似成功案例：韩寒团队《One·一个》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r="13616"/>
          <a:stretch>
            <a:fillRect/>
          </a:stretch>
        </p:blipFill>
        <p:spPr>
          <a:xfrm>
            <a:off x="797449" y="1803737"/>
            <a:ext cx="4620370" cy="2606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b="10619"/>
          <a:stretch>
            <a:fillRect/>
          </a:stretch>
        </p:blipFill>
        <p:spPr>
          <a:xfrm>
            <a:off x="5855473" y="1780248"/>
            <a:ext cx="4620370" cy="2653389"/>
          </a:xfrm>
          <a:prstGeom prst="rect">
            <a:avLst/>
          </a:prstGeom>
        </p:spPr>
      </p:pic>
    </p:spTree>
    <p:extLst>
      <p:ext uri="{BB962C8B-B14F-4D97-AF65-F5344CB8AC3E}">
        <p14:creationId val="281822263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2597426" y="463826"/>
            <a:ext cx="7023652" cy="5910470"/>
            <a:chOff x="2597426" y="463826"/>
            <a:chExt cx="7023652" cy="5910470"/>
          </a:xfrm>
        </p:grpSpPr>
        <p:sp>
          <p:nvSpPr>
            <p:cNvPr id="6" name="矩形 5"/>
            <p:cNvSpPr/>
            <p:nvPr/>
          </p:nvSpPr>
          <p:spPr>
            <a:xfrm>
              <a:off x="2597426" y="463826"/>
              <a:ext cx="7023652" cy="591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1489" y="657330"/>
              <a:ext cx="6589023" cy="3235081"/>
            </a:xfrm>
            <a:prstGeom prst="rect">
              <a:avLst/>
            </a:prstGeom>
            <a:effectLst/>
          </p:spPr>
        </p:pic>
      </p:grpSp>
      <p:grpSp>
        <p:nvGrpSpPr>
          <p:cNvPr id="9" name="组合 8"/>
          <p:cNvGrpSpPr/>
          <p:nvPr/>
        </p:nvGrpSpPr>
        <p:grpSpPr>
          <a:xfrm>
            <a:off x="2801489" y="4150835"/>
            <a:ext cx="4932092" cy="683787"/>
            <a:chOff x="3453426" y="4889827"/>
            <a:chExt cx="4932092" cy="683787"/>
          </a:xfrm>
        </p:grpSpPr>
        <p:pic>
          <p:nvPicPr>
            <p:cNvPr descr="https://s-passets-ec.pinimg.com/images/join/pinterest.png" id="102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453426" y="4889827"/>
              <a:ext cx="2655826" cy="64544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6149009" y="4988838"/>
              <a:ext cx="2214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rgbClr val="CE2020"/>
                  </a:solidFill>
                  <a:latin typeface="+mj-ea"/>
                  <a:ea typeface="+mj-ea"/>
                </a:rPr>
                <a:t>成功的背后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01489" y="4926307"/>
            <a:ext cx="4811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63935" y="43674"/>
            <a:ext cx="914286" cy="825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04590" y="119495"/>
            <a:ext cx="914286" cy="8253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74358" y="4984936"/>
            <a:ext cx="195589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rgbClr val="CE2020"/>
                </a:solidFill>
              </a:rPr>
              <a:t>@曹将PPTao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71793" y="5655583"/>
            <a:ext cx="957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19 likes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64400" y="5655583"/>
            <a:ext cx="142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>
                    <a:lumMod val="7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6 comments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64468" y="5933163"/>
            <a:ext cx="1122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18 repins</a:t>
            </a:r>
          </a:p>
        </p:txBody>
      </p:sp>
      <p:sp>
        <p:nvSpPr>
          <p:cNvPr id="2" name="矩形 1"/>
          <p:cNvSpPr/>
          <p:nvPr/>
        </p:nvSpPr>
        <p:spPr>
          <a:xfrm>
            <a:off x="2805475" y="649357"/>
            <a:ext cx="6581050" cy="3246782"/>
          </a:xfrm>
          <a:prstGeom prst="rect">
            <a:avLst/>
          </a:prstGeom>
          <a:solidFill>
            <a:srgbClr val="CE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973" y="657330"/>
            <a:ext cx="7456054" cy="3694496"/>
          </a:xfrm>
          <a:prstGeom prst="rect">
            <a:avLst/>
          </a:prstGeom>
        </p:spPr>
      </p:pic>
    </p:spTree>
    <p:extLst>
      <p:ext uri="{BB962C8B-B14F-4D97-AF65-F5344CB8AC3E}">
        <p14:creationId val="39694536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2" val="104d3c70b02549cb22ee71f57539cd7328a6e115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华文细黑"/>
        <a:ea typeface="方正粗宋简体"/>
        <a:cs typeface="Arial"/>
      </a:majorFont>
      <a:minorFont>
        <a:latin typeface="华文细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57</Paragraphs>
  <Slides>9</Slides>
  <Notes>0</Notes>
  <TotalTime>186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7">
      <vt:lpstr>Arial</vt:lpstr>
      <vt:lpstr>华文细黑</vt:lpstr>
      <vt:lpstr>方正粗宋简体</vt:lpstr>
      <vt:lpstr>微软雅黑</vt:lpstr>
      <vt:lpstr>Calibri Light</vt:lpstr>
      <vt:lpstr>Calibri</vt:lpstr>
      <vt:lpstr>Arial Unicode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2012-11-18T16:26:58Z</dcterms:created>
  <cp:lastModifiedBy>kan</cp:lastModifiedBy>
  <dcterms:modified xsi:type="dcterms:W3CDTF">2021-08-22T05:49:20Z</dcterms:modified>
  <cp:revision>35</cp:revision>
  <dc:title>PowerPoint 演示文稿</dc:title>
</cp:coreProperties>
</file>