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chart+xml" PartName="/ppt/charts/chart1.xml"/>
  <Override ContentType="application/vnd.openxmlformats-officedocument.drawingml.chart+xml" PartName="/ppt/charts/chart2.xml"/>
  <Override ContentType="application/vnd.openxmlformats-officedocument.drawingml.chart+xml" PartName="/ppt/charts/chart3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howSpecialPlsOnTitleSld="0" saveSubsetFonts="1">
  <p:sldMasterIdLst>
    <p:sldMasterId id="2147483648" r:id="rId1"/>
  </p:sldMasterIdLst>
  <p:notesMasterIdLst>
    <p:notesMasterId r:id="rId2"/>
  </p:notesMasterIdLst>
  <p:sldIdLst>
    <p:sldId id="256" r:id="rId3"/>
    <p:sldId id="269" r:id="rId4"/>
    <p:sldId id="290" r:id="rId5"/>
    <p:sldId id="262" r:id="rId6"/>
    <p:sldId id="257" r:id="rId7"/>
    <p:sldId id="291" r:id="rId8"/>
    <p:sldId id="258" r:id="rId9"/>
    <p:sldId id="292" r:id="rId10"/>
    <p:sldId id="260" r:id="rId11"/>
    <p:sldId id="295" r:id="rId12"/>
    <p:sldId id="272" r:id="rId13"/>
    <p:sldId id="299" r:id="rId14"/>
    <p:sldId id="279" r:id="rId15"/>
    <p:sldId id="280" r:id="rId16"/>
    <p:sldId id="273" r:id="rId17"/>
    <p:sldId id="275" r:id="rId18"/>
    <p:sldId id="297" r:id="rId19"/>
    <p:sldId id="263" r:id="rId20"/>
    <p:sldId id="298" r:id="rId21"/>
    <p:sldId id="293" r:id="rId22"/>
    <p:sldId id="289" r:id="rId23"/>
    <p:sldId id="294" r:id="rId24"/>
    <p:sldId id="287" r:id="rId25"/>
    <p:sldId id="270" r:id="rId26"/>
  </p:sldIdLst>
  <p:sldSz cx="10160000" cy="5715000"/>
  <p:notesSz cx="6858000" cy="9144000"/>
  <p:custDataLst>
    <p:tags r:id="rId27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anose="02010600030101010101" pitchFamily="2" charset="-122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9B2B659B-BF62-4C2A-866C-A1A115E44C09}">
          <p14:sldIdLst>
            <p14:sldId id="256"/>
            <p14:sldId id="269"/>
          </p14:sldIdLst>
        </p14:section>
        <p14:section name="无标题节" id="{C3C40330-895A-4316-8E68-06FFDD94C8A0}">
          <p14:sldIdLst>
            <p14:sldId id="290"/>
            <p14:sldId id="262"/>
            <p14:sldId id="257"/>
          </p14:sldIdLst>
        </p14:section>
        <p14:section name="回顾" id="{637473EB-EF06-4425-A5E6-F4D3D697B455}">
          <p14:sldIdLst>
            <p14:sldId id="291"/>
            <p14:sldId id="258"/>
          </p14:sldIdLst>
        </p14:section>
        <p14:section name="计划" id="{542A71AB-88C7-4434-A1EB-ED727E50F8E3}">
          <p14:sldIdLst>
            <p14:sldId id="292"/>
            <p14:sldId id="260"/>
            <p14:sldId id="295"/>
            <p14:sldId id="272"/>
            <p14:sldId id="299"/>
            <p14:sldId id="279"/>
            <p14:sldId id="280"/>
          </p14:sldIdLst>
        </p14:section>
        <p14:section name="入司欢迎" id="{312F45BE-14DD-468F-B385-097CA22292AB}">
          <p14:sldIdLst>
            <p14:sldId id="273"/>
          </p14:sldIdLst>
        </p14:section>
        <p14:section name="职业晋升" id="{73DADA76-4C86-4D3C-8F4C-57E79FF7B3E2}">
          <p14:sldIdLst>
            <p14:sldId id="275"/>
          </p14:sldIdLst>
        </p14:section>
        <p14:section name="职场英语" id="{0304EEAF-3946-4E05-B1A0-59473381C8DF}">
          <p14:sldIdLst>
            <p14:sldId id="297"/>
            <p14:sldId id="263"/>
          </p14:sldIdLst>
        </p14:section>
        <p14:section name="Office" id="{94FF8185-5805-47F5-AC33-3A243DAA105A}">
          <p14:sldIdLst>
            <p14:sldId id="298"/>
          </p14:sldIdLst>
        </p14:section>
        <p14:section name="活动" id="{D61954AE-1BAA-4A8C-9C93-2D8E67FAEF07}">
          <p14:sldIdLst>
            <p14:sldId id="293"/>
            <p14:sldId id="289"/>
          </p14:sldIdLst>
        </p14:section>
        <p14:section name="建议" id="{3EF7D81B-909C-4E66-AFCB-A555AD9861D1}">
          <p14:sldIdLst>
            <p14:sldId id="294"/>
            <p14:sldId id="287"/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62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4660"/>
  </p:normalViewPr>
  <p:slideViewPr>
    <p:cSldViewPr>
      <p:cViewPr varScale="1">
        <p:scale>
          <a:sx n="100" d="100"/>
          <a:sy n="100" d="100"/>
        </p:scale>
        <p:origin x="408" y="84"/>
      </p:cViewPr>
      <p:guideLst>
        <p:guide orient="horz" pos="1800"/>
        <p:guide pos="623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94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8.xml" Type="http://schemas.openxmlformats.org/officeDocument/2006/relationships/slide"/><Relationship Id="rId11" Target="slides/slide9.xml" Type="http://schemas.openxmlformats.org/officeDocument/2006/relationships/slide"/><Relationship Id="rId12" Target="slides/slide10.xml" Type="http://schemas.openxmlformats.org/officeDocument/2006/relationships/slide"/><Relationship Id="rId13" Target="slides/slide11.xml" Type="http://schemas.openxmlformats.org/officeDocument/2006/relationships/slide"/><Relationship Id="rId14" Target="slides/slide12.xml" Type="http://schemas.openxmlformats.org/officeDocument/2006/relationships/slide"/><Relationship Id="rId15" Target="slides/slide13.xml" Type="http://schemas.openxmlformats.org/officeDocument/2006/relationships/slide"/><Relationship Id="rId16" Target="slides/slide14.xml" Type="http://schemas.openxmlformats.org/officeDocument/2006/relationships/slide"/><Relationship Id="rId17" Target="slides/slide15.xml" Type="http://schemas.openxmlformats.org/officeDocument/2006/relationships/slide"/><Relationship Id="rId18" Target="slides/slide16.xml" Type="http://schemas.openxmlformats.org/officeDocument/2006/relationships/slide"/><Relationship Id="rId19" Target="slides/slide17.xml" Type="http://schemas.openxmlformats.org/officeDocument/2006/relationships/slide"/><Relationship Id="rId2" Target="notesMasters/notesMaster1.xml" Type="http://schemas.openxmlformats.org/officeDocument/2006/relationships/notesMaster"/><Relationship Id="rId20" Target="slides/slide18.xml" Type="http://schemas.openxmlformats.org/officeDocument/2006/relationships/slide"/><Relationship Id="rId21" Target="slides/slide19.xml" Type="http://schemas.openxmlformats.org/officeDocument/2006/relationships/slide"/><Relationship Id="rId22" Target="slides/slide20.xml" Type="http://schemas.openxmlformats.org/officeDocument/2006/relationships/slide"/><Relationship Id="rId23" Target="slides/slide21.xml" Type="http://schemas.openxmlformats.org/officeDocument/2006/relationships/slide"/><Relationship Id="rId24" Target="slides/slide22.xml" Type="http://schemas.openxmlformats.org/officeDocument/2006/relationships/slide"/><Relationship Id="rId25" Target="slides/slide23.xml" Type="http://schemas.openxmlformats.org/officeDocument/2006/relationships/slide"/><Relationship Id="rId26" Target="slides/slide24.xml" Type="http://schemas.openxmlformats.org/officeDocument/2006/relationships/slide"/><Relationship Id="rId27" Target="tags/tag1.xml" Type="http://schemas.openxmlformats.org/officeDocument/2006/relationships/tags"/><Relationship Id="rId28" Target="presProps.xml" Type="http://schemas.openxmlformats.org/officeDocument/2006/relationships/presProps"/><Relationship Id="rId29" Target="viewProps.xml" Type="http://schemas.openxmlformats.org/officeDocument/2006/relationships/viewProps"/><Relationship Id="rId3" Target="slides/slide1.xml" Type="http://schemas.openxmlformats.org/officeDocument/2006/relationships/slide"/><Relationship Id="rId30" Target="theme/theme1.xml" Type="http://schemas.openxmlformats.org/officeDocument/2006/relationships/theme"/><Relationship Id="rId31" Target="tableStyles.xml" Type="http://schemas.openxmlformats.org/officeDocument/2006/relationships/tableStyles"/><Relationship Id="rId4" Target="slides/slide2.xml" Type="http://schemas.openxmlformats.org/officeDocument/2006/relationships/slide"/><Relationship Id="rId5" Target="slides/slide3.xml" Type="http://schemas.openxmlformats.org/officeDocument/2006/relationships/slide"/><Relationship Id="rId6" Target="slides/slide4.xml" Type="http://schemas.openxmlformats.org/officeDocument/2006/relationships/slide"/><Relationship Id="rId7" Target="slides/slide5.xml" Type="http://schemas.openxmlformats.org/officeDocument/2006/relationships/slide"/><Relationship Id="rId8" Target="slides/slide6.xml" Type="http://schemas.openxmlformats.org/officeDocument/2006/relationships/slide"/><Relationship Id="rId9" Target="slides/slide7.xml" Type="http://schemas.openxmlformats.org/officeDocument/2006/relationships/slide"/></Relationships>
</file>

<file path=ppt/charts/_rels/chart1.xml.rels><?xml version="1.0" encoding="UTF-8" standalone="yes"?><Relationships xmlns="http://schemas.openxmlformats.org/package/2006/relationships"><Relationship Id="rId1" Target="file:///E:/&#22521;&#35757;&#24037;&#20316;/01&#20837;&#32844;&#22521;&#35757;/&#22521;&#35757;&#25928;&#26524;&#35843;&#26597;&#34920;-2012-08-25-&#20998;&#26512;.xlsx" TargetMode="External" Type="http://schemas.openxmlformats.org/officeDocument/2006/relationships/oleObject"/></Relationships>
</file>

<file path=ppt/charts/_rels/chart2.xml.rels><?xml version="1.0" encoding="UTF-8" standalone="yes"?><Relationships xmlns="http://schemas.openxmlformats.org/package/2006/relationships"><Relationship Id="rId1" Target="file:///E:/&#22521;&#35757;&#24037;&#20316;/01&#20837;&#32844;&#22521;&#35757;/&#22521;&#35757;&#25928;&#26524;&#35843;&#26597;&#34920;-2012-08-25-&#20998;&#26512;.xlsx" TargetMode="External" Type="http://schemas.openxmlformats.org/officeDocument/2006/relationships/oleObject"/></Relationships>
</file>

<file path=ppt/charts/_rels/chart3.xml.rels><?xml version="1.0" encoding="UTF-8" standalone="yes"?><Relationships xmlns="http://schemas.openxmlformats.org/package/2006/relationships"><Relationship Id="rId1" Target="file:///E:/&#22521;&#35757;&#24037;&#20316;/01&#20837;&#32844;&#22521;&#35757;/&#22521;&#35757;&#25928;&#26524;&#35843;&#26597;&#34920;-2012-08-25-&#20998;&#26512;.xlsx" TargetMode="External" Type="http://schemas.openxmlformats.org/officeDocument/2006/relationships/oleObject"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15"/>
    </mc:Choice>
    <mc:Fallback>
      <c:style val="15"/>
    </mc:Fallback>
  </mc:AlternateContent>
  <c:chart>
    <c:title>
      <c:overlay val="0"/>
      <c:txPr>
        <a:bodyPr/>
        <a:p>
          <a:pPr>
            <a:defRPr smtId="4294967295">
              <a:latin typeface="微软雅黑" pitchFamily="34" charset="-122"/>
              <a:ea typeface="微软雅黑" pitchFamily="34" charset="-122"/>
            </a:defRPr>
          </a:pPr>
          <a:endParaRPr smtId="4294967295">
            <a:latin typeface="微软雅黑" pitchFamily="34" charset="-122"/>
            <a:ea typeface="微软雅黑" pitchFamily="34" charset="-122"/>
          </a:endParaRPr>
        </a:p>
      </c:txPr>
    </c:title>
    <c:autoTitleDeleted val="0"/>
    <c:plotArea>
      <c:lineChart>
        <c:grouping/>
        <c:varyColors val="0"/>
        <c:ser>
          <c:idx val="0"/>
          <c:order val="0"/>
          <c:tx>
            <c:strRef>
              <c:f>'2012-08-25'!$B$3</c:f>
              <c:strCache>
                <c:ptCount val="1"/>
                <c:pt idx="0">
                  <c:v>课程</c:v>
                </c:pt>
              </c:strCache>
            </c:strRef>
          </c:tx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3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/>
              <a:p>
                <a:pPr>
                  <a:defRPr sz="1200" smtId="4294967295">
                    <a:latin typeface="微软雅黑" pitchFamily="34" charset="-122"/>
                    <a:ea typeface="微软雅黑" pitchFamily="34" charset="-122"/>
                  </a:defRPr>
                </a:pPr>
                <a:endParaRPr sz="1200" smtId="4294967295">
                  <a:latin typeface="微软雅黑" pitchFamily="34" charset="-122"/>
                  <a:ea typeface="微软雅黑" pitchFamily="34" charset="-122"/>
                </a:endParaRPr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extLst/>
          </c:dLbls>
          <c:cat>
            <c:strRef>
              <c:f>'2012-08-25'!$C$3:$C$8</c:f>
              <c:strCache>
                <c:ptCount val="6"/>
                <c:pt idx="0">
                  <c:v>目标的明确性</c:v>
                </c:pt>
                <c:pt idx="1">
                  <c:v>内容的合理性</c:v>
                </c:pt>
                <c:pt idx="2">
                  <c:v>知识的系统性</c:v>
                </c:pt>
                <c:pt idx="3">
                  <c:v>内容的适用性</c:v>
                </c:pt>
                <c:pt idx="4">
                  <c:v>趣味性</c:v>
                </c:pt>
                <c:pt idx="5">
                  <c:v>互动性</c:v>
                </c:pt>
              </c:strCache>
            </c:strRef>
          </c:cat>
          <c:val>
            <c:numRef>
              <c:f>'2012-08-25'!$X$3:$X$8</c:f>
              <c:numCache>
                <c:formatCode>General</c:formatCode>
                <c:ptCount val="6"/>
                <c:pt idx="0">
                  <c:v>96</c:v>
                </c:pt>
                <c:pt idx="1">
                  <c:v>96</c:v>
                </c:pt>
                <c:pt idx="2">
                  <c:v>98</c:v>
                </c:pt>
                <c:pt idx="3">
                  <c:v>97</c:v>
                </c:pt>
                <c:pt idx="4">
                  <c:v>89</c:v>
                </c:pt>
                <c:pt idx="5">
                  <c:v>92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228633328"/>
        <c:axId val="228633888"/>
      </c:lineChart>
      <c:catAx>
        <c:axId val="228633328"/>
        <c:scaling>
          <c:orientation/>
        </c:scaling>
        <c:delete val="0"/>
        <c:axPos val="b"/>
        <c:numFmt formatCode="General" sourceLinked="0"/>
        <c:majorTickMark val="none"/>
        <c:minorTickMark val="none"/>
        <c:txPr>
          <a:bodyPr/>
          <a:p>
            <a:pPr>
              <a:defRPr sz="1200" smtId="4294967295">
                <a:latin typeface="微软雅黑" pitchFamily="34" charset="-122"/>
                <a:ea typeface="微软雅黑" pitchFamily="34" charset="-122"/>
              </a:defRPr>
            </a:pPr>
            <a:endParaRPr sz="1200" smtId="4294967295">
              <a:latin typeface="微软雅黑" pitchFamily="34" charset="-122"/>
              <a:ea typeface="微软雅黑" pitchFamily="34" charset="-122"/>
            </a:endParaRPr>
          </a:p>
        </c:txPr>
        <c:crossAx val="228633888"/>
        <c:crosses val="autoZero"/>
        <c:auto val="0"/>
        <c:lblAlgn val="ctr"/>
        <c:lblOffset/>
        <c:noMultiLvlLbl val="0"/>
      </c:catAx>
      <c:valAx>
        <c:axId val="228633888"/>
        <c:scaling>
          <c:orientation/>
          <c:min val="60"/>
        </c:scaling>
        <c:delete val="0"/>
        <c:axPos val="l"/>
        <c:majorGridlines/>
        <c:numFmt formatCode="General" sourceLinked="1"/>
        <c:majorTickMark val="none"/>
        <c:minorTickMark val="none"/>
        <c:txPr>
          <a:bodyPr/>
          <a:p>
            <a:pPr>
              <a:defRPr sz="1200" smtId="4294967295">
                <a:latin typeface="微软雅黑" pitchFamily="34" charset="-122"/>
                <a:ea typeface="微软雅黑" pitchFamily="34" charset="-122"/>
              </a:defRPr>
            </a:pPr>
            <a:endParaRPr sz="1200" smtId="4294967295">
              <a:latin typeface="微软雅黑" pitchFamily="34" charset="-122"/>
              <a:ea typeface="微软雅黑" pitchFamily="34" charset="-122"/>
            </a:endParaRPr>
          </a:p>
        </c:txPr>
        <c:crossAx val="22863332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p>
          <a:pPr algn="ctr" rtl="0">
            <a:defRPr lang="zh-CN" altLang="en-US" sz="1800" b="1" i="0" u="none" strike="noStrike" kern="1200" baseline="0" smtId="4294967295">
              <a:solidFill>
                <a:prstClr val="black"/>
              </a:solidFill>
              <a:latin typeface="微软雅黑" pitchFamily="34" charset="-122"/>
              <a:ea typeface="微软雅黑" pitchFamily="34" charset="-122"/>
              <a:cs typeface="+mn-cs"/>
            </a:defRPr>
          </a:pPr>
          <a:endParaRPr lang="zh-CN" altLang="en-US" sz="1800" b="1" i="0" u="none" strike="noStrike" kern="1200" baseline="0" smtId="4294967295">
            <a:solidFill>
              <a:prstClr val="black"/>
            </a:solidFill>
            <a:latin typeface="微软雅黑" pitchFamily="34" charset="-122"/>
            <a:ea typeface="微软雅黑" pitchFamily="34" charset="-122"/>
            <a:cs typeface="+mn-cs"/>
          </a:endParaRPr>
        </a:p>
      </c:txPr>
    </c:title>
    <c:autoTitleDeleted val="0"/>
    <c:plotArea>
      <c:lineChart>
        <c:grouping/>
        <c:varyColors val="0"/>
        <c:ser>
          <c:idx val="0"/>
          <c:order val="0"/>
          <c:tx>
            <c:strRef>
              <c:f>'2012-08-25'!$B$12</c:f>
              <c:strCache>
                <c:ptCount val="1"/>
                <c:pt idx="0">
                  <c:v>  讲 师</c:v>
                </c:pt>
              </c:strCache>
            </c:strRef>
          </c:tx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3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6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/>
              <a:p>
                <a:pPr algn="ctr">
                  <a:defRPr lang="zh-CN" altLang="en-US" sz="1200" b="0" i="0" u="none" strike="noStrike" kern="1200" baseline="0" smtId="4294967295">
                    <a:solidFill>
                      <a:prstClr val="black"/>
                    </a:solidFill>
                    <a:latin typeface="微软雅黑" pitchFamily="34" charset="-122"/>
                    <a:ea typeface="微软雅黑" pitchFamily="34" charset="-122"/>
                    <a:cs typeface="+mn-cs"/>
                  </a:defRPr>
                </a:pPr>
                <a:endParaRPr lang="zh-CN" altLang="en-US" sz="1200" b="0" i="0" u="none" strike="noStrike" kern="1200" baseline="0" smtId="4294967295">
                  <a:solidFill>
                    <a:prstClr val="black"/>
                  </a:solidFill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extLst/>
          </c:dLbls>
          <c:cat>
            <c:strRef>
              <c:f>'2012-08-25'!$C$9:$C$15</c:f>
              <c:strCache>
                <c:ptCount val="7"/>
                <c:pt idx="0">
                  <c:v>内容的理解</c:v>
                </c:pt>
                <c:pt idx="1">
                  <c:v>表达能力</c:v>
                </c:pt>
                <c:pt idx="2">
                  <c:v>学员反映的关注</c:v>
                </c:pt>
                <c:pt idx="3">
                  <c:v>鼓励参与</c:v>
                </c:pt>
                <c:pt idx="4">
                  <c:v>学习兴趣的激发</c:v>
                </c:pt>
                <c:pt idx="5">
                  <c:v>提问的指导</c:v>
                </c:pt>
                <c:pt idx="6">
                  <c:v>进度的把握</c:v>
                </c:pt>
              </c:strCache>
            </c:strRef>
          </c:cat>
          <c:val>
            <c:numRef>
              <c:f>'2012-08-25'!$X$9:$X$15</c:f>
              <c:numCache>
                <c:formatCode>General</c:formatCode>
                <c:ptCount val="7"/>
                <c:pt idx="0">
                  <c:v>97</c:v>
                </c:pt>
                <c:pt idx="1">
                  <c:v>96</c:v>
                </c:pt>
                <c:pt idx="2">
                  <c:v>96</c:v>
                </c:pt>
                <c:pt idx="3">
                  <c:v>96</c:v>
                </c:pt>
                <c:pt idx="4">
                  <c:v>96</c:v>
                </c:pt>
                <c:pt idx="5">
                  <c:v>97</c:v>
                </c:pt>
                <c:pt idx="6">
                  <c:v>96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228364704"/>
        <c:axId val="228364144"/>
      </c:lineChart>
      <c:catAx>
        <c:axId val="228364704"/>
        <c:scaling>
          <c:orientation/>
        </c:scaling>
        <c:delete val="0"/>
        <c:axPos val="b"/>
        <c:numFmt formatCode="General" sourceLinked="0"/>
        <c:majorTickMark val="out"/>
        <c:minorTickMark val="none"/>
        <c:txPr>
          <a:bodyPr/>
          <a:p>
            <a:pPr algn="ctr">
              <a:defRPr lang="zh-CN" altLang="en-US" sz="1200" b="0" i="0" u="none" strike="noStrike" kern="1200" baseline="0" smtId="4294967295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pPr>
            <a:endParaRPr lang="zh-CN" altLang="en-US" sz="1200" b="0" i="0" u="none" strike="noStrike" kern="1200" baseline="0" smtId="4294967295">
              <a:solidFill>
                <a:prstClr val="black"/>
              </a:solidFill>
              <a:latin typeface="微软雅黑" pitchFamily="34" charset="-122"/>
              <a:ea typeface="微软雅黑" pitchFamily="34" charset="-122"/>
              <a:cs typeface="+mn-cs"/>
            </a:endParaRPr>
          </a:p>
        </c:txPr>
        <c:crossAx val="228364144"/>
        <c:crosses val="autoZero"/>
        <c:auto val="0"/>
        <c:lblAlgn val="ctr"/>
        <c:lblOffset/>
        <c:noMultiLvlLbl val="0"/>
      </c:catAx>
      <c:valAx>
        <c:axId val="228364144"/>
        <c:scaling>
          <c:orientation/>
          <c:max val="100"/>
          <c:min val="90"/>
        </c:scaling>
        <c:delete val="0"/>
        <c:axPos val="l"/>
        <c:majorGridlines/>
        <c:numFmt formatCode="General" sourceLinked="1"/>
        <c:majorTickMark val="out"/>
        <c:minorTickMark val="none"/>
        <c:txPr>
          <a:bodyPr/>
          <a:p>
            <a:pPr algn="ctr">
              <a:defRPr lang="zh-CN" altLang="en-US" sz="1200" b="0" i="0" u="none" strike="noStrike" kern="1200" baseline="0" smtId="4294967295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pPr>
            <a:endParaRPr lang="zh-CN" altLang="en-US" sz="1200" b="0" i="0" u="none" strike="noStrike" kern="1200" baseline="0" smtId="4294967295">
              <a:solidFill>
                <a:prstClr val="black"/>
              </a:solidFill>
              <a:latin typeface="微软雅黑" pitchFamily="34" charset="-122"/>
              <a:ea typeface="微软雅黑" pitchFamily="34" charset="-122"/>
              <a:cs typeface="+mn-cs"/>
            </a:endParaRPr>
          </a:p>
        </c:txPr>
        <c:crossAx val="228364704"/>
        <c:crosses val="autoZero"/>
        <c:crossBetween val="between"/>
        <c:majorUnit val="1"/>
        <c:minorUnit val="1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p>
          <a:pPr algn="ctr" rtl="0">
            <a:defRPr lang="zh-CN" altLang="en-US" sz="1800" b="1" i="0" u="none" strike="noStrike" kern="1200" baseline="0" smtId="4294967295">
              <a:solidFill>
                <a:prstClr val="black"/>
              </a:solidFill>
              <a:latin typeface="微软雅黑" pitchFamily="34" charset="-122"/>
              <a:ea typeface="微软雅黑" pitchFamily="34" charset="-122"/>
              <a:cs typeface="+mn-cs"/>
            </a:defRPr>
          </a:pPr>
          <a:endParaRPr lang="zh-CN" altLang="en-US" sz="1800" b="1" i="0" u="none" strike="noStrike" kern="1200" baseline="0" smtId="4294967295">
            <a:solidFill>
              <a:prstClr val="black"/>
            </a:solidFill>
            <a:latin typeface="微软雅黑" pitchFamily="34" charset="-122"/>
            <a:ea typeface="微软雅黑" pitchFamily="34" charset="-122"/>
            <a:cs typeface="+mn-cs"/>
          </a:endParaRPr>
        </a:p>
      </c:txPr>
    </c:title>
    <c:autoTitleDeleted val="0"/>
    <c:plotArea>
      <c:lineChart>
        <c:grouping/>
        <c:varyColors val="0"/>
        <c:ser>
          <c:idx val="0"/>
          <c:order val="0"/>
          <c:tx>
            <c:strRef>
              <c:f>'2012-08-25'!$B$17</c:f>
              <c:strCache>
                <c:ptCount val="1"/>
                <c:pt idx="0">
                  <c:v>培训安排</c:v>
                </c:pt>
              </c:strCache>
            </c:strRef>
          </c:tx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3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/>
              <a:p>
                <a:pPr algn="ctr">
                  <a:defRPr lang="zh-CN" altLang="en-US" sz="1200" b="0" i="0" u="none" strike="noStrike" kern="1200" baseline="0" smtId="4294967295">
                    <a:solidFill>
                      <a:prstClr val="black"/>
                    </a:solidFill>
                    <a:latin typeface="微软雅黑" pitchFamily="34" charset="-122"/>
                    <a:ea typeface="微软雅黑" pitchFamily="34" charset="-122"/>
                    <a:cs typeface="+mn-cs"/>
                  </a:defRPr>
                </a:pPr>
                <a:endParaRPr lang="zh-CN" altLang="en-US" sz="1200" b="0" i="0" u="none" strike="noStrike" kern="1200" baseline="0" smtId="4294967295">
                  <a:solidFill>
                    <a:prstClr val="black"/>
                  </a:solidFill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extLst/>
          </c:dLbls>
          <c:cat>
            <c:strRef>
              <c:f>'2012-08-25'!$C$16:$C$19</c:f>
              <c:strCache>
                <c:ptCount val="4"/>
                <c:pt idx="0">
                  <c:v>组织的周密程度</c:v>
                </c:pt>
                <c:pt idx="1">
                  <c:v>议程的合理性</c:v>
                </c:pt>
                <c:pt idx="2">
                  <c:v>场所、工具的准备</c:v>
                </c:pt>
                <c:pt idx="3">
                  <c:v>总体效果</c:v>
                </c:pt>
              </c:strCache>
            </c:strRef>
          </c:cat>
          <c:val>
            <c:numRef>
              <c:f>'2012-08-25'!$X$16:$X$19</c:f>
              <c:numCache>
                <c:formatCode>General</c:formatCode>
                <c:ptCount val="4"/>
                <c:pt idx="0">
                  <c:v>97</c:v>
                </c:pt>
                <c:pt idx="1">
                  <c:v>97</c:v>
                </c:pt>
                <c:pt idx="2">
                  <c:v>98</c:v>
                </c:pt>
                <c:pt idx="3">
                  <c:v>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231832432"/>
        <c:axId val="231831872"/>
      </c:lineChart>
      <c:catAx>
        <c:axId val="231832432"/>
        <c:scaling>
          <c:orientation/>
        </c:scaling>
        <c:delete val="0"/>
        <c:axPos val="b"/>
        <c:numFmt formatCode="General" sourceLinked="0"/>
        <c:majorTickMark val="out"/>
        <c:minorTickMark val="none"/>
        <c:txPr>
          <a:bodyPr/>
          <a:p>
            <a:pPr algn="ctr">
              <a:defRPr lang="zh-CN" altLang="en-US" sz="1200" b="0" i="0" u="none" strike="noStrike" kern="1200" baseline="0" smtId="4294967295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pPr>
            <a:endParaRPr lang="zh-CN" altLang="en-US" sz="1200" b="0" i="0" u="none" strike="noStrike" kern="1200" baseline="0" smtId="4294967295">
              <a:solidFill>
                <a:prstClr val="black"/>
              </a:solidFill>
              <a:latin typeface="微软雅黑" pitchFamily="34" charset="-122"/>
              <a:ea typeface="微软雅黑" pitchFamily="34" charset="-122"/>
              <a:cs typeface="+mn-cs"/>
            </a:endParaRPr>
          </a:p>
        </c:txPr>
        <c:crossAx val="231831872"/>
        <c:crosses val="autoZero"/>
        <c:auto val="0"/>
        <c:lblAlgn val="ctr"/>
        <c:lblOffset/>
        <c:noMultiLvlLbl val="0"/>
      </c:catAx>
      <c:valAx>
        <c:axId val="231831872"/>
        <c:scaling>
          <c:orientation/>
          <c:max val="100"/>
          <c:min val="90"/>
        </c:scaling>
        <c:delete val="0"/>
        <c:axPos val="l"/>
        <c:majorGridlines/>
        <c:numFmt formatCode="General" sourceLinked="1"/>
        <c:majorTickMark val="out"/>
        <c:minorTickMark val="none"/>
        <c:crossAx val="231832432"/>
        <c:crosses val="autoZero"/>
        <c:crossBetween val="between"/>
        <c:majorUnit val="1"/>
        <c:minorUnit val="1"/>
      </c:valAx>
    </c:plotArea>
    <c:plotVisOnly val="1"/>
    <c:dispBlanksAs val="gap"/>
    <c:showDLblsOverMax val="0"/>
  </c:chart>
  <c:txPr>
    <a:bodyPr/>
    <a:p>
      <a:pPr algn="ctr">
        <a:defRPr lang="zh-CN" altLang="en-US" sz="1200" b="0" i="0" u="none" strike="noStrike" kern="1200" baseline="0" smtId="4294967295">
          <a:solidFill>
            <a:prstClr val="black"/>
          </a:solidFill>
          <a:latin typeface="微软雅黑" pitchFamily="34" charset="-122"/>
          <a:ea typeface="微软雅黑" pitchFamily="34" charset="-122"/>
          <a:cs typeface="+mn-cs"/>
        </a:defRPr>
      </a:pPr>
      <a:endParaRPr lang="zh-CN" altLang="en-US" sz="1200" b="0" i="0" u="none" strike="noStrike" kern="1200" baseline="0" smtId="4294967295">
        <a:solidFill>
          <a:prstClr val="black"/>
        </a:solidFill>
        <a:latin typeface="微软雅黑" pitchFamily="34" charset="-122"/>
        <a:ea typeface="微软雅黑" pitchFamily="34" charset="-122"/>
        <a:cs typeface="+mn-cs"/>
      </a:endParaRPr>
    </a:p>
  </c:txPr>
  <c:externalData r:id="rId1">
    <c:autoUpdate val="0"/>
  </c:externalData>
</c:chartSpace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E60E8B8-47B8-4F70-8B73-3253C2DEAC11}" type="datetimeFigureOut">
              <a:rPr lang="zh-CN" altLang="en-US"/>
              <a:pPr>
                <a:defRPr/>
              </a:pPr>
              <a:t>2017/2/15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0C52E8A-BEFA-49CF-8FAC-EEC14EA9D2E1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8765348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0.xml.rels><?xml version="1.0" encoding="UTF-8" standalone="yes"?><Relationships xmlns="http://schemas.openxmlformats.org/package/2006/relationships"><Relationship Id="rId1" Target="../slides/slide1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1.xml.rels><?xml version="1.0" encoding="UTF-8" standalone="yes"?><Relationships xmlns="http://schemas.openxmlformats.org/package/2006/relationships"><Relationship Id="rId1" Target="../slides/slide1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2.xml.rels><?xml version="1.0" encoding="UTF-8" standalone="yes"?><Relationships xmlns="http://schemas.openxmlformats.org/package/2006/relationships"><Relationship Id="rId1" Target="../slides/slide1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3.xml.rels><?xml version="1.0" encoding="UTF-8" standalone="yes"?><Relationships xmlns="http://schemas.openxmlformats.org/package/2006/relationships"><Relationship Id="rId1" Target="../slides/slide2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4.xml.rels><?xml version="1.0" encoding="UTF-8" standalone="yes"?><Relationships xmlns="http://schemas.openxmlformats.org/package/2006/relationships"><Relationship Id="rId1" Target="../slides/slide2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.xml.rels><?xml version="1.0" encoding="UTF-8" standalone="yes"?><Relationships xmlns="http://schemas.openxmlformats.org/package/2006/relationships"><Relationship Id="rId1" Target="../slides/slide1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4.xml.rels><?xml version="1.0" encoding="UTF-8" standalone="yes"?><Relationships xmlns="http://schemas.openxmlformats.org/package/2006/relationships"><Relationship Id="rId1" Target="../slides/slide1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5.xml.rels><?xml version="1.0" encoding="UTF-8" standalone="yes"?><Relationships xmlns="http://schemas.openxmlformats.org/package/2006/relationships"><Relationship Id="rId1" Target="../slides/slide1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6.xml.rels><?xml version="1.0" encoding="UTF-8" standalone="yes"?><Relationships xmlns="http://schemas.openxmlformats.org/package/2006/relationships"><Relationship Id="rId1" Target="../slides/slide1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7.xml.rels><?xml version="1.0" encoding="UTF-8" standalone="yes"?><Relationships xmlns="http://schemas.openxmlformats.org/package/2006/relationships"><Relationship Id="rId1" Target="../slides/slide1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8.xml.rels><?xml version="1.0" encoding="UTF-8" standalone="yes"?><Relationships xmlns="http://schemas.openxmlformats.org/package/2006/relationships"><Relationship Id="rId1" Target="../slides/slide1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9.xml.rels><?xml version="1.0" encoding="UTF-8" standalone="yes"?><Relationships xmlns="http://schemas.openxmlformats.org/package/2006/relationships"><Relationship Id="rId1" Target="../slides/slide1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6647367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2804205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3231971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8379180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6825977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0528383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0528383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2429056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0528383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4739659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0528383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0528383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0528383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052838342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单圆角矩形 10"/>
          <p:cNvSpPr/>
          <p:nvPr userDrawn="1"/>
        </p:nvSpPr>
        <p:spPr>
          <a:xfrm flipH="1">
            <a:off x="112892" y="120655"/>
            <a:ext cx="9960681" cy="4537075"/>
          </a:xfrm>
          <a:prstGeom prst="round1Rect">
            <a:avLst>
              <a:gd name="adj" fmla="val 23534"/>
            </a:avLst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zh-CN" altLang="en-US"/>
          </a:p>
        </p:txBody>
      </p:sp>
      <p:sp>
        <p:nvSpPr>
          <p:cNvPr id="5" name="矩形 11"/>
          <p:cNvSpPr/>
          <p:nvPr userDrawn="1"/>
        </p:nvSpPr>
        <p:spPr>
          <a:xfrm>
            <a:off x="112892" y="4657725"/>
            <a:ext cx="9960681" cy="8763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zh-CN" alt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19493" y="841281"/>
            <a:ext cx="8636000" cy="1225021"/>
          </a:xfrm>
        </p:spPr>
        <p:txBody>
          <a:bodyPr>
            <a:normAutofit/>
          </a:bodyPr>
          <a:lstStyle>
            <a:lvl1pPr algn="l">
              <a:defRPr sz="36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238500"/>
            <a:ext cx="71120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E94EB-FBD5-4BE3-99A2-204F0B378C51}" type="datetime1">
              <a:rPr lang="zh-CN" altLang="en-US"/>
              <a:pPr>
                <a:defRPr/>
              </a:pPr>
              <a:t>2017/2/15</a:t>
            </a:fld>
            <a:endParaRPr lang="zh-CN" altLang="en-US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0E8486-F847-4B94-A505-A14C16842B16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160406730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B731E-A66C-45D0-85D1-7957DB25B469}" type="datetime1">
              <a:rPr lang="zh-CN" altLang="en-US"/>
              <a:pPr>
                <a:defRPr/>
              </a:pPr>
              <a:t>2017/2/15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A1DCAB-D112-415E-9895-694DE7892EE4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674314031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366000" y="228870"/>
            <a:ext cx="2286000" cy="4876271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08002" y="228870"/>
            <a:ext cx="6688667" cy="4876271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C84F7-2066-4AEC-936A-614331DA5A31}" type="datetime1">
              <a:rPr lang="zh-CN" altLang="en-US"/>
              <a:pPr>
                <a:defRPr/>
              </a:pPr>
              <a:t>2017/2/15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6E6E44-2379-4F2E-AC13-9CCF6C3A2382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175942487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F0047-EFBC-45E6-8137-0329311B5DDB}" type="datetime1">
              <a:rPr lang="zh-CN" altLang="en-US"/>
              <a:pPr>
                <a:defRPr/>
              </a:pPr>
              <a:t>2017/2/15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B4581D-7698-41F2-9137-94E6DA41EA72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250221715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02570" y="3672422"/>
            <a:ext cx="86360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02570" y="2422261"/>
            <a:ext cx="86360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C2B0F-C746-479C-961A-CED9C8F35F8B}" type="datetime1">
              <a:rPr lang="zh-CN" altLang="en-US"/>
              <a:pPr>
                <a:defRPr/>
              </a:pPr>
              <a:t>2017/2/15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C91639-CB5C-401B-ACC3-B94A6E046A3F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108882848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 userDrawn="1"/>
        </p:nvSpPr>
        <p:spPr>
          <a:xfrm>
            <a:off x="9031993" y="179388"/>
            <a:ext cx="1200329" cy="2894012"/>
          </a:xfrm>
          <a:prstGeom prst="rect">
            <a:avLst/>
          </a:prstGeom>
          <a:noFill/>
        </p:spPr>
        <p:txBody>
          <a:bodyPr vert="vert">
            <a:spAutoFit/>
          </a:bodyPr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66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大事件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08000" y="1333500"/>
            <a:ext cx="4487333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64669" y="1333500"/>
            <a:ext cx="4487333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05723-B486-4F36-847D-31DB935D1340}" type="datetime1">
              <a:rPr lang="zh-CN" altLang="en-US"/>
              <a:pPr>
                <a:defRPr/>
              </a:pPr>
              <a:t>2017/2/15</a:t>
            </a:fld>
            <a:endParaRPr lang="zh-CN" altLang="en-US"/>
          </a:p>
        </p:txBody>
      </p:sp>
      <p:sp>
        <p:nvSpPr>
          <p:cNvPr id="7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40CC0B-D76B-43C3-B653-D7B6F628F899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735461447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08000" y="1279266"/>
            <a:ext cx="448909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8000" y="1812396"/>
            <a:ext cx="448909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161143" y="1279266"/>
            <a:ext cx="4490861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161143" y="1812396"/>
            <a:ext cx="4490861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B6F3D-1FA8-435D-91E0-5DBFE16000E6}" type="datetime1">
              <a:rPr lang="zh-CN" altLang="en-US"/>
              <a:pPr>
                <a:defRPr/>
              </a:pPr>
              <a:t>2017/2/15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CD8F79-BF20-4F77-A937-BF0E4E58FAF0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081608286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4B3C7-99CA-4E41-A4C6-4A9A40C65F80}" type="datetime1">
              <a:rPr lang="zh-CN" altLang="en-US"/>
              <a:pPr>
                <a:defRPr/>
              </a:pPr>
              <a:t>2017/2/15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70EFF-6DEF-4257-B683-2F831331125E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205470419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DE9F7-520F-4BB7-814C-F68A0DC44092}" type="datetime1">
              <a:rPr lang="zh-CN" altLang="en-US"/>
              <a:pPr>
                <a:defRPr/>
              </a:pPr>
              <a:t>2017/2/15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657FD4-3AE0-42B6-BF69-B1C9ABE3CDDB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228743401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8004" y="227547"/>
            <a:ext cx="3342570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72278" y="227542"/>
            <a:ext cx="5679722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08004" y="1195920"/>
            <a:ext cx="3342570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A6D18-3A18-4687-B3AB-6C47D00BC8FB}" type="datetime1">
              <a:rPr lang="zh-CN" altLang="en-US"/>
              <a:pPr>
                <a:defRPr/>
              </a:pPr>
              <a:t>2017/2/15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86CD2E-9D38-4DC7-907D-3CC78BD8FC36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855166534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91431" y="4000500"/>
            <a:ext cx="60960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91431" y="510646"/>
            <a:ext cx="60960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91431" y="4472782"/>
            <a:ext cx="60960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6F13D-F3BA-40B2-9D90-64E8B06092E4}" type="datetime1">
              <a:rPr lang="zh-CN" altLang="en-US"/>
              <a:pPr>
                <a:defRPr/>
              </a:pPr>
              <a:t>2017/2/15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458E4C-388B-4DA2-B876-7EF6545DBD5D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935999940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media/image1.jpeg" Type="http://schemas.openxmlformats.org/officeDocument/2006/relationships/image"/><Relationship Id="rId13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0">
          <a:blip r:embed="rId12">
            <a:lum/>
          </a:blip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单圆角矩形 8"/>
          <p:cNvSpPr/>
          <p:nvPr userDrawn="1"/>
        </p:nvSpPr>
        <p:spPr>
          <a:xfrm flipV="1">
            <a:off x="9080500" y="4800605"/>
            <a:ext cx="959556" cy="792163"/>
          </a:xfrm>
          <a:prstGeom prst="round1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zh-CN" altLang="en-US"/>
          </a:p>
        </p:txBody>
      </p:sp>
      <p:sp>
        <p:nvSpPr>
          <p:cNvPr id="10" name="单圆角矩形 9"/>
          <p:cNvSpPr/>
          <p:nvPr userDrawn="1"/>
        </p:nvSpPr>
        <p:spPr>
          <a:xfrm>
            <a:off x="9080500" y="120650"/>
            <a:ext cx="959556" cy="4679950"/>
          </a:xfrm>
          <a:prstGeom prst="round1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zh-CN" altLang="en-US"/>
          </a:p>
        </p:txBody>
      </p:sp>
      <p:sp>
        <p:nvSpPr>
          <p:cNvPr id="1028" name="标题占位符 1"/>
          <p:cNvSpPr>
            <a:spLocks noGrp="1"/>
          </p:cNvSpPr>
          <p:nvPr>
            <p:ph type="title"/>
          </p:nvPr>
        </p:nvSpPr>
        <p:spPr bwMode="auto">
          <a:xfrm>
            <a:off x="508000" y="228600"/>
            <a:ext cx="91440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9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508000" y="1333500"/>
            <a:ext cx="91440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08002" y="5297488"/>
            <a:ext cx="2370667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B30C2ED-6520-411A-BF35-E28F69C946C6}" type="datetime1">
              <a:rPr lang="zh-CN" altLang="en-US"/>
              <a:pPr>
                <a:defRPr/>
              </a:pPr>
              <a:t>2017/2/15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471336" y="5297488"/>
            <a:ext cx="3217333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7281333" y="5297488"/>
            <a:ext cx="2370667" cy="30321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9733A42-EF42-4335-84C8-C92D7B90EDB1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/>
  <p:timing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5pPr>
      <a:lvl6pPr marL="45719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39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58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78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896" indent="-34289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43" indent="-28574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88" indent="-2285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4" indent="-2285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79" indent="-2285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75" indent="-228597" algn="l" defTabSz="914391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70" indent="-228597" algn="l" defTabSz="914391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66" indent="-228597" algn="l" defTabSz="914391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61" indent="-228597" algn="l" defTabSz="914391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notesSlides/notesSlide3.xml" Type="http://schemas.openxmlformats.org/officeDocument/2006/relationships/notesSlide"/><Relationship Id="rId3" Target="../media/image6.emf" Type="http://schemas.openxmlformats.org/officeDocument/2006/relationships/image"/><Relationship Id="rId4" Target="2013&#36130;&#24180;&#22521;&#35757;&#35745;&#21010;&#34920;-&#38738;&#23707;&#26032;&#19996;&#26041;%20-&#26102;&#38388;&#29256;+&#30446;&#30340;&#29256;-2012-08-25.xlsx" TargetMode="External" Type="http://schemas.openxmlformats.org/officeDocument/2006/relationships/hyperlink"/></Relationships>
</file>

<file path=ppt/slides/_rels/slide11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notesSlides/notesSlide4.xml" Type="http://schemas.openxmlformats.org/officeDocument/2006/relationships/notesSlide"/><Relationship Id="rId3" Target="../media/image7.png" Type="http://schemas.openxmlformats.org/officeDocument/2006/relationships/image"/><Relationship Id="rId4" Target="../media/image8.png" Type="http://schemas.openxmlformats.org/officeDocument/2006/relationships/image"/><Relationship Id="rId5" Target="../media/image9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notesSlides/notesSlide5.xml" Type="http://schemas.openxmlformats.org/officeDocument/2006/relationships/notesSlide"/><Relationship Id="rId3" Target="../charts/chart1.xml" Type="http://schemas.openxmlformats.org/officeDocument/2006/relationships/chart"/></Relationships>
</file>

<file path=ppt/slides/_rels/slide13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notesSlides/notesSlide6.xml" Type="http://schemas.openxmlformats.org/officeDocument/2006/relationships/notesSlide"/><Relationship Id="rId3" Target="../charts/chart2.xml" Type="http://schemas.openxmlformats.org/officeDocument/2006/relationships/chart"/></Relationships>
</file>

<file path=ppt/slides/_rels/slide14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notesSlides/notesSlide7.xml" Type="http://schemas.openxmlformats.org/officeDocument/2006/relationships/notesSlide"/><Relationship Id="rId3" Target="../charts/chart3.xml" Type="http://schemas.openxmlformats.org/officeDocument/2006/relationships/chart"/></Relationships>
</file>

<file path=ppt/slides/_rels/slide15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notesSlides/notesSlide8.xml" Type="http://schemas.openxmlformats.org/officeDocument/2006/relationships/notesSlide"/><Relationship Id="rId3" Target="../media/image10.pn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notesSlides/notesSlide9.xml" Type="http://schemas.openxmlformats.org/officeDocument/2006/relationships/notesSlide"/><Relationship Id="rId3" Target="../media/image11.png" Type="http://schemas.openxmlformats.org/officeDocument/2006/relationships/image"/></Relationships>
</file>

<file path=ppt/slides/_rels/slide17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notesSlides/notesSlide10.xml" Type="http://schemas.openxmlformats.org/officeDocument/2006/relationships/notesSlide"/><Relationship Id="rId3" Target="../media/image12.emf" Type="http://schemas.openxmlformats.org/officeDocument/2006/relationships/image"/></Relationships>
</file>

<file path=ppt/slides/_rels/slide18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notesSlides/notesSlide11.xml" Type="http://schemas.openxmlformats.org/officeDocument/2006/relationships/notesSlide"/></Relationships>
</file>

<file path=ppt/slides/_rels/slide19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notesSlides/notesSlide12.xml" Type="http://schemas.openxmlformats.org/officeDocument/2006/relationships/notesSlide"/><Relationship Id="rId3" Target="../media/image13.emf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1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notesSlides/notesSlide13.xml" Type="http://schemas.openxmlformats.org/officeDocument/2006/relationships/notesSlide"/><Relationship Id="rId3" Target="../media/image14.emf" Type="http://schemas.openxmlformats.org/officeDocument/2006/relationships/image"/><Relationship Id="rId4" Target="2013&#36130;&#24180;&#27963;&#21160;&#35745;&#21010;&#34920;-&#38738;&#23707;&#26032;&#19996;&#26041;.xlsx" TargetMode="External" Type="http://schemas.openxmlformats.org/officeDocument/2006/relationships/hyperlink"/></Relationships>
</file>

<file path=ppt/slides/_rels/slide2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3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notesSlides/notesSlide14.xml" Type="http://schemas.openxmlformats.org/officeDocument/2006/relationships/notesSlide"/></Relationships>
</file>

<file path=ppt/slides/_rels/slide24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media/image15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3.jpeg" Type="http://schemas.openxmlformats.org/officeDocument/2006/relationships/image"/><Relationship Id="rId4" Target="http://baike.baidu.com/image/9c57e3fae4a7c394b58f31e5" TargetMode="External" Type="http://schemas.openxmlformats.org/officeDocument/2006/relationships/hyperlink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4.jpeg" Type="http://schemas.openxmlformats.org/officeDocument/2006/relationships/image"/><Relationship Id="rId3" Target="../media/image5.jpe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6.emf" Type="http://schemas.openxmlformats.org/officeDocument/2006/relationships/image"/><Relationship Id="rId4" Target="2013&#36130;&#24180;&#22521;&#35757;&#35745;&#21010;&#34920;-&#38738;&#23707;&#26032;&#19996;&#26041;%20-&#26102;&#38388;&#29256;+&#30446;&#30340;&#29256;-2012-08-25.xlsx" TargetMode="External" Type="http://schemas.openxmlformats.org/officeDocument/2006/relationships/hyperlink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76313" y="1127894"/>
            <a:ext cx="7772400" cy="122555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ct val="0"/>
              </a:spcAft>
              <a:defRPr/>
            </a:pPr>
            <a:r>
              <a:rPr altLang="en-US" lang="zh-CN" sz="4800"/>
              <a:t>述职报告书</a:t>
            </a:r>
          </a:p>
        </p:txBody>
      </p:sp>
      <p:cxnSp>
        <p:nvCxnSpPr>
          <p:cNvPr id="10" name="直接连接符 9"/>
          <p:cNvCxnSpPr/>
          <p:nvPr/>
        </p:nvCxnSpPr>
        <p:spPr>
          <a:xfrm flipH="1">
            <a:off x="7321550" y="4686304"/>
            <a:ext cx="0" cy="28892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 flipH="1">
            <a:off x="8280400" y="4686304"/>
            <a:ext cx="0" cy="28892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226959" y="1757635"/>
            <a:ext cx="1814830" cy="30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zh-CN" lang="en-US" smtClean="0" sz="14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201x年x月  优页PPT</a:t>
            </a:r>
          </a:p>
        </p:txBody>
      </p:sp>
      <p:pic>
        <p:nvPicPr>
          <p:cNvPr descr="http://pica.nipic.com/2008-05-08/200858142654232_2.jpg" id="13321" name="Picture 9"/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5226051" y="3289304"/>
            <a:ext cx="427355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4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6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7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13"/>
    </p:bldLst>
  </p:timing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" name="单圆角矩形 12"/>
          <p:cNvSpPr/>
          <p:nvPr/>
        </p:nvSpPr>
        <p:spPr>
          <a:xfrm flipH="1" flipV="1">
            <a:off x="758827" y="3001966"/>
            <a:ext cx="7777163" cy="1943769"/>
          </a:xfrm>
          <a:prstGeom prst="round1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17413" name="Text Box 8"/>
          <p:cNvSpPr txBox="1">
            <a:spLocks noChangeArrowheads="1"/>
          </p:cNvSpPr>
          <p:nvPr/>
        </p:nvSpPr>
        <p:spPr bwMode="auto">
          <a:xfrm>
            <a:off x="684213" y="481013"/>
            <a:ext cx="6769100" cy="396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31859C"/>
                </a:solidFill>
              </a14:hiddenFill>
            </a:ext>
            <a:ext uri="{91240B29-F687-4F45-9708-019B960494DF}">
              <a14:hiddenLine algn="ctr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zh-CN" b="1" lang="en-US" sz="2000">
                <a:solidFill>
                  <a:srgbClr val="FFC000"/>
                </a:solidFill>
                <a:latin charset="-122" pitchFamily="34" typeface="微软雅黑"/>
                <a:ea charset="-122" pitchFamily="34" typeface="微软雅黑"/>
              </a:rPr>
              <a:t>2013财年培训计划表</a:t>
            </a:r>
          </a:p>
        </p:txBody>
      </p:sp>
      <p:sp>
        <p:nvSpPr>
          <p:cNvPr id="17414" name="Text Box 10"/>
          <p:cNvSpPr txBox="1">
            <a:spLocks noChangeArrowheads="1"/>
          </p:cNvSpPr>
          <p:nvPr/>
        </p:nvSpPr>
        <p:spPr bwMode="auto">
          <a:xfrm>
            <a:off x="903292" y="3578228"/>
            <a:ext cx="74898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 indent="-285750" marL="2857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50000"/>
              </a:lnSpc>
              <a:buFont charset="0" panose="020b0604020202020204" pitchFamily="34" typeface="Arial"/>
              <a:buChar char="•"/>
            </a:pPr>
            <a:r>
              <a:rPr altLang="en-US" lang="zh-CN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新员工入职培训</a:t>
            </a:r>
          </a:p>
          <a:p>
            <a:pPr eaLnBrk="1" hangingPunct="1">
              <a:lnSpc>
                <a:spcPct val="150000"/>
              </a:lnSpc>
              <a:buFont charset="0" panose="020b0604020202020204" pitchFamily="34" typeface="Arial"/>
              <a:buChar char="•"/>
            </a:pPr>
            <a:r>
              <a:rPr altLang="en-US" lang="zh-CN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职场英语</a:t>
            </a:r>
          </a:p>
          <a:p>
            <a:pPr eaLnBrk="1" hangingPunct="1">
              <a:lnSpc>
                <a:spcPct val="150000"/>
              </a:lnSpc>
              <a:buFont charset="0" panose="020b0604020202020204" pitchFamily="34" typeface="Arial"/>
              <a:buChar char="•"/>
            </a:pPr>
            <a:r>
              <a:rPr altLang="en-US" lang="zh-CN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Office技能</a:t>
            </a:r>
          </a:p>
        </p:txBody>
      </p:sp>
      <p:sp>
        <p:nvSpPr>
          <p:cNvPr id="17415" name="Rectangle 14"/>
          <p:cNvSpPr>
            <a:spLocks noChangeArrowheads="1"/>
          </p:cNvSpPr>
          <p:nvPr/>
        </p:nvSpPr>
        <p:spPr bwMode="auto">
          <a:xfrm>
            <a:off x="777875" y="3106738"/>
            <a:ext cx="3238500" cy="366712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en-US" b="1" lang="zh-CN" smtClean="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重点介绍</a:t>
            </a:r>
          </a:p>
        </p:txBody>
      </p:sp>
      <p:sp>
        <p:nvSpPr>
          <p:cNvPr id="17417" name="矩形 11"/>
          <p:cNvSpPr>
            <a:spLocks noChangeArrowheads="1"/>
          </p:cNvSpPr>
          <p:nvPr/>
        </p:nvSpPr>
        <p:spPr bwMode="auto">
          <a:xfrm>
            <a:off x="758829" y="912812"/>
            <a:ext cx="7561263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50000"/>
              </a:lnSpc>
            </a:pPr>
            <a:endParaRPr altLang="en-US" lang="zh-CN" sz="1200">
              <a:latin charset="-122" pitchFamily="34" typeface="微软雅黑"/>
              <a:ea charset="-122" pitchFamily="34" typeface="微软雅黑"/>
            </a:endParaRPr>
          </a:p>
        </p:txBody>
      </p:sp>
      <p:pic>
        <p:nvPicPr>
          <p:cNvPr id="16386" name="Picture 2">
            <a:hlinkClick action="ppaction://hlinkfile" r:id="rId4"/>
          </p:cNvPr>
          <p:cNvPicPr>
            <a:picLocks noChangeArrowheads="1"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777875" y="881066"/>
            <a:ext cx="7758112" cy="19191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val="2830069082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5" name="Rectangle 14"/>
          <p:cNvSpPr>
            <a:spLocks noChangeArrowheads="1"/>
          </p:cNvSpPr>
          <p:nvPr/>
        </p:nvSpPr>
        <p:spPr bwMode="auto">
          <a:xfrm>
            <a:off x="507778" y="337220"/>
            <a:ext cx="3238500" cy="366712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en-US" b="1" lang="zh-CN" smtClean="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效果评估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05" y="677991"/>
            <a:ext cx="3420269" cy="163032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8320" y="1940819"/>
            <a:ext cx="3523362" cy="183337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83840" y="3311655"/>
            <a:ext cx="3525715" cy="1807516"/>
          </a:xfrm>
          <a:prstGeom prst="rect">
            <a:avLst/>
          </a:prstGeom>
        </p:spPr>
      </p:pic>
    </p:spTree>
    <p:extLst>
      <p:ext uri="{BB962C8B-B14F-4D97-AF65-F5344CB8AC3E}">
        <p14:creationId val="3592793206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6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8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2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7415"/>
    </p:bldLst>
  </p:timing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5" name="Rectangle 14"/>
          <p:cNvSpPr>
            <a:spLocks noChangeArrowheads="1"/>
          </p:cNvSpPr>
          <p:nvPr/>
        </p:nvSpPr>
        <p:spPr bwMode="auto">
          <a:xfrm>
            <a:off x="507778" y="337220"/>
            <a:ext cx="3238500" cy="366712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en-US" b="1" lang="zh-CN" smtClean="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效果评估</a:t>
            </a:r>
          </a:p>
        </p:txBody>
      </p:sp>
      <p:graphicFrame>
        <p:nvGraphicFramePr>
          <p:cNvPr id="7" name="图表 6"/>
          <p:cNvGraphicFramePr/>
          <p:nvPr>
            <p:extLst/>
          </p:nvPr>
        </p:nvGraphicFramePr>
        <p:xfrm>
          <a:off x="508000" y="520577"/>
          <a:ext cx="9144000" cy="4353148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</p:spTree>
    <p:extLst>
      <p:ext uri="{BB962C8B-B14F-4D97-AF65-F5344CB8AC3E}">
        <p14:creationId val="1050974758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Graphic grpId="0" spid="7">
        <p:bldAsOne/>
      </p:bldGraphic>
    </p:bldLst>
  </p:timing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5" name="Rectangle 14"/>
          <p:cNvSpPr>
            <a:spLocks noChangeArrowheads="1"/>
          </p:cNvSpPr>
          <p:nvPr/>
        </p:nvSpPr>
        <p:spPr bwMode="auto">
          <a:xfrm>
            <a:off x="507778" y="337220"/>
            <a:ext cx="3238500" cy="366712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en-US" b="1" lang="zh-CN" smtClean="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效果评估</a:t>
            </a:r>
          </a:p>
        </p:txBody>
      </p:sp>
      <p:graphicFrame>
        <p:nvGraphicFramePr>
          <p:cNvPr id="5" name="图表 4"/>
          <p:cNvGraphicFramePr/>
          <p:nvPr>
            <p:extLst>
              <p:ext uri="{D42A27DB-BD31-4B8C-83A1-F6EECF244321}">
                <p14:modId val="805549962"/>
              </p:ext>
            </p:extLst>
          </p:nvPr>
        </p:nvGraphicFramePr>
        <p:xfrm>
          <a:off x="508004" y="337221"/>
          <a:ext cx="9136063" cy="4752528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</p:spTree>
    <p:extLst>
      <p:ext uri="{BB962C8B-B14F-4D97-AF65-F5344CB8AC3E}">
        <p14:creationId val="3294875832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Graphic grpId="0" spid="5">
        <p:bldAsOne/>
      </p:bldGraphic>
    </p:bldLst>
  </p:timing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5" name="Rectangle 14"/>
          <p:cNvSpPr>
            <a:spLocks noChangeArrowheads="1"/>
          </p:cNvSpPr>
          <p:nvPr/>
        </p:nvSpPr>
        <p:spPr bwMode="auto">
          <a:xfrm>
            <a:off x="507778" y="337220"/>
            <a:ext cx="3238500" cy="366712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en-US" b="1" lang="zh-CN" smtClean="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效果评估</a:t>
            </a:r>
          </a:p>
        </p:txBody>
      </p:sp>
      <p:graphicFrame>
        <p:nvGraphicFramePr>
          <p:cNvPr id="4" name="图表 3"/>
          <p:cNvGraphicFramePr/>
          <p:nvPr>
            <p:extLst>
              <p:ext uri="{D42A27DB-BD31-4B8C-83A1-F6EECF244321}">
                <p14:modId val="2363274846"/>
              </p:ext>
            </p:extLst>
          </p:nvPr>
        </p:nvGraphicFramePr>
        <p:xfrm>
          <a:off x="507779" y="337220"/>
          <a:ext cx="9136284" cy="468052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</p:spTree>
    <p:extLst>
      <p:ext uri="{BB962C8B-B14F-4D97-AF65-F5344CB8AC3E}">
        <p14:creationId val="3532786630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Graphic grpId="0" spid="4">
        <p:bldAsOne/>
      </p:bldGraphic>
    </p:bldLst>
  </p:timing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5" name="Rectangle 14"/>
          <p:cNvSpPr>
            <a:spLocks noChangeArrowheads="1"/>
          </p:cNvSpPr>
          <p:nvPr/>
        </p:nvSpPr>
        <p:spPr bwMode="auto">
          <a:xfrm>
            <a:off x="507778" y="337220"/>
            <a:ext cx="3238500" cy="366712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en-US" b="1" lang="zh-CN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入司欢迎仪式</a:t>
            </a:r>
          </a:p>
        </p:txBody>
      </p:sp>
      <p:sp>
        <p:nvSpPr>
          <p:cNvPr id="17417" name="矩形 11"/>
          <p:cNvSpPr>
            <a:spLocks noChangeArrowheads="1"/>
          </p:cNvSpPr>
          <p:nvPr/>
        </p:nvSpPr>
        <p:spPr bwMode="auto">
          <a:xfrm>
            <a:off x="758829" y="912814"/>
            <a:ext cx="7561263" cy="3383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altLang="en-US" b="1" lang="zh-CN" smtClean="0">
                <a:latin charset="-122" pitchFamily="34" typeface="微软雅黑"/>
                <a:ea charset="-122" pitchFamily="34" typeface="微软雅黑"/>
              </a:rPr>
              <a:t>原因：</a:t>
            </a:r>
          </a:p>
          <a:p>
            <a:pPr eaLnBrk="1" hangingPunct="1">
              <a:lnSpc>
                <a:spcPct val="150000"/>
              </a:lnSpc>
            </a:pPr>
            <a:r>
              <a:rPr altLang="en-US" b="1" lang="zh-CN" smtClean="0">
                <a:latin charset="-122" pitchFamily="34" typeface="微软雅黑"/>
                <a:ea charset="-122" pitchFamily="34" typeface="微软雅黑"/>
              </a:rPr>
              <a:t>滞后性</a:t>
            </a:r>
          </a:p>
          <a:p>
            <a:pPr eaLnBrk="1" hangingPunct="1">
              <a:lnSpc>
                <a:spcPct val="150000"/>
              </a:lnSpc>
            </a:pPr>
            <a:r>
              <a:rPr altLang="en-US" b="1" lang="zh-CN" smtClean="0">
                <a:latin charset="-122" pitchFamily="34" typeface="微软雅黑"/>
                <a:ea charset="-122" pitchFamily="34" typeface="微软雅黑"/>
              </a:rPr>
              <a:t>执行方式：</a:t>
            </a:r>
          </a:p>
          <a:p>
            <a:pPr eaLnBrk="1" hangingPunct="1">
              <a:lnSpc>
                <a:spcPct val="150000"/>
              </a:lnSpc>
            </a:pPr>
            <a:r>
              <a:rPr altLang="en-US" b="1" lang="zh-CN" smtClean="0">
                <a:latin charset="-122" pitchFamily="34" typeface="微软雅黑"/>
                <a:ea charset="-122" pitchFamily="34" typeface="微软雅黑"/>
              </a:rPr>
              <a:t>主管指派</a:t>
            </a:r>
          </a:p>
          <a:p>
            <a:pPr eaLnBrk="1" hangingPunct="1">
              <a:lnSpc>
                <a:spcPct val="150000"/>
              </a:lnSpc>
            </a:pPr>
            <a:r>
              <a:rPr altLang="en-US" b="1" lang="zh-CN" smtClean="0">
                <a:latin charset="-122" pitchFamily="34" typeface="微软雅黑"/>
                <a:ea charset="-122" pitchFamily="34" typeface="微软雅黑"/>
              </a:rPr>
              <a:t>流程：</a:t>
            </a:r>
          </a:p>
          <a:p>
            <a:pPr eaLnBrk="1" hangingPunct="1">
              <a:lnSpc>
                <a:spcPct val="150000"/>
              </a:lnSpc>
            </a:pPr>
            <a:r>
              <a:rPr altLang="en-US" b="1" lang="zh-CN" smtClean="0">
                <a:latin charset="-122" pitchFamily="34" typeface="微软雅黑"/>
                <a:ea charset="-122" pitchFamily="34" typeface="微软雅黑"/>
              </a:rPr>
              <a:t>见图</a:t>
            </a:r>
          </a:p>
          <a:p>
            <a:pPr eaLnBrk="1" hangingPunct="1">
              <a:lnSpc>
                <a:spcPct val="150000"/>
              </a:lnSpc>
            </a:pPr>
            <a:r>
              <a:rPr altLang="en-US" b="1" lang="zh-CN" smtClean="0">
                <a:latin charset="-122" pitchFamily="34" typeface="微软雅黑"/>
                <a:ea charset="-122" pitchFamily="34" typeface="微软雅黑"/>
              </a:rPr>
              <a:t>跟进：</a:t>
            </a:r>
          </a:p>
          <a:p>
            <a:pPr eaLnBrk="1" hangingPunct="1">
              <a:lnSpc>
                <a:spcPct val="150000"/>
              </a:lnSpc>
            </a:pPr>
            <a:r>
              <a:rPr altLang="en-US" b="1" lang="zh-CN" smtClean="0">
                <a:latin charset="-122" pitchFamily="34" typeface="微软雅黑"/>
                <a:ea charset="-122" pitchFamily="34" typeface="微软雅黑"/>
              </a:rPr>
              <a:t>员工访谈/现场跟进</a:t>
            </a:r>
          </a:p>
        </p:txBody>
      </p:sp>
      <p:pic>
        <p:nvPicPr>
          <p:cNvPr id="5" name="Picture 4"/>
          <p:cNvPicPr>
            <a:picLocks noChangeArrowheads="1"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471488" y="1057300"/>
            <a:ext cx="9144000" cy="3828516"/>
          </a:xfrm>
          <a:prstGeom prst="rect">
            <a:avLst/>
          </a:prstGeom>
          <a:ln>
            <a:noFill/>
          </a:ln>
          <a:effectLst>
            <a:outerShdw algn="tl" blurRad="190500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val="3592793206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0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  <p:cond delay="0" evt="onBegin">
                          <p:tn val="14"/>
                        </p:cond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7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2" nodeType="clickPar">
                      <p:stCondLst>
                        <p:cond delay="indefinite"/>
                        <p:cond delay="0" evt="onBegin">
                          <p:tn val="21"/>
                        </p:cond>
                      </p:stCondLst>
                      <p:childTnLst>
                        <p:par>
                          <p:cTn fill="hold" id="2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4" nodeType="clickEffect" presetClass="exit" presetID="47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 id="25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id="26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id="27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7415"/>
      <p:bldP grpId="0" spid="17417"/>
    </p:bldLst>
  </p:timing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5" name="Rectangle 14"/>
          <p:cNvSpPr>
            <a:spLocks noChangeArrowheads="1"/>
          </p:cNvSpPr>
          <p:nvPr/>
        </p:nvSpPr>
        <p:spPr bwMode="auto">
          <a:xfrm>
            <a:off x="507778" y="337220"/>
            <a:ext cx="3238500" cy="366712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en-US" b="1" lang="zh-CN" smtClean="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职业晋升</a:t>
            </a:r>
          </a:p>
        </p:txBody>
      </p:sp>
      <p:sp>
        <p:nvSpPr>
          <p:cNvPr id="17417" name="矩形 11"/>
          <p:cNvSpPr>
            <a:spLocks noChangeArrowheads="1"/>
          </p:cNvSpPr>
          <p:nvPr/>
        </p:nvSpPr>
        <p:spPr bwMode="auto">
          <a:xfrm>
            <a:off x="759521" y="822994"/>
            <a:ext cx="3238500" cy="2834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altLang="en-US" b="1" lang="zh-CN" smtClean="0">
                <a:latin charset="-122" pitchFamily="34" typeface="微软雅黑"/>
                <a:ea charset="-122" pitchFamily="34" typeface="微软雅黑"/>
              </a:rPr>
              <a:t>原因：</a:t>
            </a:r>
          </a:p>
          <a:p>
            <a:pPr>
              <a:lnSpc>
                <a:spcPct val="200000"/>
              </a:lnSpc>
            </a:pPr>
            <a:r>
              <a:rPr altLang="en-US" b="1" lang="zh-CN" smtClean="0">
                <a:latin charset="-122" pitchFamily="34" typeface="微软雅黑"/>
                <a:ea charset="-122" pitchFamily="34" typeface="微软雅黑"/>
              </a:rPr>
              <a:t>嘉宾分享</a:t>
            </a:r>
          </a:p>
          <a:p>
            <a:pPr>
              <a:lnSpc>
                <a:spcPct val="200000"/>
              </a:lnSpc>
            </a:pPr>
            <a:r>
              <a:rPr altLang="en-US" b="1" lang="zh-CN" smtClean="0">
                <a:latin charset="-122" pitchFamily="34" typeface="微软雅黑"/>
                <a:ea charset="-122" pitchFamily="34" typeface="微软雅黑"/>
              </a:rPr>
              <a:t>员工要求</a:t>
            </a:r>
          </a:p>
          <a:p>
            <a:pPr>
              <a:lnSpc>
                <a:spcPct val="200000"/>
              </a:lnSpc>
            </a:pPr>
            <a:r>
              <a:rPr altLang="en-US" b="1" lang="zh-CN" smtClean="0">
                <a:latin charset="-122" pitchFamily="34" typeface="微软雅黑"/>
                <a:ea charset="-122" pitchFamily="34" typeface="微软雅黑"/>
              </a:rPr>
              <a:t>执行：</a:t>
            </a:r>
          </a:p>
          <a:p>
            <a:pPr>
              <a:lnSpc>
                <a:spcPct val="200000"/>
              </a:lnSpc>
            </a:pPr>
            <a:r>
              <a:rPr altLang="en-US" b="1" lang="zh-CN" smtClean="0">
                <a:latin charset="-122" pitchFamily="34" typeface="微软雅黑"/>
                <a:ea charset="-122" pitchFamily="34" typeface="微软雅黑"/>
              </a:rPr>
              <a:t>入职培训板块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699014">
            <a:off x="4956552" y="547484"/>
            <a:ext cx="3774942" cy="4867863"/>
          </a:xfrm>
          <a:prstGeom prst="rect">
            <a:avLst/>
          </a:prstGeom>
        </p:spPr>
      </p:pic>
    </p:spTree>
    <p:extLst>
      <p:ext uri="{BB962C8B-B14F-4D97-AF65-F5344CB8AC3E}">
        <p14:creationId val="309964105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0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7415"/>
      <p:bldP grpId="0" spid="17417"/>
    </p:bldLst>
  </p:timing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3" name="Text Box 8"/>
          <p:cNvSpPr txBox="1">
            <a:spLocks noChangeArrowheads="1"/>
          </p:cNvSpPr>
          <p:nvPr/>
        </p:nvSpPr>
        <p:spPr bwMode="auto">
          <a:xfrm>
            <a:off x="684213" y="481013"/>
            <a:ext cx="6769100" cy="396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31859C"/>
                </a:solidFill>
              </a14:hiddenFill>
            </a:ext>
            <a:ext uri="{91240B29-F687-4F45-9708-019B960494DF}">
              <a14:hiddenLine algn="ctr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zh-CN" b="1" lang="en-US" sz="2000">
                <a:solidFill>
                  <a:srgbClr val="FFC000"/>
                </a:solidFill>
                <a:latin charset="-122" pitchFamily="34" typeface="微软雅黑"/>
                <a:ea charset="-122" pitchFamily="34" typeface="微软雅黑"/>
              </a:rPr>
              <a:t>2013财年培训计划表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758827" y="3001966"/>
            <a:ext cx="7777163" cy="1943769"/>
            <a:chOff x="250824" y="3001962"/>
            <a:chExt cx="7777163" cy="1943769"/>
          </a:xfrm>
        </p:grpSpPr>
        <p:sp>
          <p:nvSpPr>
            <p:cNvPr id="13" name="单圆角矩形 12"/>
            <p:cNvSpPr/>
            <p:nvPr/>
          </p:nvSpPr>
          <p:spPr>
            <a:xfrm flipH="1" flipV="1">
              <a:off x="250824" y="3001962"/>
              <a:ext cx="7777163" cy="1943769"/>
            </a:xfrm>
            <a:prstGeom prst="round1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17415" name="Rectangle 14"/>
            <p:cNvSpPr>
              <a:spLocks noChangeArrowheads="1"/>
            </p:cNvSpPr>
            <p:nvPr/>
          </p:nvSpPr>
          <p:spPr bwMode="auto">
            <a:xfrm>
              <a:off x="269875" y="3106738"/>
              <a:ext cx="3238500" cy="366712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r>
                <a:rPr altLang="en-US" b="1" lang="zh-CN" smtClean="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重点介绍</a:t>
              </a:r>
            </a:p>
          </p:txBody>
        </p:sp>
      </p:grpSp>
      <p:sp>
        <p:nvSpPr>
          <p:cNvPr id="17414" name="Text Box 10"/>
          <p:cNvSpPr txBox="1">
            <a:spLocks noChangeArrowheads="1"/>
          </p:cNvSpPr>
          <p:nvPr/>
        </p:nvSpPr>
        <p:spPr bwMode="auto">
          <a:xfrm>
            <a:off x="903292" y="3578228"/>
            <a:ext cx="74898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 indent="-285750" marL="2857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50000"/>
              </a:lnSpc>
              <a:buFont charset="0" panose="020b0604020202020204" pitchFamily="34" typeface="Arial"/>
              <a:buChar char="•"/>
            </a:pPr>
            <a:r>
              <a:rPr altLang="en-US" lang="zh-CN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新员工入职培训</a:t>
            </a:r>
          </a:p>
          <a:p>
            <a:pPr eaLnBrk="1" hangingPunct="1">
              <a:lnSpc>
                <a:spcPct val="150000"/>
              </a:lnSpc>
              <a:buFont charset="0" panose="020b0604020202020204" pitchFamily="34" typeface="Arial"/>
              <a:buChar char="•"/>
            </a:pPr>
            <a:r>
              <a:rPr altLang="en-US" lang="zh-CN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职场英语</a:t>
            </a:r>
          </a:p>
          <a:p>
            <a:pPr eaLnBrk="1" hangingPunct="1">
              <a:lnSpc>
                <a:spcPct val="150000"/>
              </a:lnSpc>
              <a:buFont charset="0" panose="020b0604020202020204" pitchFamily="34" typeface="Arial"/>
              <a:buChar char="•"/>
            </a:pPr>
            <a:r>
              <a:rPr altLang="en-US" lang="zh-CN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Office技能</a:t>
            </a:r>
          </a:p>
        </p:txBody>
      </p:sp>
      <p:sp>
        <p:nvSpPr>
          <p:cNvPr id="17417" name="矩形 11"/>
          <p:cNvSpPr>
            <a:spLocks noChangeArrowheads="1"/>
          </p:cNvSpPr>
          <p:nvPr/>
        </p:nvSpPr>
        <p:spPr bwMode="auto">
          <a:xfrm>
            <a:off x="758829" y="912812"/>
            <a:ext cx="7561263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50000"/>
              </a:lnSpc>
            </a:pPr>
            <a:endParaRPr altLang="en-US" lang="zh-CN" sz="1200">
              <a:latin charset="-122" pitchFamily="34" typeface="微软雅黑"/>
              <a:ea charset="-122" pitchFamily="34" typeface="微软雅黑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053" y="864652"/>
            <a:ext cx="7684286" cy="1664149"/>
          </a:xfrm>
          <a:prstGeom prst="rect">
            <a:avLst/>
          </a:prstGeom>
        </p:spPr>
      </p:pic>
    </p:spTree>
    <p:extLst>
      <p:ext uri="{BB962C8B-B14F-4D97-AF65-F5344CB8AC3E}">
        <p14:creationId val="2479100445"/>
      </p:ext>
    </p:extLst>
  </p:cSld>
  <p:clrMapOvr>
    <a:masterClrMapping/>
  </p:clrMapOvr>
  <mc:AlternateContent>
    <mc:Choice Requires="p14">
      <p:transition p14:dur="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0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  <p:cond delay="0" evt="onBegin">
                          <p:tn val="14"/>
                        </p:cond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7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22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7413"/>
      <p:bldP grpId="0" spid="17414"/>
    </p:bldLst>
  </p:timing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03291" y="311467"/>
            <a:ext cx="2214880" cy="701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algn="ctr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rgbClr val="808080"/>
                  </a:outerShdw>
                </a:effectLst>
              </a14:hiddenEffects>
            </a:ext>
          </a:extLst>
        </p:spPr>
        <p:txBody>
          <a:bodyPr anchor="ctr" wrap="none">
            <a:spAutoFit/>
          </a:bodyPr>
          <a:lstStyle/>
          <a:p>
            <a:pPr eaLnBrk="0" fontAlgn="auto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z="4000">
                <a:solidFill>
                  <a:srgbClr val="FFCC00"/>
                </a:solidFill>
                <a:latin charset="-122" pitchFamily="34" typeface="微软雅黑"/>
                <a:ea charset="-122" pitchFamily="34" typeface="微软雅黑"/>
              </a:rPr>
              <a:t>职场英语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831854" y="944163"/>
            <a:ext cx="5375275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200000"/>
              </a:lnSpc>
            </a:pPr>
            <a:r>
              <a:rPr altLang="en-US" b="1" lang="zh-CN">
                <a:latin charset="-122" pitchFamily="34" typeface="微软雅黑"/>
                <a:ea charset="-122" pitchFamily="34" typeface="微软雅黑"/>
              </a:rPr>
              <a:t>背景介绍 ： 学习型组织  |  本身优势  |  丰富生活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847725" y="1917328"/>
            <a:ext cx="7697788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200000"/>
              </a:lnSpc>
            </a:pPr>
            <a:r>
              <a:rPr altLang="en-US" lang="zh-CN" smtClean="0">
                <a:latin charset="-122" pitchFamily="34" typeface="微软雅黑"/>
                <a:ea charset="-122" pitchFamily="34" typeface="微软雅黑"/>
              </a:rPr>
              <a:t>周期：春秋两季，每季14期</a:t>
            </a:r>
          </a:p>
          <a:p>
            <a:pPr>
              <a:lnSpc>
                <a:spcPct val="200000"/>
              </a:lnSpc>
            </a:pPr>
            <a:r>
              <a:rPr altLang="en-US" lang="zh-CN" smtClean="0">
                <a:latin charset="-122" pitchFamily="34" typeface="微软雅黑"/>
                <a:ea charset="-122" pitchFamily="34" typeface="微软雅黑"/>
              </a:rPr>
              <a:t>时长：1小时</a:t>
            </a:r>
          </a:p>
          <a:p>
            <a:pPr>
              <a:lnSpc>
                <a:spcPct val="200000"/>
              </a:lnSpc>
            </a:pPr>
            <a:r>
              <a:rPr altLang="en-US" lang="zh-CN" smtClean="0">
                <a:latin charset="-122" pitchFamily="34" typeface="微软雅黑"/>
                <a:ea charset="-122" pitchFamily="34" typeface="微软雅黑"/>
              </a:rPr>
              <a:t>合作：教师委员会</a:t>
            </a:r>
          </a:p>
          <a:p>
            <a:pPr>
              <a:lnSpc>
                <a:spcPct val="200000"/>
              </a:lnSpc>
            </a:pPr>
            <a:r>
              <a:rPr altLang="en-US" lang="zh-CN" smtClean="0">
                <a:latin charset="-122" pitchFamily="34" typeface="微软雅黑"/>
                <a:ea charset="-122" pitchFamily="34" typeface="微软雅黑"/>
              </a:rPr>
              <a:t>内容：详见文档</a:t>
            </a:r>
          </a:p>
        </p:txBody>
      </p:sp>
    </p:spTree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  <p:cond delay="0" evt="onBegin">
                          <p:tn val="8"/>
                        </p:cond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3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4" nodeType="clickPar">
                      <p:stCondLst>
                        <p:cond delay="indefinite"/>
                        <p:cond delay="0" evt="onBegin">
                          <p:tn val="13"/>
                        </p:cond>
                      </p:stCondLst>
                      <p:childTnLst>
                        <p:par>
                          <p:cTn fill="hold" id="1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6" nodeType="click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8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"/>
      <p:bldP grpId="0" spid="6"/>
      <p:bldP grpId="0" spid="19462"/>
    </p:bldLst>
  </p:timing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3" name="Text Box 8"/>
          <p:cNvSpPr txBox="1">
            <a:spLocks noChangeArrowheads="1"/>
          </p:cNvSpPr>
          <p:nvPr/>
        </p:nvSpPr>
        <p:spPr bwMode="auto">
          <a:xfrm>
            <a:off x="684213" y="481013"/>
            <a:ext cx="6769100" cy="396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31859C"/>
                </a:solidFill>
              </a14:hiddenFill>
            </a:ext>
            <a:ext uri="{91240B29-F687-4F45-9708-019B960494DF}">
              <a14:hiddenLine algn="ctr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zh-CN" b="1" lang="en-US" sz="2000">
                <a:solidFill>
                  <a:srgbClr val="FFC000"/>
                </a:solidFill>
                <a:latin charset="-122" pitchFamily="34" typeface="微软雅黑"/>
                <a:ea charset="-122" pitchFamily="34" typeface="微软雅黑"/>
              </a:rPr>
              <a:t>2013财年培训计划表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758827" y="3001966"/>
            <a:ext cx="7777163" cy="1943769"/>
            <a:chOff x="250824" y="3001962"/>
            <a:chExt cx="7777163" cy="1943769"/>
          </a:xfrm>
        </p:grpSpPr>
        <p:sp>
          <p:nvSpPr>
            <p:cNvPr id="13" name="单圆角矩形 12"/>
            <p:cNvSpPr/>
            <p:nvPr/>
          </p:nvSpPr>
          <p:spPr>
            <a:xfrm flipH="1" flipV="1">
              <a:off x="250824" y="3001962"/>
              <a:ext cx="7777163" cy="1943769"/>
            </a:xfrm>
            <a:prstGeom prst="round1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17415" name="Rectangle 14"/>
            <p:cNvSpPr>
              <a:spLocks noChangeArrowheads="1"/>
            </p:cNvSpPr>
            <p:nvPr/>
          </p:nvSpPr>
          <p:spPr bwMode="auto">
            <a:xfrm>
              <a:off x="269875" y="3106738"/>
              <a:ext cx="3238500" cy="366712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r>
                <a:rPr altLang="en-US" b="1" lang="zh-CN" smtClean="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重点介绍</a:t>
              </a:r>
            </a:p>
          </p:txBody>
        </p:sp>
      </p:grpSp>
      <p:sp>
        <p:nvSpPr>
          <p:cNvPr id="17414" name="Text Box 10"/>
          <p:cNvSpPr txBox="1">
            <a:spLocks noChangeArrowheads="1"/>
          </p:cNvSpPr>
          <p:nvPr/>
        </p:nvSpPr>
        <p:spPr bwMode="auto">
          <a:xfrm>
            <a:off x="903292" y="3578228"/>
            <a:ext cx="74898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 indent="-285750" marL="2857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50000"/>
              </a:lnSpc>
              <a:buFont charset="0" panose="020b0604020202020204" pitchFamily="34" typeface="Arial"/>
              <a:buChar char="•"/>
            </a:pPr>
            <a:r>
              <a:rPr altLang="en-US" lang="zh-CN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新员工入职培训</a:t>
            </a:r>
          </a:p>
          <a:p>
            <a:pPr eaLnBrk="1" hangingPunct="1">
              <a:lnSpc>
                <a:spcPct val="150000"/>
              </a:lnSpc>
              <a:buFont charset="0" panose="020b0604020202020204" pitchFamily="34" typeface="Arial"/>
              <a:buChar char="•"/>
            </a:pPr>
            <a:r>
              <a:rPr altLang="en-US" lang="zh-CN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职场英语</a:t>
            </a:r>
          </a:p>
          <a:p>
            <a:pPr eaLnBrk="1" hangingPunct="1">
              <a:lnSpc>
                <a:spcPct val="150000"/>
              </a:lnSpc>
              <a:buFont charset="0" panose="020b0604020202020204" pitchFamily="34" typeface="Arial"/>
              <a:buChar char="•"/>
            </a:pPr>
            <a:r>
              <a:rPr altLang="en-US" lang="zh-CN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Office技能</a:t>
            </a:r>
          </a:p>
        </p:txBody>
      </p:sp>
      <p:sp>
        <p:nvSpPr>
          <p:cNvPr id="17417" name="矩形 11"/>
          <p:cNvSpPr>
            <a:spLocks noChangeArrowheads="1"/>
          </p:cNvSpPr>
          <p:nvPr/>
        </p:nvSpPr>
        <p:spPr bwMode="auto">
          <a:xfrm>
            <a:off x="758829" y="912812"/>
            <a:ext cx="7561263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50000"/>
              </a:lnSpc>
            </a:pPr>
            <a:endParaRPr altLang="en-US" lang="zh-CN" sz="1200">
              <a:latin charset="-122" pitchFamily="34" typeface="微软雅黑"/>
              <a:ea charset="-122" pitchFamily="34" typeface="微软雅黑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229" y="881067"/>
            <a:ext cx="7684286" cy="1889503"/>
          </a:xfrm>
          <a:prstGeom prst="rect">
            <a:avLst/>
          </a:prstGeom>
        </p:spPr>
      </p:pic>
    </p:spTree>
    <p:extLst>
      <p:ext uri="{BB962C8B-B14F-4D97-AF65-F5344CB8AC3E}">
        <p14:creationId val="4200564685"/>
      </p:ext>
    </p:extLst>
  </p:cSld>
  <p:clrMapOvr>
    <a:masterClrMapping/>
  </p:clrMapOvr>
  <mc:AlternateContent>
    <mc:Choice Requires="p14">
      <p:transition p14:dur="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  <p:cond delay="0" evt="onBegin">
                          <p:tn val="14"/>
                        </p:cond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7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22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7413"/>
      <p:bldP grpId="0" spid="17414"/>
    </p:bldLst>
  </p:timing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单圆角矩形 4"/>
          <p:cNvSpPr/>
          <p:nvPr/>
        </p:nvSpPr>
        <p:spPr>
          <a:xfrm flipV="1">
            <a:off x="5546848" y="246063"/>
            <a:ext cx="4357688" cy="5307012"/>
          </a:xfrm>
          <a:prstGeom prst="round1Rect">
            <a:avLst>
              <a:gd fmla="val 9703" name="adj"/>
            </a:avLst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6" name="单圆角矩形 5"/>
          <p:cNvSpPr/>
          <p:nvPr/>
        </p:nvSpPr>
        <p:spPr>
          <a:xfrm flipH="1">
            <a:off x="4905498" y="962025"/>
            <a:ext cx="3816350" cy="1263650"/>
          </a:xfrm>
          <a:prstGeom prst="round1Rect">
            <a:avLst>
              <a:gd fmla="val 32752" name="adj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4400">
                <a:latin charset="-122" pitchFamily="34" typeface="微软雅黑"/>
                <a:ea charset="-122" pitchFamily="34" typeface="微软雅黑"/>
              </a:rPr>
              <a:t>目录CONTENTS</a:t>
            </a:r>
          </a:p>
        </p:txBody>
      </p:sp>
      <p:sp>
        <p:nvSpPr>
          <p:cNvPr id="7" name="矩形 6"/>
          <p:cNvSpPr/>
          <p:nvPr/>
        </p:nvSpPr>
        <p:spPr>
          <a:xfrm>
            <a:off x="4932486" y="1577975"/>
            <a:ext cx="144462" cy="6477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8" name="TextBox 7"/>
          <p:cNvSpPr txBox="1"/>
          <p:nvPr/>
        </p:nvSpPr>
        <p:spPr>
          <a:xfrm>
            <a:off x="7083549" y="2497141"/>
            <a:ext cx="1097280" cy="21488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个人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回顾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培训计划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活动计划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建议</a:t>
            </a:r>
          </a:p>
        </p:txBody>
      </p:sp>
      <p:sp>
        <p:nvSpPr>
          <p:cNvPr hidden="1" id="9" name="TextBox 8"/>
          <p:cNvSpPr txBox="1"/>
          <p:nvPr/>
        </p:nvSpPr>
        <p:spPr>
          <a:xfrm>
            <a:off x="8137524" y="2522538"/>
            <a:ext cx="309880" cy="1737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zh-CN" b="1" lang="en-US">
                <a:solidFill>
                  <a:schemeClr val="tx1">
                    <a:lumMod val="85000"/>
                    <a:lumOff val="15000"/>
                  </a:schemeClr>
                </a:solidFill>
                <a:latin charset="0" panose="020b0604020202020204" pitchFamily="34" typeface="Arial"/>
                <a:ea charset="-122" pitchFamily="34" typeface="微软雅黑"/>
                <a:cs charset="0" panose="020b0604020202020204" pitchFamily="34" typeface="Arial"/>
              </a:rPr>
              <a:t>2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zh-CN" b="1" lang="en-US">
                <a:solidFill>
                  <a:schemeClr val="tx1">
                    <a:lumMod val="85000"/>
                    <a:lumOff val="15000"/>
                  </a:schemeClr>
                </a:solidFill>
                <a:latin charset="0" panose="020b0604020202020204" pitchFamily="34" typeface="Arial"/>
                <a:ea charset="-122" pitchFamily="34" typeface="微软雅黑"/>
                <a:cs charset="0" panose="020b0604020202020204" pitchFamily="34" typeface="Arial"/>
              </a:rPr>
              <a:t>6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zh-CN" b="1" lang="en-US">
                <a:solidFill>
                  <a:schemeClr val="tx1">
                    <a:lumMod val="85000"/>
                    <a:lumOff val="15000"/>
                  </a:schemeClr>
                </a:solidFill>
                <a:latin charset="0" panose="020b0604020202020204" pitchFamily="34" typeface="Arial"/>
                <a:ea charset="-122" pitchFamily="34" typeface="微软雅黑"/>
                <a:cs charset="0" panose="020b0604020202020204" pitchFamily="34" typeface="Arial"/>
              </a:rPr>
              <a:t>8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zh-CN" b="1" lang="en-US">
                <a:solidFill>
                  <a:schemeClr val="tx1">
                    <a:lumMod val="85000"/>
                    <a:lumOff val="15000"/>
                  </a:schemeClr>
                </a:solidFill>
                <a:latin charset="0" panose="020b0604020202020204" pitchFamily="34" typeface="Arial"/>
                <a:ea charset="-122" pitchFamily="34" typeface="微软雅黑"/>
                <a:cs charset="0" panose="020b0604020202020204" pitchFamily="34" typeface="Arial"/>
              </a:rPr>
              <a:t>9</a:t>
            </a:r>
          </a:p>
        </p:txBody>
      </p:sp>
    </p:spTree>
  </p:cSld>
  <p:clrMapOvr>
    <a:masterClrMapping/>
  </p:clrMapOvr>
  <p:transition spd="slow">
    <p:push dir="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9"/>
    </p:bldLst>
  </p:timing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338" name="灯片编号占位符 3"/>
          <p:cNvSpPr>
            <a:spLocks noGrp="1"/>
          </p:cNvSpPr>
          <p:nvPr>
            <p:ph idx="12" sz="quarter" type="sldNum"/>
          </p:nvPr>
        </p:nvSpPr>
        <p:spPr bwMode="auto">
          <a:xfrm>
            <a:off x="7702268" y="5297488"/>
            <a:ext cx="2370667" cy="303212"/>
          </a:xfr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47" marL="742943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597" marL="1142988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597" marL="1600184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597" marL="2057379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597" marL="2514575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597" marL="297177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597" marL="3428966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597" marL="3886161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/>
            <a:fld id="{D8700F0E-D523-4C89-80D3-5C711E7F05BA}" type="slidenum">
              <a:rPr altLang="en-US" lang="zh-CN">
                <a:solidFill>
                  <a:schemeClr val="bg1"/>
                </a:solidFill>
              </a:rPr>
              <a:pPr eaLnBrk="1" hangingPunct="1"/>
              <a:t>20</a:t>
            </a:fld>
          </a:p>
        </p:txBody>
      </p:sp>
      <p:sp>
        <p:nvSpPr>
          <p:cNvPr id="5" name="单圆角矩形 4"/>
          <p:cNvSpPr/>
          <p:nvPr/>
        </p:nvSpPr>
        <p:spPr>
          <a:xfrm flipV="1">
            <a:off x="5539035" y="227013"/>
            <a:ext cx="4357688" cy="5307012"/>
          </a:xfrm>
          <a:prstGeom prst="round1Rect">
            <a:avLst>
              <a:gd fmla="val 9703" name="adj"/>
            </a:avLst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6" name="单圆角矩形 5"/>
          <p:cNvSpPr/>
          <p:nvPr/>
        </p:nvSpPr>
        <p:spPr>
          <a:xfrm flipH="1">
            <a:off x="4897685" y="962025"/>
            <a:ext cx="3816350" cy="1263650"/>
          </a:xfrm>
          <a:prstGeom prst="round1Rect">
            <a:avLst>
              <a:gd fmla="val 32752" name="adj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4400">
                <a:latin charset="-122" pitchFamily="34" typeface="微软雅黑"/>
                <a:ea charset="-122" pitchFamily="34" typeface="微软雅黑"/>
              </a:rPr>
              <a:t>目录CONTENTS</a:t>
            </a:r>
          </a:p>
        </p:txBody>
      </p:sp>
      <p:sp>
        <p:nvSpPr>
          <p:cNvPr id="7" name="矩形 6"/>
          <p:cNvSpPr/>
          <p:nvPr/>
        </p:nvSpPr>
        <p:spPr>
          <a:xfrm>
            <a:off x="4924673" y="1577975"/>
            <a:ext cx="144462" cy="6477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8" name="TextBox 7"/>
          <p:cNvSpPr txBox="1"/>
          <p:nvPr/>
        </p:nvSpPr>
        <p:spPr>
          <a:xfrm>
            <a:off x="7075736" y="2497141"/>
            <a:ext cx="1097280" cy="21488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个人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回顾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培训计划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活动计划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建议</a:t>
            </a:r>
          </a:p>
        </p:txBody>
      </p:sp>
      <p:sp>
        <p:nvSpPr>
          <p:cNvPr hidden="1" id="9" name="TextBox 8"/>
          <p:cNvSpPr txBox="1"/>
          <p:nvPr/>
        </p:nvSpPr>
        <p:spPr>
          <a:xfrm>
            <a:off x="8137524" y="2522538"/>
            <a:ext cx="309880" cy="1737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zh-CN" b="1" lang="en-US">
                <a:solidFill>
                  <a:schemeClr val="tx1">
                    <a:lumMod val="85000"/>
                    <a:lumOff val="15000"/>
                  </a:schemeClr>
                </a:solidFill>
                <a:latin charset="0" panose="020b0604020202020204" pitchFamily="34" typeface="Arial"/>
                <a:ea charset="-122" pitchFamily="34" typeface="微软雅黑"/>
                <a:cs charset="0" panose="020b0604020202020204" pitchFamily="34" typeface="Arial"/>
              </a:rPr>
              <a:t>2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zh-CN" b="1" lang="en-US">
                <a:solidFill>
                  <a:schemeClr val="tx1">
                    <a:lumMod val="85000"/>
                    <a:lumOff val="15000"/>
                  </a:schemeClr>
                </a:solidFill>
                <a:latin charset="0" panose="020b0604020202020204" pitchFamily="34" typeface="Arial"/>
                <a:ea charset="-122" pitchFamily="34" typeface="微软雅黑"/>
                <a:cs charset="0" panose="020b0604020202020204" pitchFamily="34" typeface="Arial"/>
              </a:rPr>
              <a:t>6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zh-CN" b="1" lang="en-US">
                <a:solidFill>
                  <a:schemeClr val="tx1">
                    <a:lumMod val="85000"/>
                    <a:lumOff val="15000"/>
                  </a:schemeClr>
                </a:solidFill>
                <a:latin charset="0" panose="020b0604020202020204" pitchFamily="34" typeface="Arial"/>
                <a:ea charset="-122" pitchFamily="34" typeface="微软雅黑"/>
                <a:cs charset="0" panose="020b0604020202020204" pitchFamily="34" typeface="Arial"/>
              </a:rPr>
              <a:t>8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zh-CN" b="1" lang="en-US">
                <a:solidFill>
                  <a:schemeClr val="tx1">
                    <a:lumMod val="85000"/>
                    <a:lumOff val="15000"/>
                  </a:schemeClr>
                </a:solidFill>
                <a:latin charset="0" panose="020b0604020202020204" pitchFamily="34" typeface="Arial"/>
                <a:ea charset="-122" pitchFamily="34" typeface="微软雅黑"/>
                <a:cs charset="0" panose="020b0604020202020204" pitchFamily="34" typeface="Arial"/>
              </a:rPr>
              <a:t>9</a:t>
            </a:r>
          </a:p>
        </p:txBody>
      </p:sp>
    </p:spTree>
    <p:extLst>
      <p:ext uri="{BB962C8B-B14F-4D97-AF65-F5344CB8AC3E}">
        <p14:creationId val="2122941737"/>
      </p:ext>
    </p:extLst>
  </p:cSld>
  <p:clrMapOvr>
    <a:masterClrMapping/>
  </p:clrMapOvr>
  <p:transition spd="slow">
    <p:push dir="d"/>
  </p:transition>
  <p:timing/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" name="单圆角矩形 12"/>
          <p:cNvSpPr/>
          <p:nvPr/>
        </p:nvSpPr>
        <p:spPr>
          <a:xfrm flipH="1" flipV="1">
            <a:off x="758827" y="3001966"/>
            <a:ext cx="7777163" cy="1943769"/>
          </a:xfrm>
          <a:prstGeom prst="round1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17413" name="Text Box 8"/>
          <p:cNvSpPr txBox="1">
            <a:spLocks noChangeArrowheads="1"/>
          </p:cNvSpPr>
          <p:nvPr/>
        </p:nvSpPr>
        <p:spPr bwMode="auto">
          <a:xfrm>
            <a:off x="684213" y="481013"/>
            <a:ext cx="6769100" cy="396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31859C"/>
                </a:solidFill>
              </a14:hiddenFill>
            </a:ext>
            <a:ext uri="{91240B29-F687-4F45-9708-019B960494DF}">
              <a14:hiddenLine algn="ctr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zh-CN" b="1" lang="en-US" sz="2000">
                <a:solidFill>
                  <a:srgbClr val="FFC000"/>
                </a:solidFill>
                <a:latin charset="-122" pitchFamily="34" typeface="微软雅黑"/>
                <a:ea charset="-122" pitchFamily="34" typeface="微软雅黑"/>
              </a:rPr>
              <a:t>2013财年活动计划表</a:t>
            </a:r>
          </a:p>
        </p:txBody>
      </p:sp>
      <p:sp>
        <p:nvSpPr>
          <p:cNvPr id="17414" name="Text Box 10"/>
          <p:cNvSpPr txBox="1">
            <a:spLocks noChangeArrowheads="1"/>
          </p:cNvSpPr>
          <p:nvPr/>
        </p:nvSpPr>
        <p:spPr bwMode="auto">
          <a:xfrm>
            <a:off x="903292" y="3578228"/>
            <a:ext cx="74898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 indent="-285750" marL="2857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50000"/>
              </a:lnSpc>
              <a:buFont charset="0" panose="020b0604020202020204" pitchFamily="34" typeface="Arial"/>
              <a:buChar char="•"/>
            </a:pPr>
            <a:r>
              <a:rPr altLang="en-US" lang="zh-CN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秋季旅游</a:t>
            </a:r>
          </a:p>
        </p:txBody>
      </p:sp>
      <p:sp>
        <p:nvSpPr>
          <p:cNvPr id="17415" name="Rectangle 14"/>
          <p:cNvSpPr>
            <a:spLocks noChangeArrowheads="1"/>
          </p:cNvSpPr>
          <p:nvPr/>
        </p:nvSpPr>
        <p:spPr bwMode="auto">
          <a:xfrm>
            <a:off x="777875" y="3106738"/>
            <a:ext cx="3238500" cy="366712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en-US" b="1" lang="zh-CN" smtClean="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重点介绍</a:t>
            </a:r>
          </a:p>
        </p:txBody>
      </p:sp>
      <p:sp>
        <p:nvSpPr>
          <p:cNvPr id="17417" name="矩形 11"/>
          <p:cNvSpPr>
            <a:spLocks noChangeArrowheads="1"/>
          </p:cNvSpPr>
          <p:nvPr/>
        </p:nvSpPr>
        <p:spPr bwMode="auto">
          <a:xfrm>
            <a:off x="758829" y="912812"/>
            <a:ext cx="7561263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50000"/>
              </a:lnSpc>
            </a:pPr>
            <a:endParaRPr altLang="en-US" lang="zh-CN" sz="1200">
              <a:latin charset="-122" pitchFamily="34" typeface="微软雅黑"/>
              <a:ea charset="-122" pitchFamily="34" typeface="微软雅黑"/>
            </a:endParaRPr>
          </a:p>
        </p:txBody>
      </p:sp>
      <p:pic>
        <p:nvPicPr>
          <p:cNvPr id="2" name="Picture 1">
            <a:hlinkClick action="ppaction://hlinkfile" r:id="rId4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278" y="1057304"/>
            <a:ext cx="7759713" cy="1511943"/>
          </a:xfrm>
          <a:prstGeom prst="rect">
            <a:avLst/>
          </a:prstGeom>
        </p:spPr>
      </p:pic>
    </p:spTree>
    <p:extLst>
      <p:ext uri="{BB962C8B-B14F-4D97-AF65-F5344CB8AC3E}">
        <p14:creationId val="559891152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  <p:cond delay="0" evt="onBegin">
                          <p:tn val="14"/>
                        </p:cond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1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26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8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3"/>
      <p:bldP grpId="0" spid="17413"/>
      <p:bldP grpId="0" spid="17414"/>
      <p:bldP grpId="0" spid="17415"/>
    </p:bldLst>
  </p:timing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338" name="灯片编号占位符 3"/>
          <p:cNvSpPr>
            <a:spLocks noGrp="1"/>
          </p:cNvSpPr>
          <p:nvPr>
            <p:ph idx="12" sz="quarter" type="sldNum"/>
          </p:nvPr>
        </p:nvSpPr>
        <p:spPr bwMode="auto">
          <a:xfrm>
            <a:off x="7702268" y="5297488"/>
            <a:ext cx="2370667" cy="303212"/>
          </a:xfr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47" marL="742943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597" marL="1142988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597" marL="1600184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597" marL="2057379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597" marL="2514575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597" marL="297177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597" marL="3428966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597" marL="3886161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/>
            <a:fld id="{6AE1A3D7-9BB5-4A95-99CC-2EF5DF098D04}" type="slidenum">
              <a:rPr altLang="en-US" lang="zh-CN">
                <a:solidFill>
                  <a:schemeClr val="bg1"/>
                </a:solidFill>
              </a:rPr>
              <a:pPr eaLnBrk="1" hangingPunct="1"/>
              <a:t>22</a:t>
            </a:fld>
          </a:p>
        </p:txBody>
      </p:sp>
      <p:sp>
        <p:nvSpPr>
          <p:cNvPr id="5" name="单圆角矩形 4"/>
          <p:cNvSpPr/>
          <p:nvPr/>
        </p:nvSpPr>
        <p:spPr>
          <a:xfrm flipV="1">
            <a:off x="5539035" y="227013"/>
            <a:ext cx="4357688" cy="5307012"/>
          </a:xfrm>
          <a:prstGeom prst="round1Rect">
            <a:avLst>
              <a:gd fmla="val 9703" name="adj"/>
            </a:avLst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6" name="单圆角矩形 5"/>
          <p:cNvSpPr/>
          <p:nvPr/>
        </p:nvSpPr>
        <p:spPr>
          <a:xfrm flipH="1">
            <a:off x="4897685" y="962025"/>
            <a:ext cx="3816350" cy="1263650"/>
          </a:xfrm>
          <a:prstGeom prst="round1Rect">
            <a:avLst>
              <a:gd fmla="val 32752" name="adj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4400">
                <a:latin charset="-122" pitchFamily="34" typeface="微软雅黑"/>
                <a:ea charset="-122" pitchFamily="34" typeface="微软雅黑"/>
              </a:rPr>
              <a:t>目录CONTENTS</a:t>
            </a:r>
          </a:p>
        </p:txBody>
      </p:sp>
      <p:sp>
        <p:nvSpPr>
          <p:cNvPr id="7" name="矩形 6"/>
          <p:cNvSpPr/>
          <p:nvPr/>
        </p:nvSpPr>
        <p:spPr>
          <a:xfrm>
            <a:off x="4924673" y="1577975"/>
            <a:ext cx="144462" cy="6477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8" name="TextBox 7"/>
          <p:cNvSpPr txBox="1"/>
          <p:nvPr/>
        </p:nvSpPr>
        <p:spPr>
          <a:xfrm>
            <a:off x="7075736" y="2497141"/>
            <a:ext cx="1097280" cy="21488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个人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回顾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培训计划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活动计划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建议</a:t>
            </a:r>
          </a:p>
        </p:txBody>
      </p:sp>
      <p:sp>
        <p:nvSpPr>
          <p:cNvPr hidden="1" id="9" name="TextBox 8"/>
          <p:cNvSpPr txBox="1"/>
          <p:nvPr/>
        </p:nvSpPr>
        <p:spPr>
          <a:xfrm>
            <a:off x="8137524" y="2522538"/>
            <a:ext cx="309880" cy="1737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zh-CN" b="1" lang="en-US">
                <a:solidFill>
                  <a:schemeClr val="tx1">
                    <a:lumMod val="85000"/>
                    <a:lumOff val="15000"/>
                  </a:schemeClr>
                </a:solidFill>
                <a:latin charset="0" panose="020b0604020202020204" pitchFamily="34" typeface="Arial"/>
                <a:ea charset="-122" pitchFamily="34" typeface="微软雅黑"/>
                <a:cs charset="0" panose="020b0604020202020204" pitchFamily="34" typeface="Arial"/>
              </a:rPr>
              <a:t>2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zh-CN" b="1" lang="en-US">
                <a:solidFill>
                  <a:schemeClr val="tx1">
                    <a:lumMod val="85000"/>
                    <a:lumOff val="15000"/>
                  </a:schemeClr>
                </a:solidFill>
                <a:latin charset="0" panose="020b0604020202020204" pitchFamily="34" typeface="Arial"/>
                <a:ea charset="-122" pitchFamily="34" typeface="微软雅黑"/>
                <a:cs charset="0" panose="020b0604020202020204" pitchFamily="34" typeface="Arial"/>
              </a:rPr>
              <a:t>6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zh-CN" b="1" lang="en-US">
                <a:solidFill>
                  <a:schemeClr val="tx1">
                    <a:lumMod val="85000"/>
                    <a:lumOff val="15000"/>
                  </a:schemeClr>
                </a:solidFill>
                <a:latin charset="0" panose="020b0604020202020204" pitchFamily="34" typeface="Arial"/>
                <a:ea charset="-122" pitchFamily="34" typeface="微软雅黑"/>
                <a:cs charset="0" panose="020b0604020202020204" pitchFamily="34" typeface="Arial"/>
              </a:rPr>
              <a:t>8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zh-CN" b="1" lang="en-US">
                <a:solidFill>
                  <a:schemeClr val="tx1">
                    <a:lumMod val="85000"/>
                    <a:lumOff val="15000"/>
                  </a:schemeClr>
                </a:solidFill>
                <a:latin charset="0" panose="020b0604020202020204" pitchFamily="34" typeface="Arial"/>
                <a:ea charset="-122" pitchFamily="34" typeface="微软雅黑"/>
                <a:cs charset="0" panose="020b0604020202020204" pitchFamily="34" typeface="Arial"/>
              </a:rPr>
              <a:t>9</a:t>
            </a:r>
          </a:p>
        </p:txBody>
      </p:sp>
    </p:spTree>
    <p:extLst>
      <p:ext uri="{BB962C8B-B14F-4D97-AF65-F5344CB8AC3E}">
        <p14:creationId val="2636196493"/>
      </p:ext>
    </p:extLst>
  </p:cSld>
  <p:clrMapOvr>
    <a:masterClrMapping/>
  </p:clrMapOvr>
  <p:transition spd="slow">
    <p:push dir="d"/>
  </p:transition>
  <p:timing/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4" name="Text Box 10"/>
          <p:cNvSpPr txBox="1">
            <a:spLocks noChangeArrowheads="1"/>
          </p:cNvSpPr>
          <p:nvPr/>
        </p:nvSpPr>
        <p:spPr bwMode="auto">
          <a:xfrm>
            <a:off x="903292" y="3578228"/>
            <a:ext cx="74898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 indent="-285750" marL="2857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50000"/>
              </a:lnSpc>
              <a:buFont charset="0" panose="020b0604020202020204" pitchFamily="34" typeface="Arial"/>
              <a:buChar char="•"/>
            </a:pPr>
            <a:r>
              <a:rPr altLang="en-US" lang="zh-CN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现状</a:t>
            </a:r>
          </a:p>
          <a:p>
            <a:pPr eaLnBrk="1" hangingPunct="1">
              <a:lnSpc>
                <a:spcPct val="150000"/>
              </a:lnSpc>
              <a:buFont charset="0" panose="020b0604020202020204" pitchFamily="34" typeface="Arial"/>
              <a:buChar char="•"/>
            </a:pPr>
            <a:r>
              <a:rPr altLang="en-US" lang="zh-CN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计划</a:t>
            </a: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507778" y="337220"/>
            <a:ext cx="3238500" cy="366712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en-US" b="1" lang="zh-CN" smtClean="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建议</a:t>
            </a:r>
          </a:p>
        </p:txBody>
      </p:sp>
    </p:spTree>
    <p:extLst>
      <p:ext uri="{BB962C8B-B14F-4D97-AF65-F5344CB8AC3E}">
        <p14:creationId val="3493593973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8"/>
    </p:bldLst>
  </p:timing>
</p:sld>
</file>

<file path=ppt/slides/slide2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灯片编号占位符 2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7345B6CE-5139-4B93-A174-61AB3CF0C658}" type="slidenum">
              <a:rPr altLang="en-US" lang="zh-CN" smtClean="0"/>
              <a:t>24</a:t>
            </a:fld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0" y="-1550"/>
            <a:ext cx="10160000" cy="5709037"/>
          </a:xfrm>
          <a:prstGeom prst="rect">
            <a:avLst/>
          </a:prstGeom>
        </p:spPr>
      </p:pic>
    </p:spTree>
    <p:extLst>
      <p:ext uri="{BB962C8B-B14F-4D97-AF65-F5344CB8AC3E}">
        <p14:creationId val="231911847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338" name="灯片编号占位符 3"/>
          <p:cNvSpPr>
            <a:spLocks noGrp="1"/>
          </p:cNvSpPr>
          <p:nvPr>
            <p:ph idx="12" sz="quarter" type="sldNum"/>
          </p:nvPr>
        </p:nvSpPr>
        <p:spPr bwMode="auto">
          <a:xfrm>
            <a:off x="7706659" y="5297488"/>
            <a:ext cx="2370667" cy="303212"/>
          </a:xfr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47" marL="742943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597" marL="1142988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597" marL="1600184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597" marL="2057379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597" marL="2514575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597" marL="297177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597" marL="3428966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597" marL="3886161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/>
            <a:fld id="{476A982A-8C8F-4A39-A74E-6C80859C045B}" type="slidenum">
              <a:rPr altLang="en-US" lang="zh-CN">
                <a:solidFill>
                  <a:schemeClr val="bg1"/>
                </a:solidFill>
              </a:rPr>
              <a:pPr eaLnBrk="1" hangingPunct="1"/>
              <a:t>3</a:t>
            </a:fld>
          </a:p>
        </p:txBody>
      </p:sp>
      <p:sp>
        <p:nvSpPr>
          <p:cNvPr id="5" name="单圆角矩形 4"/>
          <p:cNvSpPr/>
          <p:nvPr/>
        </p:nvSpPr>
        <p:spPr>
          <a:xfrm flipV="1">
            <a:off x="5543426" y="227013"/>
            <a:ext cx="4357688" cy="5307012"/>
          </a:xfrm>
          <a:prstGeom prst="round1Rect">
            <a:avLst>
              <a:gd fmla="val 9703" name="adj"/>
            </a:avLst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6" name="单圆角矩形 5"/>
          <p:cNvSpPr/>
          <p:nvPr/>
        </p:nvSpPr>
        <p:spPr>
          <a:xfrm flipH="1">
            <a:off x="4902076" y="962025"/>
            <a:ext cx="3816350" cy="1263650"/>
          </a:xfrm>
          <a:prstGeom prst="round1Rect">
            <a:avLst>
              <a:gd fmla="val 32752" name="adj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4400">
                <a:latin charset="-122" pitchFamily="34" typeface="微软雅黑"/>
                <a:ea charset="-122" pitchFamily="34" typeface="微软雅黑"/>
              </a:rPr>
              <a:t>目录CONTENTS</a:t>
            </a:r>
          </a:p>
        </p:txBody>
      </p:sp>
      <p:sp>
        <p:nvSpPr>
          <p:cNvPr id="7" name="矩形 6"/>
          <p:cNvSpPr/>
          <p:nvPr/>
        </p:nvSpPr>
        <p:spPr>
          <a:xfrm>
            <a:off x="4929064" y="1577975"/>
            <a:ext cx="144462" cy="6477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8" name="TextBox 7"/>
          <p:cNvSpPr txBox="1"/>
          <p:nvPr/>
        </p:nvSpPr>
        <p:spPr>
          <a:xfrm>
            <a:off x="7080125" y="2497141"/>
            <a:ext cx="1097280" cy="21488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个人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回顾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培训计划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活动计划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建议</a:t>
            </a:r>
          </a:p>
        </p:txBody>
      </p:sp>
      <p:sp>
        <p:nvSpPr>
          <p:cNvPr hidden="1" id="9" name="TextBox 8"/>
          <p:cNvSpPr txBox="1"/>
          <p:nvPr/>
        </p:nvSpPr>
        <p:spPr>
          <a:xfrm>
            <a:off x="8137524" y="2522538"/>
            <a:ext cx="309880" cy="1737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zh-CN" b="1" lang="en-US">
                <a:solidFill>
                  <a:schemeClr val="tx1">
                    <a:lumMod val="85000"/>
                    <a:lumOff val="15000"/>
                  </a:schemeClr>
                </a:solidFill>
                <a:latin charset="0" panose="020b0604020202020204" pitchFamily="34" typeface="Arial"/>
                <a:ea charset="-122" pitchFamily="34" typeface="微软雅黑"/>
                <a:cs charset="0" panose="020b0604020202020204" pitchFamily="34" typeface="Arial"/>
              </a:rPr>
              <a:t>2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zh-CN" b="1" lang="en-US">
                <a:solidFill>
                  <a:schemeClr val="tx1">
                    <a:lumMod val="85000"/>
                    <a:lumOff val="15000"/>
                  </a:schemeClr>
                </a:solidFill>
                <a:latin charset="0" panose="020b0604020202020204" pitchFamily="34" typeface="Arial"/>
                <a:ea charset="-122" pitchFamily="34" typeface="微软雅黑"/>
                <a:cs charset="0" panose="020b0604020202020204" pitchFamily="34" typeface="Arial"/>
              </a:rPr>
              <a:t>6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zh-CN" b="1" lang="en-US">
                <a:solidFill>
                  <a:schemeClr val="tx1">
                    <a:lumMod val="85000"/>
                    <a:lumOff val="15000"/>
                  </a:schemeClr>
                </a:solidFill>
                <a:latin charset="0" panose="020b0604020202020204" pitchFamily="34" typeface="Arial"/>
                <a:ea charset="-122" pitchFamily="34" typeface="微软雅黑"/>
                <a:cs charset="0" panose="020b0604020202020204" pitchFamily="34" typeface="Arial"/>
              </a:rPr>
              <a:t>8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zh-CN" b="1" lang="en-US">
                <a:solidFill>
                  <a:schemeClr val="tx1">
                    <a:lumMod val="85000"/>
                    <a:lumOff val="15000"/>
                  </a:schemeClr>
                </a:solidFill>
                <a:latin charset="0" panose="020b0604020202020204" pitchFamily="34" typeface="Arial"/>
                <a:ea charset="-122" pitchFamily="34" typeface="微软雅黑"/>
                <a:cs charset="0" panose="020b0604020202020204" pitchFamily="34" typeface="Arial"/>
              </a:rPr>
              <a:t>9</a:t>
            </a:r>
          </a:p>
        </p:txBody>
      </p:sp>
    </p:spTree>
    <p:extLst>
      <p:ext uri="{BB962C8B-B14F-4D97-AF65-F5344CB8AC3E}">
        <p14:creationId val="1476144765"/>
      </p:ext>
    </p:extLst>
  </p:cSld>
  <p:clrMapOvr>
    <a:masterClrMapping/>
  </p:clrMapOvr>
  <p:transition spd="slow"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" name="单圆角矩形 16"/>
          <p:cNvSpPr/>
          <p:nvPr/>
        </p:nvSpPr>
        <p:spPr>
          <a:xfrm flipH="1" flipV="1">
            <a:off x="4432300" y="3217864"/>
            <a:ext cx="4173538" cy="1727869"/>
          </a:xfrm>
          <a:prstGeom prst="round1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4" name="单圆角矩形 3"/>
          <p:cNvSpPr/>
          <p:nvPr/>
        </p:nvSpPr>
        <p:spPr>
          <a:xfrm flipH="1">
            <a:off x="649288" y="120653"/>
            <a:ext cx="7956550" cy="2663825"/>
          </a:xfrm>
          <a:prstGeom prst="round1Rect">
            <a:avLst>
              <a:gd fmla="val 9703" name="adj"/>
            </a:avLst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2992442" y="417517"/>
            <a:ext cx="4319587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24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个人介绍</a:t>
            </a:r>
          </a:p>
        </p:txBody>
      </p:sp>
      <p:pic>
        <p:nvPicPr>
          <p:cNvPr id="18438" name="Picture 11">
            <a:hlinkClick r:id="rId4"/>
          </p:cNvPr>
          <p:cNvPicPr>
            <a:picLocks noChangeArrowheads="1"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759523" y="265112"/>
            <a:ext cx="1945571" cy="241163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 1"/>
          <p:cNvGrpSpPr/>
          <p:nvPr/>
        </p:nvGrpSpPr>
        <p:grpSpPr>
          <a:xfrm>
            <a:off x="2735263" y="985842"/>
            <a:ext cx="5657850" cy="2016125"/>
            <a:chOff x="2227263" y="985838"/>
            <a:chExt cx="5657850" cy="2016125"/>
          </a:xfrm>
        </p:grpSpPr>
        <p:sp>
          <p:nvSpPr>
            <p:cNvPr id="10" name="圆角矩形 9"/>
            <p:cNvSpPr/>
            <p:nvPr/>
          </p:nvSpPr>
          <p:spPr>
            <a:xfrm>
              <a:off x="2408238" y="985838"/>
              <a:ext cx="5476875" cy="2016125"/>
            </a:xfrm>
            <a:prstGeom prst="roundRect">
              <a:avLst>
                <a:gd fmla="val 7060" name="adj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12" name="等腰三角形 11"/>
            <p:cNvSpPr/>
            <p:nvPr/>
          </p:nvSpPr>
          <p:spPr>
            <a:xfrm rot="16200000">
              <a:off x="2168526" y="1390650"/>
              <a:ext cx="360362" cy="242887"/>
            </a:xfrm>
            <a:prstGeom prst="triangl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sp>
        <p:nvSpPr>
          <p:cNvPr id="18442" name="矩形 10"/>
          <p:cNvSpPr>
            <a:spLocks noChangeArrowheads="1"/>
          </p:cNvSpPr>
          <p:nvPr/>
        </p:nvSpPr>
        <p:spPr bwMode="auto">
          <a:xfrm>
            <a:off x="2992442" y="1128717"/>
            <a:ext cx="5381625" cy="1051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altLang="en-US" lang="zh-CN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刘晓峰</a:t>
            </a:r>
          </a:p>
          <a:p>
            <a:pPr eaLnBrk="1" hangingPunct="1">
              <a:lnSpc>
                <a:spcPct val="150000"/>
              </a:lnSpc>
            </a:pPr>
            <a:r>
              <a:rPr altLang="en-US" lang="zh-CN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青岛新东方人力资源部</a:t>
            </a:r>
          </a:p>
          <a:p>
            <a:pPr eaLnBrk="1" hangingPunct="1">
              <a:lnSpc>
                <a:spcPct val="150000"/>
              </a:lnSpc>
            </a:pPr>
            <a:r>
              <a:rPr altLang="en-US" lang="zh-CN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培训专员</a:t>
            </a:r>
          </a:p>
        </p:txBody>
      </p:sp>
      <p:sp>
        <p:nvSpPr>
          <p:cNvPr id="18444" name="矩形 3"/>
          <p:cNvSpPr>
            <a:spLocks noChangeArrowheads="1"/>
          </p:cNvSpPr>
          <p:nvPr/>
        </p:nvSpPr>
        <p:spPr bwMode="auto">
          <a:xfrm>
            <a:off x="687392" y="3144838"/>
            <a:ext cx="640080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en-US" b="1" lang="zh-CN" smtClean="0">
                <a:latin charset="-122" pitchFamily="34" typeface="微软雅黑"/>
                <a:ea charset="-122" pitchFamily="34" typeface="微软雅黑"/>
              </a:rPr>
              <a:t>经历</a:t>
            </a:r>
          </a:p>
        </p:txBody>
      </p:sp>
      <p:sp>
        <p:nvSpPr>
          <p:cNvPr id="18445" name="矩形 7"/>
          <p:cNvSpPr>
            <a:spLocks noChangeArrowheads="1"/>
          </p:cNvSpPr>
          <p:nvPr/>
        </p:nvSpPr>
        <p:spPr bwMode="auto">
          <a:xfrm>
            <a:off x="687392" y="3578227"/>
            <a:ext cx="3671887" cy="5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14000"/>
              </a:lnSpc>
            </a:pPr>
            <a:r>
              <a:rPr altLang="zh-CN" lang="en-US" sz="1200">
                <a:latin charset="-122" pitchFamily="34" typeface="微软雅黑"/>
                <a:ea charset="-122" pitchFamily="34" typeface="微软雅黑"/>
              </a:rPr>
              <a:t>2010-09至2012-08</a:t>
            </a:r>
          </a:p>
          <a:p>
            <a:pPr eaLnBrk="1" hangingPunct="1">
              <a:lnSpc>
                <a:spcPct val="114000"/>
              </a:lnSpc>
            </a:pPr>
            <a:r>
              <a:rPr altLang="zh-CN" lang="en-US" sz="1200">
                <a:latin charset="-122" pitchFamily="34" typeface="微软雅黑"/>
                <a:ea charset="-122" pitchFamily="34" typeface="微软雅黑"/>
              </a:rPr>
              <a:t>中学部|数学教师</a:t>
            </a:r>
          </a:p>
        </p:txBody>
      </p:sp>
      <p:sp>
        <p:nvSpPr>
          <p:cNvPr id="18446" name="TextBox 10"/>
          <p:cNvSpPr txBox="1">
            <a:spLocks noChangeArrowheads="1"/>
          </p:cNvSpPr>
          <p:nvPr/>
        </p:nvSpPr>
        <p:spPr bwMode="auto">
          <a:xfrm>
            <a:off x="4460878" y="3424238"/>
            <a:ext cx="995680" cy="335280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en-US" b="1" lang="zh-CN" sz="16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交接阶段</a:t>
            </a:r>
          </a:p>
        </p:txBody>
      </p:sp>
      <p:sp>
        <p:nvSpPr>
          <p:cNvPr id="21" name="矩形 7"/>
          <p:cNvSpPr>
            <a:spLocks noChangeArrowheads="1"/>
          </p:cNvSpPr>
          <p:nvPr/>
        </p:nvSpPr>
        <p:spPr bwMode="auto">
          <a:xfrm>
            <a:off x="4614857" y="3937620"/>
            <a:ext cx="3671887" cy="299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14000"/>
              </a:lnSpc>
            </a:pPr>
            <a:r>
              <a:rPr altLang="zh-CN" lang="en-US" sz="12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2012-08-16至2012-08-24</a:t>
            </a:r>
          </a:p>
        </p:txBody>
      </p:sp>
    </p:spTree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0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  <p:cond delay="0" evt="onBegin">
                          <p:tn val="14"/>
                        </p:cond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7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9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2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 nodeType="clickPar">
                      <p:stCondLst>
                        <p:cond delay="indefinite"/>
                        <p:cond delay="0" evt="onBegin">
                          <p:tn val="22"/>
                        </p:cond>
                      </p:stCondLst>
                      <p:childTnLst>
                        <p:par>
                          <p:cTn fill="hold" id="2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9" nodeType="clickPar">
                      <p:stCondLst>
                        <p:cond delay="indefinite"/>
                        <p:cond delay="0" evt="onBegin">
                          <p:tn val="28"/>
                        </p:cond>
                      </p:stCondLst>
                      <p:childTnLst>
                        <p:par>
                          <p:cTn fill="hold" id="3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1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5" nodeType="clickPar">
                      <p:stCondLst>
                        <p:cond delay="indefinite"/>
                        <p:cond delay="0" evt="onBegin">
                          <p:tn val="34"/>
                        </p:cond>
                      </p:stCondLst>
                      <p:childTnLst>
                        <p:par>
                          <p:cTn fill="hold" id="3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7" nodeType="click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9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1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2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4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7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9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1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7"/>
      <p:bldP grpId="0" spid="5"/>
      <p:bldP grpId="0" spid="18442"/>
      <p:bldP grpId="0" spid="18444"/>
      <p:bldP grpId="0" spid="18445"/>
      <p:bldP grpId="0" spid="18446"/>
      <p:bldP grpId="0" spid="21"/>
    </p:bldLst>
  </p:timing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5362" name="Rectangle 13"/>
          <p:cNvSpPr>
            <a:spLocks noChangeArrowheads="1"/>
          </p:cNvSpPr>
          <p:nvPr/>
        </p:nvSpPr>
        <p:spPr bwMode="auto">
          <a:xfrm>
            <a:off x="712748" y="902502"/>
            <a:ext cx="5437187" cy="169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 indent="-177800" marL="1778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50000"/>
              </a:lnSpc>
              <a:buFontTx/>
              <a:buChar char="•"/>
            </a:pPr>
            <a:r>
              <a:rPr altLang="en-US" lang="zh-CN" sz="1400">
                <a:latin charset="-122" pitchFamily="34" typeface="微软雅黑"/>
                <a:ea charset="-122" pitchFamily="34" typeface="微软雅黑"/>
              </a:rPr>
              <a:t>根据企业发展情况,制订和执行企业、人员培训计划;</a:t>
            </a:r>
          </a:p>
          <a:p>
            <a:pPr eaLnBrk="1" hangingPunct="1">
              <a:lnSpc>
                <a:spcPct val="150000"/>
              </a:lnSpc>
              <a:buFontTx/>
              <a:buChar char="•"/>
            </a:pPr>
            <a:r>
              <a:rPr altLang="en-US" lang="zh-CN" sz="1400">
                <a:latin charset="-122" pitchFamily="34" typeface="微软雅黑"/>
                <a:ea charset="-122" pitchFamily="34" typeface="微软雅黑"/>
              </a:rPr>
              <a:t>制定,完善和监督执行企业的培训制度;</a:t>
            </a:r>
          </a:p>
          <a:p>
            <a:pPr eaLnBrk="1" hangingPunct="1">
              <a:lnSpc>
                <a:spcPct val="150000"/>
              </a:lnSpc>
              <a:buFontTx/>
              <a:buChar char="•"/>
            </a:pPr>
            <a:r>
              <a:rPr altLang="en-US" lang="zh-CN" sz="1400">
                <a:latin charset="-122" pitchFamily="34" typeface="微软雅黑"/>
                <a:ea charset="-122" pitchFamily="34" typeface="微软雅黑"/>
              </a:rPr>
              <a:t>建立内部培训师队伍；</a:t>
            </a:r>
          </a:p>
          <a:p>
            <a:pPr eaLnBrk="1" hangingPunct="1">
              <a:lnSpc>
                <a:spcPct val="150000"/>
              </a:lnSpc>
              <a:buFontTx/>
              <a:buChar char="•"/>
            </a:pPr>
            <a:r>
              <a:rPr altLang="en-US" lang="zh-CN" sz="1400">
                <a:latin charset="-122" pitchFamily="34" typeface="微软雅黑"/>
                <a:ea charset="-122" pitchFamily="34" typeface="微软雅黑"/>
              </a:rPr>
              <a:t>组织实施培训，管理培训人员材料并建立培训档案；</a:t>
            </a:r>
          </a:p>
          <a:p>
            <a:pPr eaLnBrk="1" hangingPunct="1">
              <a:lnSpc>
                <a:spcPct val="150000"/>
              </a:lnSpc>
              <a:buFontTx/>
              <a:buChar char="•"/>
            </a:pPr>
            <a:r>
              <a:rPr altLang="en-US" lang="zh-CN" sz="1400">
                <a:latin charset="-122" pitchFamily="34" typeface="微软雅黑"/>
                <a:ea charset="-122" pitchFamily="34" typeface="微软雅黑"/>
              </a:rPr>
              <a:t>跟踪培训计划执行情况，培训后续效果的评估和反馈工作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687388" y="431800"/>
            <a:ext cx="5835650" cy="636588"/>
            <a:chOff x="179388" y="431800"/>
            <a:chExt cx="5835650" cy="636588"/>
          </a:xfrm>
        </p:grpSpPr>
        <p:sp>
          <p:nvSpPr>
            <p:cNvPr id="15363" name="Rectangle 14"/>
            <p:cNvSpPr>
              <a:spLocks noChangeArrowheads="1"/>
            </p:cNvSpPr>
            <p:nvPr/>
          </p:nvSpPr>
          <p:spPr bwMode="auto">
            <a:xfrm>
              <a:off x="430213" y="557449"/>
              <a:ext cx="5584825" cy="3694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>
                  <a:solidFill>
                    <a:schemeClr val="accent1"/>
                  </a:solidFill>
                </a14:hiddenFill>
              </a:ext>
              <a:ext uri="{91240B29-F687-4F45-9708-019B960494DF}">
                <a14:hiddenLine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dir="2700000" dist="35921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eaLnBrk="1" hangingPunct="1">
                <a:lnSpc>
                  <a:spcPct val="114000"/>
                </a:lnSpc>
              </a:pPr>
              <a:r>
                <a:rPr altLang="en-US" b="1" lang="zh-CN" sz="1600">
                  <a:solidFill>
                    <a:srgbClr val="FFCC00"/>
                  </a:solidFill>
                  <a:latin charset="-122" pitchFamily="34" typeface="微软雅黑"/>
                  <a:ea charset="-122" pitchFamily="34" typeface="微软雅黑"/>
                </a:rPr>
                <a:t>培训</a:t>
              </a:r>
            </a:p>
          </p:txBody>
        </p:sp>
        <p:sp>
          <p:nvSpPr>
            <p:cNvPr id="14" name="单圆角矩形 13"/>
            <p:cNvSpPr/>
            <p:nvPr/>
          </p:nvSpPr>
          <p:spPr>
            <a:xfrm>
              <a:off x="179388" y="431800"/>
              <a:ext cx="144462" cy="636588"/>
            </a:xfrm>
            <a:prstGeom prst="round1Rect">
              <a:avLst/>
            </a:prstGeom>
            <a:solidFill>
              <a:srgbClr val="FF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735013" y="2702722"/>
            <a:ext cx="5929312" cy="648488"/>
            <a:chOff x="227013" y="2702724"/>
            <a:chExt cx="5929312" cy="648489"/>
          </a:xfrm>
        </p:grpSpPr>
        <p:sp>
          <p:nvSpPr>
            <p:cNvPr id="15364" name="Rectangle 15"/>
            <p:cNvSpPr>
              <a:spLocks noChangeArrowheads="1"/>
            </p:cNvSpPr>
            <p:nvPr/>
          </p:nvSpPr>
          <p:spPr bwMode="auto">
            <a:xfrm>
              <a:off x="468313" y="2704541"/>
              <a:ext cx="5688012" cy="3694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>
                  <a:solidFill>
                    <a:srgbClr val="31859C"/>
                  </a:solidFill>
                </a14:hiddenFill>
              </a:ext>
              <a:ext uri="{91240B29-F687-4F45-9708-019B960494DF}">
                <a14:hiddenLine algn="ctr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dir="2700000" dist="35921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eaLnBrk="1" hangingPunct="1">
                <a:lnSpc>
                  <a:spcPct val="114000"/>
                </a:lnSpc>
              </a:pPr>
              <a:r>
                <a:rPr altLang="en-US" b="1" lang="zh-CN" sz="1600">
                  <a:solidFill>
                    <a:srgbClr val="FFCC00"/>
                  </a:solidFill>
                  <a:latin charset="-122" pitchFamily="34" typeface="微软雅黑"/>
                  <a:ea charset="-122" pitchFamily="34" typeface="微软雅黑"/>
                </a:rPr>
                <a:t>团队建设</a:t>
              </a:r>
            </a:p>
          </p:txBody>
        </p:sp>
        <p:sp>
          <p:nvSpPr>
            <p:cNvPr id="15" name="单圆角矩形 14"/>
            <p:cNvSpPr/>
            <p:nvPr/>
          </p:nvSpPr>
          <p:spPr>
            <a:xfrm>
              <a:off x="227013" y="2713038"/>
              <a:ext cx="144462" cy="638175"/>
            </a:xfrm>
            <a:prstGeom prst="round1Rect">
              <a:avLst/>
            </a:prstGeom>
            <a:solidFill>
              <a:srgbClr val="FF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sp>
        <p:nvSpPr>
          <p:cNvPr id="15371" name="Rectangle 13"/>
          <p:cNvSpPr>
            <a:spLocks noChangeArrowheads="1"/>
          </p:cNvSpPr>
          <p:nvPr/>
        </p:nvSpPr>
        <p:spPr bwMode="auto">
          <a:xfrm>
            <a:off x="710698" y="3337309"/>
            <a:ext cx="5437187" cy="1051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 indent="-177800" marL="1778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50000"/>
              </a:lnSpc>
              <a:buFontTx/>
              <a:buChar char="•"/>
            </a:pPr>
            <a:r>
              <a:rPr altLang="en-US" lang="zh-CN" sz="1400">
                <a:latin charset="-122" pitchFamily="34" typeface="微软雅黑"/>
                <a:ea charset="-122" pitchFamily="34" typeface="微软雅黑"/>
              </a:rPr>
              <a:t>协助参与学校/部门组织的团队活动；</a:t>
            </a:r>
          </a:p>
          <a:p>
            <a:pPr eaLnBrk="1" hangingPunct="1">
              <a:lnSpc>
                <a:spcPct val="150000"/>
              </a:lnSpc>
              <a:buFontTx/>
              <a:buChar char="•"/>
            </a:pPr>
            <a:r>
              <a:rPr altLang="en-US" lang="zh-CN" sz="1400">
                <a:latin charset="-122" pitchFamily="34" typeface="微软雅黑"/>
                <a:ea charset="-122" pitchFamily="34" typeface="微软雅黑"/>
              </a:rPr>
              <a:t>树立正向的企业价值观，宣扬新东方文化；</a:t>
            </a:r>
          </a:p>
          <a:p>
            <a:pPr eaLnBrk="1" hangingPunct="1">
              <a:lnSpc>
                <a:spcPct val="150000"/>
              </a:lnSpc>
              <a:buFontTx/>
              <a:buChar char="•"/>
            </a:pPr>
            <a:r>
              <a:rPr altLang="en-US" lang="zh-CN" sz="1400">
                <a:latin charset="-122" pitchFamily="34" typeface="微软雅黑"/>
                <a:ea charset="-122" pitchFamily="34" typeface="微软雅黑"/>
              </a:rPr>
              <a:t>上级交办的其他工作。</a:t>
            </a:r>
          </a:p>
        </p:txBody>
      </p:sp>
    </p:spTree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9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 nodeType="clickPar">
                      <p:stCondLst>
                        <p:cond delay="indefinite"/>
                        <p:cond delay="0" evt="onBegin">
                          <p:tn val="12"/>
                        </p:cond>
                      </p:stCondLst>
                      <p:childTnLst>
                        <p:par>
                          <p:cTn fill="hold" id="1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7"/>
                                        <p:tgtEl>
                                          <p:spTgt spid="153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153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153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 nodeType="clickPar">
                      <p:stCondLst>
                        <p:cond delay="indefinite"/>
                        <p:cond delay="0" evt="onBegin">
                          <p:tn val="19"/>
                        </p:cond>
                      </p:stCondLst>
                      <p:childTnLst>
                        <p:par>
                          <p:cTn fill="hold" id="2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2" nodeType="click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1536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1536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1536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7" nodeType="clickPar">
                      <p:stCondLst>
                        <p:cond delay="indefinite"/>
                        <p:cond delay="0" evt="onBegin">
                          <p:tn val="26"/>
                        </p:cond>
                      </p:stCondLst>
                      <p:childTnLst>
                        <p:par>
                          <p:cTn fill="hold" id="2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9" nodeType="click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1536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1536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1536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4" nodeType="clickPar">
                      <p:stCondLst>
                        <p:cond delay="indefinite"/>
                        <p:cond delay="0" evt="onBegin">
                          <p:tn val="33"/>
                        </p:cond>
                      </p:stCondLst>
                      <p:childTnLst>
                        <p:par>
                          <p:cTn fill="hold" id="3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6" nodeType="click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8"/>
                                        <p:tgtEl>
                                          <p:spTgt spid="1536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1536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1536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1" nodeType="clickPar">
                      <p:stCondLst>
                        <p:cond delay="indefinite"/>
                        <p:cond delay="0" evt="onBegin">
                          <p:tn val="40"/>
                        </p:cond>
                      </p:stCondLst>
                      <p:childTnLst>
                        <p:par>
                          <p:cTn fill="hold" id="4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3" nodeType="click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5"/>
                                        <p:tgtEl>
                                          <p:spTgt spid="1536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1536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7"/>
                                        <p:tgtEl>
                                          <p:spTgt spid="1536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8" nodeType="clickPar">
                      <p:stCondLst>
                        <p:cond delay="indefinite"/>
                        <p:cond delay="0" evt="onBegin">
                          <p:tn val="47"/>
                        </p:cond>
                      </p:stCondLst>
                      <p:childTnLst>
                        <p:par>
                          <p:cTn fill="hold" id="4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0" nodeType="click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2"/>
                                        <p:tgtEl>
                                          <p:spTgt spid="1537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53"/>
                                        <p:tgtEl>
                                          <p:spTgt spid="1537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4"/>
                                        <p:tgtEl>
                                          <p:spTgt spid="1537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5" nodeType="clickPar">
                      <p:stCondLst>
                        <p:cond delay="indefinite"/>
                        <p:cond delay="0" evt="onBegin">
                          <p:tn val="54"/>
                        </p:cond>
                      </p:stCondLst>
                      <p:childTnLst>
                        <p:par>
                          <p:cTn fill="hold" id="5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7" nodeType="click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9"/>
                                        <p:tgtEl>
                                          <p:spTgt spid="1537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60"/>
                                        <p:tgtEl>
                                          <p:spTgt spid="1537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1"/>
                                        <p:tgtEl>
                                          <p:spTgt spid="1537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2" nodeType="clickPar">
                      <p:stCondLst>
                        <p:cond delay="indefinite"/>
                        <p:cond delay="0" evt="onBegin">
                          <p:tn val="61"/>
                        </p:cond>
                      </p:stCondLst>
                      <p:childTnLst>
                        <p:par>
                          <p:cTn fill="hold" id="6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4" nodeType="click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6"/>
                                        <p:tgtEl>
                                          <p:spTgt spid="1537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67"/>
                                        <p:tgtEl>
                                          <p:spTgt spid="1537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8"/>
                                        <p:tgtEl>
                                          <p:spTgt spid="1537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15362" uiExpand="1"/>
      <p:bldP build="p" grpId="0" spid="15371" uiExpand="1"/>
    </p:bldLst>
  </p:timing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338" name="灯片编号占位符 3"/>
          <p:cNvSpPr>
            <a:spLocks noGrp="1"/>
          </p:cNvSpPr>
          <p:nvPr>
            <p:ph idx="12" sz="quarter" type="sldNum"/>
          </p:nvPr>
        </p:nvSpPr>
        <p:spPr bwMode="auto">
          <a:xfrm>
            <a:off x="7702268" y="5297488"/>
            <a:ext cx="2370667" cy="303212"/>
          </a:xfr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47" marL="742943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597" marL="1142988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597" marL="1600184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597" marL="2057379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597" marL="2514575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597" marL="297177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597" marL="3428966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597" marL="3886161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/>
            <a:fld id="{6D9CFAEF-CB99-4628-A82C-B829EC383F58}" type="slidenum">
              <a:rPr altLang="en-US" lang="zh-CN">
                <a:solidFill>
                  <a:schemeClr val="bg1"/>
                </a:solidFill>
              </a:rPr>
              <a:pPr eaLnBrk="1" hangingPunct="1"/>
              <a:t>6</a:t>
            </a:fld>
          </a:p>
        </p:txBody>
      </p:sp>
      <p:sp>
        <p:nvSpPr>
          <p:cNvPr id="5" name="单圆角矩形 4"/>
          <p:cNvSpPr/>
          <p:nvPr/>
        </p:nvSpPr>
        <p:spPr>
          <a:xfrm flipV="1">
            <a:off x="5539035" y="227013"/>
            <a:ext cx="4357688" cy="5307012"/>
          </a:xfrm>
          <a:prstGeom prst="round1Rect">
            <a:avLst>
              <a:gd fmla="val 9703" name="adj"/>
            </a:avLst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6" name="单圆角矩形 5"/>
          <p:cNvSpPr/>
          <p:nvPr/>
        </p:nvSpPr>
        <p:spPr>
          <a:xfrm flipH="1">
            <a:off x="4897685" y="962025"/>
            <a:ext cx="3816350" cy="1263650"/>
          </a:xfrm>
          <a:prstGeom prst="round1Rect">
            <a:avLst>
              <a:gd fmla="val 32752" name="adj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4400">
                <a:latin charset="-122" pitchFamily="34" typeface="微软雅黑"/>
                <a:ea charset="-122" pitchFamily="34" typeface="微软雅黑"/>
              </a:rPr>
              <a:t>目录CONTENTS</a:t>
            </a:r>
          </a:p>
        </p:txBody>
      </p:sp>
      <p:sp>
        <p:nvSpPr>
          <p:cNvPr id="7" name="矩形 6"/>
          <p:cNvSpPr/>
          <p:nvPr/>
        </p:nvSpPr>
        <p:spPr>
          <a:xfrm>
            <a:off x="4924673" y="1577975"/>
            <a:ext cx="144462" cy="6477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8" name="TextBox 7"/>
          <p:cNvSpPr txBox="1"/>
          <p:nvPr/>
        </p:nvSpPr>
        <p:spPr>
          <a:xfrm>
            <a:off x="7075736" y="2497141"/>
            <a:ext cx="1097280" cy="21488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个人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回顾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培训计划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活动计划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建议</a:t>
            </a:r>
          </a:p>
        </p:txBody>
      </p:sp>
      <p:sp>
        <p:nvSpPr>
          <p:cNvPr hidden="1" id="9" name="TextBox 8"/>
          <p:cNvSpPr txBox="1"/>
          <p:nvPr/>
        </p:nvSpPr>
        <p:spPr>
          <a:xfrm>
            <a:off x="8137524" y="2522538"/>
            <a:ext cx="309880" cy="1737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zh-CN" b="1" lang="en-US">
                <a:solidFill>
                  <a:schemeClr val="tx1">
                    <a:lumMod val="85000"/>
                    <a:lumOff val="15000"/>
                  </a:schemeClr>
                </a:solidFill>
                <a:latin charset="0" panose="020b0604020202020204" pitchFamily="34" typeface="Arial"/>
                <a:ea charset="-122" pitchFamily="34" typeface="微软雅黑"/>
                <a:cs charset="0" panose="020b0604020202020204" pitchFamily="34" typeface="Arial"/>
              </a:rPr>
              <a:t>2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zh-CN" b="1" lang="en-US">
                <a:solidFill>
                  <a:schemeClr val="tx1">
                    <a:lumMod val="85000"/>
                    <a:lumOff val="15000"/>
                  </a:schemeClr>
                </a:solidFill>
                <a:latin charset="0" panose="020b0604020202020204" pitchFamily="34" typeface="Arial"/>
                <a:ea charset="-122" pitchFamily="34" typeface="微软雅黑"/>
                <a:cs charset="0" panose="020b0604020202020204" pitchFamily="34" typeface="Arial"/>
              </a:rPr>
              <a:t>6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zh-CN" b="1" lang="en-US">
                <a:solidFill>
                  <a:schemeClr val="tx1">
                    <a:lumMod val="85000"/>
                    <a:lumOff val="15000"/>
                  </a:schemeClr>
                </a:solidFill>
                <a:latin charset="0" panose="020b0604020202020204" pitchFamily="34" typeface="Arial"/>
                <a:ea charset="-122" pitchFamily="34" typeface="微软雅黑"/>
                <a:cs charset="0" panose="020b0604020202020204" pitchFamily="34" typeface="Arial"/>
              </a:rPr>
              <a:t>8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zh-CN" b="1" lang="en-US">
                <a:solidFill>
                  <a:schemeClr val="tx1">
                    <a:lumMod val="85000"/>
                    <a:lumOff val="15000"/>
                  </a:schemeClr>
                </a:solidFill>
                <a:latin charset="0" panose="020b0604020202020204" pitchFamily="34" typeface="Arial"/>
                <a:ea charset="-122" pitchFamily="34" typeface="微软雅黑"/>
                <a:cs charset="0" panose="020b0604020202020204" pitchFamily="34" typeface="Arial"/>
              </a:rPr>
              <a:t>9</a:t>
            </a:r>
          </a:p>
        </p:txBody>
      </p:sp>
    </p:spTree>
    <p:extLst>
      <p:ext uri="{BB962C8B-B14F-4D97-AF65-F5344CB8AC3E}">
        <p14:creationId val="3432646124"/>
      </p:ext>
    </p:extLst>
  </p:cSld>
  <p:clrMapOvr>
    <a:masterClrMapping/>
  </p:clrMapOvr>
  <p:transition spd="slow">
    <p:push dir="d"/>
  </p:transition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8" name="矩形 3"/>
          <p:cNvSpPr>
            <a:spLocks noChangeArrowheads="1"/>
          </p:cNvSpPr>
          <p:nvPr/>
        </p:nvSpPr>
        <p:spPr bwMode="auto">
          <a:xfrm>
            <a:off x="903292" y="1371604"/>
            <a:ext cx="5576887" cy="82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 indent="-171450" marL="1714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50000"/>
              </a:lnSpc>
              <a:buFont charset="0" panose="020b0604020202020204" pitchFamily="34" typeface="Arial"/>
              <a:buChar char="•"/>
            </a:pPr>
            <a:r>
              <a:rPr altLang="zh-CN" lang="en-US" sz="1600">
                <a:latin charset="-122" pitchFamily="34" typeface="微软雅黑"/>
                <a:ea charset="-122" pitchFamily="34" typeface="微软雅黑"/>
              </a:rPr>
              <a:t>2012-08-17</a:t>
            </a:r>
          </a:p>
          <a:p>
            <a:pPr eaLnBrk="1" hangingPunct="1">
              <a:lnSpc>
                <a:spcPct val="150000"/>
              </a:lnSpc>
              <a:buFont charset="0" panose="020b0604020202020204" pitchFamily="34" typeface="Arial"/>
              <a:buChar char="•"/>
            </a:pPr>
            <a:r>
              <a:rPr altLang="zh-CN" lang="en-US" sz="1600">
                <a:latin charset="-122" pitchFamily="34" typeface="微软雅黑"/>
                <a:ea charset="-122" pitchFamily="34" typeface="微软雅黑"/>
              </a:rPr>
              <a:t>2012-08-21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687392" y="553250"/>
            <a:ext cx="5940425" cy="691350"/>
            <a:chOff x="179388" y="553250"/>
            <a:chExt cx="5940425" cy="691350"/>
          </a:xfrm>
        </p:grpSpPr>
        <p:sp>
          <p:nvSpPr>
            <p:cNvPr id="16387" name="TextBox 8"/>
            <p:cNvSpPr txBox="1">
              <a:spLocks noChangeArrowheads="1"/>
            </p:cNvSpPr>
            <p:nvPr/>
          </p:nvSpPr>
          <p:spPr bwMode="auto">
            <a:xfrm>
              <a:off x="363538" y="555067"/>
              <a:ext cx="5756275" cy="3694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dir="2700000" dist="35921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eaLnBrk="1" hangingPunct="1">
                <a:lnSpc>
                  <a:spcPct val="114000"/>
                </a:lnSpc>
              </a:pPr>
              <a:r>
                <a:rPr altLang="en-US" b="1" lang="zh-CN" sz="1600">
                  <a:solidFill>
                    <a:srgbClr val="FFCC00"/>
                  </a:solidFill>
                  <a:latin charset="-122" pitchFamily="34" typeface="微软雅黑"/>
                  <a:ea charset="-122" pitchFamily="34" typeface="微软雅黑"/>
                </a:rPr>
                <a:t>试用期考核</a:t>
              </a:r>
            </a:p>
          </p:txBody>
        </p:sp>
        <p:sp>
          <p:nvSpPr>
            <p:cNvPr id="12" name="单圆角矩形 11"/>
            <p:cNvSpPr/>
            <p:nvPr/>
          </p:nvSpPr>
          <p:spPr>
            <a:xfrm>
              <a:off x="179388" y="608013"/>
              <a:ext cx="144462" cy="636587"/>
            </a:xfrm>
            <a:prstGeom prst="round1Rect">
              <a:avLst/>
            </a:prstGeom>
            <a:solidFill>
              <a:srgbClr val="FF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703517" y="3260729"/>
            <a:ext cx="5318125" cy="638175"/>
            <a:chOff x="2195513" y="3260725"/>
            <a:chExt cx="5318125" cy="638175"/>
          </a:xfrm>
        </p:grpSpPr>
        <p:sp>
          <p:nvSpPr>
            <p:cNvPr id="16389" name="Rectangle 10"/>
            <p:cNvSpPr>
              <a:spLocks noChangeArrowheads="1"/>
            </p:cNvSpPr>
            <p:nvPr/>
          </p:nvSpPr>
          <p:spPr bwMode="auto">
            <a:xfrm>
              <a:off x="2411413" y="3403042"/>
              <a:ext cx="5102225" cy="3694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>
                  <a:solidFill>
                    <a:srgbClr val="31859C"/>
                  </a:solidFill>
                </a14:hiddenFill>
              </a:ext>
              <a:ext uri="{91240B29-F687-4F45-9708-019B960494DF}">
                <a14:hiddenLine algn="ctr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dir="2700000" dist="35921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eaLnBrk="1" hangingPunct="1">
                <a:lnSpc>
                  <a:spcPct val="114000"/>
                </a:lnSpc>
              </a:pPr>
              <a:r>
                <a:rPr altLang="en-US" b="1" lang="zh-CN" sz="1600">
                  <a:solidFill>
                    <a:srgbClr val="FFCC00"/>
                  </a:solidFill>
                  <a:latin charset="-122" pitchFamily="34" typeface="微软雅黑"/>
                  <a:ea charset="-122" pitchFamily="34" typeface="微软雅黑"/>
                </a:rPr>
                <a:t>新员工入职培训</a:t>
              </a:r>
            </a:p>
          </p:txBody>
        </p:sp>
        <p:sp>
          <p:nvSpPr>
            <p:cNvPr id="13" name="单圆角矩形 12"/>
            <p:cNvSpPr/>
            <p:nvPr/>
          </p:nvSpPr>
          <p:spPr>
            <a:xfrm>
              <a:off x="2195513" y="3260725"/>
              <a:ext cx="144462" cy="638175"/>
            </a:xfrm>
            <a:prstGeom prst="round1Rect">
              <a:avLst/>
            </a:prstGeom>
            <a:solidFill>
              <a:srgbClr val="FF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sp>
        <p:nvSpPr>
          <p:cNvPr id="16394" name="矩形 3"/>
          <p:cNvSpPr>
            <a:spLocks noChangeArrowheads="1"/>
          </p:cNvSpPr>
          <p:nvPr/>
        </p:nvSpPr>
        <p:spPr bwMode="auto">
          <a:xfrm>
            <a:off x="2778125" y="4081466"/>
            <a:ext cx="5576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-171448" marL="171448">
              <a:lnSpc>
                <a:spcPct val="150000"/>
              </a:lnSpc>
              <a:buFont charset="0" panose="020b0604020202020204" pitchFamily="34" typeface="Arial"/>
              <a:buChar char="•"/>
            </a:pPr>
            <a:r>
              <a:rPr altLang="zh-CN" lang="en-US" sz="1600">
                <a:latin charset="-122" pitchFamily="34" typeface="微软雅黑"/>
                <a:ea charset="-122" pitchFamily="34" typeface="微软雅黑"/>
              </a:rPr>
              <a:t>2012-08-24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687392" y="3085787"/>
            <a:ext cx="1898393" cy="151834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6016104" y="245714"/>
            <a:ext cx="3121152" cy="249631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9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7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1" nodeType="clickPar">
                      <p:stCondLst>
                        <p:cond delay="indefinite"/>
                        <p:cond delay="0" evt="onBegin">
                          <p:tn val="20"/>
                        </p:cond>
                      </p:stCondLst>
                      <p:childTnLst>
                        <p:par>
                          <p:cTn fill="hold" id="2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3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25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6" nodeType="clickPar">
                      <p:stCondLst>
                        <p:cond delay="indefinite"/>
                        <p:cond delay="0" evt="onBegin">
                          <p:tn val="25"/>
                        </p:cond>
                      </p:stCondLst>
                      <p:childTnLst>
                        <p:par>
                          <p:cTn fill="hold" id="2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8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3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6388"/>
      <p:bldP grpId="0" spid="16394"/>
    </p:bldLst>
  </p:timing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338" name="灯片编号占位符 3"/>
          <p:cNvSpPr>
            <a:spLocks noGrp="1"/>
          </p:cNvSpPr>
          <p:nvPr>
            <p:ph idx="12" sz="quarter" type="sldNum"/>
          </p:nvPr>
        </p:nvSpPr>
        <p:spPr bwMode="auto">
          <a:xfrm>
            <a:off x="7702268" y="5297488"/>
            <a:ext cx="2370667" cy="303212"/>
          </a:xfr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47" marL="742943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597" marL="1142988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597" marL="1600184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597" marL="2057379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597" marL="2514575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597" marL="297177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597" marL="3428966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597" marL="3886161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/>
            <a:fld id="{E54AB370-FF04-4495-89AC-C85FEA580998}" type="slidenum">
              <a:rPr altLang="en-US" lang="zh-CN">
                <a:solidFill>
                  <a:schemeClr val="bg1"/>
                </a:solidFill>
              </a:rPr>
              <a:pPr eaLnBrk="1" hangingPunct="1"/>
              <a:t>8</a:t>
            </a:fld>
          </a:p>
        </p:txBody>
      </p:sp>
      <p:sp>
        <p:nvSpPr>
          <p:cNvPr id="5" name="单圆角矩形 4"/>
          <p:cNvSpPr/>
          <p:nvPr/>
        </p:nvSpPr>
        <p:spPr>
          <a:xfrm flipV="1">
            <a:off x="5539035" y="227013"/>
            <a:ext cx="4357688" cy="5307012"/>
          </a:xfrm>
          <a:prstGeom prst="round1Rect">
            <a:avLst>
              <a:gd fmla="val 9703" name="adj"/>
            </a:avLst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6" name="单圆角矩形 5"/>
          <p:cNvSpPr/>
          <p:nvPr/>
        </p:nvSpPr>
        <p:spPr>
          <a:xfrm flipH="1">
            <a:off x="4897685" y="962025"/>
            <a:ext cx="3816350" cy="1263650"/>
          </a:xfrm>
          <a:prstGeom prst="round1Rect">
            <a:avLst>
              <a:gd fmla="val 32752" name="adj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4400">
                <a:latin charset="-122" pitchFamily="34" typeface="微软雅黑"/>
                <a:ea charset="-122" pitchFamily="34" typeface="微软雅黑"/>
              </a:rPr>
              <a:t>目录CONTENTS</a:t>
            </a:r>
          </a:p>
        </p:txBody>
      </p:sp>
      <p:sp>
        <p:nvSpPr>
          <p:cNvPr id="7" name="矩形 6"/>
          <p:cNvSpPr/>
          <p:nvPr/>
        </p:nvSpPr>
        <p:spPr>
          <a:xfrm>
            <a:off x="4924673" y="1577975"/>
            <a:ext cx="144462" cy="6477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8" name="TextBox 7"/>
          <p:cNvSpPr txBox="1"/>
          <p:nvPr/>
        </p:nvSpPr>
        <p:spPr>
          <a:xfrm>
            <a:off x="7075736" y="2497141"/>
            <a:ext cx="1097280" cy="21488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个人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回顾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培训计划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活动计划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建议</a:t>
            </a:r>
          </a:p>
        </p:txBody>
      </p:sp>
      <p:sp>
        <p:nvSpPr>
          <p:cNvPr hidden="1" id="9" name="TextBox 8"/>
          <p:cNvSpPr txBox="1"/>
          <p:nvPr/>
        </p:nvSpPr>
        <p:spPr>
          <a:xfrm>
            <a:off x="8137524" y="2522538"/>
            <a:ext cx="309880" cy="1737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zh-CN" b="1" lang="en-US">
                <a:solidFill>
                  <a:schemeClr val="tx1">
                    <a:lumMod val="85000"/>
                    <a:lumOff val="15000"/>
                  </a:schemeClr>
                </a:solidFill>
                <a:latin charset="0" panose="020b0604020202020204" pitchFamily="34" typeface="Arial"/>
                <a:ea charset="-122" pitchFamily="34" typeface="微软雅黑"/>
                <a:cs charset="0" panose="020b0604020202020204" pitchFamily="34" typeface="Arial"/>
              </a:rPr>
              <a:t>2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zh-CN" b="1" lang="en-US">
                <a:solidFill>
                  <a:schemeClr val="tx1">
                    <a:lumMod val="85000"/>
                    <a:lumOff val="15000"/>
                  </a:schemeClr>
                </a:solidFill>
                <a:latin charset="0" panose="020b0604020202020204" pitchFamily="34" typeface="Arial"/>
                <a:ea charset="-122" pitchFamily="34" typeface="微软雅黑"/>
                <a:cs charset="0" panose="020b0604020202020204" pitchFamily="34" typeface="Arial"/>
              </a:rPr>
              <a:t>6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zh-CN" b="1" lang="en-US">
                <a:solidFill>
                  <a:schemeClr val="tx1">
                    <a:lumMod val="85000"/>
                    <a:lumOff val="15000"/>
                  </a:schemeClr>
                </a:solidFill>
                <a:latin charset="0" panose="020b0604020202020204" pitchFamily="34" typeface="Arial"/>
                <a:ea charset="-122" pitchFamily="34" typeface="微软雅黑"/>
                <a:cs charset="0" panose="020b0604020202020204" pitchFamily="34" typeface="Arial"/>
              </a:rPr>
              <a:t>8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zh-CN" b="1" lang="en-US">
                <a:solidFill>
                  <a:schemeClr val="tx1">
                    <a:lumMod val="85000"/>
                    <a:lumOff val="15000"/>
                  </a:schemeClr>
                </a:solidFill>
                <a:latin charset="0" panose="020b0604020202020204" pitchFamily="34" typeface="Arial"/>
                <a:ea charset="-122" pitchFamily="34" typeface="微软雅黑"/>
                <a:cs charset="0" panose="020b0604020202020204" pitchFamily="34" typeface="Arial"/>
              </a:rPr>
              <a:t>9</a:t>
            </a:r>
          </a:p>
        </p:txBody>
      </p:sp>
    </p:spTree>
    <p:extLst>
      <p:ext uri="{BB962C8B-B14F-4D97-AF65-F5344CB8AC3E}">
        <p14:creationId val="4005158592"/>
      </p:ext>
    </p:extLst>
  </p:cSld>
  <p:clrMapOvr>
    <a:masterClrMapping/>
  </p:clrMapOvr>
  <p:transition spd="slow">
    <p:push dir="d"/>
  </p:transition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" name="单圆角矩形 12"/>
          <p:cNvSpPr/>
          <p:nvPr/>
        </p:nvSpPr>
        <p:spPr>
          <a:xfrm flipH="1" flipV="1">
            <a:off x="758827" y="3001966"/>
            <a:ext cx="7777163" cy="1943769"/>
          </a:xfrm>
          <a:prstGeom prst="round1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17413" name="Text Box 8"/>
          <p:cNvSpPr txBox="1">
            <a:spLocks noChangeArrowheads="1"/>
          </p:cNvSpPr>
          <p:nvPr/>
        </p:nvSpPr>
        <p:spPr bwMode="auto">
          <a:xfrm>
            <a:off x="684213" y="481013"/>
            <a:ext cx="6769100" cy="396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31859C"/>
                </a:solidFill>
              </a14:hiddenFill>
            </a:ext>
            <a:ext uri="{91240B29-F687-4F45-9708-019B960494DF}">
              <a14:hiddenLine algn="ctr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zh-CN" b="1" lang="en-US" sz="2000">
                <a:solidFill>
                  <a:srgbClr val="FFC000"/>
                </a:solidFill>
                <a:latin charset="-122" pitchFamily="34" typeface="微软雅黑"/>
                <a:ea charset="-122" pitchFamily="34" typeface="微软雅黑"/>
              </a:rPr>
              <a:t>2013财年培训计划表</a:t>
            </a:r>
          </a:p>
        </p:txBody>
      </p:sp>
      <p:sp>
        <p:nvSpPr>
          <p:cNvPr id="17414" name="Text Box 10"/>
          <p:cNvSpPr txBox="1">
            <a:spLocks noChangeArrowheads="1"/>
          </p:cNvSpPr>
          <p:nvPr/>
        </p:nvSpPr>
        <p:spPr bwMode="auto">
          <a:xfrm>
            <a:off x="903292" y="3578228"/>
            <a:ext cx="74898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 indent="-285750" marL="2857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50000"/>
              </a:lnSpc>
              <a:buFont charset="0" panose="020b0604020202020204" pitchFamily="34" typeface="Arial"/>
              <a:buChar char="•"/>
            </a:pPr>
            <a:r>
              <a:rPr altLang="en-US" lang="zh-CN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新员工入职培训</a:t>
            </a:r>
          </a:p>
          <a:p>
            <a:pPr eaLnBrk="1" hangingPunct="1">
              <a:lnSpc>
                <a:spcPct val="150000"/>
              </a:lnSpc>
              <a:buFont charset="0" panose="020b0604020202020204" pitchFamily="34" typeface="Arial"/>
              <a:buChar char="•"/>
            </a:pPr>
            <a:r>
              <a:rPr altLang="en-US" lang="zh-CN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职场英语</a:t>
            </a:r>
          </a:p>
          <a:p>
            <a:pPr eaLnBrk="1" hangingPunct="1">
              <a:lnSpc>
                <a:spcPct val="150000"/>
              </a:lnSpc>
              <a:buFont charset="0" panose="020b0604020202020204" pitchFamily="34" typeface="Arial"/>
              <a:buChar char="•"/>
            </a:pPr>
            <a:r>
              <a:rPr altLang="en-US" lang="zh-CN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Office技能</a:t>
            </a:r>
          </a:p>
        </p:txBody>
      </p:sp>
      <p:sp>
        <p:nvSpPr>
          <p:cNvPr id="17415" name="Rectangle 14"/>
          <p:cNvSpPr>
            <a:spLocks noChangeArrowheads="1"/>
          </p:cNvSpPr>
          <p:nvPr/>
        </p:nvSpPr>
        <p:spPr bwMode="auto">
          <a:xfrm>
            <a:off x="777875" y="3106738"/>
            <a:ext cx="3238500" cy="366712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en-US" b="1" lang="zh-CN" smtClean="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重点介绍</a:t>
            </a:r>
          </a:p>
        </p:txBody>
      </p:sp>
      <p:sp>
        <p:nvSpPr>
          <p:cNvPr id="17417" name="矩形 11"/>
          <p:cNvSpPr>
            <a:spLocks noChangeArrowheads="1"/>
          </p:cNvSpPr>
          <p:nvPr/>
        </p:nvSpPr>
        <p:spPr bwMode="auto">
          <a:xfrm>
            <a:off x="758829" y="912812"/>
            <a:ext cx="7561263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50000"/>
              </a:lnSpc>
            </a:pPr>
            <a:endParaRPr altLang="en-US" lang="zh-CN" sz="1200">
              <a:latin charset="-122" pitchFamily="34" typeface="微软雅黑"/>
              <a:ea charset="-122" pitchFamily="34" typeface="微软雅黑"/>
            </a:endParaRPr>
          </a:p>
        </p:txBody>
      </p:sp>
      <p:pic>
        <p:nvPicPr>
          <p:cNvPr id="16386" name="Picture 2">
            <a:hlinkClick action="ppaction://hlinkfile" r:id="rId4"/>
          </p:cNvPr>
          <p:cNvPicPr>
            <a:picLocks noChangeArrowheads="1"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777875" y="881066"/>
            <a:ext cx="7758112" cy="19191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0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  <p:cond delay="0" evt="onBegin">
                          <p:tn val="14"/>
                        </p:cond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1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7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8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9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3"/>
      <p:bldP grpId="0" spid="17413"/>
      <p:bldP grpId="0" spid="17414"/>
      <p:bldP grpId="0" spid="17415"/>
    </p:bldLst>
  </p:timing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自定义 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B0F0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2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143</Paragraphs>
  <Slides>24</Slides>
  <Notes>14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baseType="lpstr" size="29">
      <vt:lpstr>Arial</vt:lpstr>
      <vt:lpstr>Calibri</vt:lpstr>
      <vt:lpstr>宋体</vt:lpstr>
      <vt:lpstr>微软雅黑</vt:lpstr>
      <vt:lpstr>Office 主题​​</vt:lpstr>
      <vt:lpstr>述职报告书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2021-08-22T11:59:44Z</dcterms:created>
  <cp:lastPrinted>2021-08-22T11:59:44Z</cp:lastPrinted>
  <dcterms:modified xsi:type="dcterms:W3CDTF">2021-08-22T05:42:10Z</dcterms:modified>
  <cp:revision>1</cp:revision>
</cp:coreProperties>
</file>