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6" r:id="rId7"/>
    <p:sldId id="261" r:id="rId8"/>
    <p:sldId id="264" r:id="rId9"/>
    <p:sldId id="388" r:id="rId10"/>
    <p:sldId id="265" r:id="rId11"/>
    <p:sldId id="389" r:id="rId12"/>
    <p:sldId id="387" r:id="rId13"/>
    <p:sldId id="260" r:id="rId14"/>
    <p:sldId id="262" r:id="rId15"/>
    <p:sldId id="267" r:id="rId16"/>
    <p:sldId id="268" r:id="rId17"/>
    <p:sldId id="269" r:id="rId18"/>
    <p:sldId id="259" r:id="rId19"/>
    <p:sldId id="271" r:id="rId20"/>
    <p:sldId id="270" r:id="rId21"/>
    <p:sldId id="390"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3.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4FB7-2140-409C-9260-85769819BBFE}" type="datetimeFigureOut">
              <a:rPr lang="zh-CN" altLang="en-US" smtClean="0"/>
              <a:t>2021/1/28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7CE75-A8F1-4F6A-AEC5-A63FD585EEC0}" type="slidenum">
              <a:rPr lang="zh-CN" altLang="en-US" smtClean="0"/>
              <a:t>‹#›</a:t>
            </a:fld>
            <a:endParaRPr lang="zh-CN" altLang="en-US"/>
          </a:p>
        </p:txBody>
      </p:sp>
    </p:spTree>
    <p:extLst>
      <p:ext uri="{BB962C8B-B14F-4D97-AF65-F5344CB8AC3E}">
        <p14:creationId val="238926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8522A492-12EF-40B5-9217-F2BF9A81DC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40C3BA7-C005-407D-BE78-221C6E193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681ECB-6BC4-43F2-8E21-10AE1F10AD72}"/>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D4D6D308-6BA2-4D13-B725-D8059264BE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1385BE-E47B-4889-80C7-1597434EBB45}"/>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207321152"/>
      </p:ext>
    </p:extLst>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D2C369AB-205C-434B-99DA-4921B56A865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D024346-EC38-46F3-B29D-55D7F175C29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E95B9C-F10B-4F36-95C5-075845D86DE1}"/>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07DD286F-B30B-4835-BE0D-11BE7A8893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47A1A2-BEF0-4ED7-B1C0-1EF27A5A8D8A}"/>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1132581793"/>
      </p:ext>
    </p:extLst>
  </p:cSld>
  <p:clrMapOvr>
    <a:masterClrMapping/>
  </p:clrMapOvr>
  <mc:AlternateContent>
    <mc:Choice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8C5F09BC-FAD8-40B1-970B-7EF0B85C071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68E1D9C-FD10-40A6-9FF6-BD75E889AD7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84CA9-5281-4E71-B58F-BE5B091CF8BF}"/>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C87B8D9F-08B4-4C24-A9D1-CC3285C514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447879-43A4-42C3-838B-D2325B05F3F2}"/>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539237694"/>
      </p:ext>
    </p:extLst>
  </p:cSld>
  <p:clrMapOvr>
    <a:masterClrMapping/>
  </p:clrMapOvr>
  <mc:AlternateContent>
    <mc:Choice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145299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494755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55501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324094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597809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285307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601039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910916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17C6FA7-C96E-4070-9911-A45511E7AD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CD67FAF-CD6D-48E4-B1CE-97E70E5AC39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9B8093-638B-45E6-95AB-C4CA2171DCF0}"/>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EEC7D82A-2F43-4BE4-AE8F-0DB7B4B94E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357A0F-F4B3-4443-9684-E85C31FCFE7F}"/>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4162676327"/>
      </p:ext>
    </p:extLst>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661170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866713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330852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C49C96D-40F7-4357-8570-C98D70A797D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67FE405-F596-44A1-80F8-DCF1FCB507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B0AB3F8-346A-48C7-9655-2AE89010DBAF}"/>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E48106C6-5D26-49C2-8390-F900399653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40A26E-E06F-44A4-A27E-35BF1027BF05}"/>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692367878"/>
      </p:ext>
    </p:extLst>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AFF0ED4-CA30-4100-B631-8367039943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8FE8B7-0F0E-4F96-9752-FF05EE47F95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0C6489C-D9DA-4FFC-B496-D62D7F350B8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FC99D6F-5063-4FE1-A707-8E093862726C}"/>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FACAB2AE-32CE-40CD-8C8A-4DE4166BF4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312BE77-4FB3-4744-B5A3-900AF3A0583C}"/>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1741338340"/>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0ACEB545-04CA-4F88-8AA9-BB92A585254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1D2F0B4-B9D6-4581-B2AE-470A93B3C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D77B4F0-4F51-4007-A905-C91FBD9490F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1A14679-143A-459D-9D1D-72610A848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601762F-09E1-4BC6-AAC6-2EC03956576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DCF7570-5E03-4D5D-885E-02E435E091A0}"/>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8" name="页脚占位符 7">
            <a:extLst>
              <a:ext uri="{FF2B5EF4-FFF2-40B4-BE49-F238E27FC236}">
                <a16:creationId xmlns:a16="http://schemas.microsoft.com/office/drawing/2014/main" id="{19631E0F-A6D9-4B60-AA7B-A49222711CD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9383FB7-DFE9-4D44-8FB6-D0E65B93065F}"/>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2391108451"/>
      </p:ext>
    </p:extLst>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556733B-04F0-4284-B5A1-CC86A16A08A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EAE2C0-69BA-4945-B7E8-0651DF031AF1}"/>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4" name="页脚占位符 3">
            <a:extLst>
              <a:ext uri="{FF2B5EF4-FFF2-40B4-BE49-F238E27FC236}">
                <a16:creationId xmlns:a16="http://schemas.microsoft.com/office/drawing/2014/main" id="{F97502B7-2EDC-44FD-895B-C57645464FB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50AD8DC-1F53-42A1-AC7E-FB83203A15A4}"/>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520977647"/>
      </p:ext>
    </p:extLst>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DED264D0-376C-4E8D-85CB-95FC8BB60BA3}"/>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3" name="页脚占位符 2">
            <a:extLst>
              <a:ext uri="{FF2B5EF4-FFF2-40B4-BE49-F238E27FC236}">
                <a16:creationId xmlns:a16="http://schemas.microsoft.com/office/drawing/2014/main" id="{EFF9482E-7412-4943-9E68-45151E08339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749248A-888D-46C1-93B8-97336B22EF15}"/>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3278005273"/>
      </p:ext>
    </p:extLst>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5B3611A-F5A5-4ED4-BA5E-F45A5E0BCC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D11445-E554-42C9-9057-ED64D817C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622D7C0-63CA-495F-8FBC-6035E5FCD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4CB35B-512A-4C2B-A89F-F016B818FEFC}"/>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5F436FCF-E45B-49B8-BED5-346F5B0C83B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F91742C-4570-4AB5-BD99-4ABC2C02F20E}"/>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1775785083"/>
      </p:ext>
    </p:extLst>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D11AA69-75B8-4E41-B232-682E9898AB6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21CDD3B-E2CD-44AD-A2AA-A92A767F0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D3BA0A-429C-46E3-AC3A-B6B707FC6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677A65-3AC3-41F3-8AA4-D559C5B7D0E4}"/>
              </a:ext>
            </a:extLst>
          </p:cNvPr>
          <p:cNvSpPr>
            <a:spLocks noGrp="1"/>
          </p:cNvSpPr>
          <p:nvPr>
            <p:ph type="dt" sz="half" idx="10"/>
          </p:nvPr>
        </p:nvSpPr>
        <p:spPr/>
        <p:txBody>
          <a:bodyPr/>
          <a:lstStyle/>
          <a:p>
            <a:fld id="{24FB0905-E0F6-43EB-BDE4-BA6A8C03EE2D}"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BCCAAC91-9E5B-40F6-BB3F-01B7623A432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FA082FF-F3E6-4F03-BFA2-B25D64F18403}"/>
              </a:ext>
            </a:extLst>
          </p:cNvPr>
          <p:cNvSpPr>
            <a:spLocks noGrp="1"/>
          </p:cNvSpPr>
          <p:nvPr>
            <p:ph type="sldNum" sz="quarter" idx="12"/>
          </p:nvPr>
        </p:nvSpPr>
        <p:spPr/>
        <p:txBody>
          <a:bodyPr/>
          <a:lstStyle/>
          <a:p>
            <a:fld id="{E6B5C06F-F525-4179-B1AD-F02924F58F10}" type="slidenum">
              <a:rPr lang="zh-CN" altLang="en-US" smtClean="0"/>
              <a:t>‹#›</a:t>
            </a:fld>
            <a:endParaRPr lang="zh-CN" altLang="en-US"/>
          </a:p>
        </p:txBody>
      </p:sp>
    </p:spTree>
    <p:extLst>
      <p:ext uri="{BB962C8B-B14F-4D97-AF65-F5344CB8AC3E}">
        <p14:creationId val="435158229"/>
      </p:ext>
    </p:extLst>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4283865A-0A50-4AF6-A16B-C0A238863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1497B86-2B4E-4649-B544-AF8869C7C2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1C36786-1176-48FA-90FC-E59DBC79D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B0905-E0F6-43EB-BDE4-BA6A8C03EE2D}"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64902111-AD61-4C82-8B15-11328516F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7A3BC36-761E-46E6-95A3-8F95AEC3C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5C06F-F525-4179-B1AD-F02924F58F10}" type="slidenum">
              <a:rPr lang="zh-CN" altLang="en-US" smtClean="0"/>
              <a:t>‹#›</a:t>
            </a:fld>
            <a:endParaRPr lang="zh-CN" altLang="en-US"/>
          </a:p>
        </p:txBody>
      </p:sp>
    </p:spTree>
    <p:extLst>
      <p:ext uri="{BB962C8B-B14F-4D97-AF65-F5344CB8AC3E}">
        <p14:creationId val="702533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0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7084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 Id="rId7" Target="../media/image37.png" Type="http://schemas.openxmlformats.org/officeDocument/2006/relationships/image"/><Relationship Id="rId8" Target="../media/image38.png" Type="http://schemas.openxmlformats.org/officeDocument/2006/relationships/image"/><Relationship Id="rId9" Target="../media/image3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4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4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4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9.png" Type="http://schemas.openxmlformats.org/officeDocument/2006/relationships/image"/><Relationship Id="rId5" Target="../media/image5.png" Type="http://schemas.openxmlformats.org/officeDocument/2006/relationships/image"/><Relationship Id="rId6"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2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10A10C07-064A-4F1F-94C3-227E0612F5B1}"/>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34"/>
          </a:xfrm>
          <a:prstGeom prst="rect">
            <a:avLst/>
          </a:prstGeom>
        </p:spPr>
      </p:pic>
      <p:pic>
        <p:nvPicPr>
          <p:cNvPr id="7" name="图片 6">
            <a:extLst>
              <a:ext uri="{FF2B5EF4-FFF2-40B4-BE49-F238E27FC236}">
                <a16:creationId xmlns:a16="http://schemas.microsoft.com/office/drawing/2014/main" id="{4DD3A420-DE0D-4F75-8427-D937902167D4}"/>
              </a:ext>
            </a:extLst>
          </p:cNvPr>
          <p:cNvPicPr>
            <a:picLocks noChangeAspect="1"/>
          </p:cNvPicPr>
          <p:nvPr/>
        </p:nvPicPr>
        <p:blipFill>
          <a:blip r:embed="rId4">
            <a:extLst>
              <a:ext uri="{28A0092B-C50C-407E-A947-70E740481C1C}">
                <a14:useLocalDpi val="0"/>
              </a:ext>
            </a:extLst>
          </a:blip>
          <a:stretch>
            <a:fillRect/>
          </a:stretch>
        </p:blipFill>
        <p:spPr>
          <a:xfrm>
            <a:off x="9461812" y="3950174"/>
            <a:ext cx="2141613" cy="2538319"/>
          </a:xfrm>
          <a:prstGeom prst="rect">
            <a:avLst/>
          </a:prstGeom>
        </p:spPr>
      </p:pic>
      <p:pic>
        <p:nvPicPr>
          <p:cNvPr id="15" name="图片 14">
            <a:extLst>
              <a:ext uri="{FF2B5EF4-FFF2-40B4-BE49-F238E27FC236}">
                <a16:creationId xmlns:a16="http://schemas.microsoft.com/office/drawing/2014/main" id="{400D3CFF-E64F-404E-931D-D0100DC71F09}"/>
              </a:ext>
            </a:extLst>
          </p:cNvPr>
          <p:cNvPicPr>
            <a:picLocks noChangeAspect="1"/>
          </p:cNvPicPr>
          <p:nvPr/>
        </p:nvPicPr>
        <p:blipFill>
          <a:blip r:embed="rId5">
            <a:extLst>
              <a:ext uri="{28A0092B-C50C-407E-A947-70E740481C1C}">
                <a14:useLocalDpi val="0"/>
              </a:ext>
            </a:extLst>
          </a:blip>
          <a:stretch>
            <a:fillRect/>
          </a:stretch>
        </p:blipFill>
        <p:spPr>
          <a:xfrm>
            <a:off x="1259840" y="762034"/>
            <a:ext cx="8592743" cy="2905662"/>
          </a:xfrm>
          <a:prstGeom prst="rect">
            <a:avLst/>
          </a:prstGeom>
        </p:spPr>
      </p:pic>
      <p:pic>
        <p:nvPicPr>
          <p:cNvPr id="16" name="图片 15">
            <a:extLst>
              <a:ext uri="{FF2B5EF4-FFF2-40B4-BE49-F238E27FC236}">
                <a16:creationId xmlns:a16="http://schemas.microsoft.com/office/drawing/2014/main" id="{A94DD6AE-EC50-46D8-8588-DF661E7155C9}"/>
              </a:ext>
            </a:extLst>
          </p:cNvPr>
          <p:cNvPicPr>
            <a:picLocks noChangeAspect="1"/>
          </p:cNvPicPr>
          <p:nvPr/>
        </p:nvPicPr>
        <p:blipFill>
          <a:blip r:embed="rId6">
            <a:extLst>
              <a:ext uri="{28A0092B-C50C-407E-A947-70E740481C1C}">
                <a14:useLocalDpi val="0"/>
              </a:ext>
            </a:extLst>
          </a:blip>
          <a:stretch>
            <a:fillRect/>
          </a:stretch>
        </p:blipFill>
        <p:spPr>
          <a:xfrm>
            <a:off x="301516" y="4361196"/>
            <a:ext cx="1620668" cy="1920875"/>
          </a:xfrm>
          <a:prstGeom prst="rect">
            <a:avLst/>
          </a:prstGeom>
        </p:spPr>
      </p:pic>
      <p:pic>
        <p:nvPicPr>
          <p:cNvPr id="17" name="图片 16">
            <a:extLst>
              <a:ext uri="{FF2B5EF4-FFF2-40B4-BE49-F238E27FC236}">
                <a16:creationId xmlns:a16="http://schemas.microsoft.com/office/drawing/2014/main" id="{194982C9-EA4A-4D47-9E30-9FB4A234CC40}"/>
              </a:ext>
            </a:extLst>
          </p:cNvPr>
          <p:cNvPicPr>
            <a:picLocks noChangeAspect="1"/>
          </p:cNvPicPr>
          <p:nvPr/>
        </p:nvPicPr>
        <p:blipFill>
          <a:blip r:embed="rId7">
            <a:extLst>
              <a:ext uri="{28A0092B-C50C-407E-A947-70E740481C1C}">
                <a14:useLocalDpi val="0"/>
              </a:ext>
            </a:extLst>
          </a:blip>
          <a:stretch>
            <a:fillRect/>
          </a:stretch>
        </p:blipFill>
        <p:spPr>
          <a:xfrm>
            <a:off x="5359715" y="4871405"/>
            <a:ext cx="961764" cy="1139918"/>
          </a:xfrm>
          <a:prstGeom prst="rect">
            <a:avLst/>
          </a:prstGeom>
        </p:spPr>
      </p:pic>
      <p:pic>
        <p:nvPicPr>
          <p:cNvPr id="13" name="图片 12">
            <a:extLst>
              <a:ext uri="{FF2B5EF4-FFF2-40B4-BE49-F238E27FC236}">
                <a16:creationId xmlns:a16="http://schemas.microsoft.com/office/drawing/2014/main" id="{4ACE8CEC-AA16-46F9-8C5D-9A1705569D80}"/>
              </a:ext>
            </a:extLst>
          </p:cNvPr>
          <p:cNvPicPr>
            <a:picLocks noChangeAspect="1"/>
          </p:cNvPicPr>
          <p:nvPr/>
        </p:nvPicPr>
        <p:blipFill>
          <a:blip r:embed="rId8">
            <a:extLst>
              <a:ext uri="{28A0092B-C50C-407E-A947-70E740481C1C}">
                <a14:useLocalDpi val="0"/>
              </a:ext>
            </a:extLst>
          </a:blip>
          <a:stretch>
            <a:fillRect/>
          </a:stretch>
        </p:blipFill>
        <p:spPr>
          <a:xfrm>
            <a:off x="3620919" y="4849615"/>
            <a:ext cx="4708539" cy="1947637"/>
          </a:xfrm>
          <a:prstGeom prst="rect">
            <a:avLst/>
          </a:prstGeom>
        </p:spPr>
      </p:pic>
      <p:pic>
        <p:nvPicPr>
          <p:cNvPr id="11" name="图片 10">
            <a:extLst>
              <a:ext uri="{FF2B5EF4-FFF2-40B4-BE49-F238E27FC236}">
                <a16:creationId xmlns:a16="http://schemas.microsoft.com/office/drawing/2014/main" id="{2B2FE13A-AFF3-4684-A73F-F872A2A638C3}"/>
              </a:ext>
            </a:extLst>
          </p:cNvPr>
          <p:cNvPicPr>
            <a:picLocks noChangeAspect="1"/>
          </p:cNvPicPr>
          <p:nvPr/>
        </p:nvPicPr>
        <p:blipFill>
          <a:blip r:embed="rId9">
            <a:extLst>
              <a:ext uri="{28A0092B-C50C-407E-A947-70E740481C1C}">
                <a14:useLocalDpi val="0"/>
              </a:ext>
            </a:extLst>
          </a:blip>
          <a:stretch>
            <a:fillRect/>
          </a:stretch>
        </p:blipFill>
        <p:spPr>
          <a:xfrm>
            <a:off x="849230" y="1862982"/>
            <a:ext cx="10251916" cy="1570215"/>
          </a:xfrm>
          <a:prstGeom prst="rect">
            <a:avLst/>
          </a:prstGeom>
        </p:spPr>
      </p:pic>
      <p:sp>
        <p:nvSpPr>
          <p:cNvPr id="19" name="文本框 18">
            <a:extLst>
              <a:ext uri="{FF2B5EF4-FFF2-40B4-BE49-F238E27FC236}">
                <a16:creationId xmlns:a16="http://schemas.microsoft.com/office/drawing/2014/main" id="{FFC07CDD-1AE9-4A38-BFC1-A5187C4C93B7}"/>
              </a:ext>
            </a:extLst>
          </p:cNvPr>
          <p:cNvSpPr txBox="1"/>
          <p:nvPr/>
        </p:nvSpPr>
        <p:spPr>
          <a:xfrm>
            <a:off x="301516" y="205523"/>
            <a:ext cx="6096000" cy="571500"/>
          </a:xfrm>
          <a:prstGeom prst="rect">
            <a:avLst/>
          </a:prstGeom>
          <a:noFill/>
        </p:spPr>
        <p:txBody>
          <a:bodyPr wrap="square">
            <a:spAutoFit/>
          </a:bodyPr>
          <a:lstStyle/>
          <a:p>
            <a:pPr>
              <a:lnSpc>
                <a:spcPct val="150000"/>
              </a:lnSpc>
            </a:pPr>
            <a:r>
              <a:rPr altLang="en-US" lang="zh-CN" sz="700">
                <a:solidFill>
                  <a:srgbClr val="31743F"/>
                </a:solidFill>
                <a:latin charset="-122" panose="020b0503020204020204" pitchFamily="34" typeface="微软雅黑"/>
                <a:ea charset="-122" panose="020b0503020204020204" pitchFamily="34" typeface="微软雅黑"/>
              </a:rPr>
              <a:t>垃圾分类从我做起</a:t>
            </a:r>
          </a:p>
          <a:p>
            <a:pPr>
              <a:lnSpc>
                <a:spcPct val="150000"/>
              </a:lnSpc>
            </a:pPr>
            <a:r>
              <a:rPr altLang="en-US" lang="zh-CN" sz="700">
                <a:solidFill>
                  <a:srgbClr val="31743F"/>
                </a:solidFill>
                <a:latin charset="-122" panose="020b0503020204020204" pitchFamily="34" typeface="微软雅黑"/>
                <a:ea charset="-122" panose="020b0503020204020204" pitchFamily="34" typeface="微软雅黑"/>
              </a:rPr>
              <a:t>垃圾分一分     环保多一分</a:t>
            </a:r>
          </a:p>
          <a:p>
            <a:pPr>
              <a:lnSpc>
                <a:spcPct val="150000"/>
              </a:lnSpc>
            </a:pPr>
            <a:r>
              <a:rPr altLang="en-US" lang="zh-CN" sz="700">
                <a:solidFill>
                  <a:srgbClr val="31743F"/>
                </a:solidFill>
                <a:latin charset="-122" panose="020b0503020204020204" pitchFamily="34" typeface="微软雅黑"/>
                <a:ea charset="-122" panose="020b0503020204020204" pitchFamily="34" typeface="微软雅黑"/>
              </a:rPr>
              <a:t>环境美一分     健康加一分</a:t>
            </a:r>
          </a:p>
        </p:txBody>
      </p:sp>
      <p:sp>
        <p:nvSpPr>
          <p:cNvPr id="21" name="文本框 20">
            <a:extLst>
              <a:ext uri="{FF2B5EF4-FFF2-40B4-BE49-F238E27FC236}">
                <a16:creationId xmlns:a16="http://schemas.microsoft.com/office/drawing/2014/main" id="{8FC1462C-C767-4EBA-820F-5CBC4626C3DB}"/>
              </a:ext>
            </a:extLst>
          </p:cNvPr>
          <p:cNvSpPr txBox="1"/>
          <p:nvPr/>
        </p:nvSpPr>
        <p:spPr>
          <a:xfrm>
            <a:off x="2299182" y="3444092"/>
            <a:ext cx="7082829" cy="457200"/>
          </a:xfrm>
          <a:prstGeom prst="rect">
            <a:avLst/>
          </a:prstGeom>
          <a:noFill/>
        </p:spPr>
        <p:txBody>
          <a:bodyPr wrap="square">
            <a:spAutoFit/>
          </a:bodyPr>
          <a:lstStyle/>
          <a:p>
            <a:pPr algn="ctr"/>
            <a:r>
              <a:rPr altLang="zh-CN" b="1" lang="en-US" sz="2400">
                <a:solidFill>
                  <a:srgbClr val="31743F"/>
                </a:solidFill>
                <a:latin charset="-122" panose="020b0503020204020204" pitchFamily="34" typeface="微软雅黑"/>
                <a:ea charset="-122" panose="020b0503020204020204" pitchFamily="34" typeface="微软雅黑"/>
              </a:rPr>
              <a:t>—垃圾分类宣传教育主题班会PPT—</a:t>
            </a:r>
          </a:p>
        </p:txBody>
      </p:sp>
      <p:sp>
        <p:nvSpPr>
          <p:cNvPr id="22" name="文本框 21">
            <a:extLst>
              <a:ext uri="{FF2B5EF4-FFF2-40B4-BE49-F238E27FC236}">
                <a16:creationId xmlns:a16="http://schemas.microsoft.com/office/drawing/2014/main" id="{2FEBF2E0-4018-49F5-A520-7A2474C0E044}"/>
              </a:ext>
            </a:extLst>
          </p:cNvPr>
          <p:cNvSpPr txBox="1"/>
          <p:nvPr/>
        </p:nvSpPr>
        <p:spPr>
          <a:xfrm>
            <a:off x="2223700" y="4068392"/>
            <a:ext cx="7082829" cy="304800"/>
          </a:xfrm>
          <a:prstGeom prst="rect">
            <a:avLst/>
          </a:prstGeom>
          <a:noFill/>
        </p:spPr>
        <p:txBody>
          <a:bodyPr wrap="square">
            <a:spAutoFit/>
          </a:bodyPr>
          <a:lstStyle/>
          <a:p>
            <a:pPr algn="ctr"/>
            <a:r>
              <a:rPr altLang="en-US" b="1" lang="zh-CN" sz="1400">
                <a:solidFill>
                  <a:srgbClr val="31743F"/>
                </a:solidFill>
                <a:latin charset="-122" panose="020b0503020204020204" pitchFamily="34" typeface="微软雅黑"/>
                <a:ea charset="-122" panose="020b0503020204020204" pitchFamily="34" typeface="微软雅黑"/>
              </a:rPr>
              <a:t>汇报人：优页PPT      汇报时间:20XX</a:t>
            </a:r>
          </a:p>
        </p:txBody>
      </p:sp>
      <p:sp>
        <p:nvSpPr>
          <p:cNvPr id="23" name="文本框 22">
            <a:extLst>
              <a:ext uri="{FF2B5EF4-FFF2-40B4-BE49-F238E27FC236}">
                <a16:creationId xmlns:a16="http://schemas.microsoft.com/office/drawing/2014/main" id="{D4F504D7-4B6D-40F7-B282-148F24178AF0}"/>
              </a:ext>
            </a:extLst>
          </p:cNvPr>
          <p:cNvSpPr txBox="1"/>
          <p:nvPr/>
        </p:nvSpPr>
        <p:spPr>
          <a:xfrm>
            <a:off x="2339417" y="1051305"/>
            <a:ext cx="7082829" cy="304800"/>
          </a:xfrm>
          <a:prstGeom prst="rect">
            <a:avLst/>
          </a:prstGeom>
          <a:noFill/>
        </p:spPr>
        <p:txBody>
          <a:bodyPr wrap="square">
            <a:spAutoFit/>
          </a:bodyPr>
          <a:lstStyle/>
          <a:p>
            <a:pPr algn="dist"/>
            <a:r>
              <a:rPr altLang="en-US" b="1" lang="zh-CN" sz="1400">
                <a:solidFill>
                  <a:srgbClr val="31743F"/>
                </a:solidFill>
                <a:latin charset="-122" panose="020b0503020204020204" pitchFamily="34" typeface="微软雅黑"/>
                <a:ea charset="-122" panose="020b0503020204020204" pitchFamily="34" typeface="微软雅黑"/>
              </a:rPr>
              <a:t>垃/圾/不/落/地/城/市/更/美/丽</a:t>
            </a:r>
          </a:p>
        </p:txBody>
      </p:sp>
    </p:spTree>
    <p:extLst>
      <p:ext uri="{BB962C8B-B14F-4D97-AF65-F5344CB8AC3E}">
        <p14:creationId val="4284149754"/>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par>
                                <p:cTn fill="hold" id="8" nodeType="withEffect" presetClass="entr" presetID="22" presetSubtype="4">
                                  <p:stCondLst>
                                    <p:cond delay="0"/>
                                  </p:stCondLst>
                                  <p:childTnLst>
                                    <p:set>
                                      <p:cBhvr>
                                        <p:cTn dur="1" fill="hold" id="9">
                                          <p:stCondLst>
                                            <p:cond delay="0"/>
                                          </p:stCondLst>
                                        </p:cTn>
                                        <p:tgtEl>
                                          <p:spTgt spid="16"/>
                                        </p:tgtEl>
                                        <p:attrNameLst>
                                          <p:attrName>style.visibility</p:attrName>
                                        </p:attrNameLst>
                                      </p:cBhvr>
                                      <p:to>
                                        <p:strVal val="visible"/>
                                      </p:to>
                                    </p:set>
                                    <p:animEffect filter="wipe(down)" transition="in">
                                      <p:cBhvr>
                                        <p:cTn dur="500" id="10"/>
                                        <p:tgtEl>
                                          <p:spTgt spid="16"/>
                                        </p:tgtEl>
                                      </p:cBhvr>
                                    </p:animEffect>
                                  </p:childTnLst>
                                </p:cTn>
                              </p:par>
                              <p:par>
                                <p:cTn fill="hold" id="11" nodeType="withEffect" presetClass="entr" presetID="22" presetSubtype="4">
                                  <p:stCondLst>
                                    <p:cond delay="0"/>
                                  </p:stCondLst>
                                  <p:childTnLst>
                                    <p:set>
                                      <p:cBhvr>
                                        <p:cTn dur="1" fill="hold" id="12">
                                          <p:stCondLst>
                                            <p:cond delay="0"/>
                                          </p:stCondLst>
                                        </p:cTn>
                                        <p:tgtEl>
                                          <p:spTgt spid="17"/>
                                        </p:tgtEl>
                                        <p:attrNameLst>
                                          <p:attrName>style.visibility</p:attrName>
                                        </p:attrNameLst>
                                      </p:cBhvr>
                                      <p:to>
                                        <p:strVal val="visible"/>
                                      </p:to>
                                    </p:set>
                                    <p:animEffect filter="wipe(down)" transition="in">
                                      <p:cBhvr>
                                        <p:cTn dur="500" id="13"/>
                                        <p:tgtEl>
                                          <p:spTgt spid="17"/>
                                        </p:tgtEl>
                                      </p:cBhvr>
                                    </p:animEffect>
                                  </p:childTnLst>
                                </p:cTn>
                              </p:par>
                            </p:childTnLst>
                          </p:cTn>
                        </p:par>
                        <p:par>
                          <p:cTn fill="hold" id="14" nodeType="afterGroup">
                            <p:stCondLst>
                              <p:cond delay="500"/>
                            </p:stCondLst>
                            <p:childTnLst>
                              <p:par>
                                <p:cTn fill="hold" id="15" nodeType="after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16" presetSubtype="21">
                                  <p:stCondLst>
                                    <p:cond delay="0"/>
                                  </p:stCondLst>
                                  <p:childTnLst>
                                    <p:set>
                                      <p:cBhvr>
                                        <p:cTn dur="1" fill="hold" id="22">
                                          <p:stCondLst>
                                            <p:cond delay="0"/>
                                          </p:stCondLst>
                                        </p:cTn>
                                        <p:tgtEl>
                                          <p:spTgt spid="23"/>
                                        </p:tgtEl>
                                        <p:attrNameLst>
                                          <p:attrName>style.visibility</p:attrName>
                                        </p:attrNameLst>
                                      </p:cBhvr>
                                      <p:to>
                                        <p:strVal val="visible"/>
                                      </p:to>
                                    </p:set>
                                    <p:animEffect filter="barn(inVertical)" transition="in">
                                      <p:cBhvr>
                                        <p:cTn dur="500" id="23"/>
                                        <p:tgtEl>
                                          <p:spTgt spid="23"/>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Effect filter="fade" transition="in">
                                      <p:cBhvr>
                                        <p:cTn dur="500" id="29"/>
                                        <p:tgtEl>
                                          <p:spTgt spid="11"/>
                                        </p:tgtEl>
                                      </p:cBhvr>
                                    </p:animEffect>
                                  </p:childTnLst>
                                </p:cTn>
                              </p:par>
                            </p:childTnLst>
                          </p:cTn>
                        </p:par>
                        <p:par>
                          <p:cTn fill="hold" id="30" nodeType="afterGroup">
                            <p:stCondLst>
                              <p:cond delay="2500"/>
                            </p:stCondLst>
                            <p:childTnLst>
                              <p:par>
                                <p:cTn fill="hold" grpId="0" id="31" nodeType="afterEffect" presetClass="entr" presetID="22" presetSubtype="4">
                                  <p:stCondLst>
                                    <p:cond delay="0"/>
                                  </p:stCondLst>
                                  <p:childTnLst>
                                    <p:set>
                                      <p:cBhvr>
                                        <p:cTn dur="1" fill="hold" id="32">
                                          <p:stCondLst>
                                            <p:cond delay="0"/>
                                          </p:stCondLst>
                                        </p:cTn>
                                        <p:tgtEl>
                                          <p:spTgt spid="21"/>
                                        </p:tgtEl>
                                        <p:attrNameLst>
                                          <p:attrName>style.visibility</p:attrName>
                                        </p:attrNameLst>
                                      </p:cBhvr>
                                      <p:to>
                                        <p:strVal val="visible"/>
                                      </p:to>
                                    </p:set>
                                    <p:animEffect filter="wipe(down)" transition="in">
                                      <p:cBhvr>
                                        <p:cTn dur="500" id="33"/>
                                        <p:tgtEl>
                                          <p:spTgt spid="21"/>
                                        </p:tgtEl>
                                      </p:cBhvr>
                                    </p:animEffect>
                                  </p:childTnLst>
                                </p:cTn>
                              </p:par>
                            </p:childTnLst>
                          </p:cTn>
                        </p:par>
                        <p:par>
                          <p:cTn fill="hold" id="34" nodeType="afterGroup">
                            <p:stCondLst>
                              <p:cond delay="3000"/>
                            </p:stCondLst>
                            <p:childTnLst>
                              <p:par>
                                <p:cTn fill="hold" grpId="0" id="35" nodeType="afterEffect" presetClass="entr" presetID="42"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19"/>
                                        </p:tgtEl>
                                        <p:attrNameLst>
                                          <p:attrName>style.visibility</p:attrName>
                                        </p:attrNameLst>
                                      </p:cBhvr>
                                      <p:to>
                                        <p:strVal val="visible"/>
                                      </p:to>
                                    </p:set>
                                    <p:animEffect filter="fade" transition="in">
                                      <p:cBhvr>
                                        <p:cTn dur="500" id="4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2"/>
      <p:bldP grpId="0" spid="2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lang="zh-CN" sz="1600">
                <a:solidFill>
                  <a:srgbClr val="218B01"/>
                </a:solidFill>
                <a:latin charset="-122" panose="00020600040101010101" pitchFamily="18" typeface="阿里汉仪智能黑体"/>
                <a:ea charset="-122" panose="00020600040101010101" pitchFamily="18" typeface="阿里汉仪智能黑体"/>
                <a:sym typeface="+mn-lt"/>
              </a:rPr>
              <a:t>垃圾处理的现状</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grpSp>
        <p:nvGrpSpPr>
          <p:cNvPr id="21" name="组合 20">
            <a:extLst>
              <a:ext uri="{FF2B5EF4-FFF2-40B4-BE49-F238E27FC236}">
                <a16:creationId xmlns:a16="http://schemas.microsoft.com/office/drawing/2014/main" id="{72B79C53-6BCD-4E5D-B66C-907BB18CE12C}"/>
              </a:ext>
            </a:extLst>
          </p:cNvPr>
          <p:cNvGrpSpPr/>
          <p:nvPr/>
        </p:nvGrpSpPr>
        <p:grpSpPr>
          <a:xfrm>
            <a:off x="1301522" y="982246"/>
            <a:ext cx="3321642" cy="2594791"/>
            <a:chOff x="762001" y="1953284"/>
            <a:chExt cx="3673985" cy="3432686"/>
          </a:xfrm>
        </p:grpSpPr>
        <p:pic>
          <p:nvPicPr>
            <p:cNvPr id="16" name="图片 15">
              <a:extLst>
                <a:ext uri="{FF2B5EF4-FFF2-40B4-BE49-F238E27FC236}">
                  <a16:creationId xmlns:a16="http://schemas.microsoft.com/office/drawing/2014/main" id="{B034660D-F811-4E13-9C6C-A7A0FC35559E}"/>
                </a:ext>
              </a:extLst>
            </p:cNvPr>
            <p:cNvPicPr>
              <a:picLocks noChangeAspect="1"/>
            </p:cNvPicPr>
            <p:nvPr/>
          </p:nvPicPr>
          <p:blipFill>
            <a:blip r:embed="rId4">
              <a:extLst>
                <a:ext uri="{28A0092B-C50C-407E-A947-70E740481C1C}">
                  <a14:useLocalDpi val="0"/>
                </a:ext>
              </a:extLst>
            </a:blip>
            <a:stretch>
              <a:fillRect/>
            </a:stretch>
          </p:blipFill>
          <p:spPr>
            <a:xfrm>
              <a:off x="762001" y="1953284"/>
              <a:ext cx="3673985" cy="3432686"/>
            </a:xfrm>
            <a:prstGeom prst="rect">
              <a:avLst/>
            </a:prstGeom>
          </p:spPr>
        </p:pic>
        <p:sp>
          <p:nvSpPr>
            <p:cNvPr id="20" name="文本框 19">
              <a:extLst>
                <a:ext uri="{FF2B5EF4-FFF2-40B4-BE49-F238E27FC236}">
                  <a16:creationId xmlns:a16="http://schemas.microsoft.com/office/drawing/2014/main" id="{628349A9-FD17-4EE6-A558-505DBB51407B}"/>
                </a:ext>
              </a:extLst>
            </p:cNvPr>
            <p:cNvSpPr txBox="1"/>
            <p:nvPr/>
          </p:nvSpPr>
          <p:spPr>
            <a:xfrm>
              <a:off x="1412116" y="3033774"/>
              <a:ext cx="2373754" cy="1330640"/>
            </a:xfrm>
            <a:prstGeom prst="rect">
              <a:avLst/>
            </a:prstGeom>
            <a:noFill/>
            <a:ln>
              <a:noFill/>
            </a:ln>
          </p:spPr>
          <p:txBody>
            <a:bodyPr anchor="t" rtlCol="0" wrap="square">
              <a:spAutoFit/>
            </a:bodyPr>
            <a:lstStyle/>
            <a:p>
              <a:pPr algn="ctr">
                <a:lnSpc>
                  <a:spcPct val="150000"/>
                </a:lnSpc>
              </a:pPr>
              <a:r>
                <a:rPr altLang="en-US" b="1" lang="zh-CN" sz="2000">
                  <a:solidFill>
                    <a:srgbClr val="218B01"/>
                  </a:solidFill>
                  <a:latin charset="-122" panose="020b0503020204020204" pitchFamily="34" typeface="微软雅黑"/>
                  <a:ea charset="-122" panose="020b0503020204020204" pitchFamily="34" typeface="微软雅黑"/>
                  <a:cs typeface="+mn-ea"/>
                  <a:sym typeface="+mn-lt"/>
                </a:rPr>
                <a:t>资源返还垃圾分类使垃圾资源化</a:t>
              </a:r>
            </a:p>
          </p:txBody>
        </p:sp>
      </p:grpSp>
      <p:sp>
        <p:nvSpPr>
          <p:cNvPr id="18" name="文本框 17">
            <a:extLst>
              <a:ext uri="{FF2B5EF4-FFF2-40B4-BE49-F238E27FC236}">
                <a16:creationId xmlns:a16="http://schemas.microsoft.com/office/drawing/2014/main" id="{1E79FD48-7A24-4DD5-90CF-33CA8635291E}"/>
              </a:ext>
            </a:extLst>
          </p:cNvPr>
          <p:cNvSpPr txBox="1"/>
          <p:nvPr/>
        </p:nvSpPr>
        <p:spPr>
          <a:xfrm>
            <a:off x="659758" y="3467781"/>
            <a:ext cx="4605171" cy="2651760"/>
          </a:xfrm>
          <a:prstGeom prst="rect">
            <a:avLst/>
          </a:prstGeom>
          <a:noFill/>
          <a:ln>
            <a:noFill/>
          </a:ln>
        </p:spPr>
        <p:txBody>
          <a:bodyPr anchor="t" rtlCol="0" wrap="square">
            <a:spAutoFit/>
          </a:bodyPr>
          <a:lstStyle/>
          <a:p>
            <a:pPr indent="-285750" marL="285750">
              <a:lnSpc>
                <a:spcPct val="150000"/>
              </a:lnSpc>
              <a:buFont charset="2" panose="05000000000000000000" pitchFamily="2" typeface="Wingdings"/>
              <a:buChar char="u"/>
            </a:pPr>
            <a:r>
              <a:rPr altLang="zh-CN" lang="zh-CN" sz="1600">
                <a:latin charset="-122" panose="020b0503020204020204" pitchFamily="34" typeface="微软雅黑"/>
                <a:ea charset="-122" panose="020b0503020204020204" pitchFamily="34" typeface="微软雅黑"/>
                <a:cs typeface="+mn-ea"/>
                <a:sym typeface="+mn-lt"/>
              </a:rPr>
              <a:t>在每天所丢弃的大量垃圾中，包含着丰富的可以重新利用的资源。</a:t>
            </a:r>
          </a:p>
          <a:p>
            <a:pPr indent="-285750" marL="285750">
              <a:lnSpc>
                <a:spcPct val="150000"/>
              </a:lnSpc>
              <a:buFont charset="2" panose="05000000000000000000" pitchFamily="2" typeface="Wingdings"/>
              <a:buChar char="u"/>
            </a:pPr>
            <a:r>
              <a:rPr altLang="zh-CN" lang="zh-CN" sz="1600">
                <a:latin charset="-122" panose="020b0503020204020204" pitchFamily="34" typeface="微软雅黑"/>
                <a:ea charset="-122" panose="020b0503020204020204" pitchFamily="34" typeface="微软雅黑"/>
                <a:cs typeface="+mn-ea"/>
                <a:sym typeface="+mn-lt"/>
              </a:rPr>
              <a:t>仅北京市一年垃圾中便蕴含着11亿的产值。对垃圾进行资源化分类回收利用，不仅节约了社会资源，将其中的有害物质分离出来，避免了填埋和焚烧之后形成跟严重的污染。</a:t>
            </a:r>
          </a:p>
          <a:p>
            <a:pPr indent="-285750" marL="285750">
              <a:lnSpc>
                <a:spcPct val="150000"/>
              </a:lnSpc>
              <a:buFont charset="2" panose="05000000000000000000" pitchFamily="2" typeface="Wingdings"/>
              <a:buChar char="u"/>
            </a:pPr>
            <a:r>
              <a:rPr altLang="zh-CN" lang="zh-CN" sz="1600">
                <a:latin charset="-122" panose="020b0503020204020204" pitchFamily="34" typeface="微软雅黑"/>
                <a:ea charset="-122" panose="020b0503020204020204" pitchFamily="34" typeface="微软雅黑"/>
                <a:cs typeface="+mn-ea"/>
                <a:sym typeface="+mn-lt"/>
              </a:rPr>
              <a:t> 因此，对垃圾进行分类回收处理是很有必要的。</a:t>
            </a:r>
          </a:p>
        </p:txBody>
      </p:sp>
      <p:pic>
        <p:nvPicPr>
          <p:cNvPr id="23" name="图片 22">
            <a:extLst>
              <a:ext uri="{FF2B5EF4-FFF2-40B4-BE49-F238E27FC236}">
                <a16:creationId xmlns:a16="http://schemas.microsoft.com/office/drawing/2014/main" id="{07F25EAC-6AE0-4DA5-8472-58C523D4F126}"/>
              </a:ext>
            </a:extLst>
          </p:cNvPr>
          <p:cNvPicPr>
            <a:picLocks noChangeAspect="1"/>
          </p:cNvPicPr>
          <p:nvPr/>
        </p:nvPicPr>
        <p:blipFill>
          <a:blip r:embed="rId5">
            <a:extLst>
              <a:ext uri="{28A0092B-C50C-407E-A947-70E740481C1C}">
                <a14:useLocalDpi val="0"/>
              </a:ext>
            </a:extLst>
          </a:blip>
          <a:stretch>
            <a:fillRect/>
          </a:stretch>
        </p:blipFill>
        <p:spPr>
          <a:xfrm>
            <a:off x="6277546" y="1659549"/>
            <a:ext cx="4647836" cy="4647836"/>
          </a:xfrm>
          <a:prstGeom prst="rect">
            <a:avLst/>
          </a:prstGeom>
        </p:spPr>
      </p:pic>
    </p:spTree>
    <p:extLst>
      <p:ext uri="{BB962C8B-B14F-4D97-AF65-F5344CB8AC3E}">
        <p14:creationId val="46019645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1000" fill="hold" id="7"/>
                                        <p:tgtEl>
                                          <p:spTgt spid="21"/>
                                        </p:tgtEl>
                                        <p:attrNameLst>
                                          <p:attrName>ppt_w</p:attrName>
                                        </p:attrNameLst>
                                      </p:cBhvr>
                                      <p:tavLst>
                                        <p:tav tm="0">
                                          <p:val>
                                            <p:fltVal val="0"/>
                                          </p:val>
                                        </p:tav>
                                        <p:tav tm="100000">
                                          <p:val>
                                            <p:strVal val="#ppt_w"/>
                                          </p:val>
                                        </p:tav>
                                      </p:tavLst>
                                    </p:anim>
                                    <p:anim calcmode="lin" valueType="num">
                                      <p:cBhvr>
                                        <p:cTn dur="1000" fill="hold" id="8"/>
                                        <p:tgtEl>
                                          <p:spTgt spid="21"/>
                                        </p:tgtEl>
                                        <p:attrNameLst>
                                          <p:attrName>ppt_h</p:attrName>
                                        </p:attrNameLst>
                                      </p:cBhvr>
                                      <p:tavLst>
                                        <p:tav tm="0">
                                          <p:val>
                                            <p:fltVal val="0"/>
                                          </p:val>
                                        </p:tav>
                                        <p:tav tm="100000">
                                          <p:val>
                                            <p:strVal val="#ppt_h"/>
                                          </p:val>
                                        </p:tav>
                                      </p:tavLst>
                                    </p:anim>
                                    <p:anim calcmode="lin" valueType="num">
                                      <p:cBhvr>
                                        <p:cTn dur="1000" fill="hold" id="9"/>
                                        <p:tgtEl>
                                          <p:spTgt spid="21"/>
                                        </p:tgtEl>
                                        <p:attrNameLst>
                                          <p:attrName>style.rotation</p:attrName>
                                        </p:attrNameLst>
                                      </p:cBhvr>
                                      <p:tavLst>
                                        <p:tav tm="0">
                                          <p:val>
                                            <p:fltVal val="90"/>
                                          </p:val>
                                        </p:tav>
                                        <p:tav tm="100000">
                                          <p:val>
                                            <p:fltVal val="0"/>
                                          </p:val>
                                        </p:tav>
                                      </p:tavLst>
                                    </p:anim>
                                    <p:animEffect filter="fade" transition="in">
                                      <p:cBhvr>
                                        <p:cTn dur="1000" id="10"/>
                                        <p:tgtEl>
                                          <p:spTgt spid="21"/>
                                        </p:tgtEl>
                                      </p:cBhvr>
                                    </p:animEffect>
                                  </p:childTnLst>
                                </p:cTn>
                              </p:par>
                            </p:childTnLst>
                          </p:cTn>
                        </p:par>
                        <p:par>
                          <p:cTn fill="hold" id="11" nodeType="afterGroup">
                            <p:stCondLst>
                              <p:cond delay="1000"/>
                            </p:stCondLst>
                            <p:childTnLst>
                              <p:par>
                                <p:cTn fill="hold" grpId="0" id="12" nodeType="afterEffect" presetClass="entr" presetID="22" presetSubtype="4">
                                  <p:stCondLst>
                                    <p:cond delay="0"/>
                                  </p:stCondLst>
                                  <p:childTnLst>
                                    <p:set>
                                      <p:cBhvr>
                                        <p:cTn dur="1" fill="hold" id="13">
                                          <p:stCondLst>
                                            <p:cond delay="0"/>
                                          </p:stCondLst>
                                        </p:cTn>
                                        <p:tgtEl>
                                          <p:spTgt spid="18"/>
                                        </p:tgtEl>
                                        <p:attrNameLst>
                                          <p:attrName>style.visibility</p:attrName>
                                        </p:attrNameLst>
                                      </p:cBhvr>
                                      <p:to>
                                        <p:strVal val="visible"/>
                                      </p:to>
                                    </p:set>
                                    <p:animEffect filter="wipe(down)" transition="in">
                                      <p:cBhvr>
                                        <p:cTn dur="500" id="14"/>
                                        <p:tgtEl>
                                          <p:spTgt spid="18"/>
                                        </p:tgtEl>
                                      </p:cBhvr>
                                    </p:animEffect>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10A10C07-064A-4F1F-94C3-227E0612F5B1}"/>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34"/>
          </a:xfrm>
          <a:prstGeom prst="rect">
            <a:avLst/>
          </a:prstGeom>
        </p:spPr>
      </p:pic>
      <p:sp>
        <p:nvSpPr>
          <p:cNvPr id="19" name="文本框 18">
            <a:extLst>
              <a:ext uri="{FF2B5EF4-FFF2-40B4-BE49-F238E27FC236}">
                <a16:creationId xmlns:a16="http://schemas.microsoft.com/office/drawing/2014/main" id="{FFC07CDD-1AE9-4A38-BFC1-A5187C4C93B7}"/>
              </a:ext>
            </a:extLst>
          </p:cNvPr>
          <p:cNvSpPr txBox="1"/>
          <p:nvPr/>
        </p:nvSpPr>
        <p:spPr>
          <a:xfrm>
            <a:off x="301516" y="205523"/>
            <a:ext cx="6096000" cy="646176"/>
          </a:xfrm>
          <a:prstGeom prst="rect">
            <a:avLst/>
          </a:prstGeom>
          <a:noFill/>
        </p:spPr>
        <p:txBody>
          <a:bodyPr wrap="square">
            <a:spAutoFit/>
          </a:bodyPr>
          <a:lstStyle/>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垃圾分类从我做起</a:t>
            </a:r>
          </a:p>
          <a:p>
            <a:pPr>
              <a:lnSpc>
                <a:spcPct val="130000"/>
              </a:lnSpc>
            </a:pPr>
            <a:endParaRPr altLang="en-US" lang="zh-CN" sz="700">
              <a:solidFill>
                <a:srgbClr val="31743F"/>
              </a:solidFill>
              <a:latin charset="-122" panose="00020600040101010101" pitchFamily="18" typeface="阿里汉仪智能黑体"/>
              <a:ea charset="-122" panose="00020600040101010101" pitchFamily="18" typeface="阿里汉仪智能黑体"/>
            </a:endParaRPr>
          </a:p>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垃圾分一分     环保多一分</a:t>
            </a:r>
          </a:p>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环境美一分     健康加一分</a:t>
            </a:r>
          </a:p>
        </p:txBody>
      </p:sp>
      <p:pic>
        <p:nvPicPr>
          <p:cNvPr id="41" name="图片 40">
            <a:extLst>
              <a:ext uri="{FF2B5EF4-FFF2-40B4-BE49-F238E27FC236}">
                <a16:creationId xmlns:a16="http://schemas.microsoft.com/office/drawing/2014/main" id="{ABB18467-9F07-4DEB-8D35-A43C2D23633B}"/>
              </a:ext>
            </a:extLst>
          </p:cNvPr>
          <p:cNvPicPr>
            <a:picLocks noChangeAspect="1"/>
          </p:cNvPicPr>
          <p:nvPr/>
        </p:nvPicPr>
        <p:blipFill>
          <a:blip r:embed="rId4">
            <a:extLst>
              <a:ext uri="{28A0092B-C50C-407E-A947-70E740481C1C}">
                <a14:useLocalDpi val="0"/>
              </a:ext>
            </a:extLst>
          </a:blip>
          <a:stretch>
            <a:fillRect/>
          </a:stretch>
        </p:blipFill>
        <p:spPr>
          <a:xfrm>
            <a:off x="1264917" y="454889"/>
            <a:ext cx="7486161" cy="5604610"/>
          </a:xfrm>
          <a:prstGeom prst="rect">
            <a:avLst/>
          </a:prstGeom>
        </p:spPr>
      </p:pic>
      <p:sp>
        <p:nvSpPr>
          <p:cNvPr id="42" name="文本框 41">
            <a:extLst>
              <a:ext uri="{FF2B5EF4-FFF2-40B4-BE49-F238E27FC236}">
                <a16:creationId xmlns:a16="http://schemas.microsoft.com/office/drawing/2014/main" id="{6F3D333E-63AA-4EAD-8CAE-FB9C9AD7B5DB}"/>
              </a:ext>
            </a:extLst>
          </p:cNvPr>
          <p:cNvSpPr txBox="1"/>
          <p:nvPr/>
        </p:nvSpPr>
        <p:spPr>
          <a:xfrm>
            <a:off x="2225345" y="3522440"/>
            <a:ext cx="5303215" cy="996696"/>
          </a:xfrm>
          <a:prstGeom prst="rect">
            <a:avLst/>
          </a:prstGeom>
          <a:noFill/>
        </p:spPr>
        <p:txBody>
          <a:bodyPr rtlCol="0" wrap="square">
            <a:spAutoFit/>
          </a:bodyPr>
          <a:lstStyle>
            <a:defPPr>
              <a:defRPr lang="zh-CN"/>
            </a:defPPr>
            <a:lvl1pPr algn="ctr">
              <a:lnSpc>
                <a:spcPct val="90000"/>
              </a:lnSpc>
              <a:defRPr b="1" kern="100" spc="-300" sz="8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pPr algn="dist">
              <a:defRPr/>
            </a:pPr>
            <a:r>
              <a:rPr altLang="en-US" kern="0" lang="zh-CN" sz="6600">
                <a:solidFill>
                  <a:srgbClr val="218B01"/>
                </a:solidFill>
                <a:latin charset="-122" panose="00020600040101010101" pitchFamily="18" typeface="阿里汉仪智能黑体"/>
                <a:ea charset="-122" panose="00020600040101010101" pitchFamily="18" typeface="阿里汉仪智能黑体"/>
                <a:sym typeface="+mn-lt"/>
              </a:rPr>
              <a:t>垃圾的分类</a:t>
            </a:r>
          </a:p>
        </p:txBody>
      </p:sp>
      <p:sp>
        <p:nvSpPr>
          <p:cNvPr id="43" name="文本框 42">
            <a:extLst>
              <a:ext uri="{FF2B5EF4-FFF2-40B4-BE49-F238E27FC236}">
                <a16:creationId xmlns:a16="http://schemas.microsoft.com/office/drawing/2014/main" id="{F98CED5F-B510-4AD3-977B-BE11BC80CD7E}"/>
              </a:ext>
            </a:extLst>
          </p:cNvPr>
          <p:cNvSpPr txBox="1"/>
          <p:nvPr/>
        </p:nvSpPr>
        <p:spPr>
          <a:xfrm>
            <a:off x="749812" y="2428478"/>
            <a:ext cx="5980254" cy="914400"/>
          </a:xfrm>
          <a:prstGeom prst="rect">
            <a:avLst/>
          </a:prstGeom>
          <a:noFill/>
        </p:spPr>
        <p:txBody>
          <a:bodyPr rtlCol="0" wrap="square">
            <a:spAutoFit/>
          </a:bodyPr>
          <a:lstStyle>
            <a:defPPr>
              <a:defRPr lang="zh-CN"/>
            </a:defPPr>
            <a:lvl1pPr algn="ctr">
              <a:lnSpc>
                <a:spcPct val="90000"/>
              </a:lnSpc>
              <a:defRPr b="1" kern="100" spc="-300" sz="6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r>
              <a:rPr altLang="en-US" lang="zh-CN">
                <a:solidFill>
                  <a:srgbClr val="218B01"/>
                </a:solidFill>
                <a:latin charset="-122" panose="00020600040101010101" pitchFamily="18" typeface="阿里汉仪智能黑体"/>
                <a:ea charset="-122" panose="00020600040101010101" pitchFamily="18" typeface="阿里汉仪智能黑体"/>
                <a:sym typeface="+mn-lt"/>
              </a:rPr>
              <a:t>第二章节</a:t>
            </a:r>
          </a:p>
        </p:txBody>
      </p:sp>
      <p:pic>
        <p:nvPicPr>
          <p:cNvPr id="46" name="图片 45">
            <a:extLst>
              <a:ext uri="{FF2B5EF4-FFF2-40B4-BE49-F238E27FC236}">
                <a16:creationId xmlns:a16="http://schemas.microsoft.com/office/drawing/2014/main" id="{EF047A80-45D9-4662-A8D7-C16A7C00AEB0}"/>
              </a:ext>
            </a:extLst>
          </p:cNvPr>
          <p:cNvPicPr>
            <a:picLocks noChangeAspect="1"/>
          </p:cNvPicPr>
          <p:nvPr/>
        </p:nvPicPr>
        <p:blipFill>
          <a:blip r:embed="rId5">
            <a:extLst>
              <a:ext uri="{28A0092B-C50C-407E-A947-70E740481C1C}">
                <a14:useLocalDpi val="0"/>
              </a:ext>
            </a:extLst>
          </a:blip>
          <a:srcRect b="19704" l="11627" r="12735" t="22117"/>
          <a:stretch>
            <a:fillRect/>
          </a:stretch>
        </p:blipFill>
        <p:spPr>
          <a:xfrm>
            <a:off x="7002462" y="3165179"/>
            <a:ext cx="4586816" cy="3528060"/>
          </a:xfrm>
          <a:prstGeom prst="rect">
            <a:avLst/>
          </a:prstGeom>
        </p:spPr>
      </p:pic>
      <p:pic>
        <p:nvPicPr>
          <p:cNvPr id="16" name="图片 15">
            <a:extLst>
              <a:ext uri="{FF2B5EF4-FFF2-40B4-BE49-F238E27FC236}">
                <a16:creationId xmlns:a16="http://schemas.microsoft.com/office/drawing/2014/main" id="{A94DD6AE-EC50-46D8-8588-DF661E7155C9}"/>
              </a:ext>
            </a:extLst>
          </p:cNvPr>
          <p:cNvPicPr>
            <a:picLocks noChangeAspect="1"/>
          </p:cNvPicPr>
          <p:nvPr/>
        </p:nvPicPr>
        <p:blipFill>
          <a:blip r:embed="rId6">
            <a:extLst>
              <a:ext uri="{28A0092B-C50C-407E-A947-70E740481C1C}">
                <a14:useLocalDpi val="0"/>
              </a:ext>
            </a:extLst>
          </a:blip>
          <a:stretch>
            <a:fillRect/>
          </a:stretch>
        </p:blipFill>
        <p:spPr>
          <a:xfrm>
            <a:off x="301516" y="3825490"/>
            <a:ext cx="2221717" cy="2633260"/>
          </a:xfrm>
          <a:prstGeom prst="rect">
            <a:avLst/>
          </a:prstGeom>
        </p:spPr>
      </p:pic>
      <p:grpSp>
        <p:nvGrpSpPr>
          <p:cNvPr id="3" name="组合 2">
            <a:extLst>
              <a:ext uri="{FF2B5EF4-FFF2-40B4-BE49-F238E27FC236}">
                <a16:creationId xmlns:a16="http://schemas.microsoft.com/office/drawing/2014/main" id="{4643FB0A-0C49-4FA3-801F-5EFB950C295A}"/>
              </a:ext>
            </a:extLst>
          </p:cNvPr>
          <p:cNvGrpSpPr/>
          <p:nvPr/>
        </p:nvGrpSpPr>
        <p:grpSpPr>
          <a:xfrm>
            <a:off x="7085093" y="743149"/>
            <a:ext cx="2919794" cy="2006278"/>
            <a:chOff x="7085093" y="743149"/>
            <a:chExt cx="2919794" cy="2006278"/>
          </a:xfrm>
        </p:grpSpPr>
        <p:pic>
          <p:nvPicPr>
            <p:cNvPr id="48" name="图片 47">
              <a:extLst>
                <a:ext uri="{FF2B5EF4-FFF2-40B4-BE49-F238E27FC236}">
                  <a16:creationId xmlns:a16="http://schemas.microsoft.com/office/drawing/2014/main" id="{EF46D3EE-0603-475D-9E5D-952FF85D50F7}"/>
                </a:ext>
              </a:extLst>
            </p:cNvPr>
            <p:cNvPicPr>
              <a:picLocks noChangeAspect="1"/>
            </p:cNvPicPr>
            <p:nvPr/>
          </p:nvPicPr>
          <p:blipFill>
            <a:blip r:embed="rId7"/>
            <a:srcRect b="71667" l="73344"/>
            <a:stretch>
              <a:fillRect/>
            </a:stretch>
          </p:blipFill>
          <p:spPr>
            <a:xfrm rot="20001524">
              <a:off x="8582366" y="1675378"/>
              <a:ext cx="1422521" cy="1074049"/>
            </a:xfrm>
            <a:prstGeom prst="rect">
              <a:avLst/>
            </a:prstGeom>
          </p:spPr>
        </p:pic>
        <p:pic>
          <p:nvPicPr>
            <p:cNvPr id="49" name="图片 48">
              <a:extLst>
                <a:ext uri="{FF2B5EF4-FFF2-40B4-BE49-F238E27FC236}">
                  <a16:creationId xmlns:a16="http://schemas.microsoft.com/office/drawing/2014/main" id="{971D39D3-5EB7-419D-852A-F90F82CDE58F}"/>
                </a:ext>
              </a:extLst>
            </p:cNvPr>
            <p:cNvPicPr>
              <a:picLocks noChangeAspect="1"/>
            </p:cNvPicPr>
            <p:nvPr/>
          </p:nvPicPr>
          <p:blipFill>
            <a:blip r:embed="rId7"/>
            <a:srcRect b="4852" l="-4806" r="78150" t="66815"/>
            <a:stretch>
              <a:fillRect/>
            </a:stretch>
          </p:blipFill>
          <p:spPr>
            <a:xfrm flipH="1" rot="19827660">
              <a:off x="7085093" y="743149"/>
              <a:ext cx="1332985" cy="1006446"/>
            </a:xfrm>
            <a:prstGeom prst="rect">
              <a:avLst/>
            </a:prstGeom>
          </p:spPr>
        </p:pic>
      </p:grpSp>
    </p:spTree>
    <p:extLst>
      <p:ext uri="{BB962C8B-B14F-4D97-AF65-F5344CB8AC3E}">
        <p14:creationId val="2617617647"/>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9"/>
                                        </p:tgtEl>
                                        <p:attrNameLst>
                                          <p:attrName>style.visibility</p:attrName>
                                        </p:attrNameLst>
                                      </p:cBhvr>
                                      <p:to>
                                        <p:strVal val="visible"/>
                                      </p:to>
                                    </p:set>
                                    <p:animEffect filter="fade" transition="in">
                                      <p:cBhvr>
                                        <p:cTn dur="500" id="11"/>
                                        <p:tgtEl>
                                          <p:spTgt spid="19"/>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p:cTn dur="500" fill="hold" id="15"/>
                                        <p:tgtEl>
                                          <p:spTgt spid="41"/>
                                        </p:tgtEl>
                                        <p:attrNameLst>
                                          <p:attrName>ppt_w</p:attrName>
                                        </p:attrNameLst>
                                      </p:cBhvr>
                                      <p:tavLst>
                                        <p:tav tm="0">
                                          <p:val>
                                            <p:fltVal val="0"/>
                                          </p:val>
                                        </p:tav>
                                        <p:tav tm="100000">
                                          <p:val>
                                            <p:strVal val="#ppt_w"/>
                                          </p:val>
                                        </p:tav>
                                      </p:tavLst>
                                    </p:anim>
                                    <p:anim calcmode="lin" valueType="num">
                                      <p:cBhvr>
                                        <p:cTn dur="500" fill="hold" id="16"/>
                                        <p:tgtEl>
                                          <p:spTgt spid="41"/>
                                        </p:tgtEl>
                                        <p:attrNameLst>
                                          <p:attrName>ppt_h</p:attrName>
                                        </p:attrNameLst>
                                      </p:cBhvr>
                                      <p:tavLst>
                                        <p:tav tm="0">
                                          <p:val>
                                            <p:fltVal val="0"/>
                                          </p:val>
                                        </p:tav>
                                        <p:tav tm="100000">
                                          <p:val>
                                            <p:strVal val="#ppt_h"/>
                                          </p:val>
                                        </p:tav>
                                      </p:tavLst>
                                    </p:anim>
                                    <p:animEffect filter="fade" transition="in">
                                      <p:cBhvr>
                                        <p:cTn dur="500" id="17"/>
                                        <p:tgtEl>
                                          <p:spTgt spid="41"/>
                                        </p:tgtEl>
                                      </p:cBhvr>
                                    </p:animEffect>
                                  </p:childTnLst>
                                </p:cTn>
                              </p:par>
                            </p:childTnLst>
                          </p:cTn>
                        </p:par>
                        <p:par>
                          <p:cTn fill="hold" id="18" nodeType="afterGroup">
                            <p:stCondLst>
                              <p:cond delay="1500"/>
                            </p:stCondLst>
                            <p:childTnLst>
                              <p:par>
                                <p:cTn fill="hold" grpId="0" id="19" nodeType="afterEffect" presetClass="entr" presetID="22" presetSubtype="4">
                                  <p:stCondLst>
                                    <p:cond delay="0"/>
                                  </p:stCondLst>
                                  <p:childTnLst>
                                    <p:set>
                                      <p:cBhvr>
                                        <p:cTn dur="1" fill="hold" id="20">
                                          <p:stCondLst>
                                            <p:cond delay="0"/>
                                          </p:stCondLst>
                                        </p:cTn>
                                        <p:tgtEl>
                                          <p:spTgt spid="43"/>
                                        </p:tgtEl>
                                        <p:attrNameLst>
                                          <p:attrName>style.visibility</p:attrName>
                                        </p:attrNameLst>
                                      </p:cBhvr>
                                      <p:to>
                                        <p:strVal val="visible"/>
                                      </p:to>
                                    </p:set>
                                    <p:animEffect filter="wipe(down)" transition="in">
                                      <p:cBhvr>
                                        <p:cTn dur="500" id="21"/>
                                        <p:tgtEl>
                                          <p:spTgt spid="43"/>
                                        </p:tgtEl>
                                      </p:cBhvr>
                                    </p:animEffect>
                                  </p:childTnLst>
                                </p:cTn>
                              </p:par>
                            </p:childTnLst>
                          </p:cTn>
                        </p:par>
                        <p:par>
                          <p:cTn fill="hold" id="22" nodeType="afterGroup">
                            <p:stCondLst>
                              <p:cond delay="2000"/>
                            </p:stCondLst>
                            <p:childTnLst>
                              <p:par>
                                <p:cTn fill="hold" grpId="0" id="23" nodeType="afterEffect" presetClass="entr" presetID="16" presetSubtype="21">
                                  <p:stCondLst>
                                    <p:cond delay="0"/>
                                  </p:stCondLst>
                                  <p:childTnLst>
                                    <p:set>
                                      <p:cBhvr>
                                        <p:cTn dur="1" fill="hold" id="24">
                                          <p:stCondLst>
                                            <p:cond delay="0"/>
                                          </p:stCondLst>
                                        </p:cTn>
                                        <p:tgtEl>
                                          <p:spTgt spid="42"/>
                                        </p:tgtEl>
                                        <p:attrNameLst>
                                          <p:attrName>style.visibility</p:attrName>
                                        </p:attrNameLst>
                                      </p:cBhvr>
                                      <p:to>
                                        <p:strVal val="visible"/>
                                      </p:to>
                                    </p:set>
                                    <p:animEffect filter="barn(inVertical)" transition="in">
                                      <p:cBhvr>
                                        <p:cTn dur="500" id="25"/>
                                        <p:tgtEl>
                                          <p:spTgt spid="42"/>
                                        </p:tgtEl>
                                      </p:cBhvr>
                                    </p:animEffect>
                                  </p:childTnLst>
                                </p:cTn>
                              </p:par>
                            </p:childTnLst>
                          </p:cTn>
                        </p:par>
                        <p:par>
                          <p:cTn fill="hold" id="26" nodeType="afterGroup">
                            <p:stCondLst>
                              <p:cond delay="2500"/>
                            </p:stCondLst>
                            <p:childTnLst>
                              <p:par>
                                <p:cTn fill="hold" id="27" nodeType="afterEffect" presetClass="entr" presetID="42" presetSubtype="0">
                                  <p:stCondLst>
                                    <p:cond delay="0"/>
                                  </p:stCondLst>
                                  <p:childTnLst>
                                    <p:set>
                                      <p:cBhvr>
                                        <p:cTn dur="1" fill="hold" id="28">
                                          <p:stCondLst>
                                            <p:cond delay="0"/>
                                          </p:stCondLst>
                                        </p:cTn>
                                        <p:tgtEl>
                                          <p:spTgt spid="46"/>
                                        </p:tgtEl>
                                        <p:attrNameLst>
                                          <p:attrName>style.visibility</p:attrName>
                                        </p:attrNameLst>
                                      </p:cBhvr>
                                      <p:to>
                                        <p:strVal val="visible"/>
                                      </p:to>
                                    </p:set>
                                    <p:animEffect filter="fade" transition="in">
                                      <p:cBhvr>
                                        <p:cTn dur="1000" id="29"/>
                                        <p:tgtEl>
                                          <p:spTgt spid="46"/>
                                        </p:tgtEl>
                                      </p:cBhvr>
                                    </p:animEffect>
                                    <p:anim calcmode="lin" valueType="num">
                                      <p:cBhvr>
                                        <p:cTn dur="1000" fill="hold" id="30"/>
                                        <p:tgtEl>
                                          <p:spTgt spid="46"/>
                                        </p:tgtEl>
                                        <p:attrNameLst>
                                          <p:attrName>ppt_x</p:attrName>
                                        </p:attrNameLst>
                                      </p:cBhvr>
                                      <p:tavLst>
                                        <p:tav tm="0">
                                          <p:val>
                                            <p:strVal val="#ppt_x"/>
                                          </p:val>
                                        </p:tav>
                                        <p:tav tm="100000">
                                          <p:val>
                                            <p:strVal val="#ppt_x"/>
                                          </p:val>
                                        </p:tav>
                                      </p:tavLst>
                                    </p:anim>
                                    <p:anim calcmode="lin" valueType="num">
                                      <p:cBhvr>
                                        <p:cTn dur="1000" fill="hold" id="31"/>
                                        <p:tgtEl>
                                          <p:spTgt spid="4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3"/>
                                        </p:tgtEl>
                                        <p:attrNameLst>
                                          <p:attrName>style.visibility</p:attrName>
                                        </p:attrNameLst>
                                      </p:cBhvr>
                                      <p:to>
                                        <p:strVal val="visible"/>
                                      </p:to>
                                    </p:set>
                                    <p:animEffect filter="fade" transition="in">
                                      <p:cBhvr>
                                        <p:cTn dur="500" id="3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42"/>
      <p:bldP grpId="0" spid="4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defRPr/>
            </a:pPr>
            <a:r>
              <a:rPr altLang="en-US" kern="0" lang="zh-CN" sz="1600">
                <a:solidFill>
                  <a:srgbClr val="218B01"/>
                </a:solidFill>
                <a:latin charset="-122" panose="00020600040101010101" pitchFamily="18" typeface="阿里汉仪智能黑体"/>
                <a:ea charset="-122" panose="00020600040101010101" pitchFamily="18" typeface="阿里汉仪智能黑体"/>
                <a:sym typeface="+mn-lt"/>
              </a:rPr>
              <a:t>垃圾的分类</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6" name="矩形 5">
            <a:extLst>
              <a:ext uri="{FF2B5EF4-FFF2-40B4-BE49-F238E27FC236}">
                <a16:creationId xmlns:a16="http://schemas.microsoft.com/office/drawing/2014/main" id="{77225FCF-5F4F-4E40-9884-53F6DC6CA456}"/>
              </a:ext>
            </a:extLst>
          </p:cNvPr>
          <p:cNvSpPr/>
          <p:nvPr/>
        </p:nvSpPr>
        <p:spPr>
          <a:xfrm>
            <a:off x="907601" y="2057598"/>
            <a:ext cx="1816100" cy="457200"/>
          </a:xfrm>
          <a:prstGeom prst="rect">
            <a:avLst/>
          </a:prstGeom>
          <a:solidFill>
            <a:srgbClr val="218B01"/>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z="2400">
                <a:solidFill>
                  <a:schemeClr val="bg1"/>
                </a:solidFill>
                <a:latin charset="-122" panose="020b0503020204020204" pitchFamily="34" typeface="微软雅黑"/>
                <a:ea charset="-122" panose="020b0503020204020204" pitchFamily="34" typeface="微软雅黑"/>
                <a:cs typeface="+mn-ea"/>
                <a:sym typeface="+mn-lt"/>
              </a:rPr>
              <a:t>废      纸</a:t>
            </a:r>
          </a:p>
        </p:txBody>
      </p:sp>
      <p:sp>
        <p:nvSpPr>
          <p:cNvPr id="8" name="矩形 7">
            <a:extLst>
              <a:ext uri="{FF2B5EF4-FFF2-40B4-BE49-F238E27FC236}">
                <a16:creationId xmlns:a16="http://schemas.microsoft.com/office/drawing/2014/main" id="{945F50AE-F024-42BB-8F64-FC458D408811}"/>
              </a:ext>
            </a:extLst>
          </p:cNvPr>
          <p:cNvSpPr/>
          <p:nvPr/>
        </p:nvSpPr>
        <p:spPr>
          <a:xfrm>
            <a:off x="2913194" y="2018214"/>
            <a:ext cx="8499444" cy="457200"/>
          </a:xfrm>
          <a:prstGeom prst="rect">
            <a:avLst/>
          </a:prstGeom>
          <a:no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indent="-285750" marL="285750">
              <a:lnSpc>
                <a:spcPct val="150000"/>
              </a:lnSpc>
              <a:buFont charset="2" panose="05000000000000000000" pitchFamily="2" typeface="Wingdings"/>
              <a:buChar char="p"/>
            </a:pPr>
            <a:r>
              <a:rPr altLang="zh-CN" lang="zh-CN" sz="1600">
                <a:latin charset="-122" panose="020b0503020204020204" pitchFamily="34" typeface="微软雅黑"/>
                <a:ea charset="-122" panose="020b0503020204020204" pitchFamily="34" typeface="微软雅黑"/>
                <a:cs typeface="+mn-ea"/>
                <a:sym typeface="+mn-lt"/>
              </a:rPr>
              <a:t>主要包括报纸、期刊、图书、各种包装纸、办公用纸、广告纸、纸盒等等</a:t>
            </a:r>
          </a:p>
        </p:txBody>
      </p:sp>
      <p:sp>
        <p:nvSpPr>
          <p:cNvPr id="10" name="矩形 9">
            <a:extLst>
              <a:ext uri="{FF2B5EF4-FFF2-40B4-BE49-F238E27FC236}">
                <a16:creationId xmlns:a16="http://schemas.microsoft.com/office/drawing/2014/main" id="{4D1192E8-B402-432A-AEA9-75F57C97BD38}"/>
              </a:ext>
            </a:extLst>
          </p:cNvPr>
          <p:cNvSpPr/>
          <p:nvPr/>
        </p:nvSpPr>
        <p:spPr>
          <a:xfrm>
            <a:off x="907601" y="2829494"/>
            <a:ext cx="1816100" cy="457200"/>
          </a:xfrm>
          <a:prstGeom prst="rect">
            <a:avLst/>
          </a:prstGeom>
          <a:solidFill>
            <a:srgbClr val="218B01"/>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b="1" lang="zh-CN" sz="2400">
                <a:solidFill>
                  <a:schemeClr val="bg1"/>
                </a:solidFill>
                <a:latin charset="-122" panose="020b0503020204020204" pitchFamily="34" typeface="微软雅黑"/>
                <a:ea charset="-122" panose="020b0503020204020204" pitchFamily="34" typeface="微软雅黑"/>
                <a:cs typeface="+mn-ea"/>
                <a:sym typeface="+mn-lt"/>
              </a:rPr>
              <a:t>塑       料</a:t>
            </a:r>
          </a:p>
        </p:txBody>
      </p:sp>
      <p:sp>
        <p:nvSpPr>
          <p:cNvPr id="11" name="矩形 10">
            <a:extLst>
              <a:ext uri="{FF2B5EF4-FFF2-40B4-BE49-F238E27FC236}">
                <a16:creationId xmlns:a16="http://schemas.microsoft.com/office/drawing/2014/main" id="{1415A31F-F296-43C2-AD07-6383D9B83DC2}"/>
              </a:ext>
            </a:extLst>
          </p:cNvPr>
          <p:cNvSpPr/>
          <p:nvPr/>
        </p:nvSpPr>
        <p:spPr>
          <a:xfrm>
            <a:off x="2913193" y="2790374"/>
            <a:ext cx="8339301" cy="457200"/>
          </a:xfrm>
          <a:prstGeom prst="rect">
            <a:avLst/>
          </a:prstGeom>
          <a:no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indent="-285750" marL="285750">
              <a:lnSpc>
                <a:spcPct val="150000"/>
              </a:lnSpc>
              <a:buFont charset="2" panose="05000000000000000000" pitchFamily="2" typeface="Wingdings"/>
              <a:buChar char="p"/>
            </a:pPr>
            <a:r>
              <a:rPr altLang="zh-CN" lang="zh-CN" sz="1600">
                <a:latin charset="-122" panose="020b0503020204020204" pitchFamily="34" typeface="微软雅黑"/>
                <a:ea charset="-122" panose="020b0503020204020204" pitchFamily="34" typeface="微软雅黑"/>
                <a:cs typeface="+mn-ea"/>
                <a:sym typeface="+mn-lt"/>
              </a:rPr>
              <a:t>主要包括各种塑料袋、塑料包装物、一次性塑料餐盒和餐具、牙刷、杯子、矿泉水瓶等</a:t>
            </a:r>
          </a:p>
        </p:txBody>
      </p:sp>
      <p:sp>
        <p:nvSpPr>
          <p:cNvPr id="12" name="矩形 11">
            <a:extLst>
              <a:ext uri="{FF2B5EF4-FFF2-40B4-BE49-F238E27FC236}">
                <a16:creationId xmlns:a16="http://schemas.microsoft.com/office/drawing/2014/main" id="{529DB2A0-6C2B-447E-B075-83ED91CB7588}"/>
              </a:ext>
            </a:extLst>
          </p:cNvPr>
          <p:cNvSpPr/>
          <p:nvPr/>
        </p:nvSpPr>
        <p:spPr>
          <a:xfrm>
            <a:off x="907601" y="3601390"/>
            <a:ext cx="1816100" cy="457200"/>
          </a:xfrm>
          <a:prstGeom prst="rect">
            <a:avLst/>
          </a:prstGeom>
          <a:solidFill>
            <a:srgbClr val="218B01"/>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b="1" lang="zh-CN" sz="2400">
                <a:solidFill>
                  <a:schemeClr val="bg1"/>
                </a:solidFill>
                <a:latin charset="-122" panose="020b0503020204020204" pitchFamily="34" typeface="微软雅黑"/>
                <a:ea charset="-122" panose="020b0503020204020204" pitchFamily="34" typeface="微软雅黑"/>
                <a:cs typeface="+mn-ea"/>
                <a:sym typeface="+mn-lt"/>
              </a:rPr>
              <a:t>玻      璃</a:t>
            </a:r>
          </a:p>
        </p:txBody>
      </p:sp>
      <p:sp>
        <p:nvSpPr>
          <p:cNvPr id="13" name="矩形 12">
            <a:extLst>
              <a:ext uri="{FF2B5EF4-FFF2-40B4-BE49-F238E27FC236}">
                <a16:creationId xmlns:a16="http://schemas.microsoft.com/office/drawing/2014/main" id="{78105505-C289-4E05-A097-276247BE4B42}"/>
              </a:ext>
            </a:extLst>
          </p:cNvPr>
          <p:cNvSpPr/>
          <p:nvPr/>
        </p:nvSpPr>
        <p:spPr>
          <a:xfrm>
            <a:off x="907601" y="4373286"/>
            <a:ext cx="1816100" cy="457200"/>
          </a:xfrm>
          <a:prstGeom prst="rect">
            <a:avLst/>
          </a:prstGeom>
          <a:solidFill>
            <a:srgbClr val="218B01"/>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b="1" lang="zh-CN" sz="2400">
                <a:solidFill>
                  <a:schemeClr val="bg1"/>
                </a:solidFill>
                <a:latin charset="-122" panose="020b0503020204020204" pitchFamily="34" typeface="微软雅黑"/>
                <a:ea charset="-122" panose="020b0503020204020204" pitchFamily="34" typeface="微软雅黑"/>
                <a:cs typeface="+mn-ea"/>
                <a:sym typeface="+mn-lt"/>
              </a:rPr>
              <a:t>金 属 物</a:t>
            </a:r>
          </a:p>
        </p:txBody>
      </p:sp>
      <p:sp>
        <p:nvSpPr>
          <p:cNvPr id="14" name="矩形 13">
            <a:extLst>
              <a:ext uri="{FF2B5EF4-FFF2-40B4-BE49-F238E27FC236}">
                <a16:creationId xmlns:a16="http://schemas.microsoft.com/office/drawing/2014/main" id="{DA735F2E-0DB6-4FB9-B508-833FBAA6B587}"/>
              </a:ext>
            </a:extLst>
          </p:cNvPr>
          <p:cNvSpPr/>
          <p:nvPr/>
        </p:nvSpPr>
        <p:spPr>
          <a:xfrm>
            <a:off x="2375535" y="4373286"/>
            <a:ext cx="2743200" cy="457200"/>
          </a:xfrm>
          <a:prstGeom prst="rect">
            <a:avLst/>
          </a:prstGeom>
          <a:no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009DD9"/>
              </a:solidFill>
              <a:cs typeface="+mn-ea"/>
              <a:sym typeface="+mn-lt"/>
            </a:endParaRPr>
          </a:p>
        </p:txBody>
      </p:sp>
      <p:sp>
        <p:nvSpPr>
          <p:cNvPr id="16" name="矩形 15">
            <a:extLst>
              <a:ext uri="{FF2B5EF4-FFF2-40B4-BE49-F238E27FC236}">
                <a16:creationId xmlns:a16="http://schemas.microsoft.com/office/drawing/2014/main" id="{C12C3120-DEF0-4BAF-8222-5F8FE3A3D7F4}"/>
              </a:ext>
            </a:extLst>
          </p:cNvPr>
          <p:cNvSpPr/>
          <p:nvPr/>
        </p:nvSpPr>
        <p:spPr>
          <a:xfrm>
            <a:off x="907601" y="5162591"/>
            <a:ext cx="1816100" cy="457200"/>
          </a:xfrm>
          <a:prstGeom prst="rect">
            <a:avLst/>
          </a:prstGeom>
          <a:solidFill>
            <a:srgbClr val="218B01"/>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z="2400">
                <a:solidFill>
                  <a:schemeClr val="bg1"/>
                </a:solidFill>
                <a:latin charset="-122" panose="020b0503020204020204" pitchFamily="34" typeface="微软雅黑"/>
                <a:ea charset="-122" panose="020b0503020204020204" pitchFamily="34" typeface="微软雅黑"/>
                <a:cs typeface="+mn-ea"/>
                <a:sym typeface="+mn-lt"/>
              </a:rPr>
              <a:t>布     料</a:t>
            </a:r>
          </a:p>
        </p:txBody>
      </p:sp>
      <p:sp>
        <p:nvSpPr>
          <p:cNvPr id="17" name="矩形 16">
            <a:extLst>
              <a:ext uri="{FF2B5EF4-FFF2-40B4-BE49-F238E27FC236}">
                <a16:creationId xmlns:a16="http://schemas.microsoft.com/office/drawing/2014/main" id="{E34384CD-0600-4DF0-8220-8FE887CC7124}"/>
              </a:ext>
            </a:extLst>
          </p:cNvPr>
          <p:cNvSpPr/>
          <p:nvPr/>
        </p:nvSpPr>
        <p:spPr>
          <a:xfrm>
            <a:off x="2913194" y="5123364"/>
            <a:ext cx="4901733" cy="457200"/>
          </a:xfrm>
          <a:prstGeom prst="rect">
            <a:avLst/>
          </a:prstGeom>
          <a:no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l" indent="-285750" marL="285750">
              <a:buFont charset="2" panose="05000000000000000000" pitchFamily="2" typeface="Wingdings"/>
              <a:buChar char="p"/>
            </a:pPr>
            <a:r>
              <a:rPr altLang="zh-CN" lang="en-US" sz="1600">
                <a:latin charset="-122" panose="020b0503020204020204" pitchFamily="34" typeface="微软雅黑"/>
                <a:ea charset="-122" panose="020b0503020204020204" pitchFamily="34" typeface="微软雅黑"/>
                <a:cs typeface="+mn-ea"/>
                <a:sym typeface="+mn-lt"/>
              </a:rPr>
              <a:t>  主要包括废弃衣服、桌布、洗脸巾、书包、鞋等</a:t>
            </a:r>
          </a:p>
        </p:txBody>
      </p:sp>
      <p:sp>
        <p:nvSpPr>
          <p:cNvPr id="18" name="TextBox 19">
            <a:extLst>
              <a:ext uri="{FF2B5EF4-FFF2-40B4-BE49-F238E27FC236}">
                <a16:creationId xmlns:a16="http://schemas.microsoft.com/office/drawing/2014/main" id="{112B3658-C0D4-4BC6-889F-E9492987D179}"/>
              </a:ext>
            </a:extLst>
          </p:cNvPr>
          <p:cNvSpPr txBox="1"/>
          <p:nvPr/>
        </p:nvSpPr>
        <p:spPr>
          <a:xfrm>
            <a:off x="2913193" y="3652115"/>
            <a:ext cx="5745864" cy="335280"/>
          </a:xfrm>
          <a:prstGeom prst="rect">
            <a:avLst/>
          </a:prstGeom>
          <a:noFill/>
        </p:spPr>
        <p:txBody>
          <a:bodyPr rtlCol="0" wrap="square">
            <a:spAutoFit/>
          </a:bodyPr>
          <a:lstStyle/>
          <a:p>
            <a:pPr indent="-285750" marL="285750">
              <a:buFont charset="2" panose="05000000000000000000" pitchFamily="2" typeface="Wingdings"/>
              <a:buChar char="p"/>
            </a:pPr>
            <a:r>
              <a:rPr altLang="zh-CN" lang="zh-CN" sz="1600">
                <a:latin charset="-122" panose="020b0503020204020204" pitchFamily="34" typeface="微软雅黑"/>
                <a:ea charset="-122" panose="020b0503020204020204" pitchFamily="34" typeface="微软雅黑"/>
                <a:cs typeface="+mn-ea"/>
                <a:sym typeface="+mn-lt"/>
              </a:rPr>
              <a:t>主要包括各种玻璃瓶、碎玻璃片、镜子、灯泡、暖瓶等</a:t>
            </a:r>
          </a:p>
        </p:txBody>
      </p:sp>
      <p:sp>
        <p:nvSpPr>
          <p:cNvPr id="19" name="TextBox 22">
            <a:extLst>
              <a:ext uri="{FF2B5EF4-FFF2-40B4-BE49-F238E27FC236}">
                <a16:creationId xmlns:a16="http://schemas.microsoft.com/office/drawing/2014/main" id="{FB9D73BC-8928-4F33-BD27-1168B48D5ED2}"/>
              </a:ext>
            </a:extLst>
          </p:cNvPr>
          <p:cNvSpPr txBox="1"/>
          <p:nvPr/>
        </p:nvSpPr>
        <p:spPr>
          <a:xfrm>
            <a:off x="2913193" y="4421230"/>
            <a:ext cx="3916902" cy="335280"/>
          </a:xfrm>
          <a:prstGeom prst="rect">
            <a:avLst/>
          </a:prstGeom>
          <a:noFill/>
        </p:spPr>
        <p:txBody>
          <a:bodyPr rtlCol="0" wrap="square">
            <a:spAutoFit/>
          </a:bodyPr>
          <a:lstStyle/>
          <a:p>
            <a:pPr indent="-285750" marL="285750">
              <a:buFont charset="2" panose="05000000000000000000" pitchFamily="2" typeface="Wingdings"/>
              <a:buChar char="p"/>
            </a:pPr>
            <a:r>
              <a:rPr altLang="zh-CN" lang="zh-CN" sz="1600">
                <a:latin charset="-122" panose="020b0503020204020204" pitchFamily="34" typeface="微软雅黑"/>
                <a:ea charset="-122" panose="020b0503020204020204" pitchFamily="34" typeface="微软雅黑"/>
                <a:cs typeface="+mn-ea"/>
                <a:sym typeface="+mn-lt"/>
              </a:rPr>
              <a:t>主要包括易拉罐、罐头盒等</a:t>
            </a:r>
          </a:p>
        </p:txBody>
      </p:sp>
      <p:pic>
        <p:nvPicPr>
          <p:cNvPr id="4" name="图片 3">
            <a:extLst>
              <a:ext uri="{FF2B5EF4-FFF2-40B4-BE49-F238E27FC236}">
                <a16:creationId xmlns:a16="http://schemas.microsoft.com/office/drawing/2014/main" id="{A8C33313-FBE2-4ACC-AD26-D3D5FE6D8C0B}"/>
              </a:ext>
            </a:extLst>
          </p:cNvPr>
          <p:cNvPicPr>
            <a:picLocks noChangeAspect="1"/>
          </p:cNvPicPr>
          <p:nvPr/>
        </p:nvPicPr>
        <p:blipFill>
          <a:blip r:embed="rId4">
            <a:extLst>
              <a:ext uri="{28A0092B-C50C-407E-A947-70E740481C1C}">
                <a14:useLocalDpi val="0"/>
              </a:ext>
            </a:extLst>
          </a:blip>
          <a:stretch>
            <a:fillRect/>
          </a:stretch>
        </p:blipFill>
        <p:spPr>
          <a:xfrm>
            <a:off x="8505203" y="2987564"/>
            <a:ext cx="3205885" cy="3205885"/>
          </a:xfrm>
          <a:prstGeom prst="rect">
            <a:avLst/>
          </a:prstGeom>
        </p:spPr>
      </p:pic>
    </p:spTree>
    <p:extLst>
      <p:ext uri="{BB962C8B-B14F-4D97-AF65-F5344CB8AC3E}">
        <p14:creationId val="342523249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000" fill="hold" id="7"/>
                                        <p:tgtEl>
                                          <p:spTgt spid="6"/>
                                        </p:tgtEl>
                                        <p:attrNameLst>
                                          <p:attrName>ppt_x</p:attrName>
                                        </p:attrNameLst>
                                      </p:cBhvr>
                                      <p:tavLst>
                                        <p:tav tm="0">
                                          <p:val>
                                            <p:strVal val="1+#ppt_w/2"/>
                                          </p:val>
                                        </p:tav>
                                        <p:tav tm="100000">
                                          <p:val>
                                            <p:strVal val="#ppt_x"/>
                                          </p:val>
                                        </p:tav>
                                      </p:tavLst>
                                    </p:anim>
                                    <p:anim calcmode="lin" valueType="num">
                                      <p:cBhvr additive="base">
                                        <p:cTn dur="10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2" presetSubtype="2">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1000" fill="hold" id="12"/>
                                        <p:tgtEl>
                                          <p:spTgt spid="8"/>
                                        </p:tgtEl>
                                        <p:attrNameLst>
                                          <p:attrName>ppt_x</p:attrName>
                                        </p:attrNameLst>
                                      </p:cBhvr>
                                      <p:tavLst>
                                        <p:tav tm="0">
                                          <p:val>
                                            <p:strVal val="1+#ppt_w/2"/>
                                          </p:val>
                                        </p:tav>
                                        <p:tav tm="100000">
                                          <p:val>
                                            <p:strVal val="#ppt_x"/>
                                          </p:val>
                                        </p:tav>
                                      </p:tavLst>
                                    </p:anim>
                                    <p:anim calcmode="lin" valueType="num">
                                      <p:cBhvr additive="base">
                                        <p:cTn dur="1000" fill="hold" id="13"/>
                                        <p:tgtEl>
                                          <p:spTgt spid="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2" presetSubtype="2">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1000" fill="hold" id="17"/>
                                        <p:tgtEl>
                                          <p:spTgt spid="10"/>
                                        </p:tgtEl>
                                        <p:attrNameLst>
                                          <p:attrName>ppt_x</p:attrName>
                                        </p:attrNameLst>
                                      </p:cBhvr>
                                      <p:tavLst>
                                        <p:tav tm="0">
                                          <p:val>
                                            <p:strVal val="1+#ppt_w/2"/>
                                          </p:val>
                                        </p:tav>
                                        <p:tav tm="100000">
                                          <p:val>
                                            <p:strVal val="#ppt_x"/>
                                          </p:val>
                                        </p:tav>
                                      </p:tavLst>
                                    </p:anim>
                                    <p:anim calcmode="lin" valueType="num">
                                      <p:cBhvr additive="base">
                                        <p:cTn dur="1000" fill="hold" id="18"/>
                                        <p:tgtEl>
                                          <p:spTgt spid="10"/>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2" presetSubtype="2">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1000" fill="hold" id="22"/>
                                        <p:tgtEl>
                                          <p:spTgt spid="11"/>
                                        </p:tgtEl>
                                        <p:attrNameLst>
                                          <p:attrName>ppt_x</p:attrName>
                                        </p:attrNameLst>
                                      </p:cBhvr>
                                      <p:tavLst>
                                        <p:tav tm="0">
                                          <p:val>
                                            <p:strVal val="1+#ppt_w/2"/>
                                          </p:val>
                                        </p:tav>
                                        <p:tav tm="100000">
                                          <p:val>
                                            <p:strVal val="#ppt_x"/>
                                          </p:val>
                                        </p:tav>
                                      </p:tavLst>
                                    </p:anim>
                                    <p:anim calcmode="lin" valueType="num">
                                      <p:cBhvr additive="base">
                                        <p:cTn dur="1000" fill="hold" id="23"/>
                                        <p:tgtEl>
                                          <p:spTgt spid="11"/>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0"/>
                            </p:stCondLst>
                            <p:childTnLst>
                              <p:par>
                                <p:cTn fill="hold" grpId="0" id="25" nodeType="afterEffect" presetClass="entr" presetID="2" presetSubtype="2">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1000" fill="hold" id="27"/>
                                        <p:tgtEl>
                                          <p:spTgt spid="12"/>
                                        </p:tgtEl>
                                        <p:attrNameLst>
                                          <p:attrName>ppt_x</p:attrName>
                                        </p:attrNameLst>
                                      </p:cBhvr>
                                      <p:tavLst>
                                        <p:tav tm="0">
                                          <p:val>
                                            <p:strVal val="1+#ppt_w/2"/>
                                          </p:val>
                                        </p:tav>
                                        <p:tav tm="100000">
                                          <p:val>
                                            <p:strVal val="#ppt_x"/>
                                          </p:val>
                                        </p:tav>
                                      </p:tavLst>
                                    </p:anim>
                                    <p:anim calcmode="lin" valueType="num">
                                      <p:cBhvr additive="base">
                                        <p:cTn dur="1000" fill="hold" id="28"/>
                                        <p:tgtEl>
                                          <p:spTgt spid="1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0"/>
                            </p:stCondLst>
                            <p:childTnLst>
                              <p:par>
                                <p:cTn fill="hold" grpId="0" id="30" nodeType="afterEffect" presetClass="entr" presetID="2" presetSubtype="2">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1000" fill="hold" id="32"/>
                                        <p:tgtEl>
                                          <p:spTgt spid="18"/>
                                        </p:tgtEl>
                                        <p:attrNameLst>
                                          <p:attrName>ppt_x</p:attrName>
                                        </p:attrNameLst>
                                      </p:cBhvr>
                                      <p:tavLst>
                                        <p:tav tm="0">
                                          <p:val>
                                            <p:strVal val="1+#ppt_w/2"/>
                                          </p:val>
                                        </p:tav>
                                        <p:tav tm="100000">
                                          <p:val>
                                            <p:strVal val="#ppt_x"/>
                                          </p:val>
                                        </p:tav>
                                      </p:tavLst>
                                    </p:anim>
                                    <p:anim calcmode="lin" valueType="num">
                                      <p:cBhvr additive="base">
                                        <p:cTn dur="1000" fill="hold" id="33"/>
                                        <p:tgtEl>
                                          <p:spTgt spid="1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6000"/>
                            </p:stCondLst>
                            <p:childTnLst>
                              <p:par>
                                <p:cTn fill="hold" grpId="0" id="35" nodeType="afterEffect" presetClass="entr" presetID="2" presetSubtype="2">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1000" fill="hold" id="37"/>
                                        <p:tgtEl>
                                          <p:spTgt spid="13"/>
                                        </p:tgtEl>
                                        <p:attrNameLst>
                                          <p:attrName>ppt_x</p:attrName>
                                        </p:attrNameLst>
                                      </p:cBhvr>
                                      <p:tavLst>
                                        <p:tav tm="0">
                                          <p:val>
                                            <p:strVal val="1+#ppt_w/2"/>
                                          </p:val>
                                        </p:tav>
                                        <p:tav tm="100000">
                                          <p:val>
                                            <p:strVal val="#ppt_x"/>
                                          </p:val>
                                        </p:tav>
                                      </p:tavLst>
                                    </p:anim>
                                    <p:anim calcmode="lin" valueType="num">
                                      <p:cBhvr additive="base">
                                        <p:cTn dur="1000" fill="hold" id="38"/>
                                        <p:tgtEl>
                                          <p:spTgt spid="1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7000"/>
                            </p:stCondLst>
                            <p:childTnLst>
                              <p:par>
                                <p:cTn fill="hold" grpId="0" id="40" nodeType="afterEffect" presetClass="entr" presetID="2" presetSubtype="2">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additive="base">
                                        <p:cTn dur="1000" fill="hold" id="42"/>
                                        <p:tgtEl>
                                          <p:spTgt spid="19"/>
                                        </p:tgtEl>
                                        <p:attrNameLst>
                                          <p:attrName>ppt_x</p:attrName>
                                        </p:attrNameLst>
                                      </p:cBhvr>
                                      <p:tavLst>
                                        <p:tav tm="0">
                                          <p:val>
                                            <p:strVal val="1+#ppt_w/2"/>
                                          </p:val>
                                        </p:tav>
                                        <p:tav tm="100000">
                                          <p:val>
                                            <p:strVal val="#ppt_x"/>
                                          </p:val>
                                        </p:tav>
                                      </p:tavLst>
                                    </p:anim>
                                    <p:anim calcmode="lin" valueType="num">
                                      <p:cBhvr additive="base">
                                        <p:cTn dur="1000" fill="hold" id="43"/>
                                        <p:tgtEl>
                                          <p:spTgt spid="1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8000"/>
                            </p:stCondLst>
                            <p:childTnLst>
                              <p:par>
                                <p:cTn fill="hold" grpId="0" id="45" nodeType="afterEffect" presetClass="entr" presetID="2" presetSubtype="2">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1000" fill="hold" id="47"/>
                                        <p:tgtEl>
                                          <p:spTgt spid="14"/>
                                        </p:tgtEl>
                                        <p:attrNameLst>
                                          <p:attrName>ppt_x</p:attrName>
                                        </p:attrNameLst>
                                      </p:cBhvr>
                                      <p:tavLst>
                                        <p:tav tm="0">
                                          <p:val>
                                            <p:strVal val="1+#ppt_w/2"/>
                                          </p:val>
                                        </p:tav>
                                        <p:tav tm="100000">
                                          <p:val>
                                            <p:strVal val="#ppt_x"/>
                                          </p:val>
                                        </p:tav>
                                      </p:tavLst>
                                    </p:anim>
                                    <p:anim calcmode="lin" valueType="num">
                                      <p:cBhvr additive="base">
                                        <p:cTn dur="1000" fill="hold" id="48"/>
                                        <p:tgtEl>
                                          <p:spTgt spid="14"/>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9000"/>
                            </p:stCondLst>
                            <p:childTnLst>
                              <p:par>
                                <p:cTn fill="hold" grpId="0" id="50" nodeType="afterEffect" presetClass="entr" presetID="2" presetSubtype="2">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additive="base">
                                        <p:cTn dur="1000" fill="hold" id="52"/>
                                        <p:tgtEl>
                                          <p:spTgt spid="16"/>
                                        </p:tgtEl>
                                        <p:attrNameLst>
                                          <p:attrName>ppt_x</p:attrName>
                                        </p:attrNameLst>
                                      </p:cBhvr>
                                      <p:tavLst>
                                        <p:tav tm="0">
                                          <p:val>
                                            <p:strVal val="1+#ppt_w/2"/>
                                          </p:val>
                                        </p:tav>
                                        <p:tav tm="100000">
                                          <p:val>
                                            <p:strVal val="#ppt_x"/>
                                          </p:val>
                                        </p:tav>
                                      </p:tavLst>
                                    </p:anim>
                                    <p:anim calcmode="lin" valueType="num">
                                      <p:cBhvr additive="base">
                                        <p:cTn dur="1000" fill="hold" id="53"/>
                                        <p:tgtEl>
                                          <p:spTgt spid="16"/>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10000"/>
                            </p:stCondLst>
                            <p:childTnLst>
                              <p:par>
                                <p:cTn fill="hold" grpId="0" id="55" nodeType="afterEffect" presetClass="entr" presetID="2" presetSubtype="2">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additive="base">
                                        <p:cTn dur="1000" fill="hold" id="57"/>
                                        <p:tgtEl>
                                          <p:spTgt spid="17"/>
                                        </p:tgtEl>
                                        <p:attrNameLst>
                                          <p:attrName>ppt_x</p:attrName>
                                        </p:attrNameLst>
                                      </p:cBhvr>
                                      <p:tavLst>
                                        <p:tav tm="0">
                                          <p:val>
                                            <p:strVal val="1+#ppt_w/2"/>
                                          </p:val>
                                        </p:tav>
                                        <p:tav tm="100000">
                                          <p:val>
                                            <p:strVal val="#ppt_x"/>
                                          </p:val>
                                        </p:tav>
                                      </p:tavLst>
                                    </p:anim>
                                    <p:anim calcmode="lin" valueType="num">
                                      <p:cBhvr additive="base">
                                        <p:cTn dur="1000" fill="hold" id="58"/>
                                        <p:tgtEl>
                                          <p:spTgt spid="17"/>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11000"/>
                            </p:stCondLst>
                            <p:childTnLst>
                              <p:par>
                                <p:cTn fill="hold" id="60" nodeType="afterEffect" presetClass="entr" presetID="22" presetSubtype="4">
                                  <p:stCondLst>
                                    <p:cond delay="0"/>
                                  </p:stCondLst>
                                  <p:childTnLst>
                                    <p:set>
                                      <p:cBhvr>
                                        <p:cTn dur="1" fill="hold" id="61">
                                          <p:stCondLst>
                                            <p:cond delay="0"/>
                                          </p:stCondLst>
                                        </p:cTn>
                                        <p:tgtEl>
                                          <p:spTgt spid="4"/>
                                        </p:tgtEl>
                                        <p:attrNameLst>
                                          <p:attrName>style.visibility</p:attrName>
                                        </p:attrNameLst>
                                      </p:cBhvr>
                                      <p:to>
                                        <p:strVal val="visible"/>
                                      </p:to>
                                    </p:set>
                                    <p:animEffect filter="wipe(down)" transition="in">
                                      <p:cBhvr>
                                        <p:cTn dur="500" id="6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P grpId="0" spid="11"/>
      <p:bldP grpId="0" spid="12"/>
      <p:bldP grpId="0" spid="13"/>
      <p:bldP grpId="0" spid="14"/>
      <p:bldP grpId="0" spid="16"/>
      <p:bldP grpId="0" spid="17"/>
      <p:bldP grpId="0" spid="18"/>
      <p:bldP grpId="0" spid="1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defRPr/>
            </a:pPr>
            <a:r>
              <a:rPr altLang="en-US" kern="0" lang="zh-CN" sz="1600">
                <a:solidFill>
                  <a:srgbClr val="218B01"/>
                </a:solidFill>
                <a:latin charset="-122" panose="00020600040101010101" pitchFamily="18" typeface="阿里汉仪智能黑体"/>
                <a:ea charset="-122" panose="00020600040101010101" pitchFamily="18" typeface="阿里汉仪智能黑体"/>
                <a:sym typeface="+mn-lt"/>
              </a:rPr>
              <a:t>垃圾的分类</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14" name="文本框 13">
            <a:extLst>
              <a:ext uri="{FF2B5EF4-FFF2-40B4-BE49-F238E27FC236}">
                <a16:creationId xmlns:a16="http://schemas.microsoft.com/office/drawing/2014/main" id="{757A4353-3C42-4948-ADA6-D3959934CE91}"/>
              </a:ext>
            </a:extLst>
          </p:cNvPr>
          <p:cNvSpPr txBox="1"/>
          <p:nvPr/>
        </p:nvSpPr>
        <p:spPr>
          <a:xfrm>
            <a:off x="1450606" y="2364452"/>
            <a:ext cx="462609" cy="2529840"/>
          </a:xfrm>
          <a:prstGeom prst="rect">
            <a:avLst/>
          </a:prstGeom>
          <a:noFill/>
        </p:spPr>
        <p:txBody>
          <a:bodyPr wrap="square">
            <a:spAutoFit/>
          </a:bodyPr>
          <a:lstStyle/>
          <a:p>
            <a:r>
              <a:rPr altLang="en-US" b="1" lang="zh-CN" sz="4000">
                <a:solidFill>
                  <a:srgbClr val="218B01"/>
                </a:solidFill>
                <a:latin charset="-122" panose="020b0503020204020204" pitchFamily="34" typeface="微软雅黑"/>
                <a:ea charset="-122" panose="020b0503020204020204" pitchFamily="34" typeface="微软雅黑"/>
                <a:cs typeface="+mn-ea"/>
                <a:sym typeface="+mn-lt"/>
              </a:rPr>
              <a:t>有害垃圾</a:t>
            </a:r>
          </a:p>
        </p:txBody>
      </p:sp>
      <p:grpSp>
        <p:nvGrpSpPr>
          <p:cNvPr id="4" name="组合 3">
            <a:extLst>
              <a:ext uri="{FF2B5EF4-FFF2-40B4-BE49-F238E27FC236}">
                <a16:creationId xmlns:a16="http://schemas.microsoft.com/office/drawing/2014/main" id="{5B77F806-014D-4366-AD1B-B0F5DA6857E6}"/>
              </a:ext>
            </a:extLst>
          </p:cNvPr>
          <p:cNvGrpSpPr/>
          <p:nvPr/>
        </p:nvGrpSpPr>
        <p:grpSpPr>
          <a:xfrm>
            <a:off x="3151962" y="1261365"/>
            <a:ext cx="6209208" cy="1935680"/>
            <a:chOff x="3151962" y="1261365"/>
            <a:chExt cx="6209208" cy="1935680"/>
          </a:xfrm>
        </p:grpSpPr>
        <p:pic>
          <p:nvPicPr>
            <p:cNvPr id="6" name="图片 5">
              <a:extLst>
                <a:ext uri="{FF2B5EF4-FFF2-40B4-BE49-F238E27FC236}">
                  <a16:creationId xmlns:a16="http://schemas.microsoft.com/office/drawing/2014/main" id="{78290230-EEF6-403B-9A20-23077AADF7C4}"/>
                </a:ext>
              </a:extLst>
            </p:cNvPr>
            <p:cNvPicPr>
              <a:picLocks noChangeAspect="1"/>
            </p:cNvPicPr>
            <p:nvPr/>
          </p:nvPicPr>
          <p:blipFill>
            <a:blip r:embed="rId4">
              <a:extLst>
                <a:ext uri="{28A0092B-C50C-407E-A947-70E740481C1C}">
                  <a14:useLocalDpi val="0"/>
                </a:ext>
              </a:extLst>
            </a:blip>
            <a:srcRect l="10980" r="10980"/>
            <a:stretch>
              <a:fillRect/>
            </a:stretch>
          </p:blipFill>
          <p:spPr>
            <a:xfrm>
              <a:off x="3151962" y="1261365"/>
              <a:ext cx="1455420" cy="1715770"/>
            </a:xfrm>
            <a:prstGeom prst="roundRect">
              <a:avLst/>
            </a:prstGeom>
          </p:spPr>
        </p:pic>
        <p:sp>
          <p:nvSpPr>
            <p:cNvPr id="16" name="文本框 15">
              <a:extLst>
                <a:ext uri="{FF2B5EF4-FFF2-40B4-BE49-F238E27FC236}">
                  <a16:creationId xmlns:a16="http://schemas.microsoft.com/office/drawing/2014/main" id="{A1CBA03D-A1CB-411A-A562-18F964A29941}"/>
                </a:ext>
              </a:extLst>
            </p:cNvPr>
            <p:cNvSpPr txBox="1"/>
            <p:nvPr/>
          </p:nvSpPr>
          <p:spPr>
            <a:xfrm>
              <a:off x="3266650" y="2827713"/>
              <a:ext cx="609452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过期药品</a:t>
              </a:r>
            </a:p>
          </p:txBody>
        </p:sp>
      </p:grpSp>
      <p:grpSp>
        <p:nvGrpSpPr>
          <p:cNvPr id="5" name="组合 4">
            <a:extLst>
              <a:ext uri="{FF2B5EF4-FFF2-40B4-BE49-F238E27FC236}">
                <a16:creationId xmlns:a16="http://schemas.microsoft.com/office/drawing/2014/main" id="{A7383846-F46B-4890-A7A5-75DD45C08511}"/>
              </a:ext>
            </a:extLst>
          </p:cNvPr>
          <p:cNvGrpSpPr/>
          <p:nvPr/>
        </p:nvGrpSpPr>
        <p:grpSpPr>
          <a:xfrm>
            <a:off x="5857697" y="1261365"/>
            <a:ext cx="6346686" cy="1942347"/>
            <a:chOff x="5857697" y="1261365"/>
            <a:chExt cx="6346686" cy="1942347"/>
          </a:xfrm>
        </p:grpSpPr>
        <p:pic>
          <p:nvPicPr>
            <p:cNvPr id="8" name="图片 7">
              <a:extLst>
                <a:ext uri="{FF2B5EF4-FFF2-40B4-BE49-F238E27FC236}">
                  <a16:creationId xmlns:a16="http://schemas.microsoft.com/office/drawing/2014/main" id="{5604B0A7-9939-425B-808C-F7D6B926E81C}"/>
                </a:ext>
              </a:extLst>
            </p:cNvPr>
            <p:cNvPicPr>
              <a:picLocks noChangeAspect="1"/>
            </p:cNvPicPr>
            <p:nvPr/>
          </p:nvPicPr>
          <p:blipFill>
            <a:blip r:embed="rId5">
              <a:extLst>
                <a:ext uri="{28A0092B-C50C-407E-A947-70E740481C1C}">
                  <a14:useLocalDpi val="0"/>
                </a:ext>
              </a:extLst>
            </a:blip>
            <a:srcRect l="8008" r="8008"/>
            <a:stretch>
              <a:fillRect/>
            </a:stretch>
          </p:blipFill>
          <p:spPr>
            <a:xfrm>
              <a:off x="5857697" y="1261365"/>
              <a:ext cx="1442085" cy="1716405"/>
            </a:xfrm>
            <a:prstGeom prst="roundRect">
              <a:avLst/>
            </a:prstGeom>
          </p:spPr>
        </p:pic>
        <p:sp>
          <p:nvSpPr>
            <p:cNvPr id="17" name="文本框 16">
              <a:extLst>
                <a:ext uri="{FF2B5EF4-FFF2-40B4-BE49-F238E27FC236}">
                  <a16:creationId xmlns:a16="http://schemas.microsoft.com/office/drawing/2014/main" id="{48916729-0C8B-45E3-801C-BD8C82B1C5C3}"/>
                </a:ext>
              </a:extLst>
            </p:cNvPr>
            <p:cNvSpPr txBox="1"/>
            <p:nvPr/>
          </p:nvSpPr>
          <p:spPr>
            <a:xfrm>
              <a:off x="6109863" y="2834380"/>
              <a:ext cx="609452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过期药品</a:t>
              </a:r>
            </a:p>
          </p:txBody>
        </p:sp>
      </p:grpSp>
      <p:grpSp>
        <p:nvGrpSpPr>
          <p:cNvPr id="22" name="组合 21">
            <a:extLst>
              <a:ext uri="{FF2B5EF4-FFF2-40B4-BE49-F238E27FC236}">
                <a16:creationId xmlns:a16="http://schemas.microsoft.com/office/drawing/2014/main" id="{AB148A7A-A6B4-49DF-A495-CA949007D7F1}"/>
              </a:ext>
            </a:extLst>
          </p:cNvPr>
          <p:cNvGrpSpPr/>
          <p:nvPr/>
        </p:nvGrpSpPr>
        <p:grpSpPr>
          <a:xfrm>
            <a:off x="8665845" y="1295974"/>
            <a:ext cx="6170117" cy="1901071"/>
            <a:chOff x="8665845" y="1295974"/>
            <a:chExt cx="6170117" cy="1901071"/>
          </a:xfrm>
        </p:grpSpPr>
        <p:pic>
          <p:nvPicPr>
            <p:cNvPr id="10" name="图片 9">
              <a:extLst>
                <a:ext uri="{FF2B5EF4-FFF2-40B4-BE49-F238E27FC236}">
                  <a16:creationId xmlns:a16="http://schemas.microsoft.com/office/drawing/2014/main" id="{2F20A1E2-7C18-4B8D-BD43-B50FA5EA62C2}"/>
                </a:ext>
              </a:extLst>
            </p:cNvPr>
            <p:cNvPicPr>
              <a:picLocks noChangeAspect="1"/>
            </p:cNvPicPr>
            <p:nvPr/>
          </p:nvPicPr>
          <p:blipFill>
            <a:blip r:embed="rId6">
              <a:extLst>
                <a:ext uri="{28A0092B-C50C-407E-A947-70E740481C1C}">
                  <a14:useLocalDpi val="0"/>
                </a:ext>
              </a:extLst>
            </a:blip>
            <a:srcRect l="9489" r="9489"/>
            <a:stretch>
              <a:fillRect/>
            </a:stretch>
          </p:blipFill>
          <p:spPr>
            <a:xfrm>
              <a:off x="8665845" y="1295974"/>
              <a:ext cx="1390650" cy="1716405"/>
            </a:xfrm>
            <a:prstGeom prst="roundRect">
              <a:avLst/>
            </a:prstGeom>
          </p:spPr>
        </p:pic>
        <p:sp>
          <p:nvSpPr>
            <p:cNvPr id="18" name="文本框 17">
              <a:extLst>
                <a:ext uri="{FF2B5EF4-FFF2-40B4-BE49-F238E27FC236}">
                  <a16:creationId xmlns:a16="http://schemas.microsoft.com/office/drawing/2014/main" id="{1774C9B2-3131-4778-AD84-3041F50AAA70}"/>
                </a:ext>
              </a:extLst>
            </p:cNvPr>
            <p:cNvSpPr txBox="1"/>
            <p:nvPr/>
          </p:nvSpPr>
          <p:spPr>
            <a:xfrm>
              <a:off x="8741441" y="2827713"/>
              <a:ext cx="609452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过期药品</a:t>
              </a:r>
            </a:p>
          </p:txBody>
        </p:sp>
      </p:grpSp>
      <p:grpSp>
        <p:nvGrpSpPr>
          <p:cNvPr id="25" name="组合 24">
            <a:extLst>
              <a:ext uri="{FF2B5EF4-FFF2-40B4-BE49-F238E27FC236}">
                <a16:creationId xmlns:a16="http://schemas.microsoft.com/office/drawing/2014/main" id="{A995444C-D7E5-45DD-A49C-839894B1A229}"/>
              </a:ext>
            </a:extLst>
          </p:cNvPr>
          <p:cNvGrpSpPr/>
          <p:nvPr/>
        </p:nvGrpSpPr>
        <p:grpSpPr>
          <a:xfrm>
            <a:off x="8719820" y="3576417"/>
            <a:ext cx="6179502" cy="2014781"/>
            <a:chOff x="8719820" y="3576417"/>
            <a:chExt cx="6179502" cy="2014781"/>
          </a:xfrm>
        </p:grpSpPr>
        <p:pic>
          <p:nvPicPr>
            <p:cNvPr id="13" name="图片 12">
              <a:extLst>
                <a:ext uri="{FF2B5EF4-FFF2-40B4-BE49-F238E27FC236}">
                  <a16:creationId xmlns:a16="http://schemas.microsoft.com/office/drawing/2014/main" id="{44DB1AC9-7C1D-4BD8-9716-861E805501CF}"/>
                </a:ext>
              </a:extLst>
            </p:cNvPr>
            <p:cNvPicPr>
              <a:picLocks noChangeAspect="1"/>
            </p:cNvPicPr>
            <p:nvPr/>
          </p:nvPicPr>
          <p:blipFill>
            <a:blip r:embed="rId7">
              <a:extLst>
                <a:ext uri="{28A0092B-C50C-407E-A947-70E740481C1C}">
                  <a14:useLocalDpi val="0"/>
                </a:ext>
              </a:extLst>
            </a:blip>
            <a:srcRect l="9101" r="9101"/>
            <a:stretch>
              <a:fillRect/>
            </a:stretch>
          </p:blipFill>
          <p:spPr>
            <a:xfrm>
              <a:off x="8719820" y="3576417"/>
              <a:ext cx="1426845" cy="1744345"/>
            </a:xfrm>
            <a:prstGeom prst="roundRect">
              <a:avLst/>
            </a:prstGeom>
          </p:spPr>
        </p:pic>
        <p:sp>
          <p:nvSpPr>
            <p:cNvPr id="19" name="文本框 18">
              <a:extLst>
                <a:ext uri="{FF2B5EF4-FFF2-40B4-BE49-F238E27FC236}">
                  <a16:creationId xmlns:a16="http://schemas.microsoft.com/office/drawing/2014/main" id="{226E06CE-636A-4454-9CC9-8E6159711F56}"/>
                </a:ext>
              </a:extLst>
            </p:cNvPr>
            <p:cNvSpPr txBox="1"/>
            <p:nvPr/>
          </p:nvSpPr>
          <p:spPr>
            <a:xfrm>
              <a:off x="8804801" y="5221867"/>
              <a:ext cx="609452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废弃电池</a:t>
              </a:r>
            </a:p>
          </p:txBody>
        </p:sp>
      </p:grpSp>
      <p:grpSp>
        <p:nvGrpSpPr>
          <p:cNvPr id="24" name="组合 23">
            <a:extLst>
              <a:ext uri="{FF2B5EF4-FFF2-40B4-BE49-F238E27FC236}">
                <a16:creationId xmlns:a16="http://schemas.microsoft.com/office/drawing/2014/main" id="{A08D0D06-5512-4E07-BE9E-09D8C5EBBA31}"/>
              </a:ext>
            </a:extLst>
          </p:cNvPr>
          <p:cNvGrpSpPr/>
          <p:nvPr/>
        </p:nvGrpSpPr>
        <p:grpSpPr>
          <a:xfrm>
            <a:off x="5859284" y="3545302"/>
            <a:ext cx="1526432" cy="2039177"/>
            <a:chOff x="5859284" y="3545302"/>
            <a:chExt cx="1526432" cy="2039177"/>
          </a:xfrm>
        </p:grpSpPr>
        <p:pic>
          <p:nvPicPr>
            <p:cNvPr id="12" name="图片 11">
              <a:extLst>
                <a:ext uri="{FF2B5EF4-FFF2-40B4-BE49-F238E27FC236}">
                  <a16:creationId xmlns:a16="http://schemas.microsoft.com/office/drawing/2014/main" id="{70A836F9-EC6A-4C0C-9397-67E1F1471288}"/>
                </a:ext>
              </a:extLst>
            </p:cNvPr>
            <p:cNvPicPr>
              <a:picLocks noChangeAspect="1"/>
            </p:cNvPicPr>
            <p:nvPr/>
          </p:nvPicPr>
          <p:blipFill>
            <a:blip r:embed="rId8">
              <a:extLst>
                <a:ext uri="{28A0092B-C50C-407E-A947-70E740481C1C}">
                  <a14:useLocalDpi val="0"/>
                </a:ext>
              </a:extLst>
            </a:blip>
            <a:srcRect l="4032" r="4032"/>
            <a:stretch>
              <a:fillRect/>
            </a:stretch>
          </p:blipFill>
          <p:spPr>
            <a:xfrm>
              <a:off x="5859284" y="3545302"/>
              <a:ext cx="1441450" cy="1775460"/>
            </a:xfrm>
            <a:prstGeom prst="roundRect">
              <a:avLst/>
            </a:prstGeom>
          </p:spPr>
        </p:pic>
        <p:sp>
          <p:nvSpPr>
            <p:cNvPr id="20" name="文本框 19">
              <a:extLst>
                <a:ext uri="{FF2B5EF4-FFF2-40B4-BE49-F238E27FC236}">
                  <a16:creationId xmlns:a16="http://schemas.microsoft.com/office/drawing/2014/main" id="{DBA367D1-17C9-459C-9CC0-82F495F492B6}"/>
                </a:ext>
              </a:extLst>
            </p:cNvPr>
            <p:cNvSpPr txBox="1"/>
            <p:nvPr/>
          </p:nvSpPr>
          <p:spPr>
            <a:xfrm>
              <a:off x="6105840" y="5215147"/>
              <a:ext cx="1279876"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油漆桶</a:t>
              </a:r>
            </a:p>
          </p:txBody>
        </p:sp>
      </p:grpSp>
      <p:grpSp>
        <p:nvGrpSpPr>
          <p:cNvPr id="23" name="组合 22">
            <a:extLst>
              <a:ext uri="{FF2B5EF4-FFF2-40B4-BE49-F238E27FC236}">
                <a16:creationId xmlns:a16="http://schemas.microsoft.com/office/drawing/2014/main" id="{2F8621CD-C7B2-4140-BB0A-9FA38D183DA4}"/>
              </a:ext>
            </a:extLst>
          </p:cNvPr>
          <p:cNvGrpSpPr/>
          <p:nvPr/>
        </p:nvGrpSpPr>
        <p:grpSpPr>
          <a:xfrm>
            <a:off x="2943742" y="3654883"/>
            <a:ext cx="1803733" cy="1936315"/>
            <a:chOff x="2943742" y="3654883"/>
            <a:chExt cx="1803733" cy="1936315"/>
          </a:xfrm>
        </p:grpSpPr>
        <p:pic>
          <p:nvPicPr>
            <p:cNvPr id="11" name="图片 10">
              <a:extLst>
                <a:ext uri="{FF2B5EF4-FFF2-40B4-BE49-F238E27FC236}">
                  <a16:creationId xmlns:a16="http://schemas.microsoft.com/office/drawing/2014/main" id="{30FE86FF-980C-4DAA-8C99-3DA310826F5B}"/>
                </a:ext>
              </a:extLst>
            </p:cNvPr>
            <p:cNvPicPr>
              <a:picLocks noChangeAspect="1"/>
            </p:cNvPicPr>
            <p:nvPr/>
          </p:nvPicPr>
          <p:blipFill>
            <a:blip r:embed="rId9">
              <a:extLst>
                <a:ext uri="{28A0092B-C50C-407E-A947-70E740481C1C}">
                  <a14:useLocalDpi val="0"/>
                </a:ext>
              </a:extLst>
            </a:blip>
            <a:srcRect b="2114" l="-617" r="617" t="2094"/>
            <a:stretch>
              <a:fillRect/>
            </a:stretch>
          </p:blipFill>
          <p:spPr>
            <a:xfrm rot="5400000">
              <a:off x="3308658" y="3289967"/>
              <a:ext cx="1073902" cy="1803733"/>
            </a:xfrm>
            <a:prstGeom prst="roundRect">
              <a:avLst/>
            </a:prstGeom>
          </p:spPr>
        </p:pic>
        <p:sp>
          <p:nvSpPr>
            <p:cNvPr id="21" name="文本框 20">
              <a:extLst>
                <a:ext uri="{FF2B5EF4-FFF2-40B4-BE49-F238E27FC236}">
                  <a16:creationId xmlns:a16="http://schemas.microsoft.com/office/drawing/2014/main" id="{D9FD3C5C-ADBA-4DDE-A792-3C873222F76B}"/>
                </a:ext>
              </a:extLst>
            </p:cNvPr>
            <p:cNvSpPr txBox="1"/>
            <p:nvPr/>
          </p:nvSpPr>
          <p:spPr>
            <a:xfrm>
              <a:off x="3151962" y="5221866"/>
              <a:ext cx="145542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废弃灯泡</a:t>
              </a:r>
            </a:p>
          </p:txBody>
        </p:sp>
      </p:grpSp>
    </p:spTree>
    <p:extLst>
      <p:ext uri="{BB962C8B-B14F-4D97-AF65-F5344CB8AC3E}">
        <p14:creationId val="252458494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p:cTn dur="500" fill="hold" id="23"/>
                                        <p:tgtEl>
                                          <p:spTgt spid="22"/>
                                        </p:tgtEl>
                                        <p:attrNameLst>
                                          <p:attrName>ppt_w</p:attrName>
                                        </p:attrNameLst>
                                      </p:cBhvr>
                                      <p:tavLst>
                                        <p:tav tm="0">
                                          <p:val>
                                            <p:fltVal val="0"/>
                                          </p:val>
                                        </p:tav>
                                        <p:tav tm="100000">
                                          <p:val>
                                            <p:strVal val="#ppt_w"/>
                                          </p:val>
                                        </p:tav>
                                      </p:tavLst>
                                    </p:anim>
                                    <p:anim calcmode="lin" valueType="num">
                                      <p:cBhvr>
                                        <p:cTn dur="500" fill="hold" id="24"/>
                                        <p:tgtEl>
                                          <p:spTgt spid="22"/>
                                        </p:tgtEl>
                                        <p:attrNameLst>
                                          <p:attrName>ppt_h</p:attrName>
                                        </p:attrNameLst>
                                      </p:cBhvr>
                                      <p:tavLst>
                                        <p:tav tm="0">
                                          <p:val>
                                            <p:fltVal val="0"/>
                                          </p:val>
                                        </p:tav>
                                        <p:tav tm="100000">
                                          <p:val>
                                            <p:strVal val="#ppt_h"/>
                                          </p:val>
                                        </p:tav>
                                      </p:tavLst>
                                    </p:anim>
                                    <p:animEffect filter="fade" transition="in">
                                      <p:cBhvr>
                                        <p:cTn dur="500" id="25"/>
                                        <p:tgtEl>
                                          <p:spTgt spid="22"/>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p:cTn dur="500" fill="hold" id="29"/>
                                        <p:tgtEl>
                                          <p:spTgt spid="23"/>
                                        </p:tgtEl>
                                        <p:attrNameLst>
                                          <p:attrName>ppt_w</p:attrName>
                                        </p:attrNameLst>
                                      </p:cBhvr>
                                      <p:tavLst>
                                        <p:tav tm="0">
                                          <p:val>
                                            <p:fltVal val="0"/>
                                          </p:val>
                                        </p:tav>
                                        <p:tav tm="100000">
                                          <p:val>
                                            <p:strVal val="#ppt_w"/>
                                          </p:val>
                                        </p:tav>
                                      </p:tavLst>
                                    </p:anim>
                                    <p:anim calcmode="lin" valueType="num">
                                      <p:cBhvr>
                                        <p:cTn dur="500" fill="hold" id="30"/>
                                        <p:tgtEl>
                                          <p:spTgt spid="23"/>
                                        </p:tgtEl>
                                        <p:attrNameLst>
                                          <p:attrName>ppt_h</p:attrName>
                                        </p:attrNameLst>
                                      </p:cBhvr>
                                      <p:tavLst>
                                        <p:tav tm="0">
                                          <p:val>
                                            <p:fltVal val="0"/>
                                          </p:val>
                                        </p:tav>
                                        <p:tav tm="100000">
                                          <p:val>
                                            <p:strVal val="#ppt_h"/>
                                          </p:val>
                                        </p:tav>
                                      </p:tavLst>
                                    </p:anim>
                                    <p:animEffect filter="fade" transition="in">
                                      <p:cBhvr>
                                        <p:cTn dur="500" id="31"/>
                                        <p:tgtEl>
                                          <p:spTgt spid="23"/>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24"/>
                                        </p:tgtEl>
                                        <p:attrNameLst>
                                          <p:attrName>style.visibility</p:attrName>
                                        </p:attrNameLst>
                                      </p:cBhvr>
                                      <p:to>
                                        <p:strVal val="visible"/>
                                      </p:to>
                                    </p:set>
                                    <p:anim calcmode="lin" valueType="num">
                                      <p:cBhvr>
                                        <p:cTn dur="500" fill="hold" id="35"/>
                                        <p:tgtEl>
                                          <p:spTgt spid="24"/>
                                        </p:tgtEl>
                                        <p:attrNameLst>
                                          <p:attrName>ppt_w</p:attrName>
                                        </p:attrNameLst>
                                      </p:cBhvr>
                                      <p:tavLst>
                                        <p:tav tm="0">
                                          <p:val>
                                            <p:fltVal val="0"/>
                                          </p:val>
                                        </p:tav>
                                        <p:tav tm="100000">
                                          <p:val>
                                            <p:strVal val="#ppt_w"/>
                                          </p:val>
                                        </p:tav>
                                      </p:tavLst>
                                    </p:anim>
                                    <p:anim calcmode="lin" valueType="num">
                                      <p:cBhvr>
                                        <p:cTn dur="500" fill="hold" id="36"/>
                                        <p:tgtEl>
                                          <p:spTgt spid="24"/>
                                        </p:tgtEl>
                                        <p:attrNameLst>
                                          <p:attrName>ppt_h</p:attrName>
                                        </p:attrNameLst>
                                      </p:cBhvr>
                                      <p:tavLst>
                                        <p:tav tm="0">
                                          <p:val>
                                            <p:fltVal val="0"/>
                                          </p:val>
                                        </p:tav>
                                        <p:tav tm="100000">
                                          <p:val>
                                            <p:strVal val="#ppt_h"/>
                                          </p:val>
                                        </p:tav>
                                      </p:tavLst>
                                    </p:anim>
                                    <p:animEffect filter="fade" transition="in">
                                      <p:cBhvr>
                                        <p:cTn dur="500" id="37"/>
                                        <p:tgtEl>
                                          <p:spTgt spid="24"/>
                                        </p:tgtEl>
                                      </p:cBhvr>
                                    </p:animEffect>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25"/>
                                        </p:tgtEl>
                                        <p:attrNameLst>
                                          <p:attrName>style.visibility</p:attrName>
                                        </p:attrNameLst>
                                      </p:cBhvr>
                                      <p:to>
                                        <p:strVal val="visible"/>
                                      </p:to>
                                    </p:set>
                                    <p:anim calcmode="lin" valueType="num">
                                      <p:cBhvr>
                                        <p:cTn dur="500" fill="hold" id="41"/>
                                        <p:tgtEl>
                                          <p:spTgt spid="25"/>
                                        </p:tgtEl>
                                        <p:attrNameLst>
                                          <p:attrName>ppt_w</p:attrName>
                                        </p:attrNameLst>
                                      </p:cBhvr>
                                      <p:tavLst>
                                        <p:tav tm="0">
                                          <p:val>
                                            <p:fltVal val="0"/>
                                          </p:val>
                                        </p:tav>
                                        <p:tav tm="100000">
                                          <p:val>
                                            <p:strVal val="#ppt_w"/>
                                          </p:val>
                                        </p:tav>
                                      </p:tavLst>
                                    </p:anim>
                                    <p:anim calcmode="lin" valueType="num">
                                      <p:cBhvr>
                                        <p:cTn dur="500" fill="hold" id="42"/>
                                        <p:tgtEl>
                                          <p:spTgt spid="25"/>
                                        </p:tgtEl>
                                        <p:attrNameLst>
                                          <p:attrName>ppt_h</p:attrName>
                                        </p:attrNameLst>
                                      </p:cBhvr>
                                      <p:tavLst>
                                        <p:tav tm="0">
                                          <p:val>
                                            <p:fltVal val="0"/>
                                          </p:val>
                                        </p:tav>
                                        <p:tav tm="100000">
                                          <p:val>
                                            <p:strVal val="#ppt_h"/>
                                          </p:val>
                                        </p:tav>
                                      </p:tavLst>
                                    </p:anim>
                                    <p:animEffect filter="fade" transition="in">
                                      <p:cBhvr>
                                        <p:cTn dur="500" id="4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defRPr/>
            </a:pPr>
            <a:r>
              <a:rPr altLang="en-US" kern="0" lang="zh-CN" sz="1600">
                <a:solidFill>
                  <a:srgbClr val="218B01"/>
                </a:solidFill>
                <a:latin charset="-122" panose="00020600040101010101" pitchFamily="18" typeface="阿里汉仪智能黑体"/>
                <a:ea charset="-122" panose="00020600040101010101" pitchFamily="18" typeface="阿里汉仪智能黑体"/>
                <a:sym typeface="+mn-lt"/>
              </a:rPr>
              <a:t>垃圾的分类</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14" name="文本框 13">
            <a:extLst>
              <a:ext uri="{FF2B5EF4-FFF2-40B4-BE49-F238E27FC236}">
                <a16:creationId xmlns:a16="http://schemas.microsoft.com/office/drawing/2014/main" id="{F4FFA59B-97A2-4219-9FEE-CAD860B96ED2}"/>
              </a:ext>
            </a:extLst>
          </p:cNvPr>
          <p:cNvSpPr txBox="1"/>
          <p:nvPr/>
        </p:nvSpPr>
        <p:spPr>
          <a:xfrm>
            <a:off x="10684249" y="2336944"/>
            <a:ext cx="462609" cy="2529840"/>
          </a:xfrm>
          <a:prstGeom prst="rect">
            <a:avLst/>
          </a:prstGeom>
          <a:noFill/>
        </p:spPr>
        <p:txBody>
          <a:bodyPr wrap="square">
            <a:spAutoFit/>
          </a:bodyPr>
          <a:lstStyle/>
          <a:p>
            <a:r>
              <a:rPr altLang="en-US" b="1" lang="zh-CN" sz="4000">
                <a:solidFill>
                  <a:srgbClr val="218B01"/>
                </a:solidFill>
                <a:latin charset="-122" panose="020b0503020204020204" pitchFamily="34" typeface="微软雅黑"/>
                <a:ea charset="-122" panose="020b0503020204020204" pitchFamily="34" typeface="微软雅黑"/>
                <a:cs typeface="+mn-ea"/>
                <a:sym typeface="+mn-lt"/>
              </a:rPr>
              <a:t>易腐垃圾</a:t>
            </a:r>
          </a:p>
        </p:txBody>
      </p:sp>
      <p:grpSp>
        <p:nvGrpSpPr>
          <p:cNvPr id="5" name="组合 4">
            <a:extLst>
              <a:ext uri="{FF2B5EF4-FFF2-40B4-BE49-F238E27FC236}">
                <a16:creationId xmlns:a16="http://schemas.microsoft.com/office/drawing/2014/main" id="{D6868D7D-F7E1-488E-A056-D08452ED3C47}"/>
              </a:ext>
            </a:extLst>
          </p:cNvPr>
          <p:cNvGrpSpPr/>
          <p:nvPr/>
        </p:nvGrpSpPr>
        <p:grpSpPr>
          <a:xfrm>
            <a:off x="1045143" y="1811422"/>
            <a:ext cx="13149714" cy="4156591"/>
            <a:chOff x="1045143" y="1811422"/>
            <a:chExt cx="13149714" cy="4156591"/>
          </a:xfrm>
        </p:grpSpPr>
        <p:pic>
          <p:nvPicPr>
            <p:cNvPr id="6" name="图片 5">
              <a:extLst>
                <a:ext uri="{FF2B5EF4-FFF2-40B4-BE49-F238E27FC236}">
                  <a16:creationId xmlns:a16="http://schemas.microsoft.com/office/drawing/2014/main" id="{8DE6CABA-3E3D-4B95-A347-E822D8C4A52D}"/>
                </a:ext>
              </a:extLst>
            </p:cNvPr>
            <p:cNvPicPr>
              <a:picLocks noChangeAspect="1"/>
            </p:cNvPicPr>
            <p:nvPr/>
          </p:nvPicPr>
          <p:blipFill>
            <a:blip r:embed="rId4">
              <a:extLst>
                <a:ext uri="{28A0092B-C50C-407E-A947-70E740481C1C}">
                  <a14:useLocalDpi val="0"/>
                </a:ext>
              </a:extLst>
            </a:blip>
            <a:srcRect l="6460" r="6460"/>
            <a:stretch>
              <a:fillRect/>
            </a:stretch>
          </p:blipFill>
          <p:spPr>
            <a:xfrm>
              <a:off x="1169622" y="1831107"/>
              <a:ext cx="1536065" cy="1764665"/>
            </a:xfrm>
            <a:prstGeom prst="roundRect">
              <a:avLst/>
            </a:prstGeom>
          </p:spPr>
        </p:pic>
        <p:pic>
          <p:nvPicPr>
            <p:cNvPr id="8" name="图片 7">
              <a:extLst>
                <a:ext uri="{FF2B5EF4-FFF2-40B4-BE49-F238E27FC236}">
                  <a16:creationId xmlns:a16="http://schemas.microsoft.com/office/drawing/2014/main" id="{5CB99646-F7E9-4A34-9CF6-E960084285F4}"/>
                </a:ext>
              </a:extLst>
            </p:cNvPr>
            <p:cNvPicPr>
              <a:picLocks noChangeAspect="1"/>
            </p:cNvPicPr>
            <p:nvPr/>
          </p:nvPicPr>
          <p:blipFill>
            <a:blip r:embed="rId5">
              <a:extLst>
                <a:ext uri="{28A0092B-C50C-407E-A947-70E740481C1C}">
                  <a14:useLocalDpi val="0"/>
                </a:ext>
              </a:extLst>
            </a:blip>
            <a:srcRect l="20283" r="20283"/>
            <a:stretch>
              <a:fillRect/>
            </a:stretch>
          </p:blipFill>
          <p:spPr>
            <a:xfrm>
              <a:off x="4802139" y="1811422"/>
              <a:ext cx="1565275" cy="1755775"/>
            </a:xfrm>
            <a:prstGeom prst="roundRect">
              <a:avLst/>
            </a:prstGeom>
          </p:spPr>
        </p:pic>
        <p:pic>
          <p:nvPicPr>
            <p:cNvPr id="10" name="图片 9">
              <a:extLst>
                <a:ext uri="{FF2B5EF4-FFF2-40B4-BE49-F238E27FC236}">
                  <a16:creationId xmlns:a16="http://schemas.microsoft.com/office/drawing/2014/main" id="{DA390CC4-B77F-410E-81DC-40333AEC4A03}"/>
                </a:ext>
              </a:extLst>
            </p:cNvPr>
            <p:cNvPicPr>
              <a:picLocks noChangeAspect="1"/>
            </p:cNvPicPr>
            <p:nvPr/>
          </p:nvPicPr>
          <p:blipFill>
            <a:blip r:embed="rId6">
              <a:extLst>
                <a:ext uri="{28A0092B-C50C-407E-A947-70E740481C1C}">
                  <a14:useLocalDpi val="0"/>
                </a:ext>
              </a:extLst>
            </a:blip>
            <a:srcRect l="4921" r="4921"/>
            <a:stretch>
              <a:fillRect/>
            </a:stretch>
          </p:blipFill>
          <p:spPr>
            <a:xfrm>
              <a:off x="8434657" y="1811422"/>
              <a:ext cx="1565275" cy="1735455"/>
            </a:xfrm>
            <a:prstGeom prst="roundRect">
              <a:avLst/>
            </a:prstGeom>
          </p:spPr>
        </p:pic>
        <p:pic>
          <p:nvPicPr>
            <p:cNvPr id="11" name="图片 10">
              <a:extLst>
                <a:ext uri="{FF2B5EF4-FFF2-40B4-BE49-F238E27FC236}">
                  <a16:creationId xmlns:a16="http://schemas.microsoft.com/office/drawing/2014/main" id="{3D1F34E7-1B19-4CC3-AD0C-CB6AE79ECFFC}"/>
                </a:ext>
              </a:extLst>
            </p:cNvPr>
            <p:cNvPicPr>
              <a:picLocks noChangeAspect="1"/>
            </p:cNvPicPr>
            <p:nvPr/>
          </p:nvPicPr>
          <p:blipFill>
            <a:blip r:embed="rId7">
              <a:extLst>
                <a:ext uri="{28A0092B-C50C-407E-A947-70E740481C1C}">
                  <a14:useLocalDpi val="0"/>
                </a:ext>
              </a:extLst>
            </a:blip>
            <a:srcRect l="4866" r="4866"/>
            <a:stretch>
              <a:fillRect/>
            </a:stretch>
          </p:blipFill>
          <p:spPr>
            <a:xfrm>
              <a:off x="8508954" y="3999632"/>
              <a:ext cx="1584960" cy="1755140"/>
            </a:xfrm>
            <a:prstGeom prst="roundRect">
              <a:avLst/>
            </a:prstGeom>
          </p:spPr>
        </p:pic>
        <p:pic>
          <p:nvPicPr>
            <p:cNvPr id="12" name="图片 11">
              <a:extLst>
                <a:ext uri="{FF2B5EF4-FFF2-40B4-BE49-F238E27FC236}">
                  <a16:creationId xmlns:a16="http://schemas.microsoft.com/office/drawing/2014/main" id="{B3864B81-ED36-4A86-BCFE-29F30ED4FA66}"/>
                </a:ext>
              </a:extLst>
            </p:cNvPr>
            <p:cNvPicPr>
              <a:picLocks noChangeAspect="1"/>
            </p:cNvPicPr>
            <p:nvPr/>
          </p:nvPicPr>
          <p:blipFill>
            <a:blip r:embed="rId8">
              <a:extLst>
                <a:ext uri="{28A0092B-C50C-407E-A947-70E740481C1C}">
                  <a14:useLocalDpi val="0"/>
                </a:ext>
              </a:extLst>
            </a:blip>
            <a:srcRect l="7014" r="7014"/>
            <a:stretch>
              <a:fillRect/>
            </a:stretch>
          </p:blipFill>
          <p:spPr>
            <a:xfrm>
              <a:off x="4802139" y="4009157"/>
              <a:ext cx="1526540" cy="1774190"/>
            </a:xfrm>
            <a:prstGeom prst="roundRect">
              <a:avLst/>
            </a:prstGeom>
          </p:spPr>
        </p:pic>
        <p:pic>
          <p:nvPicPr>
            <p:cNvPr id="13" name="图片 12">
              <a:extLst>
                <a:ext uri="{FF2B5EF4-FFF2-40B4-BE49-F238E27FC236}">
                  <a16:creationId xmlns:a16="http://schemas.microsoft.com/office/drawing/2014/main" id="{32DF1691-0ED5-42B2-BD48-AD3676EAF990}"/>
                </a:ext>
              </a:extLst>
            </p:cNvPr>
            <p:cNvPicPr>
              <a:picLocks noChangeAspect="1"/>
            </p:cNvPicPr>
            <p:nvPr/>
          </p:nvPicPr>
          <p:blipFill>
            <a:blip r:embed="rId9">
              <a:extLst>
                <a:ext uri="{28A0092B-C50C-407E-A947-70E740481C1C}">
                  <a14:useLocalDpi val="0"/>
                </a:ext>
              </a:extLst>
            </a:blip>
            <a:srcRect l="7226" r="7226"/>
            <a:stretch>
              <a:fillRect/>
            </a:stretch>
          </p:blipFill>
          <p:spPr>
            <a:xfrm>
              <a:off x="1134062" y="3999632"/>
              <a:ext cx="1526540" cy="1783715"/>
            </a:xfrm>
            <a:prstGeom prst="roundRect">
              <a:avLst/>
            </a:prstGeom>
          </p:spPr>
        </p:pic>
        <p:sp>
          <p:nvSpPr>
            <p:cNvPr id="16" name="文本框 15">
              <a:extLst>
                <a:ext uri="{FF2B5EF4-FFF2-40B4-BE49-F238E27FC236}">
                  <a16:creationId xmlns:a16="http://schemas.microsoft.com/office/drawing/2014/main" id="{222B61FC-ED32-4348-9DED-327576744935}"/>
                </a:ext>
              </a:extLst>
            </p:cNvPr>
            <p:cNvSpPr txBox="1"/>
            <p:nvPr/>
          </p:nvSpPr>
          <p:spPr>
            <a:xfrm>
              <a:off x="1045143" y="3382531"/>
              <a:ext cx="609600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剩饭剩菜厨余垃圾</a:t>
              </a:r>
            </a:p>
          </p:txBody>
        </p:sp>
        <p:sp>
          <p:nvSpPr>
            <p:cNvPr id="17" name="文本框 16">
              <a:extLst>
                <a:ext uri="{FF2B5EF4-FFF2-40B4-BE49-F238E27FC236}">
                  <a16:creationId xmlns:a16="http://schemas.microsoft.com/office/drawing/2014/main" id="{03A107F0-99FF-4E95-AEED-4C2A6A74CC74}"/>
                </a:ext>
              </a:extLst>
            </p:cNvPr>
            <p:cNvSpPr txBox="1"/>
            <p:nvPr/>
          </p:nvSpPr>
          <p:spPr>
            <a:xfrm>
              <a:off x="1045143" y="5570106"/>
              <a:ext cx="609600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剩饭剩菜厨余垃圾</a:t>
              </a:r>
            </a:p>
          </p:txBody>
        </p:sp>
        <p:sp>
          <p:nvSpPr>
            <p:cNvPr id="18" name="文本框 17">
              <a:extLst>
                <a:ext uri="{FF2B5EF4-FFF2-40B4-BE49-F238E27FC236}">
                  <a16:creationId xmlns:a16="http://schemas.microsoft.com/office/drawing/2014/main" id="{2338D47C-09DE-4AB3-820D-DAAA6B58FCB9}"/>
                </a:ext>
              </a:extLst>
            </p:cNvPr>
            <p:cNvSpPr txBox="1"/>
            <p:nvPr/>
          </p:nvSpPr>
          <p:spPr>
            <a:xfrm>
              <a:off x="4425263" y="3411106"/>
              <a:ext cx="609600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剩饭剩菜厨余垃圾</a:t>
              </a:r>
            </a:p>
          </p:txBody>
        </p:sp>
        <p:sp>
          <p:nvSpPr>
            <p:cNvPr id="19" name="文本框 18">
              <a:extLst>
                <a:ext uri="{FF2B5EF4-FFF2-40B4-BE49-F238E27FC236}">
                  <a16:creationId xmlns:a16="http://schemas.microsoft.com/office/drawing/2014/main" id="{06B72322-F962-41A4-A217-AD57326817EE}"/>
                </a:ext>
              </a:extLst>
            </p:cNvPr>
            <p:cNvSpPr txBox="1"/>
            <p:nvPr/>
          </p:nvSpPr>
          <p:spPr>
            <a:xfrm>
              <a:off x="4425263" y="5598681"/>
              <a:ext cx="609600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剩饭剩菜厨余垃圾</a:t>
              </a:r>
            </a:p>
          </p:txBody>
        </p:sp>
        <p:sp>
          <p:nvSpPr>
            <p:cNvPr id="20" name="文本框 19">
              <a:extLst>
                <a:ext uri="{FF2B5EF4-FFF2-40B4-BE49-F238E27FC236}">
                  <a16:creationId xmlns:a16="http://schemas.microsoft.com/office/drawing/2014/main" id="{1B4B738D-7268-42A9-880F-64FA976748B3}"/>
                </a:ext>
              </a:extLst>
            </p:cNvPr>
            <p:cNvSpPr txBox="1"/>
            <p:nvPr/>
          </p:nvSpPr>
          <p:spPr>
            <a:xfrm>
              <a:off x="8098858" y="3319904"/>
              <a:ext cx="609600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剩饭剩菜厨余垃圾</a:t>
              </a:r>
            </a:p>
          </p:txBody>
        </p:sp>
        <p:sp>
          <p:nvSpPr>
            <p:cNvPr id="21" name="文本框 20">
              <a:extLst>
                <a:ext uri="{FF2B5EF4-FFF2-40B4-BE49-F238E27FC236}">
                  <a16:creationId xmlns:a16="http://schemas.microsoft.com/office/drawing/2014/main" id="{BB35EB1F-390C-49A7-B6BA-6FC3D4B74989}"/>
                </a:ext>
              </a:extLst>
            </p:cNvPr>
            <p:cNvSpPr txBox="1"/>
            <p:nvPr/>
          </p:nvSpPr>
          <p:spPr>
            <a:xfrm>
              <a:off x="8098858" y="5507479"/>
              <a:ext cx="6096000" cy="365760"/>
            </a:xfrm>
            <a:prstGeom prst="rect">
              <a:avLst/>
            </a:prstGeom>
            <a:noFill/>
          </p:spPr>
          <p:txBody>
            <a:bodyPr wrap="square">
              <a:spAutoFit/>
            </a:bodyPr>
            <a:lstStyle/>
            <a:p>
              <a:r>
                <a:rPr altLang="en-US" b="1" lang="zh-CN" sz="1800">
                  <a:solidFill>
                    <a:srgbClr val="218B01"/>
                  </a:solidFill>
                  <a:latin charset="-122" panose="020b0503020204020204" pitchFamily="34" typeface="微软雅黑"/>
                  <a:ea charset="-122" panose="020b0503020204020204" pitchFamily="34" typeface="微软雅黑"/>
                  <a:cs typeface="+mn-ea"/>
                  <a:sym typeface="+mn-lt"/>
                </a:rPr>
                <a:t>剩饭剩菜厨余垃圾</a:t>
              </a:r>
            </a:p>
          </p:txBody>
        </p:sp>
      </p:grpSp>
    </p:spTree>
    <p:extLst>
      <p:ext uri="{BB962C8B-B14F-4D97-AF65-F5344CB8AC3E}">
        <p14:creationId val="281498886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defRPr/>
            </a:pPr>
            <a:r>
              <a:rPr altLang="en-US" kern="0" lang="zh-CN" sz="1600">
                <a:solidFill>
                  <a:srgbClr val="218B01"/>
                </a:solidFill>
                <a:latin charset="-122" panose="00020600040101010101" pitchFamily="18" typeface="阿里汉仪智能黑体"/>
                <a:ea charset="-122" panose="00020600040101010101" pitchFamily="18" typeface="阿里汉仪智能黑体"/>
                <a:sym typeface="+mn-lt"/>
              </a:rPr>
              <a:t>垃圾的分类</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3" name="文本框 2">
            <a:extLst>
              <a:ext uri="{FF2B5EF4-FFF2-40B4-BE49-F238E27FC236}">
                <a16:creationId xmlns:a16="http://schemas.microsoft.com/office/drawing/2014/main" id="{D0BDD2E1-FFDE-4694-B10A-99AF8A897867}"/>
              </a:ext>
            </a:extLst>
          </p:cNvPr>
          <p:cNvSpPr txBox="1"/>
          <p:nvPr/>
        </p:nvSpPr>
        <p:spPr>
          <a:xfrm>
            <a:off x="1137920" y="2318321"/>
            <a:ext cx="4075925" cy="3139440"/>
          </a:xfrm>
          <a:prstGeom prst="rect">
            <a:avLst/>
          </a:prstGeom>
          <a:noFill/>
        </p:spPr>
        <p:txBody>
          <a:bodyPr rtlCol="0" wrap="square">
            <a:spAutoFit/>
          </a:bodyPr>
          <a:lstStyle/>
          <a:p>
            <a:pPr algn="just">
              <a:lnSpc>
                <a:spcPct val="200000"/>
              </a:lnSpc>
            </a:pPr>
            <a:r>
              <a:rPr altLang="en-US" lang="zh-CN" sz="2000">
                <a:latin charset="-122" panose="020b0503020204020204" pitchFamily="34" typeface="微软雅黑"/>
                <a:ea charset="-122" panose="020b0503020204020204" pitchFamily="34" typeface="微软雅黑"/>
                <a:cs typeface="+mn-ea"/>
                <a:sym typeface="+mn-lt"/>
              </a:rPr>
              <a:t>除上述三类外的垃圾，类别分辨不清的垃圾。常见的餐巾纸、卫生间用纸、尿不湿、薄型塑料袋、污染较重的纸张、灰土、大骨（如猪大骨）、贝壳、陶瓷碎片等。</a:t>
            </a:r>
          </a:p>
        </p:txBody>
      </p:sp>
      <p:sp>
        <p:nvSpPr>
          <p:cNvPr id="8" name="文本框 7">
            <a:extLst>
              <a:ext uri="{FF2B5EF4-FFF2-40B4-BE49-F238E27FC236}">
                <a16:creationId xmlns:a16="http://schemas.microsoft.com/office/drawing/2014/main" id="{3703D429-DA4E-4895-8A15-485B35F71DCB}"/>
              </a:ext>
            </a:extLst>
          </p:cNvPr>
          <p:cNvSpPr txBox="1"/>
          <p:nvPr/>
        </p:nvSpPr>
        <p:spPr>
          <a:xfrm>
            <a:off x="127882" y="1645655"/>
            <a:ext cx="6096000" cy="701040"/>
          </a:xfrm>
          <a:prstGeom prst="rect">
            <a:avLst/>
          </a:prstGeom>
          <a:noFill/>
        </p:spPr>
        <p:txBody>
          <a:bodyPr wrap="square">
            <a:spAutoFit/>
          </a:bodyPr>
          <a:lstStyle/>
          <a:p>
            <a:pPr algn="ctr">
              <a:defRPr/>
            </a:pPr>
            <a:r>
              <a:rPr altLang="en-US" b="1" kern="0" lang="zh-CN" sz="4000">
                <a:solidFill>
                  <a:srgbClr val="218B01"/>
                </a:solidFill>
                <a:latin charset="-122" panose="020b0503020204020204" pitchFamily="34" typeface="微软雅黑"/>
                <a:ea charset="-122" panose="020b0503020204020204" pitchFamily="34" typeface="微软雅黑"/>
                <a:sym typeface="+mn-lt"/>
              </a:rPr>
              <a:t>垃圾的分类</a:t>
            </a:r>
          </a:p>
        </p:txBody>
      </p:sp>
      <p:pic>
        <p:nvPicPr>
          <p:cNvPr id="5" name="图片 4">
            <a:extLst>
              <a:ext uri="{FF2B5EF4-FFF2-40B4-BE49-F238E27FC236}">
                <a16:creationId xmlns:a16="http://schemas.microsoft.com/office/drawing/2014/main" id="{7E97803E-C1DA-401C-83EB-E546B839DEEB}"/>
              </a:ext>
            </a:extLst>
          </p:cNvPr>
          <p:cNvPicPr>
            <a:picLocks noChangeAspect="1"/>
          </p:cNvPicPr>
          <p:nvPr/>
        </p:nvPicPr>
        <p:blipFill>
          <a:blip r:embed="rId4">
            <a:extLst>
              <a:ext uri="{28A0092B-C50C-407E-A947-70E740481C1C}">
                <a14:useLocalDpi val="0"/>
              </a:ext>
            </a:extLst>
          </a:blip>
          <a:stretch>
            <a:fillRect/>
          </a:stretch>
        </p:blipFill>
        <p:spPr>
          <a:xfrm>
            <a:off x="5050431" y="879388"/>
            <a:ext cx="6329073" cy="6322981"/>
          </a:xfrm>
          <a:prstGeom prst="rect">
            <a:avLst/>
          </a:prstGeom>
        </p:spPr>
      </p:pic>
    </p:spTree>
    <p:extLst>
      <p:ext uri="{BB962C8B-B14F-4D97-AF65-F5344CB8AC3E}">
        <p14:creationId val="344631771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8"/>
                                        </p:tgtEl>
                                        <p:attrNameLst>
                                          <p:attrName>style.visibility</p:attrName>
                                        </p:attrNameLst>
                                      </p:cBhvr>
                                      <p:to>
                                        <p:strVal val="visible"/>
                                      </p:to>
                                    </p:set>
                                    <p:animEffect filter="barn(inVertical)"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3"/>
                                        </p:tgtEl>
                                        <p:attrNameLst>
                                          <p:attrName>style.visibility</p:attrName>
                                        </p:attrNameLst>
                                      </p:cBhvr>
                                      <p:to>
                                        <p:strVal val="visible"/>
                                      </p:to>
                                    </p:set>
                                    <p:animEffect filter="wipe(up)" transition="in">
                                      <p:cBhvr>
                                        <p:cTn dur="500" id="1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10A10C07-064A-4F1F-94C3-227E0612F5B1}"/>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34"/>
          </a:xfrm>
          <a:prstGeom prst="rect">
            <a:avLst/>
          </a:prstGeom>
        </p:spPr>
      </p:pic>
      <p:sp>
        <p:nvSpPr>
          <p:cNvPr id="19" name="文本框 18">
            <a:extLst>
              <a:ext uri="{FF2B5EF4-FFF2-40B4-BE49-F238E27FC236}">
                <a16:creationId xmlns:a16="http://schemas.microsoft.com/office/drawing/2014/main" id="{FFC07CDD-1AE9-4A38-BFC1-A5187C4C93B7}"/>
              </a:ext>
            </a:extLst>
          </p:cNvPr>
          <p:cNvSpPr txBox="1"/>
          <p:nvPr/>
        </p:nvSpPr>
        <p:spPr>
          <a:xfrm>
            <a:off x="301516" y="205523"/>
            <a:ext cx="6096000" cy="646176"/>
          </a:xfrm>
          <a:prstGeom prst="rect">
            <a:avLst/>
          </a:prstGeom>
          <a:noFill/>
        </p:spPr>
        <p:txBody>
          <a:bodyPr wrap="square">
            <a:spAutoFit/>
          </a:bodyPr>
          <a:lstStyle/>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垃圾分类从我做起</a:t>
            </a:r>
          </a:p>
          <a:p>
            <a:pPr>
              <a:lnSpc>
                <a:spcPct val="130000"/>
              </a:lnSpc>
            </a:pPr>
            <a:endParaRPr altLang="en-US" lang="zh-CN" sz="700">
              <a:solidFill>
                <a:srgbClr val="31743F"/>
              </a:solidFill>
              <a:latin charset="-122" panose="00020600040101010101" pitchFamily="18" typeface="阿里汉仪智能黑体"/>
              <a:ea charset="-122" panose="00020600040101010101" pitchFamily="18" typeface="阿里汉仪智能黑体"/>
            </a:endParaRPr>
          </a:p>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垃圾分一分     环保多一分</a:t>
            </a:r>
          </a:p>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环境美一分     健康加一分</a:t>
            </a:r>
          </a:p>
        </p:txBody>
      </p:sp>
      <p:pic>
        <p:nvPicPr>
          <p:cNvPr id="41" name="图片 40">
            <a:extLst>
              <a:ext uri="{FF2B5EF4-FFF2-40B4-BE49-F238E27FC236}">
                <a16:creationId xmlns:a16="http://schemas.microsoft.com/office/drawing/2014/main" id="{ABB18467-9F07-4DEB-8D35-A43C2D23633B}"/>
              </a:ext>
            </a:extLst>
          </p:cNvPr>
          <p:cNvPicPr>
            <a:picLocks noChangeAspect="1"/>
          </p:cNvPicPr>
          <p:nvPr/>
        </p:nvPicPr>
        <p:blipFill>
          <a:blip r:embed="rId4">
            <a:extLst>
              <a:ext uri="{28A0092B-C50C-407E-A947-70E740481C1C}">
                <a14:useLocalDpi val="0"/>
              </a:ext>
            </a:extLst>
          </a:blip>
          <a:stretch>
            <a:fillRect/>
          </a:stretch>
        </p:blipFill>
        <p:spPr>
          <a:xfrm>
            <a:off x="1264917" y="454889"/>
            <a:ext cx="7486161" cy="5604610"/>
          </a:xfrm>
          <a:prstGeom prst="rect">
            <a:avLst/>
          </a:prstGeom>
        </p:spPr>
      </p:pic>
      <p:sp>
        <p:nvSpPr>
          <p:cNvPr id="42" name="文本框 41">
            <a:extLst>
              <a:ext uri="{FF2B5EF4-FFF2-40B4-BE49-F238E27FC236}">
                <a16:creationId xmlns:a16="http://schemas.microsoft.com/office/drawing/2014/main" id="{6F3D333E-63AA-4EAD-8CAE-FB9C9AD7B5DB}"/>
              </a:ext>
            </a:extLst>
          </p:cNvPr>
          <p:cNvSpPr txBox="1"/>
          <p:nvPr/>
        </p:nvSpPr>
        <p:spPr>
          <a:xfrm>
            <a:off x="2069047" y="3531830"/>
            <a:ext cx="6191731" cy="914400"/>
          </a:xfrm>
          <a:prstGeom prst="rect">
            <a:avLst/>
          </a:prstGeom>
          <a:noFill/>
        </p:spPr>
        <p:txBody>
          <a:bodyPr rtlCol="0" wrap="square">
            <a:spAutoFit/>
          </a:bodyPr>
          <a:lstStyle>
            <a:defPPr>
              <a:defRPr lang="zh-CN"/>
            </a:defPPr>
            <a:lvl1pPr algn="ctr">
              <a:lnSpc>
                <a:spcPct val="90000"/>
              </a:lnSpc>
              <a:defRPr b="1" kern="100" spc="-300" sz="8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pPr algn="l">
              <a:defRPr/>
            </a:pPr>
            <a:r>
              <a:rPr altLang="en-US" kern="0" lang="zh-CN" sz="6000">
                <a:solidFill>
                  <a:srgbClr val="218B01"/>
                </a:solidFill>
                <a:latin charset="-122" panose="00020600040101010101" pitchFamily="18" typeface="阿里汉仪智能黑体"/>
                <a:ea charset="-122" panose="00020600040101010101" pitchFamily="18" typeface="阿里汉仪智能黑体"/>
                <a:sym typeface="+mn-lt"/>
              </a:rPr>
              <a:t>如何做好垃圾分类</a:t>
            </a:r>
          </a:p>
        </p:txBody>
      </p:sp>
      <p:sp>
        <p:nvSpPr>
          <p:cNvPr id="43" name="文本框 42">
            <a:extLst>
              <a:ext uri="{FF2B5EF4-FFF2-40B4-BE49-F238E27FC236}">
                <a16:creationId xmlns:a16="http://schemas.microsoft.com/office/drawing/2014/main" id="{F98CED5F-B510-4AD3-977B-BE11BC80CD7E}"/>
              </a:ext>
            </a:extLst>
          </p:cNvPr>
          <p:cNvSpPr txBox="1"/>
          <p:nvPr/>
        </p:nvSpPr>
        <p:spPr>
          <a:xfrm>
            <a:off x="749812" y="2428478"/>
            <a:ext cx="5980254" cy="914400"/>
          </a:xfrm>
          <a:prstGeom prst="rect">
            <a:avLst/>
          </a:prstGeom>
          <a:noFill/>
        </p:spPr>
        <p:txBody>
          <a:bodyPr rtlCol="0" wrap="square">
            <a:spAutoFit/>
          </a:bodyPr>
          <a:lstStyle>
            <a:defPPr>
              <a:defRPr lang="zh-CN"/>
            </a:defPPr>
            <a:lvl1pPr algn="ctr">
              <a:lnSpc>
                <a:spcPct val="90000"/>
              </a:lnSpc>
              <a:defRPr b="1" kern="100" spc="-300" sz="6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r>
              <a:rPr altLang="en-US" lang="zh-CN">
                <a:solidFill>
                  <a:srgbClr val="218B01"/>
                </a:solidFill>
                <a:latin charset="-122" panose="00020600040101010101" pitchFamily="18" typeface="阿里汉仪智能黑体"/>
                <a:ea charset="-122" panose="00020600040101010101" pitchFamily="18" typeface="阿里汉仪智能黑体"/>
                <a:sym typeface="+mn-lt"/>
              </a:rPr>
              <a:t>第三章节</a:t>
            </a:r>
          </a:p>
        </p:txBody>
      </p:sp>
      <p:pic>
        <p:nvPicPr>
          <p:cNvPr id="46" name="图片 45">
            <a:extLst>
              <a:ext uri="{FF2B5EF4-FFF2-40B4-BE49-F238E27FC236}">
                <a16:creationId xmlns:a16="http://schemas.microsoft.com/office/drawing/2014/main" id="{EF047A80-45D9-4662-A8D7-C16A7C00AEB0}"/>
              </a:ext>
            </a:extLst>
          </p:cNvPr>
          <p:cNvPicPr>
            <a:picLocks noChangeAspect="1"/>
          </p:cNvPicPr>
          <p:nvPr/>
        </p:nvPicPr>
        <p:blipFill>
          <a:blip r:embed="rId5">
            <a:extLst>
              <a:ext uri="{28A0092B-C50C-407E-A947-70E740481C1C}">
                <a14:useLocalDpi val="0"/>
              </a:ext>
            </a:extLst>
          </a:blip>
          <a:srcRect b="19704" l="11627" r="12735" t="22117"/>
          <a:stretch>
            <a:fillRect/>
          </a:stretch>
        </p:blipFill>
        <p:spPr>
          <a:xfrm>
            <a:off x="7002462" y="3165179"/>
            <a:ext cx="4586816" cy="3528060"/>
          </a:xfrm>
          <a:prstGeom prst="rect">
            <a:avLst/>
          </a:prstGeom>
        </p:spPr>
      </p:pic>
      <p:pic>
        <p:nvPicPr>
          <p:cNvPr id="16" name="图片 15">
            <a:extLst>
              <a:ext uri="{FF2B5EF4-FFF2-40B4-BE49-F238E27FC236}">
                <a16:creationId xmlns:a16="http://schemas.microsoft.com/office/drawing/2014/main" id="{A94DD6AE-EC50-46D8-8588-DF661E7155C9}"/>
              </a:ext>
            </a:extLst>
          </p:cNvPr>
          <p:cNvPicPr>
            <a:picLocks noChangeAspect="1"/>
          </p:cNvPicPr>
          <p:nvPr/>
        </p:nvPicPr>
        <p:blipFill>
          <a:blip r:embed="rId6">
            <a:extLst>
              <a:ext uri="{28A0092B-C50C-407E-A947-70E740481C1C}">
                <a14:useLocalDpi val="0"/>
              </a:ext>
            </a:extLst>
          </a:blip>
          <a:stretch>
            <a:fillRect/>
          </a:stretch>
        </p:blipFill>
        <p:spPr>
          <a:xfrm>
            <a:off x="301516" y="3825490"/>
            <a:ext cx="2221717" cy="2633260"/>
          </a:xfrm>
          <a:prstGeom prst="rect">
            <a:avLst/>
          </a:prstGeom>
        </p:spPr>
      </p:pic>
      <p:grpSp>
        <p:nvGrpSpPr>
          <p:cNvPr id="3" name="组合 2">
            <a:extLst>
              <a:ext uri="{FF2B5EF4-FFF2-40B4-BE49-F238E27FC236}">
                <a16:creationId xmlns:a16="http://schemas.microsoft.com/office/drawing/2014/main" id="{4643FB0A-0C49-4FA3-801F-5EFB950C295A}"/>
              </a:ext>
            </a:extLst>
          </p:cNvPr>
          <p:cNvGrpSpPr/>
          <p:nvPr/>
        </p:nvGrpSpPr>
        <p:grpSpPr>
          <a:xfrm>
            <a:off x="7085093" y="743149"/>
            <a:ext cx="2919794" cy="2006278"/>
            <a:chOff x="7085093" y="743149"/>
            <a:chExt cx="2919794" cy="2006278"/>
          </a:xfrm>
        </p:grpSpPr>
        <p:pic>
          <p:nvPicPr>
            <p:cNvPr id="48" name="图片 47">
              <a:extLst>
                <a:ext uri="{FF2B5EF4-FFF2-40B4-BE49-F238E27FC236}">
                  <a16:creationId xmlns:a16="http://schemas.microsoft.com/office/drawing/2014/main" id="{EF46D3EE-0603-475D-9E5D-952FF85D50F7}"/>
                </a:ext>
              </a:extLst>
            </p:cNvPr>
            <p:cNvPicPr>
              <a:picLocks noChangeAspect="1"/>
            </p:cNvPicPr>
            <p:nvPr/>
          </p:nvPicPr>
          <p:blipFill>
            <a:blip r:embed="rId7"/>
            <a:srcRect b="71667" l="73344"/>
            <a:stretch>
              <a:fillRect/>
            </a:stretch>
          </p:blipFill>
          <p:spPr>
            <a:xfrm rot="20001524">
              <a:off x="8582366" y="1675378"/>
              <a:ext cx="1422521" cy="1074049"/>
            </a:xfrm>
            <a:prstGeom prst="rect">
              <a:avLst/>
            </a:prstGeom>
          </p:spPr>
        </p:pic>
        <p:pic>
          <p:nvPicPr>
            <p:cNvPr id="49" name="图片 48">
              <a:extLst>
                <a:ext uri="{FF2B5EF4-FFF2-40B4-BE49-F238E27FC236}">
                  <a16:creationId xmlns:a16="http://schemas.microsoft.com/office/drawing/2014/main" id="{971D39D3-5EB7-419D-852A-F90F82CDE58F}"/>
                </a:ext>
              </a:extLst>
            </p:cNvPr>
            <p:cNvPicPr>
              <a:picLocks noChangeAspect="1"/>
            </p:cNvPicPr>
            <p:nvPr/>
          </p:nvPicPr>
          <p:blipFill>
            <a:blip r:embed="rId7"/>
            <a:srcRect b="4852" l="-4806" r="78150" t="66815"/>
            <a:stretch>
              <a:fillRect/>
            </a:stretch>
          </p:blipFill>
          <p:spPr>
            <a:xfrm flipH="1" rot="19827660">
              <a:off x="7085093" y="743149"/>
              <a:ext cx="1332985" cy="1006446"/>
            </a:xfrm>
            <a:prstGeom prst="rect">
              <a:avLst/>
            </a:prstGeom>
          </p:spPr>
        </p:pic>
      </p:grpSp>
    </p:spTree>
    <p:extLst>
      <p:ext uri="{BB962C8B-B14F-4D97-AF65-F5344CB8AC3E}">
        <p14:creationId val="152832655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9"/>
                                        </p:tgtEl>
                                        <p:attrNameLst>
                                          <p:attrName>style.visibility</p:attrName>
                                        </p:attrNameLst>
                                      </p:cBhvr>
                                      <p:to>
                                        <p:strVal val="visible"/>
                                      </p:to>
                                    </p:set>
                                    <p:animEffect filter="fade" transition="in">
                                      <p:cBhvr>
                                        <p:cTn dur="500" id="11"/>
                                        <p:tgtEl>
                                          <p:spTgt spid="19"/>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p:cTn dur="500" fill="hold" id="15"/>
                                        <p:tgtEl>
                                          <p:spTgt spid="41"/>
                                        </p:tgtEl>
                                        <p:attrNameLst>
                                          <p:attrName>ppt_w</p:attrName>
                                        </p:attrNameLst>
                                      </p:cBhvr>
                                      <p:tavLst>
                                        <p:tav tm="0">
                                          <p:val>
                                            <p:fltVal val="0"/>
                                          </p:val>
                                        </p:tav>
                                        <p:tav tm="100000">
                                          <p:val>
                                            <p:strVal val="#ppt_w"/>
                                          </p:val>
                                        </p:tav>
                                      </p:tavLst>
                                    </p:anim>
                                    <p:anim calcmode="lin" valueType="num">
                                      <p:cBhvr>
                                        <p:cTn dur="500" fill="hold" id="16"/>
                                        <p:tgtEl>
                                          <p:spTgt spid="41"/>
                                        </p:tgtEl>
                                        <p:attrNameLst>
                                          <p:attrName>ppt_h</p:attrName>
                                        </p:attrNameLst>
                                      </p:cBhvr>
                                      <p:tavLst>
                                        <p:tav tm="0">
                                          <p:val>
                                            <p:fltVal val="0"/>
                                          </p:val>
                                        </p:tav>
                                        <p:tav tm="100000">
                                          <p:val>
                                            <p:strVal val="#ppt_h"/>
                                          </p:val>
                                        </p:tav>
                                      </p:tavLst>
                                    </p:anim>
                                    <p:animEffect filter="fade" transition="in">
                                      <p:cBhvr>
                                        <p:cTn dur="500" id="17"/>
                                        <p:tgtEl>
                                          <p:spTgt spid="41"/>
                                        </p:tgtEl>
                                      </p:cBhvr>
                                    </p:animEffect>
                                  </p:childTnLst>
                                </p:cTn>
                              </p:par>
                            </p:childTnLst>
                          </p:cTn>
                        </p:par>
                        <p:par>
                          <p:cTn fill="hold" id="18" nodeType="afterGroup">
                            <p:stCondLst>
                              <p:cond delay="1500"/>
                            </p:stCondLst>
                            <p:childTnLst>
                              <p:par>
                                <p:cTn fill="hold" grpId="0" id="19" nodeType="afterEffect" presetClass="entr" presetID="22" presetSubtype="4">
                                  <p:stCondLst>
                                    <p:cond delay="0"/>
                                  </p:stCondLst>
                                  <p:childTnLst>
                                    <p:set>
                                      <p:cBhvr>
                                        <p:cTn dur="1" fill="hold" id="20">
                                          <p:stCondLst>
                                            <p:cond delay="0"/>
                                          </p:stCondLst>
                                        </p:cTn>
                                        <p:tgtEl>
                                          <p:spTgt spid="43"/>
                                        </p:tgtEl>
                                        <p:attrNameLst>
                                          <p:attrName>style.visibility</p:attrName>
                                        </p:attrNameLst>
                                      </p:cBhvr>
                                      <p:to>
                                        <p:strVal val="visible"/>
                                      </p:to>
                                    </p:set>
                                    <p:animEffect filter="wipe(down)" transition="in">
                                      <p:cBhvr>
                                        <p:cTn dur="500" id="21"/>
                                        <p:tgtEl>
                                          <p:spTgt spid="43"/>
                                        </p:tgtEl>
                                      </p:cBhvr>
                                    </p:animEffect>
                                  </p:childTnLst>
                                </p:cTn>
                              </p:par>
                            </p:childTnLst>
                          </p:cTn>
                        </p:par>
                        <p:par>
                          <p:cTn fill="hold" id="22" nodeType="afterGroup">
                            <p:stCondLst>
                              <p:cond delay="2000"/>
                            </p:stCondLst>
                            <p:childTnLst>
                              <p:par>
                                <p:cTn fill="hold" grpId="0" id="23" nodeType="afterEffect" presetClass="entr" presetID="16" presetSubtype="21">
                                  <p:stCondLst>
                                    <p:cond delay="0"/>
                                  </p:stCondLst>
                                  <p:childTnLst>
                                    <p:set>
                                      <p:cBhvr>
                                        <p:cTn dur="1" fill="hold" id="24">
                                          <p:stCondLst>
                                            <p:cond delay="0"/>
                                          </p:stCondLst>
                                        </p:cTn>
                                        <p:tgtEl>
                                          <p:spTgt spid="42"/>
                                        </p:tgtEl>
                                        <p:attrNameLst>
                                          <p:attrName>style.visibility</p:attrName>
                                        </p:attrNameLst>
                                      </p:cBhvr>
                                      <p:to>
                                        <p:strVal val="visible"/>
                                      </p:to>
                                    </p:set>
                                    <p:animEffect filter="barn(inVertical)" transition="in">
                                      <p:cBhvr>
                                        <p:cTn dur="500" id="25"/>
                                        <p:tgtEl>
                                          <p:spTgt spid="42"/>
                                        </p:tgtEl>
                                      </p:cBhvr>
                                    </p:animEffect>
                                  </p:childTnLst>
                                </p:cTn>
                              </p:par>
                            </p:childTnLst>
                          </p:cTn>
                        </p:par>
                        <p:par>
                          <p:cTn fill="hold" id="26" nodeType="afterGroup">
                            <p:stCondLst>
                              <p:cond delay="2500"/>
                            </p:stCondLst>
                            <p:childTnLst>
                              <p:par>
                                <p:cTn fill="hold" id="27" nodeType="afterEffect" presetClass="entr" presetID="42" presetSubtype="0">
                                  <p:stCondLst>
                                    <p:cond delay="0"/>
                                  </p:stCondLst>
                                  <p:childTnLst>
                                    <p:set>
                                      <p:cBhvr>
                                        <p:cTn dur="1" fill="hold" id="28">
                                          <p:stCondLst>
                                            <p:cond delay="0"/>
                                          </p:stCondLst>
                                        </p:cTn>
                                        <p:tgtEl>
                                          <p:spTgt spid="46"/>
                                        </p:tgtEl>
                                        <p:attrNameLst>
                                          <p:attrName>style.visibility</p:attrName>
                                        </p:attrNameLst>
                                      </p:cBhvr>
                                      <p:to>
                                        <p:strVal val="visible"/>
                                      </p:to>
                                    </p:set>
                                    <p:animEffect filter="fade" transition="in">
                                      <p:cBhvr>
                                        <p:cTn dur="1000" id="29"/>
                                        <p:tgtEl>
                                          <p:spTgt spid="46"/>
                                        </p:tgtEl>
                                      </p:cBhvr>
                                    </p:animEffect>
                                    <p:anim calcmode="lin" valueType="num">
                                      <p:cBhvr>
                                        <p:cTn dur="1000" fill="hold" id="30"/>
                                        <p:tgtEl>
                                          <p:spTgt spid="46"/>
                                        </p:tgtEl>
                                        <p:attrNameLst>
                                          <p:attrName>ppt_x</p:attrName>
                                        </p:attrNameLst>
                                      </p:cBhvr>
                                      <p:tavLst>
                                        <p:tav tm="0">
                                          <p:val>
                                            <p:strVal val="#ppt_x"/>
                                          </p:val>
                                        </p:tav>
                                        <p:tav tm="100000">
                                          <p:val>
                                            <p:strVal val="#ppt_x"/>
                                          </p:val>
                                        </p:tav>
                                      </p:tavLst>
                                    </p:anim>
                                    <p:anim calcmode="lin" valueType="num">
                                      <p:cBhvr>
                                        <p:cTn dur="1000" fill="hold" id="31"/>
                                        <p:tgtEl>
                                          <p:spTgt spid="4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3"/>
                                        </p:tgtEl>
                                        <p:attrNameLst>
                                          <p:attrName>style.visibility</p:attrName>
                                        </p:attrNameLst>
                                      </p:cBhvr>
                                      <p:to>
                                        <p:strVal val="visible"/>
                                      </p:to>
                                    </p:set>
                                    <p:animEffect filter="fade" transition="in">
                                      <p:cBhvr>
                                        <p:cTn dur="500" id="3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42"/>
      <p:bldP grpId="0" spid="4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kern="0" lang="zh-CN" sz="1600">
                <a:solidFill>
                  <a:srgbClr val="218B01"/>
                </a:solidFill>
                <a:latin charset="-122" panose="00020600040101010101" pitchFamily="18" typeface="阿里汉仪智能黑体"/>
                <a:ea charset="-122" panose="00020600040101010101" pitchFamily="18" typeface="阿里汉仪智能黑体"/>
                <a:sym typeface="+mn-lt"/>
              </a:rPr>
              <a:t>如何做好垃圾分类</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grpSp>
        <p:nvGrpSpPr>
          <p:cNvPr id="6" name="组合 5">
            <a:extLst>
              <a:ext uri="{FF2B5EF4-FFF2-40B4-BE49-F238E27FC236}">
                <a16:creationId xmlns:a16="http://schemas.microsoft.com/office/drawing/2014/main" id="{11828AB0-C81D-4AC3-855A-1C734C9B052C}"/>
              </a:ext>
            </a:extLst>
          </p:cNvPr>
          <p:cNvGrpSpPr/>
          <p:nvPr/>
        </p:nvGrpSpPr>
        <p:grpSpPr>
          <a:xfrm>
            <a:off x="978551" y="3481122"/>
            <a:ext cx="4870866" cy="930704"/>
            <a:chOff x="1479384" y="3461944"/>
            <a:chExt cx="4870866" cy="930704"/>
          </a:xfrm>
        </p:grpSpPr>
        <p:sp>
          <p:nvSpPr>
            <p:cNvPr id="8" name="六边形 7">
              <a:extLst>
                <a:ext uri="{FF2B5EF4-FFF2-40B4-BE49-F238E27FC236}">
                  <a16:creationId xmlns:a16="http://schemas.microsoft.com/office/drawing/2014/main" id="{B362B578-F870-4CB1-A439-345539D05D68}"/>
                </a:ext>
              </a:extLst>
            </p:cNvPr>
            <p:cNvSpPr/>
            <p:nvPr/>
          </p:nvSpPr>
          <p:spPr>
            <a:xfrm rot="5400000">
              <a:off x="1430759" y="3510569"/>
              <a:ext cx="705053" cy="607803"/>
            </a:xfrm>
            <a:prstGeom prst="hexagon">
              <a:avLst/>
            </a:prstGeom>
            <a:solidFill>
              <a:srgbClr val="2AAF01"/>
            </a:solidFill>
            <a:ln>
              <a:noFill/>
            </a:ln>
            <a:effectLst>
              <a:outerShdw algn="tl" blurRad="1016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600">
                <a:solidFill>
                  <a:schemeClr val="tx1"/>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10" name="Oval 12">
              <a:extLst>
                <a:ext uri="{FF2B5EF4-FFF2-40B4-BE49-F238E27FC236}">
                  <a16:creationId xmlns:a16="http://schemas.microsoft.com/office/drawing/2014/main" id="{DA74052C-243D-4938-90EC-ED37290F45E4}"/>
                </a:ext>
              </a:extLst>
            </p:cNvPr>
            <p:cNvSpPr/>
            <p:nvPr/>
          </p:nvSpPr>
          <p:spPr>
            <a:xfrm>
              <a:off x="1633634" y="3666471"/>
              <a:ext cx="299304" cy="295999"/>
            </a:xfrm>
            <a:custGeom>
              <a:gdLst>
                <a:gd fmla="*/ 466437 w 600511" name="connsiteX0"/>
                <a:gd fmla="*/ 421770 h 593879" name="connsiteY0"/>
                <a:gd fmla="*/ 504684 w 600511" name="connsiteX1"/>
                <a:gd fmla="*/ 459981 h 593879" name="connsiteY1"/>
                <a:gd fmla="*/ 466437 w 600511" name="connsiteX2"/>
                <a:gd fmla="*/ 498192 h 593879" name="connsiteY2"/>
                <a:gd fmla="*/ 428190 w 600511" name="connsiteX3"/>
                <a:gd fmla="*/ 459981 h 593879" name="connsiteY3"/>
                <a:gd fmla="*/ 466437 w 600511" name="connsiteX4"/>
                <a:gd fmla="*/ 421770 h 593879" name="connsiteY4"/>
                <a:gd fmla="*/ 453390 w 600511" name="connsiteX5"/>
                <a:gd fmla="*/ 375066 h 593879" name="connsiteY5"/>
                <a:gd fmla="*/ 421127 w 600511" name="connsiteX6"/>
                <a:gd fmla="*/ 386990 h 593879" name="connsiteY6"/>
                <a:gd fmla="*/ 418868 w 600511" name="connsiteX7"/>
                <a:gd fmla="*/ 392146 h 593879" name="connsiteY7"/>
                <a:gd fmla="*/ 424031 w 600511" name="connsiteX8"/>
                <a:gd fmla="*/ 406325 h 593879" name="connsiteY8"/>
                <a:gd fmla="*/ 423385 w 600511" name="connsiteX9"/>
                <a:gd fmla="*/ 411481 h 593879" name="connsiteY9"/>
                <a:gd fmla="*/ 416287 w 600511" name="connsiteX10"/>
                <a:gd fmla="*/ 413737 h 593879" name="connsiteY10"/>
                <a:gd fmla="*/ 402414 w 600511" name="connsiteX11"/>
                <a:gd fmla="*/ 407292 h 593879" name="connsiteY11"/>
                <a:gd fmla="*/ 397252 w 600511" name="connsiteX12"/>
                <a:gd fmla="*/ 409226 h 593879" name="connsiteY12"/>
                <a:gd fmla="*/ 383056 w 600511" name="connsiteX13"/>
                <a:gd fmla="*/ 440485 h 593879" name="connsiteY13"/>
                <a:gd fmla="*/ 384669 w 600511" name="connsiteX14"/>
                <a:gd fmla="*/ 445318 h 593879" name="connsiteY14"/>
                <a:gd fmla="*/ 398542 w 600511" name="connsiteX15"/>
                <a:gd fmla="*/ 451764 h 593879" name="connsiteY15"/>
                <a:gd fmla="*/ 401769 w 600511" name="connsiteX16"/>
                <a:gd fmla="*/ 455953 h 593879" name="connsiteY16"/>
                <a:gd fmla="*/ 398220 w 600511" name="connsiteX17"/>
                <a:gd fmla="*/ 462720 h 593879" name="connsiteY17"/>
                <a:gd fmla="*/ 384024 w 600511" name="connsiteX18"/>
                <a:gd fmla="*/ 467876 h 593879" name="connsiteY18"/>
                <a:gd fmla="*/ 381766 w 600511" name="connsiteX19"/>
                <a:gd fmla="*/ 472710 h 593879" name="connsiteY19"/>
                <a:gd fmla="*/ 393380 w 600511" name="connsiteX20"/>
                <a:gd fmla="*/ 504936 h 593879" name="connsiteY20"/>
                <a:gd fmla="*/ 398542 w 600511" name="connsiteX21"/>
                <a:gd fmla="*/ 507192 h 593879" name="connsiteY21"/>
                <a:gd fmla="*/ 412738 w 600511" name="connsiteX22"/>
                <a:gd fmla="*/ 502036 h 593879" name="connsiteY22"/>
                <a:gd fmla="*/ 417900 w 600511" name="connsiteX23"/>
                <a:gd fmla="*/ 502680 h 593879" name="connsiteY23"/>
                <a:gd fmla="*/ 420159 w 600511" name="connsiteX24"/>
                <a:gd fmla="*/ 510092 h 593879" name="connsiteY24"/>
                <a:gd fmla="*/ 413706 w 600511" name="connsiteX25"/>
                <a:gd fmla="*/ 523949 h 593879" name="connsiteY25"/>
                <a:gd fmla="*/ 415642 w 600511" name="connsiteX26"/>
                <a:gd fmla="*/ 528783 h 593879" name="connsiteY26"/>
                <a:gd fmla="*/ 446937 w 600511" name="connsiteX27"/>
                <a:gd fmla="*/ 543285 h 593879" name="connsiteY27"/>
                <a:gd fmla="*/ 451777 w 600511" name="connsiteX28"/>
                <a:gd fmla="*/ 541351 h 593879" name="connsiteY28"/>
                <a:gd fmla="*/ 458230 w 600511" name="connsiteX29"/>
                <a:gd fmla="*/ 527494 h 593879" name="connsiteY29"/>
                <a:gd fmla="*/ 462424 w 600511" name="connsiteX30"/>
                <a:gd fmla="*/ 524272 h 593879" name="connsiteY30"/>
                <a:gd fmla="*/ 469199 w 600511" name="connsiteX31"/>
                <a:gd fmla="*/ 528139 h 593879" name="connsiteY31"/>
                <a:gd fmla="*/ 474361 w 600511" name="connsiteX32"/>
                <a:gd fmla="*/ 542318 h 593879" name="connsiteY32"/>
                <a:gd fmla="*/ 479201 w 600511" name="connsiteX33"/>
                <a:gd fmla="*/ 544574 h 593879" name="connsiteY33"/>
                <a:gd fmla="*/ 511464 w 600511" name="connsiteX34"/>
                <a:gd fmla="*/ 532650 h 593879" name="connsiteY34"/>
                <a:gd fmla="*/ 513723 w 600511" name="connsiteX35"/>
                <a:gd fmla="*/ 527816 h 593879" name="connsiteY35"/>
                <a:gd fmla="*/ 508560 w 600511" name="connsiteX36"/>
                <a:gd fmla="*/ 513315 h 593879" name="connsiteY36"/>
                <a:gd fmla="*/ 509206 w 600511" name="connsiteX37"/>
                <a:gd fmla="*/ 508159 h 593879" name="connsiteY37"/>
                <a:gd fmla="*/ 516626 w 600511" name="connsiteX38"/>
                <a:gd fmla="*/ 506225 h 593879" name="connsiteY38"/>
                <a:gd fmla="*/ 530500 w 600511" name="connsiteX39"/>
                <a:gd fmla="*/ 512348 h 593879" name="connsiteY39"/>
                <a:gd fmla="*/ 535339 w 600511" name="connsiteX40"/>
                <a:gd fmla="*/ 510737 h 593879" name="connsiteY40"/>
                <a:gd fmla="*/ 549858 w 600511" name="connsiteX41"/>
                <a:gd fmla="*/ 479478 h 593879" name="connsiteY41"/>
                <a:gd fmla="*/ 547922 w 600511" name="connsiteX42"/>
                <a:gd fmla="*/ 474322 h 593879" name="connsiteY42"/>
                <a:gd fmla="*/ 534049 w 600511" name="connsiteX43"/>
                <a:gd fmla="*/ 467876 h 593879" name="connsiteY43"/>
                <a:gd fmla="*/ 531145 w 600511" name="connsiteX44"/>
                <a:gd fmla="*/ 461109 h 593879" name="connsiteY44"/>
                <a:gd fmla="*/ 534694 w 600511" name="connsiteX45"/>
                <a:gd fmla="*/ 457242 h 593879" name="connsiteY45"/>
                <a:gd fmla="*/ 548890 w 600511" name="connsiteX46"/>
                <a:gd fmla="*/ 451764 h 593879" name="connsiteY46"/>
                <a:gd fmla="*/ 551148 w 600511" name="connsiteX47"/>
                <a:gd fmla="*/ 446930 h 593879" name="connsiteY47"/>
                <a:gd fmla="*/ 539211 w 600511" name="connsiteX48"/>
                <a:gd fmla="*/ 414704 h 593879" name="connsiteY48"/>
                <a:gd fmla="*/ 534371 w 600511" name="connsiteX49"/>
                <a:gd fmla="*/ 412448 h 593879" name="connsiteY49"/>
                <a:gd fmla="*/ 520175 w 600511" name="connsiteX50"/>
                <a:gd fmla="*/ 417604 h 593879" name="connsiteY50"/>
                <a:gd fmla="*/ 514691 w 600511" name="connsiteX51"/>
                <a:gd fmla="*/ 416960 h 593879" name="connsiteY51"/>
                <a:gd fmla="*/ 512755 w 600511" name="connsiteX52"/>
                <a:gd fmla="*/ 409548 h 593879" name="connsiteY52"/>
                <a:gd fmla="*/ 518885 w 600511" name="connsiteX53"/>
                <a:gd fmla="*/ 396013 h 593879" name="connsiteY53"/>
                <a:gd fmla="*/ 516949 w 600511" name="connsiteX54"/>
                <a:gd fmla="*/ 390857 h 593879" name="connsiteY54"/>
                <a:gd fmla="*/ 485976 w 600511" name="connsiteX55"/>
                <a:gd fmla="*/ 376355 h 593879" name="connsiteY55"/>
                <a:gd fmla="*/ 480814 w 600511" name="connsiteX56"/>
                <a:gd fmla="*/ 378289 h 593879" name="connsiteY56"/>
                <a:gd fmla="*/ 474361 w 600511" name="connsiteX57"/>
                <a:gd fmla="*/ 392146 h 593879" name="connsiteY57"/>
                <a:gd fmla="*/ 470167 w 600511" name="connsiteX58"/>
                <a:gd fmla="*/ 395368 h 593879" name="connsiteY58"/>
                <a:gd fmla="*/ 463714 w 600511" name="connsiteX59"/>
                <a:gd fmla="*/ 391824 h 593879" name="connsiteY59"/>
                <a:gd fmla="*/ 458230 w 600511" name="connsiteX60"/>
                <a:gd fmla="*/ 377322 h 593879" name="connsiteY60"/>
                <a:gd fmla="*/ 453390 w 600511" name="connsiteX61"/>
                <a:gd fmla="*/ 375066 h 593879" name="connsiteY61"/>
                <a:gd fmla="*/ 0 w 600511" name="connsiteX62"/>
                <a:gd fmla="*/ 372515 h 593879" name="connsiteY62"/>
                <a:gd fmla="*/ 233292 w 600511" name="connsiteX63"/>
                <a:gd fmla="*/ 465626 h 593879" name="connsiteY63"/>
                <a:gd fmla="*/ 305248 w 600511" name="connsiteX64"/>
                <a:gd fmla="*/ 461116 h 593879" name="connsiteY64"/>
                <a:gd fmla="*/ 332998 w 600511" name="connsiteX65"/>
                <a:gd fmla="*/ 549716 h 593879" name="connsiteY65"/>
                <a:gd fmla="*/ 233292 w 600511" name="connsiteX66"/>
                <a:gd fmla="*/ 558737 h 593879" name="connsiteY66"/>
                <a:gd fmla="*/ 0 w 600511" name="connsiteX67"/>
                <a:gd fmla="*/ 465626 h 593879" name="connsiteY67"/>
                <a:gd fmla="*/ 466295 w 600511" name="connsiteX68"/>
                <a:gd fmla="*/ 326083 h 593879" name="connsiteY68"/>
                <a:gd fmla="*/ 600511 w 600511" name="connsiteX69"/>
                <a:gd fmla="*/ 459820 h 593879" name="connsiteY69"/>
                <a:gd fmla="*/ 466295 w 600511" name="connsiteX70"/>
                <a:gd fmla="*/ 593879 h 593879" name="connsiteY70"/>
                <a:gd fmla="*/ 332080 w 600511" name="connsiteX71"/>
                <a:gd fmla="*/ 459820 h 593879" name="connsiteY71"/>
                <a:gd fmla="*/ 466295 w 600511" name="connsiteX72"/>
                <a:gd fmla="*/ 326083 h 593879" name="connsiteY72"/>
                <a:gd fmla="*/ 0 w 600511" name="connsiteX73"/>
                <a:gd fmla="*/ 232654 h 593879" name="connsiteY73"/>
                <a:gd fmla="*/ 233309 w 600511" name="connsiteX74"/>
                <a:gd fmla="*/ 326103 h 593879" name="connsiteY74"/>
                <a:gd fmla="*/ 466296 w 600511" name="connsiteX75"/>
                <a:gd fmla="*/ 232654 h 593879" name="connsiteY75"/>
                <a:gd fmla="*/ 466296 w 600511" name="connsiteX76"/>
                <a:gd fmla="*/ 299035 h 593879" name="connsiteY76"/>
                <a:gd fmla="*/ 312370 w 600511" name="connsiteX77"/>
                <a:gd fmla="*/ 413429 h 593879" name="connsiteY77"/>
                <a:gd fmla="*/ 233309 w 600511" name="connsiteX78"/>
                <a:gd fmla="*/ 419229 h 593879" name="connsiteY78"/>
                <a:gd fmla="*/ 0 w 600511" name="connsiteX79"/>
                <a:gd fmla="*/ 326103 h 593879" name="connsiteY79"/>
                <a:gd fmla="*/ 233309 w 600511" name="connsiteX80"/>
                <a:gd fmla="*/ 23200 h 593879" name="connsiteY80"/>
                <a:gd fmla="*/ 23234 w 600511" name="connsiteX81"/>
                <a:gd fmla="*/ 93123 h 593879" name="connsiteY81"/>
                <a:gd fmla="*/ 233309 w 600511" name="connsiteX82"/>
                <a:gd fmla="*/ 163046 h 593879" name="connsiteY82"/>
                <a:gd fmla="*/ 443062 w 600511" name="connsiteX83"/>
                <a:gd fmla="*/ 93123 h 593879" name="connsiteY83"/>
                <a:gd fmla="*/ 233309 w 600511" name="connsiteX84"/>
                <a:gd fmla="*/ 23200 h 593879" name="connsiteY84"/>
                <a:gd fmla="*/ 233309 w 600511" name="connsiteX85"/>
                <a:gd fmla="*/ 0 h 593879" name="connsiteY85"/>
                <a:gd fmla="*/ 466296 w 600511" name="connsiteX86"/>
                <a:gd fmla="*/ 93123 h 593879" name="connsiteY86"/>
                <a:gd fmla="*/ 466296 w 600511" name="connsiteX87"/>
                <a:gd fmla="*/ 186246 h 593879" name="connsiteY87"/>
                <a:gd fmla="*/ 233309 w 600511" name="connsiteX88"/>
                <a:gd fmla="*/ 279369 h 593879" name="connsiteY88"/>
                <a:gd fmla="*/ 0 w 600511" name="connsiteX89"/>
                <a:gd fmla="*/ 186246 h 593879" name="connsiteY89"/>
                <a:gd fmla="*/ 0 w 600511" name="connsiteX90"/>
                <a:gd fmla="*/ 93123 h 593879" name="connsiteY90"/>
                <a:gd fmla="*/ 233309 w 600511" name="connsiteX91"/>
                <a:gd fmla="*/ 0 h 593879"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93879" w="600511">
                  <a:moveTo>
                    <a:pt x="466437" y="421770"/>
                  </a:moveTo>
                  <a:cubicBezTo>
                    <a:pt x="487560" y="421770"/>
                    <a:pt x="504684" y="438878"/>
                    <a:pt x="504684" y="459981"/>
                  </a:cubicBezTo>
                  <a:cubicBezTo>
                    <a:pt x="504684" y="481084"/>
                    <a:pt x="487560" y="498192"/>
                    <a:pt x="466437" y="498192"/>
                  </a:cubicBezTo>
                  <a:cubicBezTo>
                    <a:pt x="445314" y="498192"/>
                    <a:pt x="428190" y="481084"/>
                    <a:pt x="428190" y="459981"/>
                  </a:cubicBezTo>
                  <a:cubicBezTo>
                    <a:pt x="428190" y="438878"/>
                    <a:pt x="445314" y="421770"/>
                    <a:pt x="466437" y="421770"/>
                  </a:cubicBezTo>
                  <a:close/>
                  <a:moveTo>
                    <a:pt x="453390" y="375066"/>
                  </a:moveTo>
                  <a:lnTo>
                    <a:pt x="421127" y="386990"/>
                  </a:lnTo>
                  <a:cubicBezTo>
                    <a:pt x="419191" y="387957"/>
                    <a:pt x="418223" y="389890"/>
                    <a:pt x="418868" y="392146"/>
                  </a:cubicBezTo>
                  <a:lnTo>
                    <a:pt x="424031" y="406325"/>
                  </a:lnTo>
                  <a:cubicBezTo>
                    <a:pt x="424998" y="408259"/>
                    <a:pt x="424676" y="410515"/>
                    <a:pt x="423385" y="411481"/>
                  </a:cubicBezTo>
                  <a:cubicBezTo>
                    <a:pt x="422417" y="412448"/>
                    <a:pt x="418223" y="414382"/>
                    <a:pt x="416287" y="413737"/>
                  </a:cubicBezTo>
                  <a:lnTo>
                    <a:pt x="402414" y="407292"/>
                  </a:lnTo>
                  <a:cubicBezTo>
                    <a:pt x="400478" y="406325"/>
                    <a:pt x="398220" y="407292"/>
                    <a:pt x="397252" y="409226"/>
                  </a:cubicBezTo>
                  <a:lnTo>
                    <a:pt x="383056" y="440485"/>
                  </a:lnTo>
                  <a:cubicBezTo>
                    <a:pt x="382088" y="442096"/>
                    <a:pt x="383056" y="444674"/>
                    <a:pt x="384669" y="445318"/>
                  </a:cubicBezTo>
                  <a:lnTo>
                    <a:pt x="398542" y="451764"/>
                  </a:lnTo>
                  <a:cubicBezTo>
                    <a:pt x="400478" y="452730"/>
                    <a:pt x="402091" y="454664"/>
                    <a:pt x="401769" y="455953"/>
                  </a:cubicBezTo>
                  <a:cubicBezTo>
                    <a:pt x="401769" y="457564"/>
                    <a:pt x="400156" y="462076"/>
                    <a:pt x="398220" y="462720"/>
                  </a:cubicBezTo>
                  <a:lnTo>
                    <a:pt x="384024" y="467876"/>
                  </a:lnTo>
                  <a:cubicBezTo>
                    <a:pt x="382088" y="468521"/>
                    <a:pt x="381120" y="470777"/>
                    <a:pt x="381766" y="472710"/>
                  </a:cubicBezTo>
                  <a:lnTo>
                    <a:pt x="393380" y="504936"/>
                  </a:lnTo>
                  <a:cubicBezTo>
                    <a:pt x="394348" y="506870"/>
                    <a:pt x="396607" y="507836"/>
                    <a:pt x="398542" y="507192"/>
                  </a:cubicBezTo>
                  <a:lnTo>
                    <a:pt x="412738" y="502036"/>
                  </a:lnTo>
                  <a:cubicBezTo>
                    <a:pt x="414674" y="501391"/>
                    <a:pt x="417255" y="501713"/>
                    <a:pt x="417900" y="502680"/>
                  </a:cubicBezTo>
                  <a:cubicBezTo>
                    <a:pt x="418868" y="503969"/>
                    <a:pt x="421127" y="508159"/>
                    <a:pt x="420159" y="510092"/>
                  </a:cubicBezTo>
                  <a:lnTo>
                    <a:pt x="413706" y="523949"/>
                  </a:lnTo>
                  <a:cubicBezTo>
                    <a:pt x="412738" y="525561"/>
                    <a:pt x="413706" y="527816"/>
                    <a:pt x="415642" y="528783"/>
                  </a:cubicBezTo>
                  <a:lnTo>
                    <a:pt x="446937" y="543285"/>
                  </a:lnTo>
                  <a:cubicBezTo>
                    <a:pt x="448873" y="544251"/>
                    <a:pt x="451132" y="543285"/>
                    <a:pt x="451777" y="541351"/>
                  </a:cubicBezTo>
                  <a:lnTo>
                    <a:pt x="458230" y="527494"/>
                  </a:lnTo>
                  <a:cubicBezTo>
                    <a:pt x="459198" y="525561"/>
                    <a:pt x="461133" y="524272"/>
                    <a:pt x="462424" y="524272"/>
                  </a:cubicBezTo>
                  <a:cubicBezTo>
                    <a:pt x="464037" y="524272"/>
                    <a:pt x="468554" y="525883"/>
                    <a:pt x="469199" y="528139"/>
                  </a:cubicBezTo>
                  <a:lnTo>
                    <a:pt x="474361" y="542318"/>
                  </a:lnTo>
                  <a:cubicBezTo>
                    <a:pt x="475007" y="544251"/>
                    <a:pt x="477265" y="545218"/>
                    <a:pt x="479201" y="544574"/>
                  </a:cubicBezTo>
                  <a:lnTo>
                    <a:pt x="511464" y="532650"/>
                  </a:lnTo>
                  <a:cubicBezTo>
                    <a:pt x="513400" y="532006"/>
                    <a:pt x="514368" y="529750"/>
                    <a:pt x="513723" y="527816"/>
                  </a:cubicBezTo>
                  <a:lnTo>
                    <a:pt x="508560" y="513315"/>
                  </a:lnTo>
                  <a:cubicBezTo>
                    <a:pt x="507915" y="511381"/>
                    <a:pt x="508238" y="509125"/>
                    <a:pt x="509206" y="508159"/>
                  </a:cubicBezTo>
                  <a:cubicBezTo>
                    <a:pt x="510496" y="507192"/>
                    <a:pt x="514691" y="505258"/>
                    <a:pt x="516626" y="506225"/>
                  </a:cubicBezTo>
                  <a:lnTo>
                    <a:pt x="530500" y="512348"/>
                  </a:lnTo>
                  <a:cubicBezTo>
                    <a:pt x="532435" y="513315"/>
                    <a:pt x="534694" y="512348"/>
                    <a:pt x="535339" y="510737"/>
                  </a:cubicBezTo>
                  <a:lnTo>
                    <a:pt x="549858" y="479478"/>
                  </a:lnTo>
                  <a:cubicBezTo>
                    <a:pt x="550825" y="477544"/>
                    <a:pt x="549858" y="475288"/>
                    <a:pt x="547922" y="474322"/>
                  </a:cubicBezTo>
                  <a:lnTo>
                    <a:pt x="534049" y="467876"/>
                  </a:lnTo>
                  <a:cubicBezTo>
                    <a:pt x="532113" y="467232"/>
                    <a:pt x="531145" y="462398"/>
                    <a:pt x="531145" y="461109"/>
                  </a:cubicBezTo>
                  <a:cubicBezTo>
                    <a:pt x="531145" y="459498"/>
                    <a:pt x="532435" y="457886"/>
                    <a:pt x="534694" y="457242"/>
                  </a:cubicBezTo>
                  <a:lnTo>
                    <a:pt x="548890" y="451764"/>
                  </a:lnTo>
                  <a:cubicBezTo>
                    <a:pt x="550825" y="451119"/>
                    <a:pt x="551793" y="448863"/>
                    <a:pt x="551148" y="446930"/>
                  </a:cubicBezTo>
                  <a:lnTo>
                    <a:pt x="539211" y="414704"/>
                  </a:lnTo>
                  <a:cubicBezTo>
                    <a:pt x="538565" y="412770"/>
                    <a:pt x="536307" y="411804"/>
                    <a:pt x="534371" y="412448"/>
                  </a:cubicBezTo>
                  <a:lnTo>
                    <a:pt x="520175" y="417604"/>
                  </a:lnTo>
                  <a:cubicBezTo>
                    <a:pt x="517917" y="418571"/>
                    <a:pt x="515658" y="418249"/>
                    <a:pt x="514691" y="416960"/>
                  </a:cubicBezTo>
                  <a:cubicBezTo>
                    <a:pt x="513723" y="415993"/>
                    <a:pt x="511787" y="411481"/>
                    <a:pt x="512755" y="409548"/>
                  </a:cubicBezTo>
                  <a:lnTo>
                    <a:pt x="518885" y="396013"/>
                  </a:lnTo>
                  <a:cubicBezTo>
                    <a:pt x="519853" y="394079"/>
                    <a:pt x="518885" y="391824"/>
                    <a:pt x="516949" y="390857"/>
                  </a:cubicBezTo>
                  <a:lnTo>
                    <a:pt x="485976" y="376355"/>
                  </a:lnTo>
                  <a:cubicBezTo>
                    <a:pt x="484040" y="375711"/>
                    <a:pt x="481782" y="376355"/>
                    <a:pt x="480814" y="378289"/>
                  </a:cubicBezTo>
                  <a:lnTo>
                    <a:pt x="474361" y="392146"/>
                  </a:lnTo>
                  <a:cubicBezTo>
                    <a:pt x="473716" y="394079"/>
                    <a:pt x="471780" y="395691"/>
                    <a:pt x="470167" y="395368"/>
                  </a:cubicBezTo>
                  <a:cubicBezTo>
                    <a:pt x="468877" y="395368"/>
                    <a:pt x="464360" y="393757"/>
                    <a:pt x="463714" y="391824"/>
                  </a:cubicBezTo>
                  <a:lnTo>
                    <a:pt x="458230" y="377322"/>
                  </a:lnTo>
                  <a:cubicBezTo>
                    <a:pt x="457584" y="375389"/>
                    <a:pt x="455326" y="374422"/>
                    <a:pt x="453390" y="375066"/>
                  </a:cubicBezTo>
                  <a:close/>
                  <a:moveTo>
                    <a:pt x="0" y="372515"/>
                  </a:moveTo>
                  <a:cubicBezTo>
                    <a:pt x="0" y="424064"/>
                    <a:pt x="104223" y="465626"/>
                    <a:pt x="233292" y="465626"/>
                  </a:cubicBezTo>
                  <a:cubicBezTo>
                    <a:pt x="258461" y="465626"/>
                    <a:pt x="282661" y="464015"/>
                    <a:pt x="305248" y="461116"/>
                  </a:cubicBezTo>
                  <a:cubicBezTo>
                    <a:pt x="305571" y="493978"/>
                    <a:pt x="315574" y="524264"/>
                    <a:pt x="332998" y="549716"/>
                  </a:cubicBezTo>
                  <a:cubicBezTo>
                    <a:pt x="302667" y="555515"/>
                    <a:pt x="268786" y="558737"/>
                    <a:pt x="233292" y="558737"/>
                  </a:cubicBezTo>
                  <a:cubicBezTo>
                    <a:pt x="104546" y="558737"/>
                    <a:pt x="0" y="517175"/>
                    <a:pt x="0" y="465626"/>
                  </a:cubicBezTo>
                  <a:close/>
                  <a:moveTo>
                    <a:pt x="466295" y="326083"/>
                  </a:moveTo>
                  <a:cubicBezTo>
                    <a:pt x="540501" y="326083"/>
                    <a:pt x="600511" y="386023"/>
                    <a:pt x="600511" y="459820"/>
                  </a:cubicBezTo>
                  <a:cubicBezTo>
                    <a:pt x="600511" y="533939"/>
                    <a:pt x="540501" y="593879"/>
                    <a:pt x="466295" y="593879"/>
                  </a:cubicBezTo>
                  <a:cubicBezTo>
                    <a:pt x="392412" y="593879"/>
                    <a:pt x="332080" y="533939"/>
                    <a:pt x="332080" y="459820"/>
                  </a:cubicBezTo>
                  <a:cubicBezTo>
                    <a:pt x="332080" y="386023"/>
                    <a:pt x="392412" y="326083"/>
                    <a:pt x="466295" y="326083"/>
                  </a:cubicBezTo>
                  <a:close/>
                  <a:moveTo>
                    <a:pt x="0" y="232654"/>
                  </a:moveTo>
                  <a:cubicBezTo>
                    <a:pt x="0" y="284212"/>
                    <a:pt x="104554" y="326103"/>
                    <a:pt x="233309" y="326103"/>
                  </a:cubicBezTo>
                  <a:cubicBezTo>
                    <a:pt x="362065" y="326103"/>
                    <a:pt x="466296" y="284212"/>
                    <a:pt x="466296" y="232654"/>
                  </a:cubicBezTo>
                  <a:lnTo>
                    <a:pt x="466296" y="299035"/>
                  </a:lnTo>
                  <a:cubicBezTo>
                    <a:pt x="393689" y="299035"/>
                    <a:pt x="332377" y="347370"/>
                    <a:pt x="312370" y="413429"/>
                  </a:cubicBezTo>
                  <a:cubicBezTo>
                    <a:pt x="287522" y="416973"/>
                    <a:pt x="261061" y="419229"/>
                    <a:pt x="233309" y="419229"/>
                  </a:cubicBezTo>
                  <a:cubicBezTo>
                    <a:pt x="104231" y="419229"/>
                    <a:pt x="0" y="377338"/>
                    <a:pt x="0" y="326103"/>
                  </a:cubicBezTo>
                  <a:close/>
                  <a:moveTo>
                    <a:pt x="233309" y="23200"/>
                  </a:moveTo>
                  <a:cubicBezTo>
                    <a:pt x="105199" y="23200"/>
                    <a:pt x="23234" y="64445"/>
                    <a:pt x="23234" y="93123"/>
                  </a:cubicBezTo>
                  <a:cubicBezTo>
                    <a:pt x="23234" y="121479"/>
                    <a:pt x="105199" y="163046"/>
                    <a:pt x="233309" y="163046"/>
                  </a:cubicBezTo>
                  <a:cubicBezTo>
                    <a:pt x="361420" y="163046"/>
                    <a:pt x="443062" y="121479"/>
                    <a:pt x="443062" y="93123"/>
                  </a:cubicBezTo>
                  <a:cubicBezTo>
                    <a:pt x="443062" y="64445"/>
                    <a:pt x="361420" y="23200"/>
                    <a:pt x="233309" y="23200"/>
                  </a:cubicBezTo>
                  <a:close/>
                  <a:moveTo>
                    <a:pt x="233309" y="0"/>
                  </a:moveTo>
                  <a:cubicBezTo>
                    <a:pt x="362065" y="0"/>
                    <a:pt x="466296" y="41567"/>
                    <a:pt x="466296" y="93123"/>
                  </a:cubicBezTo>
                  <a:lnTo>
                    <a:pt x="466296" y="186246"/>
                  </a:lnTo>
                  <a:cubicBezTo>
                    <a:pt x="466296" y="237802"/>
                    <a:pt x="362065" y="279369"/>
                    <a:pt x="233309" y="279369"/>
                  </a:cubicBezTo>
                  <a:cubicBezTo>
                    <a:pt x="104231" y="279369"/>
                    <a:pt x="0" y="237802"/>
                    <a:pt x="0" y="186246"/>
                  </a:cubicBezTo>
                  <a:lnTo>
                    <a:pt x="0" y="93123"/>
                  </a:lnTo>
                  <a:cubicBezTo>
                    <a:pt x="0" y="41567"/>
                    <a:pt x="104554" y="0"/>
                    <a:pt x="2333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600">
                <a:solidFill>
                  <a:schemeClr val="tx1"/>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11" name="TextBox 33">
              <a:extLst>
                <a:ext uri="{FF2B5EF4-FFF2-40B4-BE49-F238E27FC236}">
                  <a16:creationId xmlns:a16="http://schemas.microsoft.com/office/drawing/2014/main" id="{7B2EBC53-F956-48A5-8D27-45BBAC896919}"/>
                </a:ext>
              </a:extLst>
            </p:cNvPr>
            <p:cNvSpPr txBox="1"/>
            <p:nvPr/>
          </p:nvSpPr>
          <p:spPr>
            <a:xfrm>
              <a:off x="2274194" y="3461944"/>
              <a:ext cx="4076056" cy="950976"/>
            </a:xfrm>
            <a:prstGeom prst="rect">
              <a:avLst/>
            </a:prstGeom>
            <a:noFill/>
          </p:spPr>
          <p:txBody>
            <a:bodyPr bIns="0" lIns="0" rIns="0" rtlCol="0" tIns="0" wrap="square">
              <a:spAutoFit/>
            </a:bodyPr>
            <a:lstStyle>
              <a:defPPr>
                <a:defRPr lang="zh-CN"/>
              </a:defPPr>
              <a:lvl1pPr algn="just" defTabSz="1219170">
                <a:lnSpc>
                  <a:spcPts val="1600"/>
                </a:lnSpc>
                <a:defRPr sz="1253">
                  <a:solidFill>
                    <a:schemeClr val="tx1">
                      <a:lumMod val="65000"/>
                      <a:lumOff val="35000"/>
                    </a:schemeClr>
                  </a:solidFill>
                  <a:latin charset="-122" panose="020b0502040204020203" pitchFamily="34" typeface="微软雅黑 Light"/>
                  <a:ea charset="-122" panose="020b0502040204020203" pitchFamily="34" typeface="微软雅黑 Light"/>
                </a:defRPr>
              </a:lvl1pPr>
              <a:lvl2pPr defTabSz="1219170" marL="609585">
                <a:defRPr sz="2400"/>
              </a:lvl2pPr>
              <a:lvl3pPr defTabSz="1219170" marL="1219170">
                <a:defRPr sz="2400"/>
              </a:lvl3pPr>
              <a:lvl4pPr defTabSz="1219170" marL="1828754">
                <a:defRPr sz="2400"/>
              </a:lvl4pPr>
              <a:lvl5pPr defTabSz="1219170" marL="2438339">
                <a:defRPr sz="2400"/>
              </a:lvl5pPr>
              <a:lvl6pPr defTabSz="1219170" marL="3047924">
                <a:defRPr sz="2400"/>
              </a:lvl6pPr>
              <a:lvl7pPr defTabSz="1219170" marL="3657509">
                <a:defRPr sz="2400"/>
              </a:lvl7pPr>
              <a:lvl8pPr defTabSz="1219170" marL="4267093">
                <a:defRPr sz="2400"/>
              </a:lvl8pPr>
              <a:lvl9pPr defTabSz="1219170" marL="4876678">
                <a:defRPr sz="2400"/>
              </a:lvl9pPr>
            </a:lstStyle>
            <a:p>
              <a:pPr>
                <a:lnSpc>
                  <a:spcPct val="130000"/>
                </a:lnSpc>
              </a:pPr>
              <a:r>
                <a:rPr altLang="en-US" lang="zh-CN" sz="1600">
                  <a:solidFill>
                    <a:schemeClr val="tx1"/>
                  </a:solidFill>
                  <a:latin charset="-122" panose="020b0503020204020204" pitchFamily="34" typeface="微软雅黑"/>
                  <a:ea charset="-122" panose="020b0503020204020204" pitchFamily="34" typeface="微软雅黑"/>
                  <a:cs typeface="+mn-ea"/>
                  <a:sym typeface="+mn-lt"/>
                </a:rPr>
                <a:t>当你就餐时多一点节俭，少一点铺张浪费；减少或不使用一次性用品；请带上一个饭盒，不要用泡沫饭盒来盛餐。</a:t>
              </a:r>
            </a:p>
          </p:txBody>
        </p:sp>
      </p:grpSp>
      <p:grpSp>
        <p:nvGrpSpPr>
          <p:cNvPr id="13" name="组合 12">
            <a:extLst>
              <a:ext uri="{FF2B5EF4-FFF2-40B4-BE49-F238E27FC236}">
                <a16:creationId xmlns:a16="http://schemas.microsoft.com/office/drawing/2014/main" id="{4224665C-F1D9-42E1-969E-4F1992ADBA40}"/>
              </a:ext>
            </a:extLst>
          </p:cNvPr>
          <p:cNvGrpSpPr/>
          <p:nvPr/>
        </p:nvGrpSpPr>
        <p:grpSpPr>
          <a:xfrm>
            <a:off x="978551" y="4806648"/>
            <a:ext cx="4870866" cy="1250792"/>
            <a:chOff x="1479384" y="4787470"/>
            <a:chExt cx="4870866" cy="1250792"/>
          </a:xfrm>
        </p:grpSpPr>
        <p:sp>
          <p:nvSpPr>
            <p:cNvPr id="14" name="六边形 13">
              <a:extLst>
                <a:ext uri="{FF2B5EF4-FFF2-40B4-BE49-F238E27FC236}">
                  <a16:creationId xmlns:a16="http://schemas.microsoft.com/office/drawing/2014/main" id="{A0B2C295-ED8D-4D66-A8D9-E204B34FF2DB}"/>
                </a:ext>
              </a:extLst>
            </p:cNvPr>
            <p:cNvSpPr/>
            <p:nvPr/>
          </p:nvSpPr>
          <p:spPr>
            <a:xfrm rot="5400000">
              <a:off x="1430759" y="4864487"/>
              <a:ext cx="705053" cy="607803"/>
            </a:xfrm>
            <a:prstGeom prst="hexagon">
              <a:avLst/>
            </a:prstGeom>
            <a:solidFill>
              <a:srgbClr val="2AAF01"/>
            </a:solidFill>
            <a:ln>
              <a:noFill/>
            </a:ln>
            <a:effectLst>
              <a:outerShdw algn="tl" blurRad="1016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600">
                <a:solidFill>
                  <a:schemeClr val="tx1"/>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16" name="Oval 18">
              <a:extLst>
                <a:ext uri="{FF2B5EF4-FFF2-40B4-BE49-F238E27FC236}">
                  <a16:creationId xmlns:a16="http://schemas.microsoft.com/office/drawing/2014/main" id="{EEAEFDE1-E9A5-4659-91EE-D6A2326869DA}"/>
                </a:ext>
              </a:extLst>
            </p:cNvPr>
            <p:cNvSpPr/>
            <p:nvPr/>
          </p:nvSpPr>
          <p:spPr>
            <a:xfrm>
              <a:off x="1633634" y="5018944"/>
              <a:ext cx="299304" cy="298888"/>
            </a:xfrm>
            <a:custGeom>
              <a:gdLst>
                <a:gd fmla="*/ 5110 w 8160" name="T0"/>
                <a:gd fmla="*/ 4617 h 8160" name="T1"/>
                <a:gd fmla="*/ 4329 w 8160" name="T2"/>
                <a:gd fmla="*/ 5605 h 8160" name="T3"/>
                <a:gd fmla="*/ 3830 w 8160" name="T4"/>
                <a:gd fmla="*/ 5605 h 8160" name="T5"/>
                <a:gd fmla="*/ 3159 w 8160" name="T6"/>
                <a:gd fmla="*/ 5116 h 8160" name="T7"/>
                <a:gd fmla="*/ 3319 w 8160" name="T8"/>
                <a:gd fmla="*/ 4632 h 8160" name="T9"/>
                <a:gd fmla="*/ 4156 w 8160" name="T10"/>
                <a:gd fmla="*/ 4921 h 8160" name="T11"/>
                <a:gd fmla="*/ 4536 w 8160" name="T12"/>
                <a:gd fmla="*/ 4666 h 8160" name="T13"/>
                <a:gd fmla="*/ 3136 w 8160" name="T14"/>
                <a:gd fmla="*/ 3528 h 8160" name="T15"/>
                <a:gd fmla="*/ 3829 w 8160" name="T16"/>
                <a:gd fmla="*/ 2750 h 8160" name="T17"/>
                <a:gd fmla="*/ 4080 w 8160" name="T18"/>
                <a:gd fmla="*/ 2305 h 8160" name="T19"/>
                <a:gd fmla="*/ 4329 w 8160" name="T20"/>
                <a:gd fmla="*/ 2752 h 8160" name="T21"/>
                <a:gd fmla="*/ 5016 w 8160" name="T22"/>
                <a:gd fmla="*/ 3190 h 8160" name="T23"/>
                <a:gd fmla="*/ 4600 w 8160" name="T24"/>
                <a:gd fmla="*/ 3415 h 8160" name="T25"/>
                <a:gd fmla="*/ 3710 w 8160" name="T26"/>
                <a:gd fmla="*/ 3468 h 8160" name="T27"/>
                <a:gd fmla="*/ 4277 w 8160" name="T28"/>
                <a:gd fmla="*/ 3821 h 8160" name="T29"/>
                <a:gd fmla="*/ 8160 w 8160" name="T30"/>
                <a:gd fmla="*/ 3610 h 8160" name="T31"/>
                <a:gd fmla="*/ 7638 w 8160" name="T32"/>
                <a:gd fmla="*/ 5072 h 8160" name="T33"/>
                <a:gd fmla="*/ 6853 w 8160" name="T34"/>
                <a:gd fmla="*/ 5450 h 8160" name="T35"/>
                <a:gd fmla="*/ 7297 w 8160" name="T36"/>
                <a:gd fmla="*/ 6633 h 8160" name="T37"/>
                <a:gd fmla="*/ 6264 w 8160" name="T38"/>
                <a:gd fmla="*/ 7450 h 8160" name="T39"/>
                <a:gd fmla="*/ 5451 w 8160" name="T40"/>
                <a:gd fmla="*/ 6853 h 8160" name="T41"/>
                <a:gd fmla="*/ 5072 w 8160" name="T42"/>
                <a:gd fmla="*/ 7638 h 8160" name="T43"/>
                <a:gd fmla="*/ 3610 w 8160" name="T44"/>
                <a:gd fmla="*/ 8160 h 8160" name="T45"/>
                <a:gd fmla="*/ 3088 w 8160" name="T46"/>
                <a:gd fmla="*/ 7011 h 8160" name="T47"/>
                <a:gd fmla="*/ 2265 w 8160" name="T48"/>
                <a:gd fmla="*/ 7297 h 8160" name="T49"/>
                <a:gd fmla="*/ 1527 w 8160" name="T50"/>
                <a:gd fmla="*/ 7297 h 8160" name="T51"/>
                <a:gd fmla="*/ 710 w 8160" name="T52"/>
                <a:gd fmla="*/ 6263 h 8160" name="T53"/>
                <a:gd fmla="*/ 1307 w 8160" name="T54"/>
                <a:gd fmla="*/ 5450 h 8160" name="T55"/>
                <a:gd fmla="*/ 522 w 8160" name="T56"/>
                <a:gd fmla="*/ 5071 h 8160" name="T57"/>
                <a:gd fmla="*/ 0 w 8160" name="T58"/>
                <a:gd fmla="*/ 3610 h 8160" name="T59"/>
                <a:gd fmla="*/ 1149 w 8160" name="T60"/>
                <a:gd fmla="*/ 3088 h 8160" name="T61"/>
                <a:gd fmla="*/ 863 w 8160" name="T62"/>
                <a:gd fmla="*/ 2265 h 8160" name="T63"/>
                <a:gd fmla="*/ 1527 w 8160" name="T64"/>
                <a:gd fmla="*/ 862 h 8160" name="T65"/>
                <a:gd fmla="*/ 2709 w 8160" name="T66"/>
                <a:gd fmla="*/ 1307 h 8160" name="T67"/>
                <a:gd fmla="*/ 3088 w 8160" name="T68"/>
                <a:gd fmla="*/ 522 h 8160" name="T69"/>
                <a:gd fmla="*/ 4550 w 8160" name="T70"/>
                <a:gd fmla="*/ 0 h 8160" name="T71"/>
                <a:gd fmla="*/ 5071 w 8160" name="T72"/>
                <a:gd fmla="*/ 1149 h 8160" name="T73"/>
                <a:gd fmla="*/ 5894 w 8160" name="T74"/>
                <a:gd fmla="*/ 863 h 8160" name="T75"/>
                <a:gd fmla="*/ 7297 w 8160" name="T76"/>
                <a:gd fmla="*/ 1527 h 8160" name="T77"/>
                <a:gd fmla="*/ 7297 w 8160" name="T78"/>
                <a:gd fmla="*/ 2266 h 8160" name="T79"/>
                <a:gd fmla="*/ 7011 w 8160" name="T80"/>
                <a:gd fmla="*/ 3088 h 8160" name="T81"/>
                <a:gd fmla="*/ 8160 w 8160" name="T82"/>
                <a:gd fmla="*/ 3610 h 8160" name="T83"/>
                <a:gd fmla="*/ 4080 w 8160" name="T84"/>
                <a:gd fmla="*/ 2027 h 8160" name="T85"/>
                <a:gd fmla="*/ 4080 w 8160" name="T86"/>
                <a:gd fmla="*/ 6133 h 81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160" w="8160">
                  <a:moveTo>
                    <a:pt x="5110" y="4609"/>
                  </a:moveTo>
                  <a:lnTo>
                    <a:pt x="5110" y="4617"/>
                  </a:lnTo>
                  <a:cubicBezTo>
                    <a:pt x="5110" y="5079"/>
                    <a:pt x="4796" y="5361"/>
                    <a:pt x="4329" y="5419"/>
                  </a:cubicBezTo>
                  <a:lnTo>
                    <a:pt x="4329" y="5605"/>
                  </a:lnTo>
                  <a:cubicBezTo>
                    <a:pt x="4329" y="5743"/>
                    <a:pt x="4218" y="5855"/>
                    <a:pt x="4080" y="5855"/>
                  </a:cubicBezTo>
                  <a:cubicBezTo>
                    <a:pt x="3942" y="5855"/>
                    <a:pt x="3830" y="5743"/>
                    <a:pt x="3830" y="5605"/>
                  </a:cubicBezTo>
                  <a:lnTo>
                    <a:pt x="3830" y="5398"/>
                  </a:lnTo>
                  <a:cubicBezTo>
                    <a:pt x="3593" y="5354"/>
                    <a:pt x="3362" y="5262"/>
                    <a:pt x="3159" y="5116"/>
                  </a:cubicBezTo>
                  <a:cubicBezTo>
                    <a:pt x="3095" y="5071"/>
                    <a:pt x="3049" y="4988"/>
                    <a:pt x="3049" y="4898"/>
                  </a:cubicBezTo>
                  <a:cubicBezTo>
                    <a:pt x="3049" y="4748"/>
                    <a:pt x="3170" y="4632"/>
                    <a:pt x="3319" y="4632"/>
                  </a:cubicBezTo>
                  <a:cubicBezTo>
                    <a:pt x="3394" y="4632"/>
                    <a:pt x="3447" y="4658"/>
                    <a:pt x="3485" y="4684"/>
                  </a:cubicBezTo>
                  <a:cubicBezTo>
                    <a:pt x="3683" y="4831"/>
                    <a:pt x="3901" y="4921"/>
                    <a:pt x="4156" y="4921"/>
                  </a:cubicBezTo>
                  <a:cubicBezTo>
                    <a:pt x="4393" y="4921"/>
                    <a:pt x="4536" y="4827"/>
                    <a:pt x="4536" y="4673"/>
                  </a:cubicBezTo>
                  <a:lnTo>
                    <a:pt x="4536" y="4666"/>
                  </a:lnTo>
                  <a:cubicBezTo>
                    <a:pt x="4536" y="4519"/>
                    <a:pt x="4445" y="4444"/>
                    <a:pt x="4006" y="4331"/>
                  </a:cubicBezTo>
                  <a:cubicBezTo>
                    <a:pt x="3478" y="4196"/>
                    <a:pt x="3136" y="4050"/>
                    <a:pt x="3136" y="3528"/>
                  </a:cubicBezTo>
                  <a:lnTo>
                    <a:pt x="3136" y="3520"/>
                  </a:lnTo>
                  <a:cubicBezTo>
                    <a:pt x="3136" y="3114"/>
                    <a:pt x="3415" y="2827"/>
                    <a:pt x="3829" y="2750"/>
                  </a:cubicBezTo>
                  <a:lnTo>
                    <a:pt x="3829" y="2554"/>
                  </a:lnTo>
                  <a:cubicBezTo>
                    <a:pt x="3829" y="2417"/>
                    <a:pt x="3942" y="2305"/>
                    <a:pt x="4080" y="2305"/>
                  </a:cubicBezTo>
                  <a:cubicBezTo>
                    <a:pt x="4218" y="2305"/>
                    <a:pt x="4329" y="2417"/>
                    <a:pt x="4329" y="2554"/>
                  </a:cubicBezTo>
                  <a:lnTo>
                    <a:pt x="4329" y="2752"/>
                  </a:lnTo>
                  <a:cubicBezTo>
                    <a:pt x="4536" y="2786"/>
                    <a:pt x="4723" y="2856"/>
                    <a:pt x="4889" y="2961"/>
                  </a:cubicBezTo>
                  <a:cubicBezTo>
                    <a:pt x="4952" y="2998"/>
                    <a:pt x="5016" y="3077"/>
                    <a:pt x="5016" y="3190"/>
                  </a:cubicBezTo>
                  <a:cubicBezTo>
                    <a:pt x="5016" y="3340"/>
                    <a:pt x="4896" y="3457"/>
                    <a:pt x="4746" y="3457"/>
                  </a:cubicBezTo>
                  <a:cubicBezTo>
                    <a:pt x="4689" y="3457"/>
                    <a:pt x="4645" y="3442"/>
                    <a:pt x="4600" y="3415"/>
                  </a:cubicBezTo>
                  <a:cubicBezTo>
                    <a:pt x="4409" y="3303"/>
                    <a:pt x="4228" y="3239"/>
                    <a:pt x="4047" y="3239"/>
                  </a:cubicBezTo>
                  <a:cubicBezTo>
                    <a:pt x="3826" y="3239"/>
                    <a:pt x="3710" y="3340"/>
                    <a:pt x="3710" y="3468"/>
                  </a:cubicBezTo>
                  <a:lnTo>
                    <a:pt x="3710" y="3475"/>
                  </a:lnTo>
                  <a:cubicBezTo>
                    <a:pt x="3710" y="3648"/>
                    <a:pt x="3822" y="3704"/>
                    <a:pt x="4277" y="3821"/>
                  </a:cubicBezTo>
                  <a:cubicBezTo>
                    <a:pt x="4810" y="3960"/>
                    <a:pt x="5110" y="4151"/>
                    <a:pt x="5110" y="4609"/>
                  </a:cubicBezTo>
                  <a:close/>
                  <a:moveTo>
                    <a:pt x="8160" y="3610"/>
                  </a:moveTo>
                  <a:lnTo>
                    <a:pt x="8160" y="4550"/>
                  </a:lnTo>
                  <a:cubicBezTo>
                    <a:pt x="8160" y="4838"/>
                    <a:pt x="7926" y="5072"/>
                    <a:pt x="7638" y="5072"/>
                  </a:cubicBezTo>
                  <a:lnTo>
                    <a:pt x="7011" y="5072"/>
                  </a:lnTo>
                  <a:cubicBezTo>
                    <a:pt x="6967" y="5202"/>
                    <a:pt x="6914" y="5328"/>
                    <a:pt x="6853" y="5450"/>
                  </a:cubicBezTo>
                  <a:lnTo>
                    <a:pt x="7297" y="5895"/>
                  </a:lnTo>
                  <a:cubicBezTo>
                    <a:pt x="7501" y="6099"/>
                    <a:pt x="7501" y="6429"/>
                    <a:pt x="7297" y="6633"/>
                  </a:cubicBezTo>
                  <a:lnTo>
                    <a:pt x="6633" y="7297"/>
                  </a:lnTo>
                  <a:cubicBezTo>
                    <a:pt x="6531" y="7399"/>
                    <a:pt x="6397" y="7450"/>
                    <a:pt x="6264" y="7450"/>
                  </a:cubicBezTo>
                  <a:cubicBezTo>
                    <a:pt x="6130" y="7450"/>
                    <a:pt x="5997" y="7399"/>
                    <a:pt x="5895" y="7297"/>
                  </a:cubicBezTo>
                  <a:lnTo>
                    <a:pt x="5451" y="6853"/>
                  </a:lnTo>
                  <a:cubicBezTo>
                    <a:pt x="5328" y="6914"/>
                    <a:pt x="5202" y="6967"/>
                    <a:pt x="5072" y="7011"/>
                  </a:cubicBezTo>
                  <a:lnTo>
                    <a:pt x="5072" y="7638"/>
                  </a:lnTo>
                  <a:cubicBezTo>
                    <a:pt x="5072" y="7926"/>
                    <a:pt x="4838" y="8160"/>
                    <a:pt x="4550" y="8160"/>
                  </a:cubicBezTo>
                  <a:lnTo>
                    <a:pt x="3610" y="8160"/>
                  </a:lnTo>
                  <a:cubicBezTo>
                    <a:pt x="3322" y="8160"/>
                    <a:pt x="3088" y="7926"/>
                    <a:pt x="3088" y="7638"/>
                  </a:cubicBezTo>
                  <a:lnTo>
                    <a:pt x="3088" y="7011"/>
                  </a:lnTo>
                  <a:cubicBezTo>
                    <a:pt x="2958" y="6967"/>
                    <a:pt x="2832" y="6913"/>
                    <a:pt x="2709" y="6853"/>
                  </a:cubicBezTo>
                  <a:lnTo>
                    <a:pt x="2265" y="7297"/>
                  </a:lnTo>
                  <a:cubicBezTo>
                    <a:pt x="2163" y="7399"/>
                    <a:pt x="2030" y="7450"/>
                    <a:pt x="1896" y="7450"/>
                  </a:cubicBezTo>
                  <a:cubicBezTo>
                    <a:pt x="1763" y="7450"/>
                    <a:pt x="1629" y="7399"/>
                    <a:pt x="1527" y="7297"/>
                  </a:cubicBezTo>
                  <a:lnTo>
                    <a:pt x="863" y="6633"/>
                  </a:lnTo>
                  <a:cubicBezTo>
                    <a:pt x="765" y="6535"/>
                    <a:pt x="710" y="6402"/>
                    <a:pt x="710" y="6263"/>
                  </a:cubicBezTo>
                  <a:cubicBezTo>
                    <a:pt x="710" y="6125"/>
                    <a:pt x="765" y="5992"/>
                    <a:pt x="863" y="5894"/>
                  </a:cubicBezTo>
                  <a:lnTo>
                    <a:pt x="1307" y="5450"/>
                  </a:lnTo>
                  <a:cubicBezTo>
                    <a:pt x="1246" y="5328"/>
                    <a:pt x="1193" y="5202"/>
                    <a:pt x="1149" y="5071"/>
                  </a:cubicBezTo>
                  <a:lnTo>
                    <a:pt x="522" y="5071"/>
                  </a:lnTo>
                  <a:cubicBezTo>
                    <a:pt x="234" y="5071"/>
                    <a:pt x="0" y="4838"/>
                    <a:pt x="0" y="4549"/>
                  </a:cubicBezTo>
                  <a:lnTo>
                    <a:pt x="0" y="3610"/>
                  </a:lnTo>
                  <a:cubicBezTo>
                    <a:pt x="0" y="3321"/>
                    <a:pt x="234" y="3088"/>
                    <a:pt x="522" y="3088"/>
                  </a:cubicBezTo>
                  <a:lnTo>
                    <a:pt x="1149" y="3088"/>
                  </a:lnTo>
                  <a:cubicBezTo>
                    <a:pt x="1193" y="2957"/>
                    <a:pt x="1247" y="2831"/>
                    <a:pt x="1307" y="2709"/>
                  </a:cubicBezTo>
                  <a:lnTo>
                    <a:pt x="863" y="2265"/>
                  </a:lnTo>
                  <a:cubicBezTo>
                    <a:pt x="659" y="2061"/>
                    <a:pt x="659" y="1731"/>
                    <a:pt x="863" y="1527"/>
                  </a:cubicBezTo>
                  <a:lnTo>
                    <a:pt x="1527" y="862"/>
                  </a:lnTo>
                  <a:cubicBezTo>
                    <a:pt x="1731" y="659"/>
                    <a:pt x="2062" y="659"/>
                    <a:pt x="2265" y="862"/>
                  </a:cubicBezTo>
                  <a:lnTo>
                    <a:pt x="2709" y="1307"/>
                  </a:lnTo>
                  <a:cubicBezTo>
                    <a:pt x="2831" y="1246"/>
                    <a:pt x="2958" y="1193"/>
                    <a:pt x="3088" y="1148"/>
                  </a:cubicBezTo>
                  <a:lnTo>
                    <a:pt x="3088" y="522"/>
                  </a:lnTo>
                  <a:cubicBezTo>
                    <a:pt x="3088" y="234"/>
                    <a:pt x="3322" y="0"/>
                    <a:pt x="3610" y="0"/>
                  </a:cubicBezTo>
                  <a:lnTo>
                    <a:pt x="4550" y="0"/>
                  </a:lnTo>
                  <a:cubicBezTo>
                    <a:pt x="4838" y="0"/>
                    <a:pt x="5071" y="234"/>
                    <a:pt x="5071" y="522"/>
                  </a:cubicBezTo>
                  <a:lnTo>
                    <a:pt x="5071" y="1149"/>
                  </a:lnTo>
                  <a:cubicBezTo>
                    <a:pt x="5202" y="1193"/>
                    <a:pt x="5328" y="1246"/>
                    <a:pt x="5450" y="1307"/>
                  </a:cubicBezTo>
                  <a:lnTo>
                    <a:pt x="5894" y="863"/>
                  </a:lnTo>
                  <a:cubicBezTo>
                    <a:pt x="6098" y="659"/>
                    <a:pt x="6429" y="659"/>
                    <a:pt x="6632" y="863"/>
                  </a:cubicBezTo>
                  <a:lnTo>
                    <a:pt x="7297" y="1527"/>
                  </a:lnTo>
                  <a:cubicBezTo>
                    <a:pt x="7395" y="1625"/>
                    <a:pt x="7449" y="1758"/>
                    <a:pt x="7449" y="1897"/>
                  </a:cubicBezTo>
                  <a:cubicBezTo>
                    <a:pt x="7449" y="2035"/>
                    <a:pt x="7394" y="2168"/>
                    <a:pt x="7297" y="2266"/>
                  </a:cubicBezTo>
                  <a:lnTo>
                    <a:pt x="6853" y="2710"/>
                  </a:lnTo>
                  <a:cubicBezTo>
                    <a:pt x="6913" y="2832"/>
                    <a:pt x="6966" y="2958"/>
                    <a:pt x="7011" y="3088"/>
                  </a:cubicBezTo>
                  <a:lnTo>
                    <a:pt x="7637" y="3088"/>
                  </a:lnTo>
                  <a:cubicBezTo>
                    <a:pt x="7926" y="3088"/>
                    <a:pt x="8160" y="3322"/>
                    <a:pt x="8160" y="3610"/>
                  </a:cubicBezTo>
                  <a:close/>
                  <a:moveTo>
                    <a:pt x="6133" y="4080"/>
                  </a:moveTo>
                  <a:cubicBezTo>
                    <a:pt x="6133" y="2948"/>
                    <a:pt x="5212" y="2027"/>
                    <a:pt x="4080" y="2027"/>
                  </a:cubicBezTo>
                  <a:cubicBezTo>
                    <a:pt x="2948" y="2027"/>
                    <a:pt x="2027" y="2948"/>
                    <a:pt x="2027" y="4080"/>
                  </a:cubicBezTo>
                  <a:cubicBezTo>
                    <a:pt x="2027" y="5212"/>
                    <a:pt x="2948" y="6133"/>
                    <a:pt x="4080" y="6133"/>
                  </a:cubicBezTo>
                  <a:cubicBezTo>
                    <a:pt x="5212" y="6133"/>
                    <a:pt x="6133" y="5212"/>
                    <a:pt x="6133" y="40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sz="1600">
                <a:solidFill>
                  <a:schemeClr val="tx1"/>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17" name="TextBox 33">
              <a:extLst>
                <a:ext uri="{FF2B5EF4-FFF2-40B4-BE49-F238E27FC236}">
                  <a16:creationId xmlns:a16="http://schemas.microsoft.com/office/drawing/2014/main" id="{8EA0E1BA-4A24-455B-BB16-1AAC0E1FD457}"/>
                </a:ext>
              </a:extLst>
            </p:cNvPr>
            <p:cNvSpPr txBox="1"/>
            <p:nvPr/>
          </p:nvSpPr>
          <p:spPr>
            <a:xfrm>
              <a:off x="2274194" y="4787470"/>
              <a:ext cx="4076056" cy="1267968"/>
            </a:xfrm>
            <a:prstGeom prst="rect">
              <a:avLst/>
            </a:prstGeom>
            <a:noFill/>
          </p:spPr>
          <p:txBody>
            <a:bodyPr bIns="0" lIns="0" rIns="0" rtlCol="0" tIns="0" wrap="square">
              <a:spAutoFit/>
            </a:bodyPr>
            <a:lstStyle>
              <a:defPPr>
                <a:defRPr lang="zh-CN"/>
              </a:defPPr>
              <a:lvl1pPr algn="just" defTabSz="1219170">
                <a:lnSpc>
                  <a:spcPts val="1600"/>
                </a:lnSpc>
                <a:defRPr sz="1253">
                  <a:solidFill>
                    <a:schemeClr val="tx1">
                      <a:lumMod val="65000"/>
                      <a:lumOff val="35000"/>
                    </a:schemeClr>
                  </a:solidFill>
                  <a:latin charset="-122" panose="020b0502040204020203" pitchFamily="34" typeface="微软雅黑 Light"/>
                  <a:ea charset="-122" panose="020b0502040204020203" pitchFamily="34" typeface="微软雅黑 Light"/>
                </a:defRPr>
              </a:lvl1pPr>
              <a:lvl2pPr defTabSz="1219170" marL="609585">
                <a:defRPr sz="2400"/>
              </a:lvl2pPr>
              <a:lvl3pPr defTabSz="1219170" marL="1219170">
                <a:defRPr sz="2400"/>
              </a:lvl3pPr>
              <a:lvl4pPr defTabSz="1219170" marL="1828754">
                <a:defRPr sz="2400"/>
              </a:lvl4pPr>
              <a:lvl5pPr defTabSz="1219170" marL="2438339">
                <a:defRPr sz="2400"/>
              </a:lvl5pPr>
              <a:lvl6pPr defTabSz="1219170" marL="3047924">
                <a:defRPr sz="2400"/>
              </a:lvl6pPr>
              <a:lvl7pPr defTabSz="1219170" marL="3657509">
                <a:defRPr sz="2400"/>
              </a:lvl7pPr>
              <a:lvl8pPr defTabSz="1219170" marL="4267093">
                <a:defRPr sz="2400"/>
              </a:lvl8pPr>
              <a:lvl9pPr defTabSz="1219170" marL="4876678">
                <a:defRPr sz="2400"/>
              </a:lvl9pPr>
            </a:lstStyle>
            <a:p>
              <a:pPr algn="l">
                <a:lnSpc>
                  <a:spcPct val="130000"/>
                </a:lnSpc>
              </a:pPr>
              <a:r>
                <a:rPr altLang="en-US" lang="zh-CN" sz="1600">
                  <a:solidFill>
                    <a:schemeClr val="tx1"/>
                  </a:solidFill>
                  <a:latin charset="-122" panose="020b0503020204020204" pitchFamily="34" typeface="微软雅黑"/>
                  <a:ea charset="-122" panose="020b0503020204020204" pitchFamily="34" typeface="微软雅黑"/>
                  <a:cs typeface="+mn-ea"/>
                  <a:sym typeface="+mn-lt"/>
                </a:rPr>
                <a:t>当你在家时将垃圾分类，尽可能的回收利用；物品进行多次利用，增加物品的利用效率；当你学习、办公时节约每一张纸，节约每一支笔，减少垃圾产生。</a:t>
              </a:r>
            </a:p>
          </p:txBody>
        </p:sp>
        <p:sp>
          <p:nvSpPr>
            <p:cNvPr id="18" name="文本框 9">
              <a:extLst>
                <a:ext uri="{FF2B5EF4-FFF2-40B4-BE49-F238E27FC236}">
                  <a16:creationId xmlns:a16="http://schemas.microsoft.com/office/drawing/2014/main" id="{D481FD3E-CB77-40F7-AD35-F92B3B24622C}"/>
                </a:ext>
              </a:extLst>
            </p:cNvPr>
            <p:cNvSpPr txBox="1"/>
            <p:nvPr/>
          </p:nvSpPr>
          <p:spPr>
            <a:xfrm>
              <a:off x="2330745" y="4789358"/>
              <a:ext cx="1981477" cy="328231"/>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noAutofit/>
            </a:bodyPr>
            <a:lstStyle>
              <a:defPPr>
                <a:defRPr lang="zh-CN"/>
              </a:defPPr>
              <a:lvl1pPr defTabSz="1219170">
                <a:spcBef>
                  <a:spcPct val="0"/>
                </a:spcBef>
                <a:defRPr cap="all">
                  <a:solidFill>
                    <a:schemeClr val="tx1">
                      <a:lumMod val="65000"/>
                      <a:lumOff val="35000"/>
                    </a:schemeClr>
                  </a:solidFill>
                  <a:latin charset="-122" panose="020b0503020204020204" pitchFamily="34" typeface="微软雅黑"/>
                  <a:ea charset="-122" panose="020b0503020204020204" pitchFamily="34" typeface="微软雅黑"/>
                  <a:cs typeface="+mj-cs"/>
                </a:defRPr>
              </a:lvl1pPr>
              <a:lvl2pPr defTabSz="1219170" lvl="1" marL="0">
                <a:defRPr sz="2054">
                  <a:solidFill>
                    <a:schemeClr val="tx1">
                      <a:lumMod val="65000"/>
                      <a:lumOff val="35000"/>
                    </a:schemeClr>
                  </a:solidFill>
                  <a:latin charset="-122" panose="020b0503020204020204" pitchFamily="34" typeface="微软雅黑"/>
                  <a:ea charset="-122" panose="020b0503020204020204" pitchFamily="34" typeface="微软雅黑"/>
                </a:defRPr>
              </a:lvl2pPr>
              <a:lvl3pPr defTabSz="1219170" marL="1219170">
                <a:defRPr sz="2400"/>
              </a:lvl3pPr>
              <a:lvl4pPr defTabSz="1219170" marL="1828754">
                <a:defRPr sz="2400"/>
              </a:lvl4pPr>
              <a:lvl5pPr defTabSz="1219170" marL="2438339">
                <a:defRPr sz="2400"/>
              </a:lvl5pPr>
              <a:lvl6pPr defTabSz="1219170" marL="3047924">
                <a:defRPr sz="2400"/>
              </a:lvl6pPr>
              <a:lvl7pPr defTabSz="1219170" marL="3657509">
                <a:defRPr sz="2400"/>
              </a:lvl7pPr>
              <a:lvl8pPr defTabSz="1219170" marL="4267093">
                <a:defRPr sz="2400"/>
              </a:lvl8pPr>
              <a:lvl9pPr defTabSz="1219170" marL="4876678">
                <a:defRPr sz="2400"/>
              </a:lvl9pPr>
            </a:lstStyle>
            <a:p>
              <a:pPr algn="just">
                <a:lnSpc>
                  <a:spcPct val="120000"/>
                </a:lnSpc>
              </a:pPr>
              <a:endParaRPr altLang="en-US" lang="zh-CN" sz="1600">
                <a:solidFill>
                  <a:schemeClr val="tx1"/>
                </a:solidFill>
                <a:cs typeface="+mn-ea"/>
                <a:sym typeface="+mn-lt"/>
              </a:endParaRPr>
            </a:p>
          </p:txBody>
        </p:sp>
      </p:grpSp>
      <p:sp>
        <p:nvSpPr>
          <p:cNvPr id="19" name="TextBox 33">
            <a:extLst>
              <a:ext uri="{FF2B5EF4-FFF2-40B4-BE49-F238E27FC236}">
                <a16:creationId xmlns:a16="http://schemas.microsoft.com/office/drawing/2014/main" id="{6B8A6852-0A68-4FAF-9FA6-050DBF72E92D}"/>
              </a:ext>
            </a:extLst>
          </p:cNvPr>
          <p:cNvSpPr txBox="1"/>
          <p:nvPr/>
        </p:nvSpPr>
        <p:spPr>
          <a:xfrm>
            <a:off x="1073428" y="1852196"/>
            <a:ext cx="7052000" cy="975360"/>
          </a:xfrm>
          <a:prstGeom prst="rect">
            <a:avLst/>
          </a:prstGeom>
        </p:spPr>
        <p:txBody>
          <a:bodyPr bIns="0" lIns="0" rIns="0" tIns="0" wrap="square">
            <a:spAutoFit/>
          </a:bodyPr>
          <a:lstStyle>
            <a:defPPr>
              <a:defRPr lang="zh-CN"/>
            </a:defPPr>
            <a:lvl1pPr algn="just">
              <a:lnSpc>
                <a:spcPts val="1600"/>
              </a:lnSpc>
              <a:defRPr sz="1100">
                <a:solidFill>
                  <a:schemeClr val="tx2"/>
                </a:solidFill>
                <a:latin charset="-122" panose="020b0502040204020203" pitchFamily="34" typeface="微软雅黑 Light"/>
                <a:ea charset="-122" panose="020b0502040204020203" pitchFamily="34" typeface="微软雅黑 Light"/>
              </a:defRPr>
            </a:lvl1pPr>
          </a:lstStyle>
          <a:p>
            <a:pPr algn="l" indent="-285750" marL="285750">
              <a:lnSpc>
                <a:spcPct val="200000"/>
              </a:lnSpc>
              <a:buFont charset="2" panose="05000000000000000000" pitchFamily="2" typeface="Wingdings"/>
              <a:buChar char="u"/>
            </a:pPr>
            <a:r>
              <a:rPr altLang="zh-CN" lang="zh-CN" sz="1600">
                <a:solidFill>
                  <a:schemeClr val="tx1"/>
                </a:solidFill>
                <a:latin charset="-122" panose="020b0503020204020204" pitchFamily="34" typeface="微软雅黑"/>
                <a:ea charset="-122" panose="020b0503020204020204" pitchFamily="34" typeface="微软雅黑"/>
                <a:cs typeface="+mn-ea"/>
                <a:sym typeface="+mn-lt"/>
              </a:rPr>
              <a:t>对于垃圾，不论哪种处理方式都会对环境产生危害，增加社会负担，造成资源的浪费。所以解决垃圾处理的最好方法就是废物利用。</a:t>
            </a:r>
          </a:p>
        </p:txBody>
      </p:sp>
      <p:pic>
        <p:nvPicPr>
          <p:cNvPr id="20" name="图片 19">
            <a:extLst>
              <a:ext uri="{FF2B5EF4-FFF2-40B4-BE49-F238E27FC236}">
                <a16:creationId xmlns:a16="http://schemas.microsoft.com/office/drawing/2014/main" id="{AE0E72B1-CEA7-4851-B15F-95C7D6002E8D}"/>
              </a:ext>
            </a:extLst>
          </p:cNvPr>
          <p:cNvPicPr>
            <a:picLocks noChangeAspect="1"/>
          </p:cNvPicPr>
          <p:nvPr/>
        </p:nvPicPr>
        <p:blipFill>
          <a:blip r:embed="rId4">
            <a:extLst>
              <a:ext uri="{28A0092B-C50C-407E-A947-70E740481C1C}">
                <a14:useLocalDpi val="0"/>
              </a:ext>
            </a:extLst>
          </a:blip>
          <a:stretch>
            <a:fillRect/>
          </a:stretch>
        </p:blipFill>
        <p:spPr>
          <a:xfrm>
            <a:off x="7061671" y="2514913"/>
            <a:ext cx="4108048" cy="4108048"/>
          </a:xfrm>
          <a:prstGeom prst="rect">
            <a:avLst/>
          </a:prstGeom>
        </p:spPr>
      </p:pic>
    </p:spTree>
    <p:extLst>
      <p:ext uri="{BB962C8B-B14F-4D97-AF65-F5344CB8AC3E}">
        <p14:creationId val="275308921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ppt_x"/>
                                          </p:val>
                                        </p:tav>
                                        <p:tav tm="100000">
                                          <p:val>
                                            <p:strVal val="#ppt_x"/>
                                          </p:val>
                                        </p:tav>
                                      </p:tavLst>
                                    </p:anim>
                                    <p:anim calcmode="lin" valueType="num">
                                      <p:cBhvr additive="base">
                                        <p:cTn dur="500" fill="hold" id="14"/>
                                        <p:tgtEl>
                                          <p:spTgt spid="6"/>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500" fill="hold" id="18"/>
                                        <p:tgtEl>
                                          <p:spTgt spid="13"/>
                                        </p:tgtEl>
                                        <p:attrNameLst>
                                          <p:attrName>ppt_x</p:attrName>
                                        </p:attrNameLst>
                                      </p:cBhvr>
                                      <p:tavLst>
                                        <p:tav tm="0">
                                          <p:val>
                                            <p:strVal val="#ppt_x"/>
                                          </p:val>
                                        </p:tav>
                                        <p:tav tm="100000">
                                          <p:val>
                                            <p:strVal val="#ppt_x"/>
                                          </p:val>
                                        </p:tav>
                                      </p:tavLst>
                                    </p:anim>
                                    <p:anim calcmode="lin" valueType="num">
                                      <p:cBhvr additive="base">
                                        <p:cTn dur="500" fill="hold" id="19"/>
                                        <p:tgtEl>
                                          <p:spTgt spid="13"/>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20"/>
                                        </p:tgtEl>
                                        <p:attrNameLst>
                                          <p:attrName>style.visibility</p:attrName>
                                        </p:attrNameLst>
                                      </p:cBhvr>
                                      <p:to>
                                        <p:strVal val="visible"/>
                                      </p:to>
                                    </p:set>
                                    <p:animEffect filter="wipe(down)" transition="in">
                                      <p:cBhvr>
                                        <p:cTn dur="500" id="2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kern="0" lang="zh-CN" sz="1600">
                <a:solidFill>
                  <a:srgbClr val="218B01"/>
                </a:solidFill>
                <a:latin charset="-122" panose="00020600040101010101" pitchFamily="18" typeface="阿里汉仪智能黑体"/>
                <a:ea charset="-122" panose="00020600040101010101" pitchFamily="18" typeface="阿里汉仪智能黑体"/>
                <a:sym typeface="+mn-lt"/>
              </a:rPr>
              <a:t>如何做好垃圾分类</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6" name="矩形: 圆角 5">
            <a:extLst>
              <a:ext uri="{FF2B5EF4-FFF2-40B4-BE49-F238E27FC236}">
                <a16:creationId xmlns:a16="http://schemas.microsoft.com/office/drawing/2014/main" id="{C80682CE-B194-46F9-ABFB-CBC860F08BA8}"/>
              </a:ext>
            </a:extLst>
          </p:cNvPr>
          <p:cNvSpPr/>
          <p:nvPr/>
        </p:nvSpPr>
        <p:spPr bwMode="auto">
          <a:xfrm>
            <a:off x="676053" y="1783711"/>
            <a:ext cx="10551390" cy="4146720"/>
          </a:xfrm>
          <a:prstGeom prst="roundRect">
            <a:avLst>
              <a:gd fmla="val 1896" name="adj"/>
            </a:avLst>
          </a:prstGeom>
          <a:solidFill>
            <a:schemeClr val="bg1"/>
          </a:solidFill>
          <a:ln algn="ctr" cap="flat" cmpd="sng" w="9525">
            <a:solidFill>
              <a:srgbClr val="2AAC61"/>
            </a:solidFill>
            <a:prstDash val="solid"/>
            <a:round/>
            <a:headEnd len="med" type="none" w="med"/>
            <a:tailEnd len="med" type="none" w="med"/>
          </a:ln>
          <a:effectLst>
            <a:outerShdw algn="ctr" blurRad="635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3D3D3D"/>
              </a:solidFill>
              <a:effectLst/>
              <a:uLnTx/>
              <a:uFillTx/>
              <a:latin charset="0" panose="020b0604020202020204" pitchFamily="34" typeface="Arial"/>
              <a:ea charset="-122" panose="02010600030101010101" pitchFamily="2" typeface="宋体"/>
              <a:cs typeface="+mn-cs"/>
            </a:endParaRPr>
          </a:p>
        </p:txBody>
      </p:sp>
      <p:pic>
        <p:nvPicPr>
          <p:cNvPr id="8" name="图片 7">
            <a:extLst>
              <a:ext uri="{FF2B5EF4-FFF2-40B4-BE49-F238E27FC236}">
                <a16:creationId xmlns:a16="http://schemas.microsoft.com/office/drawing/2014/main" id="{35EEE284-8456-4C58-8089-75DEB62D8C58}"/>
              </a:ext>
            </a:extLst>
          </p:cNvPr>
          <p:cNvPicPr>
            <a:picLocks noChangeAspect="1"/>
          </p:cNvPicPr>
          <p:nvPr/>
        </p:nvPicPr>
        <p:blipFill>
          <a:blip r:embed="rId4">
            <a:extLst>
              <a:ext uri="{28A0092B-C50C-407E-A947-70E740481C1C}">
                <a14:useLocalDpi val="0"/>
              </a:ext>
            </a:extLst>
          </a:blip>
          <a:stretch>
            <a:fillRect/>
          </a:stretch>
        </p:blipFill>
        <p:spPr>
          <a:xfrm>
            <a:off x="7889929" y="2048980"/>
            <a:ext cx="4682916" cy="4682916"/>
          </a:xfrm>
          <a:prstGeom prst="rect">
            <a:avLst/>
          </a:prstGeom>
        </p:spPr>
      </p:pic>
      <p:sp>
        <p:nvSpPr>
          <p:cNvPr id="10" name="文本框 9">
            <a:extLst>
              <a:ext uri="{FF2B5EF4-FFF2-40B4-BE49-F238E27FC236}">
                <a16:creationId xmlns:a16="http://schemas.microsoft.com/office/drawing/2014/main" id="{6E8D784C-2E52-44D6-A137-63B27430F976}"/>
              </a:ext>
            </a:extLst>
          </p:cNvPr>
          <p:cNvSpPr txBox="1"/>
          <p:nvPr/>
        </p:nvSpPr>
        <p:spPr>
          <a:xfrm>
            <a:off x="1056898" y="2587028"/>
            <a:ext cx="7554297" cy="2834640"/>
          </a:xfrm>
          <a:prstGeom prst="rect">
            <a:avLst/>
          </a:prstGeom>
          <a:noFill/>
        </p:spPr>
        <p:txBody>
          <a:bodyPr wrap="square">
            <a:spAutoFit/>
          </a:bodyPr>
          <a:lstStyle/>
          <a:p>
            <a:pPr>
              <a:lnSpc>
                <a:spcPct val="200000"/>
              </a:lnSpc>
            </a:pPr>
            <a:r>
              <a:rPr altLang="en-US" lang="zh-CN">
                <a:latin charset="-122" panose="020b0503020204020204" pitchFamily="34" typeface="微软雅黑"/>
                <a:ea charset="-122" panose="020b0503020204020204" pitchFamily="34" typeface="微软雅黑"/>
                <a:cs typeface="+mn-ea"/>
                <a:sym typeface="+mn-lt"/>
              </a:rPr>
              <a:t>你拍一，我拍一，不要随手丢垃圾。你拍二，我拍二，尽量少用塑料袋儿。</a:t>
            </a:r>
          </a:p>
          <a:p>
            <a:pPr>
              <a:lnSpc>
                <a:spcPct val="200000"/>
              </a:lnSpc>
            </a:pPr>
            <a:r>
              <a:rPr altLang="en-US" lang="zh-CN">
                <a:latin charset="-122" panose="020b0503020204020204" pitchFamily="34" typeface="微软雅黑"/>
                <a:ea charset="-122" panose="020b0503020204020204" pitchFamily="34" typeface="微软雅黑"/>
                <a:cs typeface="+mn-ea"/>
                <a:sym typeface="+mn-lt"/>
              </a:rPr>
              <a:t>你拍三，我拍三，公共场所不吸烟。你拍四，我拍四，不要到处乱写字。</a:t>
            </a:r>
          </a:p>
          <a:p>
            <a:pPr>
              <a:lnSpc>
                <a:spcPct val="200000"/>
              </a:lnSpc>
            </a:pPr>
            <a:r>
              <a:rPr altLang="en-US" lang="zh-CN">
                <a:latin charset="-122" panose="020b0503020204020204" pitchFamily="34" typeface="微软雅黑"/>
                <a:ea charset="-122" panose="020b0503020204020204" pitchFamily="34" typeface="微软雅黑"/>
                <a:cs typeface="+mn-ea"/>
                <a:sym typeface="+mn-lt"/>
              </a:rPr>
              <a:t>你拍五，我拍五，多种草木保水土。你拍六，我拍六，废旧电池要回收。</a:t>
            </a:r>
          </a:p>
          <a:p>
            <a:pPr>
              <a:lnSpc>
                <a:spcPct val="200000"/>
              </a:lnSpc>
            </a:pPr>
            <a:r>
              <a:rPr altLang="en-US" lang="zh-CN">
                <a:latin charset="-122" panose="020b0503020204020204" pitchFamily="34" typeface="微软雅黑"/>
                <a:ea charset="-122" panose="020b0503020204020204" pitchFamily="34" typeface="微软雅黑"/>
                <a:cs typeface="+mn-ea"/>
                <a:sym typeface="+mn-lt"/>
              </a:rPr>
              <a:t>你拍七，我拍起，节约能源要牢记。你拍八，我拍八，垃圾分类靠大家。</a:t>
            </a:r>
          </a:p>
          <a:p>
            <a:pPr>
              <a:lnSpc>
                <a:spcPct val="200000"/>
              </a:lnSpc>
            </a:pPr>
            <a:r>
              <a:rPr altLang="en-US" lang="zh-CN">
                <a:latin charset="-122" panose="020b0503020204020204" pitchFamily="34" typeface="微软雅黑"/>
                <a:ea charset="-122" panose="020b0503020204020204" pitchFamily="34" typeface="微软雅黑"/>
                <a:cs typeface="+mn-ea"/>
                <a:sym typeface="+mn-lt"/>
              </a:rPr>
              <a:t>你拍九，我拍九，花儿好看不乱揪。你拍十，我拍十，环保行动要坚持。</a:t>
            </a:r>
          </a:p>
        </p:txBody>
      </p:sp>
      <p:sp>
        <p:nvSpPr>
          <p:cNvPr id="4" name="矩形 3">
            <a:extLst>
              <a:ext uri="{FF2B5EF4-FFF2-40B4-BE49-F238E27FC236}">
                <a16:creationId xmlns:a16="http://schemas.microsoft.com/office/drawing/2014/main" id="{D96A1B8E-10DB-4230-A756-E7A4B7B87117}"/>
              </a:ext>
            </a:extLst>
          </p:cNvPr>
          <p:cNvSpPr/>
          <p:nvPr/>
        </p:nvSpPr>
        <p:spPr>
          <a:xfrm>
            <a:off x="1561232" y="1473456"/>
            <a:ext cx="4094480" cy="762000"/>
          </a:xfrm>
          <a:prstGeom prst="rect">
            <a:avLst/>
          </a:prstGeom>
          <a:solidFill>
            <a:schemeClr val="bg1"/>
          </a:solidFill>
          <a:ln>
            <a:solidFill>
              <a:srgbClr val="218B01"/>
            </a:solidFill>
          </a:ln>
        </p:spPr>
        <p:txBody>
          <a:bodyPr wrap="none">
            <a:spAutoFit/>
          </a:bodyPr>
          <a:lstStyle/>
          <a:p>
            <a:r>
              <a:rPr altLang="en-US" b="1" lang="zh-CN" sz="4400">
                <a:solidFill>
                  <a:srgbClr val="009B47"/>
                </a:solidFill>
                <a:latin charset="-122" panose="020b0503020204020204" pitchFamily="34" typeface="微软雅黑"/>
                <a:ea charset="-122" panose="020b0503020204020204" pitchFamily="34" typeface="微软雅黑"/>
                <a:cs typeface="+mn-ea"/>
                <a:sym typeface="+mn-lt"/>
              </a:rPr>
              <a:t>垃圾分类拍手歌</a:t>
            </a:r>
          </a:p>
        </p:txBody>
      </p:sp>
    </p:spTree>
    <p:extLst>
      <p:ext uri="{BB962C8B-B14F-4D97-AF65-F5344CB8AC3E}">
        <p14:creationId val="208314477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id="11"/>
                                        <p:tgtEl>
                                          <p:spTgt spid="6"/>
                                        </p:tgtEl>
                                        <p:attrNameLst>
                                          <p:attrName>ppt_x</p:attrName>
                                        </p:attrNameLst>
                                      </p:cBhvr>
                                      <p:tavLst>
                                        <p:tav tm="0">
                                          <p:val>
                                            <p:strVal val="#ppt_x+#ppt_w*1.125000"/>
                                          </p:val>
                                        </p:tav>
                                        <p:tav tm="100000">
                                          <p:val>
                                            <p:strVal val="#ppt_x"/>
                                          </p:val>
                                        </p:tav>
                                      </p:tavLst>
                                    </p:anim>
                                    <p:animEffect filter="wipe(left)" transition="in">
                                      <p:cBhvr>
                                        <p:cTn dur="500" id="12"/>
                                        <p:tgtEl>
                                          <p:spTgt spid="6"/>
                                        </p:tgtEl>
                                      </p:cBhvr>
                                    </p:animEffect>
                                  </p:childTnLst>
                                </p:cTn>
                              </p:par>
                            </p:childTnLst>
                          </p:cTn>
                        </p:par>
                        <p:par>
                          <p:cTn fill="hold" id="13" nodeType="afterGroup">
                            <p:stCondLst>
                              <p:cond delay="1000"/>
                            </p:stCondLst>
                            <p:childTnLst>
                              <p:par>
                                <p:cTn fill="hold" grpId="0" id="14" nodeType="afterEffect" presetClass="entr" presetID="16" presetSubtype="21">
                                  <p:stCondLst>
                                    <p:cond delay="0"/>
                                  </p:stCondLst>
                                  <p:childTnLst>
                                    <p:set>
                                      <p:cBhvr>
                                        <p:cTn dur="1" fill="hold" id="15">
                                          <p:stCondLst>
                                            <p:cond delay="0"/>
                                          </p:stCondLst>
                                        </p:cTn>
                                        <p:tgtEl>
                                          <p:spTgt spid="4"/>
                                        </p:tgtEl>
                                        <p:attrNameLst>
                                          <p:attrName>style.visibility</p:attrName>
                                        </p:attrNameLst>
                                      </p:cBhvr>
                                      <p:to>
                                        <p:strVal val="visible"/>
                                      </p:to>
                                    </p:set>
                                    <p:animEffect filter="barn(inVertical)"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10A10C07-064A-4F1F-94C3-227E0612F5B1}"/>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34"/>
          </a:xfrm>
          <a:prstGeom prst="rect">
            <a:avLst/>
          </a:prstGeom>
        </p:spPr>
      </p:pic>
      <p:pic>
        <p:nvPicPr>
          <p:cNvPr id="7" name="图片 6">
            <a:extLst>
              <a:ext uri="{FF2B5EF4-FFF2-40B4-BE49-F238E27FC236}">
                <a16:creationId xmlns:a16="http://schemas.microsoft.com/office/drawing/2014/main" id="{4DD3A420-DE0D-4F75-8427-D937902167D4}"/>
              </a:ext>
            </a:extLst>
          </p:cNvPr>
          <p:cNvPicPr>
            <a:picLocks noChangeAspect="1"/>
          </p:cNvPicPr>
          <p:nvPr/>
        </p:nvPicPr>
        <p:blipFill>
          <a:blip r:embed="rId4">
            <a:extLst>
              <a:ext uri="{28A0092B-C50C-407E-A947-70E740481C1C}">
                <a14:useLocalDpi val="0"/>
              </a:ext>
            </a:extLst>
          </a:blip>
          <a:stretch>
            <a:fillRect/>
          </a:stretch>
        </p:blipFill>
        <p:spPr>
          <a:xfrm>
            <a:off x="9461812" y="3950174"/>
            <a:ext cx="2141613" cy="2538319"/>
          </a:xfrm>
          <a:prstGeom prst="rect">
            <a:avLst/>
          </a:prstGeom>
        </p:spPr>
      </p:pic>
      <p:pic>
        <p:nvPicPr>
          <p:cNvPr id="15" name="图片 14">
            <a:extLst>
              <a:ext uri="{FF2B5EF4-FFF2-40B4-BE49-F238E27FC236}">
                <a16:creationId xmlns:a16="http://schemas.microsoft.com/office/drawing/2014/main" id="{400D3CFF-E64F-404E-931D-D0100DC71F09}"/>
              </a:ext>
            </a:extLst>
          </p:cNvPr>
          <p:cNvPicPr>
            <a:picLocks noChangeAspect="1"/>
          </p:cNvPicPr>
          <p:nvPr/>
        </p:nvPicPr>
        <p:blipFill>
          <a:blip r:embed="rId5">
            <a:extLst>
              <a:ext uri="{28A0092B-C50C-407E-A947-70E740481C1C}">
                <a14:useLocalDpi val="0"/>
              </a:ext>
            </a:extLst>
          </a:blip>
          <a:stretch>
            <a:fillRect/>
          </a:stretch>
        </p:blipFill>
        <p:spPr>
          <a:xfrm>
            <a:off x="1259840" y="762034"/>
            <a:ext cx="8592743" cy="2905662"/>
          </a:xfrm>
          <a:prstGeom prst="rect">
            <a:avLst/>
          </a:prstGeom>
        </p:spPr>
      </p:pic>
      <p:pic>
        <p:nvPicPr>
          <p:cNvPr id="16" name="图片 15">
            <a:extLst>
              <a:ext uri="{FF2B5EF4-FFF2-40B4-BE49-F238E27FC236}">
                <a16:creationId xmlns:a16="http://schemas.microsoft.com/office/drawing/2014/main" id="{A94DD6AE-EC50-46D8-8588-DF661E7155C9}"/>
              </a:ext>
            </a:extLst>
          </p:cNvPr>
          <p:cNvPicPr>
            <a:picLocks noChangeAspect="1"/>
          </p:cNvPicPr>
          <p:nvPr/>
        </p:nvPicPr>
        <p:blipFill>
          <a:blip r:embed="rId6">
            <a:extLst>
              <a:ext uri="{28A0092B-C50C-407E-A947-70E740481C1C}">
                <a14:useLocalDpi val="0"/>
              </a:ext>
            </a:extLst>
          </a:blip>
          <a:stretch>
            <a:fillRect/>
          </a:stretch>
        </p:blipFill>
        <p:spPr>
          <a:xfrm>
            <a:off x="301516" y="4361196"/>
            <a:ext cx="1620668" cy="1920875"/>
          </a:xfrm>
          <a:prstGeom prst="rect">
            <a:avLst/>
          </a:prstGeom>
        </p:spPr>
      </p:pic>
      <p:pic>
        <p:nvPicPr>
          <p:cNvPr id="17" name="图片 16">
            <a:extLst>
              <a:ext uri="{FF2B5EF4-FFF2-40B4-BE49-F238E27FC236}">
                <a16:creationId xmlns:a16="http://schemas.microsoft.com/office/drawing/2014/main" id="{194982C9-EA4A-4D47-9E30-9FB4A234CC40}"/>
              </a:ext>
            </a:extLst>
          </p:cNvPr>
          <p:cNvPicPr>
            <a:picLocks noChangeAspect="1"/>
          </p:cNvPicPr>
          <p:nvPr/>
        </p:nvPicPr>
        <p:blipFill>
          <a:blip r:embed="rId7">
            <a:extLst>
              <a:ext uri="{28A0092B-C50C-407E-A947-70E740481C1C}">
                <a14:useLocalDpi val="0"/>
              </a:ext>
            </a:extLst>
          </a:blip>
          <a:stretch>
            <a:fillRect/>
          </a:stretch>
        </p:blipFill>
        <p:spPr>
          <a:xfrm>
            <a:off x="5359715" y="4871405"/>
            <a:ext cx="961764" cy="1139918"/>
          </a:xfrm>
          <a:prstGeom prst="rect">
            <a:avLst/>
          </a:prstGeom>
        </p:spPr>
      </p:pic>
      <p:pic>
        <p:nvPicPr>
          <p:cNvPr id="13" name="图片 12">
            <a:extLst>
              <a:ext uri="{FF2B5EF4-FFF2-40B4-BE49-F238E27FC236}">
                <a16:creationId xmlns:a16="http://schemas.microsoft.com/office/drawing/2014/main" id="{4ACE8CEC-AA16-46F9-8C5D-9A1705569D80}"/>
              </a:ext>
            </a:extLst>
          </p:cNvPr>
          <p:cNvPicPr>
            <a:picLocks noChangeAspect="1"/>
          </p:cNvPicPr>
          <p:nvPr/>
        </p:nvPicPr>
        <p:blipFill>
          <a:blip r:embed="rId8">
            <a:extLst>
              <a:ext uri="{28A0092B-C50C-407E-A947-70E740481C1C}">
                <a14:useLocalDpi val="0"/>
              </a:ext>
            </a:extLst>
          </a:blip>
          <a:stretch>
            <a:fillRect/>
          </a:stretch>
        </p:blipFill>
        <p:spPr>
          <a:xfrm>
            <a:off x="3620919" y="4849615"/>
            <a:ext cx="4708539" cy="1947637"/>
          </a:xfrm>
          <a:prstGeom prst="rect">
            <a:avLst/>
          </a:prstGeom>
        </p:spPr>
      </p:pic>
      <p:pic>
        <p:nvPicPr>
          <p:cNvPr id="11" name="图片 10">
            <a:extLst>
              <a:ext uri="{FF2B5EF4-FFF2-40B4-BE49-F238E27FC236}">
                <a16:creationId xmlns:a16="http://schemas.microsoft.com/office/drawing/2014/main" id="{2B2FE13A-AFF3-4684-A73F-F872A2A638C3}"/>
              </a:ext>
            </a:extLst>
          </p:cNvPr>
          <p:cNvPicPr>
            <a:picLocks noChangeAspect="1"/>
          </p:cNvPicPr>
          <p:nvPr/>
        </p:nvPicPr>
        <p:blipFill>
          <a:blip r:embed="rId9">
            <a:extLst>
              <a:ext uri="{28A0092B-C50C-407E-A947-70E740481C1C}">
                <a14:useLocalDpi val="0"/>
              </a:ext>
            </a:extLst>
          </a:blip>
          <a:stretch>
            <a:fillRect/>
          </a:stretch>
        </p:blipFill>
        <p:spPr>
          <a:xfrm>
            <a:off x="849230" y="1862982"/>
            <a:ext cx="10251916" cy="1570215"/>
          </a:xfrm>
          <a:prstGeom prst="rect">
            <a:avLst/>
          </a:prstGeom>
        </p:spPr>
      </p:pic>
      <p:sp>
        <p:nvSpPr>
          <p:cNvPr id="19" name="文本框 18">
            <a:extLst>
              <a:ext uri="{FF2B5EF4-FFF2-40B4-BE49-F238E27FC236}">
                <a16:creationId xmlns:a16="http://schemas.microsoft.com/office/drawing/2014/main" id="{FFC07CDD-1AE9-4A38-BFC1-A5187C4C93B7}"/>
              </a:ext>
            </a:extLst>
          </p:cNvPr>
          <p:cNvSpPr txBox="1"/>
          <p:nvPr/>
        </p:nvSpPr>
        <p:spPr>
          <a:xfrm>
            <a:off x="301516" y="205523"/>
            <a:ext cx="6096000" cy="571500"/>
          </a:xfrm>
          <a:prstGeom prst="rect">
            <a:avLst/>
          </a:prstGeom>
          <a:noFill/>
        </p:spPr>
        <p:txBody>
          <a:bodyPr wrap="square">
            <a:spAutoFit/>
          </a:bodyPr>
          <a:lstStyle/>
          <a:p>
            <a:pPr>
              <a:lnSpc>
                <a:spcPct val="150000"/>
              </a:lnSpc>
            </a:pPr>
            <a:r>
              <a:rPr altLang="en-US" lang="zh-CN" sz="700">
                <a:solidFill>
                  <a:srgbClr val="31743F"/>
                </a:solidFill>
                <a:latin charset="-122" panose="020b0503020204020204" pitchFamily="34" typeface="微软雅黑"/>
                <a:ea charset="-122" panose="020b0503020204020204" pitchFamily="34" typeface="微软雅黑"/>
              </a:rPr>
              <a:t>垃圾分类从我做起</a:t>
            </a:r>
          </a:p>
          <a:p>
            <a:pPr>
              <a:lnSpc>
                <a:spcPct val="150000"/>
              </a:lnSpc>
            </a:pPr>
            <a:r>
              <a:rPr altLang="en-US" lang="zh-CN" sz="700">
                <a:solidFill>
                  <a:srgbClr val="31743F"/>
                </a:solidFill>
                <a:latin charset="-122" panose="020b0503020204020204" pitchFamily="34" typeface="微软雅黑"/>
                <a:ea charset="-122" panose="020b0503020204020204" pitchFamily="34" typeface="微软雅黑"/>
              </a:rPr>
              <a:t>垃圾分一分     环保多一分</a:t>
            </a:r>
          </a:p>
          <a:p>
            <a:pPr>
              <a:lnSpc>
                <a:spcPct val="150000"/>
              </a:lnSpc>
            </a:pPr>
            <a:r>
              <a:rPr altLang="en-US" lang="zh-CN" sz="700">
                <a:solidFill>
                  <a:srgbClr val="31743F"/>
                </a:solidFill>
                <a:latin charset="-122" panose="020b0503020204020204" pitchFamily="34" typeface="微软雅黑"/>
                <a:ea charset="-122" panose="020b0503020204020204" pitchFamily="34" typeface="微软雅黑"/>
              </a:rPr>
              <a:t>环境美一分     健康加一分</a:t>
            </a:r>
          </a:p>
        </p:txBody>
      </p:sp>
      <p:sp>
        <p:nvSpPr>
          <p:cNvPr id="21" name="文本框 20">
            <a:extLst>
              <a:ext uri="{FF2B5EF4-FFF2-40B4-BE49-F238E27FC236}">
                <a16:creationId xmlns:a16="http://schemas.microsoft.com/office/drawing/2014/main" id="{8FC1462C-C767-4EBA-820F-5CBC4626C3DB}"/>
              </a:ext>
            </a:extLst>
          </p:cNvPr>
          <p:cNvSpPr txBox="1"/>
          <p:nvPr/>
        </p:nvSpPr>
        <p:spPr>
          <a:xfrm>
            <a:off x="2299182" y="3444092"/>
            <a:ext cx="7082829" cy="457200"/>
          </a:xfrm>
          <a:prstGeom prst="rect">
            <a:avLst/>
          </a:prstGeom>
          <a:noFill/>
        </p:spPr>
        <p:txBody>
          <a:bodyPr wrap="square">
            <a:spAutoFit/>
          </a:bodyPr>
          <a:lstStyle/>
          <a:p>
            <a:pPr algn="ctr"/>
            <a:r>
              <a:rPr altLang="zh-CN" b="1" lang="en-US" sz="2400">
                <a:solidFill>
                  <a:srgbClr val="31743F"/>
                </a:solidFill>
                <a:latin charset="-122" panose="020b0503020204020204" pitchFamily="34" typeface="微软雅黑"/>
                <a:ea charset="-122" panose="020b0503020204020204" pitchFamily="34" typeface="微软雅黑"/>
              </a:rPr>
              <a:t>—垃圾分类宣传教育主题班会PPT—</a:t>
            </a:r>
          </a:p>
        </p:txBody>
      </p:sp>
      <p:sp>
        <p:nvSpPr>
          <p:cNvPr id="22" name="文本框 21">
            <a:extLst>
              <a:ext uri="{FF2B5EF4-FFF2-40B4-BE49-F238E27FC236}">
                <a16:creationId xmlns:a16="http://schemas.microsoft.com/office/drawing/2014/main" id="{2FEBF2E0-4018-49F5-A520-7A2474C0E044}"/>
              </a:ext>
            </a:extLst>
          </p:cNvPr>
          <p:cNvSpPr txBox="1"/>
          <p:nvPr/>
        </p:nvSpPr>
        <p:spPr>
          <a:xfrm>
            <a:off x="2223700" y="4068392"/>
            <a:ext cx="7082829" cy="304800"/>
          </a:xfrm>
          <a:prstGeom prst="rect">
            <a:avLst/>
          </a:prstGeom>
          <a:noFill/>
        </p:spPr>
        <p:txBody>
          <a:bodyPr wrap="square">
            <a:spAutoFit/>
          </a:bodyPr>
          <a:lstStyle/>
          <a:p>
            <a:pPr algn="ctr"/>
            <a:r>
              <a:rPr altLang="en-US" b="1" lang="zh-CN" sz="1400">
                <a:solidFill>
                  <a:srgbClr val="31743F"/>
                </a:solidFill>
                <a:latin charset="-122" panose="020b0503020204020204" pitchFamily="34" typeface="微软雅黑"/>
                <a:ea charset="-122" panose="020b0503020204020204" pitchFamily="34" typeface="微软雅黑"/>
              </a:rPr>
              <a:t>汇报人：优页PPT      汇报时间:20XX</a:t>
            </a:r>
          </a:p>
        </p:txBody>
      </p:sp>
      <p:sp>
        <p:nvSpPr>
          <p:cNvPr id="23" name="文本框 22">
            <a:extLst>
              <a:ext uri="{FF2B5EF4-FFF2-40B4-BE49-F238E27FC236}">
                <a16:creationId xmlns:a16="http://schemas.microsoft.com/office/drawing/2014/main" id="{D4F504D7-4B6D-40F7-B282-148F24178AF0}"/>
              </a:ext>
            </a:extLst>
          </p:cNvPr>
          <p:cNvSpPr txBox="1"/>
          <p:nvPr/>
        </p:nvSpPr>
        <p:spPr>
          <a:xfrm>
            <a:off x="2339417" y="1051305"/>
            <a:ext cx="7082829" cy="304800"/>
          </a:xfrm>
          <a:prstGeom prst="rect">
            <a:avLst/>
          </a:prstGeom>
          <a:noFill/>
        </p:spPr>
        <p:txBody>
          <a:bodyPr wrap="square">
            <a:spAutoFit/>
          </a:bodyPr>
          <a:lstStyle/>
          <a:p>
            <a:pPr algn="dist"/>
            <a:r>
              <a:rPr altLang="en-US" b="1" lang="zh-CN" sz="1400">
                <a:solidFill>
                  <a:srgbClr val="31743F"/>
                </a:solidFill>
                <a:latin charset="-122" panose="020b0503020204020204" pitchFamily="34" typeface="微软雅黑"/>
                <a:ea charset="-122" panose="020b0503020204020204" pitchFamily="34" typeface="微软雅黑"/>
              </a:rPr>
              <a:t>垃/圾/不/落/地/城/市/更/美/丽</a:t>
            </a:r>
          </a:p>
        </p:txBody>
      </p:sp>
    </p:spTree>
    <p:extLst>
      <p:ext uri="{BB962C8B-B14F-4D97-AF65-F5344CB8AC3E}">
        <p14:creationId val="901443776"/>
      </p:ext>
    </p:extLst>
  </p:cSld>
  <p:clrMapOvr>
    <a:masterClrMapping/>
  </p:clrMapOvr>
  <mc:AlternateContent>
    <mc:Choice Requires="p14">
      <p:transition advTm="9000" p14:dur="2000" spd="slow"/>
    </mc:Choice>
    <mc:Fallback>
      <p:transition advTm="9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par>
                                <p:cTn fill="hold" id="8" nodeType="withEffect" presetClass="entr" presetID="22" presetSubtype="4">
                                  <p:stCondLst>
                                    <p:cond delay="0"/>
                                  </p:stCondLst>
                                  <p:childTnLst>
                                    <p:set>
                                      <p:cBhvr>
                                        <p:cTn dur="1" fill="hold" id="9">
                                          <p:stCondLst>
                                            <p:cond delay="0"/>
                                          </p:stCondLst>
                                        </p:cTn>
                                        <p:tgtEl>
                                          <p:spTgt spid="16"/>
                                        </p:tgtEl>
                                        <p:attrNameLst>
                                          <p:attrName>style.visibility</p:attrName>
                                        </p:attrNameLst>
                                      </p:cBhvr>
                                      <p:to>
                                        <p:strVal val="visible"/>
                                      </p:to>
                                    </p:set>
                                    <p:animEffect filter="wipe(down)" transition="in">
                                      <p:cBhvr>
                                        <p:cTn dur="500" id="10"/>
                                        <p:tgtEl>
                                          <p:spTgt spid="16"/>
                                        </p:tgtEl>
                                      </p:cBhvr>
                                    </p:animEffect>
                                  </p:childTnLst>
                                </p:cTn>
                              </p:par>
                              <p:par>
                                <p:cTn fill="hold" id="11" nodeType="withEffect" presetClass="entr" presetID="22" presetSubtype="4">
                                  <p:stCondLst>
                                    <p:cond delay="0"/>
                                  </p:stCondLst>
                                  <p:childTnLst>
                                    <p:set>
                                      <p:cBhvr>
                                        <p:cTn dur="1" fill="hold" id="12">
                                          <p:stCondLst>
                                            <p:cond delay="0"/>
                                          </p:stCondLst>
                                        </p:cTn>
                                        <p:tgtEl>
                                          <p:spTgt spid="17"/>
                                        </p:tgtEl>
                                        <p:attrNameLst>
                                          <p:attrName>style.visibility</p:attrName>
                                        </p:attrNameLst>
                                      </p:cBhvr>
                                      <p:to>
                                        <p:strVal val="visible"/>
                                      </p:to>
                                    </p:set>
                                    <p:animEffect filter="wipe(down)" transition="in">
                                      <p:cBhvr>
                                        <p:cTn dur="500" id="13"/>
                                        <p:tgtEl>
                                          <p:spTgt spid="17"/>
                                        </p:tgtEl>
                                      </p:cBhvr>
                                    </p:animEffect>
                                  </p:childTnLst>
                                </p:cTn>
                              </p:par>
                            </p:childTnLst>
                          </p:cTn>
                        </p:par>
                        <p:par>
                          <p:cTn fill="hold" id="14" nodeType="afterGroup">
                            <p:stCondLst>
                              <p:cond delay="500"/>
                            </p:stCondLst>
                            <p:childTnLst>
                              <p:par>
                                <p:cTn fill="hold" id="15" nodeType="after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16" presetSubtype="21">
                                  <p:stCondLst>
                                    <p:cond delay="0"/>
                                  </p:stCondLst>
                                  <p:childTnLst>
                                    <p:set>
                                      <p:cBhvr>
                                        <p:cTn dur="1" fill="hold" id="22">
                                          <p:stCondLst>
                                            <p:cond delay="0"/>
                                          </p:stCondLst>
                                        </p:cTn>
                                        <p:tgtEl>
                                          <p:spTgt spid="23"/>
                                        </p:tgtEl>
                                        <p:attrNameLst>
                                          <p:attrName>style.visibility</p:attrName>
                                        </p:attrNameLst>
                                      </p:cBhvr>
                                      <p:to>
                                        <p:strVal val="visible"/>
                                      </p:to>
                                    </p:set>
                                    <p:animEffect filter="barn(inVertical)" transition="in">
                                      <p:cBhvr>
                                        <p:cTn dur="500" id="23"/>
                                        <p:tgtEl>
                                          <p:spTgt spid="23"/>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Effect filter="fade" transition="in">
                                      <p:cBhvr>
                                        <p:cTn dur="500" id="29"/>
                                        <p:tgtEl>
                                          <p:spTgt spid="11"/>
                                        </p:tgtEl>
                                      </p:cBhvr>
                                    </p:animEffect>
                                  </p:childTnLst>
                                </p:cTn>
                              </p:par>
                            </p:childTnLst>
                          </p:cTn>
                        </p:par>
                        <p:par>
                          <p:cTn fill="hold" id="30" nodeType="afterGroup">
                            <p:stCondLst>
                              <p:cond delay="2500"/>
                            </p:stCondLst>
                            <p:childTnLst>
                              <p:par>
                                <p:cTn fill="hold" grpId="0" id="31" nodeType="afterEffect" presetClass="entr" presetID="22" presetSubtype="4">
                                  <p:stCondLst>
                                    <p:cond delay="0"/>
                                  </p:stCondLst>
                                  <p:childTnLst>
                                    <p:set>
                                      <p:cBhvr>
                                        <p:cTn dur="1" fill="hold" id="32">
                                          <p:stCondLst>
                                            <p:cond delay="0"/>
                                          </p:stCondLst>
                                        </p:cTn>
                                        <p:tgtEl>
                                          <p:spTgt spid="21"/>
                                        </p:tgtEl>
                                        <p:attrNameLst>
                                          <p:attrName>style.visibility</p:attrName>
                                        </p:attrNameLst>
                                      </p:cBhvr>
                                      <p:to>
                                        <p:strVal val="visible"/>
                                      </p:to>
                                    </p:set>
                                    <p:animEffect filter="wipe(down)" transition="in">
                                      <p:cBhvr>
                                        <p:cTn dur="500" id="33"/>
                                        <p:tgtEl>
                                          <p:spTgt spid="21"/>
                                        </p:tgtEl>
                                      </p:cBhvr>
                                    </p:animEffect>
                                  </p:childTnLst>
                                </p:cTn>
                              </p:par>
                            </p:childTnLst>
                          </p:cTn>
                        </p:par>
                        <p:par>
                          <p:cTn fill="hold" id="34" nodeType="afterGroup">
                            <p:stCondLst>
                              <p:cond delay="3000"/>
                            </p:stCondLst>
                            <p:childTnLst>
                              <p:par>
                                <p:cTn fill="hold" grpId="0" id="35" nodeType="afterEffect" presetClass="entr" presetID="42"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19"/>
                                        </p:tgtEl>
                                        <p:attrNameLst>
                                          <p:attrName>style.visibility</p:attrName>
                                        </p:attrNameLst>
                                      </p:cBhvr>
                                      <p:to>
                                        <p:strVal val="visible"/>
                                      </p:to>
                                    </p:set>
                                    <p:animEffect filter="fade" transition="in">
                                      <p:cBhvr>
                                        <p:cTn dur="500" id="4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2"/>
      <p:bldP grpId="0" spid="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10A10C07-064A-4F1F-94C3-227E0612F5B1}"/>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34"/>
          </a:xfrm>
          <a:prstGeom prst="rect">
            <a:avLst/>
          </a:prstGeom>
        </p:spPr>
      </p:pic>
      <p:pic>
        <p:nvPicPr>
          <p:cNvPr id="40" name="图片 39">
            <a:extLst>
              <a:ext uri="{FF2B5EF4-FFF2-40B4-BE49-F238E27FC236}">
                <a16:creationId xmlns:a16="http://schemas.microsoft.com/office/drawing/2014/main" id="{3BE2D4DF-E167-4103-971C-AB37CFA55023}"/>
              </a:ext>
            </a:extLst>
          </p:cNvPr>
          <p:cNvPicPr>
            <a:picLocks noChangeAspect="1"/>
          </p:cNvPicPr>
          <p:nvPr/>
        </p:nvPicPr>
        <p:blipFill>
          <a:blip r:embed="rId4">
            <a:extLst>
              <a:ext uri="{28A0092B-C50C-407E-A947-70E740481C1C}">
                <a14:useLocalDpi val="0"/>
              </a:ext>
            </a:extLst>
          </a:blip>
          <a:srcRect t="19403"/>
          <a:stretch>
            <a:fillRect/>
          </a:stretch>
        </p:blipFill>
        <p:spPr>
          <a:xfrm>
            <a:off x="-476331" y="261753"/>
            <a:ext cx="12763499" cy="6858034"/>
          </a:xfrm>
          <a:prstGeom prst="rect">
            <a:avLst/>
          </a:prstGeom>
        </p:spPr>
      </p:pic>
      <p:pic>
        <p:nvPicPr>
          <p:cNvPr id="16" name="图片 15">
            <a:extLst>
              <a:ext uri="{FF2B5EF4-FFF2-40B4-BE49-F238E27FC236}">
                <a16:creationId xmlns:a16="http://schemas.microsoft.com/office/drawing/2014/main" id="{A94DD6AE-EC50-46D8-8588-DF661E7155C9}"/>
              </a:ext>
            </a:extLst>
          </p:cNvPr>
          <p:cNvPicPr>
            <a:picLocks noChangeAspect="1"/>
          </p:cNvPicPr>
          <p:nvPr/>
        </p:nvPicPr>
        <p:blipFill>
          <a:blip r:embed="rId5">
            <a:extLst>
              <a:ext uri="{28A0092B-C50C-407E-A947-70E740481C1C}">
                <a14:useLocalDpi val="0"/>
              </a:ext>
            </a:extLst>
          </a:blip>
          <a:stretch>
            <a:fillRect/>
          </a:stretch>
        </p:blipFill>
        <p:spPr>
          <a:xfrm>
            <a:off x="301516" y="4361196"/>
            <a:ext cx="1620668" cy="1920875"/>
          </a:xfrm>
          <a:prstGeom prst="rect">
            <a:avLst/>
          </a:prstGeom>
        </p:spPr>
      </p:pic>
      <p:sp>
        <p:nvSpPr>
          <p:cNvPr id="19" name="文本框 18">
            <a:extLst>
              <a:ext uri="{FF2B5EF4-FFF2-40B4-BE49-F238E27FC236}">
                <a16:creationId xmlns:a16="http://schemas.microsoft.com/office/drawing/2014/main" id="{FFC07CDD-1AE9-4A38-BFC1-A5187C4C93B7}"/>
              </a:ext>
            </a:extLst>
          </p:cNvPr>
          <p:cNvSpPr txBox="1"/>
          <p:nvPr/>
        </p:nvSpPr>
        <p:spPr>
          <a:xfrm>
            <a:off x="301516" y="205523"/>
            <a:ext cx="6096000" cy="646176"/>
          </a:xfrm>
          <a:prstGeom prst="rect">
            <a:avLst/>
          </a:prstGeom>
          <a:noFill/>
        </p:spPr>
        <p:txBody>
          <a:bodyPr wrap="square">
            <a:spAutoFit/>
          </a:bodyPr>
          <a:lstStyle/>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垃圾分类从我做起</a:t>
            </a:r>
          </a:p>
          <a:p>
            <a:pPr>
              <a:lnSpc>
                <a:spcPct val="130000"/>
              </a:lnSpc>
            </a:pPr>
            <a:endParaRPr altLang="en-US" lang="zh-CN" sz="700">
              <a:solidFill>
                <a:srgbClr val="31743F"/>
              </a:solidFill>
              <a:latin charset="-122" panose="00020600040101010101" pitchFamily="18" typeface="阿里汉仪智能黑体"/>
              <a:ea charset="-122" panose="00020600040101010101" pitchFamily="18" typeface="阿里汉仪智能黑体"/>
            </a:endParaRPr>
          </a:p>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垃圾分一分     环保多一分</a:t>
            </a:r>
          </a:p>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环境美一分     健康加一分</a:t>
            </a:r>
          </a:p>
        </p:txBody>
      </p:sp>
      <p:grpSp>
        <p:nvGrpSpPr>
          <p:cNvPr id="18" name="组合 17">
            <a:extLst>
              <a:ext uri="{FF2B5EF4-FFF2-40B4-BE49-F238E27FC236}">
                <a16:creationId xmlns:a16="http://schemas.microsoft.com/office/drawing/2014/main" id="{611323D6-2CAC-4AE3-B838-EFFCE3984614}"/>
              </a:ext>
            </a:extLst>
          </p:cNvPr>
          <p:cNvGrpSpPr/>
          <p:nvPr/>
        </p:nvGrpSpPr>
        <p:grpSpPr>
          <a:xfrm>
            <a:off x="2135099" y="2058962"/>
            <a:ext cx="1614319" cy="2504065"/>
            <a:chOff x="1463394" y="1738741"/>
            <a:chExt cx="1614319" cy="2504065"/>
          </a:xfrm>
        </p:grpSpPr>
        <p:sp>
          <p:nvSpPr>
            <p:cNvPr id="20" name="矩形 19">
              <a:extLst>
                <a:ext uri="{FF2B5EF4-FFF2-40B4-BE49-F238E27FC236}">
                  <a16:creationId xmlns:a16="http://schemas.microsoft.com/office/drawing/2014/main" id="{58415F2D-05B7-4E43-9E6E-A7E885CE9272}"/>
                </a:ext>
              </a:extLst>
            </p:cNvPr>
            <p:cNvSpPr/>
            <p:nvPr/>
          </p:nvSpPr>
          <p:spPr>
            <a:xfrm>
              <a:off x="1563452" y="1746136"/>
              <a:ext cx="1499616" cy="2496670"/>
            </a:xfrm>
            <a:prstGeom prst="rect">
              <a:avLst/>
            </a:prstGeom>
          </p:spPr>
          <p:txBody>
            <a:bodyPr vert="eaVert" wrap="square">
              <a:spAutoFit/>
            </a:bodyPr>
            <a:lstStyle/>
            <a:p>
              <a:pPr algn="dist">
                <a:lnSpc>
                  <a:spcPct val="120000"/>
                </a:lnSpc>
                <a:buClr>
                  <a:srgbClr val="FF0000"/>
                </a:buClr>
              </a:pPr>
              <a:r>
                <a:rPr altLang="en-US" b="1" lang="zh-CN" sz="7200">
                  <a:ln w="190500">
                    <a:solidFill>
                      <a:schemeClr val="bg1"/>
                    </a:solidFill>
                  </a:ln>
                  <a:solidFill>
                    <a:srgbClr val="218B01"/>
                  </a:solidFill>
                  <a:effectLst>
                    <a:outerShdw algn="tl" blurRad="38100" dir="2700000" dist="38100">
                      <a:srgbClr val="000000">
                        <a:alpha val="43137"/>
                      </a:srgbClr>
                    </a:outerShdw>
                  </a:effectLst>
                  <a:latin charset="-122" panose="00020600040101010101" pitchFamily="18" typeface="阿里汉仪智能黑体"/>
                  <a:ea charset="-122" panose="00020600040101010101" pitchFamily="18" typeface="阿里汉仪智能黑体"/>
                  <a:cs typeface="+mn-ea"/>
                  <a:sym typeface="+mn-lt"/>
                </a:rPr>
                <a:t>目录</a:t>
              </a:r>
            </a:p>
          </p:txBody>
        </p:sp>
        <p:sp>
          <p:nvSpPr>
            <p:cNvPr id="24" name="矩形 23">
              <a:extLst>
                <a:ext uri="{FF2B5EF4-FFF2-40B4-BE49-F238E27FC236}">
                  <a16:creationId xmlns:a16="http://schemas.microsoft.com/office/drawing/2014/main" id="{6C797BD4-1803-4651-8A8D-ABA6A8847D4A}"/>
                </a:ext>
              </a:extLst>
            </p:cNvPr>
            <p:cNvSpPr/>
            <p:nvPr/>
          </p:nvSpPr>
          <p:spPr>
            <a:xfrm>
              <a:off x="1463394" y="1738741"/>
              <a:ext cx="1499616" cy="2496670"/>
            </a:xfrm>
            <a:prstGeom prst="rect">
              <a:avLst/>
            </a:prstGeom>
          </p:spPr>
          <p:txBody>
            <a:bodyPr vert="eaVert" wrap="square">
              <a:spAutoFit/>
            </a:bodyPr>
            <a:lstStyle/>
            <a:p>
              <a:pPr algn="dist">
                <a:lnSpc>
                  <a:spcPct val="120000"/>
                </a:lnSpc>
                <a:buClr>
                  <a:srgbClr val="FF0000"/>
                </a:buClr>
              </a:pPr>
              <a:r>
                <a:rPr altLang="en-US" b="1" lang="zh-CN" sz="7200">
                  <a:solidFill>
                    <a:srgbClr val="218B01"/>
                  </a:solidFill>
                  <a:latin charset="-122" panose="00020600040101010101" pitchFamily="18" typeface="阿里汉仪智能黑体"/>
                  <a:ea charset="-122" panose="00020600040101010101" pitchFamily="18" typeface="阿里汉仪智能黑体"/>
                  <a:cs typeface="+mn-ea"/>
                  <a:sym typeface="+mn-lt"/>
                </a:rPr>
                <a:t>目录</a:t>
              </a:r>
            </a:p>
          </p:txBody>
        </p:sp>
      </p:grpSp>
      <p:grpSp>
        <p:nvGrpSpPr>
          <p:cNvPr id="25" name="组合 24">
            <a:extLst>
              <a:ext uri="{FF2B5EF4-FFF2-40B4-BE49-F238E27FC236}">
                <a16:creationId xmlns:a16="http://schemas.microsoft.com/office/drawing/2014/main" id="{DAFA485A-DB11-4F88-97A7-2BD9AED74445}"/>
              </a:ext>
            </a:extLst>
          </p:cNvPr>
          <p:cNvGrpSpPr/>
          <p:nvPr/>
        </p:nvGrpSpPr>
        <p:grpSpPr>
          <a:xfrm>
            <a:off x="3504035" y="1932892"/>
            <a:ext cx="6321392" cy="1027397"/>
            <a:chOff x="2587392" y="2082420"/>
            <a:chExt cx="6321392" cy="1027397"/>
          </a:xfrm>
        </p:grpSpPr>
        <p:cxnSp>
          <p:nvCxnSpPr>
            <p:cNvPr id="26" name="直接连接符 25">
              <a:extLst>
                <a:ext uri="{FF2B5EF4-FFF2-40B4-BE49-F238E27FC236}">
                  <a16:creationId xmlns:a16="http://schemas.microsoft.com/office/drawing/2014/main" id="{9BB9C501-51E0-4942-9BB1-9BC108DD0E82}"/>
                </a:ext>
              </a:extLst>
            </p:cNvPr>
            <p:cNvCxnSpPr/>
            <p:nvPr/>
          </p:nvCxnSpPr>
          <p:spPr>
            <a:xfrm flipH="1">
              <a:off x="3926755" y="2098119"/>
              <a:ext cx="0" cy="893258"/>
            </a:xfrm>
            <a:prstGeom prst="line">
              <a:avLst/>
            </a:prstGeom>
            <a:ln w="38100">
              <a:solidFill>
                <a:srgbClr val="218B01"/>
              </a:solidFill>
            </a:ln>
          </p:spPr>
          <p:style>
            <a:lnRef idx="1">
              <a:schemeClr val="accent1"/>
            </a:lnRef>
            <a:fillRef idx="0">
              <a:schemeClr val="accent1"/>
            </a:fillRef>
            <a:effectRef idx="0">
              <a:schemeClr val="accent1"/>
            </a:effectRef>
            <a:fontRef idx="minor">
              <a:schemeClr val="tx1"/>
            </a:fontRef>
          </p:style>
        </p:cxnSp>
        <p:sp>
          <p:nvSpPr>
            <p:cNvPr id="27" name="TextBox 34">
              <a:extLst>
                <a:ext uri="{FF2B5EF4-FFF2-40B4-BE49-F238E27FC236}">
                  <a16:creationId xmlns:a16="http://schemas.microsoft.com/office/drawing/2014/main" id="{711863B4-4C0F-468A-BC4B-4EAA44DDD0EA}"/>
                </a:ext>
              </a:extLst>
            </p:cNvPr>
            <p:cNvSpPr txBox="1"/>
            <p:nvPr/>
          </p:nvSpPr>
          <p:spPr>
            <a:xfrm>
              <a:off x="2587392" y="2082420"/>
              <a:ext cx="1278279" cy="996696"/>
            </a:xfrm>
            <a:prstGeom prst="rect">
              <a:avLst/>
            </a:prstGeom>
            <a:noFill/>
          </p:spPr>
          <p:txBody>
            <a:bodyPr rtlCol="0" wrap="square">
              <a:spAutoFit/>
            </a:bodyPr>
            <a:lstStyle>
              <a:defPPr>
                <a:defRPr lang="zh-CN"/>
              </a:defPPr>
              <a:lvl1pPr algn="dist">
                <a:lnSpc>
                  <a:spcPct val="90000"/>
                </a:lnSpc>
                <a:defRPr b="1" kern="100" spc="-300" sz="4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pPr algn="ctr"/>
              <a:r>
                <a:rPr altLang="zh-CN" lang="en-US" sz="6600">
                  <a:solidFill>
                    <a:srgbClr val="218B01"/>
                  </a:solidFill>
                  <a:latin charset="-122" panose="00020600040101010101" pitchFamily="18" typeface="阿里汉仪智能黑体"/>
                  <a:ea charset="-122" panose="00020600040101010101" pitchFamily="18" typeface="阿里汉仪智能黑体"/>
                </a:rPr>
                <a:t>01</a:t>
              </a:r>
            </a:p>
          </p:txBody>
        </p:sp>
        <p:sp>
          <p:nvSpPr>
            <p:cNvPr id="28" name="TextBox 35">
              <a:extLst>
                <a:ext uri="{FF2B5EF4-FFF2-40B4-BE49-F238E27FC236}">
                  <a16:creationId xmlns:a16="http://schemas.microsoft.com/office/drawing/2014/main" id="{429F95A6-3120-472A-A4ED-A2C8BFA1A6E0}"/>
                </a:ext>
              </a:extLst>
            </p:cNvPr>
            <p:cNvSpPr txBox="1"/>
            <p:nvPr/>
          </p:nvSpPr>
          <p:spPr>
            <a:xfrm>
              <a:off x="4136030" y="2082420"/>
              <a:ext cx="4772754" cy="749808"/>
            </a:xfrm>
            <a:prstGeom prst="rect">
              <a:avLst/>
            </a:prstGeom>
            <a:noFill/>
          </p:spPr>
          <p:txBody>
            <a:bodyPr rtlCol="0" wrap="square">
              <a:spAutoFit/>
            </a:bodyPr>
            <a:lstStyle>
              <a:defPPr>
                <a:defRPr lang="zh-CN"/>
              </a:defPPr>
              <a:lvl1pPr algn="ctr">
                <a:lnSpc>
                  <a:spcPct val="90000"/>
                </a:lnSpc>
                <a:defRPr b="1" kern="100" spc="-300" sz="8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pPr algn="l">
                <a:defRPr/>
              </a:pPr>
              <a:r>
                <a:rPr altLang="en-US" lang="zh-CN" sz="4800">
                  <a:solidFill>
                    <a:srgbClr val="218B01"/>
                  </a:solidFill>
                  <a:effectLst/>
                  <a:latin charset="-122" panose="00020600040101010101" pitchFamily="18" typeface="阿里汉仪智能黑体"/>
                  <a:ea charset="-122" panose="00020600040101010101" pitchFamily="18" typeface="阿里汉仪智能黑体"/>
                  <a:sym typeface="+mn-lt"/>
                </a:rPr>
                <a:t>垃圾处理的现状</a:t>
              </a:r>
            </a:p>
          </p:txBody>
        </p:sp>
        <p:sp>
          <p:nvSpPr>
            <p:cNvPr id="29" name="TextBox 40">
              <a:extLst>
                <a:ext uri="{FF2B5EF4-FFF2-40B4-BE49-F238E27FC236}">
                  <a16:creationId xmlns:a16="http://schemas.microsoft.com/office/drawing/2014/main" id="{F86C4001-BE5B-4899-A0DD-FF5062A4C12D}"/>
                </a:ext>
              </a:extLst>
            </p:cNvPr>
            <p:cNvSpPr txBox="1"/>
            <p:nvPr/>
          </p:nvSpPr>
          <p:spPr bwMode="auto">
            <a:xfrm>
              <a:off x="4136030" y="2511262"/>
              <a:ext cx="4648040" cy="548640"/>
            </a:xfrm>
            <a:prstGeom prst="rect">
              <a:avLst/>
            </a:prstGeom>
            <a:noFill/>
          </p:spPr>
          <p:txBody>
            <a:bodyPr wrap="square">
              <a:spAutoFit/>
            </a:bodyPr>
            <a:lstStyle/>
            <a:p>
              <a:pPr algn="dist">
                <a:lnSpc>
                  <a:spcPct val="150000"/>
                </a:lnSpc>
              </a:pPr>
              <a:endParaRPr altLang="en-US" b="1" lang="zh-CN" sz="2000">
                <a:solidFill>
                  <a:srgbClr val="320B02"/>
                </a:solidFill>
                <a:latin charset="-122" panose="00020600040101010101" pitchFamily="18" typeface="阿里汉仪智能黑体"/>
                <a:ea charset="-122" panose="00020600040101010101" pitchFamily="18" typeface="阿里汉仪智能黑体"/>
              </a:endParaRPr>
            </a:p>
          </p:txBody>
        </p:sp>
      </p:grpSp>
      <p:grpSp>
        <p:nvGrpSpPr>
          <p:cNvPr id="30" name="组合 29">
            <a:extLst>
              <a:ext uri="{FF2B5EF4-FFF2-40B4-BE49-F238E27FC236}">
                <a16:creationId xmlns:a16="http://schemas.microsoft.com/office/drawing/2014/main" id="{1A2261EE-7477-48FB-8C38-E21C5D51A546}"/>
              </a:ext>
            </a:extLst>
          </p:cNvPr>
          <p:cNvGrpSpPr/>
          <p:nvPr/>
        </p:nvGrpSpPr>
        <p:grpSpPr>
          <a:xfrm>
            <a:off x="3451855" y="2995509"/>
            <a:ext cx="6395692" cy="979991"/>
            <a:chOff x="2535212" y="2045451"/>
            <a:chExt cx="6395692" cy="979991"/>
          </a:xfrm>
        </p:grpSpPr>
        <p:cxnSp>
          <p:nvCxnSpPr>
            <p:cNvPr id="31" name="直接连接符 30">
              <a:extLst>
                <a:ext uri="{FF2B5EF4-FFF2-40B4-BE49-F238E27FC236}">
                  <a16:creationId xmlns:a16="http://schemas.microsoft.com/office/drawing/2014/main" id="{796B5EED-8ADD-49B8-93AC-E79C16768AC7}"/>
                </a:ext>
              </a:extLst>
            </p:cNvPr>
            <p:cNvCxnSpPr/>
            <p:nvPr/>
          </p:nvCxnSpPr>
          <p:spPr>
            <a:xfrm flipH="1">
              <a:off x="3926755" y="2098119"/>
              <a:ext cx="0" cy="893258"/>
            </a:xfrm>
            <a:prstGeom prst="line">
              <a:avLst/>
            </a:prstGeom>
            <a:ln w="38100">
              <a:solidFill>
                <a:srgbClr val="218B01"/>
              </a:solidFill>
            </a:ln>
          </p:spPr>
          <p:style>
            <a:lnRef idx="1">
              <a:schemeClr val="accent1"/>
            </a:lnRef>
            <a:fillRef idx="0">
              <a:schemeClr val="accent1"/>
            </a:fillRef>
            <a:effectRef idx="0">
              <a:schemeClr val="accent1"/>
            </a:effectRef>
            <a:fontRef idx="minor">
              <a:schemeClr val="tx1"/>
            </a:fontRef>
          </p:style>
        </p:cxnSp>
        <p:sp>
          <p:nvSpPr>
            <p:cNvPr id="32" name="TextBox 34">
              <a:extLst>
                <a:ext uri="{FF2B5EF4-FFF2-40B4-BE49-F238E27FC236}">
                  <a16:creationId xmlns:a16="http://schemas.microsoft.com/office/drawing/2014/main" id="{9F8EBDFF-2491-4CD3-A4F6-4CDC4BC07971}"/>
                </a:ext>
              </a:extLst>
            </p:cNvPr>
            <p:cNvSpPr txBox="1"/>
            <p:nvPr/>
          </p:nvSpPr>
          <p:spPr>
            <a:xfrm>
              <a:off x="2535211" y="2045451"/>
              <a:ext cx="1432363" cy="914400"/>
            </a:xfrm>
            <a:prstGeom prst="rect">
              <a:avLst/>
            </a:prstGeom>
            <a:noFill/>
          </p:spPr>
          <p:txBody>
            <a:bodyPr rtlCol="0" wrap="square">
              <a:spAutoFit/>
            </a:bodyPr>
            <a:lstStyle>
              <a:defPPr>
                <a:defRPr lang="zh-CN"/>
              </a:defPPr>
              <a:lvl1pPr algn="ctr">
                <a:lnSpc>
                  <a:spcPct val="90000"/>
                </a:lnSpc>
                <a:defRPr b="1" kern="100" spc="-300" sz="66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r>
                <a:rPr altLang="zh-CN" lang="en-US" sz="6000">
                  <a:solidFill>
                    <a:srgbClr val="218B01"/>
                  </a:solidFill>
                  <a:latin charset="-122" panose="00020600040101010101" pitchFamily="18" typeface="阿里汉仪智能黑体"/>
                  <a:ea charset="-122" panose="00020600040101010101" pitchFamily="18" typeface="阿里汉仪智能黑体"/>
                </a:rPr>
                <a:t>02</a:t>
              </a:r>
            </a:p>
          </p:txBody>
        </p:sp>
        <p:sp>
          <p:nvSpPr>
            <p:cNvPr id="33" name="TextBox 35">
              <a:extLst>
                <a:ext uri="{FF2B5EF4-FFF2-40B4-BE49-F238E27FC236}">
                  <a16:creationId xmlns:a16="http://schemas.microsoft.com/office/drawing/2014/main" id="{ED7E3215-3158-4089-BE68-7537FA7CEB5A}"/>
                </a:ext>
              </a:extLst>
            </p:cNvPr>
            <p:cNvSpPr txBox="1"/>
            <p:nvPr/>
          </p:nvSpPr>
          <p:spPr>
            <a:xfrm>
              <a:off x="4136031" y="2098118"/>
              <a:ext cx="4794874" cy="749808"/>
            </a:xfrm>
            <a:prstGeom prst="rect">
              <a:avLst/>
            </a:prstGeom>
            <a:noFill/>
          </p:spPr>
          <p:txBody>
            <a:bodyPr rtlCol="0" wrap="square">
              <a:spAutoFit/>
            </a:bodyPr>
            <a:lstStyle>
              <a:defPPr>
                <a:defRPr lang="zh-CN"/>
              </a:defPPr>
              <a:lvl1pPr algn="dist">
                <a:lnSpc>
                  <a:spcPct val="90000"/>
                </a:lnSpc>
                <a:defRPr b="1" kern="100" spc="-300" sz="4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pPr algn="l">
                <a:defRPr/>
              </a:pPr>
              <a:r>
                <a:rPr altLang="en-US" kern="0" lang="zh-CN" sz="4800">
                  <a:solidFill>
                    <a:srgbClr val="218B01"/>
                  </a:solidFill>
                  <a:latin charset="-122" panose="00020600040101010101" pitchFamily="18" typeface="阿里汉仪智能黑体"/>
                  <a:ea charset="-122" panose="00020600040101010101" pitchFamily="18" typeface="阿里汉仪智能黑体"/>
                  <a:sym typeface="+mn-lt"/>
                </a:rPr>
                <a:t>垃圾的分类</a:t>
              </a:r>
            </a:p>
          </p:txBody>
        </p:sp>
        <p:sp>
          <p:nvSpPr>
            <p:cNvPr id="34" name="TextBox 40">
              <a:extLst>
                <a:ext uri="{FF2B5EF4-FFF2-40B4-BE49-F238E27FC236}">
                  <a16:creationId xmlns:a16="http://schemas.microsoft.com/office/drawing/2014/main" id="{E15242FA-B13F-48EC-8940-D425E35B7EA4}"/>
                </a:ext>
              </a:extLst>
            </p:cNvPr>
            <p:cNvSpPr txBox="1"/>
            <p:nvPr/>
          </p:nvSpPr>
          <p:spPr bwMode="auto">
            <a:xfrm>
              <a:off x="4136031" y="2511262"/>
              <a:ext cx="4648040" cy="548640"/>
            </a:xfrm>
            <a:prstGeom prst="rect">
              <a:avLst/>
            </a:prstGeom>
            <a:noFill/>
          </p:spPr>
          <p:txBody>
            <a:bodyPr wrap="square">
              <a:spAutoFit/>
            </a:bodyPr>
            <a:lstStyle/>
            <a:p>
              <a:pPr algn="dist">
                <a:lnSpc>
                  <a:spcPct val="150000"/>
                </a:lnSpc>
              </a:pPr>
              <a:endParaRPr altLang="en-US" b="1" lang="zh-CN" sz="2000">
                <a:solidFill>
                  <a:srgbClr val="320B02"/>
                </a:solidFill>
                <a:latin charset="-122" panose="00020600040101010101" pitchFamily="18" typeface="阿里汉仪智能黑体"/>
                <a:ea charset="-122" panose="00020600040101010101" pitchFamily="18" typeface="阿里汉仪智能黑体"/>
              </a:endParaRPr>
            </a:p>
          </p:txBody>
        </p:sp>
      </p:grpSp>
      <p:grpSp>
        <p:nvGrpSpPr>
          <p:cNvPr id="35" name="组合 34">
            <a:extLst>
              <a:ext uri="{FF2B5EF4-FFF2-40B4-BE49-F238E27FC236}">
                <a16:creationId xmlns:a16="http://schemas.microsoft.com/office/drawing/2014/main" id="{3909A7A2-1FA6-45B4-A889-F89AC7F6EF4E}"/>
              </a:ext>
            </a:extLst>
          </p:cNvPr>
          <p:cNvGrpSpPr/>
          <p:nvPr/>
        </p:nvGrpSpPr>
        <p:grpSpPr>
          <a:xfrm>
            <a:off x="3542706" y="3975500"/>
            <a:ext cx="6282721" cy="1015663"/>
            <a:chOff x="2626063" y="2015612"/>
            <a:chExt cx="6282721" cy="1015663"/>
          </a:xfrm>
        </p:grpSpPr>
        <p:cxnSp>
          <p:nvCxnSpPr>
            <p:cNvPr id="36" name="直接连接符 35">
              <a:extLst>
                <a:ext uri="{FF2B5EF4-FFF2-40B4-BE49-F238E27FC236}">
                  <a16:creationId xmlns:a16="http://schemas.microsoft.com/office/drawing/2014/main" id="{83DD9981-5BB4-47BC-8543-5C54674E9C27}"/>
                </a:ext>
              </a:extLst>
            </p:cNvPr>
            <p:cNvCxnSpPr/>
            <p:nvPr/>
          </p:nvCxnSpPr>
          <p:spPr>
            <a:xfrm flipH="1">
              <a:off x="3926755" y="2098119"/>
              <a:ext cx="0" cy="893258"/>
            </a:xfrm>
            <a:prstGeom prst="line">
              <a:avLst/>
            </a:prstGeom>
            <a:ln w="38100">
              <a:solidFill>
                <a:srgbClr val="218B01"/>
              </a:solidFill>
            </a:ln>
          </p:spPr>
          <p:style>
            <a:lnRef idx="1">
              <a:schemeClr val="accent1"/>
            </a:lnRef>
            <a:fillRef idx="0">
              <a:schemeClr val="accent1"/>
            </a:fillRef>
            <a:effectRef idx="0">
              <a:schemeClr val="accent1"/>
            </a:effectRef>
            <a:fontRef idx="minor">
              <a:schemeClr val="tx1"/>
            </a:fontRef>
          </p:style>
        </p:cxnSp>
        <p:sp>
          <p:nvSpPr>
            <p:cNvPr id="37" name="TextBox 34">
              <a:extLst>
                <a:ext uri="{FF2B5EF4-FFF2-40B4-BE49-F238E27FC236}">
                  <a16:creationId xmlns:a16="http://schemas.microsoft.com/office/drawing/2014/main" id="{2A509A68-7CEC-4D00-80F4-97DDFE0FD4E9}"/>
                </a:ext>
              </a:extLst>
            </p:cNvPr>
            <p:cNvSpPr txBox="1"/>
            <p:nvPr/>
          </p:nvSpPr>
          <p:spPr>
            <a:xfrm>
              <a:off x="2626063" y="2015613"/>
              <a:ext cx="1021080" cy="1005840"/>
            </a:xfrm>
            <a:prstGeom prst="rect">
              <a:avLst/>
            </a:prstGeom>
            <a:noFill/>
          </p:spPr>
          <p:txBody>
            <a:bodyPr rtlCol="0" wrap="none">
              <a:spAutoFit/>
            </a:bodyPr>
            <a:lstStyle/>
            <a:p>
              <a:r>
                <a:rPr altLang="zh-CN" b="1" kern="100" lang="en-US" spc="-300" sz="6000">
                  <a:ln cap="flat" cmpd="sng" w="19050">
                    <a:solidFill>
                      <a:schemeClr val="bg1"/>
                    </a:solidFill>
                  </a:ln>
                  <a:solidFill>
                    <a:srgbClr val="218B01"/>
                  </a:solidFill>
                  <a:latin charset="-122" panose="00020600040101010101" pitchFamily="18" typeface="阿里汉仪智能黑体"/>
                  <a:ea charset="-122" panose="00020600040101010101" pitchFamily="18" typeface="阿里汉仪智能黑体"/>
                  <a:cs typeface="+mn-ea"/>
                </a:rPr>
                <a:t>03</a:t>
              </a:r>
            </a:p>
          </p:txBody>
        </p:sp>
        <p:sp>
          <p:nvSpPr>
            <p:cNvPr id="38" name="TextBox 35">
              <a:extLst>
                <a:ext uri="{FF2B5EF4-FFF2-40B4-BE49-F238E27FC236}">
                  <a16:creationId xmlns:a16="http://schemas.microsoft.com/office/drawing/2014/main" id="{50DFB750-7E8F-4E3E-BC34-898901E50E4A}"/>
                </a:ext>
              </a:extLst>
            </p:cNvPr>
            <p:cNvSpPr txBox="1"/>
            <p:nvPr/>
          </p:nvSpPr>
          <p:spPr>
            <a:xfrm>
              <a:off x="4136030" y="2098119"/>
              <a:ext cx="4772754" cy="749808"/>
            </a:xfrm>
            <a:prstGeom prst="rect">
              <a:avLst/>
            </a:prstGeom>
            <a:noFill/>
          </p:spPr>
          <p:txBody>
            <a:bodyPr rtlCol="0" wrap="square">
              <a:spAutoFit/>
            </a:bodyPr>
            <a:lstStyle>
              <a:defPPr>
                <a:defRPr lang="zh-CN"/>
              </a:defPPr>
              <a:lvl1pPr algn="dist">
                <a:lnSpc>
                  <a:spcPct val="90000"/>
                </a:lnSpc>
                <a:defRPr b="1" kern="100" spc="-300" sz="44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pPr algn="ctr">
                <a:defRPr/>
              </a:pPr>
              <a:r>
                <a:rPr altLang="en-US" kern="0" lang="zh-CN" sz="4800">
                  <a:solidFill>
                    <a:srgbClr val="218B01"/>
                  </a:solidFill>
                  <a:latin charset="-122" panose="00020600040101010101" pitchFamily="18" typeface="阿里汉仪智能黑体"/>
                  <a:ea charset="-122" panose="00020600040101010101" pitchFamily="18" typeface="阿里汉仪智能黑体"/>
                  <a:sym typeface="+mn-lt"/>
                </a:rPr>
                <a:t>如何做好垃圾分类</a:t>
              </a:r>
            </a:p>
          </p:txBody>
        </p:sp>
        <p:sp>
          <p:nvSpPr>
            <p:cNvPr id="39" name="TextBox 40">
              <a:extLst>
                <a:ext uri="{FF2B5EF4-FFF2-40B4-BE49-F238E27FC236}">
                  <a16:creationId xmlns:a16="http://schemas.microsoft.com/office/drawing/2014/main" id="{7FB34D3F-1CCF-4A7F-A146-D369FD20595E}"/>
                </a:ext>
              </a:extLst>
            </p:cNvPr>
            <p:cNvSpPr txBox="1"/>
            <p:nvPr/>
          </p:nvSpPr>
          <p:spPr bwMode="auto">
            <a:xfrm>
              <a:off x="4136030" y="2511262"/>
              <a:ext cx="4648039" cy="548640"/>
            </a:xfrm>
            <a:prstGeom prst="rect">
              <a:avLst/>
            </a:prstGeom>
            <a:noFill/>
          </p:spPr>
          <p:txBody>
            <a:bodyPr wrap="square">
              <a:spAutoFit/>
            </a:bodyPr>
            <a:lstStyle/>
            <a:p>
              <a:pPr algn="dist">
                <a:lnSpc>
                  <a:spcPct val="150000"/>
                </a:lnSpc>
              </a:pPr>
              <a:endParaRPr altLang="en-US" b="1" lang="zh-CN" sz="2000">
                <a:solidFill>
                  <a:srgbClr val="320B02"/>
                </a:solidFill>
                <a:latin charset="-122" panose="00020600040101010101" pitchFamily="18" typeface="阿里汉仪智能黑体"/>
                <a:ea charset="-122" panose="00020600040101010101" pitchFamily="18" typeface="阿里汉仪智能黑体"/>
              </a:endParaRPr>
            </a:p>
          </p:txBody>
        </p:sp>
      </p:grpSp>
      <p:pic>
        <p:nvPicPr>
          <p:cNvPr id="14" name="图片 13">
            <a:extLst>
              <a:ext uri="{FF2B5EF4-FFF2-40B4-BE49-F238E27FC236}">
                <a16:creationId xmlns:a16="http://schemas.microsoft.com/office/drawing/2014/main" id="{40DAD965-071D-4CD6-8ACD-154B98759B36}"/>
              </a:ext>
            </a:extLst>
          </p:cNvPr>
          <p:cNvPicPr>
            <a:picLocks noChangeAspect="1"/>
          </p:cNvPicPr>
          <p:nvPr/>
        </p:nvPicPr>
        <p:blipFill>
          <a:blip r:embed="rId6">
            <a:extLst>
              <a:ext uri="{28A0092B-C50C-407E-A947-70E740481C1C}">
                <a14:useLocalDpi val="0"/>
              </a:ext>
            </a:extLst>
          </a:blip>
          <a:stretch>
            <a:fillRect/>
          </a:stretch>
        </p:blipFill>
        <p:spPr>
          <a:xfrm>
            <a:off x="8561161" y="3689560"/>
            <a:ext cx="3635648" cy="3635648"/>
          </a:xfrm>
          <a:prstGeom prst="rect">
            <a:avLst/>
          </a:prstGeom>
        </p:spPr>
      </p:pic>
    </p:spTree>
    <p:extLst>
      <p:ext uri="{BB962C8B-B14F-4D97-AF65-F5344CB8AC3E}">
        <p14:creationId val="3354205834"/>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9"/>
                                        </p:tgtEl>
                                        <p:attrNameLst>
                                          <p:attrName>style.visibility</p:attrName>
                                        </p:attrNameLst>
                                      </p:cBhvr>
                                      <p:to>
                                        <p:strVal val="visible"/>
                                      </p:to>
                                    </p:set>
                                    <p:animEffect filter="fade" transition="in">
                                      <p:cBhvr>
                                        <p:cTn dur="500" id="11"/>
                                        <p:tgtEl>
                                          <p:spTgt spid="19"/>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0"/>
                                        </p:tgtEl>
                                        <p:attrNameLst>
                                          <p:attrName>style.visibility</p:attrName>
                                        </p:attrNameLst>
                                      </p:cBhvr>
                                      <p:to>
                                        <p:strVal val="visible"/>
                                      </p:to>
                                    </p:set>
                                    <p:animEffect filter="fade" transition="in">
                                      <p:cBhvr>
                                        <p:cTn dur="500" id="15"/>
                                        <p:tgtEl>
                                          <p:spTgt spid="40"/>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4"/>
                                        </p:tgtEl>
                                        <p:attrNameLst>
                                          <p:attrName>style.visibility</p:attrName>
                                        </p:attrNameLst>
                                      </p:cBhvr>
                                      <p:to>
                                        <p:strVal val="visible"/>
                                      </p:to>
                                    </p:set>
                                    <p:animEffect filter="wipe(down)" transition="in">
                                      <p:cBhvr>
                                        <p:cTn dur="500" id="19"/>
                                        <p:tgtEl>
                                          <p:spTgt spid="14"/>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8"/>
                                        </p:tgtEl>
                                        <p:attrNameLst>
                                          <p:attrName>style.visibility</p:attrName>
                                        </p:attrNameLst>
                                      </p:cBhvr>
                                      <p:to>
                                        <p:strVal val="visible"/>
                                      </p:to>
                                    </p:set>
                                    <p:animEffect filter="wipe(down)" transition="in">
                                      <p:cBhvr>
                                        <p:cTn dur="500" id="23"/>
                                        <p:tgtEl>
                                          <p:spTgt spid="18"/>
                                        </p:tgtEl>
                                      </p:cBhvr>
                                    </p:animEffect>
                                  </p:childTnLst>
                                </p:cTn>
                              </p:par>
                            </p:childTnLst>
                          </p:cTn>
                        </p:par>
                        <p:par>
                          <p:cTn fill="hold" id="24" nodeType="afterGroup">
                            <p:stCondLst>
                              <p:cond delay="2500"/>
                            </p:stCondLst>
                            <p:childTnLst>
                              <p:par>
                                <p:cTn fill="hold" id="25" nodeType="afterEffect" presetClass="entr" presetID="42" presetSubtype="0">
                                  <p:stCondLst>
                                    <p:cond delay="0"/>
                                  </p:stCondLst>
                                  <p:childTnLst>
                                    <p:set>
                                      <p:cBhvr>
                                        <p:cTn dur="1" fill="hold" id="26">
                                          <p:stCondLst>
                                            <p:cond delay="0"/>
                                          </p:stCondLst>
                                        </p:cTn>
                                        <p:tgtEl>
                                          <p:spTgt spid="25"/>
                                        </p:tgtEl>
                                        <p:attrNameLst>
                                          <p:attrName>style.visibility</p:attrName>
                                        </p:attrNameLst>
                                      </p:cBhvr>
                                      <p:to>
                                        <p:strVal val="visible"/>
                                      </p:to>
                                    </p:set>
                                    <p:animEffect filter="fade" transition="in">
                                      <p:cBhvr>
                                        <p:cTn dur="1000" id="27"/>
                                        <p:tgtEl>
                                          <p:spTgt spid="25"/>
                                        </p:tgtEl>
                                      </p:cBhvr>
                                    </p:animEffect>
                                    <p:anim calcmode="lin" valueType="num">
                                      <p:cBhvr>
                                        <p:cTn dur="1000" fill="hold" id="28"/>
                                        <p:tgtEl>
                                          <p:spTgt spid="25"/>
                                        </p:tgtEl>
                                        <p:attrNameLst>
                                          <p:attrName>ppt_x</p:attrName>
                                        </p:attrNameLst>
                                      </p:cBhvr>
                                      <p:tavLst>
                                        <p:tav tm="0">
                                          <p:val>
                                            <p:strVal val="#ppt_x"/>
                                          </p:val>
                                        </p:tav>
                                        <p:tav tm="100000">
                                          <p:val>
                                            <p:strVal val="#ppt_x"/>
                                          </p:val>
                                        </p:tav>
                                      </p:tavLst>
                                    </p:anim>
                                    <p:anim calcmode="lin" valueType="num">
                                      <p:cBhvr>
                                        <p:cTn dur="1000" fill="hold" id="29"/>
                                        <p:tgtEl>
                                          <p:spTgt spid="25"/>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500"/>
                            </p:stCondLst>
                            <p:childTnLst>
                              <p:par>
                                <p:cTn fill="hold" id="31" nodeType="afterEffect" presetClass="entr" presetID="42" presetSubtype="0">
                                  <p:stCondLst>
                                    <p:cond delay="0"/>
                                  </p:stCondLst>
                                  <p:childTnLst>
                                    <p:set>
                                      <p:cBhvr>
                                        <p:cTn dur="1" fill="hold" id="32">
                                          <p:stCondLst>
                                            <p:cond delay="0"/>
                                          </p:stCondLst>
                                        </p:cTn>
                                        <p:tgtEl>
                                          <p:spTgt spid="30"/>
                                        </p:tgtEl>
                                        <p:attrNameLst>
                                          <p:attrName>style.visibility</p:attrName>
                                        </p:attrNameLst>
                                      </p:cBhvr>
                                      <p:to>
                                        <p:strVal val="visible"/>
                                      </p:to>
                                    </p:set>
                                    <p:animEffect filter="fade" transition="in">
                                      <p:cBhvr>
                                        <p:cTn dur="1000" id="33"/>
                                        <p:tgtEl>
                                          <p:spTgt spid="30"/>
                                        </p:tgtEl>
                                      </p:cBhvr>
                                    </p:animEffect>
                                    <p:anim calcmode="lin" valueType="num">
                                      <p:cBhvr>
                                        <p:cTn dur="1000" fill="hold" id="34"/>
                                        <p:tgtEl>
                                          <p:spTgt spid="30"/>
                                        </p:tgtEl>
                                        <p:attrNameLst>
                                          <p:attrName>ppt_x</p:attrName>
                                        </p:attrNameLst>
                                      </p:cBhvr>
                                      <p:tavLst>
                                        <p:tav tm="0">
                                          <p:val>
                                            <p:strVal val="#ppt_x"/>
                                          </p:val>
                                        </p:tav>
                                        <p:tav tm="100000">
                                          <p:val>
                                            <p:strVal val="#ppt_x"/>
                                          </p:val>
                                        </p:tav>
                                      </p:tavLst>
                                    </p:anim>
                                    <p:anim calcmode="lin" valueType="num">
                                      <p:cBhvr>
                                        <p:cTn dur="1000" fill="hold" id="35"/>
                                        <p:tgtEl>
                                          <p:spTgt spid="30"/>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4500"/>
                            </p:stCondLst>
                            <p:childTnLst>
                              <p:par>
                                <p:cTn fill="hold" id="37" nodeType="afterEffect" presetClass="entr" presetID="42" presetSubtype="0">
                                  <p:stCondLst>
                                    <p:cond delay="0"/>
                                  </p:stCondLst>
                                  <p:childTnLst>
                                    <p:set>
                                      <p:cBhvr>
                                        <p:cTn dur="1" fill="hold" id="38">
                                          <p:stCondLst>
                                            <p:cond delay="0"/>
                                          </p:stCondLst>
                                        </p:cTn>
                                        <p:tgtEl>
                                          <p:spTgt spid="35"/>
                                        </p:tgtEl>
                                        <p:attrNameLst>
                                          <p:attrName>style.visibility</p:attrName>
                                        </p:attrNameLst>
                                      </p:cBhvr>
                                      <p:to>
                                        <p:strVal val="visible"/>
                                      </p:to>
                                    </p:set>
                                    <p:animEffect filter="fade" transition="in">
                                      <p:cBhvr>
                                        <p:cTn dur="1000" id="39"/>
                                        <p:tgtEl>
                                          <p:spTgt spid="35"/>
                                        </p:tgtEl>
                                      </p:cBhvr>
                                    </p:animEffect>
                                    <p:anim calcmode="lin" valueType="num">
                                      <p:cBhvr>
                                        <p:cTn dur="1000" fill="hold" id="40"/>
                                        <p:tgtEl>
                                          <p:spTgt spid="35"/>
                                        </p:tgtEl>
                                        <p:attrNameLst>
                                          <p:attrName>ppt_x</p:attrName>
                                        </p:attrNameLst>
                                      </p:cBhvr>
                                      <p:tavLst>
                                        <p:tav tm="0">
                                          <p:val>
                                            <p:strVal val="#ppt_x"/>
                                          </p:val>
                                        </p:tav>
                                        <p:tav tm="100000">
                                          <p:val>
                                            <p:strVal val="#ppt_x"/>
                                          </p:val>
                                        </p:tav>
                                      </p:tavLst>
                                    </p:anim>
                                    <p:anim calcmode="lin" valueType="num">
                                      <p:cBhvr>
                                        <p:cTn dur="1000" fill="hold" id="41"/>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10A10C07-064A-4F1F-94C3-227E0612F5B1}"/>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34"/>
          </a:xfrm>
          <a:prstGeom prst="rect">
            <a:avLst/>
          </a:prstGeom>
        </p:spPr>
      </p:pic>
      <p:sp>
        <p:nvSpPr>
          <p:cNvPr id="19" name="文本框 18">
            <a:extLst>
              <a:ext uri="{FF2B5EF4-FFF2-40B4-BE49-F238E27FC236}">
                <a16:creationId xmlns:a16="http://schemas.microsoft.com/office/drawing/2014/main" id="{FFC07CDD-1AE9-4A38-BFC1-A5187C4C93B7}"/>
              </a:ext>
            </a:extLst>
          </p:cNvPr>
          <p:cNvSpPr txBox="1"/>
          <p:nvPr/>
        </p:nvSpPr>
        <p:spPr>
          <a:xfrm>
            <a:off x="301516" y="205523"/>
            <a:ext cx="6096000" cy="646176"/>
          </a:xfrm>
          <a:prstGeom prst="rect">
            <a:avLst/>
          </a:prstGeom>
          <a:noFill/>
        </p:spPr>
        <p:txBody>
          <a:bodyPr wrap="square">
            <a:spAutoFit/>
          </a:bodyPr>
          <a:lstStyle/>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垃圾分类从我做起</a:t>
            </a:r>
          </a:p>
          <a:p>
            <a:pPr>
              <a:lnSpc>
                <a:spcPct val="130000"/>
              </a:lnSpc>
            </a:pPr>
            <a:endParaRPr altLang="en-US" lang="zh-CN" sz="700">
              <a:solidFill>
                <a:srgbClr val="31743F"/>
              </a:solidFill>
              <a:latin charset="-122" panose="00020600040101010101" pitchFamily="18" typeface="阿里汉仪智能黑体"/>
              <a:ea charset="-122" panose="00020600040101010101" pitchFamily="18" typeface="阿里汉仪智能黑体"/>
            </a:endParaRPr>
          </a:p>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垃圾分一分     环保多一分</a:t>
            </a:r>
          </a:p>
          <a:p>
            <a:pPr>
              <a:lnSpc>
                <a:spcPct val="130000"/>
              </a:lnSpc>
            </a:pPr>
            <a:r>
              <a:rPr altLang="en-US" lang="zh-CN" sz="700">
                <a:solidFill>
                  <a:srgbClr val="31743F"/>
                </a:solidFill>
                <a:latin charset="-122" panose="00020600040101010101" pitchFamily="18" typeface="阿里汉仪智能黑体"/>
                <a:ea charset="-122" panose="00020600040101010101" pitchFamily="18" typeface="阿里汉仪智能黑体"/>
              </a:rPr>
              <a:t>环境美一分     健康加一分</a:t>
            </a:r>
          </a:p>
        </p:txBody>
      </p:sp>
      <p:pic>
        <p:nvPicPr>
          <p:cNvPr id="41" name="图片 40">
            <a:extLst>
              <a:ext uri="{FF2B5EF4-FFF2-40B4-BE49-F238E27FC236}">
                <a16:creationId xmlns:a16="http://schemas.microsoft.com/office/drawing/2014/main" id="{ABB18467-9F07-4DEB-8D35-A43C2D23633B}"/>
              </a:ext>
            </a:extLst>
          </p:cNvPr>
          <p:cNvPicPr>
            <a:picLocks noChangeAspect="1"/>
          </p:cNvPicPr>
          <p:nvPr/>
        </p:nvPicPr>
        <p:blipFill>
          <a:blip r:embed="rId4">
            <a:extLst>
              <a:ext uri="{28A0092B-C50C-407E-A947-70E740481C1C}">
                <a14:useLocalDpi val="0"/>
              </a:ext>
            </a:extLst>
          </a:blip>
          <a:stretch>
            <a:fillRect/>
          </a:stretch>
        </p:blipFill>
        <p:spPr>
          <a:xfrm>
            <a:off x="1264917" y="454889"/>
            <a:ext cx="7486161" cy="5604610"/>
          </a:xfrm>
          <a:prstGeom prst="rect">
            <a:avLst/>
          </a:prstGeom>
        </p:spPr>
      </p:pic>
      <p:sp>
        <p:nvSpPr>
          <p:cNvPr id="42" name="文本框 41">
            <a:extLst>
              <a:ext uri="{FF2B5EF4-FFF2-40B4-BE49-F238E27FC236}">
                <a16:creationId xmlns:a16="http://schemas.microsoft.com/office/drawing/2014/main" id="{6F3D333E-63AA-4EAD-8CAE-FB9C9AD7B5DB}"/>
              </a:ext>
            </a:extLst>
          </p:cNvPr>
          <p:cNvSpPr txBox="1"/>
          <p:nvPr/>
        </p:nvSpPr>
        <p:spPr>
          <a:xfrm>
            <a:off x="2225345" y="3522440"/>
            <a:ext cx="6798129" cy="996696"/>
          </a:xfrm>
          <a:prstGeom prst="rect">
            <a:avLst/>
          </a:prstGeom>
          <a:noFill/>
        </p:spPr>
        <p:txBody>
          <a:bodyPr rtlCol="0" wrap="square">
            <a:spAutoFit/>
          </a:bodyPr>
          <a:lstStyle>
            <a:defPPr>
              <a:defRPr lang="zh-CN"/>
            </a:defPPr>
            <a:lvl1pPr algn="ctr">
              <a:lnSpc>
                <a:spcPct val="90000"/>
              </a:lnSpc>
              <a:defRPr b="1" kern="100" spc="-300" sz="8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pPr algn="l">
              <a:defRPr/>
            </a:pPr>
            <a:r>
              <a:rPr altLang="en-US" lang="zh-CN" sz="6600">
                <a:solidFill>
                  <a:srgbClr val="218B01"/>
                </a:solidFill>
                <a:latin charset="-122" panose="00020600040101010101" pitchFamily="18" typeface="阿里汉仪智能黑体"/>
                <a:ea charset="-122" panose="00020600040101010101" pitchFamily="18" typeface="阿里汉仪智能黑体"/>
                <a:sym typeface="+mn-lt"/>
              </a:rPr>
              <a:t>垃圾处理的现状</a:t>
            </a:r>
          </a:p>
        </p:txBody>
      </p:sp>
      <p:sp>
        <p:nvSpPr>
          <p:cNvPr id="43" name="文本框 42">
            <a:extLst>
              <a:ext uri="{FF2B5EF4-FFF2-40B4-BE49-F238E27FC236}">
                <a16:creationId xmlns:a16="http://schemas.microsoft.com/office/drawing/2014/main" id="{F98CED5F-B510-4AD3-977B-BE11BC80CD7E}"/>
              </a:ext>
            </a:extLst>
          </p:cNvPr>
          <p:cNvSpPr txBox="1"/>
          <p:nvPr/>
        </p:nvSpPr>
        <p:spPr>
          <a:xfrm>
            <a:off x="749812" y="2428478"/>
            <a:ext cx="5980254" cy="914400"/>
          </a:xfrm>
          <a:prstGeom prst="rect">
            <a:avLst/>
          </a:prstGeom>
          <a:noFill/>
        </p:spPr>
        <p:txBody>
          <a:bodyPr rtlCol="0" wrap="square">
            <a:spAutoFit/>
          </a:bodyPr>
          <a:lstStyle>
            <a:defPPr>
              <a:defRPr lang="zh-CN"/>
            </a:defPPr>
            <a:lvl1pPr algn="ctr">
              <a:lnSpc>
                <a:spcPct val="90000"/>
              </a:lnSpc>
              <a:defRPr b="1" kern="100" spc="-300" sz="6000">
                <a:ln cap="flat" cmpd="sng" w="19050">
                  <a:solidFill>
                    <a:schemeClr val="bg1"/>
                  </a:solidFill>
                </a:ln>
                <a:gradFill flip="none" rotWithShape="1">
                  <a:gsLst>
                    <a:gs pos="0">
                      <a:srgbClr val="047D3E">
                        <a:shade val="30000"/>
                        <a:satMod val="115000"/>
                      </a:srgbClr>
                    </a:gs>
                    <a:gs pos="50000">
                      <a:srgbClr val="047D3E">
                        <a:shade val="67500"/>
                        <a:satMod val="115000"/>
                      </a:srgbClr>
                    </a:gs>
                    <a:gs pos="100000">
                      <a:srgbClr val="047D3E">
                        <a:shade val="100000"/>
                        <a:satMod val="115000"/>
                      </a:srgbClr>
                    </a:gs>
                  </a:gsLst>
                  <a:lin ang="0" scaled="1"/>
                </a:gradFill>
                <a:effectLst/>
                <a:latin charset="-122" panose="00000500000000000000" pitchFamily="2" typeface="三极韵黑 简体"/>
                <a:ea charset="-122" panose="00000500000000000000" pitchFamily="2" typeface="三极韵黑 简体"/>
                <a:cs typeface="+mn-ea"/>
              </a:defRPr>
            </a:lvl1pPr>
          </a:lstStyle>
          <a:p>
            <a:r>
              <a:rPr altLang="en-US" lang="zh-CN">
                <a:solidFill>
                  <a:srgbClr val="218B01"/>
                </a:solidFill>
                <a:latin charset="-122" panose="00020600040101010101" pitchFamily="18" typeface="阿里汉仪智能黑体"/>
                <a:ea charset="-122" panose="00020600040101010101" pitchFamily="18" typeface="阿里汉仪智能黑体"/>
                <a:sym typeface="+mn-lt"/>
              </a:rPr>
              <a:t>第一章节</a:t>
            </a:r>
          </a:p>
        </p:txBody>
      </p:sp>
      <p:pic>
        <p:nvPicPr>
          <p:cNvPr id="46" name="图片 45">
            <a:extLst>
              <a:ext uri="{FF2B5EF4-FFF2-40B4-BE49-F238E27FC236}">
                <a16:creationId xmlns:a16="http://schemas.microsoft.com/office/drawing/2014/main" id="{EF047A80-45D9-4662-A8D7-C16A7C00AEB0}"/>
              </a:ext>
            </a:extLst>
          </p:cNvPr>
          <p:cNvPicPr>
            <a:picLocks noChangeAspect="1"/>
          </p:cNvPicPr>
          <p:nvPr/>
        </p:nvPicPr>
        <p:blipFill>
          <a:blip r:embed="rId5">
            <a:extLst>
              <a:ext uri="{28A0092B-C50C-407E-A947-70E740481C1C}">
                <a14:useLocalDpi val="0"/>
              </a:ext>
            </a:extLst>
          </a:blip>
          <a:srcRect b="19704" l="11627" r="12735" t="22117"/>
          <a:stretch>
            <a:fillRect/>
          </a:stretch>
        </p:blipFill>
        <p:spPr>
          <a:xfrm>
            <a:off x="7002462" y="3165179"/>
            <a:ext cx="4586816" cy="3528060"/>
          </a:xfrm>
          <a:prstGeom prst="rect">
            <a:avLst/>
          </a:prstGeom>
        </p:spPr>
      </p:pic>
      <p:pic>
        <p:nvPicPr>
          <p:cNvPr id="16" name="图片 15">
            <a:extLst>
              <a:ext uri="{FF2B5EF4-FFF2-40B4-BE49-F238E27FC236}">
                <a16:creationId xmlns:a16="http://schemas.microsoft.com/office/drawing/2014/main" id="{A94DD6AE-EC50-46D8-8588-DF661E7155C9}"/>
              </a:ext>
            </a:extLst>
          </p:cNvPr>
          <p:cNvPicPr>
            <a:picLocks noChangeAspect="1"/>
          </p:cNvPicPr>
          <p:nvPr/>
        </p:nvPicPr>
        <p:blipFill>
          <a:blip r:embed="rId6">
            <a:extLst>
              <a:ext uri="{28A0092B-C50C-407E-A947-70E740481C1C}">
                <a14:useLocalDpi val="0"/>
              </a:ext>
            </a:extLst>
          </a:blip>
          <a:stretch>
            <a:fillRect/>
          </a:stretch>
        </p:blipFill>
        <p:spPr>
          <a:xfrm>
            <a:off x="301516" y="3825490"/>
            <a:ext cx="2221717" cy="2633260"/>
          </a:xfrm>
          <a:prstGeom prst="rect">
            <a:avLst/>
          </a:prstGeom>
        </p:spPr>
      </p:pic>
      <p:grpSp>
        <p:nvGrpSpPr>
          <p:cNvPr id="3" name="组合 2">
            <a:extLst>
              <a:ext uri="{FF2B5EF4-FFF2-40B4-BE49-F238E27FC236}">
                <a16:creationId xmlns:a16="http://schemas.microsoft.com/office/drawing/2014/main" id="{4643FB0A-0C49-4FA3-801F-5EFB950C295A}"/>
              </a:ext>
            </a:extLst>
          </p:cNvPr>
          <p:cNvGrpSpPr/>
          <p:nvPr/>
        </p:nvGrpSpPr>
        <p:grpSpPr>
          <a:xfrm>
            <a:off x="7085093" y="743149"/>
            <a:ext cx="2919794" cy="2006278"/>
            <a:chOff x="7085093" y="743149"/>
            <a:chExt cx="2919794" cy="2006278"/>
          </a:xfrm>
        </p:grpSpPr>
        <p:pic>
          <p:nvPicPr>
            <p:cNvPr id="48" name="图片 47">
              <a:extLst>
                <a:ext uri="{FF2B5EF4-FFF2-40B4-BE49-F238E27FC236}">
                  <a16:creationId xmlns:a16="http://schemas.microsoft.com/office/drawing/2014/main" id="{EF46D3EE-0603-475D-9E5D-952FF85D50F7}"/>
                </a:ext>
              </a:extLst>
            </p:cNvPr>
            <p:cNvPicPr>
              <a:picLocks noChangeAspect="1"/>
            </p:cNvPicPr>
            <p:nvPr/>
          </p:nvPicPr>
          <p:blipFill>
            <a:blip r:embed="rId7"/>
            <a:srcRect b="71667" l="73344"/>
            <a:stretch>
              <a:fillRect/>
            </a:stretch>
          </p:blipFill>
          <p:spPr>
            <a:xfrm rot="20001524">
              <a:off x="8582366" y="1675378"/>
              <a:ext cx="1422521" cy="1074049"/>
            </a:xfrm>
            <a:prstGeom prst="rect">
              <a:avLst/>
            </a:prstGeom>
          </p:spPr>
        </p:pic>
        <p:pic>
          <p:nvPicPr>
            <p:cNvPr id="49" name="图片 48">
              <a:extLst>
                <a:ext uri="{FF2B5EF4-FFF2-40B4-BE49-F238E27FC236}">
                  <a16:creationId xmlns:a16="http://schemas.microsoft.com/office/drawing/2014/main" id="{971D39D3-5EB7-419D-852A-F90F82CDE58F}"/>
                </a:ext>
              </a:extLst>
            </p:cNvPr>
            <p:cNvPicPr>
              <a:picLocks noChangeAspect="1"/>
            </p:cNvPicPr>
            <p:nvPr/>
          </p:nvPicPr>
          <p:blipFill>
            <a:blip r:embed="rId7"/>
            <a:srcRect b="4852" l="-4806" r="78150" t="66815"/>
            <a:stretch>
              <a:fillRect/>
            </a:stretch>
          </p:blipFill>
          <p:spPr>
            <a:xfrm flipH="1" rot="19827660">
              <a:off x="7085093" y="743149"/>
              <a:ext cx="1332985" cy="1006446"/>
            </a:xfrm>
            <a:prstGeom prst="rect">
              <a:avLst/>
            </a:prstGeom>
          </p:spPr>
        </p:pic>
      </p:grpSp>
    </p:spTree>
    <p:extLst>
      <p:ext uri="{BB962C8B-B14F-4D97-AF65-F5344CB8AC3E}">
        <p14:creationId val="60417635"/>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9"/>
                                        </p:tgtEl>
                                        <p:attrNameLst>
                                          <p:attrName>style.visibility</p:attrName>
                                        </p:attrNameLst>
                                      </p:cBhvr>
                                      <p:to>
                                        <p:strVal val="visible"/>
                                      </p:to>
                                    </p:set>
                                    <p:animEffect filter="fade" transition="in">
                                      <p:cBhvr>
                                        <p:cTn dur="500" id="11"/>
                                        <p:tgtEl>
                                          <p:spTgt spid="19"/>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p:cTn dur="500" fill="hold" id="15"/>
                                        <p:tgtEl>
                                          <p:spTgt spid="41"/>
                                        </p:tgtEl>
                                        <p:attrNameLst>
                                          <p:attrName>ppt_w</p:attrName>
                                        </p:attrNameLst>
                                      </p:cBhvr>
                                      <p:tavLst>
                                        <p:tav tm="0">
                                          <p:val>
                                            <p:fltVal val="0"/>
                                          </p:val>
                                        </p:tav>
                                        <p:tav tm="100000">
                                          <p:val>
                                            <p:strVal val="#ppt_w"/>
                                          </p:val>
                                        </p:tav>
                                      </p:tavLst>
                                    </p:anim>
                                    <p:anim calcmode="lin" valueType="num">
                                      <p:cBhvr>
                                        <p:cTn dur="500" fill="hold" id="16"/>
                                        <p:tgtEl>
                                          <p:spTgt spid="41"/>
                                        </p:tgtEl>
                                        <p:attrNameLst>
                                          <p:attrName>ppt_h</p:attrName>
                                        </p:attrNameLst>
                                      </p:cBhvr>
                                      <p:tavLst>
                                        <p:tav tm="0">
                                          <p:val>
                                            <p:fltVal val="0"/>
                                          </p:val>
                                        </p:tav>
                                        <p:tav tm="100000">
                                          <p:val>
                                            <p:strVal val="#ppt_h"/>
                                          </p:val>
                                        </p:tav>
                                      </p:tavLst>
                                    </p:anim>
                                    <p:animEffect filter="fade" transition="in">
                                      <p:cBhvr>
                                        <p:cTn dur="500" id="17"/>
                                        <p:tgtEl>
                                          <p:spTgt spid="41"/>
                                        </p:tgtEl>
                                      </p:cBhvr>
                                    </p:animEffect>
                                  </p:childTnLst>
                                </p:cTn>
                              </p:par>
                            </p:childTnLst>
                          </p:cTn>
                        </p:par>
                        <p:par>
                          <p:cTn fill="hold" id="18" nodeType="afterGroup">
                            <p:stCondLst>
                              <p:cond delay="1500"/>
                            </p:stCondLst>
                            <p:childTnLst>
                              <p:par>
                                <p:cTn fill="hold" grpId="0" id="19" nodeType="afterEffect" presetClass="entr" presetID="22" presetSubtype="4">
                                  <p:stCondLst>
                                    <p:cond delay="0"/>
                                  </p:stCondLst>
                                  <p:childTnLst>
                                    <p:set>
                                      <p:cBhvr>
                                        <p:cTn dur="1" fill="hold" id="20">
                                          <p:stCondLst>
                                            <p:cond delay="0"/>
                                          </p:stCondLst>
                                        </p:cTn>
                                        <p:tgtEl>
                                          <p:spTgt spid="43"/>
                                        </p:tgtEl>
                                        <p:attrNameLst>
                                          <p:attrName>style.visibility</p:attrName>
                                        </p:attrNameLst>
                                      </p:cBhvr>
                                      <p:to>
                                        <p:strVal val="visible"/>
                                      </p:to>
                                    </p:set>
                                    <p:animEffect filter="wipe(down)" transition="in">
                                      <p:cBhvr>
                                        <p:cTn dur="500" id="21"/>
                                        <p:tgtEl>
                                          <p:spTgt spid="43"/>
                                        </p:tgtEl>
                                      </p:cBhvr>
                                    </p:animEffect>
                                  </p:childTnLst>
                                </p:cTn>
                              </p:par>
                            </p:childTnLst>
                          </p:cTn>
                        </p:par>
                        <p:par>
                          <p:cTn fill="hold" id="22" nodeType="afterGroup">
                            <p:stCondLst>
                              <p:cond delay="2000"/>
                            </p:stCondLst>
                            <p:childTnLst>
                              <p:par>
                                <p:cTn fill="hold" grpId="0" id="23" nodeType="afterEffect" presetClass="entr" presetID="16" presetSubtype="21">
                                  <p:stCondLst>
                                    <p:cond delay="0"/>
                                  </p:stCondLst>
                                  <p:childTnLst>
                                    <p:set>
                                      <p:cBhvr>
                                        <p:cTn dur="1" fill="hold" id="24">
                                          <p:stCondLst>
                                            <p:cond delay="0"/>
                                          </p:stCondLst>
                                        </p:cTn>
                                        <p:tgtEl>
                                          <p:spTgt spid="42"/>
                                        </p:tgtEl>
                                        <p:attrNameLst>
                                          <p:attrName>style.visibility</p:attrName>
                                        </p:attrNameLst>
                                      </p:cBhvr>
                                      <p:to>
                                        <p:strVal val="visible"/>
                                      </p:to>
                                    </p:set>
                                    <p:animEffect filter="barn(inVertical)" transition="in">
                                      <p:cBhvr>
                                        <p:cTn dur="500" id="25"/>
                                        <p:tgtEl>
                                          <p:spTgt spid="42"/>
                                        </p:tgtEl>
                                      </p:cBhvr>
                                    </p:animEffect>
                                  </p:childTnLst>
                                </p:cTn>
                              </p:par>
                            </p:childTnLst>
                          </p:cTn>
                        </p:par>
                        <p:par>
                          <p:cTn fill="hold" id="26" nodeType="afterGroup">
                            <p:stCondLst>
                              <p:cond delay="2500"/>
                            </p:stCondLst>
                            <p:childTnLst>
                              <p:par>
                                <p:cTn fill="hold" id="27" nodeType="afterEffect" presetClass="entr" presetID="42" presetSubtype="0">
                                  <p:stCondLst>
                                    <p:cond delay="0"/>
                                  </p:stCondLst>
                                  <p:childTnLst>
                                    <p:set>
                                      <p:cBhvr>
                                        <p:cTn dur="1" fill="hold" id="28">
                                          <p:stCondLst>
                                            <p:cond delay="0"/>
                                          </p:stCondLst>
                                        </p:cTn>
                                        <p:tgtEl>
                                          <p:spTgt spid="46"/>
                                        </p:tgtEl>
                                        <p:attrNameLst>
                                          <p:attrName>style.visibility</p:attrName>
                                        </p:attrNameLst>
                                      </p:cBhvr>
                                      <p:to>
                                        <p:strVal val="visible"/>
                                      </p:to>
                                    </p:set>
                                    <p:animEffect filter="fade" transition="in">
                                      <p:cBhvr>
                                        <p:cTn dur="1000" id="29"/>
                                        <p:tgtEl>
                                          <p:spTgt spid="46"/>
                                        </p:tgtEl>
                                      </p:cBhvr>
                                    </p:animEffect>
                                    <p:anim calcmode="lin" valueType="num">
                                      <p:cBhvr>
                                        <p:cTn dur="1000" fill="hold" id="30"/>
                                        <p:tgtEl>
                                          <p:spTgt spid="46"/>
                                        </p:tgtEl>
                                        <p:attrNameLst>
                                          <p:attrName>ppt_x</p:attrName>
                                        </p:attrNameLst>
                                      </p:cBhvr>
                                      <p:tavLst>
                                        <p:tav tm="0">
                                          <p:val>
                                            <p:strVal val="#ppt_x"/>
                                          </p:val>
                                        </p:tav>
                                        <p:tav tm="100000">
                                          <p:val>
                                            <p:strVal val="#ppt_x"/>
                                          </p:val>
                                        </p:tav>
                                      </p:tavLst>
                                    </p:anim>
                                    <p:anim calcmode="lin" valueType="num">
                                      <p:cBhvr>
                                        <p:cTn dur="1000" fill="hold" id="31"/>
                                        <p:tgtEl>
                                          <p:spTgt spid="4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3"/>
                                        </p:tgtEl>
                                        <p:attrNameLst>
                                          <p:attrName>style.visibility</p:attrName>
                                        </p:attrNameLst>
                                      </p:cBhvr>
                                      <p:to>
                                        <p:strVal val="visible"/>
                                      </p:to>
                                    </p:set>
                                    <p:animEffect filter="fade" transition="in">
                                      <p:cBhvr>
                                        <p:cTn dur="500" id="3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42"/>
      <p:bldP grpId="0" spid="4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lang="zh-CN" sz="1600">
                <a:solidFill>
                  <a:srgbClr val="218B01"/>
                </a:solidFill>
                <a:latin charset="-122" panose="00020600040101010101" pitchFamily="18" typeface="阿里汉仪智能黑体"/>
                <a:ea charset="-122" panose="00020600040101010101" pitchFamily="18" typeface="阿里汉仪智能黑体"/>
                <a:sym typeface="+mn-lt"/>
              </a:rPr>
              <a:t>垃圾处理的现状</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6" name="矩形 5">
            <a:extLst>
              <a:ext uri="{FF2B5EF4-FFF2-40B4-BE49-F238E27FC236}">
                <a16:creationId xmlns:a16="http://schemas.microsoft.com/office/drawing/2014/main" id="{3837C7D0-AA7B-4E39-A319-CD0571DC2A46}"/>
              </a:ext>
            </a:extLst>
          </p:cNvPr>
          <p:cNvSpPr/>
          <p:nvPr/>
        </p:nvSpPr>
        <p:spPr>
          <a:xfrm flipH="1">
            <a:off x="868900" y="2542328"/>
            <a:ext cx="5033233" cy="1219172"/>
          </a:xfrm>
          <a:prstGeom prst="rect">
            <a:avLst/>
          </a:prstGeom>
          <a:effectLst/>
        </p:spPr>
        <p:txBody>
          <a:bodyPr bIns="60946" lIns="121893" rIns="121893" tIns="60946" wrap="square">
            <a:spAutoFit/>
          </a:bodyPr>
          <a:lstStyle/>
          <a:p>
            <a:pPr indent="-285750" marL="285750">
              <a:lnSpc>
                <a:spcPct val="150000"/>
              </a:lnSpc>
              <a:buFont charset="0" panose="020b0604020202020204" pitchFamily="34" typeface="Arial"/>
              <a:buChar char="•"/>
            </a:pPr>
            <a:r>
              <a:rPr altLang="en-US" lang="zh-CN" sz="1600">
                <a:latin charset="-122" panose="020b0503020204020204" pitchFamily="34" typeface="微软雅黑"/>
                <a:ea charset="-122" panose="020b0503020204020204" pitchFamily="34" typeface="微软雅黑"/>
                <a:cs typeface="+mn-ea"/>
                <a:sym typeface="+mn-lt"/>
              </a:rPr>
              <a:t>城市中的人们每天会产生大量的生活垃圾，而在太平洋中漂浮的规模庞大的塑料垃圾带形成了触目惊心的“第八大陆”。</a:t>
            </a:r>
          </a:p>
        </p:txBody>
      </p:sp>
      <p:sp>
        <p:nvSpPr>
          <p:cNvPr id="8" name="矩形 7">
            <a:extLst>
              <a:ext uri="{FF2B5EF4-FFF2-40B4-BE49-F238E27FC236}">
                <a16:creationId xmlns:a16="http://schemas.microsoft.com/office/drawing/2014/main" id="{0A46E36A-4BC0-43E5-8DE4-990144CD75B6}"/>
              </a:ext>
            </a:extLst>
          </p:cNvPr>
          <p:cNvSpPr/>
          <p:nvPr/>
        </p:nvSpPr>
        <p:spPr>
          <a:xfrm>
            <a:off x="928466" y="1825305"/>
            <a:ext cx="4973667" cy="548612"/>
          </a:xfrm>
          <a:prstGeom prst="rect">
            <a:avLst/>
          </a:prstGeom>
        </p:spPr>
        <p:txBody>
          <a:bodyPr bIns="60946" lIns="121893" rIns="121893" tIns="60946" wrap="square">
            <a:spAutoFit/>
          </a:bodyPr>
          <a:lstStyle/>
          <a:p>
            <a:pPr algn="ctr" indent="-457200" marL="457200">
              <a:buFont charset="2" panose="05000000000000000000" pitchFamily="2" typeface="Wingdings"/>
              <a:buChar char="p"/>
            </a:pPr>
            <a:r>
              <a:rPr altLang="en-US" b="1" lang="zh-CN" sz="2800">
                <a:solidFill>
                  <a:srgbClr val="218B01"/>
                </a:solidFill>
                <a:latin charset="-122" panose="020b0503020204020204" pitchFamily="34" typeface="微软雅黑"/>
                <a:ea charset="-122" panose="020b0503020204020204" pitchFamily="34" typeface="微软雅黑"/>
                <a:cs typeface="+mn-ea"/>
                <a:sym typeface="+mn-lt"/>
              </a:rPr>
              <a:t>我们的垃圾都运到哪里了？</a:t>
            </a:r>
          </a:p>
        </p:txBody>
      </p:sp>
      <p:sp>
        <p:nvSpPr>
          <p:cNvPr id="10" name="矩形 9">
            <a:extLst>
              <a:ext uri="{FF2B5EF4-FFF2-40B4-BE49-F238E27FC236}">
                <a16:creationId xmlns:a16="http://schemas.microsoft.com/office/drawing/2014/main" id="{E0B3ED6C-6785-4453-BCCA-EDA4333AE029}"/>
              </a:ext>
            </a:extLst>
          </p:cNvPr>
          <p:cNvSpPr/>
          <p:nvPr/>
        </p:nvSpPr>
        <p:spPr>
          <a:xfrm flipH="1">
            <a:off x="879147" y="4674936"/>
            <a:ext cx="5019467" cy="1219172"/>
          </a:xfrm>
          <a:prstGeom prst="rect">
            <a:avLst/>
          </a:prstGeom>
          <a:effectLst/>
        </p:spPr>
        <p:txBody>
          <a:bodyPr bIns="60946" lIns="121893" rIns="121893" tIns="60946" wrap="square">
            <a:spAutoFit/>
          </a:bodyPr>
          <a:lstStyle/>
          <a:p>
            <a:pPr indent="-285750" marL="285750">
              <a:lnSpc>
                <a:spcPct val="150000"/>
              </a:lnSpc>
              <a:buFont charset="0" panose="020b0604020202020204" pitchFamily="34" typeface="Arial"/>
              <a:buChar char="•"/>
            </a:pPr>
            <a:r>
              <a:rPr altLang="en-US" lang="zh-CN" sz="1600">
                <a:latin charset="-122" panose="020b0503020204020204" pitchFamily="34" typeface="微软雅黑"/>
                <a:ea charset="-122" panose="020b0503020204020204" pitchFamily="34" typeface="微软雅黑"/>
                <a:cs typeface="+mn-ea"/>
                <a:sym typeface="+mn-lt"/>
              </a:rPr>
              <a:t>垃圾的去向，是个长久以来被忽视，却值得追问下去的问题。用智能标签追踪垃圾去向的“垃圾追踪”计划就是为了解决这个问题。</a:t>
            </a:r>
          </a:p>
        </p:txBody>
      </p:sp>
      <p:sp>
        <p:nvSpPr>
          <p:cNvPr id="11" name="矩形 10">
            <a:extLst>
              <a:ext uri="{FF2B5EF4-FFF2-40B4-BE49-F238E27FC236}">
                <a16:creationId xmlns:a16="http://schemas.microsoft.com/office/drawing/2014/main" id="{BBFD2FC1-6924-400B-8893-A403D37CDFEB}"/>
              </a:ext>
            </a:extLst>
          </p:cNvPr>
          <p:cNvSpPr/>
          <p:nvPr/>
        </p:nvSpPr>
        <p:spPr>
          <a:xfrm>
            <a:off x="946108" y="3994483"/>
            <a:ext cx="4924287" cy="975332"/>
          </a:xfrm>
          <a:prstGeom prst="rect">
            <a:avLst/>
          </a:prstGeom>
        </p:spPr>
        <p:txBody>
          <a:bodyPr bIns="60946" lIns="121893" rIns="121893" tIns="60946" wrap="square">
            <a:spAutoFit/>
          </a:bodyPr>
          <a:lstStyle/>
          <a:p>
            <a:pPr algn="ctr" indent="-457200" marL="457200">
              <a:buFont charset="2" panose="05000000000000000000" pitchFamily="2" typeface="Wingdings"/>
              <a:buChar char="p"/>
            </a:pPr>
            <a:r>
              <a:rPr altLang="en-US" b="1" lang="zh-CN" sz="2800">
                <a:solidFill>
                  <a:srgbClr val="218B01"/>
                </a:solidFill>
                <a:latin charset="-122" panose="020b0503020204020204" pitchFamily="34" typeface="微软雅黑"/>
                <a:ea charset="-122" panose="020b0503020204020204" pitchFamily="34" typeface="微软雅黑"/>
                <a:cs typeface="+mn-ea"/>
                <a:sym typeface="+mn-lt"/>
              </a:rPr>
              <a:t>我们的垃圾都运到哪里了？</a:t>
            </a:r>
          </a:p>
        </p:txBody>
      </p:sp>
      <p:pic>
        <p:nvPicPr>
          <p:cNvPr id="12" name="图片 11">
            <a:extLst>
              <a:ext uri="{FF2B5EF4-FFF2-40B4-BE49-F238E27FC236}">
                <a16:creationId xmlns:a16="http://schemas.microsoft.com/office/drawing/2014/main" id="{42A4B9A1-B3E7-472E-8720-3A3EADF0DBC2}"/>
              </a:ext>
            </a:extLst>
          </p:cNvPr>
          <p:cNvPicPr>
            <a:picLocks noChangeAspect="1"/>
          </p:cNvPicPr>
          <p:nvPr/>
        </p:nvPicPr>
        <p:blipFill>
          <a:blip r:embed="rId4">
            <a:extLst>
              <a:ext uri="{28A0092B-C50C-407E-A947-70E740481C1C}">
                <a14:useLocalDpi val="0"/>
              </a:ext>
            </a:extLst>
          </a:blip>
          <a:stretch>
            <a:fillRect/>
          </a:stretch>
        </p:blipFill>
        <p:spPr>
          <a:xfrm>
            <a:off x="6692405" y="1209378"/>
            <a:ext cx="5092881" cy="5092881"/>
          </a:xfrm>
          <a:prstGeom prst="rect">
            <a:avLst/>
          </a:prstGeom>
        </p:spPr>
      </p:pic>
    </p:spTree>
    <p:extLst>
      <p:ext uri="{BB962C8B-B14F-4D97-AF65-F5344CB8AC3E}">
        <p14:creationId val="248058130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350" id="7"/>
                                        <p:tgtEl>
                                          <p:spTgt spid="8"/>
                                        </p:tgtEl>
                                      </p:cBhvr>
                                    </p:animEffect>
                                  </p:childTnLst>
                                </p:cTn>
                              </p:par>
                              <p:par>
                                <p:cTn fill="hold" grpId="1" id="8" nodeType="withEffect" presetClass="emph" presetID="26" presetSubtype="0">
                                  <p:stCondLst>
                                    <p:cond delay="0"/>
                                  </p:stCondLst>
                                  <p:childTnLst>
                                    <p:animEffect filter="fade" transition="out">
                                      <p:cBhvr>
                                        <p:cTn dur="400" id="9" tmFilter="0, 0; .2, .5; .8, .5; 1, 0"/>
                                        <p:tgtEl>
                                          <p:spTgt spid="8"/>
                                        </p:tgtEl>
                                      </p:cBhvr>
                                    </p:animEffect>
                                    <p:animScale>
                                      <p:cBhvr>
                                        <p:cTn autoRev="1" dur="200" fill="hold" id="10"/>
                                        <p:tgtEl>
                                          <p:spTgt spid="8"/>
                                        </p:tgtEl>
                                      </p:cBhvr>
                                      <p:by x="105000" y="105000"/>
                                    </p:animScale>
                                  </p:childTnLst>
                                </p:cTn>
                              </p:par>
                            </p:childTnLst>
                          </p:cTn>
                        </p:par>
                        <p:par>
                          <p:cTn fill="hold" id="11" nodeType="afterGroup">
                            <p:stCondLst>
                              <p:cond delay="400"/>
                            </p:stCondLst>
                            <p:childTnLst>
                              <p:par>
                                <p:cTn fill="hold" grpId="0" id="12" nodeType="afterEffect" presetClass="entr" presetID="10"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500" id="14"/>
                                        <p:tgtEl>
                                          <p:spTgt spid="6"/>
                                        </p:tgtEl>
                                      </p:cBhvr>
                                    </p:animEffect>
                                  </p:childTnLst>
                                </p:cTn>
                              </p:par>
                            </p:childTnLst>
                          </p:cTn>
                        </p:par>
                        <p:par>
                          <p:cTn fill="hold" id="15" nodeType="afterGroup">
                            <p:stCondLst>
                              <p:cond delay="900"/>
                            </p:stCondLst>
                            <p:childTnLst>
                              <p:par>
                                <p:cTn fill="hold" grpId="0" id="16" nodeType="afterEffect" presetClass="entr" presetID="10"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350" id="18"/>
                                        <p:tgtEl>
                                          <p:spTgt spid="11"/>
                                        </p:tgtEl>
                                      </p:cBhvr>
                                    </p:animEffect>
                                  </p:childTnLst>
                                </p:cTn>
                              </p:par>
                              <p:par>
                                <p:cTn fill="hold" grpId="1" id="19" nodeType="withEffect" presetClass="emph" presetID="26" presetSubtype="0">
                                  <p:stCondLst>
                                    <p:cond delay="0"/>
                                  </p:stCondLst>
                                  <p:childTnLst>
                                    <p:animEffect filter="fade" transition="out">
                                      <p:cBhvr>
                                        <p:cTn dur="400" id="20" tmFilter="0, 0; .2, .5; .8, .5; 1, 0"/>
                                        <p:tgtEl>
                                          <p:spTgt spid="11"/>
                                        </p:tgtEl>
                                      </p:cBhvr>
                                    </p:animEffect>
                                    <p:animScale>
                                      <p:cBhvr>
                                        <p:cTn autoRev="1" dur="200" fill="hold" id="21"/>
                                        <p:tgtEl>
                                          <p:spTgt spid="11"/>
                                        </p:tgtEl>
                                      </p:cBhvr>
                                      <p:by x="105000" y="105000"/>
                                    </p:animScale>
                                  </p:childTnLst>
                                </p:cTn>
                              </p:par>
                            </p:childTnLst>
                          </p:cTn>
                        </p:par>
                        <p:par>
                          <p:cTn fill="hold" id="22" nodeType="afterGroup">
                            <p:stCondLst>
                              <p:cond delay="1300"/>
                            </p:stCondLst>
                            <p:childTnLst>
                              <p:par>
                                <p:cTn fill="hold" grpId="0" id="23" nodeType="afterEffect" presetClass="entr" presetID="10"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childTnLst>
                          </p:cTn>
                        </p:par>
                        <p:par>
                          <p:cTn fill="hold" id="26" nodeType="afterGroup">
                            <p:stCondLst>
                              <p:cond delay="1800"/>
                            </p:stCondLst>
                            <p:childTnLst>
                              <p:par>
                                <p:cTn fill="hold" id="27" nodeType="afterEffect" presetClass="entr" presetID="22" presetSubtype="4">
                                  <p:stCondLst>
                                    <p:cond delay="0"/>
                                  </p:stCondLst>
                                  <p:childTnLst>
                                    <p:set>
                                      <p:cBhvr>
                                        <p:cTn dur="1" fill="hold" id="28">
                                          <p:stCondLst>
                                            <p:cond delay="0"/>
                                          </p:stCondLst>
                                        </p:cTn>
                                        <p:tgtEl>
                                          <p:spTgt spid="12"/>
                                        </p:tgtEl>
                                        <p:attrNameLst>
                                          <p:attrName>style.visibility</p:attrName>
                                        </p:attrNameLst>
                                      </p:cBhvr>
                                      <p:to>
                                        <p:strVal val="visible"/>
                                      </p:to>
                                    </p:set>
                                    <p:animEffect filter="wipe(down)" transition="in">
                                      <p:cBhvr>
                                        <p:cTn dur="500" id="2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1" spid="8"/>
      <p:bldP grpId="0" spid="10"/>
      <p:bldP grpId="0" spid="11"/>
      <p:bldP grpId="1" spid="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lang="zh-CN" sz="1600">
                <a:solidFill>
                  <a:srgbClr val="218B01"/>
                </a:solidFill>
                <a:latin charset="-122" panose="00020600040101010101" pitchFamily="18" typeface="阿里汉仪智能黑体"/>
                <a:ea charset="-122" panose="00020600040101010101" pitchFamily="18" typeface="阿里汉仪智能黑体"/>
                <a:sym typeface="+mn-lt"/>
              </a:rPr>
              <a:t>垃圾处理的现状</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pic>
        <p:nvPicPr>
          <p:cNvPr id="10" name="图片 9">
            <a:extLst>
              <a:ext uri="{FF2B5EF4-FFF2-40B4-BE49-F238E27FC236}">
                <a16:creationId xmlns:a16="http://schemas.microsoft.com/office/drawing/2014/main" id="{B37202A7-5D80-445D-AD9C-131AE2D91E64}"/>
              </a:ext>
            </a:extLst>
          </p:cNvPr>
          <p:cNvPicPr>
            <a:picLocks noChangeAspect="1"/>
          </p:cNvPicPr>
          <p:nvPr/>
        </p:nvPicPr>
        <p:blipFill>
          <a:blip r:embed="rId4">
            <a:extLst>
              <a:ext uri="{28A0092B-C50C-407E-A947-70E740481C1C}">
                <a14:useLocalDpi val="0"/>
              </a:ext>
            </a:extLst>
          </a:blip>
          <a:stretch>
            <a:fillRect/>
          </a:stretch>
        </p:blipFill>
        <p:spPr>
          <a:xfrm>
            <a:off x="3300451" y="-152400"/>
            <a:ext cx="9602749" cy="6858000"/>
          </a:xfrm>
          <a:prstGeom prst="rect">
            <a:avLst/>
          </a:prstGeom>
        </p:spPr>
      </p:pic>
      <p:sp>
        <p:nvSpPr>
          <p:cNvPr id="21" name="文本框 20">
            <a:extLst>
              <a:ext uri="{FF2B5EF4-FFF2-40B4-BE49-F238E27FC236}">
                <a16:creationId xmlns:a16="http://schemas.microsoft.com/office/drawing/2014/main" id="{1C7565E4-4F3D-472F-B679-B5F3A683BD6A}"/>
              </a:ext>
            </a:extLst>
          </p:cNvPr>
          <p:cNvSpPr txBox="1"/>
          <p:nvPr/>
        </p:nvSpPr>
        <p:spPr>
          <a:xfrm>
            <a:off x="5472925" y="3093721"/>
            <a:ext cx="5257800" cy="2148841"/>
          </a:xfrm>
          <a:prstGeom prst="rect">
            <a:avLst/>
          </a:prstGeom>
          <a:noFill/>
        </p:spPr>
        <p:txBody>
          <a:bodyPr wrap="square">
            <a:spAutoFit/>
          </a:bodyPr>
          <a:lstStyle/>
          <a:p>
            <a:pPr>
              <a:lnSpc>
                <a:spcPct val="150000"/>
              </a:lnSpc>
            </a:pPr>
            <a:r>
              <a:rPr altLang="zh-CN" lang="en-US">
                <a:latin charset="-122" panose="020b0503020204020204" pitchFamily="34" typeface="微软雅黑"/>
                <a:ea charset="-122" panose="020b0503020204020204" pitchFamily="34" typeface="微软雅黑"/>
                <a:cs typeface="+mn-ea"/>
                <a:sym typeface="+mn-lt"/>
              </a:rPr>
              <a:t> 它们通常是先被送到堆放场，然后再送去填埋。 垃圾填埋的费用是非常高昂的，处理一吨垃圾的费用约为200元至300元人民币。人们大量地消耗资源，大规模生产，大量地消费，又大量地产生着废弃物。 </a:t>
            </a:r>
          </a:p>
        </p:txBody>
      </p:sp>
      <p:pic>
        <p:nvPicPr>
          <p:cNvPr id="22" name="图片 21">
            <a:extLst>
              <a:ext uri="{FF2B5EF4-FFF2-40B4-BE49-F238E27FC236}">
                <a16:creationId xmlns:a16="http://schemas.microsoft.com/office/drawing/2014/main" id="{1B369ACD-A2D8-4A10-93D8-6CC981DA0B48}"/>
              </a:ext>
            </a:extLst>
          </p:cNvPr>
          <p:cNvPicPr>
            <a:picLocks noChangeAspect="1"/>
          </p:cNvPicPr>
          <p:nvPr/>
        </p:nvPicPr>
        <p:blipFill>
          <a:blip r:embed="rId5">
            <a:extLst>
              <a:ext uri="{28A0092B-C50C-407E-A947-70E740481C1C}">
                <a14:useLocalDpi val="0"/>
              </a:ext>
            </a:extLst>
          </a:blip>
          <a:stretch>
            <a:fillRect/>
          </a:stretch>
        </p:blipFill>
        <p:spPr>
          <a:xfrm>
            <a:off x="-96934" y="1496241"/>
            <a:ext cx="5315859" cy="5315859"/>
          </a:xfrm>
          <a:prstGeom prst="rect">
            <a:avLst/>
          </a:prstGeom>
        </p:spPr>
      </p:pic>
    </p:spTree>
    <p:extLst>
      <p:ext uri="{BB962C8B-B14F-4D97-AF65-F5344CB8AC3E}">
        <p14:creationId val="35081503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2"/>
                                        </p:tgtEl>
                                        <p:attrNameLst>
                                          <p:attrName>style.visibility</p:attrName>
                                        </p:attrNameLst>
                                      </p:cBhvr>
                                      <p:to>
                                        <p:strVal val="visible"/>
                                      </p:to>
                                    </p:set>
                                    <p:animEffect filter="wipe(down)" transition="in">
                                      <p:cBhvr>
                                        <p:cTn dur="500" id="7"/>
                                        <p:tgtEl>
                                          <p:spTgt spid="2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Effect filter="fade" transition="in">
                                      <p:cBhvr>
                                        <p:cTn dur="500" id="13"/>
                                        <p:tgtEl>
                                          <p:spTgt spid="10"/>
                                        </p:tgtEl>
                                      </p:cBhvr>
                                    </p:animEffect>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21"/>
                                        </p:tgtEl>
                                        <p:attrNameLst>
                                          <p:attrName>style.visibility</p:attrName>
                                        </p:attrNameLst>
                                      </p:cBhvr>
                                      <p:to>
                                        <p:strVal val="visible"/>
                                      </p:to>
                                    </p:set>
                                    <p:animEffect filter="wipe(down)" transition="in">
                                      <p:cBhvr>
                                        <p:cTn dur="500" id="1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lang="zh-CN" sz="1600">
                <a:solidFill>
                  <a:srgbClr val="218B01"/>
                </a:solidFill>
                <a:latin charset="-122" panose="00020600040101010101" pitchFamily="18" typeface="阿里汉仪智能黑体"/>
                <a:ea charset="-122" panose="00020600040101010101" pitchFamily="18" typeface="阿里汉仪智能黑体"/>
                <a:sym typeface="+mn-lt"/>
              </a:rPr>
              <a:t>垃圾处理的现状</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3" name="TextBox 102">
            <a:extLst>
              <a:ext uri="{FF2B5EF4-FFF2-40B4-BE49-F238E27FC236}">
                <a16:creationId xmlns:a16="http://schemas.microsoft.com/office/drawing/2014/main" id="{5CA2C776-146F-4159-94EF-71DE6EF6970D}"/>
              </a:ext>
            </a:extLst>
          </p:cNvPr>
          <p:cNvSpPr txBox="1"/>
          <p:nvPr/>
        </p:nvSpPr>
        <p:spPr>
          <a:xfrm>
            <a:off x="883921" y="1928213"/>
            <a:ext cx="2788676" cy="1554480"/>
          </a:xfrm>
          <a:prstGeom prst="rect">
            <a:avLst/>
          </a:prstGeom>
          <a:noFill/>
        </p:spPr>
        <p:txBody>
          <a:bodyPr rtlCol="0" wrap="square">
            <a:spAutoFit/>
          </a:bodyPr>
          <a:lstStyle/>
          <a:p>
            <a:pPr algn="just">
              <a:lnSpc>
                <a:spcPct val="150000"/>
              </a:lnSpc>
            </a:pPr>
            <a:r>
              <a:rPr altLang="en-US" lang="zh-CN" sz="1600">
                <a:latin charset="-122" panose="020b0503020204020204" pitchFamily="34" typeface="微软雅黑"/>
                <a:ea charset="-122" panose="020b0503020204020204" pitchFamily="34" typeface="微软雅黑"/>
                <a:cs typeface="+mn-ea"/>
                <a:sym typeface="+mn-lt"/>
              </a:rPr>
              <a:t>   垃圾露天堆放大量氨、硫化物等有害气体释放，严重污染了大气和城市的生活环境。</a:t>
            </a:r>
          </a:p>
        </p:txBody>
      </p:sp>
      <p:sp>
        <p:nvSpPr>
          <p:cNvPr id="4" name="TextBox 106">
            <a:extLst>
              <a:ext uri="{FF2B5EF4-FFF2-40B4-BE49-F238E27FC236}">
                <a16:creationId xmlns:a16="http://schemas.microsoft.com/office/drawing/2014/main" id="{0A771C1A-1400-4650-99D2-B8A18DD026BC}"/>
              </a:ext>
            </a:extLst>
          </p:cNvPr>
          <p:cNvSpPr txBox="1"/>
          <p:nvPr/>
        </p:nvSpPr>
        <p:spPr>
          <a:xfrm>
            <a:off x="8345624" y="3753907"/>
            <a:ext cx="2891335" cy="1554480"/>
          </a:xfrm>
          <a:prstGeom prst="rect">
            <a:avLst/>
          </a:prstGeom>
          <a:noFill/>
        </p:spPr>
        <p:txBody>
          <a:bodyPr rtlCol="0" wrap="square">
            <a:spAutoFit/>
          </a:bodyPr>
          <a:lstStyle/>
          <a:p>
            <a:pPr algn="just">
              <a:lnSpc>
                <a:spcPct val="150000"/>
              </a:lnSpc>
            </a:pPr>
            <a:r>
              <a:rPr altLang="en-US" lang="zh-CN" sz="1600">
                <a:latin charset="-122" panose="020b0503020204020204" pitchFamily="34" typeface="微软雅黑"/>
                <a:ea charset="-122" panose="020b0503020204020204" pitchFamily="34" typeface="微软雅黑"/>
                <a:cs typeface="+mn-ea"/>
                <a:sym typeface="+mn-lt"/>
              </a:rPr>
              <a:t>生物性污染。垃圾中有许多致病微生物同时垃圾往往是蚊蝇蟑螂和老鼠的孳生地这些必然危害着广大市民的身体健康。</a:t>
            </a:r>
          </a:p>
        </p:txBody>
      </p:sp>
      <p:sp>
        <p:nvSpPr>
          <p:cNvPr id="5" name="TextBox 104">
            <a:extLst>
              <a:ext uri="{FF2B5EF4-FFF2-40B4-BE49-F238E27FC236}">
                <a16:creationId xmlns:a16="http://schemas.microsoft.com/office/drawing/2014/main" id="{4DBD0449-7A90-4457-847E-B7044FBA4BE1}"/>
              </a:ext>
            </a:extLst>
          </p:cNvPr>
          <p:cNvSpPr txBox="1"/>
          <p:nvPr/>
        </p:nvSpPr>
        <p:spPr>
          <a:xfrm>
            <a:off x="883921" y="3907885"/>
            <a:ext cx="2788676" cy="1554480"/>
          </a:xfrm>
          <a:prstGeom prst="rect">
            <a:avLst/>
          </a:prstGeom>
          <a:noFill/>
        </p:spPr>
        <p:txBody>
          <a:bodyPr rtlCol="0" wrap="square">
            <a:spAutoFit/>
          </a:bodyPr>
          <a:lstStyle/>
          <a:p>
            <a:pPr algn="just">
              <a:lnSpc>
                <a:spcPct val="150000"/>
              </a:lnSpc>
            </a:pPr>
            <a:r>
              <a:rPr altLang="en-US" lang="zh-CN" sz="1600">
                <a:latin charset="-122" panose="020b0503020204020204" pitchFamily="34" typeface="微软雅黑"/>
                <a:ea charset="-122" panose="020b0503020204020204" pitchFamily="34" typeface="微软雅黑"/>
                <a:cs typeface="+mn-ea"/>
                <a:sym typeface="+mn-lt"/>
              </a:rPr>
              <a:t>   侵占大量土地。据初步调查，2003年全668座城市中已有2/3被垃圾带所包围全国垃圾存占地累计80万亩。</a:t>
            </a:r>
          </a:p>
        </p:txBody>
      </p:sp>
      <p:sp>
        <p:nvSpPr>
          <p:cNvPr id="11" name="TextBox 104">
            <a:extLst>
              <a:ext uri="{FF2B5EF4-FFF2-40B4-BE49-F238E27FC236}">
                <a16:creationId xmlns:a16="http://schemas.microsoft.com/office/drawing/2014/main" id="{5C31992A-914A-4954-B6F2-75D058A72B8E}"/>
              </a:ext>
            </a:extLst>
          </p:cNvPr>
          <p:cNvSpPr txBox="1"/>
          <p:nvPr/>
        </p:nvSpPr>
        <p:spPr>
          <a:xfrm>
            <a:off x="8350004" y="1795883"/>
            <a:ext cx="2583836" cy="1554480"/>
          </a:xfrm>
          <a:prstGeom prst="rect">
            <a:avLst/>
          </a:prstGeom>
          <a:noFill/>
        </p:spPr>
        <p:txBody>
          <a:bodyPr rtlCol="0" wrap="square">
            <a:spAutoFit/>
          </a:bodyPr>
          <a:lstStyle/>
          <a:p>
            <a:pPr algn="just">
              <a:lnSpc>
                <a:spcPct val="150000"/>
              </a:lnSpc>
            </a:pPr>
            <a:r>
              <a:rPr altLang="en-US" lang="zh-CN" sz="1600">
                <a:latin charset="-122" panose="020b0503020204020204" pitchFamily="34" typeface="微软雅黑"/>
                <a:ea charset="-122" panose="020b0503020204020204" pitchFamily="34" typeface="微软雅黑"/>
                <a:cs typeface="+mn-ea"/>
                <a:sym typeface="+mn-lt"/>
              </a:rPr>
              <a:t>   垃圾堆积发酵产生甲烷,甲烷是可燃性气体,浓度达到一定量遇到明火即可发生爆炸</a:t>
            </a:r>
          </a:p>
        </p:txBody>
      </p:sp>
      <p:grpSp>
        <p:nvGrpSpPr>
          <p:cNvPr id="13" name="组合 12">
            <a:extLst>
              <a:ext uri="{FF2B5EF4-FFF2-40B4-BE49-F238E27FC236}">
                <a16:creationId xmlns:a16="http://schemas.microsoft.com/office/drawing/2014/main" id="{7378A4BD-F535-4930-855F-0F64309C9ADE}"/>
              </a:ext>
            </a:extLst>
          </p:cNvPr>
          <p:cNvGrpSpPr/>
          <p:nvPr/>
        </p:nvGrpSpPr>
        <p:grpSpPr>
          <a:xfrm>
            <a:off x="4002378" y="1917169"/>
            <a:ext cx="4079926" cy="3685828"/>
            <a:chOff x="4002378" y="1917169"/>
            <a:chExt cx="4079926" cy="3685828"/>
          </a:xfrm>
        </p:grpSpPr>
        <p:sp>
          <p:nvSpPr>
            <p:cNvPr id="14" name="六边形 13">
              <a:extLst>
                <a:ext uri="{FF2B5EF4-FFF2-40B4-BE49-F238E27FC236}">
                  <a16:creationId xmlns:a16="http://schemas.microsoft.com/office/drawing/2014/main" id="{5AEC76F5-1EB1-4442-9EDE-710AE101246E}"/>
                </a:ext>
              </a:extLst>
            </p:cNvPr>
            <p:cNvSpPr/>
            <p:nvPr/>
          </p:nvSpPr>
          <p:spPr>
            <a:xfrm rot="16200000">
              <a:off x="3968765" y="3255645"/>
              <a:ext cx="1142824" cy="1075598"/>
            </a:xfrm>
            <a:prstGeom prst="hexagon">
              <a:avLst/>
            </a:prstGeom>
            <a:solidFill>
              <a:srgbClr val="218B01"/>
            </a:solidFill>
            <a:ln cap="rnd" w="15875">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endParaRPr>
            </a:p>
          </p:txBody>
        </p:sp>
        <p:sp>
          <p:nvSpPr>
            <p:cNvPr id="16" name="六边形 15">
              <a:extLst>
                <a:ext uri="{FF2B5EF4-FFF2-40B4-BE49-F238E27FC236}">
                  <a16:creationId xmlns:a16="http://schemas.microsoft.com/office/drawing/2014/main" id="{5890F44B-C9C6-41F6-A4C6-B5AB49CA41D3}"/>
                </a:ext>
              </a:extLst>
            </p:cNvPr>
            <p:cNvSpPr/>
            <p:nvPr/>
          </p:nvSpPr>
          <p:spPr>
            <a:xfrm rot="16200000">
              <a:off x="5641602" y="4493786"/>
              <a:ext cx="1142824" cy="1075598"/>
            </a:xfrm>
            <a:prstGeom prst="hexagon">
              <a:avLst/>
            </a:prstGeom>
            <a:solidFill>
              <a:srgbClr val="2AAF01"/>
            </a:solidFill>
            <a:ln cap="rnd" w="15875">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endParaRPr>
            </a:p>
          </p:txBody>
        </p:sp>
        <p:sp>
          <p:nvSpPr>
            <p:cNvPr id="17" name="六边形 16">
              <a:extLst>
                <a:ext uri="{FF2B5EF4-FFF2-40B4-BE49-F238E27FC236}">
                  <a16:creationId xmlns:a16="http://schemas.microsoft.com/office/drawing/2014/main" id="{22B30F25-ABDE-4F1C-83FB-C56B76CB4565}"/>
                </a:ext>
              </a:extLst>
            </p:cNvPr>
            <p:cNvSpPr/>
            <p:nvPr/>
          </p:nvSpPr>
          <p:spPr>
            <a:xfrm rot="16200000">
              <a:off x="5439888" y="1950782"/>
              <a:ext cx="1142824" cy="1075598"/>
            </a:xfrm>
            <a:prstGeom prst="hexagon">
              <a:avLst/>
            </a:prstGeom>
            <a:solidFill>
              <a:srgbClr val="2AAF01"/>
            </a:solidFill>
            <a:ln cap="rnd" w="15875">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endParaRPr>
            </a:p>
          </p:txBody>
        </p:sp>
        <p:sp>
          <p:nvSpPr>
            <p:cNvPr id="18" name="六边形 17">
              <a:extLst>
                <a:ext uri="{FF2B5EF4-FFF2-40B4-BE49-F238E27FC236}">
                  <a16:creationId xmlns:a16="http://schemas.microsoft.com/office/drawing/2014/main" id="{9C34E97F-C0F3-4F2D-8907-D1BB0C410F3A}"/>
                </a:ext>
              </a:extLst>
            </p:cNvPr>
            <p:cNvSpPr/>
            <p:nvPr/>
          </p:nvSpPr>
          <p:spPr>
            <a:xfrm rot="16200000">
              <a:off x="6973093" y="3244233"/>
              <a:ext cx="1142824" cy="1075598"/>
            </a:xfrm>
            <a:prstGeom prst="hexagon">
              <a:avLst/>
            </a:prstGeom>
            <a:solidFill>
              <a:srgbClr val="218B01"/>
            </a:solidFill>
            <a:ln cap="rnd" w="15875">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endParaRPr>
            </a:p>
          </p:txBody>
        </p:sp>
        <p:pic>
          <p:nvPicPr>
            <p:cNvPr id="19" name="图片 18">
              <a:extLst>
                <a:ext uri="{FF2B5EF4-FFF2-40B4-BE49-F238E27FC236}">
                  <a16:creationId xmlns:a16="http://schemas.microsoft.com/office/drawing/2014/main" id="{B292C910-6CC3-48BE-BAD7-E60E9A9E287E}"/>
                </a:ext>
              </a:extLst>
            </p:cNvPr>
            <p:cNvPicPr>
              <a:picLocks noChangeAspect="1"/>
            </p:cNvPicPr>
            <p:nvPr/>
          </p:nvPicPr>
          <p:blipFill>
            <a:blip r:embed="rId4">
              <a:biLevel thresh="25000"/>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4320524" y="3502968"/>
              <a:ext cx="452586" cy="558129"/>
            </a:xfrm>
            <a:prstGeom prst="rect">
              <a:avLst/>
            </a:prstGeom>
          </p:spPr>
        </p:pic>
        <p:pic>
          <p:nvPicPr>
            <p:cNvPr id="20" name="图片 19">
              <a:extLst>
                <a:ext uri="{FF2B5EF4-FFF2-40B4-BE49-F238E27FC236}">
                  <a16:creationId xmlns:a16="http://schemas.microsoft.com/office/drawing/2014/main" id="{57442D38-FCFA-4DFF-8637-4BB2FAAC42A1}"/>
                </a:ext>
              </a:extLst>
            </p:cNvPr>
            <p:cNvPicPr>
              <a:picLocks noChangeAspect="1"/>
            </p:cNvPicPr>
            <p:nvPr/>
          </p:nvPicPr>
          <p:blipFill>
            <a:blip r:embed="rId5">
              <a:biLevel thresh="25000"/>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5886717" y="4748205"/>
              <a:ext cx="626402" cy="626402"/>
            </a:xfrm>
            <a:prstGeom prst="rect">
              <a:avLst/>
            </a:prstGeom>
          </p:spPr>
        </p:pic>
        <p:pic>
          <p:nvPicPr>
            <p:cNvPr id="21" name="图片 20">
              <a:extLst>
                <a:ext uri="{FF2B5EF4-FFF2-40B4-BE49-F238E27FC236}">
                  <a16:creationId xmlns:a16="http://schemas.microsoft.com/office/drawing/2014/main" id="{069E81A3-65A7-4348-A55A-1B651B08A64E}"/>
                </a:ext>
              </a:extLst>
            </p:cNvPr>
            <p:cNvPicPr>
              <a:picLocks noChangeAspect="1"/>
            </p:cNvPicPr>
            <p:nvPr/>
          </p:nvPicPr>
          <p:blipFill>
            <a:blip r:embed="rId6">
              <a:biLevel thresh="25000"/>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5718599" y="2200211"/>
              <a:ext cx="585401" cy="626402"/>
            </a:xfrm>
            <a:prstGeom prst="rect">
              <a:avLst/>
            </a:prstGeom>
          </p:spPr>
        </p:pic>
        <p:pic>
          <p:nvPicPr>
            <p:cNvPr id="22" name="图片 21">
              <a:extLst>
                <a:ext uri="{FF2B5EF4-FFF2-40B4-BE49-F238E27FC236}">
                  <a16:creationId xmlns:a16="http://schemas.microsoft.com/office/drawing/2014/main" id="{25B34E9C-99A7-4253-9E86-E4405806C226}"/>
                </a:ext>
              </a:extLst>
            </p:cNvPr>
            <p:cNvPicPr>
              <a:picLocks noChangeAspect="1"/>
            </p:cNvPicPr>
            <p:nvPr/>
          </p:nvPicPr>
          <p:blipFill>
            <a:blip r:embed="rId7">
              <a:biLevel thresh="25000"/>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7251805" y="3509849"/>
              <a:ext cx="585401" cy="585401"/>
            </a:xfrm>
            <a:prstGeom prst="rect">
              <a:avLst/>
            </a:prstGeom>
          </p:spPr>
        </p:pic>
        <p:sp>
          <p:nvSpPr>
            <p:cNvPr id="23" name="圆角右箭头 15">
              <a:extLst>
                <a:ext uri="{FF2B5EF4-FFF2-40B4-BE49-F238E27FC236}">
                  <a16:creationId xmlns:a16="http://schemas.microsoft.com/office/drawing/2014/main" id="{7286BB31-5271-49C3-9001-90F4775A7172}"/>
                </a:ext>
              </a:extLst>
            </p:cNvPr>
            <p:cNvSpPr/>
            <p:nvPr/>
          </p:nvSpPr>
          <p:spPr>
            <a:xfrm>
              <a:off x="4546817" y="2320211"/>
              <a:ext cx="757452" cy="733500"/>
            </a:xfrm>
            <a:prstGeom prst="bentArrow">
              <a:avLst/>
            </a:prstGeom>
            <a:solidFill>
              <a:srgbClr val="2AA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endParaRPr>
            </a:p>
          </p:txBody>
        </p:sp>
        <p:sp>
          <p:nvSpPr>
            <p:cNvPr id="24" name="圆角右箭头 16">
              <a:extLst>
                <a:ext uri="{FF2B5EF4-FFF2-40B4-BE49-F238E27FC236}">
                  <a16:creationId xmlns:a16="http://schemas.microsoft.com/office/drawing/2014/main" id="{C4A5D198-6385-4F0D-94F2-4C455C4CA3E3}"/>
                </a:ext>
              </a:extLst>
            </p:cNvPr>
            <p:cNvSpPr/>
            <p:nvPr/>
          </p:nvSpPr>
          <p:spPr>
            <a:xfrm rot="5400000">
              <a:off x="6923255" y="2332187"/>
              <a:ext cx="757452" cy="733500"/>
            </a:xfrm>
            <a:prstGeom prst="bentArrow">
              <a:avLst/>
            </a:prstGeom>
            <a:solidFill>
              <a:srgbClr val="218B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endParaRPr>
            </a:p>
          </p:txBody>
        </p:sp>
        <p:sp>
          <p:nvSpPr>
            <p:cNvPr id="25" name="圆角右箭头 17">
              <a:extLst>
                <a:ext uri="{FF2B5EF4-FFF2-40B4-BE49-F238E27FC236}">
                  <a16:creationId xmlns:a16="http://schemas.microsoft.com/office/drawing/2014/main" id="{E76D18CC-637A-4D44-817E-3690AE99F663}"/>
                </a:ext>
              </a:extLst>
            </p:cNvPr>
            <p:cNvSpPr/>
            <p:nvPr/>
          </p:nvSpPr>
          <p:spPr>
            <a:xfrm rot="10800000">
              <a:off x="6935231" y="4517796"/>
              <a:ext cx="757452" cy="733500"/>
            </a:xfrm>
            <a:prstGeom prst="bentArrow">
              <a:avLst/>
            </a:prstGeom>
            <a:solidFill>
              <a:srgbClr val="2AA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endParaRPr>
            </a:p>
          </p:txBody>
        </p:sp>
        <p:sp>
          <p:nvSpPr>
            <p:cNvPr id="26" name="圆角右箭头 18">
              <a:extLst>
                <a:ext uri="{FF2B5EF4-FFF2-40B4-BE49-F238E27FC236}">
                  <a16:creationId xmlns:a16="http://schemas.microsoft.com/office/drawing/2014/main" id="{24E1303A-0612-491D-AC2C-D188755BC40C}"/>
                </a:ext>
              </a:extLst>
            </p:cNvPr>
            <p:cNvSpPr/>
            <p:nvPr/>
          </p:nvSpPr>
          <p:spPr>
            <a:xfrm rot="16200000">
              <a:off x="4558793" y="4472148"/>
              <a:ext cx="757452" cy="733500"/>
            </a:xfrm>
            <a:prstGeom prst="bentArrow">
              <a:avLst/>
            </a:prstGeom>
            <a:solidFill>
              <a:srgbClr val="218B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300000000000000" pitchFamily="34" typeface="思源黑体 CN Light"/>
                <a:ea charset="-122" panose="020b0300000000000000" pitchFamily="34" typeface="思源黑体 CN Light"/>
              </a:endParaRPr>
            </a:p>
          </p:txBody>
        </p:sp>
      </p:grpSp>
    </p:spTree>
    <p:extLst>
      <p:ext uri="{BB962C8B-B14F-4D97-AF65-F5344CB8AC3E}">
        <p14:creationId val="40709365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500" fill="hold" id="18"/>
                                        <p:tgtEl>
                                          <p:spTgt spid="5"/>
                                        </p:tgtEl>
                                        <p:attrNameLst>
                                          <p:attrName>ppt_w</p:attrName>
                                        </p:attrNameLst>
                                      </p:cBhvr>
                                      <p:tavLst>
                                        <p:tav tm="0">
                                          <p:val>
                                            <p:fltVal val="0"/>
                                          </p:val>
                                        </p:tav>
                                        <p:tav tm="100000">
                                          <p:val>
                                            <p:strVal val="#ppt_w"/>
                                          </p:val>
                                        </p:tav>
                                      </p:tavLst>
                                    </p:anim>
                                    <p:anim calcmode="lin" valueType="num">
                                      <p:cBhvr>
                                        <p:cTn dur="500" fill="hold" id="19"/>
                                        <p:tgtEl>
                                          <p:spTgt spid="5"/>
                                        </p:tgtEl>
                                        <p:attrNameLst>
                                          <p:attrName>ppt_h</p:attrName>
                                        </p:attrNameLst>
                                      </p:cBhvr>
                                      <p:tavLst>
                                        <p:tav tm="0">
                                          <p:val>
                                            <p:fltVal val="0"/>
                                          </p:val>
                                        </p:tav>
                                        <p:tav tm="100000">
                                          <p:val>
                                            <p:strVal val="#ppt_h"/>
                                          </p:val>
                                        </p:tav>
                                      </p:tavLst>
                                    </p:anim>
                                    <p:animEffect filter="fade" transition="in">
                                      <p:cBhvr>
                                        <p:cTn dur="500" id="20"/>
                                        <p:tgtEl>
                                          <p:spTgt spid="5"/>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p:cTn dur="500" fill="hold" id="23"/>
                                        <p:tgtEl>
                                          <p:spTgt spid="11"/>
                                        </p:tgtEl>
                                        <p:attrNameLst>
                                          <p:attrName>ppt_w</p:attrName>
                                        </p:attrNameLst>
                                      </p:cBhvr>
                                      <p:tavLst>
                                        <p:tav tm="0">
                                          <p:val>
                                            <p:fltVal val="0"/>
                                          </p:val>
                                        </p:tav>
                                        <p:tav tm="100000">
                                          <p:val>
                                            <p:strVal val="#ppt_w"/>
                                          </p:val>
                                        </p:tav>
                                      </p:tavLst>
                                    </p:anim>
                                    <p:anim calcmode="lin" valueType="num">
                                      <p:cBhvr>
                                        <p:cTn dur="500" fill="hold" id="24"/>
                                        <p:tgtEl>
                                          <p:spTgt spid="11"/>
                                        </p:tgtEl>
                                        <p:attrNameLst>
                                          <p:attrName>ppt_h</p:attrName>
                                        </p:attrNameLst>
                                      </p:cBhvr>
                                      <p:tavLst>
                                        <p:tav tm="0">
                                          <p:val>
                                            <p:fltVal val="0"/>
                                          </p:val>
                                        </p:tav>
                                        <p:tav tm="100000">
                                          <p:val>
                                            <p:strVal val="#ppt_h"/>
                                          </p:val>
                                        </p:tav>
                                      </p:tavLst>
                                    </p:anim>
                                    <p:animEffect filter="fade" transition="in">
                                      <p:cBhvr>
                                        <p:cTn dur="500" id="25"/>
                                        <p:tgtEl>
                                          <p:spTgt spid="11"/>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p:cTn dur="500" fill="hold" id="28"/>
                                        <p:tgtEl>
                                          <p:spTgt spid="4"/>
                                        </p:tgtEl>
                                        <p:attrNameLst>
                                          <p:attrName>ppt_w</p:attrName>
                                        </p:attrNameLst>
                                      </p:cBhvr>
                                      <p:tavLst>
                                        <p:tav tm="0">
                                          <p:val>
                                            <p:fltVal val="0"/>
                                          </p:val>
                                        </p:tav>
                                        <p:tav tm="100000">
                                          <p:val>
                                            <p:strVal val="#ppt_w"/>
                                          </p:val>
                                        </p:tav>
                                      </p:tavLst>
                                    </p:anim>
                                    <p:anim calcmode="lin" valueType="num">
                                      <p:cBhvr>
                                        <p:cTn dur="500" fill="hold" id="29"/>
                                        <p:tgtEl>
                                          <p:spTgt spid="4"/>
                                        </p:tgtEl>
                                        <p:attrNameLst>
                                          <p:attrName>ppt_h</p:attrName>
                                        </p:attrNameLst>
                                      </p:cBhvr>
                                      <p:tavLst>
                                        <p:tav tm="0">
                                          <p:val>
                                            <p:fltVal val="0"/>
                                          </p:val>
                                        </p:tav>
                                        <p:tav tm="100000">
                                          <p:val>
                                            <p:strVal val="#ppt_h"/>
                                          </p:val>
                                        </p:tav>
                                      </p:tavLst>
                                    </p:anim>
                                    <p:animEffect filter="fade" transition="in">
                                      <p:cBhvr>
                                        <p:cTn dur="500" id="3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lang="zh-CN" sz="1600">
                <a:solidFill>
                  <a:srgbClr val="218B01"/>
                </a:solidFill>
                <a:latin charset="-122" panose="00020600040101010101" pitchFamily="18" typeface="阿里汉仪智能黑体"/>
                <a:ea charset="-122" panose="00020600040101010101" pitchFamily="18" typeface="阿里汉仪智能黑体"/>
                <a:sym typeface="+mn-lt"/>
              </a:rPr>
              <a:t>垃圾处理的现状</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6" name="矩形 5">
            <a:extLst>
              <a:ext uri="{FF2B5EF4-FFF2-40B4-BE49-F238E27FC236}">
                <a16:creationId xmlns:a16="http://schemas.microsoft.com/office/drawing/2014/main" id="{D4632AE0-2757-43FB-AD25-F77FEE182A01}"/>
              </a:ext>
            </a:extLst>
          </p:cNvPr>
          <p:cNvSpPr/>
          <p:nvPr>
            <p:custDataLst>
              <p:tags r:id="rId4"/>
            </p:custDataLst>
          </p:nvPr>
        </p:nvSpPr>
        <p:spPr>
          <a:xfrm>
            <a:off x="795626" y="2818679"/>
            <a:ext cx="3654454" cy="3597183"/>
          </a:xfrm>
          <a:prstGeom prst="rect">
            <a:avLst/>
          </a:prstGeom>
        </p:spPr>
        <p:txBody>
          <a:bodyPr wrap="square">
            <a:noAutofit/>
          </a:bodyPr>
          <a:lstStyle/>
          <a:p>
            <a:pPr>
              <a:lnSpc>
                <a:spcPct val="120000"/>
              </a:lnSpc>
            </a:pPr>
            <a:r>
              <a:rPr altLang="en-US" lang="zh-CN" sz="1600">
                <a:latin charset="-122" panose="020b0503020204020204" pitchFamily="34" typeface="微软雅黑"/>
                <a:ea charset="-122" panose="020b0503020204020204" pitchFamily="34" typeface="微软雅黑"/>
                <a:cs typeface="+mn-ea"/>
                <a:sym typeface="+mn-lt"/>
              </a:rPr>
              <a:t>由于废旧塑料包装物（聚乙烯、聚氯乙烯、聚苯乙烯等）大多呈白色，因此造成的环境污染被称为“白色污染。废旧电池的危害主要集中在其中所含的少量的重金属上，如铅、汞、镉等。这些有毒物质通过各种途径进入人体内，长期积蓄难以排除，损害神经系统、造血功能和骨骼，甚至可以致癌。 </a:t>
            </a:r>
          </a:p>
        </p:txBody>
      </p:sp>
      <p:sp>
        <p:nvSpPr>
          <p:cNvPr id="8" name="矩形 7">
            <a:extLst>
              <a:ext uri="{FF2B5EF4-FFF2-40B4-BE49-F238E27FC236}">
                <a16:creationId xmlns:a16="http://schemas.microsoft.com/office/drawing/2014/main" id="{91BDFC10-3768-44DE-AF02-8EAE37FFEBB1}"/>
              </a:ext>
            </a:extLst>
          </p:cNvPr>
          <p:cNvSpPr/>
          <p:nvPr>
            <p:custDataLst>
              <p:tags r:id="rId5"/>
            </p:custDataLst>
          </p:nvPr>
        </p:nvSpPr>
        <p:spPr>
          <a:xfrm>
            <a:off x="8097521" y="2813781"/>
            <a:ext cx="3298854" cy="3597183"/>
          </a:xfrm>
          <a:prstGeom prst="rect">
            <a:avLst/>
          </a:prstGeom>
        </p:spPr>
        <p:txBody>
          <a:bodyPr wrap="square">
            <a:noAutofit/>
          </a:bodyPr>
          <a:lstStyle/>
          <a:p>
            <a:pPr>
              <a:lnSpc>
                <a:spcPct val="120000"/>
              </a:lnSpc>
            </a:pPr>
            <a:r>
              <a:rPr altLang="zh-CN" lang="zh-CN" sz="1600">
                <a:latin charset="-122" panose="020b0503020204020204" pitchFamily="34" typeface="微软雅黑"/>
                <a:ea charset="-122" panose="020b0503020204020204" pitchFamily="34" typeface="微软雅黑"/>
                <a:cs typeface="+mn-ea"/>
                <a:sym typeface="+mn-lt"/>
              </a:rPr>
              <a:t>所谓”洋垃圾“大多数是混杂着大量生活垃圾的工业废料等。在发达国家，处理1吨有毒废物，需要花费400多美元，而向境外倾倒有毒废料只需花几十美元， 甚至还能带来微薄利润。为此，有些为富不仁的洋老板便不择手段向海外转移工业废料。</a:t>
            </a:r>
          </a:p>
        </p:txBody>
      </p:sp>
      <p:pic>
        <p:nvPicPr>
          <p:cNvPr id="10" name="图片 9">
            <a:extLst>
              <a:ext uri="{FF2B5EF4-FFF2-40B4-BE49-F238E27FC236}">
                <a16:creationId xmlns:a16="http://schemas.microsoft.com/office/drawing/2014/main" id="{A7D4D725-542E-4435-A5C8-061D4E7CE09C}"/>
              </a:ext>
            </a:extLst>
          </p:cNvPr>
          <p:cNvPicPr>
            <a:picLocks noChangeAspect="1"/>
          </p:cNvPicPr>
          <p:nvPr/>
        </p:nvPicPr>
        <p:blipFill>
          <a:blip r:embed="rId6">
            <a:extLst>
              <a:ext uri="{28A0092B-C50C-407E-A947-70E740481C1C}">
                <a14:useLocalDpi val="0"/>
              </a:ext>
            </a:extLst>
          </a:blip>
          <a:stretch>
            <a:fillRect/>
          </a:stretch>
        </p:blipFill>
        <p:spPr>
          <a:xfrm>
            <a:off x="4475209" y="2305776"/>
            <a:ext cx="3597183" cy="3597183"/>
          </a:xfrm>
          <a:prstGeom prst="rect">
            <a:avLst/>
          </a:prstGeom>
        </p:spPr>
      </p:pic>
      <p:sp>
        <p:nvSpPr>
          <p:cNvPr id="11" name="矩形 10">
            <a:extLst>
              <a:ext uri="{FF2B5EF4-FFF2-40B4-BE49-F238E27FC236}">
                <a16:creationId xmlns:a16="http://schemas.microsoft.com/office/drawing/2014/main" id="{1251A0F5-7563-4F42-8E15-0AB396F0D551}"/>
              </a:ext>
            </a:extLst>
          </p:cNvPr>
          <p:cNvSpPr/>
          <p:nvPr/>
        </p:nvSpPr>
        <p:spPr>
          <a:xfrm>
            <a:off x="322652" y="2201649"/>
            <a:ext cx="4859946" cy="472440"/>
          </a:xfrm>
          <a:prstGeom prst="rect">
            <a:avLst/>
          </a:prstGeom>
          <a:noFill/>
        </p:spPr>
        <p:txBody>
          <a:bodyPr rtlCol="0" wrap="square">
            <a:spAutoFit/>
          </a:bodyPr>
          <a:lstStyle/>
          <a:p>
            <a:pPr algn="ctr"/>
            <a:r>
              <a:rPr altLang="en-US" b="1" lang="zh-CN" sz="2500">
                <a:solidFill>
                  <a:srgbClr val="218B01"/>
                </a:solidFill>
                <a:latin charset="-122" panose="020b0503020204020204" pitchFamily="34" typeface="微软雅黑"/>
                <a:ea charset="-122" panose="020b0503020204020204" pitchFamily="34" typeface="微软雅黑"/>
                <a:cs typeface="+mn-ea"/>
                <a:sym typeface="+mn-lt"/>
              </a:rPr>
              <a:t>垃圾污染的分类</a:t>
            </a:r>
          </a:p>
        </p:txBody>
      </p:sp>
      <p:sp>
        <p:nvSpPr>
          <p:cNvPr id="12" name="矩形 11">
            <a:extLst>
              <a:ext uri="{FF2B5EF4-FFF2-40B4-BE49-F238E27FC236}">
                <a16:creationId xmlns:a16="http://schemas.microsoft.com/office/drawing/2014/main" id="{8358801B-DAF6-4C6A-83AA-00E6745C2CDB}"/>
              </a:ext>
            </a:extLst>
          </p:cNvPr>
          <p:cNvSpPr/>
          <p:nvPr/>
        </p:nvSpPr>
        <p:spPr>
          <a:xfrm>
            <a:off x="7376685" y="2201649"/>
            <a:ext cx="4315780" cy="472440"/>
          </a:xfrm>
          <a:prstGeom prst="rect">
            <a:avLst/>
          </a:prstGeom>
          <a:noFill/>
        </p:spPr>
        <p:txBody>
          <a:bodyPr rtlCol="0" wrap="square">
            <a:spAutoFit/>
          </a:bodyPr>
          <a:lstStyle/>
          <a:p>
            <a:pPr algn="ctr"/>
            <a:r>
              <a:rPr altLang="en-US" b="1" lang="zh-CN" sz="2500">
                <a:solidFill>
                  <a:srgbClr val="218B01"/>
                </a:solidFill>
                <a:latin charset="-122" panose="020b0503020204020204" pitchFamily="34" typeface="微软雅黑"/>
                <a:ea charset="-122" panose="020b0503020204020204" pitchFamily="34" typeface="微软雅黑"/>
                <a:cs typeface="+mn-ea"/>
                <a:sym typeface="+mn-lt"/>
              </a:rPr>
              <a:t>垃圾污染的分类</a:t>
            </a:r>
          </a:p>
        </p:txBody>
      </p:sp>
    </p:spTree>
    <p:extLst>
      <p:ext uri="{BB962C8B-B14F-4D97-AF65-F5344CB8AC3E}">
        <p14:creationId val="217114812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500"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anim calcmode="lin" valueType="num">
                                      <p:cBhvr>
                                        <p:cTn dur="500" fill="hold" id="12"/>
                                        <p:tgtEl>
                                          <p:spTgt spid="6"/>
                                        </p:tgtEl>
                                        <p:attrNameLst>
                                          <p:attrName>ppt_x</p:attrName>
                                        </p:attrNameLst>
                                      </p:cBhvr>
                                      <p:tavLst>
                                        <p:tav tm="0">
                                          <p:val>
                                            <p:strVal val="#ppt_x"/>
                                          </p:val>
                                        </p:tav>
                                        <p:tav tm="100000">
                                          <p:val>
                                            <p:strVal val="#ppt_x"/>
                                          </p:val>
                                        </p:tav>
                                      </p:tavLst>
                                    </p:anim>
                                    <p:anim calcmode="lin" valueType="num">
                                      <p:cBhvr>
                                        <p:cTn dur="5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500"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anim calcmode="lin" valueType="num">
                                      <p:cBhvr>
                                        <p:cTn dur="500" fill="hold" id="18"/>
                                        <p:tgtEl>
                                          <p:spTgt spid="8"/>
                                        </p:tgtEl>
                                        <p:attrNameLst>
                                          <p:attrName>ppt_x</p:attrName>
                                        </p:attrNameLst>
                                      </p:cBhvr>
                                      <p:tavLst>
                                        <p:tav tm="0">
                                          <p:val>
                                            <p:strVal val="#ppt_x"/>
                                          </p:val>
                                        </p:tav>
                                        <p:tav tm="100000">
                                          <p:val>
                                            <p:strVal val="#ppt_x"/>
                                          </p:val>
                                        </p:tav>
                                      </p:tavLst>
                                    </p:anim>
                                    <p:anim calcmode="lin" valueType="num">
                                      <p:cBhvr>
                                        <p:cTn dur="500" fill="hold" id="19"/>
                                        <p:tgtEl>
                                          <p:spTgt spid="8"/>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anim calcmode="lin" valueType="num">
                                      <p:cBhvr>
                                        <p:cTn dur="1000" fill="hold" id="23"/>
                                        <p:tgtEl>
                                          <p:spTgt spid="11"/>
                                        </p:tgtEl>
                                        <p:attrNameLst>
                                          <p:attrName>ppt_x</p:attrName>
                                        </p:attrNameLst>
                                      </p:cBhvr>
                                      <p:tavLst>
                                        <p:tav tm="0">
                                          <p:val>
                                            <p:strVal val="#ppt_x"/>
                                          </p:val>
                                        </p:tav>
                                        <p:tav tm="100000">
                                          <p:val>
                                            <p:strVal val="#ppt_x"/>
                                          </p:val>
                                        </p:tav>
                                      </p:tavLst>
                                    </p:anim>
                                    <p:anim calcmode="lin" valueType="num">
                                      <p:cBhvr>
                                        <p:cTn dur="1000" fill="hold" id="24"/>
                                        <p:tgtEl>
                                          <p:spTgt spid="11"/>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1000" id="27"/>
                                        <p:tgtEl>
                                          <p:spTgt spid="12"/>
                                        </p:tgtEl>
                                      </p:cBhvr>
                                    </p:animEffect>
                                    <p:anim calcmode="lin" valueType="num">
                                      <p:cBhvr>
                                        <p:cTn dur="1000" fill="hold" id="28"/>
                                        <p:tgtEl>
                                          <p:spTgt spid="12"/>
                                        </p:tgtEl>
                                        <p:attrNameLst>
                                          <p:attrName>ppt_x</p:attrName>
                                        </p:attrNameLst>
                                      </p:cBhvr>
                                      <p:tavLst>
                                        <p:tav tm="0">
                                          <p:val>
                                            <p:strVal val="#ppt_x"/>
                                          </p:val>
                                        </p:tav>
                                        <p:tav tm="100000">
                                          <p:val>
                                            <p:strVal val="#ppt_x"/>
                                          </p:val>
                                        </p:tav>
                                      </p:tavLst>
                                    </p:anim>
                                    <p:anim calcmode="lin" valueType="num">
                                      <p:cBhvr>
                                        <p:cTn dur="1000" fill="hold" id="29"/>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1"/>
      <p:bldP grpId="0" spid="1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lang="zh-CN" sz="1600">
                <a:solidFill>
                  <a:srgbClr val="218B01"/>
                </a:solidFill>
                <a:latin charset="-122" panose="00020600040101010101" pitchFamily="18" typeface="阿里汉仪智能黑体"/>
                <a:ea charset="-122" panose="00020600040101010101" pitchFamily="18" typeface="阿里汉仪智能黑体"/>
                <a:sym typeface="+mn-lt"/>
              </a:rPr>
              <a:t>垃圾处理的现状</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grpSp>
        <p:nvGrpSpPr>
          <p:cNvPr id="6" name="组合 5">
            <a:extLst>
              <a:ext uri="{FF2B5EF4-FFF2-40B4-BE49-F238E27FC236}">
                <a16:creationId xmlns:a16="http://schemas.microsoft.com/office/drawing/2014/main" id="{A5DC1FE7-FEEE-4FEA-9177-4F3970E789F3}"/>
              </a:ext>
            </a:extLst>
          </p:cNvPr>
          <p:cNvGrpSpPr/>
          <p:nvPr/>
        </p:nvGrpSpPr>
        <p:grpSpPr>
          <a:xfrm>
            <a:off x="828360" y="2337157"/>
            <a:ext cx="1704975" cy="476250"/>
            <a:chOff x="3768726" y="1582738"/>
            <a:chExt cx="1704975" cy="476250"/>
          </a:xfrm>
          <a:solidFill>
            <a:srgbClr val="009B47"/>
          </a:solidFill>
        </p:grpSpPr>
        <p:sp>
          <p:nvSpPr>
            <p:cNvPr id="8" name="Freeform 78">
              <a:extLst>
                <a:ext uri="{FF2B5EF4-FFF2-40B4-BE49-F238E27FC236}">
                  <a16:creationId xmlns:a16="http://schemas.microsoft.com/office/drawing/2014/main" id="{2EDC8102-258A-4309-BD82-45020B78541F}"/>
                </a:ext>
              </a:extLst>
            </p:cNvPr>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10" name="Rectangle 15">
              <a:extLst>
                <a:ext uri="{FF2B5EF4-FFF2-40B4-BE49-F238E27FC236}">
                  <a16:creationId xmlns:a16="http://schemas.microsoft.com/office/drawing/2014/main" id="{AFC5A9BD-50F3-4B7B-84B1-33FB0076FE8D}"/>
                </a:ext>
              </a:extLst>
            </p:cNvPr>
            <p:cNvSpPr>
              <a:spLocks noChangeArrowheads="1"/>
            </p:cNvSpPr>
            <p:nvPr/>
          </p:nvSpPr>
          <p:spPr bwMode="auto">
            <a:xfrm>
              <a:off x="3894138" y="1666931"/>
              <a:ext cx="1492250" cy="317531"/>
            </a:xfrm>
            <a:prstGeom prst="rect">
              <a:avLst/>
            </a:prstGeom>
            <a:grpFill/>
            <a:ln>
              <a:noFill/>
            </a:ln>
            <a:effectLst/>
          </p:spPr>
          <p:txBody>
            <a:bodyPr anchor="ctr" wrap="none"/>
            <a:lstStyle/>
            <a:p>
              <a:pPr algn="ctr"/>
              <a:r>
                <a:rPr altLang="en-US" b="1" lang="zh-CN" sz="1600">
                  <a:solidFill>
                    <a:schemeClr val="bg1"/>
                  </a:solidFill>
                  <a:latin charset="-122" panose="020b0503020204020204" pitchFamily="34" typeface="微软雅黑"/>
                  <a:ea charset="-122" panose="020b0503020204020204" pitchFamily="34" typeface="微软雅黑"/>
                  <a:cs typeface="+mn-ea"/>
                  <a:sym typeface="+mn-lt"/>
                </a:rPr>
                <a:t>源头减量化</a:t>
              </a:r>
            </a:p>
          </p:txBody>
        </p:sp>
      </p:grpSp>
      <p:grpSp>
        <p:nvGrpSpPr>
          <p:cNvPr id="11" name="组合 10">
            <a:extLst>
              <a:ext uri="{FF2B5EF4-FFF2-40B4-BE49-F238E27FC236}">
                <a16:creationId xmlns:a16="http://schemas.microsoft.com/office/drawing/2014/main" id="{5FC56AB7-D146-4CDD-A735-47C2C78DF1AF}"/>
              </a:ext>
            </a:extLst>
          </p:cNvPr>
          <p:cNvGrpSpPr/>
          <p:nvPr/>
        </p:nvGrpSpPr>
        <p:grpSpPr>
          <a:xfrm>
            <a:off x="5182228" y="2336398"/>
            <a:ext cx="1704975" cy="476250"/>
            <a:chOff x="3768726" y="1582738"/>
            <a:chExt cx="1704975" cy="476250"/>
          </a:xfrm>
          <a:solidFill>
            <a:srgbClr val="009B47"/>
          </a:solidFill>
        </p:grpSpPr>
        <p:sp>
          <p:nvSpPr>
            <p:cNvPr id="12" name="Freeform 78">
              <a:extLst>
                <a:ext uri="{FF2B5EF4-FFF2-40B4-BE49-F238E27FC236}">
                  <a16:creationId xmlns:a16="http://schemas.microsoft.com/office/drawing/2014/main" id="{83774426-BFEB-4717-A8E7-9E9B9A9C5BE1}"/>
                </a:ext>
              </a:extLst>
            </p:cNvPr>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13" name="Rectangle 15">
              <a:extLst>
                <a:ext uri="{FF2B5EF4-FFF2-40B4-BE49-F238E27FC236}">
                  <a16:creationId xmlns:a16="http://schemas.microsoft.com/office/drawing/2014/main" id="{3E4A5CE9-8AF5-4A8E-BD28-AC9989B1B94B}"/>
                </a:ext>
              </a:extLst>
            </p:cNvPr>
            <p:cNvSpPr>
              <a:spLocks noChangeArrowheads="1"/>
            </p:cNvSpPr>
            <p:nvPr/>
          </p:nvSpPr>
          <p:spPr bwMode="auto">
            <a:xfrm>
              <a:off x="3894138" y="1666931"/>
              <a:ext cx="1492250" cy="317531"/>
            </a:xfrm>
            <a:prstGeom prst="rect">
              <a:avLst/>
            </a:prstGeom>
            <a:grpFill/>
            <a:ln>
              <a:noFill/>
            </a:ln>
            <a:effectLst/>
          </p:spPr>
          <p:txBody>
            <a:bodyPr anchor="ctr" wrap="none"/>
            <a:lstStyle/>
            <a:p>
              <a:pPr algn="ctr"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lang="zh-CN" sz="1600">
                  <a:ln>
                    <a:noFill/>
                  </a:ln>
                  <a:solidFill>
                    <a:schemeClr val="bg1"/>
                  </a:solidFill>
                  <a:effectLst/>
                  <a:uLnTx/>
                  <a:uFillTx/>
                  <a:latin charset="-122" panose="020b0503020204020204" pitchFamily="34" typeface="微软雅黑"/>
                  <a:ea charset="-122" panose="020b0503020204020204" pitchFamily="34" typeface="微软雅黑"/>
                  <a:cs typeface="+mn-ea"/>
                  <a:sym typeface="+mn-lt"/>
                </a:rPr>
                <a:t>中间减量化</a:t>
              </a:r>
            </a:p>
          </p:txBody>
        </p:sp>
      </p:grpSp>
      <p:grpSp>
        <p:nvGrpSpPr>
          <p:cNvPr id="14" name="组合 13">
            <a:extLst>
              <a:ext uri="{FF2B5EF4-FFF2-40B4-BE49-F238E27FC236}">
                <a16:creationId xmlns:a16="http://schemas.microsoft.com/office/drawing/2014/main" id="{8197B57A-FAF4-4BEE-8B93-7D47D6471E04}"/>
              </a:ext>
            </a:extLst>
          </p:cNvPr>
          <p:cNvGrpSpPr/>
          <p:nvPr/>
        </p:nvGrpSpPr>
        <p:grpSpPr>
          <a:xfrm>
            <a:off x="3055638" y="2350408"/>
            <a:ext cx="1704975" cy="476250"/>
            <a:chOff x="3768726" y="1582738"/>
            <a:chExt cx="1704975" cy="476250"/>
          </a:xfrm>
          <a:solidFill>
            <a:srgbClr val="009B47"/>
          </a:solidFill>
        </p:grpSpPr>
        <p:sp>
          <p:nvSpPr>
            <p:cNvPr id="16" name="Freeform 78">
              <a:extLst>
                <a:ext uri="{FF2B5EF4-FFF2-40B4-BE49-F238E27FC236}">
                  <a16:creationId xmlns:a16="http://schemas.microsoft.com/office/drawing/2014/main" id="{EEE1F79C-BD78-4EDB-9E71-EC1EAE68D6AD}"/>
                </a:ext>
              </a:extLst>
            </p:cNvPr>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17" name="Rectangle 15">
              <a:extLst>
                <a:ext uri="{FF2B5EF4-FFF2-40B4-BE49-F238E27FC236}">
                  <a16:creationId xmlns:a16="http://schemas.microsoft.com/office/drawing/2014/main" id="{31D99678-8C4F-4010-AE01-20C5C32A8BB1}"/>
                </a:ext>
              </a:extLst>
            </p:cNvPr>
            <p:cNvSpPr>
              <a:spLocks noChangeArrowheads="1"/>
            </p:cNvSpPr>
            <p:nvPr/>
          </p:nvSpPr>
          <p:spPr bwMode="auto">
            <a:xfrm>
              <a:off x="3894138" y="1666931"/>
              <a:ext cx="1492250" cy="317531"/>
            </a:xfrm>
            <a:prstGeom prst="rect">
              <a:avLst/>
            </a:prstGeom>
            <a:grpFill/>
            <a:ln>
              <a:noFill/>
            </a:ln>
            <a:effectLst/>
          </p:spPr>
          <p:txBody>
            <a:bodyPr anchor="ctr" wrap="none"/>
            <a:lstStyle/>
            <a:p>
              <a:pPr algn="ctr"/>
              <a:r>
                <a:rPr altLang="en-US" b="1" lang="zh-CN" sz="1600">
                  <a:solidFill>
                    <a:schemeClr val="bg1"/>
                  </a:solidFill>
                  <a:latin charset="-122" panose="020b0503020204020204" pitchFamily="34" typeface="微软雅黑"/>
                  <a:ea charset="-122" panose="020b0503020204020204" pitchFamily="34" typeface="微软雅黑"/>
                  <a:cs typeface="+mn-ea"/>
                  <a:sym typeface="+mn-lt"/>
                </a:rPr>
                <a:t>末端减量化</a:t>
              </a:r>
            </a:p>
          </p:txBody>
        </p:sp>
      </p:grpSp>
      <p:sp>
        <p:nvSpPr>
          <p:cNvPr id="18" name="文本框 17">
            <a:extLst>
              <a:ext uri="{FF2B5EF4-FFF2-40B4-BE49-F238E27FC236}">
                <a16:creationId xmlns:a16="http://schemas.microsoft.com/office/drawing/2014/main" id="{1A19FFAF-3BD1-4DAC-9461-306E872C2882}"/>
              </a:ext>
            </a:extLst>
          </p:cNvPr>
          <p:cNvSpPr txBox="1"/>
          <p:nvPr/>
        </p:nvSpPr>
        <p:spPr>
          <a:xfrm>
            <a:off x="748796" y="2919735"/>
            <a:ext cx="6096000" cy="822960"/>
          </a:xfrm>
          <a:prstGeom prst="rect">
            <a:avLst/>
          </a:prstGeom>
          <a:noFill/>
        </p:spPr>
        <p:txBody>
          <a:bodyPr wrap="square">
            <a:spAutoFit/>
          </a:bodyPr>
          <a:lstStyle/>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建原料使用减量化</a:t>
            </a:r>
          </a:p>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使用可回收物质</a:t>
            </a:r>
          </a:p>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建立收费制度</a:t>
            </a:r>
          </a:p>
        </p:txBody>
      </p:sp>
      <p:sp>
        <p:nvSpPr>
          <p:cNvPr id="19" name="文本框 18">
            <a:extLst>
              <a:ext uri="{FF2B5EF4-FFF2-40B4-BE49-F238E27FC236}">
                <a16:creationId xmlns:a16="http://schemas.microsoft.com/office/drawing/2014/main" id="{E825C84A-0B9F-41A7-A874-085E903396B5}"/>
              </a:ext>
            </a:extLst>
          </p:cNvPr>
          <p:cNvSpPr txBox="1"/>
          <p:nvPr/>
        </p:nvSpPr>
        <p:spPr>
          <a:xfrm>
            <a:off x="5182228" y="2887922"/>
            <a:ext cx="2975347" cy="1066800"/>
          </a:xfrm>
          <a:prstGeom prst="rect">
            <a:avLst/>
          </a:prstGeom>
          <a:noFill/>
        </p:spPr>
        <p:txBody>
          <a:bodyPr wrap="square">
            <a:spAutoFit/>
          </a:bodyPr>
          <a:lstStyle/>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分类挑选</a:t>
            </a:r>
          </a:p>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分类收集</a:t>
            </a:r>
          </a:p>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分类运输</a:t>
            </a:r>
          </a:p>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回收处理</a:t>
            </a:r>
          </a:p>
        </p:txBody>
      </p:sp>
      <p:sp>
        <p:nvSpPr>
          <p:cNvPr id="20" name="文本框 19">
            <a:extLst>
              <a:ext uri="{FF2B5EF4-FFF2-40B4-BE49-F238E27FC236}">
                <a16:creationId xmlns:a16="http://schemas.microsoft.com/office/drawing/2014/main" id="{866A6783-20E9-451F-B100-B7AC9D6ACC92}"/>
              </a:ext>
            </a:extLst>
          </p:cNvPr>
          <p:cNvSpPr txBox="1"/>
          <p:nvPr/>
        </p:nvSpPr>
        <p:spPr>
          <a:xfrm>
            <a:off x="2976075" y="2933875"/>
            <a:ext cx="2975347" cy="822960"/>
          </a:xfrm>
          <a:prstGeom prst="rect">
            <a:avLst/>
          </a:prstGeom>
          <a:noFill/>
        </p:spPr>
        <p:txBody>
          <a:bodyPr wrap="square">
            <a:spAutoFit/>
          </a:bodyPr>
          <a:lstStyle/>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堆肥</a:t>
            </a:r>
          </a:p>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焚烧</a:t>
            </a:r>
          </a:p>
          <a:p>
            <a:pPr indent="-342900" marL="342900">
              <a:buFont typeface="+mj-lt"/>
              <a:buAutoNum type="arabicPeriod"/>
            </a:pPr>
            <a:r>
              <a:rPr altLang="en-US" lang="zh-CN" sz="1600">
                <a:latin charset="-122" panose="020b0503020204020204" pitchFamily="34" typeface="微软雅黑"/>
                <a:ea charset="-122" panose="020b0503020204020204" pitchFamily="34" typeface="微软雅黑"/>
                <a:cs typeface="+mn-ea"/>
                <a:sym typeface="+mn-lt"/>
              </a:rPr>
              <a:t>资源化</a:t>
            </a:r>
          </a:p>
        </p:txBody>
      </p:sp>
      <p:sp>
        <p:nvSpPr>
          <p:cNvPr id="3" name="矩形 2">
            <a:extLst>
              <a:ext uri="{FF2B5EF4-FFF2-40B4-BE49-F238E27FC236}">
                <a16:creationId xmlns:a16="http://schemas.microsoft.com/office/drawing/2014/main" id="{E2387EB6-2F3B-4D02-BE7C-C39C68FC3AB9}"/>
              </a:ext>
            </a:extLst>
          </p:cNvPr>
          <p:cNvSpPr/>
          <p:nvPr/>
        </p:nvSpPr>
        <p:spPr>
          <a:xfrm>
            <a:off x="1729563" y="1317947"/>
            <a:ext cx="4094480" cy="762000"/>
          </a:xfrm>
          <a:prstGeom prst="rect">
            <a:avLst/>
          </a:prstGeom>
        </p:spPr>
        <p:txBody>
          <a:bodyPr wrap="none">
            <a:spAutoFit/>
          </a:bodyPr>
          <a:lstStyle/>
          <a:p>
            <a:r>
              <a:rPr altLang="en-US" b="1" lang="zh-CN" sz="4400">
                <a:solidFill>
                  <a:srgbClr val="009B47"/>
                </a:solidFill>
                <a:latin charset="-122" panose="020b0503020204020204" pitchFamily="34" typeface="微软雅黑"/>
                <a:ea charset="-122" panose="020b0503020204020204" pitchFamily="34" typeface="微软雅黑"/>
                <a:cs typeface="+mn-ea"/>
                <a:sym typeface="+mn-lt"/>
              </a:rPr>
              <a:t>垃圾处理的方法</a:t>
            </a:r>
          </a:p>
        </p:txBody>
      </p:sp>
      <p:sp>
        <p:nvSpPr>
          <p:cNvPr id="27" name="Freeform 78">
            <a:extLst>
              <a:ext uri="{FF2B5EF4-FFF2-40B4-BE49-F238E27FC236}">
                <a16:creationId xmlns:a16="http://schemas.microsoft.com/office/drawing/2014/main" id="{691BE8C3-28C7-4A86-B4CC-0F96BA0D4D56}"/>
              </a:ext>
            </a:extLst>
          </p:cNvPr>
          <p:cNvSpPr/>
          <p:nvPr/>
        </p:nvSpPr>
        <p:spPr bwMode="auto">
          <a:xfrm>
            <a:off x="844919" y="4031098"/>
            <a:ext cx="2886710"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9B47"/>
          </a:solidFill>
          <a:ln>
            <a:noFill/>
          </a:ln>
        </p:spPr>
        <p:txBody>
          <a:bodyPr anchor="t" anchorCtr="0" bIns="45720" compatLnSpc="1" lIns="91440" numCol="1" rIns="91440" tIns="45720" vert="horz" wrap="square"/>
          <a:lstStyle/>
          <a:p>
            <a:endParaRPr altLang="en-US" lang="zh-CN">
              <a:solidFill>
                <a:schemeClr val="bg1"/>
              </a:solidFill>
              <a:cs typeface="+mn-ea"/>
              <a:sym typeface="+mn-lt"/>
            </a:endParaRPr>
          </a:p>
        </p:txBody>
      </p:sp>
      <p:sp>
        <p:nvSpPr>
          <p:cNvPr id="28" name="TextBox 12">
            <a:extLst>
              <a:ext uri="{FF2B5EF4-FFF2-40B4-BE49-F238E27FC236}">
                <a16:creationId xmlns:a16="http://schemas.microsoft.com/office/drawing/2014/main" id="{20EF70D5-6131-43F7-98C1-2A013AFA5451}"/>
              </a:ext>
            </a:extLst>
          </p:cNvPr>
          <p:cNvSpPr txBox="1"/>
          <p:nvPr/>
        </p:nvSpPr>
        <p:spPr>
          <a:xfrm>
            <a:off x="748796" y="4660643"/>
            <a:ext cx="6678164" cy="1310640"/>
          </a:xfrm>
          <a:prstGeom prst="rect">
            <a:avLst/>
          </a:prstGeom>
          <a:noFill/>
        </p:spPr>
        <p:txBody>
          <a:bodyPr rtlCol="0" wrap="square">
            <a:spAutoFit/>
          </a:bodyPr>
          <a:lstStyle/>
          <a:p>
            <a:pPr algn="just">
              <a:buFontTx/>
              <a:buNone/>
            </a:pPr>
            <a:r>
              <a:rPr altLang="zh-CN" lang="zh-CN" sz="1600">
                <a:latin charset="-122" panose="020b0503020204020204" pitchFamily="34" typeface="微软雅黑"/>
                <a:ea charset="-122" panose="020b0503020204020204" pitchFamily="34" typeface="微软雅黑"/>
                <a:cs typeface="+mn-ea"/>
                <a:sym typeface="+mn-lt"/>
              </a:rPr>
              <a:t>这是将固体废物直接倾倒在距离、深度都合适的海水中，利用海洋巨大的环境容量和稀释能力，使海洋环境中的污染物保持在很低的水平。根据废物倾倒后能够使海洋遭到损害的程度，将废物分为三类：第一类为绝对禁止投放的废物（黑名单）；第二类是经过特别准许后能够倾倒的废物（灰名单）；第三类是允许排放的低毒、无毒废物（白名单）</a:t>
            </a:r>
          </a:p>
        </p:txBody>
      </p:sp>
      <p:sp>
        <p:nvSpPr>
          <p:cNvPr id="29" name="TextBox 13">
            <a:extLst>
              <a:ext uri="{FF2B5EF4-FFF2-40B4-BE49-F238E27FC236}">
                <a16:creationId xmlns:a16="http://schemas.microsoft.com/office/drawing/2014/main" id="{FC7B99AB-24F7-4CB0-BB88-F8CBE6F9B925}"/>
              </a:ext>
            </a:extLst>
          </p:cNvPr>
          <p:cNvSpPr txBox="1"/>
          <p:nvPr/>
        </p:nvSpPr>
        <p:spPr>
          <a:xfrm>
            <a:off x="1064484" y="4031207"/>
            <a:ext cx="2587663" cy="457200"/>
          </a:xfrm>
          <a:prstGeom prst="rect">
            <a:avLst/>
          </a:prstGeom>
          <a:solidFill>
            <a:srgbClr val="009B47"/>
          </a:solidFill>
        </p:spPr>
        <p:txBody>
          <a:bodyPr rtlCol="0" wrap="square">
            <a:spAutoFit/>
          </a:bodyPr>
          <a:lstStyle/>
          <a:p>
            <a:pPr algn="dist"/>
            <a:r>
              <a:rPr altLang="zh-CN" b="1" lang="zh-CN" sz="2400">
                <a:solidFill>
                  <a:schemeClr val="bg1"/>
                </a:solidFill>
                <a:latin charset="-122" panose="020b0503020204020204" pitchFamily="34" typeface="微软雅黑"/>
                <a:ea charset="-122" panose="020b0503020204020204" pitchFamily="34" typeface="微软雅黑"/>
                <a:cs typeface="+mn-ea"/>
                <a:sym typeface="+mn-lt"/>
              </a:rPr>
              <a:t>海洋倾倒</a:t>
            </a:r>
          </a:p>
        </p:txBody>
      </p:sp>
      <p:sp>
        <p:nvSpPr>
          <p:cNvPr id="30" name="Freeform 78">
            <a:extLst>
              <a:ext uri="{FF2B5EF4-FFF2-40B4-BE49-F238E27FC236}">
                <a16:creationId xmlns:a16="http://schemas.microsoft.com/office/drawing/2014/main" id="{4A086186-14AF-4EB4-A762-EAFE795688D3}"/>
              </a:ext>
            </a:extLst>
          </p:cNvPr>
          <p:cNvSpPr/>
          <p:nvPr/>
        </p:nvSpPr>
        <p:spPr bwMode="auto">
          <a:xfrm>
            <a:off x="8123087" y="2332163"/>
            <a:ext cx="2886710"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9B47"/>
          </a:solidFill>
          <a:ln>
            <a:noFill/>
          </a:ln>
        </p:spPr>
        <p:txBody>
          <a:bodyPr anchor="t" anchorCtr="0" bIns="45720" compatLnSpc="1" lIns="91440" numCol="1" rIns="91440" tIns="45720" vert="horz" wrap="square"/>
          <a:lstStyle/>
          <a:p>
            <a:endParaRPr altLang="en-US" lang="zh-CN">
              <a:solidFill>
                <a:schemeClr val="bg1"/>
              </a:solidFill>
              <a:cs typeface="+mn-ea"/>
              <a:sym typeface="+mn-lt"/>
            </a:endParaRPr>
          </a:p>
        </p:txBody>
      </p:sp>
      <p:sp>
        <p:nvSpPr>
          <p:cNvPr id="31" name="TextBox 14">
            <a:extLst>
              <a:ext uri="{FF2B5EF4-FFF2-40B4-BE49-F238E27FC236}">
                <a16:creationId xmlns:a16="http://schemas.microsoft.com/office/drawing/2014/main" id="{2ED98D7C-B754-4BF2-8479-BC850B2D4A61}"/>
              </a:ext>
            </a:extLst>
          </p:cNvPr>
          <p:cNvSpPr txBox="1"/>
          <p:nvPr/>
        </p:nvSpPr>
        <p:spPr>
          <a:xfrm>
            <a:off x="8422134" y="2207592"/>
            <a:ext cx="2587663" cy="640080"/>
          </a:xfrm>
          <a:prstGeom prst="rect">
            <a:avLst/>
          </a:prstGeom>
          <a:noFill/>
        </p:spPr>
        <p:txBody>
          <a:bodyPr rtlCol="0" wrap="square">
            <a:spAutoFit/>
          </a:bodyPr>
          <a:lstStyle>
            <a:defPPr>
              <a:defRPr lang="zh-CN"/>
            </a:defPPr>
            <a:lvl1pPr algn="r">
              <a:spcBef>
                <a:spcPct val="0"/>
              </a:spcBef>
              <a:defRPr b="1" sz="2400">
                <a:gradFill>
                  <a:gsLst>
                    <a:gs pos="0">
                      <a:srgbClr val="BE8C83"/>
                    </a:gs>
                    <a:gs pos="100000">
                      <a:srgbClr val="BE8C83"/>
                    </a:gs>
                    <a:gs pos="50000">
                      <a:srgbClr val="FFEEE2"/>
                    </a:gs>
                  </a:gsLst>
                  <a:lin ang="0" scaled="0"/>
                </a:gradFill>
                <a:latin charset="-122" panose="020b0503020204020204" pitchFamily="34" typeface="微软雅黑"/>
                <a:ea charset="-122" panose="020b0503020204020204" pitchFamily="34" typeface="微软雅黑"/>
              </a:defRPr>
            </a:lvl1pPr>
          </a:lstStyle>
          <a:p>
            <a:pPr algn="l">
              <a:lnSpc>
                <a:spcPct val="150000"/>
              </a:lnSpc>
            </a:pPr>
            <a:r>
              <a:rPr altLang="zh-CN" lang="zh-CN">
                <a:solidFill>
                  <a:schemeClr val="bg1"/>
                </a:solidFill>
                <a:cs typeface="+mn-ea"/>
                <a:sym typeface="+mn-lt"/>
              </a:rPr>
              <a:t>远   洋    焚   烧</a:t>
            </a:r>
          </a:p>
        </p:txBody>
      </p:sp>
      <p:sp>
        <p:nvSpPr>
          <p:cNvPr id="32" name="TextBox 15">
            <a:extLst>
              <a:ext uri="{FF2B5EF4-FFF2-40B4-BE49-F238E27FC236}">
                <a16:creationId xmlns:a16="http://schemas.microsoft.com/office/drawing/2014/main" id="{0E1E3015-8034-40DC-A5D1-DDA887B249C8}"/>
              </a:ext>
            </a:extLst>
          </p:cNvPr>
          <p:cNvSpPr txBox="1"/>
          <p:nvPr/>
        </p:nvSpPr>
        <p:spPr>
          <a:xfrm>
            <a:off x="8046447" y="2922370"/>
            <a:ext cx="3256971" cy="3017520"/>
          </a:xfrm>
          <a:prstGeom prst="rect">
            <a:avLst/>
          </a:prstGeom>
          <a:noFill/>
          <a:ln w="28575">
            <a:solidFill>
              <a:srgbClr val="218B01"/>
            </a:solidFill>
            <a:prstDash val="dash"/>
          </a:ln>
        </p:spPr>
        <p:txBody>
          <a:bodyPr rtlCol="0" wrap="square">
            <a:spAutoFit/>
          </a:bodyPr>
          <a:lstStyle/>
          <a:p>
            <a:pPr algn="just">
              <a:lnSpc>
                <a:spcPct val="200000"/>
              </a:lnSpc>
              <a:buFontTx/>
              <a:buNone/>
            </a:pPr>
            <a:r>
              <a:rPr altLang="zh-CN" lang="zh-CN" sz="1600">
                <a:latin charset="-122" panose="020b0503020204020204" pitchFamily="34" typeface="微软雅黑"/>
                <a:ea charset="-122" panose="020b0503020204020204" pitchFamily="34" typeface="微软雅黑"/>
                <a:cs typeface="+mn-ea"/>
                <a:sym typeface="+mn-lt"/>
              </a:rPr>
              <a:t>远洋焚烧是利用焚烧船在远海对固体废物进行焚烧，焚烧过程的各种产物直接排入海中。远洋焚烧适于处理易燃性废物，焚烧在专用的船上所设的焚烧炉内进行，焚烧销毁率达99%以上。</a:t>
            </a:r>
          </a:p>
        </p:txBody>
      </p:sp>
    </p:spTree>
    <p:extLst>
      <p:ext uri="{BB962C8B-B14F-4D97-AF65-F5344CB8AC3E}">
        <p14:creationId val="303788406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0-#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18"/>
                                        </p:tgtEl>
                                        <p:attrNameLst>
                                          <p:attrName>style.visibility</p:attrName>
                                        </p:attrNameLst>
                                      </p:cBhvr>
                                      <p:to>
                                        <p:strVal val="visible"/>
                                      </p:to>
                                    </p:set>
                                    <p:animEffect filter="wipe(up)" transition="in">
                                      <p:cBhvr>
                                        <p:cTn dur="500" id="16"/>
                                        <p:tgtEl>
                                          <p:spTgt spid="18"/>
                                        </p:tgtEl>
                                      </p:cBhvr>
                                    </p:animEffect>
                                  </p:childTnLst>
                                </p:cTn>
                              </p:par>
                            </p:childTnLst>
                          </p:cTn>
                        </p:par>
                        <p:par>
                          <p:cTn fill="hold" id="17" nodeType="afterGroup">
                            <p:stCondLst>
                              <p:cond delay="1500"/>
                            </p:stCondLst>
                            <p:childTnLst>
                              <p:par>
                                <p:cTn fill="hold" id="18" nodeType="afterEffect" presetClass="entr" presetID="2" presetSubtype="8">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0-#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2" presetSubtype="1">
                                  <p:stCondLst>
                                    <p:cond delay="0"/>
                                  </p:stCondLst>
                                  <p:childTnLst>
                                    <p:set>
                                      <p:cBhvr>
                                        <p:cTn dur="1" fill="hold" id="24">
                                          <p:stCondLst>
                                            <p:cond delay="0"/>
                                          </p:stCondLst>
                                        </p:cTn>
                                        <p:tgtEl>
                                          <p:spTgt spid="20"/>
                                        </p:tgtEl>
                                        <p:attrNameLst>
                                          <p:attrName>style.visibility</p:attrName>
                                        </p:attrNameLst>
                                      </p:cBhvr>
                                      <p:to>
                                        <p:strVal val="visible"/>
                                      </p:to>
                                    </p:set>
                                    <p:animEffect filter="wipe(up)" transition="in">
                                      <p:cBhvr>
                                        <p:cTn dur="500" id="25"/>
                                        <p:tgtEl>
                                          <p:spTgt spid="20"/>
                                        </p:tgtEl>
                                      </p:cBhvr>
                                    </p:animEffect>
                                  </p:childTnLst>
                                </p:cTn>
                              </p:par>
                            </p:childTnLst>
                          </p:cTn>
                        </p:par>
                        <p:par>
                          <p:cTn fill="hold" id="26" nodeType="afterGroup">
                            <p:stCondLst>
                              <p:cond delay="2500"/>
                            </p:stCondLst>
                            <p:childTnLst>
                              <p:par>
                                <p:cTn fill="hold" id="27" nodeType="afterEffect" presetClass="entr" presetID="2" presetSubtype="8">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additive="base">
                                        <p:cTn dur="500" fill="hold" id="29"/>
                                        <p:tgtEl>
                                          <p:spTgt spid="14"/>
                                        </p:tgtEl>
                                        <p:attrNameLst>
                                          <p:attrName>ppt_x</p:attrName>
                                        </p:attrNameLst>
                                      </p:cBhvr>
                                      <p:tavLst>
                                        <p:tav tm="0">
                                          <p:val>
                                            <p:strVal val="0-#ppt_w/2"/>
                                          </p:val>
                                        </p:tav>
                                        <p:tav tm="100000">
                                          <p:val>
                                            <p:strVal val="#ppt_x"/>
                                          </p:val>
                                        </p:tav>
                                      </p:tavLst>
                                    </p:anim>
                                    <p:anim calcmode="lin" valueType="num">
                                      <p:cBhvr additive="base">
                                        <p:cTn dur="500" fill="hold" id="30"/>
                                        <p:tgtEl>
                                          <p:spTgt spid="14"/>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22" presetSubtype="1">
                                  <p:stCondLst>
                                    <p:cond delay="0"/>
                                  </p:stCondLst>
                                  <p:childTnLst>
                                    <p:set>
                                      <p:cBhvr>
                                        <p:cTn dur="1" fill="hold" id="33">
                                          <p:stCondLst>
                                            <p:cond delay="0"/>
                                          </p:stCondLst>
                                        </p:cTn>
                                        <p:tgtEl>
                                          <p:spTgt spid="19"/>
                                        </p:tgtEl>
                                        <p:attrNameLst>
                                          <p:attrName>style.visibility</p:attrName>
                                        </p:attrNameLst>
                                      </p:cBhvr>
                                      <p:to>
                                        <p:strVal val="visible"/>
                                      </p:to>
                                    </p:set>
                                    <p:animEffect filter="wipe(up)" transition="in">
                                      <p:cBhvr>
                                        <p:cTn dur="500" id="34"/>
                                        <p:tgtEl>
                                          <p:spTgt spid="19"/>
                                        </p:tgtEl>
                                      </p:cBhvr>
                                    </p:animEffect>
                                  </p:childTnLst>
                                </p:cTn>
                              </p:par>
                            </p:childTnLst>
                          </p:cTn>
                        </p:par>
                        <p:par>
                          <p:cTn fill="hold" id="35" nodeType="afterGroup">
                            <p:stCondLst>
                              <p:cond delay="3500"/>
                            </p:stCondLst>
                            <p:childTnLst>
                              <p:par>
                                <p:cTn fill="hold" grpId="0" id="36" nodeType="afterEffect" presetClass="entr" presetID="2" presetSubtype="4">
                                  <p:stCondLst>
                                    <p:cond delay="0"/>
                                  </p:stCondLst>
                                  <p:childTnLst>
                                    <p:set>
                                      <p:cBhvr>
                                        <p:cTn dur="1" fill="hold" id="37">
                                          <p:stCondLst>
                                            <p:cond delay="0"/>
                                          </p:stCondLst>
                                        </p:cTn>
                                        <p:tgtEl>
                                          <p:spTgt spid="27"/>
                                        </p:tgtEl>
                                        <p:attrNameLst>
                                          <p:attrName>style.visibility</p:attrName>
                                        </p:attrNameLst>
                                      </p:cBhvr>
                                      <p:to>
                                        <p:strVal val="visible"/>
                                      </p:to>
                                    </p:set>
                                    <p:anim calcmode="lin" valueType="num">
                                      <p:cBhvr additive="base">
                                        <p:cTn dur="500" fill="hold" id="38"/>
                                        <p:tgtEl>
                                          <p:spTgt spid="27"/>
                                        </p:tgtEl>
                                        <p:attrNameLst>
                                          <p:attrName>ppt_x</p:attrName>
                                        </p:attrNameLst>
                                      </p:cBhvr>
                                      <p:tavLst>
                                        <p:tav tm="0">
                                          <p:val>
                                            <p:strVal val="#ppt_x"/>
                                          </p:val>
                                        </p:tav>
                                        <p:tav tm="100000">
                                          <p:val>
                                            <p:strVal val="#ppt_x"/>
                                          </p:val>
                                        </p:tav>
                                      </p:tavLst>
                                    </p:anim>
                                    <p:anim calcmode="lin" valueType="num">
                                      <p:cBhvr additive="base">
                                        <p:cTn dur="500" fill="hold" id="39"/>
                                        <p:tgtEl>
                                          <p:spTgt spid="27"/>
                                        </p:tgtEl>
                                        <p:attrNameLst>
                                          <p:attrName>ppt_y</p:attrName>
                                        </p:attrNameLst>
                                      </p:cBhvr>
                                      <p:tavLst>
                                        <p:tav tm="0">
                                          <p:val>
                                            <p:strVal val="1+#ppt_h/2"/>
                                          </p:val>
                                        </p:tav>
                                        <p:tav tm="100000">
                                          <p:val>
                                            <p:strVal val="#ppt_y"/>
                                          </p:val>
                                        </p:tav>
                                      </p:tavLst>
                                    </p:anim>
                                  </p:childTnLst>
                                </p:cTn>
                              </p:par>
                              <p:par>
                                <p:cTn fill="hold" grpId="0" id="40" nodeType="withEffect" presetClass="entr" presetID="22" presetSubtype="2">
                                  <p:stCondLst>
                                    <p:cond delay="0"/>
                                  </p:stCondLst>
                                  <p:childTnLst>
                                    <p:set>
                                      <p:cBhvr>
                                        <p:cTn dur="1" fill="hold" id="41">
                                          <p:stCondLst>
                                            <p:cond delay="0"/>
                                          </p:stCondLst>
                                        </p:cTn>
                                        <p:tgtEl>
                                          <p:spTgt spid="29"/>
                                        </p:tgtEl>
                                        <p:attrNameLst>
                                          <p:attrName>style.visibility</p:attrName>
                                        </p:attrNameLst>
                                      </p:cBhvr>
                                      <p:to>
                                        <p:strVal val="visible"/>
                                      </p:to>
                                    </p:set>
                                    <p:animEffect filter="wipe(right)" transition="in">
                                      <p:cBhvr>
                                        <p:cTn dur="500" id="42"/>
                                        <p:tgtEl>
                                          <p:spTgt spid="29"/>
                                        </p:tgtEl>
                                      </p:cBhvr>
                                    </p:animEffect>
                                  </p:childTnLst>
                                </p:cTn>
                              </p:par>
                            </p:childTnLst>
                          </p:cTn>
                        </p:par>
                        <p:par>
                          <p:cTn fill="hold" id="43" nodeType="afterGroup">
                            <p:stCondLst>
                              <p:cond delay="4000"/>
                            </p:stCondLst>
                            <p:childTnLst>
                              <p:par>
                                <p:cTn fill="hold" grpId="0" id="44" nodeType="afterEffect" presetClass="entr" presetID="22" presetSubtype="1">
                                  <p:stCondLst>
                                    <p:cond delay="0"/>
                                  </p:stCondLst>
                                  <p:childTnLst>
                                    <p:set>
                                      <p:cBhvr>
                                        <p:cTn dur="1" fill="hold" id="45">
                                          <p:stCondLst>
                                            <p:cond delay="0"/>
                                          </p:stCondLst>
                                        </p:cTn>
                                        <p:tgtEl>
                                          <p:spTgt spid="28"/>
                                        </p:tgtEl>
                                        <p:attrNameLst>
                                          <p:attrName>style.visibility</p:attrName>
                                        </p:attrNameLst>
                                      </p:cBhvr>
                                      <p:to>
                                        <p:strVal val="visible"/>
                                      </p:to>
                                    </p:set>
                                    <p:animEffect filter="wipe(up)" transition="in">
                                      <p:cBhvr>
                                        <p:cTn dur="500" id="46"/>
                                        <p:tgtEl>
                                          <p:spTgt spid="28"/>
                                        </p:tgtEl>
                                      </p:cBhvr>
                                    </p:animEffect>
                                  </p:childTnLst>
                                </p:cTn>
                              </p:par>
                            </p:childTnLst>
                          </p:cTn>
                        </p:par>
                        <p:par>
                          <p:cTn fill="hold" id="47" nodeType="afterGroup">
                            <p:stCondLst>
                              <p:cond delay="4500"/>
                            </p:stCondLst>
                            <p:childTnLst>
                              <p:par>
                                <p:cTn fill="hold" grpId="0" id="48" nodeType="afterEffect" presetClass="entr" presetID="2" presetSubtype="4">
                                  <p:stCondLst>
                                    <p:cond delay="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500" fill="hold" id="50"/>
                                        <p:tgtEl>
                                          <p:spTgt spid="30"/>
                                        </p:tgtEl>
                                        <p:attrNameLst>
                                          <p:attrName>ppt_x</p:attrName>
                                        </p:attrNameLst>
                                      </p:cBhvr>
                                      <p:tavLst>
                                        <p:tav tm="0">
                                          <p:val>
                                            <p:strVal val="#ppt_x"/>
                                          </p:val>
                                        </p:tav>
                                        <p:tav tm="100000">
                                          <p:val>
                                            <p:strVal val="#ppt_x"/>
                                          </p:val>
                                        </p:tav>
                                      </p:tavLst>
                                    </p:anim>
                                    <p:anim calcmode="lin" valueType="num">
                                      <p:cBhvr additive="base">
                                        <p:cTn dur="500" fill="hold" id="51"/>
                                        <p:tgtEl>
                                          <p:spTgt spid="30"/>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5000"/>
                            </p:stCondLst>
                            <p:childTnLst>
                              <p:par>
                                <p:cTn fill="hold" grpId="0" id="53" nodeType="afterEffect" presetClass="entr" presetID="22" presetSubtype="8">
                                  <p:stCondLst>
                                    <p:cond delay="0"/>
                                  </p:stCondLst>
                                  <p:childTnLst>
                                    <p:set>
                                      <p:cBhvr>
                                        <p:cTn dur="1" fill="hold" id="54">
                                          <p:stCondLst>
                                            <p:cond delay="0"/>
                                          </p:stCondLst>
                                        </p:cTn>
                                        <p:tgtEl>
                                          <p:spTgt spid="31"/>
                                        </p:tgtEl>
                                        <p:attrNameLst>
                                          <p:attrName>style.visibility</p:attrName>
                                        </p:attrNameLst>
                                      </p:cBhvr>
                                      <p:to>
                                        <p:strVal val="visible"/>
                                      </p:to>
                                    </p:set>
                                    <p:animEffect filter="wipe(left)" transition="in">
                                      <p:cBhvr>
                                        <p:cTn dur="500" id="55"/>
                                        <p:tgtEl>
                                          <p:spTgt spid="31"/>
                                        </p:tgtEl>
                                      </p:cBhvr>
                                    </p:animEffect>
                                  </p:childTnLst>
                                </p:cTn>
                              </p:par>
                              <p:par>
                                <p:cTn fill="hold" grpId="0" id="56" nodeType="withEffect" presetClass="entr" presetID="22" presetSubtype="1">
                                  <p:stCondLst>
                                    <p:cond delay="0"/>
                                  </p:stCondLst>
                                  <p:childTnLst>
                                    <p:set>
                                      <p:cBhvr>
                                        <p:cTn dur="1" fill="hold" id="57">
                                          <p:stCondLst>
                                            <p:cond delay="0"/>
                                          </p:stCondLst>
                                        </p:cTn>
                                        <p:tgtEl>
                                          <p:spTgt spid="32"/>
                                        </p:tgtEl>
                                        <p:attrNameLst>
                                          <p:attrName>style.visibility</p:attrName>
                                        </p:attrNameLst>
                                      </p:cBhvr>
                                      <p:to>
                                        <p:strVal val="visible"/>
                                      </p:to>
                                    </p:set>
                                    <p:animEffect filter="wipe(up)" transition="in">
                                      <p:cBhvr>
                                        <p:cTn dur="500" id="58"/>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3"/>
      <p:bldP grpId="0" spid="27"/>
      <p:bldP grpId="0" spid="28"/>
      <p:bldP grpId="0" spid="29"/>
      <p:bldP grpId="0" spid="30"/>
      <p:bldP grpId="0" spid="31"/>
      <p:bldP grpId="0" spid="3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D06D2BB-70FC-4241-8BC3-2D6168973BEE}"/>
              </a:ext>
            </a:extLst>
          </p:cNvPr>
          <p:cNvPicPr>
            <a:picLocks noChangeAspect="1"/>
          </p:cNvPicPr>
          <p:nvPr/>
        </p:nvPicPr>
        <p:blipFill>
          <a:blip r:embed="rId2">
            <a:extLst>
              <a:ext uri="{28A0092B-C50C-407E-A947-70E740481C1C}">
                <a14:useLocalDpi val="0"/>
              </a:ext>
            </a:extLst>
          </a:blip>
          <a:srcRect b="25185"/>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843D7239-FCF0-4814-AA3A-AF89829240F6}"/>
              </a:ext>
            </a:extLst>
          </p:cNvPr>
          <p:cNvSpPr/>
          <p:nvPr/>
        </p:nvSpPr>
        <p:spPr>
          <a:xfrm>
            <a:off x="254000" y="203200"/>
            <a:ext cx="11684000" cy="6502400"/>
          </a:xfrm>
          <a:prstGeom prst="rect">
            <a:avLst/>
          </a:prstGeom>
          <a:solidFill>
            <a:schemeClr val="bg1"/>
          </a:solidFill>
          <a:ln w="28575">
            <a:solidFill>
              <a:srgbClr val="218B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963962F4-128F-4B5A-9F86-D6335C8D40C1}"/>
              </a:ext>
            </a:extLst>
          </p:cNvPr>
          <p:cNvSpPr txBox="1"/>
          <p:nvPr/>
        </p:nvSpPr>
        <p:spPr>
          <a:xfrm>
            <a:off x="1137920" y="550615"/>
            <a:ext cx="6096000" cy="335280"/>
          </a:xfrm>
          <a:prstGeom prst="rect">
            <a:avLst/>
          </a:prstGeom>
          <a:noFill/>
        </p:spPr>
        <p:txBody>
          <a:bodyPr wrap="square">
            <a:spAutoFit/>
          </a:bodyPr>
          <a:lstStyle/>
          <a:p>
            <a:pPr algn="l">
              <a:defRPr/>
            </a:pPr>
            <a:r>
              <a:rPr altLang="en-US" lang="zh-CN" sz="1600">
                <a:solidFill>
                  <a:srgbClr val="218B01"/>
                </a:solidFill>
                <a:latin charset="-122" panose="00020600040101010101" pitchFamily="18" typeface="阿里汉仪智能黑体"/>
                <a:ea charset="-122" panose="00020600040101010101" pitchFamily="18" typeface="阿里汉仪智能黑体"/>
                <a:sym typeface="+mn-lt"/>
              </a:rPr>
              <a:t>垃圾处理的现状</a:t>
            </a:r>
          </a:p>
        </p:txBody>
      </p:sp>
      <p:pic>
        <p:nvPicPr>
          <p:cNvPr id="7" name="图片 6">
            <a:extLst>
              <a:ext uri="{FF2B5EF4-FFF2-40B4-BE49-F238E27FC236}">
                <a16:creationId xmlns:a16="http://schemas.microsoft.com/office/drawing/2014/main" id="{577C2CC3-D57D-4954-B97C-30647026CB13}"/>
              </a:ext>
            </a:extLst>
          </p:cNvPr>
          <p:cNvPicPr>
            <a:picLocks noChangeAspect="1"/>
          </p:cNvPicPr>
          <p:nvPr/>
        </p:nvPicPr>
        <p:blipFill>
          <a:blip r:embed="rId3">
            <a:extLst>
              <a:ext uri="{28A0092B-C50C-407E-A947-70E740481C1C}">
                <a14:useLocalDpi val="0"/>
              </a:ext>
            </a:extLst>
          </a:blip>
          <a:stretch>
            <a:fillRect/>
          </a:stretch>
        </p:blipFill>
        <p:spPr>
          <a:xfrm>
            <a:off x="386080" y="230406"/>
            <a:ext cx="751840" cy="751840"/>
          </a:xfrm>
          <a:prstGeom prst="rect">
            <a:avLst/>
          </a:prstGeom>
        </p:spPr>
      </p:pic>
      <p:sp>
        <p:nvSpPr>
          <p:cNvPr id="6" name="矩形 5">
            <a:extLst>
              <a:ext uri="{FF2B5EF4-FFF2-40B4-BE49-F238E27FC236}">
                <a16:creationId xmlns:a16="http://schemas.microsoft.com/office/drawing/2014/main" id="{942CDEA9-356E-4ED1-B123-AE08AB5E203B}"/>
              </a:ext>
            </a:extLst>
          </p:cNvPr>
          <p:cNvSpPr/>
          <p:nvPr/>
        </p:nvSpPr>
        <p:spPr>
          <a:xfrm>
            <a:off x="4694340" y="1612526"/>
            <a:ext cx="2803320" cy="640062"/>
          </a:xfrm>
          <a:prstGeom prst="rect">
            <a:avLst/>
          </a:prstGeom>
          <a:noFill/>
        </p:spPr>
        <p:txBody>
          <a:bodyPr bIns="45711" lIns="91422" rIns="91422" tIns="45711" wrap="square">
            <a:spAutoFit/>
          </a:bodyPr>
          <a:lstStyle/>
          <a:p>
            <a:pPr algn="dist"/>
            <a:r>
              <a:rPr altLang="en-US" b="1" lang="zh-CN" sz="3600">
                <a:solidFill>
                  <a:srgbClr val="218B01"/>
                </a:solidFill>
                <a:latin charset="-122" panose="020b0503020204020204" pitchFamily="34" typeface="微软雅黑"/>
                <a:ea charset="-122" panose="020b0503020204020204" pitchFamily="34" typeface="微软雅黑"/>
                <a:cs typeface="+mn-ea"/>
                <a:sym typeface="+mn-lt"/>
              </a:rPr>
              <a:t>焚烧发电</a:t>
            </a:r>
          </a:p>
        </p:txBody>
      </p:sp>
      <p:grpSp>
        <p:nvGrpSpPr>
          <p:cNvPr id="5" name="组合 4">
            <a:extLst>
              <a:ext uri="{FF2B5EF4-FFF2-40B4-BE49-F238E27FC236}">
                <a16:creationId xmlns:a16="http://schemas.microsoft.com/office/drawing/2014/main" id="{4CC68113-F0C7-43C3-8AD7-BB6B0F2ADA65}"/>
              </a:ext>
            </a:extLst>
          </p:cNvPr>
          <p:cNvGrpSpPr/>
          <p:nvPr/>
        </p:nvGrpSpPr>
        <p:grpSpPr>
          <a:xfrm>
            <a:off x="936581" y="2410624"/>
            <a:ext cx="3338954" cy="3760641"/>
            <a:chOff x="936581" y="2410624"/>
            <a:chExt cx="3338954" cy="3760641"/>
          </a:xfrm>
        </p:grpSpPr>
        <p:sp>
          <p:nvSpPr>
            <p:cNvPr id="8" name="TextBox 75">
              <a:extLst>
                <a:ext uri="{FF2B5EF4-FFF2-40B4-BE49-F238E27FC236}">
                  <a16:creationId xmlns:a16="http://schemas.microsoft.com/office/drawing/2014/main" id="{083B22E0-0306-4B69-AB92-93E785F6B6D0}"/>
                </a:ext>
              </a:extLst>
            </p:cNvPr>
            <p:cNvSpPr txBox="1"/>
            <p:nvPr/>
          </p:nvSpPr>
          <p:spPr>
            <a:xfrm>
              <a:off x="1658480" y="2410624"/>
              <a:ext cx="1941247" cy="457200"/>
            </a:xfrm>
            <a:prstGeom prst="rect">
              <a:avLst/>
            </a:prstGeom>
            <a:noFill/>
          </p:spPr>
          <p:txBody>
            <a:bodyPr rtlCol="0" wrap="square">
              <a:spAutoFit/>
            </a:bodyPr>
            <a:lstStyle/>
            <a:p>
              <a:pPr algn="ctr" indent="-342900" marL="342900">
                <a:buFont charset="2" panose="05000000000000000000" pitchFamily="2" typeface="Wingdings"/>
                <a:buChar char="u"/>
              </a:pPr>
              <a:r>
                <a:rPr altLang="zh-CN" b="1" lang="en-US" sz="2400">
                  <a:latin charset="-122" panose="020b0503020204020204" pitchFamily="34" typeface="微软雅黑"/>
                  <a:ea charset="-122" panose="020b0503020204020204" pitchFamily="34" typeface="微软雅黑"/>
                  <a:cs typeface="+mn-ea"/>
                  <a:sym typeface="+mn-lt"/>
                </a:rPr>
                <a:t>缺      点</a:t>
              </a:r>
            </a:p>
          </p:txBody>
        </p:sp>
        <p:sp>
          <p:nvSpPr>
            <p:cNvPr id="11" name="矩形 1">
              <a:extLst>
                <a:ext uri="{FF2B5EF4-FFF2-40B4-BE49-F238E27FC236}">
                  <a16:creationId xmlns:a16="http://schemas.microsoft.com/office/drawing/2014/main" id="{B109794E-F48E-438D-9963-186AC5E813A0}"/>
                </a:ext>
              </a:extLst>
            </p:cNvPr>
            <p:cNvSpPr>
              <a:spLocks noChangeArrowheads="1"/>
            </p:cNvSpPr>
            <p:nvPr/>
          </p:nvSpPr>
          <p:spPr bwMode="auto">
            <a:xfrm>
              <a:off x="936581" y="3167750"/>
              <a:ext cx="3338954" cy="3017520"/>
            </a:xfrm>
            <a:prstGeom prst="rect">
              <a:avLst/>
            </a:prstGeom>
            <a:noFill/>
            <a:ln>
              <a:noFill/>
            </a:ln>
          </p:spPr>
          <p:txBody>
            <a:bodyPr wrap="square">
              <a:spAutoFit/>
            </a:bodyPr>
            <a:lstStyle/>
            <a:p>
              <a:pPr algn="just">
                <a:lnSpc>
                  <a:spcPct val="150000"/>
                </a:lnSpc>
                <a:defRPr/>
              </a:pPr>
              <a:r>
                <a:rPr altLang="en-US" lang="zh-CN" sz="1600">
                  <a:latin charset="-122" panose="020b0503020204020204" pitchFamily="34" typeface="微软雅黑"/>
                  <a:ea charset="-122" panose="020b0503020204020204" pitchFamily="34" typeface="微软雅黑"/>
                  <a:cs typeface="+mn-ea"/>
                  <a:sym typeface="+mn-lt"/>
                </a:rPr>
                <a:t>焚烧法的缺点是投资大,消耗大量电能在焚烧过程中产生大量的空气污染物(如重金属,CO,HCL,SO2和NO2等)和某些致癌物质,尤其是二噁英,这些都使该方法的应用受到限制.</a:t>
              </a:r>
            </a:p>
            <a:p>
              <a:pPr algn="just">
                <a:lnSpc>
                  <a:spcPct val="150000"/>
                </a:lnSpc>
                <a:defRPr/>
              </a:pPr>
              <a:br>
                <a:rPr altLang="en-US" lang="zh-CN" sz="1600">
                  <a:latin charset="-122" panose="020b0503020204020204" pitchFamily="34" typeface="微软雅黑"/>
                  <a:ea charset="-122" panose="020b0503020204020204" pitchFamily="34" typeface="微软雅黑"/>
                  <a:cs typeface="+mn-ea"/>
                  <a:sym typeface="+mn-lt"/>
                </a:rPr>
              </a:br>
            </a:p>
          </p:txBody>
        </p:sp>
      </p:grpSp>
      <p:grpSp>
        <p:nvGrpSpPr>
          <p:cNvPr id="13" name="组合 12">
            <a:extLst>
              <a:ext uri="{FF2B5EF4-FFF2-40B4-BE49-F238E27FC236}">
                <a16:creationId xmlns:a16="http://schemas.microsoft.com/office/drawing/2014/main" id="{EE231196-ECA3-46F1-9D79-FF0BA9C727D8}"/>
              </a:ext>
            </a:extLst>
          </p:cNvPr>
          <p:cNvGrpSpPr/>
          <p:nvPr/>
        </p:nvGrpSpPr>
        <p:grpSpPr>
          <a:xfrm>
            <a:off x="7851846" y="2410624"/>
            <a:ext cx="3317240" cy="2640218"/>
            <a:chOff x="7851846" y="2410624"/>
            <a:chExt cx="3317240" cy="2640218"/>
          </a:xfrm>
        </p:grpSpPr>
        <p:sp>
          <p:nvSpPr>
            <p:cNvPr id="10" name="TextBox 81">
              <a:extLst>
                <a:ext uri="{FF2B5EF4-FFF2-40B4-BE49-F238E27FC236}">
                  <a16:creationId xmlns:a16="http://schemas.microsoft.com/office/drawing/2014/main" id="{628242E8-36F5-4C5B-A549-730A6C6A1EB2}"/>
                </a:ext>
              </a:extLst>
            </p:cNvPr>
            <p:cNvSpPr txBox="1"/>
            <p:nvPr/>
          </p:nvSpPr>
          <p:spPr>
            <a:xfrm>
              <a:off x="8808638" y="2410624"/>
              <a:ext cx="1843879" cy="457200"/>
            </a:xfrm>
            <a:prstGeom prst="rect">
              <a:avLst/>
            </a:prstGeom>
            <a:noFill/>
          </p:spPr>
          <p:txBody>
            <a:bodyPr rtlCol="0" wrap="square">
              <a:spAutoFit/>
            </a:bodyPr>
            <a:lstStyle/>
            <a:p>
              <a:pPr algn="ctr" indent="-342900" marL="342900">
                <a:buFont charset="2" panose="05000000000000000000" pitchFamily="2" typeface="Wingdings"/>
                <a:buChar char="u"/>
              </a:pPr>
              <a:r>
                <a:rPr altLang="en-US" b="1" lang="zh-CN" sz="2400">
                  <a:latin charset="-122" panose="020b0503020204020204" pitchFamily="34" typeface="微软雅黑"/>
                  <a:ea charset="-122" panose="020b0503020204020204" pitchFamily="34" typeface="微软雅黑"/>
                  <a:cs typeface="+mn-ea"/>
                  <a:sym typeface="+mn-lt"/>
                </a:rPr>
                <a:t>优      点</a:t>
              </a:r>
            </a:p>
          </p:txBody>
        </p:sp>
        <p:sp>
          <p:nvSpPr>
            <p:cNvPr id="12" name="矩形 1">
              <a:extLst>
                <a:ext uri="{FF2B5EF4-FFF2-40B4-BE49-F238E27FC236}">
                  <a16:creationId xmlns:a16="http://schemas.microsoft.com/office/drawing/2014/main" id="{9326601D-E618-478B-ADAA-3AC867228554}"/>
                </a:ext>
              </a:extLst>
            </p:cNvPr>
            <p:cNvSpPr>
              <a:spLocks noChangeArrowheads="1"/>
            </p:cNvSpPr>
            <p:nvPr/>
          </p:nvSpPr>
          <p:spPr bwMode="auto">
            <a:xfrm>
              <a:off x="7851844" y="3155323"/>
              <a:ext cx="3317240" cy="1920240"/>
            </a:xfrm>
            <a:prstGeom prst="rect">
              <a:avLst/>
            </a:prstGeom>
            <a:noFill/>
            <a:ln>
              <a:noFill/>
            </a:ln>
          </p:spPr>
          <p:txBody>
            <a:bodyPr wrap="square">
              <a:spAutoFit/>
            </a:bodyPr>
            <a:lstStyle/>
            <a:p>
              <a:pPr algn="just">
                <a:lnSpc>
                  <a:spcPct val="150000"/>
                </a:lnSpc>
                <a:defRPr/>
              </a:pPr>
              <a:r>
                <a:rPr altLang="en-US" lang="zh-CN" sz="1600">
                  <a:latin charset="-122" panose="020b0503020204020204" pitchFamily="34" typeface="微软雅黑"/>
                  <a:ea charset="-122" panose="020b0503020204020204" pitchFamily="34" typeface="微软雅黑"/>
                  <a:cs typeface="+mn-ea"/>
                  <a:sym typeface="+mn-lt"/>
                </a:rPr>
                <a:t>   占地少,能大大减少排放量,一般情况下,垃圾焚烧后的体积仅为焚烧前体积的5%~15%;焚烧温度高,能彻底消灭病原体; 垃圾燃烧过程中所产的热量可用于城市供暖,发电等.</a:t>
              </a:r>
            </a:p>
          </p:txBody>
        </p:sp>
      </p:grpSp>
      <p:pic>
        <p:nvPicPr>
          <p:cNvPr id="4" name="图片 3">
            <a:extLst>
              <a:ext uri="{FF2B5EF4-FFF2-40B4-BE49-F238E27FC236}">
                <a16:creationId xmlns:a16="http://schemas.microsoft.com/office/drawing/2014/main" id="{263DC1D8-6F31-4A85-B842-4B32A11140C7}"/>
              </a:ext>
            </a:extLst>
          </p:cNvPr>
          <p:cNvPicPr>
            <a:picLocks noChangeAspect="1"/>
          </p:cNvPicPr>
          <p:nvPr/>
        </p:nvPicPr>
        <p:blipFill>
          <a:blip r:embed="rId4">
            <a:extLst>
              <a:ext uri="{28A0092B-C50C-407E-A947-70E740481C1C}">
                <a14:useLocalDpi val="0"/>
              </a:ext>
            </a:extLst>
          </a:blip>
          <a:stretch>
            <a:fillRect/>
          </a:stretch>
        </p:blipFill>
        <p:spPr>
          <a:xfrm>
            <a:off x="4295846" y="2475228"/>
            <a:ext cx="3429000" cy="3429000"/>
          </a:xfrm>
          <a:prstGeom prst="rect">
            <a:avLst/>
          </a:prstGeom>
        </p:spPr>
      </p:pic>
    </p:spTree>
    <p:extLst>
      <p:ext uri="{BB962C8B-B14F-4D97-AF65-F5344CB8AC3E}">
        <p14:creationId val="253132582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ipe(up)"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3"/>
                                        </p:tgtEl>
                                        <p:attrNameLst>
                                          <p:attrName>style.visibility</p:attrName>
                                        </p:attrNameLst>
                                      </p:cBhvr>
                                      <p:to>
                                        <p:strVal val="visible"/>
                                      </p:to>
                                    </p:set>
                                    <p:animEffect filter="wipe(up)" transition="in">
                                      <p:cBhvr>
                                        <p:cTn dur="50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tags/tag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127</Paragraphs>
  <Slides>19</Slides>
  <Notes>0</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19</vt:i4>
      </vt:variant>
    </vt:vector>
  </HeadingPairs>
  <TitlesOfParts>
    <vt:vector baseType="lpstr" size="32">
      <vt:lpstr>Arial</vt:lpstr>
      <vt:lpstr>等线 Light</vt:lpstr>
      <vt:lpstr>等线</vt:lpstr>
      <vt:lpstr>Calibri Light</vt:lpstr>
      <vt:lpstr>Calibri</vt:lpstr>
      <vt:lpstr>微软雅黑</vt:lpstr>
      <vt:lpstr>阿里汉仪智能黑体</vt:lpstr>
      <vt:lpstr>三极韵黑 简体</vt:lpstr>
      <vt:lpstr>Wingdings</vt:lpstr>
      <vt:lpstr>思源黑体 CN Light</vt:lpstr>
      <vt:lpstr>微软雅黑 Light</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2021-08-22T11:48:19Z</dcterms:created>
  <cp:lastPrinted>2021-08-22T11:48:19Z</cp:lastPrinted>
  <dcterms:modified xsi:type="dcterms:W3CDTF">2021-08-22T05:34:53Z</dcterms:modified>
  <cp:revision>1</cp:revision>
</cp:coreProperties>
</file>