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embeddedFontLst>
    <p:embeddedFont>
      <p:font typeface="迷你简粗倩" panose="02010600030101010101" charset="-122"/>
      <p:regular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汉仪中黑简" panose="02010600030101010101" charset="-122"/>
      <p:regular r:id="rId25"/>
    </p:embeddedFont>
    <p:embeddedFont>
      <p:font typeface="微软雅黑" panose="020B0503020204020204" pitchFamily="34" charset="-122"/>
      <p:regular r:id="rId26"/>
      <p:bold r:id="rId27"/>
    </p:embeddedFont>
  </p:embeddedFontLst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tags/tag1.xml" Type="http://schemas.openxmlformats.org/officeDocument/2006/relationships/tags"/><Relationship Id="rId2" Target="slides/slide1.xml" Type="http://schemas.openxmlformats.org/officeDocument/2006/relationships/slide"/><Relationship Id="rId20" Target="fonts/font1.fntdata" Type="http://schemas.openxmlformats.org/officeDocument/2006/relationships/font"/><Relationship Id="rId21" Target="fonts/font2.fntdata" Type="http://schemas.openxmlformats.org/officeDocument/2006/relationships/font"/><Relationship Id="rId22" Target="fonts/font3.fntdata" Type="http://schemas.openxmlformats.org/officeDocument/2006/relationships/font"/><Relationship Id="rId23" Target="fonts/font4.fntdata" Type="http://schemas.openxmlformats.org/officeDocument/2006/relationships/font"/><Relationship Id="rId24" Target="fonts/font5.fntdata" Type="http://schemas.openxmlformats.org/officeDocument/2006/relationships/font"/><Relationship Id="rId25" Target="fonts/font6.fntdata" Type="http://schemas.openxmlformats.org/officeDocument/2006/relationships/font"/><Relationship Id="rId26" Target="fonts/font7.fntdata" Type="http://schemas.openxmlformats.org/officeDocument/2006/relationships/font"/><Relationship Id="rId27" Target="fonts/font8.fntdata" Type="http://schemas.openxmlformats.org/officeDocument/2006/relationships/font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slides/slide2.xml" Type="http://schemas.openxmlformats.org/officeDocument/2006/relationships/slide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7"/>
          <p:cNvSpPr txBox="1"/>
          <p:nvPr/>
        </p:nvSpPr>
        <p:spPr>
          <a:xfrm>
            <a:off x="1328147" y="1628095"/>
            <a:ext cx="6278880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60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古代希腊民主政治</a:t>
            </a:r>
          </a:p>
        </p:txBody>
      </p:sp>
      <p:sp>
        <p:nvSpPr>
          <p:cNvPr id="9" name="矩形 8"/>
          <p:cNvSpPr/>
          <p:nvPr/>
        </p:nvSpPr>
        <p:spPr>
          <a:xfrm>
            <a:off x="1441043" y="2533582"/>
            <a:ext cx="6050871" cy="4571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6"/>
          <p:cNvSpPr/>
          <p:nvPr/>
        </p:nvSpPr>
        <p:spPr>
          <a:xfrm>
            <a:off x="6156176" y="2698172"/>
            <a:ext cx="288032" cy="251543"/>
          </a:xfrm>
          <a:custGeom>
            <a:rect b="b" l="l" r="r" t="t"/>
            <a:pathLst>
              <a:path h="1331982" w="1525201">
                <a:moveTo>
                  <a:pt x="502380" y="928320"/>
                </a:moveTo>
                <a:cubicBezTo>
                  <a:pt x="484758" y="925174"/>
                  <a:pt x="461770" y="934554"/>
                  <a:pt x="444089" y="953839"/>
                </a:cubicBezTo>
                <a:cubicBezTo>
                  <a:pt x="420514" y="979554"/>
                  <a:pt x="415299" y="1013142"/>
                  <a:pt x="432442" y="1028858"/>
                </a:cubicBezTo>
                <a:cubicBezTo>
                  <a:pt x="449585" y="1044575"/>
                  <a:pt x="482594" y="1036470"/>
                  <a:pt x="506169" y="1010756"/>
                </a:cubicBezTo>
                <a:cubicBezTo>
                  <a:pt x="529746" y="985042"/>
                  <a:pt x="534959" y="951454"/>
                  <a:pt x="517816" y="935737"/>
                </a:cubicBezTo>
                <a:cubicBezTo>
                  <a:pt x="513532" y="931808"/>
                  <a:pt x="508254" y="929369"/>
                  <a:pt x="502380" y="928320"/>
                </a:cubicBezTo>
                <a:close/>
                <a:moveTo>
                  <a:pt x="561870" y="878454"/>
                </a:moveTo>
                <a:cubicBezTo>
                  <a:pt x="550242" y="878453"/>
                  <a:pt x="540815" y="887880"/>
                  <a:pt x="540815" y="899509"/>
                </a:cubicBezTo>
                <a:cubicBezTo>
                  <a:pt x="540815" y="911137"/>
                  <a:pt x="550243" y="920564"/>
                  <a:pt x="561872" y="920564"/>
                </a:cubicBezTo>
                <a:cubicBezTo>
                  <a:pt x="573500" y="920564"/>
                  <a:pt x="582927" y="911139"/>
                  <a:pt x="582927" y="899509"/>
                </a:cubicBezTo>
                <a:cubicBezTo>
                  <a:pt x="582927" y="887880"/>
                  <a:pt x="573499" y="878453"/>
                  <a:pt x="561870" y="878454"/>
                </a:cubicBezTo>
                <a:close/>
                <a:moveTo>
                  <a:pt x="547780" y="740598"/>
                </a:moveTo>
                <a:cubicBezTo>
                  <a:pt x="565232" y="738576"/>
                  <a:pt x="582173" y="739168"/>
                  <a:pt x="598011" y="742501"/>
                </a:cubicBezTo>
                <a:cubicBezTo>
                  <a:pt x="619128" y="746945"/>
                  <a:pt x="638285" y="756259"/>
                  <a:pt x="654080" y="770741"/>
                </a:cubicBezTo>
                <a:cubicBezTo>
                  <a:pt x="717263" y="828667"/>
                  <a:pt x="702740" y="947333"/>
                  <a:pt x="621643" y="1035789"/>
                </a:cubicBezTo>
                <a:cubicBezTo>
                  <a:pt x="540546" y="1124246"/>
                  <a:pt x="423584" y="1148993"/>
                  <a:pt x="360401" y="1091067"/>
                </a:cubicBezTo>
                <a:cubicBezTo>
                  <a:pt x="297219" y="1033140"/>
                  <a:pt x="311742" y="914475"/>
                  <a:pt x="392839" y="826019"/>
                </a:cubicBezTo>
                <a:cubicBezTo>
                  <a:pt x="438457" y="776262"/>
                  <a:pt x="495421" y="746663"/>
                  <a:pt x="547780" y="740598"/>
                </a:cubicBezTo>
                <a:close/>
                <a:moveTo>
                  <a:pt x="600020" y="658129"/>
                </a:moveTo>
                <a:cubicBezTo>
                  <a:pt x="367420" y="658129"/>
                  <a:pt x="178861" y="776542"/>
                  <a:pt x="178861" y="922611"/>
                </a:cubicBezTo>
                <a:cubicBezTo>
                  <a:pt x="178861" y="1068681"/>
                  <a:pt x="367420" y="1187094"/>
                  <a:pt x="600020" y="1187094"/>
                </a:cubicBezTo>
                <a:cubicBezTo>
                  <a:pt x="832619" y="1187094"/>
                  <a:pt x="1021178" y="1068681"/>
                  <a:pt x="1021178" y="922611"/>
                </a:cubicBezTo>
                <a:cubicBezTo>
                  <a:pt x="1021178" y="776542"/>
                  <a:pt x="832619" y="658129"/>
                  <a:pt x="600020" y="658129"/>
                </a:cubicBezTo>
                <a:close/>
                <a:moveTo>
                  <a:pt x="1152128" y="171825"/>
                </a:moveTo>
                <a:cubicBezTo>
                  <a:pt x="1263824" y="171825"/>
                  <a:pt x="1357405" y="256341"/>
                  <a:pt x="1368747" y="367459"/>
                </a:cubicBezTo>
                <a:lnTo>
                  <a:pt x="1303818" y="374087"/>
                </a:lnTo>
                <a:cubicBezTo>
                  <a:pt x="1295876" y="296275"/>
                  <a:pt x="1230344" y="237092"/>
                  <a:pt x="1152128" y="237092"/>
                </a:cubicBezTo>
                <a:close/>
                <a:moveTo>
                  <a:pt x="645993" y="72680"/>
                </a:moveTo>
                <a:cubicBezTo>
                  <a:pt x="658686" y="74210"/>
                  <a:pt x="669946" y="78370"/>
                  <a:pt x="679494" y="85348"/>
                </a:cubicBezTo>
                <a:cubicBezTo>
                  <a:pt x="693579" y="95642"/>
                  <a:pt x="702954" y="111347"/>
                  <a:pt x="706629" y="131747"/>
                </a:cubicBezTo>
                <a:lnTo>
                  <a:pt x="717106" y="118644"/>
                </a:lnTo>
                <a:lnTo>
                  <a:pt x="711507" y="187121"/>
                </a:lnTo>
                <a:cubicBezTo>
                  <a:pt x="711518" y="187359"/>
                  <a:pt x="711501" y="187595"/>
                  <a:pt x="711449" y="187829"/>
                </a:cubicBezTo>
                <a:lnTo>
                  <a:pt x="690101" y="448902"/>
                </a:lnTo>
                <a:cubicBezTo>
                  <a:pt x="843364" y="370332"/>
                  <a:pt x="993666" y="332035"/>
                  <a:pt x="1098840" y="337506"/>
                </a:cubicBezTo>
                <a:cubicBezTo>
                  <a:pt x="1164517" y="340921"/>
                  <a:pt x="1212596" y="361402"/>
                  <a:pt x="1232908" y="399997"/>
                </a:cubicBezTo>
                <a:cubicBezTo>
                  <a:pt x="1260774" y="452952"/>
                  <a:pt x="1230937" y="529684"/>
                  <a:pt x="1159253" y="608935"/>
                </a:cubicBezTo>
                <a:lnTo>
                  <a:pt x="1195098" y="636004"/>
                </a:lnTo>
                <a:cubicBezTo>
                  <a:pt x="1201501" y="635213"/>
                  <a:pt x="1207823" y="635479"/>
                  <a:pt x="1214074" y="635877"/>
                </a:cubicBezTo>
                <a:cubicBezTo>
                  <a:pt x="1324025" y="642876"/>
                  <a:pt x="1412151" y="690678"/>
                  <a:pt x="1441510" y="770774"/>
                </a:cubicBezTo>
                <a:cubicBezTo>
                  <a:pt x="1475415" y="863267"/>
                  <a:pt x="1421684" y="973548"/>
                  <a:pt x="1314729" y="1054152"/>
                </a:cubicBezTo>
                <a:cubicBezTo>
                  <a:pt x="1221754" y="1216806"/>
                  <a:pt x="974420" y="1331982"/>
                  <a:pt x="684251" y="1331982"/>
                </a:cubicBezTo>
                <a:cubicBezTo>
                  <a:pt x="343154" y="1331982"/>
                  <a:pt x="61250" y="1172828"/>
                  <a:pt x="19528" y="965681"/>
                </a:cubicBezTo>
                <a:cubicBezTo>
                  <a:pt x="-32324" y="891015"/>
                  <a:pt x="21624" y="685064"/>
                  <a:pt x="151172" y="477029"/>
                </a:cubicBezTo>
                <a:cubicBezTo>
                  <a:pt x="249223" y="319574"/>
                  <a:pt x="365308" y="201513"/>
                  <a:pt x="455546" y="158929"/>
                </a:cubicBezTo>
                <a:cubicBezTo>
                  <a:pt x="529241" y="98839"/>
                  <a:pt x="597906" y="66881"/>
                  <a:pt x="645993" y="72680"/>
                </a:cubicBezTo>
                <a:close/>
                <a:moveTo>
                  <a:pt x="1164492" y="0"/>
                </a:moveTo>
                <a:cubicBezTo>
                  <a:pt x="1354452" y="6278"/>
                  <a:pt x="1509559" y="153911"/>
                  <a:pt x="1525201" y="343331"/>
                </a:cubicBezTo>
                <a:lnTo>
                  <a:pt x="1445804" y="349887"/>
                </a:lnTo>
                <a:cubicBezTo>
                  <a:pt x="1433491" y="200780"/>
                  <a:pt x="1311395" y="84566"/>
                  <a:pt x="1161862" y="79624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TextBox 10"/>
          <p:cNvSpPr txBox="1"/>
          <p:nvPr/>
        </p:nvSpPr>
        <p:spPr>
          <a:xfrm>
            <a:off x="6485380" y="2639277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latin charset="-122" pitchFamily="34" typeface="微软雅黑"/>
                <a:ea charset="-122" pitchFamily="34" typeface="微软雅黑"/>
              </a:rPr>
              <a:t>皮皮课件</a:t>
            </a:r>
          </a:p>
        </p:txBody>
      </p:sp>
    </p:spTree>
    <p:extLst>
      <p:ext uri="{BB962C8B-B14F-4D97-AF65-F5344CB8AC3E}">
        <p14:creationId val="1866003119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240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改革的步伐没有停止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256095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公元前6世纪末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60951" y="4443958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rgbClr val="C00000"/>
                </a:solidFill>
                <a:latin charset="-122" pitchFamily="65" typeface="迷你简粗倩"/>
                <a:ea charset="-122" pitchFamily="65" typeface="迷你简粗倩"/>
              </a:rPr>
              <a:t>克里斯提尼继续改革</a:t>
            </a:r>
          </a:p>
        </p:txBody>
      </p:sp>
      <p:sp>
        <p:nvSpPr>
          <p:cNvPr descr="http://t2.baidu.com/it/u=1683789401,390702359&amp;fm=23&amp;gp=0.jpg" id="23" name="AutoShape 2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descr="http://t2.baidu.com/it/u=1683789401,390702359&amp;fm=23&amp;gp=0.jpg" id="24" name="AutoShape 4"/>
          <p:cNvSpPr>
            <a:spLocks noChangeArrowheads="1" noChangeAspect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descr="http://t2.baidu.com/it/u=1683789401,390702359&amp;fm=23&amp;gp=0.jpg" id="25" name="AutoShape 6"/>
          <p:cNvSpPr>
            <a:spLocks noChangeArrowheads="1" noChangeAspect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descr="http://t1.baidu.com/it/u=503521911,3048287322&amp;fm=23&amp;gp=0.jpg" id="26" name="AutoShape 8"/>
          <p:cNvSpPr>
            <a:spLocks noChangeArrowheads="1" noChangeAspect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031" name="组合 1030"/>
          <p:cNvGrpSpPr/>
          <p:nvPr/>
        </p:nvGrpSpPr>
        <p:grpSpPr>
          <a:xfrm>
            <a:off x="2931161" y="422487"/>
            <a:ext cx="4052813" cy="4030811"/>
            <a:chOff x="2596171" y="503580"/>
            <a:chExt cx="4052813" cy="4030811"/>
          </a:xfrm>
        </p:grpSpPr>
        <p:grpSp>
          <p:nvGrpSpPr>
            <p:cNvPr id="22" name="组合 21"/>
            <p:cNvGrpSpPr/>
            <p:nvPr/>
          </p:nvGrpSpPr>
          <p:grpSpPr>
            <a:xfrm rot="20130370">
              <a:off x="3017063" y="503580"/>
              <a:ext cx="2006362" cy="2706605"/>
              <a:chOff x="3779912" y="823709"/>
              <a:chExt cx="2006362" cy="2706605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3779912" y="823709"/>
                <a:ext cx="1741677" cy="2647545"/>
                <a:chOff x="2303105" y="1183163"/>
                <a:chExt cx="1741677" cy="2647545"/>
              </a:xfrm>
            </p:grpSpPr>
            <p:sp>
              <p:nvSpPr>
                <p:cNvPr id="5" name="流程图: 资料带 4"/>
                <p:cNvSpPr/>
                <p:nvPr/>
              </p:nvSpPr>
              <p:spPr>
                <a:xfrm rot="20900300">
                  <a:off x="2303105" y="1214696"/>
                  <a:ext cx="1584176" cy="1224136"/>
                </a:xfrm>
                <a:prstGeom prst="flowChartPunchedTap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r>
                    <a:rPr altLang="en-US" lang="zh-CN" smtClean="0">
                      <a:solidFill>
                        <a:schemeClr val="bg2"/>
                      </a:solidFill>
                      <a:latin charset="-122" pitchFamily="65" typeface="迷你简粗倩"/>
                      <a:ea charset="-122" pitchFamily="65" typeface="迷你简粗倩"/>
                    </a:rPr>
                    <a:t>改革</a:t>
                  </a:r>
                </a:p>
              </p:txBody>
            </p:sp>
            <p:sp>
              <p:nvSpPr>
                <p:cNvPr id="6" name="圆角矩形 5"/>
                <p:cNvSpPr/>
                <p:nvPr/>
              </p:nvSpPr>
              <p:spPr>
                <a:xfrm rot="20880000">
                  <a:off x="3982451" y="1183163"/>
                  <a:ext cx="62331" cy="2647545"/>
                </a:xfrm>
                <a:prstGeom prst="roundRect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8" name="椭圆 7"/>
              <p:cNvSpPr/>
              <p:nvPr/>
            </p:nvSpPr>
            <p:spPr>
              <a:xfrm>
                <a:off x="5018699" y="2280232"/>
                <a:ext cx="432048" cy="43204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椭圆 8"/>
              <p:cNvSpPr/>
              <p:nvPr/>
            </p:nvSpPr>
            <p:spPr>
              <a:xfrm rot="358132">
                <a:off x="4737881" y="2706111"/>
                <a:ext cx="684076" cy="824203"/>
              </a:xfrm>
              <a:custGeom>
                <a:rect b="b" l="l" r="r" t="t"/>
                <a:pathLst>
                  <a:path h="824203" w="936104">
                    <a:moveTo>
                      <a:pt x="468052" y="0"/>
                    </a:moveTo>
                    <a:cubicBezTo>
                      <a:pt x="726550" y="0"/>
                      <a:pt x="936104" y="369008"/>
                      <a:pt x="936104" y="824203"/>
                    </a:cubicBezTo>
                    <a:lnTo>
                      <a:pt x="0" y="824203"/>
                    </a:lnTo>
                    <a:cubicBezTo>
                      <a:pt x="0" y="369008"/>
                      <a:pt x="209554" y="0"/>
                      <a:pt x="46805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圆角矩形 12"/>
              <p:cNvSpPr/>
              <p:nvPr/>
            </p:nvSpPr>
            <p:spPr>
              <a:xfrm rot="21108026">
                <a:off x="5183426" y="2836909"/>
                <a:ext cx="576064" cy="180020"/>
              </a:xfrm>
              <a:prstGeom prst="roundRect">
                <a:avLst>
                  <a:gd fmla="val 50000" name="adj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" name="圆角矩形 13"/>
              <p:cNvSpPr/>
              <p:nvPr/>
            </p:nvSpPr>
            <p:spPr>
              <a:xfrm>
                <a:off x="5210210" y="3057089"/>
                <a:ext cx="576064" cy="180020"/>
              </a:xfrm>
              <a:prstGeom prst="roundRect">
                <a:avLst>
                  <a:gd fmla="val 50000" name="adj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7" name="椭圆 26"/>
            <p:cNvSpPr/>
            <p:nvPr/>
          </p:nvSpPr>
          <p:spPr>
            <a:xfrm rot="3963931">
              <a:off x="3650470" y="1535876"/>
              <a:ext cx="1944216" cy="4052813"/>
            </a:xfrm>
            <a:custGeom>
              <a:rect b="b" l="l" r="r" t="t"/>
              <a:pathLst>
                <a:path h="4052813" w="1944216">
                  <a:moveTo>
                    <a:pt x="963138" y="0"/>
                  </a:moveTo>
                  <a:lnTo>
                    <a:pt x="963139" y="0"/>
                  </a:lnTo>
                  <a:cubicBezTo>
                    <a:pt x="1258441" y="106416"/>
                    <a:pt x="1477485" y="433223"/>
                    <a:pt x="1493811" y="826724"/>
                  </a:cubicBezTo>
                  <a:lnTo>
                    <a:pt x="1494228" y="826724"/>
                  </a:lnTo>
                  <a:lnTo>
                    <a:pt x="1494228" y="830740"/>
                  </a:lnTo>
                  <a:cubicBezTo>
                    <a:pt x="1494229" y="830743"/>
                    <a:pt x="1494229" y="830747"/>
                    <a:pt x="1494229" y="830750"/>
                  </a:cubicBezTo>
                  <a:lnTo>
                    <a:pt x="1494228" y="830750"/>
                  </a:lnTo>
                  <a:lnTo>
                    <a:pt x="1494228" y="1855213"/>
                  </a:lnTo>
                  <a:cubicBezTo>
                    <a:pt x="1763232" y="2097095"/>
                    <a:pt x="1944216" y="2552196"/>
                    <a:pt x="1944216" y="3073616"/>
                  </a:cubicBezTo>
                  <a:cubicBezTo>
                    <a:pt x="1944216" y="3099682"/>
                    <a:pt x="1943763" y="3125582"/>
                    <a:pt x="1939743" y="3151188"/>
                  </a:cubicBezTo>
                  <a:lnTo>
                    <a:pt x="1677922" y="3151188"/>
                  </a:lnTo>
                  <a:cubicBezTo>
                    <a:pt x="1750306" y="3216107"/>
                    <a:pt x="1799555" y="3354049"/>
                    <a:pt x="1799555" y="3513559"/>
                  </a:cubicBezTo>
                  <a:cubicBezTo>
                    <a:pt x="1799555" y="3571102"/>
                    <a:pt x="1793146" y="3625838"/>
                    <a:pt x="1781345" y="3675336"/>
                  </a:cubicBezTo>
                  <a:lnTo>
                    <a:pt x="1769834" y="3675336"/>
                  </a:lnTo>
                  <a:lnTo>
                    <a:pt x="1581116" y="4052813"/>
                  </a:lnTo>
                  <a:lnTo>
                    <a:pt x="1392398" y="3675336"/>
                  </a:lnTo>
                  <a:lnTo>
                    <a:pt x="1386363" y="3675336"/>
                  </a:lnTo>
                  <a:cubicBezTo>
                    <a:pt x="1374561" y="3625838"/>
                    <a:pt x="1368152" y="3571102"/>
                    <a:pt x="1368152" y="3513559"/>
                  </a:cubicBezTo>
                  <a:cubicBezTo>
                    <a:pt x="1368152" y="3354049"/>
                    <a:pt x="1417401" y="3216107"/>
                    <a:pt x="1489786" y="3151188"/>
                  </a:cubicBezTo>
                  <a:lnTo>
                    <a:pt x="1197661" y="3151188"/>
                  </a:lnTo>
                  <a:lnTo>
                    <a:pt x="1197661" y="2855432"/>
                  </a:lnTo>
                  <a:cubicBezTo>
                    <a:pt x="1132474" y="2910530"/>
                    <a:pt x="1050397" y="2942499"/>
                    <a:pt x="961475" y="2942499"/>
                  </a:cubicBezTo>
                  <a:cubicBezTo>
                    <a:pt x="882080" y="2942499"/>
                    <a:pt x="808140" y="2917012"/>
                    <a:pt x="746555" y="2872568"/>
                  </a:cubicBezTo>
                  <a:lnTo>
                    <a:pt x="746555" y="3144318"/>
                  </a:lnTo>
                  <a:lnTo>
                    <a:pt x="503447" y="3144318"/>
                  </a:lnTo>
                  <a:cubicBezTo>
                    <a:pt x="547984" y="3217813"/>
                    <a:pt x="575419" y="3324852"/>
                    <a:pt x="575419" y="3443906"/>
                  </a:cubicBezTo>
                  <a:cubicBezTo>
                    <a:pt x="575419" y="3501449"/>
                    <a:pt x="569010" y="3556185"/>
                    <a:pt x="557209" y="3605683"/>
                  </a:cubicBezTo>
                  <a:lnTo>
                    <a:pt x="545698" y="3605683"/>
                  </a:lnTo>
                  <a:lnTo>
                    <a:pt x="356980" y="3983160"/>
                  </a:lnTo>
                  <a:lnTo>
                    <a:pt x="168262" y="3605683"/>
                  </a:lnTo>
                  <a:lnTo>
                    <a:pt x="162227" y="3605683"/>
                  </a:lnTo>
                  <a:cubicBezTo>
                    <a:pt x="150425" y="3556185"/>
                    <a:pt x="144016" y="3501449"/>
                    <a:pt x="144016" y="3443906"/>
                  </a:cubicBezTo>
                  <a:cubicBezTo>
                    <a:pt x="144016" y="3324852"/>
                    <a:pt x="171451" y="3217813"/>
                    <a:pt x="215988" y="3144318"/>
                  </a:cubicBezTo>
                  <a:lnTo>
                    <a:pt x="4473" y="3144318"/>
                  </a:lnTo>
                  <a:cubicBezTo>
                    <a:pt x="453" y="3118712"/>
                    <a:pt x="0" y="3092812"/>
                    <a:pt x="0" y="3066746"/>
                  </a:cubicBezTo>
                  <a:cubicBezTo>
                    <a:pt x="0" y="2557390"/>
                    <a:pt x="172706" y="2111320"/>
                    <a:pt x="432047" y="1866088"/>
                  </a:cubicBezTo>
                  <a:lnTo>
                    <a:pt x="432047" y="826724"/>
                  </a:lnTo>
                  <a:lnTo>
                    <a:pt x="432467" y="826724"/>
                  </a:lnTo>
                  <a:cubicBezTo>
                    <a:pt x="448793" y="433223"/>
                    <a:pt x="667838" y="106417"/>
                    <a:pt x="963138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2408389568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右箭头 39"/>
          <p:cNvSpPr/>
          <p:nvPr/>
        </p:nvSpPr>
        <p:spPr>
          <a:xfrm rot="18534258">
            <a:off x="4343163" y="2134056"/>
            <a:ext cx="1224000" cy="216000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TextBox 1"/>
          <p:cNvSpPr txBox="1"/>
          <p:nvPr/>
        </p:nvSpPr>
        <p:spPr>
          <a:xfrm>
            <a:off x="251520" y="180027"/>
            <a:ext cx="2011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建立十个地区部落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26720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各部落轮流执政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60032" y="4443958"/>
            <a:ext cx="37388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雅典民主政治确立起来</a:t>
            </a:r>
          </a:p>
        </p:txBody>
      </p:sp>
      <p:sp>
        <p:nvSpPr>
          <p:cNvPr id="7" name="椭圆 6"/>
          <p:cNvSpPr/>
          <p:nvPr/>
        </p:nvSpPr>
        <p:spPr>
          <a:xfrm>
            <a:off x="3059832" y="1203598"/>
            <a:ext cx="3024336" cy="3024336"/>
          </a:xfrm>
          <a:prstGeom prst="ellipse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1" name="组合 10"/>
          <p:cNvGrpSpPr/>
          <p:nvPr/>
        </p:nvGrpSpPr>
        <p:grpSpPr>
          <a:xfrm>
            <a:off x="3804807" y="973511"/>
            <a:ext cx="409987" cy="621915"/>
            <a:chOff x="5836332" y="2165859"/>
            <a:chExt cx="495672" cy="751892"/>
          </a:xfrm>
        </p:grpSpPr>
        <p:sp>
          <p:nvSpPr>
            <p:cNvPr id="8" name="椭圆 7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292080" y="3553398"/>
            <a:ext cx="409987" cy="621915"/>
            <a:chOff x="5836332" y="2165859"/>
            <a:chExt cx="495672" cy="751892"/>
          </a:xfrm>
        </p:grpSpPr>
        <p:sp>
          <p:nvSpPr>
            <p:cNvPr id="13" name="椭圆 12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607825" y="805614"/>
            <a:ext cx="409987" cy="621915"/>
            <a:chOff x="5836332" y="2165859"/>
            <a:chExt cx="495672" cy="751892"/>
          </a:xfrm>
        </p:grpSpPr>
        <p:sp>
          <p:nvSpPr>
            <p:cNvPr id="16" name="椭圆 15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377953" y="1116571"/>
            <a:ext cx="409987" cy="621915"/>
            <a:chOff x="5836332" y="2165859"/>
            <a:chExt cx="495672" cy="751892"/>
          </a:xfrm>
        </p:grpSpPr>
        <p:sp>
          <p:nvSpPr>
            <p:cNvPr id="19" name="椭圆 18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879174" y="1747826"/>
            <a:ext cx="409987" cy="621915"/>
            <a:chOff x="5836332" y="2165859"/>
            <a:chExt cx="495672" cy="751892"/>
          </a:xfrm>
        </p:grpSpPr>
        <p:sp>
          <p:nvSpPr>
            <p:cNvPr id="22" name="椭圆 21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5800334" y="2715766"/>
            <a:ext cx="409987" cy="621915"/>
            <a:chOff x="5836332" y="2165859"/>
            <a:chExt cx="495672" cy="751892"/>
          </a:xfrm>
        </p:grpSpPr>
        <p:sp>
          <p:nvSpPr>
            <p:cNvPr id="25" name="椭圆 24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3176749" y="1403589"/>
            <a:ext cx="409987" cy="621915"/>
            <a:chOff x="5836332" y="2165859"/>
            <a:chExt cx="495672" cy="751892"/>
          </a:xfrm>
        </p:grpSpPr>
        <p:sp>
          <p:nvSpPr>
            <p:cNvPr id="28" name="椭圆 27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2876509" y="2404808"/>
            <a:ext cx="409987" cy="621915"/>
            <a:chOff x="5836332" y="2165859"/>
            <a:chExt cx="495672" cy="751892"/>
          </a:xfrm>
        </p:grpSpPr>
        <p:sp>
          <p:nvSpPr>
            <p:cNvPr id="31" name="椭圆 30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3310106" y="3337681"/>
            <a:ext cx="409987" cy="621915"/>
            <a:chOff x="5836332" y="2165859"/>
            <a:chExt cx="495672" cy="751892"/>
          </a:xfrm>
        </p:grpSpPr>
        <p:sp>
          <p:nvSpPr>
            <p:cNvPr id="34" name="椭圆 33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4366764" y="3794534"/>
            <a:ext cx="409987" cy="621915"/>
            <a:chOff x="5836332" y="2165859"/>
            <a:chExt cx="495672" cy="751892"/>
          </a:xfrm>
        </p:grpSpPr>
        <p:sp>
          <p:nvSpPr>
            <p:cNvPr id="37" name="椭圆 36"/>
            <p:cNvSpPr/>
            <p:nvPr/>
          </p:nvSpPr>
          <p:spPr>
            <a:xfrm>
              <a:off x="5940152" y="2165859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椭圆 8"/>
            <p:cNvSpPr/>
            <p:nvPr/>
          </p:nvSpPr>
          <p:spPr>
            <a:xfrm>
              <a:off x="5836332" y="2453891"/>
              <a:ext cx="495672" cy="463860"/>
            </a:xfrm>
            <a:custGeom>
              <a:rect b="b" l="l" r="r" t="t"/>
              <a:pathLst>
                <a:path h="463860" w="495671">
                  <a:moveTo>
                    <a:pt x="247836" y="0"/>
                  </a:moveTo>
                  <a:cubicBezTo>
                    <a:pt x="384712" y="0"/>
                    <a:pt x="495672" y="207677"/>
                    <a:pt x="495672" y="463860"/>
                  </a:cubicBezTo>
                  <a:lnTo>
                    <a:pt x="0" y="463860"/>
                  </a:lnTo>
                  <a:cubicBezTo>
                    <a:pt x="0" y="207677"/>
                    <a:pt x="110960" y="0"/>
                    <a:pt x="24783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9" name="圆角矩形 38"/>
          <p:cNvSpPr/>
          <p:nvPr/>
        </p:nvSpPr>
        <p:spPr>
          <a:xfrm>
            <a:off x="4170248" y="2500726"/>
            <a:ext cx="803018" cy="430079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rPr>
              <a:t>执政官</a:t>
            </a:r>
          </a:p>
        </p:txBody>
      </p:sp>
    </p:spTree>
    <p:extLst>
      <p:ext uri="{BB962C8B-B14F-4D97-AF65-F5344CB8AC3E}">
        <p14:creationId val="26848221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椭圆 13"/>
          <p:cNvSpPr/>
          <p:nvPr/>
        </p:nvSpPr>
        <p:spPr>
          <a:xfrm>
            <a:off x="3275856" y="1438605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TextBox 1"/>
          <p:cNvSpPr txBox="1"/>
          <p:nvPr/>
        </p:nvSpPr>
        <p:spPr>
          <a:xfrm>
            <a:off x="251520" y="180027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可是不巧的是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他搞了个陶片放逐法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7201" y="4443958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然后自己被放逐了</a:t>
            </a:r>
          </a:p>
        </p:txBody>
      </p:sp>
      <p:sp>
        <p:nvSpPr>
          <p:cNvPr id="7" name="梯形 6"/>
          <p:cNvSpPr/>
          <p:nvPr/>
        </p:nvSpPr>
        <p:spPr>
          <a:xfrm rot="10800000">
            <a:off x="5292080" y="2715768"/>
            <a:ext cx="1689863" cy="1296143"/>
          </a:xfrm>
          <a:prstGeom prst="trapezoi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1821180" y="1779662"/>
            <a:ext cx="576064" cy="57606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0" name="直接连接符 9"/>
          <p:cNvCxnSpPr/>
          <p:nvPr/>
        </p:nvCxnSpPr>
        <p:spPr>
          <a:xfrm>
            <a:off x="1821180" y="2067694"/>
            <a:ext cx="253479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2109212" y="1635646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椭圆 13"/>
          <p:cNvSpPr/>
          <p:nvPr/>
        </p:nvSpPr>
        <p:spPr>
          <a:xfrm>
            <a:off x="2580325" y="1500014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3"/>
          <p:cNvSpPr/>
          <p:nvPr/>
        </p:nvSpPr>
        <p:spPr>
          <a:xfrm>
            <a:off x="2580325" y="1779662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3"/>
          <p:cNvSpPr/>
          <p:nvPr/>
        </p:nvSpPr>
        <p:spPr>
          <a:xfrm>
            <a:off x="3168131" y="1635646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椭圆 13"/>
          <p:cNvSpPr/>
          <p:nvPr/>
        </p:nvSpPr>
        <p:spPr>
          <a:xfrm>
            <a:off x="2874228" y="1635646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椭圆 13"/>
          <p:cNvSpPr/>
          <p:nvPr/>
        </p:nvSpPr>
        <p:spPr>
          <a:xfrm>
            <a:off x="3796416" y="1726637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椭圆 13"/>
          <p:cNvSpPr/>
          <p:nvPr/>
        </p:nvSpPr>
        <p:spPr>
          <a:xfrm>
            <a:off x="3637099" y="1593254"/>
            <a:ext cx="576064" cy="576064"/>
          </a:xfrm>
          <a:custGeom>
            <a:rect b="b" l="l" r="r" t="t"/>
            <a:pathLst>
              <a:path h="576064" w="576064">
                <a:moveTo>
                  <a:pt x="288032" y="209652"/>
                </a:moveTo>
                <a:cubicBezTo>
                  <a:pt x="244744" y="209652"/>
                  <a:pt x="209652" y="244744"/>
                  <a:pt x="209652" y="288032"/>
                </a:cubicBezTo>
                <a:cubicBezTo>
                  <a:pt x="209652" y="331320"/>
                  <a:pt x="244744" y="366412"/>
                  <a:pt x="288032" y="366412"/>
                </a:cubicBezTo>
                <a:cubicBezTo>
                  <a:pt x="331320" y="366412"/>
                  <a:pt x="366412" y="331320"/>
                  <a:pt x="366412" y="288032"/>
                </a:cubicBezTo>
                <a:cubicBezTo>
                  <a:pt x="366412" y="244744"/>
                  <a:pt x="331320" y="209652"/>
                  <a:pt x="288032" y="209652"/>
                </a:cubicBezTo>
                <a:close/>
                <a:moveTo>
                  <a:pt x="288032" y="0"/>
                </a:moveTo>
                <a:cubicBezTo>
                  <a:pt x="447108" y="0"/>
                  <a:pt x="576064" y="128956"/>
                  <a:pt x="576064" y="288032"/>
                </a:cubicBezTo>
                <a:cubicBezTo>
                  <a:pt x="576064" y="447108"/>
                  <a:pt x="447108" y="576064"/>
                  <a:pt x="288032" y="576064"/>
                </a:cubicBezTo>
                <a:cubicBezTo>
                  <a:pt x="128956" y="576064"/>
                  <a:pt x="0" y="447108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梯形 5"/>
          <p:cNvSpPr/>
          <p:nvPr/>
        </p:nvSpPr>
        <p:spPr>
          <a:xfrm rot="10800000">
            <a:off x="1821180" y="2067694"/>
            <a:ext cx="2534796" cy="1944216"/>
          </a:xfrm>
          <a:prstGeom prst="trapezoi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4" name="直接连接符 23"/>
          <p:cNvCxnSpPr/>
          <p:nvPr/>
        </p:nvCxnSpPr>
        <p:spPr>
          <a:xfrm>
            <a:off x="1763688" y="2076078"/>
            <a:ext cx="260879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78069" y="4074045"/>
            <a:ext cx="19608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放逐克里斯提尼的陶片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95837" y="4109036"/>
            <a:ext cx="10718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放逐其他人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43826" y="3179173"/>
            <a:ext cx="778775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chemeClr val="bg2"/>
                </a:solidFill>
              </a:rPr>
              <a:t>empty</a:t>
            </a:r>
          </a:p>
        </p:txBody>
      </p:sp>
    </p:spTree>
    <p:extLst>
      <p:ext uri="{BB962C8B-B14F-4D97-AF65-F5344CB8AC3E}">
        <p14:creationId val="1249709405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011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到了伯利克里时期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4094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雅典民主政治发展到巅峰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48064" y="4443958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雅典民主的黄金时代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3635896" y="1275606"/>
            <a:ext cx="1688606" cy="2828581"/>
            <a:chOff x="1312870" y="1615377"/>
            <a:chExt cx="1939033" cy="3248070"/>
          </a:xfrm>
        </p:grpSpPr>
        <p:sp>
          <p:nvSpPr>
            <p:cNvPr id="19" name="椭圆 18"/>
            <p:cNvSpPr/>
            <p:nvPr/>
          </p:nvSpPr>
          <p:spPr>
            <a:xfrm>
              <a:off x="1312870" y="3185796"/>
              <a:ext cx="1939033" cy="1677651"/>
            </a:xfrm>
            <a:custGeom>
              <a:rect b="b" l="l" r="r" t="t"/>
              <a:pathLst>
                <a:path h="1360510" w="1939032">
                  <a:moveTo>
                    <a:pt x="969516" y="0"/>
                  </a:moveTo>
                  <a:cubicBezTo>
                    <a:pt x="1489171" y="0"/>
                    <a:pt x="1913592" y="602469"/>
                    <a:pt x="1939033" y="1360510"/>
                  </a:cubicBezTo>
                  <a:lnTo>
                    <a:pt x="0" y="1360510"/>
                  </a:lnTo>
                  <a:cubicBezTo>
                    <a:pt x="25441" y="602469"/>
                    <a:pt x="449861" y="0"/>
                    <a:pt x="96951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833285" y="1615377"/>
              <a:ext cx="917515" cy="1800200"/>
              <a:chOff x="2646373" y="1635646"/>
              <a:chExt cx="917515" cy="1800200"/>
            </a:xfrm>
          </p:grpSpPr>
          <p:sp>
            <p:nvSpPr>
              <p:cNvPr id="12" name="椭圆 11"/>
              <p:cNvSpPr/>
              <p:nvPr/>
            </p:nvSpPr>
            <p:spPr>
              <a:xfrm>
                <a:off x="2769426" y="3003798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2792108" y="3119161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2900120" y="3206065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029838" y="3219822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3137850" y="3156198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3213523" y="3048186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2646373" y="1635646"/>
                <a:ext cx="917515" cy="1678431"/>
                <a:chOff x="2646373" y="1635646"/>
                <a:chExt cx="917515" cy="1678431"/>
              </a:xfrm>
            </p:grpSpPr>
            <p:sp>
              <p:nvSpPr>
                <p:cNvPr id="10" name="椭圆 9"/>
                <p:cNvSpPr/>
                <p:nvPr/>
              </p:nvSpPr>
              <p:spPr>
                <a:xfrm>
                  <a:off x="2713733" y="2175212"/>
                  <a:ext cx="782794" cy="1138865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" name="椭圆 4"/>
                <p:cNvSpPr/>
                <p:nvPr/>
              </p:nvSpPr>
              <p:spPr>
                <a:xfrm>
                  <a:off x="2646373" y="1635646"/>
                  <a:ext cx="917515" cy="1138613"/>
                </a:xfrm>
                <a:custGeom>
                  <a:rect b="b" l="l" r="r" t="t"/>
                  <a:pathLst>
                    <a:path h="772900" w="622817">
                      <a:moveTo>
                        <a:pt x="311408" y="0"/>
                      </a:moveTo>
                      <a:cubicBezTo>
                        <a:pt x="462461" y="105698"/>
                        <a:pt x="581449" y="399364"/>
                        <a:pt x="622817" y="772900"/>
                      </a:cubicBezTo>
                      <a:lnTo>
                        <a:pt x="311408" y="683926"/>
                      </a:lnTo>
                      <a:lnTo>
                        <a:pt x="0" y="772900"/>
                      </a:lnTo>
                      <a:cubicBezTo>
                        <a:pt x="41367" y="399364"/>
                        <a:pt x="160357" y="105698"/>
                        <a:pt x="311408" y="0"/>
                      </a:cubicBez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sp>
        <p:nvSpPr>
          <p:cNvPr id="22" name="圆角矩形 21"/>
          <p:cNvSpPr/>
          <p:nvPr/>
        </p:nvSpPr>
        <p:spPr>
          <a:xfrm>
            <a:off x="4888116" y="2931790"/>
            <a:ext cx="836011" cy="358402"/>
          </a:xfrm>
          <a:prstGeom prst="roundRect">
            <a:avLst>
              <a:gd fmla="val 28534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7" name="组合 26"/>
          <p:cNvGrpSpPr/>
          <p:nvPr/>
        </p:nvGrpSpPr>
        <p:grpSpPr>
          <a:xfrm>
            <a:off x="5534470" y="1077605"/>
            <a:ext cx="189657" cy="3044348"/>
            <a:chOff x="6169359" y="1067224"/>
            <a:chExt cx="189657" cy="3044348"/>
          </a:xfrm>
        </p:grpSpPr>
        <p:sp>
          <p:nvSpPr>
            <p:cNvPr id="23" name="圆角矩形 22"/>
            <p:cNvSpPr/>
            <p:nvPr/>
          </p:nvSpPr>
          <p:spPr>
            <a:xfrm>
              <a:off x="6228184" y="1871048"/>
              <a:ext cx="72008" cy="2240524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椭圆 23"/>
            <p:cNvSpPr/>
            <p:nvPr/>
          </p:nvSpPr>
          <p:spPr>
            <a:xfrm>
              <a:off x="6169359" y="1067224"/>
              <a:ext cx="189657" cy="940174"/>
            </a:xfrm>
            <a:custGeom>
              <a:rect b="b" l="l" r="r" t="t"/>
              <a:pathLst>
                <a:path h="1278930" w="432048">
                  <a:moveTo>
                    <a:pt x="216024" y="0"/>
                  </a:moveTo>
                  <a:cubicBezTo>
                    <a:pt x="340812" y="72612"/>
                    <a:pt x="432048" y="331517"/>
                    <a:pt x="432048" y="639465"/>
                  </a:cubicBezTo>
                  <a:cubicBezTo>
                    <a:pt x="432048" y="947413"/>
                    <a:pt x="340812" y="1206318"/>
                    <a:pt x="216024" y="1278930"/>
                  </a:cubicBezTo>
                  <a:cubicBezTo>
                    <a:pt x="91236" y="1206318"/>
                    <a:pt x="0" y="947413"/>
                    <a:pt x="0" y="639465"/>
                  </a:cubicBezTo>
                  <a:cubicBezTo>
                    <a:pt x="0" y="331517"/>
                    <a:pt x="91236" y="72612"/>
                    <a:pt x="216024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8" name="圆角矩形 27"/>
          <p:cNvSpPr/>
          <p:nvPr/>
        </p:nvSpPr>
        <p:spPr>
          <a:xfrm>
            <a:off x="3904135" y="3110991"/>
            <a:ext cx="1152128" cy="543466"/>
          </a:xfrm>
          <a:prstGeom prst="roundRect">
            <a:avLst>
              <a:gd fmla="val 6885" name="adj"/>
            </a:avLst>
          </a:prstGeom>
          <a:solidFill>
            <a:schemeClr val="bg2"/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NO.1</a:t>
            </a:r>
          </a:p>
        </p:txBody>
      </p:sp>
      <p:sp>
        <p:nvSpPr>
          <p:cNvPr id="29" name="椭圆 28"/>
          <p:cNvSpPr/>
          <p:nvPr/>
        </p:nvSpPr>
        <p:spPr>
          <a:xfrm>
            <a:off x="3679852" y="3194495"/>
            <a:ext cx="360040" cy="35840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710905247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7" name="组合 116"/>
          <p:cNvGrpSpPr/>
          <p:nvPr/>
        </p:nvGrpSpPr>
        <p:grpSpPr>
          <a:xfrm>
            <a:off x="3989109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18" name="组合 11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21" name="椭圆 12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9" name="圆角矩形 11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0" name="圆角矩形 11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23" name="组合 122"/>
          <p:cNvGrpSpPr/>
          <p:nvPr/>
        </p:nvGrpSpPr>
        <p:grpSpPr>
          <a:xfrm>
            <a:off x="4687071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24" name="组合 12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27" name="椭圆 12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25" name="圆角矩形 12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6" name="圆角矩形 12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29" name="组合 128"/>
          <p:cNvGrpSpPr/>
          <p:nvPr/>
        </p:nvGrpSpPr>
        <p:grpSpPr>
          <a:xfrm>
            <a:off x="5304477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30" name="组合 12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33" name="椭圆 13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31" name="圆角矩形 13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2" name="圆角矩形 13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35" name="组合 134"/>
          <p:cNvGrpSpPr/>
          <p:nvPr/>
        </p:nvGrpSpPr>
        <p:grpSpPr>
          <a:xfrm>
            <a:off x="5861549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36" name="组合 135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39" name="椭圆 138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0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37" name="圆角矩形 136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8" name="圆角矩形 137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1" name="组合 140"/>
          <p:cNvGrpSpPr/>
          <p:nvPr/>
        </p:nvGrpSpPr>
        <p:grpSpPr>
          <a:xfrm>
            <a:off x="6478955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42" name="组合 141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45" name="椭圆 144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6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43" name="圆角矩形 142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4" name="圆角矩形 143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7" name="组合 146"/>
          <p:cNvGrpSpPr/>
          <p:nvPr/>
        </p:nvGrpSpPr>
        <p:grpSpPr>
          <a:xfrm>
            <a:off x="7176917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48" name="组合 14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51" name="椭圆 15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49" name="圆角矩形 14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0" name="圆角矩形 14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53" name="组合 152"/>
          <p:cNvGrpSpPr/>
          <p:nvPr/>
        </p:nvGrpSpPr>
        <p:grpSpPr>
          <a:xfrm>
            <a:off x="7794323" y="2730222"/>
            <a:ext cx="600036" cy="808578"/>
            <a:chOff x="1977573" y="3705329"/>
            <a:chExt cx="600036" cy="808578"/>
          </a:xfrm>
          <a:solidFill>
            <a:schemeClr val="bg1">
              <a:lumMod val="65000"/>
            </a:schemeClr>
          </a:solidFill>
        </p:grpSpPr>
        <p:grpSp>
          <p:nvGrpSpPr>
            <p:cNvPr id="154" name="组合 15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57" name="椭圆 15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55" name="圆角矩形 15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6" name="圆角矩形 15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3676236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76" name="组合 75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79" name="椭圆 78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0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7" name="圆角矩形 76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圆角矩形 77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1" name="组合 80"/>
          <p:cNvGrpSpPr/>
          <p:nvPr/>
        </p:nvGrpSpPr>
        <p:grpSpPr>
          <a:xfrm>
            <a:off x="4374198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82" name="组合 81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85" name="椭圆 84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6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3" name="圆角矩形 82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圆角矩形 83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4991604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88" name="组合 8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91" name="椭圆 9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9" name="圆角矩形 8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圆角矩形 8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5548676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94" name="组合 9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97" name="椭圆 9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95" name="圆角矩形 9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圆角矩形 9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6166082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100" name="组合 9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03" name="椭圆 10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01" name="圆角矩形 10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圆角矩形 10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6864044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106" name="组合 105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09" name="椭圆 108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0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07" name="圆角矩形 106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圆角矩形 107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7481450" y="2975259"/>
            <a:ext cx="600036" cy="808578"/>
            <a:chOff x="1977573" y="3705329"/>
            <a:chExt cx="600036" cy="808578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112" name="组合 111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  <a:grpFill/>
          </p:grpSpPr>
          <p:sp>
            <p:nvSpPr>
              <p:cNvPr id="115" name="椭圆 114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6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3" name="圆角矩形 112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4" name="圆角矩形 113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51520" y="180027"/>
            <a:ext cx="2011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伯利克里做了一件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考试特别爱考的事情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75193" y="4443958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给参政公民发津贴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296161" y="1281458"/>
            <a:ext cx="1252518" cy="2098090"/>
            <a:chOff x="1312870" y="1615377"/>
            <a:chExt cx="1939033" cy="3248070"/>
          </a:xfrm>
        </p:grpSpPr>
        <p:sp>
          <p:nvSpPr>
            <p:cNvPr id="6" name="椭圆 18"/>
            <p:cNvSpPr/>
            <p:nvPr/>
          </p:nvSpPr>
          <p:spPr>
            <a:xfrm>
              <a:off x="1312870" y="3185796"/>
              <a:ext cx="1939033" cy="1677651"/>
            </a:xfrm>
            <a:custGeom>
              <a:rect b="b" l="l" r="r" t="t"/>
              <a:pathLst>
                <a:path h="1360510" w="1939032">
                  <a:moveTo>
                    <a:pt x="969516" y="0"/>
                  </a:moveTo>
                  <a:cubicBezTo>
                    <a:pt x="1489171" y="0"/>
                    <a:pt x="1913592" y="602469"/>
                    <a:pt x="1939033" y="1360510"/>
                  </a:cubicBezTo>
                  <a:lnTo>
                    <a:pt x="0" y="1360510"/>
                  </a:lnTo>
                  <a:cubicBezTo>
                    <a:pt x="25441" y="602469"/>
                    <a:pt x="449861" y="0"/>
                    <a:pt x="969516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1833285" y="1615377"/>
              <a:ext cx="917515" cy="1800200"/>
              <a:chOff x="2646373" y="1635646"/>
              <a:chExt cx="917515" cy="1800200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2769426" y="3003798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2792108" y="3119161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2900120" y="3206065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029838" y="3219822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137850" y="3156198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213523" y="3048186"/>
                <a:ext cx="216024" cy="216024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2646373" y="1635646"/>
                <a:ext cx="917515" cy="1678431"/>
                <a:chOff x="2646373" y="1635646"/>
                <a:chExt cx="917515" cy="1678431"/>
              </a:xfrm>
            </p:grpSpPr>
            <p:sp>
              <p:nvSpPr>
                <p:cNvPr id="15" name="椭圆 14"/>
                <p:cNvSpPr/>
                <p:nvPr/>
              </p:nvSpPr>
              <p:spPr>
                <a:xfrm>
                  <a:off x="2713733" y="2175212"/>
                  <a:ext cx="782794" cy="1138865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6" name="椭圆 4"/>
                <p:cNvSpPr/>
                <p:nvPr/>
              </p:nvSpPr>
              <p:spPr>
                <a:xfrm>
                  <a:off x="2646373" y="1635646"/>
                  <a:ext cx="917515" cy="1138613"/>
                </a:xfrm>
                <a:custGeom>
                  <a:rect b="b" l="l" r="r" t="t"/>
                  <a:pathLst>
                    <a:path h="772900" w="622817">
                      <a:moveTo>
                        <a:pt x="311408" y="0"/>
                      </a:moveTo>
                      <a:cubicBezTo>
                        <a:pt x="462461" y="105698"/>
                        <a:pt x="581449" y="399364"/>
                        <a:pt x="622817" y="772900"/>
                      </a:cubicBezTo>
                      <a:lnTo>
                        <a:pt x="311408" y="683926"/>
                      </a:lnTo>
                      <a:lnTo>
                        <a:pt x="0" y="772900"/>
                      </a:lnTo>
                      <a:cubicBezTo>
                        <a:pt x="41367" y="399364"/>
                        <a:pt x="160357" y="105698"/>
                        <a:pt x="311408" y="0"/>
                      </a:cubicBez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sp>
        <p:nvSpPr>
          <p:cNvPr id="17" name="圆角矩形 16"/>
          <p:cNvSpPr/>
          <p:nvPr/>
        </p:nvSpPr>
        <p:spPr>
          <a:xfrm rot="19017276">
            <a:off x="2062130" y="2426417"/>
            <a:ext cx="836011" cy="179201"/>
          </a:xfrm>
          <a:prstGeom prst="roundRect">
            <a:avLst>
              <a:gd fmla="val 28534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波形 18"/>
          <p:cNvSpPr/>
          <p:nvPr/>
        </p:nvSpPr>
        <p:spPr>
          <a:xfrm rot="18375526">
            <a:off x="2840323" y="1593059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波形 19"/>
          <p:cNvSpPr/>
          <p:nvPr/>
        </p:nvSpPr>
        <p:spPr>
          <a:xfrm rot="19883748">
            <a:off x="3624661" y="1331989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波形 20"/>
          <p:cNvSpPr/>
          <p:nvPr/>
        </p:nvSpPr>
        <p:spPr>
          <a:xfrm rot="21225274">
            <a:off x="4943341" y="1427166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波形 21"/>
          <p:cNvSpPr/>
          <p:nvPr/>
        </p:nvSpPr>
        <p:spPr>
          <a:xfrm rot="19813644">
            <a:off x="3335975" y="1939438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波形 22"/>
          <p:cNvSpPr/>
          <p:nvPr/>
        </p:nvSpPr>
        <p:spPr>
          <a:xfrm rot="1592416">
            <a:off x="4542631" y="2195886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波形 23"/>
          <p:cNvSpPr/>
          <p:nvPr/>
        </p:nvSpPr>
        <p:spPr>
          <a:xfrm rot="3056761">
            <a:off x="5803821" y="2026066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波形 24"/>
          <p:cNvSpPr/>
          <p:nvPr/>
        </p:nvSpPr>
        <p:spPr>
          <a:xfrm rot="1575737">
            <a:off x="6333251" y="1281362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波形 25"/>
          <p:cNvSpPr/>
          <p:nvPr/>
        </p:nvSpPr>
        <p:spPr>
          <a:xfrm rot="1868889">
            <a:off x="3880955" y="2641452"/>
            <a:ext cx="576064" cy="326712"/>
          </a:xfrm>
          <a:prstGeom prst="wave">
            <a:avLst>
              <a:gd fmla="val 5268" name="adj1"/>
              <a:gd fmla="val -1797" name="adj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7" name="组合 26"/>
          <p:cNvGrpSpPr/>
          <p:nvPr/>
        </p:nvGrpSpPr>
        <p:grpSpPr>
          <a:xfrm>
            <a:off x="3491880" y="3268170"/>
            <a:ext cx="600036" cy="808578"/>
            <a:chOff x="1977573" y="3705329"/>
            <a:chExt cx="600036" cy="808578"/>
          </a:xfrm>
        </p:grpSpPr>
        <p:grpSp>
          <p:nvGrpSpPr>
            <p:cNvPr id="28" name="组合 2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31" name="椭圆 3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9" name="圆角矩形 2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圆角矩形 2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109286" y="3268170"/>
            <a:ext cx="600036" cy="808578"/>
            <a:chOff x="1977573" y="3705329"/>
            <a:chExt cx="600036" cy="808578"/>
          </a:xfrm>
        </p:grpSpPr>
        <p:grpSp>
          <p:nvGrpSpPr>
            <p:cNvPr id="34" name="组合 3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5" name="圆角矩形 3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圆角矩形 3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4807248" y="3268170"/>
            <a:ext cx="600036" cy="808578"/>
            <a:chOff x="1977573" y="3705329"/>
            <a:chExt cx="600036" cy="808578"/>
          </a:xfrm>
        </p:grpSpPr>
        <p:grpSp>
          <p:nvGrpSpPr>
            <p:cNvPr id="40" name="组合 3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43" name="椭圆 4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1" name="圆角矩形 4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圆角矩形 4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5424654" y="3268170"/>
            <a:ext cx="600036" cy="808578"/>
            <a:chOff x="1977573" y="3705329"/>
            <a:chExt cx="600036" cy="808578"/>
          </a:xfrm>
        </p:grpSpPr>
        <p:grpSp>
          <p:nvGrpSpPr>
            <p:cNvPr id="46" name="组合 45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49" name="椭圆 48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0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7" name="圆角矩形 46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圆角矩形 47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5981726" y="3268170"/>
            <a:ext cx="600036" cy="808578"/>
            <a:chOff x="1977573" y="3705329"/>
            <a:chExt cx="600036" cy="808578"/>
          </a:xfrm>
        </p:grpSpPr>
        <p:grpSp>
          <p:nvGrpSpPr>
            <p:cNvPr id="52" name="组合 51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55" name="椭圆 54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3" name="圆角矩形 52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圆角矩形 53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6599132" y="3268170"/>
            <a:ext cx="600036" cy="808578"/>
            <a:chOff x="1977573" y="3705329"/>
            <a:chExt cx="600036" cy="808578"/>
          </a:xfrm>
        </p:grpSpPr>
        <p:grpSp>
          <p:nvGrpSpPr>
            <p:cNvPr id="58" name="组合 5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61" name="椭圆 6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9" name="圆角矩形 5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圆角矩形 5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7297094" y="3268170"/>
            <a:ext cx="600036" cy="808578"/>
            <a:chOff x="1977573" y="3705329"/>
            <a:chExt cx="600036" cy="808578"/>
          </a:xfrm>
        </p:grpSpPr>
        <p:grpSp>
          <p:nvGrpSpPr>
            <p:cNvPr id="64" name="组合 6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65" name="圆角矩形 6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圆角矩形 6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7914500" y="3268170"/>
            <a:ext cx="600036" cy="808578"/>
            <a:chOff x="1977573" y="3705329"/>
            <a:chExt cx="600036" cy="808578"/>
          </a:xfrm>
        </p:grpSpPr>
        <p:grpSp>
          <p:nvGrpSpPr>
            <p:cNvPr id="70" name="组合 6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73" name="椭圆 7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1" name="圆角矩形 7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圆角矩形 7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59" name="梯形 158"/>
          <p:cNvSpPr/>
          <p:nvPr/>
        </p:nvSpPr>
        <p:spPr>
          <a:xfrm>
            <a:off x="977685" y="3359758"/>
            <a:ext cx="1944216" cy="716989"/>
          </a:xfrm>
          <a:prstGeom prst="trapezoi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124910452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011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当然，雅典的民主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是小国寡民的产物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0152" y="4443958"/>
            <a:ext cx="26720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是一种直接民主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3962131" y="2223327"/>
            <a:ext cx="537860" cy="729561"/>
            <a:chOff x="3677414" y="1923678"/>
            <a:chExt cx="637044" cy="864096"/>
          </a:xfrm>
        </p:grpSpPr>
        <p:sp>
          <p:nvSpPr>
            <p:cNvPr id="5" name="椭圆 4"/>
            <p:cNvSpPr/>
            <p:nvPr/>
          </p:nvSpPr>
          <p:spPr>
            <a:xfrm>
              <a:off x="3851920" y="1923678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3677414" y="2211710"/>
              <a:ext cx="637044" cy="576064"/>
            </a:xfrm>
            <a:custGeom>
              <a:rect b="b" l="l" r="r" t="t"/>
              <a:pathLst>
                <a:path h="576064" w="637044">
                  <a:moveTo>
                    <a:pt x="318522" y="0"/>
                  </a:moveTo>
                  <a:cubicBezTo>
                    <a:pt x="484858" y="0"/>
                    <a:pt x="621731" y="252291"/>
                    <a:pt x="637044" y="576064"/>
                  </a:cubicBezTo>
                  <a:lnTo>
                    <a:pt x="0" y="576064"/>
                  </a:lnTo>
                  <a:cubicBezTo>
                    <a:pt x="15314" y="252291"/>
                    <a:pt x="152186" y="0"/>
                    <a:pt x="318522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69422" y="2952888"/>
            <a:ext cx="716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执政官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5668282" y="2275015"/>
            <a:ext cx="543739" cy="831761"/>
            <a:chOff x="6458197" y="2465436"/>
            <a:chExt cx="543739" cy="831761"/>
          </a:xfrm>
        </p:grpSpPr>
        <p:grpSp>
          <p:nvGrpSpPr>
            <p:cNvPr id="10" name="组合 9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6458197" y="2989420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5105885" y="3363838"/>
            <a:ext cx="543739" cy="831761"/>
            <a:chOff x="6458197" y="2465436"/>
            <a:chExt cx="543739" cy="831761"/>
          </a:xfrm>
        </p:grpSpPr>
        <p:grpSp>
          <p:nvGrpSpPr>
            <p:cNvPr id="18" name="组合 17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458197" y="2989420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808915" y="3713160"/>
            <a:ext cx="543739" cy="831761"/>
            <a:chOff x="6458197" y="2465436"/>
            <a:chExt cx="543739" cy="831761"/>
          </a:xfrm>
        </p:grpSpPr>
        <p:grpSp>
          <p:nvGrpSpPr>
            <p:cNvPr id="23" name="组合 22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6458198" y="2989420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182900" y="2881399"/>
            <a:ext cx="543739" cy="831761"/>
            <a:chOff x="6458197" y="2465436"/>
            <a:chExt cx="543739" cy="831761"/>
          </a:xfrm>
        </p:grpSpPr>
        <p:grpSp>
          <p:nvGrpSpPr>
            <p:cNvPr id="28" name="组合 27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30" name="椭圆 29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1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6458197" y="2989419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575860" y="1391566"/>
            <a:ext cx="543739" cy="831761"/>
            <a:chOff x="6458197" y="2465436"/>
            <a:chExt cx="543739" cy="831761"/>
          </a:xfrm>
        </p:grpSpPr>
        <p:grpSp>
          <p:nvGrpSpPr>
            <p:cNvPr id="33" name="组合 32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35" name="椭圆 34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6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6458197" y="2989420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4499991" y="975685"/>
            <a:ext cx="543739" cy="831761"/>
            <a:chOff x="6458197" y="2465436"/>
            <a:chExt cx="543739" cy="831761"/>
          </a:xfrm>
        </p:grpSpPr>
        <p:grpSp>
          <p:nvGrpSpPr>
            <p:cNvPr id="38" name="组合 37"/>
            <p:cNvGrpSpPr/>
            <p:nvPr/>
          </p:nvGrpSpPr>
          <p:grpSpPr>
            <a:xfrm>
              <a:off x="6536917" y="2465436"/>
              <a:ext cx="386301" cy="523984"/>
              <a:chOff x="3677414" y="1923678"/>
              <a:chExt cx="637044" cy="864096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3851920" y="1923678"/>
                <a:ext cx="288032" cy="28803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1" name="椭圆 5"/>
              <p:cNvSpPr/>
              <p:nvPr/>
            </p:nvSpPr>
            <p:spPr>
              <a:xfrm>
                <a:off x="3677414" y="2211710"/>
                <a:ext cx="637044" cy="576064"/>
              </a:xfrm>
              <a:custGeom>
                <a:rect b="b" l="l" r="r" t="t"/>
                <a:pathLst>
                  <a:path h="576064" w="637044">
                    <a:moveTo>
                      <a:pt x="318522" y="0"/>
                    </a:moveTo>
                    <a:cubicBezTo>
                      <a:pt x="484858" y="0"/>
                      <a:pt x="621731" y="252291"/>
                      <a:pt x="637044" y="576064"/>
                    </a:cubicBezTo>
                    <a:lnTo>
                      <a:pt x="0" y="576064"/>
                    </a:lnTo>
                    <a:cubicBezTo>
                      <a:pt x="15314" y="252291"/>
                      <a:pt x="152186" y="0"/>
                      <a:pt x="31852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6458197" y="2989420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400">
                  <a:latin charset="-122" pitchFamily="49" typeface="汉仪中黑简"/>
                  <a:ea charset="-122" pitchFamily="49" typeface="汉仪中黑简"/>
                </a:rPr>
                <a:t>公民</a:t>
              </a:r>
            </a:p>
          </p:txBody>
        </p:sp>
      </p:grpSp>
      <p:cxnSp>
        <p:nvCxnSpPr>
          <p:cNvPr id="44" name="直接连接符 43"/>
          <p:cNvCxnSpPr/>
          <p:nvPr/>
        </p:nvCxnSpPr>
        <p:spPr>
          <a:xfrm>
            <a:off x="3040881" y="1807446"/>
            <a:ext cx="1039903" cy="816891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2542101" y="2709701"/>
            <a:ext cx="1538683" cy="550964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H="1">
            <a:off x="4080785" y="2798999"/>
            <a:ext cx="150274" cy="1088823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4352654" y="2881399"/>
            <a:ext cx="1025100" cy="831761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 flipV="1">
            <a:off x="4383459" y="2624337"/>
            <a:ext cx="1556692" cy="85364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flipH="1">
            <a:off x="4231059" y="1391566"/>
            <a:ext cx="540801" cy="1318135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372199" y="3363838"/>
            <a:ext cx="2494280" cy="731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国家小，人口少</a:t>
            </a:r>
          </a:p>
          <a:p>
            <a:endParaRPr altLang="en-US" lang="zh-CN" smtClean="0" sz="1400">
              <a:latin charset="-122" pitchFamily="49" typeface="汉仪中黑简"/>
              <a:ea charset="-122" pitchFamily="49" typeface="汉仪中黑简"/>
            </a:endParaRPr>
          </a:p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谁都有机会跟执政官直接对话</a:t>
            </a:r>
          </a:p>
        </p:txBody>
      </p:sp>
    </p:spTree>
    <p:extLst>
      <p:ext uri="{BB962C8B-B14F-4D97-AF65-F5344CB8AC3E}">
        <p14:creationId val="4027870512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所以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从人口的角度出发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4443958"/>
            <a:ext cx="37388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某国真不适合直接民主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491880" y="1542436"/>
            <a:ext cx="1804959" cy="2448272"/>
            <a:chOff x="3677414" y="1923678"/>
            <a:chExt cx="637044" cy="864096"/>
          </a:xfrm>
        </p:grpSpPr>
        <p:sp>
          <p:nvSpPr>
            <p:cNvPr id="6" name="椭圆 5"/>
            <p:cNvSpPr/>
            <p:nvPr/>
          </p:nvSpPr>
          <p:spPr>
            <a:xfrm>
              <a:off x="3851920" y="1923678"/>
              <a:ext cx="288032" cy="28803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椭圆 5"/>
            <p:cNvSpPr/>
            <p:nvPr/>
          </p:nvSpPr>
          <p:spPr>
            <a:xfrm>
              <a:off x="3677414" y="2211710"/>
              <a:ext cx="637044" cy="576064"/>
            </a:xfrm>
            <a:custGeom>
              <a:rect b="b" l="l" r="r" t="t"/>
              <a:pathLst>
                <a:path h="576064" w="637044">
                  <a:moveTo>
                    <a:pt x="318522" y="0"/>
                  </a:moveTo>
                  <a:cubicBezTo>
                    <a:pt x="484858" y="0"/>
                    <a:pt x="621731" y="252291"/>
                    <a:pt x="637044" y="576064"/>
                  </a:cubicBezTo>
                  <a:lnTo>
                    <a:pt x="0" y="576064"/>
                  </a:lnTo>
                  <a:cubicBezTo>
                    <a:pt x="15314" y="252291"/>
                    <a:pt x="152186" y="0"/>
                    <a:pt x="318522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" name="圆角矩形 7"/>
          <p:cNvSpPr/>
          <p:nvPr/>
        </p:nvSpPr>
        <p:spPr>
          <a:xfrm>
            <a:off x="3632910" y="2766572"/>
            <a:ext cx="1522897" cy="816090"/>
          </a:xfrm>
          <a:prstGeom prst="roundRect">
            <a:avLst>
              <a:gd fmla="val 10153" name="adj"/>
            </a:avLst>
          </a:prstGeom>
          <a:solidFill>
            <a:schemeClr val="bg2"/>
          </a:solid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直接民主</a:t>
            </a:r>
          </a:p>
        </p:txBody>
      </p:sp>
      <p:sp>
        <p:nvSpPr>
          <p:cNvPr id="9" name="椭圆 8"/>
          <p:cNvSpPr/>
          <p:nvPr/>
        </p:nvSpPr>
        <p:spPr>
          <a:xfrm>
            <a:off x="3536037" y="3058861"/>
            <a:ext cx="231512" cy="23151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5040051" y="3058861"/>
            <a:ext cx="231512" cy="23151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3" name="组合 12"/>
          <p:cNvGrpSpPr/>
          <p:nvPr/>
        </p:nvGrpSpPr>
        <p:grpSpPr>
          <a:xfrm>
            <a:off x="4426620" y="3058861"/>
            <a:ext cx="1152128" cy="1152128"/>
            <a:chOff x="6156176" y="2283718"/>
            <a:chExt cx="1512168" cy="1512168"/>
          </a:xfrm>
        </p:grpSpPr>
        <p:sp>
          <p:nvSpPr>
            <p:cNvPr id="11" name="同心圆 10"/>
            <p:cNvSpPr/>
            <p:nvPr/>
          </p:nvSpPr>
          <p:spPr>
            <a:xfrm>
              <a:off x="6156176" y="2283718"/>
              <a:ext cx="1512168" cy="1512168"/>
            </a:xfrm>
            <a:prstGeom prst="donut">
              <a:avLst>
                <a:gd fmla="val 7052" name="adj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2" name="十字形 11"/>
            <p:cNvSpPr/>
            <p:nvPr/>
          </p:nvSpPr>
          <p:spPr>
            <a:xfrm rot="2439457">
              <a:off x="6333112" y="2460655"/>
              <a:ext cx="1158295" cy="1158295"/>
            </a:xfrm>
            <a:prstGeom prst="plus">
              <a:avLst>
                <a:gd fmla="val 43359" name="adj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3626158631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979712" y="1563638"/>
            <a:ext cx="5109091" cy="1946979"/>
            <a:chOff x="1979712" y="1563638"/>
            <a:chExt cx="5109091" cy="1946979"/>
          </a:xfrm>
        </p:grpSpPr>
        <p:sp>
          <p:nvSpPr>
            <p:cNvPr id="3" name="TextBox 2"/>
            <p:cNvSpPr txBox="1"/>
            <p:nvPr/>
          </p:nvSpPr>
          <p:spPr>
            <a:xfrm>
              <a:off x="1979712" y="1563638"/>
              <a:ext cx="5059680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9600">
                  <a:latin charset="-122" pitchFamily="65" typeface="迷你简粗倩"/>
                  <a:ea charset="-122" pitchFamily="65" typeface="迷你简粗倩"/>
                </a:rPr>
                <a:t>谢谢欣赏</a:t>
              </a: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2552778" y="3141285"/>
              <a:ext cx="3962958" cy="369332"/>
              <a:chOff x="2433348" y="3133298"/>
              <a:chExt cx="3962958" cy="369332"/>
            </a:xfrm>
          </p:grpSpPr>
          <p:sp>
            <p:nvSpPr>
              <p:cNvPr id="5" name="椭圆 6"/>
              <p:cNvSpPr/>
              <p:nvPr/>
            </p:nvSpPr>
            <p:spPr>
              <a:xfrm>
                <a:off x="4959105" y="3192193"/>
                <a:ext cx="288032" cy="251543"/>
              </a:xfrm>
              <a:custGeom>
                <a:rect b="b" l="l" r="r" t="t"/>
                <a:pathLst>
                  <a:path h="1331982" w="1525201">
                    <a:moveTo>
                      <a:pt x="502380" y="928320"/>
                    </a:moveTo>
                    <a:cubicBezTo>
                      <a:pt x="484758" y="925174"/>
                      <a:pt x="461770" y="934554"/>
                      <a:pt x="444089" y="953839"/>
                    </a:cubicBezTo>
                    <a:cubicBezTo>
                      <a:pt x="420514" y="979554"/>
                      <a:pt x="415299" y="1013142"/>
                      <a:pt x="432442" y="1028858"/>
                    </a:cubicBezTo>
                    <a:cubicBezTo>
                      <a:pt x="449585" y="1044575"/>
                      <a:pt x="482594" y="1036470"/>
                      <a:pt x="506169" y="1010756"/>
                    </a:cubicBezTo>
                    <a:cubicBezTo>
                      <a:pt x="529746" y="985042"/>
                      <a:pt x="534959" y="951454"/>
                      <a:pt x="517816" y="935737"/>
                    </a:cubicBezTo>
                    <a:cubicBezTo>
                      <a:pt x="513532" y="931808"/>
                      <a:pt x="508254" y="929369"/>
                      <a:pt x="502380" y="928320"/>
                    </a:cubicBezTo>
                    <a:close/>
                    <a:moveTo>
                      <a:pt x="561870" y="878454"/>
                    </a:moveTo>
                    <a:cubicBezTo>
                      <a:pt x="550242" y="878453"/>
                      <a:pt x="540815" y="887880"/>
                      <a:pt x="540815" y="899509"/>
                    </a:cubicBezTo>
                    <a:cubicBezTo>
                      <a:pt x="540815" y="911137"/>
                      <a:pt x="550243" y="920564"/>
                      <a:pt x="561872" y="920564"/>
                    </a:cubicBezTo>
                    <a:cubicBezTo>
                      <a:pt x="573500" y="920564"/>
                      <a:pt x="582927" y="911139"/>
                      <a:pt x="582927" y="899509"/>
                    </a:cubicBezTo>
                    <a:cubicBezTo>
                      <a:pt x="582927" y="887880"/>
                      <a:pt x="573499" y="878453"/>
                      <a:pt x="561870" y="878454"/>
                    </a:cubicBezTo>
                    <a:close/>
                    <a:moveTo>
                      <a:pt x="547780" y="740598"/>
                    </a:moveTo>
                    <a:cubicBezTo>
                      <a:pt x="565232" y="738576"/>
                      <a:pt x="582173" y="739168"/>
                      <a:pt x="598011" y="742501"/>
                    </a:cubicBezTo>
                    <a:cubicBezTo>
                      <a:pt x="619128" y="746945"/>
                      <a:pt x="638285" y="756259"/>
                      <a:pt x="654080" y="770741"/>
                    </a:cubicBezTo>
                    <a:cubicBezTo>
                      <a:pt x="717263" y="828667"/>
                      <a:pt x="702740" y="947333"/>
                      <a:pt x="621643" y="1035789"/>
                    </a:cubicBezTo>
                    <a:cubicBezTo>
                      <a:pt x="540546" y="1124246"/>
                      <a:pt x="423584" y="1148993"/>
                      <a:pt x="360401" y="1091067"/>
                    </a:cubicBezTo>
                    <a:cubicBezTo>
                      <a:pt x="297219" y="1033140"/>
                      <a:pt x="311742" y="914475"/>
                      <a:pt x="392839" y="826019"/>
                    </a:cubicBezTo>
                    <a:cubicBezTo>
                      <a:pt x="438457" y="776262"/>
                      <a:pt x="495421" y="746663"/>
                      <a:pt x="547780" y="740598"/>
                    </a:cubicBezTo>
                    <a:close/>
                    <a:moveTo>
                      <a:pt x="600020" y="658129"/>
                    </a:moveTo>
                    <a:cubicBezTo>
                      <a:pt x="367420" y="658129"/>
                      <a:pt x="178861" y="776542"/>
                      <a:pt x="178861" y="922611"/>
                    </a:cubicBezTo>
                    <a:cubicBezTo>
                      <a:pt x="178861" y="1068681"/>
                      <a:pt x="367420" y="1187094"/>
                      <a:pt x="600020" y="1187094"/>
                    </a:cubicBezTo>
                    <a:cubicBezTo>
                      <a:pt x="832619" y="1187094"/>
                      <a:pt x="1021178" y="1068681"/>
                      <a:pt x="1021178" y="922611"/>
                    </a:cubicBezTo>
                    <a:cubicBezTo>
                      <a:pt x="1021178" y="776542"/>
                      <a:pt x="832619" y="658129"/>
                      <a:pt x="600020" y="658129"/>
                    </a:cubicBezTo>
                    <a:close/>
                    <a:moveTo>
                      <a:pt x="1152128" y="171825"/>
                    </a:moveTo>
                    <a:cubicBezTo>
                      <a:pt x="1263824" y="171825"/>
                      <a:pt x="1357405" y="256341"/>
                      <a:pt x="1368747" y="367459"/>
                    </a:cubicBezTo>
                    <a:lnTo>
                      <a:pt x="1303818" y="374087"/>
                    </a:lnTo>
                    <a:cubicBezTo>
                      <a:pt x="1295876" y="296275"/>
                      <a:pt x="1230344" y="237092"/>
                      <a:pt x="1152128" y="237092"/>
                    </a:cubicBezTo>
                    <a:close/>
                    <a:moveTo>
                      <a:pt x="645993" y="72680"/>
                    </a:moveTo>
                    <a:cubicBezTo>
                      <a:pt x="658686" y="74210"/>
                      <a:pt x="669946" y="78370"/>
                      <a:pt x="679494" y="85348"/>
                    </a:cubicBezTo>
                    <a:cubicBezTo>
                      <a:pt x="693579" y="95642"/>
                      <a:pt x="702954" y="111347"/>
                      <a:pt x="706629" y="131747"/>
                    </a:cubicBezTo>
                    <a:lnTo>
                      <a:pt x="717106" y="118644"/>
                    </a:lnTo>
                    <a:lnTo>
                      <a:pt x="711507" y="187121"/>
                    </a:lnTo>
                    <a:cubicBezTo>
                      <a:pt x="711518" y="187359"/>
                      <a:pt x="711501" y="187595"/>
                      <a:pt x="711449" y="187829"/>
                    </a:cubicBezTo>
                    <a:lnTo>
                      <a:pt x="690101" y="448902"/>
                    </a:lnTo>
                    <a:cubicBezTo>
                      <a:pt x="843364" y="370332"/>
                      <a:pt x="993666" y="332035"/>
                      <a:pt x="1098840" y="337506"/>
                    </a:cubicBezTo>
                    <a:cubicBezTo>
                      <a:pt x="1164517" y="340921"/>
                      <a:pt x="1212596" y="361402"/>
                      <a:pt x="1232908" y="399997"/>
                    </a:cubicBezTo>
                    <a:cubicBezTo>
                      <a:pt x="1260774" y="452952"/>
                      <a:pt x="1230937" y="529684"/>
                      <a:pt x="1159253" y="608935"/>
                    </a:cubicBezTo>
                    <a:lnTo>
                      <a:pt x="1195098" y="636004"/>
                    </a:lnTo>
                    <a:cubicBezTo>
                      <a:pt x="1201501" y="635213"/>
                      <a:pt x="1207823" y="635479"/>
                      <a:pt x="1214074" y="635877"/>
                    </a:cubicBezTo>
                    <a:cubicBezTo>
                      <a:pt x="1324025" y="642876"/>
                      <a:pt x="1412151" y="690678"/>
                      <a:pt x="1441510" y="770774"/>
                    </a:cubicBezTo>
                    <a:cubicBezTo>
                      <a:pt x="1475415" y="863267"/>
                      <a:pt x="1421684" y="973548"/>
                      <a:pt x="1314729" y="1054152"/>
                    </a:cubicBezTo>
                    <a:cubicBezTo>
                      <a:pt x="1221754" y="1216806"/>
                      <a:pt x="974420" y="1331982"/>
                      <a:pt x="684251" y="1331982"/>
                    </a:cubicBezTo>
                    <a:cubicBezTo>
                      <a:pt x="343154" y="1331982"/>
                      <a:pt x="61250" y="1172828"/>
                      <a:pt x="19528" y="965681"/>
                    </a:cubicBezTo>
                    <a:cubicBezTo>
                      <a:pt x="-32324" y="891015"/>
                      <a:pt x="21624" y="685064"/>
                      <a:pt x="151172" y="477029"/>
                    </a:cubicBezTo>
                    <a:cubicBezTo>
                      <a:pt x="249223" y="319574"/>
                      <a:pt x="365308" y="201513"/>
                      <a:pt x="455546" y="158929"/>
                    </a:cubicBezTo>
                    <a:cubicBezTo>
                      <a:pt x="529241" y="98839"/>
                      <a:pt x="597906" y="66881"/>
                      <a:pt x="645993" y="72680"/>
                    </a:cubicBezTo>
                    <a:close/>
                    <a:moveTo>
                      <a:pt x="1164492" y="0"/>
                    </a:moveTo>
                    <a:cubicBezTo>
                      <a:pt x="1354452" y="6278"/>
                      <a:pt x="1509559" y="153911"/>
                      <a:pt x="1525201" y="343331"/>
                    </a:cubicBezTo>
                    <a:lnTo>
                      <a:pt x="1445804" y="349887"/>
                    </a:lnTo>
                    <a:cubicBezTo>
                      <a:pt x="1433491" y="200780"/>
                      <a:pt x="1311395" y="84566"/>
                      <a:pt x="1161862" y="7962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288311" y="3133298"/>
                <a:ext cx="1097280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itchFamily="34" typeface="微软雅黑"/>
                    <a:ea charset="-122" pitchFamily="34" typeface="微软雅黑"/>
                  </a:rPr>
                  <a:t>皮皮课件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433348" y="3133298"/>
                <a:ext cx="2468880" cy="3657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>
                    <a:latin charset="-122" pitchFamily="34" typeface="微软雅黑"/>
                    <a:ea charset="-122" pitchFamily="34" typeface="微软雅黑"/>
                  </a:rPr>
                  <a:t>欢迎大家关注新浪微博</a:t>
                </a:r>
              </a:p>
            </p:txBody>
          </p:sp>
        </p:grpSp>
      </p:grpSp>
    </p:spTree>
    <p:extLst>
      <p:ext uri="{BB962C8B-B14F-4D97-AF65-F5344CB8AC3E}">
        <p14:creationId val="419107581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9" name="组合 128"/>
          <p:cNvGrpSpPr/>
          <p:nvPr/>
        </p:nvGrpSpPr>
        <p:grpSpPr>
          <a:xfrm>
            <a:off x="2939835" y="1043002"/>
            <a:ext cx="3000317" cy="3000317"/>
            <a:chOff x="2555776" y="2787774"/>
            <a:chExt cx="648072" cy="64807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30" name="椭圆 12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1" name="椭圆 79"/>
            <p:cNvSpPr/>
            <p:nvPr/>
          </p:nvSpPr>
          <p:spPr>
            <a:xfrm>
              <a:off x="2555776" y="3003798"/>
              <a:ext cx="648072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60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主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51520" y="180027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什么是民主？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你是民我是主？？？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7201" y="4443958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这个是某国的说法</a:t>
            </a:r>
          </a:p>
        </p:txBody>
      </p:sp>
      <p:grpSp>
        <p:nvGrpSpPr>
          <p:cNvPr id="82" name="组合 81"/>
          <p:cNvGrpSpPr/>
          <p:nvPr/>
        </p:nvGrpSpPr>
        <p:grpSpPr>
          <a:xfrm>
            <a:off x="2262202" y="3395247"/>
            <a:ext cx="360040" cy="648072"/>
            <a:chOff x="2699792" y="2787774"/>
            <a:chExt cx="360040" cy="648072"/>
          </a:xfrm>
        </p:grpSpPr>
        <p:sp>
          <p:nvSpPr>
            <p:cNvPr id="79" name="椭圆 7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2526215" y="3395247"/>
            <a:ext cx="360040" cy="648072"/>
            <a:chOff x="2699792" y="2787774"/>
            <a:chExt cx="360040" cy="648072"/>
          </a:xfrm>
        </p:grpSpPr>
        <p:sp>
          <p:nvSpPr>
            <p:cNvPr id="84" name="椭圆 8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2795819" y="3395247"/>
            <a:ext cx="360040" cy="648072"/>
            <a:chOff x="2699792" y="2787774"/>
            <a:chExt cx="360040" cy="648072"/>
          </a:xfrm>
        </p:grpSpPr>
        <p:sp>
          <p:nvSpPr>
            <p:cNvPr id="87" name="椭圆 8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3059832" y="3395247"/>
            <a:ext cx="360040" cy="648072"/>
            <a:chOff x="2699792" y="2787774"/>
            <a:chExt cx="360040" cy="648072"/>
          </a:xfrm>
        </p:grpSpPr>
        <p:sp>
          <p:nvSpPr>
            <p:cNvPr id="90" name="椭圆 8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3342322" y="3395247"/>
            <a:ext cx="360040" cy="648072"/>
            <a:chOff x="2699792" y="2787774"/>
            <a:chExt cx="360040" cy="648072"/>
          </a:xfrm>
        </p:grpSpPr>
        <p:sp>
          <p:nvSpPr>
            <p:cNvPr id="94" name="椭圆 9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3606335" y="3395247"/>
            <a:ext cx="360040" cy="648072"/>
            <a:chOff x="2699792" y="2787774"/>
            <a:chExt cx="360040" cy="648072"/>
          </a:xfrm>
        </p:grpSpPr>
        <p:sp>
          <p:nvSpPr>
            <p:cNvPr id="97" name="椭圆 9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3875939" y="3395247"/>
            <a:ext cx="360040" cy="648072"/>
            <a:chOff x="2699792" y="2787774"/>
            <a:chExt cx="360040" cy="648072"/>
          </a:xfrm>
        </p:grpSpPr>
        <p:sp>
          <p:nvSpPr>
            <p:cNvPr id="100" name="椭圆 9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4139952" y="3395247"/>
            <a:ext cx="360040" cy="648072"/>
            <a:chOff x="2699792" y="2787774"/>
            <a:chExt cx="360040" cy="648072"/>
          </a:xfrm>
        </p:grpSpPr>
        <p:sp>
          <p:nvSpPr>
            <p:cNvPr id="103" name="椭圆 10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4422442" y="3395247"/>
            <a:ext cx="360040" cy="648072"/>
            <a:chOff x="2699792" y="2787774"/>
            <a:chExt cx="360040" cy="648072"/>
          </a:xfrm>
        </p:grpSpPr>
        <p:sp>
          <p:nvSpPr>
            <p:cNvPr id="106" name="椭圆 10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4686455" y="3395247"/>
            <a:ext cx="360040" cy="648072"/>
            <a:chOff x="2699792" y="2787774"/>
            <a:chExt cx="360040" cy="648072"/>
          </a:xfrm>
        </p:grpSpPr>
        <p:sp>
          <p:nvSpPr>
            <p:cNvPr id="109" name="椭圆 10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0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4956059" y="3395247"/>
            <a:ext cx="360040" cy="648072"/>
            <a:chOff x="2699792" y="2787774"/>
            <a:chExt cx="360040" cy="648072"/>
          </a:xfrm>
        </p:grpSpPr>
        <p:sp>
          <p:nvSpPr>
            <p:cNvPr id="112" name="椭圆 11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3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14" name="组合 113"/>
          <p:cNvGrpSpPr/>
          <p:nvPr/>
        </p:nvGrpSpPr>
        <p:grpSpPr>
          <a:xfrm>
            <a:off x="5220072" y="3395247"/>
            <a:ext cx="360040" cy="648072"/>
            <a:chOff x="2699792" y="2787774"/>
            <a:chExt cx="360040" cy="648072"/>
          </a:xfrm>
        </p:grpSpPr>
        <p:sp>
          <p:nvSpPr>
            <p:cNvPr id="115" name="椭圆 11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6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5502562" y="3395247"/>
            <a:ext cx="360040" cy="648072"/>
            <a:chOff x="2699792" y="2787774"/>
            <a:chExt cx="360040" cy="648072"/>
          </a:xfrm>
        </p:grpSpPr>
        <p:sp>
          <p:nvSpPr>
            <p:cNvPr id="118" name="椭圆 11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9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20" name="组合 119"/>
          <p:cNvGrpSpPr/>
          <p:nvPr/>
        </p:nvGrpSpPr>
        <p:grpSpPr>
          <a:xfrm>
            <a:off x="5766575" y="3395247"/>
            <a:ext cx="360040" cy="648072"/>
            <a:chOff x="2699792" y="2787774"/>
            <a:chExt cx="360040" cy="648072"/>
          </a:xfrm>
        </p:grpSpPr>
        <p:sp>
          <p:nvSpPr>
            <p:cNvPr id="121" name="椭圆 12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2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23" name="组合 122"/>
          <p:cNvGrpSpPr/>
          <p:nvPr/>
        </p:nvGrpSpPr>
        <p:grpSpPr>
          <a:xfrm>
            <a:off x="6036179" y="3395247"/>
            <a:ext cx="360040" cy="648072"/>
            <a:chOff x="2699792" y="2787774"/>
            <a:chExt cx="360040" cy="648072"/>
          </a:xfrm>
        </p:grpSpPr>
        <p:sp>
          <p:nvSpPr>
            <p:cNvPr id="124" name="椭圆 12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5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6300192" y="3395247"/>
            <a:ext cx="360040" cy="648072"/>
            <a:chOff x="2699792" y="2787774"/>
            <a:chExt cx="360040" cy="648072"/>
          </a:xfrm>
        </p:grpSpPr>
        <p:sp>
          <p:nvSpPr>
            <p:cNvPr id="127" name="椭圆 12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8" name="椭圆 79"/>
            <p:cNvSpPr/>
            <p:nvPr/>
          </p:nvSpPr>
          <p:spPr>
            <a:xfrm>
              <a:off x="2699792" y="3003798"/>
              <a:ext cx="360040" cy="432048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  <a:latin charset="-122" pitchFamily="65" typeface="迷你简粗倩"/>
                  <a:ea charset="-122" pitchFamily="65" typeface="迷你简粗倩"/>
                </a:rPr>
                <a:t>民</a:t>
              </a:r>
            </a:p>
          </p:txBody>
        </p:sp>
      </p:grpSp>
    </p:spTree>
    <p:extLst>
      <p:ext uri="{BB962C8B-B14F-4D97-AF65-F5344CB8AC3E}">
        <p14:creationId val="260209078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468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古希腊人可不这么认为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他们践行着城邦民主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4443958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rgbClr val="C00000"/>
                </a:solidFill>
                <a:latin charset="-122" pitchFamily="65" typeface="迷你简粗倩"/>
                <a:ea charset="-122" pitchFamily="65" typeface="迷你简粗倩"/>
              </a:rPr>
              <a:t>小国寡民、独立自主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644472" y="2593390"/>
            <a:ext cx="180020" cy="272328"/>
            <a:chOff x="2699792" y="2787774"/>
            <a:chExt cx="360040" cy="544655"/>
          </a:xfrm>
        </p:grpSpPr>
        <p:sp>
          <p:nvSpPr>
            <p:cNvPr id="6" name="椭圆 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1850878" y="2593390"/>
            <a:ext cx="180020" cy="272328"/>
            <a:chOff x="2699792" y="2787774"/>
            <a:chExt cx="360040" cy="544655"/>
          </a:xfrm>
        </p:grpSpPr>
        <p:sp>
          <p:nvSpPr>
            <p:cNvPr id="13" name="椭圆 1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2047225" y="2593390"/>
            <a:ext cx="180020" cy="272328"/>
            <a:chOff x="2699792" y="2787774"/>
            <a:chExt cx="360040" cy="544655"/>
          </a:xfrm>
        </p:grpSpPr>
        <p:sp>
          <p:nvSpPr>
            <p:cNvPr id="16" name="椭圆 1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2248956" y="2593390"/>
            <a:ext cx="180020" cy="272328"/>
            <a:chOff x="2699792" y="2787774"/>
            <a:chExt cx="360040" cy="544655"/>
          </a:xfrm>
        </p:grpSpPr>
        <p:sp>
          <p:nvSpPr>
            <p:cNvPr id="19" name="椭圆 1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2462320" y="2593390"/>
            <a:ext cx="180020" cy="272328"/>
            <a:chOff x="2699792" y="2787774"/>
            <a:chExt cx="360040" cy="544655"/>
          </a:xfrm>
        </p:grpSpPr>
        <p:sp>
          <p:nvSpPr>
            <p:cNvPr id="22" name="椭圆 2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2668726" y="2593390"/>
            <a:ext cx="180020" cy="272328"/>
            <a:chOff x="2699792" y="2787774"/>
            <a:chExt cx="360040" cy="544655"/>
          </a:xfrm>
        </p:grpSpPr>
        <p:sp>
          <p:nvSpPr>
            <p:cNvPr id="25" name="椭圆 2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865073" y="2593390"/>
            <a:ext cx="180020" cy="272328"/>
            <a:chOff x="2699792" y="2787774"/>
            <a:chExt cx="360040" cy="544655"/>
          </a:xfrm>
        </p:grpSpPr>
        <p:sp>
          <p:nvSpPr>
            <p:cNvPr id="28" name="椭圆 2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066804" y="2593390"/>
            <a:ext cx="180020" cy="272328"/>
            <a:chOff x="2699792" y="2787774"/>
            <a:chExt cx="360040" cy="544655"/>
          </a:xfrm>
        </p:grpSpPr>
        <p:sp>
          <p:nvSpPr>
            <p:cNvPr id="31" name="椭圆 3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3283440" y="2593390"/>
            <a:ext cx="180020" cy="272328"/>
            <a:chOff x="2699792" y="2787774"/>
            <a:chExt cx="360040" cy="544655"/>
          </a:xfrm>
        </p:grpSpPr>
        <p:sp>
          <p:nvSpPr>
            <p:cNvPr id="34" name="椭圆 3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3489846" y="2593390"/>
            <a:ext cx="180020" cy="272328"/>
            <a:chOff x="2699792" y="2787774"/>
            <a:chExt cx="360040" cy="544655"/>
          </a:xfrm>
        </p:grpSpPr>
        <p:sp>
          <p:nvSpPr>
            <p:cNvPr id="37" name="椭圆 3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3686193" y="2593390"/>
            <a:ext cx="180020" cy="272328"/>
            <a:chOff x="2699792" y="2787774"/>
            <a:chExt cx="360040" cy="544655"/>
          </a:xfrm>
        </p:grpSpPr>
        <p:sp>
          <p:nvSpPr>
            <p:cNvPr id="40" name="椭圆 3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3887924" y="2593390"/>
            <a:ext cx="180020" cy="272328"/>
            <a:chOff x="2699792" y="2787774"/>
            <a:chExt cx="360040" cy="544655"/>
          </a:xfrm>
        </p:grpSpPr>
        <p:sp>
          <p:nvSpPr>
            <p:cNvPr id="43" name="椭圆 4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734482" y="2943848"/>
            <a:ext cx="180020" cy="272328"/>
            <a:chOff x="2699792" y="2787774"/>
            <a:chExt cx="360040" cy="544655"/>
          </a:xfrm>
        </p:grpSpPr>
        <p:sp>
          <p:nvSpPr>
            <p:cNvPr id="46" name="椭圆 4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1930829" y="2943848"/>
            <a:ext cx="180020" cy="272328"/>
            <a:chOff x="2699792" y="2787774"/>
            <a:chExt cx="360040" cy="544655"/>
          </a:xfrm>
        </p:grpSpPr>
        <p:sp>
          <p:nvSpPr>
            <p:cNvPr id="49" name="椭圆 4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132560" y="2943848"/>
            <a:ext cx="180020" cy="272328"/>
            <a:chOff x="2699792" y="2787774"/>
            <a:chExt cx="360040" cy="544655"/>
          </a:xfrm>
        </p:grpSpPr>
        <p:sp>
          <p:nvSpPr>
            <p:cNvPr id="52" name="椭圆 5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2345924" y="2943848"/>
            <a:ext cx="180020" cy="272328"/>
            <a:chOff x="2699792" y="2787774"/>
            <a:chExt cx="360040" cy="544655"/>
          </a:xfrm>
        </p:grpSpPr>
        <p:sp>
          <p:nvSpPr>
            <p:cNvPr id="55" name="椭圆 5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552330" y="2943848"/>
            <a:ext cx="180020" cy="272328"/>
            <a:chOff x="2699792" y="2787774"/>
            <a:chExt cx="360040" cy="544655"/>
          </a:xfrm>
        </p:grpSpPr>
        <p:sp>
          <p:nvSpPr>
            <p:cNvPr id="58" name="椭圆 5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2748677" y="2943848"/>
            <a:ext cx="180020" cy="272328"/>
            <a:chOff x="2699792" y="2787774"/>
            <a:chExt cx="360040" cy="544655"/>
          </a:xfrm>
        </p:grpSpPr>
        <p:sp>
          <p:nvSpPr>
            <p:cNvPr id="61" name="椭圆 6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2950408" y="2943848"/>
            <a:ext cx="180020" cy="272328"/>
            <a:chOff x="2699792" y="2787774"/>
            <a:chExt cx="360040" cy="544655"/>
          </a:xfrm>
        </p:grpSpPr>
        <p:sp>
          <p:nvSpPr>
            <p:cNvPr id="64" name="椭圆 6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3167044" y="2943848"/>
            <a:ext cx="180020" cy="272328"/>
            <a:chOff x="2699792" y="2787774"/>
            <a:chExt cx="360040" cy="544655"/>
          </a:xfrm>
        </p:grpSpPr>
        <p:sp>
          <p:nvSpPr>
            <p:cNvPr id="67" name="椭圆 6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3373450" y="2943848"/>
            <a:ext cx="180020" cy="272328"/>
            <a:chOff x="2699792" y="2787774"/>
            <a:chExt cx="360040" cy="544655"/>
          </a:xfrm>
        </p:grpSpPr>
        <p:sp>
          <p:nvSpPr>
            <p:cNvPr id="70" name="椭圆 6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3569797" y="2943848"/>
            <a:ext cx="180020" cy="272328"/>
            <a:chOff x="2699792" y="2787774"/>
            <a:chExt cx="360040" cy="544655"/>
          </a:xfrm>
        </p:grpSpPr>
        <p:sp>
          <p:nvSpPr>
            <p:cNvPr id="73" name="椭圆 7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3780196" y="2943848"/>
            <a:ext cx="180020" cy="272328"/>
            <a:chOff x="2699792" y="2787774"/>
            <a:chExt cx="360040" cy="544655"/>
          </a:xfrm>
        </p:grpSpPr>
        <p:sp>
          <p:nvSpPr>
            <p:cNvPr id="76" name="椭圆 7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1744541" y="2227414"/>
            <a:ext cx="180020" cy="272328"/>
            <a:chOff x="2699792" y="2787774"/>
            <a:chExt cx="360040" cy="544655"/>
          </a:xfrm>
        </p:grpSpPr>
        <p:sp>
          <p:nvSpPr>
            <p:cNvPr id="79" name="椭圆 7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81" name="组合 80"/>
          <p:cNvGrpSpPr/>
          <p:nvPr/>
        </p:nvGrpSpPr>
        <p:grpSpPr>
          <a:xfrm>
            <a:off x="1940888" y="2227414"/>
            <a:ext cx="180020" cy="272328"/>
            <a:chOff x="2699792" y="2787774"/>
            <a:chExt cx="360040" cy="544655"/>
          </a:xfrm>
        </p:grpSpPr>
        <p:sp>
          <p:nvSpPr>
            <p:cNvPr id="82" name="椭圆 8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2142619" y="2227414"/>
            <a:ext cx="180020" cy="272328"/>
            <a:chOff x="2699792" y="2787774"/>
            <a:chExt cx="360040" cy="544655"/>
          </a:xfrm>
        </p:grpSpPr>
        <p:sp>
          <p:nvSpPr>
            <p:cNvPr id="85" name="椭圆 8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2355983" y="2227414"/>
            <a:ext cx="180020" cy="272328"/>
            <a:chOff x="2699792" y="2787774"/>
            <a:chExt cx="360040" cy="544655"/>
          </a:xfrm>
        </p:grpSpPr>
        <p:sp>
          <p:nvSpPr>
            <p:cNvPr id="88" name="椭圆 8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2562389" y="2227414"/>
            <a:ext cx="180020" cy="272328"/>
            <a:chOff x="2699792" y="2787774"/>
            <a:chExt cx="360040" cy="544655"/>
          </a:xfrm>
        </p:grpSpPr>
        <p:sp>
          <p:nvSpPr>
            <p:cNvPr id="91" name="椭圆 9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2758736" y="2227414"/>
            <a:ext cx="180020" cy="272328"/>
            <a:chOff x="2699792" y="2787774"/>
            <a:chExt cx="360040" cy="544655"/>
          </a:xfrm>
        </p:grpSpPr>
        <p:sp>
          <p:nvSpPr>
            <p:cNvPr id="94" name="椭圆 9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2960467" y="2227414"/>
            <a:ext cx="180020" cy="272328"/>
            <a:chOff x="2699792" y="2787774"/>
            <a:chExt cx="360040" cy="544655"/>
          </a:xfrm>
        </p:grpSpPr>
        <p:sp>
          <p:nvSpPr>
            <p:cNvPr id="97" name="椭圆 9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3177103" y="2227414"/>
            <a:ext cx="180020" cy="272328"/>
            <a:chOff x="2699792" y="2787774"/>
            <a:chExt cx="360040" cy="544655"/>
          </a:xfrm>
        </p:grpSpPr>
        <p:sp>
          <p:nvSpPr>
            <p:cNvPr id="100" name="椭圆 9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3383509" y="2227414"/>
            <a:ext cx="180020" cy="272328"/>
            <a:chOff x="2699792" y="2787774"/>
            <a:chExt cx="360040" cy="544655"/>
          </a:xfrm>
        </p:grpSpPr>
        <p:sp>
          <p:nvSpPr>
            <p:cNvPr id="103" name="椭圆 10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3579856" y="2227414"/>
            <a:ext cx="180020" cy="272328"/>
            <a:chOff x="2699792" y="2787774"/>
            <a:chExt cx="360040" cy="544655"/>
          </a:xfrm>
        </p:grpSpPr>
        <p:sp>
          <p:nvSpPr>
            <p:cNvPr id="106" name="椭圆 10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3790255" y="2227414"/>
            <a:ext cx="180020" cy="272328"/>
            <a:chOff x="2699792" y="2787774"/>
            <a:chExt cx="360040" cy="544655"/>
          </a:xfrm>
        </p:grpSpPr>
        <p:sp>
          <p:nvSpPr>
            <p:cNvPr id="109" name="椭圆 10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1947222" y="3247560"/>
            <a:ext cx="180020" cy="272328"/>
            <a:chOff x="2699792" y="2787774"/>
            <a:chExt cx="360040" cy="544655"/>
          </a:xfrm>
        </p:grpSpPr>
        <p:sp>
          <p:nvSpPr>
            <p:cNvPr id="112" name="椭圆 11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14" name="组合 113"/>
          <p:cNvGrpSpPr/>
          <p:nvPr/>
        </p:nvGrpSpPr>
        <p:grpSpPr>
          <a:xfrm>
            <a:off x="2153628" y="3247560"/>
            <a:ext cx="180020" cy="272328"/>
            <a:chOff x="2699792" y="2787774"/>
            <a:chExt cx="360040" cy="544655"/>
          </a:xfrm>
        </p:grpSpPr>
        <p:sp>
          <p:nvSpPr>
            <p:cNvPr id="115" name="椭圆 11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2349975" y="3247560"/>
            <a:ext cx="180020" cy="272328"/>
            <a:chOff x="2699792" y="2787774"/>
            <a:chExt cx="360040" cy="544655"/>
          </a:xfrm>
        </p:grpSpPr>
        <p:sp>
          <p:nvSpPr>
            <p:cNvPr id="118" name="椭圆 11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20" name="组合 119"/>
          <p:cNvGrpSpPr/>
          <p:nvPr/>
        </p:nvGrpSpPr>
        <p:grpSpPr>
          <a:xfrm>
            <a:off x="2551706" y="3247560"/>
            <a:ext cx="180020" cy="272328"/>
            <a:chOff x="2699792" y="2787774"/>
            <a:chExt cx="360040" cy="544655"/>
          </a:xfrm>
        </p:grpSpPr>
        <p:sp>
          <p:nvSpPr>
            <p:cNvPr id="121" name="椭圆 12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23" name="组合 122"/>
          <p:cNvGrpSpPr/>
          <p:nvPr/>
        </p:nvGrpSpPr>
        <p:grpSpPr>
          <a:xfrm>
            <a:off x="2768342" y="3247560"/>
            <a:ext cx="180020" cy="272328"/>
            <a:chOff x="2699792" y="2787774"/>
            <a:chExt cx="360040" cy="544655"/>
          </a:xfrm>
        </p:grpSpPr>
        <p:sp>
          <p:nvSpPr>
            <p:cNvPr id="124" name="椭圆 12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2974748" y="3247560"/>
            <a:ext cx="180020" cy="272328"/>
            <a:chOff x="2699792" y="2787774"/>
            <a:chExt cx="360040" cy="544655"/>
          </a:xfrm>
        </p:grpSpPr>
        <p:sp>
          <p:nvSpPr>
            <p:cNvPr id="127" name="椭圆 12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29" name="组合 128"/>
          <p:cNvGrpSpPr/>
          <p:nvPr/>
        </p:nvGrpSpPr>
        <p:grpSpPr>
          <a:xfrm>
            <a:off x="3171095" y="3247560"/>
            <a:ext cx="180020" cy="272328"/>
            <a:chOff x="2699792" y="2787774"/>
            <a:chExt cx="360040" cy="544655"/>
          </a:xfrm>
        </p:grpSpPr>
        <p:sp>
          <p:nvSpPr>
            <p:cNvPr id="130" name="椭圆 12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32" name="组合 131"/>
          <p:cNvGrpSpPr/>
          <p:nvPr/>
        </p:nvGrpSpPr>
        <p:grpSpPr>
          <a:xfrm>
            <a:off x="3381494" y="3247560"/>
            <a:ext cx="180020" cy="272328"/>
            <a:chOff x="2699792" y="2787774"/>
            <a:chExt cx="360040" cy="544655"/>
          </a:xfrm>
        </p:grpSpPr>
        <p:sp>
          <p:nvSpPr>
            <p:cNvPr id="133" name="椭圆 13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35" name="组合 134"/>
          <p:cNvGrpSpPr/>
          <p:nvPr/>
        </p:nvGrpSpPr>
        <p:grpSpPr>
          <a:xfrm>
            <a:off x="3583260" y="3247560"/>
            <a:ext cx="180020" cy="272328"/>
            <a:chOff x="2699792" y="2787774"/>
            <a:chExt cx="360040" cy="544655"/>
          </a:xfrm>
        </p:grpSpPr>
        <p:sp>
          <p:nvSpPr>
            <p:cNvPr id="136" name="椭圆 13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38" name="组合 137"/>
          <p:cNvGrpSpPr/>
          <p:nvPr/>
        </p:nvGrpSpPr>
        <p:grpSpPr>
          <a:xfrm>
            <a:off x="1955152" y="1851670"/>
            <a:ext cx="180020" cy="272328"/>
            <a:chOff x="2699792" y="2787774"/>
            <a:chExt cx="360040" cy="544655"/>
          </a:xfrm>
        </p:grpSpPr>
        <p:sp>
          <p:nvSpPr>
            <p:cNvPr id="139" name="椭圆 13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41" name="组合 140"/>
          <p:cNvGrpSpPr/>
          <p:nvPr/>
        </p:nvGrpSpPr>
        <p:grpSpPr>
          <a:xfrm>
            <a:off x="2161558" y="1851670"/>
            <a:ext cx="180020" cy="272328"/>
            <a:chOff x="2699792" y="2787774"/>
            <a:chExt cx="360040" cy="544655"/>
          </a:xfrm>
        </p:grpSpPr>
        <p:sp>
          <p:nvSpPr>
            <p:cNvPr id="142" name="椭圆 14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44" name="组合 143"/>
          <p:cNvGrpSpPr/>
          <p:nvPr/>
        </p:nvGrpSpPr>
        <p:grpSpPr>
          <a:xfrm>
            <a:off x="2357905" y="1851670"/>
            <a:ext cx="180020" cy="272328"/>
            <a:chOff x="2699792" y="2787774"/>
            <a:chExt cx="360040" cy="544655"/>
          </a:xfrm>
        </p:grpSpPr>
        <p:sp>
          <p:nvSpPr>
            <p:cNvPr id="145" name="椭圆 14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47" name="组合 146"/>
          <p:cNvGrpSpPr/>
          <p:nvPr/>
        </p:nvGrpSpPr>
        <p:grpSpPr>
          <a:xfrm>
            <a:off x="2559636" y="1851670"/>
            <a:ext cx="180020" cy="272328"/>
            <a:chOff x="2699792" y="2787774"/>
            <a:chExt cx="360040" cy="544655"/>
          </a:xfrm>
        </p:grpSpPr>
        <p:sp>
          <p:nvSpPr>
            <p:cNvPr id="148" name="椭圆 14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2776272" y="1851670"/>
            <a:ext cx="180020" cy="272328"/>
            <a:chOff x="2699792" y="2787774"/>
            <a:chExt cx="360040" cy="544655"/>
          </a:xfrm>
        </p:grpSpPr>
        <p:sp>
          <p:nvSpPr>
            <p:cNvPr id="151" name="椭圆 15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53" name="组合 152"/>
          <p:cNvGrpSpPr/>
          <p:nvPr/>
        </p:nvGrpSpPr>
        <p:grpSpPr>
          <a:xfrm>
            <a:off x="2982678" y="1851670"/>
            <a:ext cx="180020" cy="272328"/>
            <a:chOff x="2699792" y="2787774"/>
            <a:chExt cx="360040" cy="544655"/>
          </a:xfrm>
        </p:grpSpPr>
        <p:sp>
          <p:nvSpPr>
            <p:cNvPr id="154" name="椭圆 15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56" name="组合 155"/>
          <p:cNvGrpSpPr/>
          <p:nvPr/>
        </p:nvGrpSpPr>
        <p:grpSpPr>
          <a:xfrm>
            <a:off x="3179025" y="1851670"/>
            <a:ext cx="180020" cy="272328"/>
            <a:chOff x="2699792" y="2787774"/>
            <a:chExt cx="360040" cy="544655"/>
          </a:xfrm>
        </p:grpSpPr>
        <p:sp>
          <p:nvSpPr>
            <p:cNvPr id="157" name="椭圆 15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59" name="组合 158"/>
          <p:cNvGrpSpPr/>
          <p:nvPr/>
        </p:nvGrpSpPr>
        <p:grpSpPr>
          <a:xfrm>
            <a:off x="3389424" y="1851670"/>
            <a:ext cx="180020" cy="272328"/>
            <a:chOff x="2699792" y="2787774"/>
            <a:chExt cx="360040" cy="544655"/>
          </a:xfrm>
        </p:grpSpPr>
        <p:sp>
          <p:nvSpPr>
            <p:cNvPr id="160" name="椭圆 15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62" name="组合 161"/>
          <p:cNvGrpSpPr/>
          <p:nvPr/>
        </p:nvGrpSpPr>
        <p:grpSpPr>
          <a:xfrm>
            <a:off x="3591190" y="1851670"/>
            <a:ext cx="180020" cy="272328"/>
            <a:chOff x="2699792" y="2787774"/>
            <a:chExt cx="360040" cy="544655"/>
          </a:xfrm>
        </p:grpSpPr>
        <p:sp>
          <p:nvSpPr>
            <p:cNvPr id="163" name="椭圆 16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65" name="组合 164"/>
          <p:cNvGrpSpPr/>
          <p:nvPr/>
        </p:nvGrpSpPr>
        <p:grpSpPr>
          <a:xfrm>
            <a:off x="2410183" y="3575266"/>
            <a:ext cx="180020" cy="272328"/>
            <a:chOff x="2699792" y="2787774"/>
            <a:chExt cx="360040" cy="544655"/>
          </a:xfrm>
        </p:grpSpPr>
        <p:sp>
          <p:nvSpPr>
            <p:cNvPr id="166" name="椭圆 165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7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68" name="组合 167"/>
          <p:cNvGrpSpPr/>
          <p:nvPr/>
        </p:nvGrpSpPr>
        <p:grpSpPr>
          <a:xfrm>
            <a:off x="2616589" y="3575266"/>
            <a:ext cx="180020" cy="272328"/>
            <a:chOff x="2699792" y="2787774"/>
            <a:chExt cx="360040" cy="544655"/>
          </a:xfrm>
        </p:grpSpPr>
        <p:sp>
          <p:nvSpPr>
            <p:cNvPr id="169" name="椭圆 168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0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71" name="组合 170"/>
          <p:cNvGrpSpPr/>
          <p:nvPr/>
        </p:nvGrpSpPr>
        <p:grpSpPr>
          <a:xfrm>
            <a:off x="2812936" y="3575266"/>
            <a:ext cx="180020" cy="272328"/>
            <a:chOff x="2699792" y="2787774"/>
            <a:chExt cx="360040" cy="544655"/>
          </a:xfrm>
        </p:grpSpPr>
        <p:sp>
          <p:nvSpPr>
            <p:cNvPr id="172" name="椭圆 171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3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74" name="组合 173"/>
          <p:cNvGrpSpPr/>
          <p:nvPr/>
        </p:nvGrpSpPr>
        <p:grpSpPr>
          <a:xfrm>
            <a:off x="3023335" y="3575266"/>
            <a:ext cx="180020" cy="272328"/>
            <a:chOff x="2699792" y="2787774"/>
            <a:chExt cx="360040" cy="544655"/>
          </a:xfrm>
        </p:grpSpPr>
        <p:sp>
          <p:nvSpPr>
            <p:cNvPr id="175" name="椭圆 174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6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77" name="组合 176"/>
          <p:cNvGrpSpPr/>
          <p:nvPr/>
        </p:nvGrpSpPr>
        <p:grpSpPr>
          <a:xfrm>
            <a:off x="3225101" y="3575266"/>
            <a:ext cx="180020" cy="272328"/>
            <a:chOff x="2699792" y="2787774"/>
            <a:chExt cx="360040" cy="544655"/>
          </a:xfrm>
        </p:grpSpPr>
        <p:sp>
          <p:nvSpPr>
            <p:cNvPr id="178" name="椭圆 177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9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80" name="组合 179"/>
          <p:cNvGrpSpPr/>
          <p:nvPr/>
        </p:nvGrpSpPr>
        <p:grpSpPr>
          <a:xfrm>
            <a:off x="2360563" y="1475351"/>
            <a:ext cx="180020" cy="272328"/>
            <a:chOff x="2699792" y="2787774"/>
            <a:chExt cx="360040" cy="544655"/>
          </a:xfrm>
        </p:grpSpPr>
        <p:sp>
          <p:nvSpPr>
            <p:cNvPr id="181" name="椭圆 180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2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83" name="组合 182"/>
          <p:cNvGrpSpPr/>
          <p:nvPr/>
        </p:nvGrpSpPr>
        <p:grpSpPr>
          <a:xfrm>
            <a:off x="2566969" y="1475351"/>
            <a:ext cx="180020" cy="272328"/>
            <a:chOff x="2699792" y="2787774"/>
            <a:chExt cx="360040" cy="544655"/>
          </a:xfrm>
        </p:grpSpPr>
        <p:sp>
          <p:nvSpPr>
            <p:cNvPr id="184" name="椭圆 183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5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86" name="组合 185"/>
          <p:cNvGrpSpPr/>
          <p:nvPr/>
        </p:nvGrpSpPr>
        <p:grpSpPr>
          <a:xfrm>
            <a:off x="2763316" y="1475351"/>
            <a:ext cx="180020" cy="272328"/>
            <a:chOff x="2699792" y="2787774"/>
            <a:chExt cx="360040" cy="544655"/>
          </a:xfrm>
        </p:grpSpPr>
        <p:sp>
          <p:nvSpPr>
            <p:cNvPr id="187" name="椭圆 186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8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89" name="组合 188"/>
          <p:cNvGrpSpPr/>
          <p:nvPr/>
        </p:nvGrpSpPr>
        <p:grpSpPr>
          <a:xfrm>
            <a:off x="2973715" y="1475351"/>
            <a:ext cx="180020" cy="272328"/>
            <a:chOff x="2699792" y="2787774"/>
            <a:chExt cx="360040" cy="544655"/>
          </a:xfrm>
        </p:grpSpPr>
        <p:sp>
          <p:nvSpPr>
            <p:cNvPr id="190" name="椭圆 189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1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grpSp>
        <p:nvGrpSpPr>
          <p:cNvPr id="192" name="组合 191"/>
          <p:cNvGrpSpPr/>
          <p:nvPr/>
        </p:nvGrpSpPr>
        <p:grpSpPr>
          <a:xfrm>
            <a:off x="3175481" y="1475351"/>
            <a:ext cx="180020" cy="272328"/>
            <a:chOff x="2699792" y="2787774"/>
            <a:chExt cx="360040" cy="544655"/>
          </a:xfrm>
        </p:grpSpPr>
        <p:sp>
          <p:nvSpPr>
            <p:cNvPr id="193" name="椭圆 192"/>
            <p:cNvSpPr/>
            <p:nvPr/>
          </p:nvSpPr>
          <p:spPr>
            <a:xfrm>
              <a:off x="2771800" y="2787774"/>
              <a:ext cx="216024" cy="21602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4" name="椭圆 79"/>
            <p:cNvSpPr/>
            <p:nvPr/>
          </p:nvSpPr>
          <p:spPr>
            <a:xfrm>
              <a:off x="2699792" y="3003798"/>
              <a:ext cx="360040" cy="328631"/>
            </a:xfrm>
            <a:custGeom>
              <a:rect b="b" l="l" r="r" t="t"/>
              <a:pathLst>
                <a:path h="720080" w="360040">
                  <a:moveTo>
                    <a:pt x="180020" y="0"/>
                  </a:moveTo>
                  <a:cubicBezTo>
                    <a:pt x="279442" y="0"/>
                    <a:pt x="360040" y="322391"/>
                    <a:pt x="360040" y="720080"/>
                  </a:cubicBezTo>
                  <a:lnTo>
                    <a:pt x="0" y="720080"/>
                  </a:lnTo>
                  <a:cubicBezTo>
                    <a:pt x="0" y="322391"/>
                    <a:pt x="80598" y="0"/>
                    <a:pt x="18002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solidFill>
                  <a:schemeClr val="bg2"/>
                </a:solidFill>
                <a:latin charset="-122" pitchFamily="65" typeface="迷你简粗倩"/>
                <a:ea charset="-122" pitchFamily="65" typeface="迷你简粗倩"/>
              </a:endParaRPr>
            </a:p>
          </p:txBody>
        </p:sp>
      </p:grpSp>
      <p:sp>
        <p:nvSpPr>
          <p:cNvPr id="195" name="椭圆 194"/>
          <p:cNvSpPr/>
          <p:nvPr/>
        </p:nvSpPr>
        <p:spPr>
          <a:xfrm>
            <a:off x="1456262" y="1264971"/>
            <a:ext cx="2764849" cy="2764849"/>
          </a:xfrm>
          <a:prstGeom prst="ellipse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6" name="TextBox 195"/>
          <p:cNvSpPr txBox="1"/>
          <p:nvPr/>
        </p:nvSpPr>
        <p:spPr>
          <a:xfrm>
            <a:off x="1696731" y="4136180"/>
            <a:ext cx="2316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这么些个人就能是一个国家</a:t>
            </a:r>
          </a:p>
        </p:txBody>
      </p:sp>
      <p:sp>
        <p:nvSpPr>
          <p:cNvPr id="197" name="右箭头 196"/>
          <p:cNvSpPr/>
          <p:nvPr/>
        </p:nvSpPr>
        <p:spPr>
          <a:xfrm>
            <a:off x="4499992" y="2262175"/>
            <a:ext cx="1224136" cy="770440"/>
          </a:xfrm>
          <a:prstGeom prst="rightArrow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8" name="圆角矩形 197"/>
          <p:cNvSpPr/>
          <p:nvPr/>
        </p:nvSpPr>
        <p:spPr>
          <a:xfrm>
            <a:off x="6012160" y="2335426"/>
            <a:ext cx="1829142" cy="604356"/>
          </a:xfrm>
          <a:prstGeom prst="round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9" name="TextBox 198"/>
          <p:cNvSpPr txBox="1"/>
          <p:nvPr/>
        </p:nvSpPr>
        <p:spPr>
          <a:xfrm>
            <a:off x="6015161" y="2355007"/>
            <a:ext cx="18084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latin charset="-122" pitchFamily="65" typeface="迷你简粗倩"/>
                <a:ea charset="-122" pitchFamily="65" typeface="迷你简粗倩"/>
              </a:rPr>
              <a:t>城邦国家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5986193" y="3351209"/>
            <a:ext cx="2316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越小的国家越容易实现民主。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6445850" y="3611547"/>
            <a:ext cx="2494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来自法国的孟子（孟德斯鸠）</a:t>
            </a:r>
          </a:p>
        </p:txBody>
      </p:sp>
      <p:cxnSp>
        <p:nvCxnSpPr>
          <p:cNvPr id="203" name="直接连接符 202"/>
          <p:cNvCxnSpPr>
            <a:endCxn id="201" idx="1"/>
          </p:cNvCxnSpPr>
          <p:nvPr/>
        </p:nvCxnSpPr>
        <p:spPr>
          <a:xfrm>
            <a:off x="6156176" y="3763946"/>
            <a:ext cx="289674" cy="1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62625991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3611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但古希腊的民主也不是谁都享有的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4805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你得是有本地户口的公民才行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9992" y="4443958"/>
            <a:ext cx="4094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户口啊户口，求苏州户口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1187624" y="1807884"/>
            <a:ext cx="929917" cy="1439445"/>
            <a:chOff x="1468965" y="1926685"/>
            <a:chExt cx="929917" cy="1439445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9" name="梯形 8"/>
            <p:cNvSpPr/>
            <p:nvPr/>
          </p:nvSpPr>
          <p:spPr>
            <a:xfrm rot="10800000">
              <a:off x="1554661" y="2506743"/>
              <a:ext cx="776928" cy="859387"/>
            </a:xfrm>
            <a:prstGeom prst="trapezoid">
              <a:avLst>
                <a:gd fmla="val 1069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椭圆 9"/>
            <p:cNvSpPr/>
            <p:nvPr/>
          </p:nvSpPr>
          <p:spPr>
            <a:xfrm>
              <a:off x="1735241" y="1926685"/>
              <a:ext cx="415768" cy="4157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圆角矩形 4"/>
            <p:cNvSpPr/>
            <p:nvPr/>
          </p:nvSpPr>
          <p:spPr>
            <a:xfrm rot="1330548">
              <a:off x="1713242" y="2368058"/>
              <a:ext cx="685640" cy="753897"/>
            </a:xfrm>
            <a:custGeom>
              <a:rect b="b" l="l" r="r" t="t"/>
              <a:pathLst>
                <a:path h="945492" w="949983">
                  <a:moveTo>
                    <a:pt x="724914" y="8101"/>
                  </a:moveTo>
                  <a:cubicBezTo>
                    <a:pt x="737247" y="2884"/>
                    <a:pt x="750807" y="0"/>
                    <a:pt x="765041" y="0"/>
                  </a:cubicBezTo>
                  <a:lnTo>
                    <a:pt x="846893" y="0"/>
                  </a:lnTo>
                  <a:cubicBezTo>
                    <a:pt x="903828" y="0"/>
                    <a:pt x="949983" y="46155"/>
                    <a:pt x="949983" y="103090"/>
                  </a:cubicBezTo>
                  <a:lnTo>
                    <a:pt x="949983" y="842403"/>
                  </a:lnTo>
                  <a:cubicBezTo>
                    <a:pt x="949983" y="899338"/>
                    <a:pt x="903828" y="945493"/>
                    <a:pt x="846893" y="945493"/>
                  </a:cubicBezTo>
                  <a:lnTo>
                    <a:pt x="765041" y="945493"/>
                  </a:lnTo>
                  <a:cubicBezTo>
                    <a:pt x="729810" y="945493"/>
                    <a:pt x="698707" y="927820"/>
                    <a:pt x="681680" y="899775"/>
                  </a:cubicBezTo>
                  <a:lnTo>
                    <a:pt x="83415" y="783339"/>
                  </a:lnTo>
                  <a:cubicBezTo>
                    <a:pt x="27529" y="772462"/>
                    <a:pt x="-8959" y="718340"/>
                    <a:pt x="1918" y="662453"/>
                  </a:cubicBezTo>
                  <a:lnTo>
                    <a:pt x="17555" y="582109"/>
                  </a:lnTo>
                  <a:cubicBezTo>
                    <a:pt x="28432" y="526223"/>
                    <a:pt x="82554" y="489735"/>
                    <a:pt x="138441" y="500612"/>
                  </a:cubicBezTo>
                  <a:lnTo>
                    <a:pt x="661951" y="602499"/>
                  </a:lnTo>
                  <a:lnTo>
                    <a:pt x="661951" y="103090"/>
                  </a:lnTo>
                  <a:cubicBezTo>
                    <a:pt x="661951" y="60389"/>
                    <a:pt x="687913" y="23751"/>
                    <a:pt x="724914" y="8101"/>
                  </a:cubicBez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圆角矩形 2"/>
            <p:cNvSpPr/>
            <p:nvPr/>
          </p:nvSpPr>
          <p:spPr>
            <a:xfrm rot="20191150">
              <a:off x="1468965" y="2353340"/>
              <a:ext cx="708083" cy="785443"/>
            </a:xfrm>
            <a:custGeom>
              <a:rect b="b" l="l" r="r" t="t"/>
              <a:pathLst>
                <a:path h="985055" w="981078">
                  <a:moveTo>
                    <a:pt x="225069" y="8102"/>
                  </a:moveTo>
                  <a:cubicBezTo>
                    <a:pt x="262070" y="23751"/>
                    <a:pt x="288032" y="60389"/>
                    <a:pt x="288032" y="103090"/>
                  </a:cubicBezTo>
                  <a:lnTo>
                    <a:pt x="288032" y="667954"/>
                  </a:lnTo>
                  <a:lnTo>
                    <a:pt x="843651" y="563030"/>
                  </a:lnTo>
                  <a:cubicBezTo>
                    <a:pt x="899597" y="552465"/>
                    <a:pt x="953515" y="589254"/>
                    <a:pt x="964080" y="645201"/>
                  </a:cubicBezTo>
                  <a:lnTo>
                    <a:pt x="979269" y="725631"/>
                  </a:lnTo>
                  <a:cubicBezTo>
                    <a:pt x="989834" y="781577"/>
                    <a:pt x="953045" y="835495"/>
                    <a:pt x="897099" y="846060"/>
                  </a:cubicBezTo>
                  <a:lnTo>
                    <a:pt x="170626" y="983248"/>
                  </a:lnTo>
                  <a:cubicBezTo>
                    <a:pt x="128232" y="991254"/>
                    <a:pt x="87003" y="972069"/>
                    <a:pt x="65125" y="937829"/>
                  </a:cubicBezTo>
                  <a:cubicBezTo>
                    <a:pt x="26905" y="923059"/>
                    <a:pt x="0" y="885873"/>
                    <a:pt x="0" y="842403"/>
                  </a:cubicBezTo>
                  <a:lnTo>
                    <a:pt x="0" y="103090"/>
                  </a:lnTo>
                  <a:cubicBezTo>
                    <a:pt x="0" y="46155"/>
                    <a:pt x="46155" y="0"/>
                    <a:pt x="103090" y="0"/>
                  </a:cubicBezTo>
                  <a:lnTo>
                    <a:pt x="184942" y="0"/>
                  </a:lnTo>
                  <a:cubicBezTo>
                    <a:pt x="199176" y="0"/>
                    <a:pt x="212736" y="2885"/>
                    <a:pt x="225069" y="8102"/>
                  </a:cubicBez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163289" y="1703942"/>
            <a:ext cx="1041508" cy="1545077"/>
            <a:chOff x="3451321" y="1703942"/>
            <a:chExt cx="1041508" cy="1545077"/>
          </a:xfrm>
        </p:grpSpPr>
        <p:sp>
          <p:nvSpPr>
            <p:cNvPr id="16" name="椭圆 15"/>
            <p:cNvSpPr/>
            <p:nvPr/>
          </p:nvSpPr>
          <p:spPr>
            <a:xfrm>
              <a:off x="3764191" y="1807884"/>
              <a:ext cx="415768" cy="41576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3451321" y="2283718"/>
              <a:ext cx="1041508" cy="965301"/>
              <a:chOff x="6156176" y="2626205"/>
              <a:chExt cx="1041508" cy="965301"/>
            </a:xfrm>
          </p:grpSpPr>
          <p:sp>
            <p:nvSpPr>
              <p:cNvPr id="19" name="椭圆 18"/>
              <p:cNvSpPr/>
              <p:nvPr/>
            </p:nvSpPr>
            <p:spPr>
              <a:xfrm>
                <a:off x="6156176" y="2639671"/>
                <a:ext cx="1041508" cy="934282"/>
              </a:xfrm>
              <a:custGeom>
                <a:rect b="b" l="l" r="r" t="t"/>
                <a:pathLst>
                  <a:path h="934282" w="1041508">
                    <a:moveTo>
                      <a:pt x="391454" y="0"/>
                    </a:moveTo>
                    <a:lnTo>
                      <a:pt x="520754" y="274361"/>
                    </a:lnTo>
                    <a:lnTo>
                      <a:pt x="650055" y="0"/>
                    </a:lnTo>
                    <a:cubicBezTo>
                      <a:pt x="875345" y="105914"/>
                      <a:pt x="1041508" y="484121"/>
                      <a:pt x="1041508" y="934282"/>
                    </a:cubicBezTo>
                    <a:lnTo>
                      <a:pt x="0" y="934282"/>
                    </a:lnTo>
                    <a:cubicBezTo>
                      <a:pt x="0" y="484121"/>
                      <a:pt x="166164" y="105914"/>
                      <a:pt x="391454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3" name="直接连接符 22"/>
              <p:cNvCxnSpPr/>
              <p:nvPr/>
            </p:nvCxnSpPr>
            <p:spPr>
              <a:xfrm flipH="1">
                <a:off x="6372200" y="2626205"/>
                <a:ext cx="432048" cy="947748"/>
              </a:xfrm>
              <a:prstGeom prst="line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 flipH="1">
                <a:off x="6444208" y="2643758"/>
                <a:ext cx="432048" cy="947748"/>
              </a:xfrm>
              <a:prstGeom prst="line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椭圆 28"/>
            <p:cNvSpPr/>
            <p:nvPr/>
          </p:nvSpPr>
          <p:spPr>
            <a:xfrm>
              <a:off x="3828059" y="1703942"/>
              <a:ext cx="288032" cy="20788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044947" y="1734605"/>
            <a:ext cx="1229951" cy="1524333"/>
            <a:chOff x="5369512" y="1839505"/>
            <a:chExt cx="1137306" cy="1409514"/>
          </a:xfrm>
        </p:grpSpPr>
        <p:grpSp>
          <p:nvGrpSpPr>
            <p:cNvPr id="36" name="组合 35"/>
            <p:cNvGrpSpPr/>
            <p:nvPr/>
          </p:nvGrpSpPr>
          <p:grpSpPr>
            <a:xfrm rot="613865">
              <a:off x="5369512" y="1839505"/>
              <a:ext cx="637154" cy="928931"/>
              <a:chOff x="5223605" y="1828661"/>
              <a:chExt cx="974223" cy="1420357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7" name="梯形 36"/>
            <p:cNvSpPr/>
            <p:nvPr/>
          </p:nvSpPr>
          <p:spPr>
            <a:xfrm rot="10800000">
              <a:off x="5415096" y="2674688"/>
              <a:ext cx="453048" cy="556778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圆角矩形 37"/>
            <p:cNvSpPr/>
            <p:nvPr/>
          </p:nvSpPr>
          <p:spPr>
            <a:xfrm>
              <a:off x="5724128" y="2279796"/>
              <a:ext cx="483056" cy="180000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圆角矩形 38"/>
            <p:cNvSpPr/>
            <p:nvPr/>
          </p:nvSpPr>
          <p:spPr>
            <a:xfrm rot="16200000">
              <a:off x="6006608" y="2599883"/>
              <a:ext cx="124033" cy="71659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1" name="直接连接符 40"/>
            <p:cNvCxnSpPr/>
            <p:nvPr/>
          </p:nvCxnSpPr>
          <p:spPr>
            <a:xfrm rot="16200000">
              <a:off x="6006383" y="2546895"/>
              <a:ext cx="124033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圆角矩形 44"/>
            <p:cNvSpPr/>
            <p:nvPr/>
          </p:nvSpPr>
          <p:spPr>
            <a:xfrm rot="16200000">
              <a:off x="6008110" y="2428324"/>
              <a:ext cx="124033" cy="71659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6" name="直接连接符 45"/>
            <p:cNvCxnSpPr/>
            <p:nvPr/>
          </p:nvCxnSpPr>
          <p:spPr>
            <a:xfrm rot="16200000">
              <a:off x="6006851" y="2382866"/>
              <a:ext cx="124033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圆角矩形 47"/>
            <p:cNvSpPr/>
            <p:nvPr/>
          </p:nvSpPr>
          <p:spPr>
            <a:xfrm rot="16200000">
              <a:off x="6008935" y="2760274"/>
              <a:ext cx="124033" cy="71659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9" name="直接连接符 48"/>
            <p:cNvCxnSpPr/>
            <p:nvPr/>
          </p:nvCxnSpPr>
          <p:spPr>
            <a:xfrm rot="16200000">
              <a:off x="6008710" y="2707286"/>
              <a:ext cx="124033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圆角矩形 30"/>
            <p:cNvSpPr/>
            <p:nvPr/>
          </p:nvSpPr>
          <p:spPr>
            <a:xfrm rot="16200000">
              <a:off x="6008936" y="2924818"/>
              <a:ext cx="124033" cy="71659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33" name="直接连接符 32"/>
            <p:cNvCxnSpPr/>
            <p:nvPr/>
          </p:nvCxnSpPr>
          <p:spPr>
            <a:xfrm rot="16200000">
              <a:off x="6008711" y="2871830"/>
              <a:ext cx="124033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圆角矩形 34"/>
            <p:cNvSpPr/>
            <p:nvPr/>
          </p:nvSpPr>
          <p:spPr>
            <a:xfrm rot="16200000">
              <a:off x="6006383" y="3099273"/>
              <a:ext cx="124033" cy="71659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0" name="直接连接符 39"/>
            <p:cNvCxnSpPr/>
            <p:nvPr/>
          </p:nvCxnSpPr>
          <p:spPr>
            <a:xfrm rot="16200000">
              <a:off x="6006158" y="3046285"/>
              <a:ext cx="124033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组合 7"/>
            <p:cNvGrpSpPr/>
            <p:nvPr/>
          </p:nvGrpSpPr>
          <p:grpSpPr>
            <a:xfrm rot="16200000">
              <a:off x="6237536" y="2979737"/>
              <a:ext cx="86601" cy="451963"/>
              <a:chOff x="6184970" y="2962213"/>
              <a:chExt cx="74212" cy="387306"/>
            </a:xfrm>
          </p:grpSpPr>
          <p:sp>
            <p:nvSpPr>
              <p:cNvPr id="42" name="圆角矩形 41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43" name="直接连接符 42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圆角矩形 43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47" name="直接连接符 46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组合 20"/>
          <p:cNvGrpSpPr/>
          <p:nvPr/>
        </p:nvGrpSpPr>
        <p:grpSpPr>
          <a:xfrm>
            <a:off x="6940220" y="1744864"/>
            <a:ext cx="1128555" cy="1495092"/>
            <a:chOff x="7228252" y="1744864"/>
            <a:chExt cx="1128555" cy="1495092"/>
          </a:xfrm>
        </p:grpSpPr>
        <p:sp>
          <p:nvSpPr>
            <p:cNvPr id="14" name="椭圆 13"/>
            <p:cNvSpPr/>
            <p:nvPr/>
          </p:nvSpPr>
          <p:spPr>
            <a:xfrm>
              <a:off x="7596336" y="1744864"/>
              <a:ext cx="402878" cy="40287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椭圆 49"/>
            <p:cNvSpPr/>
            <p:nvPr/>
          </p:nvSpPr>
          <p:spPr>
            <a:xfrm>
              <a:off x="7259814" y="2184958"/>
              <a:ext cx="1075922" cy="1054998"/>
            </a:xfrm>
            <a:custGeom>
              <a:rect b="b" l="l" r="r" t="t"/>
              <a:pathLst>
                <a:path h="884603" w="1075922">
                  <a:moveTo>
                    <a:pt x="537961" y="0"/>
                  </a:moveTo>
                  <a:cubicBezTo>
                    <a:pt x="829248" y="0"/>
                    <a:pt x="1066673" y="392878"/>
                    <a:pt x="1075922" y="884603"/>
                  </a:cubicBezTo>
                  <a:lnTo>
                    <a:pt x="0" y="884603"/>
                  </a:lnTo>
                  <a:cubicBezTo>
                    <a:pt x="9249" y="392878"/>
                    <a:pt x="246674" y="0"/>
                    <a:pt x="537961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7329723" y="2387650"/>
              <a:ext cx="936104" cy="500344"/>
            </a:xfrm>
            <a:prstGeom prst="roundRect">
              <a:avLst>
                <a:gd fmla="val 11495" name="adj"/>
              </a:avLst>
            </a:prstGeom>
            <a:solidFill>
              <a:schemeClr val="bg2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14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itchFamily="65" typeface="迷你简粗倩"/>
                  <a:ea charset="-122" pitchFamily="65" typeface="迷你简粗倩"/>
                </a:rPr>
                <a:t>外地户口</a:t>
              </a:r>
            </a:p>
          </p:txBody>
        </p:sp>
        <p:sp>
          <p:nvSpPr>
            <p:cNvPr id="20" name="椭圆 19"/>
            <p:cNvSpPr/>
            <p:nvPr/>
          </p:nvSpPr>
          <p:spPr>
            <a:xfrm>
              <a:off x="7228252" y="2558184"/>
              <a:ext cx="181960" cy="1819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椭圆 50"/>
            <p:cNvSpPr/>
            <p:nvPr/>
          </p:nvSpPr>
          <p:spPr>
            <a:xfrm>
              <a:off x="8174847" y="2582095"/>
              <a:ext cx="181960" cy="1819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030841" y="3272086"/>
            <a:ext cx="12496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65" typeface="迷你简粗倩"/>
                <a:ea charset="-122" pitchFamily="65" typeface="迷你简粗倩"/>
              </a:rPr>
              <a:t>本邦成年男子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412173" y="3272086"/>
            <a:ext cx="538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65" typeface="迷你简粗倩"/>
                <a:ea charset="-122" pitchFamily="65" typeface="迷你简粗倩"/>
              </a:rPr>
              <a:t>妇女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88978" y="3272086"/>
            <a:ext cx="538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400">
                <a:latin charset="-122" pitchFamily="65" typeface="迷你简粗倩"/>
                <a:ea charset="-122" pitchFamily="65" typeface="迷你简粗倩"/>
              </a:rPr>
              <a:t>奴隶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148104" y="3272086"/>
            <a:ext cx="716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65" typeface="迷你简粗倩"/>
                <a:ea charset="-122" pitchFamily="65" typeface="迷你简粗倩"/>
              </a:rPr>
              <a:t>外邦人</a:t>
            </a:r>
          </a:p>
        </p:txBody>
      </p:sp>
      <p:sp>
        <p:nvSpPr>
          <p:cNvPr id="26" name="任意多边形 25"/>
          <p:cNvSpPr/>
          <p:nvPr/>
        </p:nvSpPr>
        <p:spPr>
          <a:xfrm>
            <a:off x="1774721" y="3106758"/>
            <a:ext cx="690113" cy="505918"/>
          </a:xfrm>
          <a:custGeom>
            <a:gdLst>
              <a:gd fmla="*/ 0 w 690113" name="connsiteX0"/>
              <a:gd fmla="*/ 224287 h 505918" name="connsiteY0"/>
              <a:gd fmla="*/ 258793 w 690113" name="connsiteX1"/>
              <a:gd fmla="*/ 500332 h 505918" name="connsiteY1"/>
              <a:gd fmla="*/ 690113 w 690113" name="connsiteX2"/>
              <a:gd fmla="*/ 0 h 505918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05917" w="690113">
                <a:moveTo>
                  <a:pt x="0" y="224287"/>
                </a:moveTo>
                <a:cubicBezTo>
                  <a:pt x="71887" y="381000"/>
                  <a:pt x="143774" y="537713"/>
                  <a:pt x="258793" y="500332"/>
                </a:cubicBezTo>
                <a:cubicBezTo>
                  <a:pt x="373812" y="462951"/>
                  <a:pt x="531962" y="231475"/>
                  <a:pt x="690113" y="0"/>
                </a:cubicBezTo>
              </a:path>
            </a:pathLst>
          </a:cu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8" name="组合 57"/>
          <p:cNvGrpSpPr/>
          <p:nvPr/>
        </p:nvGrpSpPr>
        <p:grpSpPr>
          <a:xfrm>
            <a:off x="3750607" y="3092735"/>
            <a:ext cx="666476" cy="666476"/>
            <a:chOff x="2991124" y="3812875"/>
            <a:chExt cx="776378" cy="776378"/>
          </a:xfrm>
        </p:grpSpPr>
        <p:sp>
          <p:nvSpPr>
            <p:cNvPr id="56" name="任意多边形 55"/>
            <p:cNvSpPr/>
            <p:nvPr/>
          </p:nvSpPr>
          <p:spPr>
            <a:xfrm>
              <a:off x="3122762" y="3812875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任意多边形 56"/>
            <p:cNvSpPr/>
            <p:nvPr/>
          </p:nvSpPr>
          <p:spPr>
            <a:xfrm rot="3868709">
              <a:off x="3111894" y="3792487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5536178" y="3092735"/>
            <a:ext cx="666476" cy="666476"/>
            <a:chOff x="2991124" y="3812875"/>
            <a:chExt cx="776378" cy="776378"/>
          </a:xfrm>
        </p:grpSpPr>
        <p:sp>
          <p:nvSpPr>
            <p:cNvPr id="60" name="任意多边形 59"/>
            <p:cNvSpPr/>
            <p:nvPr/>
          </p:nvSpPr>
          <p:spPr>
            <a:xfrm>
              <a:off x="3122762" y="3812875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1" name="任意多边形 60"/>
            <p:cNvSpPr/>
            <p:nvPr/>
          </p:nvSpPr>
          <p:spPr>
            <a:xfrm rot="3868709">
              <a:off x="3111894" y="3792487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7720713" y="3092635"/>
            <a:ext cx="666476" cy="666476"/>
            <a:chOff x="2991124" y="3812875"/>
            <a:chExt cx="776378" cy="776378"/>
          </a:xfrm>
        </p:grpSpPr>
        <p:sp>
          <p:nvSpPr>
            <p:cNvPr id="63" name="任意多边形 62"/>
            <p:cNvSpPr/>
            <p:nvPr/>
          </p:nvSpPr>
          <p:spPr>
            <a:xfrm>
              <a:off x="3122762" y="3812875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任意多边形 63"/>
            <p:cNvSpPr/>
            <p:nvPr/>
          </p:nvSpPr>
          <p:spPr>
            <a:xfrm rot="3868709">
              <a:off x="3111894" y="3792487"/>
              <a:ext cx="534838" cy="776378"/>
            </a:xfrm>
            <a:custGeom>
              <a:gdLst>
                <a:gd fmla="*/ 0 w 534838" name="connsiteX0"/>
                <a:gd fmla="*/ 0 h 776378" name="connsiteY0"/>
                <a:gd fmla="*/ 370936 w 534838" name="connsiteX1"/>
                <a:gd fmla="*/ 396816 h 776378" name="connsiteY1"/>
                <a:gd fmla="*/ 534838 w 534838" name="connsiteX2"/>
                <a:gd fmla="*/ 776378 h 776378" name="connsiteY2"/>
                <a:gd fmla="*/ 534838 w 534838" name="connsiteX3"/>
                <a:gd fmla="*/ 776378 h 77637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76378" w="534838">
                  <a:moveTo>
                    <a:pt x="0" y="0"/>
                  </a:moveTo>
                  <a:cubicBezTo>
                    <a:pt x="140898" y="133710"/>
                    <a:pt x="281796" y="267420"/>
                    <a:pt x="370936" y="396816"/>
                  </a:cubicBezTo>
                  <a:cubicBezTo>
                    <a:pt x="460076" y="526212"/>
                    <a:pt x="534838" y="776378"/>
                    <a:pt x="534838" y="776378"/>
                  </a:cubicBezTo>
                  <a:lnTo>
                    <a:pt x="534838" y="776378"/>
                  </a:lnTo>
                </a:path>
              </a:pathLst>
            </a:cu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57479760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3154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雅典的民主也不是天生就有的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旧氏贵族专横统治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4443958"/>
            <a:ext cx="37388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很多公民沦为债务奴隶</a:t>
            </a:r>
          </a:p>
        </p:txBody>
      </p:sp>
      <p:grpSp>
        <p:nvGrpSpPr>
          <p:cNvPr id="77" name="组合 76"/>
          <p:cNvGrpSpPr/>
          <p:nvPr/>
        </p:nvGrpSpPr>
        <p:grpSpPr>
          <a:xfrm>
            <a:off x="1150272" y="1977977"/>
            <a:ext cx="3651740" cy="1541146"/>
            <a:chOff x="827584" y="1977977"/>
            <a:chExt cx="3651740" cy="1541146"/>
          </a:xfrm>
        </p:grpSpPr>
        <p:grpSp>
          <p:nvGrpSpPr>
            <p:cNvPr id="6" name="组合 5"/>
            <p:cNvGrpSpPr/>
            <p:nvPr/>
          </p:nvGrpSpPr>
          <p:grpSpPr>
            <a:xfrm rot="613865">
              <a:off x="827584" y="1977977"/>
              <a:ext cx="689057" cy="1004602"/>
              <a:chOff x="5223605" y="1828661"/>
              <a:chExt cx="974223" cy="1420357"/>
            </a:xfrm>
          </p:grpSpPr>
          <p:sp>
            <p:nvSpPr>
              <p:cNvPr id="24" name="椭圆 23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" name="梯形 6"/>
            <p:cNvSpPr/>
            <p:nvPr/>
          </p:nvSpPr>
          <p:spPr>
            <a:xfrm rot="10800000">
              <a:off x="876881" y="2881194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1211087" y="2454134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圆角矩形 8"/>
            <p:cNvSpPr/>
            <p:nvPr/>
          </p:nvSpPr>
          <p:spPr>
            <a:xfrm rot="16200000">
              <a:off x="1516578" y="2800295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" name="直接连接符 9"/>
            <p:cNvCxnSpPr/>
            <p:nvPr/>
          </p:nvCxnSpPr>
          <p:spPr>
            <a:xfrm rot="16200000">
              <a:off x="1516335" y="274299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圆角矩形 10"/>
            <p:cNvSpPr/>
            <p:nvPr/>
          </p:nvSpPr>
          <p:spPr>
            <a:xfrm rot="16200000">
              <a:off x="1518202" y="2614761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2" name="直接连接符 11"/>
            <p:cNvCxnSpPr/>
            <p:nvPr/>
          </p:nvCxnSpPr>
          <p:spPr>
            <a:xfrm rot="16200000">
              <a:off x="1516841" y="2565600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圆角矩形 12"/>
            <p:cNvSpPr/>
            <p:nvPr/>
          </p:nvSpPr>
          <p:spPr>
            <a:xfrm rot="16200000">
              <a:off x="1519094" y="2973752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4" name="直接连接符 13"/>
            <p:cNvCxnSpPr/>
            <p:nvPr/>
          </p:nvCxnSpPr>
          <p:spPr>
            <a:xfrm rot="16200000">
              <a:off x="1518851" y="2916447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圆角矩形 14"/>
            <p:cNvSpPr/>
            <p:nvPr/>
          </p:nvSpPr>
          <p:spPr>
            <a:xfrm rot="16200000">
              <a:off x="1519096" y="315170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6" name="直接连接符 15"/>
            <p:cNvCxnSpPr/>
            <p:nvPr/>
          </p:nvCxnSpPr>
          <p:spPr>
            <a:xfrm rot="16200000">
              <a:off x="1518852" y="309439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圆角矩形 16"/>
            <p:cNvSpPr/>
            <p:nvPr/>
          </p:nvSpPr>
          <p:spPr>
            <a:xfrm rot="16200000">
              <a:off x="1516335" y="3340366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8" name="直接连接符 17"/>
            <p:cNvCxnSpPr/>
            <p:nvPr/>
          </p:nvCxnSpPr>
          <p:spPr>
            <a:xfrm rot="16200000">
              <a:off x="1516091" y="328306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组合 18"/>
            <p:cNvGrpSpPr/>
            <p:nvPr/>
          </p:nvGrpSpPr>
          <p:grpSpPr>
            <a:xfrm rot="16200000">
              <a:off x="1734684" y="3242723"/>
              <a:ext cx="78660" cy="410519"/>
              <a:chOff x="6184970" y="2962213"/>
              <a:chExt cx="74212" cy="387306"/>
            </a:xfrm>
          </p:grpSpPr>
          <p:sp>
            <p:nvSpPr>
              <p:cNvPr id="20" name="圆角矩形 19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1" name="直接连接符 20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圆角矩形 21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3" name="直接连接符 22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组合 25"/>
            <p:cNvGrpSpPr/>
            <p:nvPr/>
          </p:nvGrpSpPr>
          <p:grpSpPr>
            <a:xfrm rot="16200000">
              <a:off x="2021593" y="3331119"/>
              <a:ext cx="75954" cy="225606"/>
              <a:chOff x="6187523" y="2962215"/>
              <a:chExt cx="71659" cy="212849"/>
            </a:xfrm>
          </p:grpSpPr>
          <p:sp>
            <p:nvSpPr>
              <p:cNvPr id="27" name="圆角矩形 26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8" name="直接连接符 27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组合 30"/>
            <p:cNvGrpSpPr/>
            <p:nvPr/>
          </p:nvGrpSpPr>
          <p:grpSpPr>
            <a:xfrm rot="613865">
              <a:off x="1991608" y="2002895"/>
              <a:ext cx="689057" cy="1004602"/>
              <a:chOff x="5223605" y="1828661"/>
              <a:chExt cx="974223" cy="1420357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3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4" name="梯形 33"/>
            <p:cNvSpPr/>
            <p:nvPr/>
          </p:nvSpPr>
          <p:spPr>
            <a:xfrm rot="10800000">
              <a:off x="2040905" y="2906112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圆角矩形 34"/>
            <p:cNvSpPr/>
            <p:nvPr/>
          </p:nvSpPr>
          <p:spPr>
            <a:xfrm>
              <a:off x="2375111" y="2479052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圆角矩形 35"/>
            <p:cNvSpPr/>
            <p:nvPr/>
          </p:nvSpPr>
          <p:spPr>
            <a:xfrm rot="16200000">
              <a:off x="2680602" y="2825213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37" name="直接连接符 36"/>
            <p:cNvCxnSpPr/>
            <p:nvPr/>
          </p:nvCxnSpPr>
          <p:spPr>
            <a:xfrm rot="16200000">
              <a:off x="2680359" y="2767909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圆角矩形 37"/>
            <p:cNvSpPr/>
            <p:nvPr/>
          </p:nvSpPr>
          <p:spPr>
            <a:xfrm rot="16200000">
              <a:off x="2682226" y="2639679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39" name="直接连接符 38"/>
            <p:cNvCxnSpPr/>
            <p:nvPr/>
          </p:nvCxnSpPr>
          <p:spPr>
            <a:xfrm rot="16200000">
              <a:off x="2680865" y="2590518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圆角矩形 39"/>
            <p:cNvSpPr/>
            <p:nvPr/>
          </p:nvSpPr>
          <p:spPr>
            <a:xfrm rot="16200000">
              <a:off x="2683118" y="299867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1" name="直接连接符 40"/>
            <p:cNvCxnSpPr/>
            <p:nvPr/>
          </p:nvCxnSpPr>
          <p:spPr>
            <a:xfrm rot="16200000">
              <a:off x="2682875" y="294136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圆角矩形 41"/>
            <p:cNvSpPr/>
            <p:nvPr/>
          </p:nvSpPr>
          <p:spPr>
            <a:xfrm rot="16200000">
              <a:off x="2683120" y="3176618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3" name="直接连接符 42"/>
            <p:cNvCxnSpPr/>
            <p:nvPr/>
          </p:nvCxnSpPr>
          <p:spPr>
            <a:xfrm rot="16200000">
              <a:off x="2682876" y="3119313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圆角矩形 43"/>
            <p:cNvSpPr/>
            <p:nvPr/>
          </p:nvSpPr>
          <p:spPr>
            <a:xfrm rot="16200000">
              <a:off x="2680359" y="3365284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5" name="直接连接符 44"/>
            <p:cNvCxnSpPr/>
            <p:nvPr/>
          </p:nvCxnSpPr>
          <p:spPr>
            <a:xfrm rot="16200000">
              <a:off x="2680115" y="3307979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组合 45"/>
            <p:cNvGrpSpPr/>
            <p:nvPr/>
          </p:nvGrpSpPr>
          <p:grpSpPr>
            <a:xfrm rot="16200000">
              <a:off x="2898708" y="3267641"/>
              <a:ext cx="78660" cy="410519"/>
              <a:chOff x="6184970" y="2962213"/>
              <a:chExt cx="74212" cy="387306"/>
            </a:xfrm>
          </p:grpSpPr>
          <p:sp>
            <p:nvSpPr>
              <p:cNvPr id="47" name="圆角矩形 46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48" name="直接连接符 47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圆角矩形 48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50" name="直接连接符 49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组合 50"/>
            <p:cNvGrpSpPr/>
            <p:nvPr/>
          </p:nvGrpSpPr>
          <p:grpSpPr>
            <a:xfrm rot="16200000">
              <a:off x="3185617" y="3356037"/>
              <a:ext cx="75954" cy="225606"/>
              <a:chOff x="6187523" y="2962215"/>
              <a:chExt cx="71659" cy="212849"/>
            </a:xfrm>
          </p:grpSpPr>
          <p:sp>
            <p:nvSpPr>
              <p:cNvPr id="52" name="圆角矩形 51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53" name="直接连接符 52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组合 53"/>
            <p:cNvGrpSpPr/>
            <p:nvPr/>
          </p:nvGrpSpPr>
          <p:grpSpPr>
            <a:xfrm rot="613865">
              <a:off x="3134535" y="2009787"/>
              <a:ext cx="689057" cy="1004602"/>
              <a:chOff x="5223605" y="1828661"/>
              <a:chExt cx="974223" cy="1420357"/>
            </a:xfrm>
          </p:grpSpPr>
          <p:sp>
            <p:nvSpPr>
              <p:cNvPr id="55" name="椭圆 54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7" name="梯形 56"/>
            <p:cNvSpPr/>
            <p:nvPr/>
          </p:nvSpPr>
          <p:spPr>
            <a:xfrm rot="10800000">
              <a:off x="3183832" y="2913004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3518038" y="2485944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9" name="圆角矩形 58"/>
            <p:cNvSpPr/>
            <p:nvPr/>
          </p:nvSpPr>
          <p:spPr>
            <a:xfrm rot="16200000">
              <a:off x="3823529" y="2832105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0" name="直接连接符 59"/>
            <p:cNvCxnSpPr/>
            <p:nvPr/>
          </p:nvCxnSpPr>
          <p:spPr>
            <a:xfrm rot="16200000">
              <a:off x="3823286" y="277480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圆角矩形 60"/>
            <p:cNvSpPr/>
            <p:nvPr/>
          </p:nvSpPr>
          <p:spPr>
            <a:xfrm rot="16200000">
              <a:off x="3825153" y="2646571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2" name="直接连接符 61"/>
            <p:cNvCxnSpPr/>
            <p:nvPr/>
          </p:nvCxnSpPr>
          <p:spPr>
            <a:xfrm rot="16200000">
              <a:off x="3823792" y="2597410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圆角矩形 62"/>
            <p:cNvSpPr/>
            <p:nvPr/>
          </p:nvSpPr>
          <p:spPr>
            <a:xfrm rot="16200000">
              <a:off x="3826045" y="3005562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4" name="直接连接符 63"/>
            <p:cNvCxnSpPr/>
            <p:nvPr/>
          </p:nvCxnSpPr>
          <p:spPr>
            <a:xfrm rot="16200000">
              <a:off x="3825802" y="2948257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圆角矩形 64"/>
            <p:cNvSpPr/>
            <p:nvPr/>
          </p:nvSpPr>
          <p:spPr>
            <a:xfrm rot="16200000">
              <a:off x="3826047" y="318351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6" name="直接连接符 65"/>
            <p:cNvCxnSpPr/>
            <p:nvPr/>
          </p:nvCxnSpPr>
          <p:spPr>
            <a:xfrm rot="16200000">
              <a:off x="3825803" y="312620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圆角矩形 66"/>
            <p:cNvSpPr/>
            <p:nvPr/>
          </p:nvSpPr>
          <p:spPr>
            <a:xfrm rot="16200000">
              <a:off x="3823286" y="3372176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8" name="直接连接符 67"/>
            <p:cNvCxnSpPr/>
            <p:nvPr/>
          </p:nvCxnSpPr>
          <p:spPr>
            <a:xfrm rot="16200000">
              <a:off x="3823042" y="331487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组合 68"/>
            <p:cNvGrpSpPr/>
            <p:nvPr/>
          </p:nvGrpSpPr>
          <p:grpSpPr>
            <a:xfrm rot="16200000">
              <a:off x="4041635" y="3274533"/>
              <a:ext cx="78660" cy="410519"/>
              <a:chOff x="6184970" y="2962213"/>
              <a:chExt cx="74212" cy="387306"/>
            </a:xfrm>
          </p:grpSpPr>
          <p:sp>
            <p:nvSpPr>
              <p:cNvPr id="70" name="圆角矩形 69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71" name="直接连接符 70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圆角矩形 71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73" name="直接连接符 72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组合 73"/>
            <p:cNvGrpSpPr/>
            <p:nvPr/>
          </p:nvGrpSpPr>
          <p:grpSpPr>
            <a:xfrm rot="16200000">
              <a:off x="4328544" y="3362929"/>
              <a:ext cx="75954" cy="225606"/>
              <a:chOff x="6187523" y="2962215"/>
              <a:chExt cx="71659" cy="212849"/>
            </a:xfrm>
          </p:grpSpPr>
          <p:sp>
            <p:nvSpPr>
              <p:cNvPr id="75" name="圆角矩形 74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76" name="直接连接符 75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组合 77"/>
          <p:cNvGrpSpPr/>
          <p:nvPr/>
        </p:nvGrpSpPr>
        <p:grpSpPr>
          <a:xfrm>
            <a:off x="4592668" y="2020760"/>
            <a:ext cx="3651740" cy="1541146"/>
            <a:chOff x="827584" y="1977977"/>
            <a:chExt cx="3651740" cy="1541146"/>
          </a:xfrm>
        </p:grpSpPr>
        <p:grpSp>
          <p:nvGrpSpPr>
            <p:cNvPr id="79" name="组合 78"/>
            <p:cNvGrpSpPr/>
            <p:nvPr/>
          </p:nvGrpSpPr>
          <p:grpSpPr>
            <a:xfrm rot="613865">
              <a:off x="827584" y="1977977"/>
              <a:ext cx="689057" cy="1004602"/>
              <a:chOff x="5223605" y="1828661"/>
              <a:chExt cx="974223" cy="1420357"/>
            </a:xfrm>
          </p:grpSpPr>
          <p:sp>
            <p:nvSpPr>
              <p:cNvPr id="146" name="椭圆 145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7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0" name="梯形 79"/>
            <p:cNvSpPr/>
            <p:nvPr/>
          </p:nvSpPr>
          <p:spPr>
            <a:xfrm rot="10800000">
              <a:off x="876881" y="2881194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圆角矩形 80"/>
            <p:cNvSpPr/>
            <p:nvPr/>
          </p:nvSpPr>
          <p:spPr>
            <a:xfrm>
              <a:off x="1211087" y="2454134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圆角矩形 81"/>
            <p:cNvSpPr/>
            <p:nvPr/>
          </p:nvSpPr>
          <p:spPr>
            <a:xfrm rot="16200000">
              <a:off x="1516578" y="2800295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83" name="直接连接符 82"/>
            <p:cNvCxnSpPr/>
            <p:nvPr/>
          </p:nvCxnSpPr>
          <p:spPr>
            <a:xfrm rot="16200000">
              <a:off x="1516335" y="274299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圆角矩形 83"/>
            <p:cNvSpPr/>
            <p:nvPr/>
          </p:nvSpPr>
          <p:spPr>
            <a:xfrm rot="16200000">
              <a:off x="1518202" y="2614761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85" name="直接连接符 84"/>
            <p:cNvCxnSpPr/>
            <p:nvPr/>
          </p:nvCxnSpPr>
          <p:spPr>
            <a:xfrm rot="16200000">
              <a:off x="1516841" y="2565600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圆角矩形 85"/>
            <p:cNvSpPr/>
            <p:nvPr/>
          </p:nvSpPr>
          <p:spPr>
            <a:xfrm rot="16200000">
              <a:off x="1519094" y="2973752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87" name="直接连接符 86"/>
            <p:cNvCxnSpPr/>
            <p:nvPr/>
          </p:nvCxnSpPr>
          <p:spPr>
            <a:xfrm rot="16200000">
              <a:off x="1518851" y="2916447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圆角矩形 87"/>
            <p:cNvSpPr/>
            <p:nvPr/>
          </p:nvSpPr>
          <p:spPr>
            <a:xfrm rot="16200000">
              <a:off x="1519096" y="315170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89" name="直接连接符 88"/>
            <p:cNvCxnSpPr/>
            <p:nvPr/>
          </p:nvCxnSpPr>
          <p:spPr>
            <a:xfrm rot="16200000">
              <a:off x="1518852" y="309439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圆角矩形 89"/>
            <p:cNvSpPr/>
            <p:nvPr/>
          </p:nvSpPr>
          <p:spPr>
            <a:xfrm rot="16200000">
              <a:off x="1516335" y="3340366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91" name="直接连接符 90"/>
            <p:cNvCxnSpPr/>
            <p:nvPr/>
          </p:nvCxnSpPr>
          <p:spPr>
            <a:xfrm rot="16200000">
              <a:off x="1516091" y="328306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组合 91"/>
            <p:cNvGrpSpPr/>
            <p:nvPr/>
          </p:nvGrpSpPr>
          <p:grpSpPr>
            <a:xfrm rot="16200000">
              <a:off x="1734684" y="3242723"/>
              <a:ext cx="78660" cy="410519"/>
              <a:chOff x="6184970" y="2962213"/>
              <a:chExt cx="74212" cy="387306"/>
            </a:xfrm>
          </p:grpSpPr>
          <p:sp>
            <p:nvSpPr>
              <p:cNvPr id="142" name="圆角矩形 141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43" name="直接连接符 142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" name="圆角矩形 143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45" name="直接连接符 144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组合 92"/>
            <p:cNvGrpSpPr/>
            <p:nvPr/>
          </p:nvGrpSpPr>
          <p:grpSpPr>
            <a:xfrm rot="16200000">
              <a:off x="2021593" y="3331119"/>
              <a:ext cx="75954" cy="225606"/>
              <a:chOff x="6187523" y="2962215"/>
              <a:chExt cx="71659" cy="212849"/>
            </a:xfrm>
          </p:grpSpPr>
          <p:sp>
            <p:nvSpPr>
              <p:cNvPr id="140" name="圆角矩形 139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41" name="直接连接符 140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组合 93"/>
            <p:cNvGrpSpPr/>
            <p:nvPr/>
          </p:nvGrpSpPr>
          <p:grpSpPr>
            <a:xfrm rot="613865">
              <a:off x="1991608" y="2002895"/>
              <a:ext cx="689057" cy="1004602"/>
              <a:chOff x="5223605" y="1828661"/>
              <a:chExt cx="974223" cy="1420357"/>
            </a:xfrm>
          </p:grpSpPr>
          <p:sp>
            <p:nvSpPr>
              <p:cNvPr id="138" name="椭圆 137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9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95" name="梯形 94"/>
            <p:cNvSpPr/>
            <p:nvPr/>
          </p:nvSpPr>
          <p:spPr>
            <a:xfrm rot="10800000">
              <a:off x="2040905" y="2906112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圆角矩形 95"/>
            <p:cNvSpPr/>
            <p:nvPr/>
          </p:nvSpPr>
          <p:spPr>
            <a:xfrm>
              <a:off x="2375111" y="2479052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圆角矩形 96"/>
            <p:cNvSpPr/>
            <p:nvPr/>
          </p:nvSpPr>
          <p:spPr>
            <a:xfrm rot="16200000">
              <a:off x="2680602" y="2825213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98" name="直接连接符 97"/>
            <p:cNvCxnSpPr/>
            <p:nvPr/>
          </p:nvCxnSpPr>
          <p:spPr>
            <a:xfrm rot="16200000">
              <a:off x="2680359" y="2767909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圆角矩形 98"/>
            <p:cNvSpPr/>
            <p:nvPr/>
          </p:nvSpPr>
          <p:spPr>
            <a:xfrm rot="16200000">
              <a:off x="2682226" y="2639679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0" name="直接连接符 99"/>
            <p:cNvCxnSpPr/>
            <p:nvPr/>
          </p:nvCxnSpPr>
          <p:spPr>
            <a:xfrm rot="16200000">
              <a:off x="2680865" y="2590518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圆角矩形 100"/>
            <p:cNvSpPr/>
            <p:nvPr/>
          </p:nvSpPr>
          <p:spPr>
            <a:xfrm rot="16200000">
              <a:off x="2683118" y="299867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2" name="直接连接符 101"/>
            <p:cNvCxnSpPr/>
            <p:nvPr/>
          </p:nvCxnSpPr>
          <p:spPr>
            <a:xfrm rot="16200000">
              <a:off x="2682875" y="294136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圆角矩形 102"/>
            <p:cNvSpPr/>
            <p:nvPr/>
          </p:nvSpPr>
          <p:spPr>
            <a:xfrm rot="16200000">
              <a:off x="2683120" y="3176618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4" name="直接连接符 103"/>
            <p:cNvCxnSpPr/>
            <p:nvPr/>
          </p:nvCxnSpPr>
          <p:spPr>
            <a:xfrm rot="16200000">
              <a:off x="2682876" y="3119313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圆角矩形 104"/>
            <p:cNvSpPr/>
            <p:nvPr/>
          </p:nvSpPr>
          <p:spPr>
            <a:xfrm rot="16200000">
              <a:off x="2680359" y="3365284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6" name="直接连接符 105"/>
            <p:cNvCxnSpPr/>
            <p:nvPr/>
          </p:nvCxnSpPr>
          <p:spPr>
            <a:xfrm rot="16200000">
              <a:off x="2680115" y="3307979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组合 106"/>
            <p:cNvGrpSpPr/>
            <p:nvPr/>
          </p:nvGrpSpPr>
          <p:grpSpPr>
            <a:xfrm rot="16200000">
              <a:off x="2898708" y="3267641"/>
              <a:ext cx="78660" cy="410519"/>
              <a:chOff x="6184970" y="2962213"/>
              <a:chExt cx="74212" cy="387306"/>
            </a:xfrm>
          </p:grpSpPr>
          <p:sp>
            <p:nvSpPr>
              <p:cNvPr id="134" name="圆角矩形 133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35" name="直接连接符 134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6" name="圆角矩形 135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37" name="直接连接符 136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组合 107"/>
            <p:cNvGrpSpPr/>
            <p:nvPr/>
          </p:nvGrpSpPr>
          <p:grpSpPr>
            <a:xfrm rot="16200000">
              <a:off x="3185617" y="3356037"/>
              <a:ext cx="75954" cy="225606"/>
              <a:chOff x="6187523" y="2962215"/>
              <a:chExt cx="71659" cy="212849"/>
            </a:xfrm>
          </p:grpSpPr>
          <p:sp>
            <p:nvSpPr>
              <p:cNvPr id="132" name="圆角矩形 131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33" name="直接连接符 132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组合 108"/>
            <p:cNvGrpSpPr/>
            <p:nvPr/>
          </p:nvGrpSpPr>
          <p:grpSpPr>
            <a:xfrm rot="613865">
              <a:off x="3134535" y="2009787"/>
              <a:ext cx="689057" cy="1004602"/>
              <a:chOff x="5223605" y="1828661"/>
              <a:chExt cx="974223" cy="1420357"/>
            </a:xfrm>
          </p:grpSpPr>
          <p:sp>
            <p:nvSpPr>
              <p:cNvPr id="130" name="椭圆 129"/>
              <p:cNvSpPr/>
              <p:nvPr/>
            </p:nvSpPr>
            <p:spPr>
              <a:xfrm>
                <a:off x="5502833" y="1828661"/>
                <a:ext cx="415768" cy="4157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1" name="椭圆 33"/>
              <p:cNvSpPr/>
              <p:nvPr/>
            </p:nvSpPr>
            <p:spPr>
              <a:xfrm>
                <a:off x="5223605" y="2277743"/>
                <a:ext cx="974223" cy="971275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0" name="梯形 109"/>
            <p:cNvSpPr/>
            <p:nvPr/>
          </p:nvSpPr>
          <p:spPr>
            <a:xfrm rot="10800000">
              <a:off x="3183832" y="2913004"/>
              <a:ext cx="489953" cy="60213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1" name="圆角矩形 110"/>
            <p:cNvSpPr/>
            <p:nvPr/>
          </p:nvSpPr>
          <p:spPr>
            <a:xfrm>
              <a:off x="3518038" y="2485944"/>
              <a:ext cx="522406" cy="194663"/>
            </a:xfrm>
            <a:prstGeom prst="roundRect">
              <a:avLst>
                <a:gd fmla="val 42011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2" name="圆角矩形 111"/>
            <p:cNvSpPr/>
            <p:nvPr/>
          </p:nvSpPr>
          <p:spPr>
            <a:xfrm rot="16200000">
              <a:off x="3823529" y="2832105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13" name="直接连接符 112"/>
            <p:cNvCxnSpPr/>
            <p:nvPr/>
          </p:nvCxnSpPr>
          <p:spPr>
            <a:xfrm rot="16200000">
              <a:off x="3823286" y="277480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圆角矩形 113"/>
            <p:cNvSpPr/>
            <p:nvPr/>
          </p:nvSpPr>
          <p:spPr>
            <a:xfrm rot="16200000">
              <a:off x="3825153" y="2646571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15" name="直接连接符 114"/>
            <p:cNvCxnSpPr/>
            <p:nvPr/>
          </p:nvCxnSpPr>
          <p:spPr>
            <a:xfrm rot="16200000">
              <a:off x="3823792" y="2597410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圆角矩形 115"/>
            <p:cNvSpPr/>
            <p:nvPr/>
          </p:nvSpPr>
          <p:spPr>
            <a:xfrm rot="16200000">
              <a:off x="3826045" y="3005562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17" name="直接连接符 116"/>
            <p:cNvCxnSpPr/>
            <p:nvPr/>
          </p:nvCxnSpPr>
          <p:spPr>
            <a:xfrm rot="16200000">
              <a:off x="3825802" y="2948257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圆角矩形 117"/>
            <p:cNvSpPr/>
            <p:nvPr/>
          </p:nvSpPr>
          <p:spPr>
            <a:xfrm rot="16200000">
              <a:off x="3826047" y="3183510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19" name="直接连接符 118"/>
            <p:cNvCxnSpPr/>
            <p:nvPr/>
          </p:nvCxnSpPr>
          <p:spPr>
            <a:xfrm rot="16200000">
              <a:off x="3825803" y="3126205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圆角矩形 119"/>
            <p:cNvSpPr/>
            <p:nvPr/>
          </p:nvSpPr>
          <p:spPr>
            <a:xfrm rot="16200000">
              <a:off x="3823286" y="3372176"/>
              <a:ext cx="134137" cy="7749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21" name="直接连接符 120"/>
            <p:cNvCxnSpPr/>
            <p:nvPr/>
          </p:nvCxnSpPr>
          <p:spPr>
            <a:xfrm rot="16200000">
              <a:off x="3823042" y="3314871"/>
              <a:ext cx="134137" cy="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" name="组合 121"/>
            <p:cNvGrpSpPr/>
            <p:nvPr/>
          </p:nvGrpSpPr>
          <p:grpSpPr>
            <a:xfrm rot="16200000">
              <a:off x="4041635" y="3274533"/>
              <a:ext cx="78660" cy="410519"/>
              <a:chOff x="6184970" y="2962213"/>
              <a:chExt cx="74212" cy="387306"/>
            </a:xfrm>
          </p:grpSpPr>
          <p:sp>
            <p:nvSpPr>
              <p:cNvPr id="126" name="圆角矩形 125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27" name="直接连接符 126"/>
              <p:cNvCxnSpPr/>
              <p:nvPr/>
            </p:nvCxnSpPr>
            <p:spPr>
              <a:xfrm rot="18180000">
                <a:off x="6175903" y="3024230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圆角矩形 127"/>
              <p:cNvSpPr/>
              <p:nvPr/>
            </p:nvSpPr>
            <p:spPr>
              <a:xfrm rot="16200000">
                <a:off x="6158783" y="3251673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29" name="直接连接符 128"/>
              <p:cNvCxnSpPr/>
              <p:nvPr/>
            </p:nvCxnSpPr>
            <p:spPr>
              <a:xfrm rot="16200000">
                <a:off x="6158558" y="3198685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组合 122"/>
            <p:cNvGrpSpPr/>
            <p:nvPr/>
          </p:nvGrpSpPr>
          <p:grpSpPr>
            <a:xfrm rot="16200000">
              <a:off x="4328544" y="3362929"/>
              <a:ext cx="75954" cy="225606"/>
              <a:chOff x="6187523" y="2962215"/>
              <a:chExt cx="71659" cy="212849"/>
            </a:xfrm>
          </p:grpSpPr>
          <p:sp>
            <p:nvSpPr>
              <p:cNvPr id="124" name="圆角矩形 123"/>
              <p:cNvSpPr/>
              <p:nvPr/>
            </p:nvSpPr>
            <p:spPr>
              <a:xfrm rot="16200000">
                <a:off x="6161336" y="3077218"/>
                <a:ext cx="124033" cy="71659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25" name="直接连接符 124"/>
              <p:cNvCxnSpPr/>
              <p:nvPr/>
            </p:nvCxnSpPr>
            <p:spPr>
              <a:xfrm rot="16200000">
                <a:off x="6145293" y="3024232"/>
                <a:ext cx="124033" cy="0"/>
              </a:xfrm>
              <a:prstGeom prst="line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val="150914748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468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新兴工商业者对此不满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2316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社会矛盾尖锐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5345" y="4443958"/>
            <a:ext cx="2316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人民期待改革</a:t>
            </a:r>
          </a:p>
        </p:txBody>
      </p:sp>
      <p:grpSp>
        <p:nvGrpSpPr>
          <p:cNvPr id="97" name="组合 96"/>
          <p:cNvGrpSpPr/>
          <p:nvPr/>
        </p:nvGrpSpPr>
        <p:grpSpPr>
          <a:xfrm>
            <a:off x="1635959" y="1507585"/>
            <a:ext cx="5814414" cy="2206072"/>
            <a:chOff x="1244662" y="1531922"/>
            <a:chExt cx="5814414" cy="2206072"/>
          </a:xfrm>
        </p:grpSpPr>
        <p:sp>
          <p:nvSpPr>
            <p:cNvPr id="70" name="椭圆 33"/>
            <p:cNvSpPr/>
            <p:nvPr/>
          </p:nvSpPr>
          <p:spPr>
            <a:xfrm>
              <a:off x="1953288" y="2738784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1" name="椭圆 70"/>
            <p:cNvSpPr/>
            <p:nvPr/>
          </p:nvSpPr>
          <p:spPr>
            <a:xfrm>
              <a:off x="2150782" y="2423595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椭圆 33"/>
            <p:cNvSpPr/>
            <p:nvPr/>
          </p:nvSpPr>
          <p:spPr>
            <a:xfrm>
              <a:off x="2574550" y="2759905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椭圆 72"/>
            <p:cNvSpPr/>
            <p:nvPr/>
          </p:nvSpPr>
          <p:spPr>
            <a:xfrm>
              <a:off x="2772044" y="2444716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椭圆 33"/>
            <p:cNvSpPr/>
            <p:nvPr/>
          </p:nvSpPr>
          <p:spPr>
            <a:xfrm>
              <a:off x="3103716" y="2759905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椭圆 74"/>
            <p:cNvSpPr/>
            <p:nvPr/>
          </p:nvSpPr>
          <p:spPr>
            <a:xfrm>
              <a:off x="3301210" y="2444716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椭圆 33"/>
            <p:cNvSpPr/>
            <p:nvPr/>
          </p:nvSpPr>
          <p:spPr>
            <a:xfrm>
              <a:off x="3553351" y="2757289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椭圆 76"/>
            <p:cNvSpPr/>
            <p:nvPr/>
          </p:nvSpPr>
          <p:spPr>
            <a:xfrm>
              <a:off x="3750845" y="2442100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椭圆 33"/>
            <p:cNvSpPr/>
            <p:nvPr/>
          </p:nvSpPr>
          <p:spPr>
            <a:xfrm>
              <a:off x="4044913" y="2759905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椭圆 78"/>
            <p:cNvSpPr/>
            <p:nvPr/>
          </p:nvSpPr>
          <p:spPr>
            <a:xfrm>
              <a:off x="4242407" y="2444716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椭圆 33"/>
            <p:cNvSpPr/>
            <p:nvPr/>
          </p:nvSpPr>
          <p:spPr>
            <a:xfrm>
              <a:off x="4733970" y="2762608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椭圆 80"/>
            <p:cNvSpPr/>
            <p:nvPr/>
          </p:nvSpPr>
          <p:spPr>
            <a:xfrm>
              <a:off x="4931464" y="2447419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椭圆 33"/>
            <p:cNvSpPr/>
            <p:nvPr/>
          </p:nvSpPr>
          <p:spPr>
            <a:xfrm>
              <a:off x="5244895" y="2762608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椭圆 82"/>
            <p:cNvSpPr/>
            <p:nvPr/>
          </p:nvSpPr>
          <p:spPr>
            <a:xfrm>
              <a:off x="5442389" y="2447419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椭圆 33"/>
            <p:cNvSpPr/>
            <p:nvPr/>
          </p:nvSpPr>
          <p:spPr>
            <a:xfrm>
              <a:off x="1508590" y="2759905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9" name="椭圆 68"/>
            <p:cNvSpPr/>
            <p:nvPr/>
          </p:nvSpPr>
          <p:spPr>
            <a:xfrm>
              <a:off x="1706084" y="2444716"/>
              <a:ext cx="294068" cy="29406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椭圆 33"/>
            <p:cNvSpPr/>
            <p:nvPr/>
          </p:nvSpPr>
          <p:spPr>
            <a:xfrm>
              <a:off x="1244662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椭圆 49"/>
            <p:cNvSpPr/>
            <p:nvPr/>
          </p:nvSpPr>
          <p:spPr>
            <a:xfrm>
              <a:off x="1442156" y="2735833"/>
              <a:ext cx="294068" cy="29406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椭圆 33"/>
            <p:cNvSpPr/>
            <p:nvPr/>
          </p:nvSpPr>
          <p:spPr>
            <a:xfrm>
              <a:off x="2273113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椭圆 51"/>
            <p:cNvSpPr/>
            <p:nvPr/>
          </p:nvSpPr>
          <p:spPr>
            <a:xfrm>
              <a:off x="2470607" y="2735833"/>
              <a:ext cx="294068" cy="29406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椭圆 33"/>
            <p:cNvSpPr/>
            <p:nvPr/>
          </p:nvSpPr>
          <p:spPr>
            <a:xfrm>
              <a:off x="3335370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椭圆 53"/>
            <p:cNvSpPr/>
            <p:nvPr/>
          </p:nvSpPr>
          <p:spPr>
            <a:xfrm>
              <a:off x="3532864" y="2735833"/>
              <a:ext cx="294068" cy="29406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椭圆 33"/>
            <p:cNvSpPr/>
            <p:nvPr/>
          </p:nvSpPr>
          <p:spPr>
            <a:xfrm>
              <a:off x="4345672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椭圆 55"/>
            <p:cNvSpPr/>
            <p:nvPr/>
          </p:nvSpPr>
          <p:spPr>
            <a:xfrm>
              <a:off x="4543166" y="2735833"/>
              <a:ext cx="294068" cy="29406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椭圆 33"/>
            <p:cNvSpPr/>
            <p:nvPr/>
          </p:nvSpPr>
          <p:spPr>
            <a:xfrm>
              <a:off x="5287671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8" name="椭圆 57"/>
            <p:cNvSpPr/>
            <p:nvPr/>
          </p:nvSpPr>
          <p:spPr>
            <a:xfrm>
              <a:off x="5485165" y="2735833"/>
              <a:ext cx="294068" cy="29406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1736225" y="2741566"/>
              <a:ext cx="689057" cy="996428"/>
              <a:chOff x="1538732" y="2262294"/>
              <a:chExt cx="689057" cy="996428"/>
            </a:xfrm>
          </p:grpSpPr>
          <p:sp>
            <p:nvSpPr>
              <p:cNvPr id="5" name="椭圆 4"/>
              <p:cNvSpPr/>
              <p:nvPr/>
            </p:nvSpPr>
            <p:spPr>
              <a:xfrm>
                <a:off x="1736226" y="2262294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" name="椭圆 33"/>
              <p:cNvSpPr/>
              <p:nvPr/>
            </p:nvSpPr>
            <p:spPr>
              <a:xfrm>
                <a:off x="1538732" y="2571750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" name="梯形 10"/>
            <p:cNvSpPr/>
            <p:nvPr/>
          </p:nvSpPr>
          <p:spPr>
            <a:xfrm rot="3006545">
              <a:off x="2285666" y="2899160"/>
              <a:ext cx="216024" cy="40323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圆角矩形 11"/>
            <p:cNvSpPr/>
            <p:nvPr/>
          </p:nvSpPr>
          <p:spPr>
            <a:xfrm rot="3739383">
              <a:off x="2209585" y="2796342"/>
              <a:ext cx="436420" cy="15185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梯形 18"/>
            <p:cNvSpPr/>
            <p:nvPr/>
          </p:nvSpPr>
          <p:spPr>
            <a:xfrm rot="14871246">
              <a:off x="2338817" y="2564785"/>
              <a:ext cx="359055" cy="265361"/>
            </a:xfrm>
            <a:prstGeom prst="trapezoid">
              <a:avLst>
                <a:gd fmla="val 49163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TextBox 19"/>
            <p:cNvSpPr txBox="1"/>
            <p:nvPr/>
          </p:nvSpPr>
          <p:spPr>
            <a:xfrm rot="20270058">
              <a:off x="2762400" y="2243069"/>
              <a:ext cx="10718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1400">
                  <a:latin charset="-122" pitchFamily="49" typeface="汉仪中黑简"/>
                  <a:ea charset="-122" pitchFamily="49" typeface="汉仪中黑简"/>
                </a:rPr>
                <a:t>我们要权力</a:t>
              </a:r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3801085" y="2735833"/>
              <a:ext cx="689057" cy="1002161"/>
              <a:chOff x="3563888" y="2735833"/>
              <a:chExt cx="689057" cy="1002161"/>
            </a:xfrm>
          </p:grpSpPr>
          <p:sp>
            <p:nvSpPr>
              <p:cNvPr id="21" name="椭圆 33"/>
              <p:cNvSpPr/>
              <p:nvPr/>
            </p:nvSpPr>
            <p:spPr>
              <a:xfrm>
                <a:off x="3563888" y="3051022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3761382" y="2735833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4" name="梯形 23"/>
            <p:cNvSpPr/>
            <p:nvPr/>
          </p:nvSpPr>
          <p:spPr>
            <a:xfrm rot="3165589">
              <a:off x="4382132" y="2932790"/>
              <a:ext cx="216024" cy="40323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4572000" y="2643758"/>
              <a:ext cx="45719" cy="658675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圆角矩形 25"/>
            <p:cNvSpPr/>
            <p:nvPr/>
          </p:nvSpPr>
          <p:spPr>
            <a:xfrm>
              <a:off x="4214645" y="2259842"/>
              <a:ext cx="772411" cy="383916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328981" y="2297911"/>
              <a:ext cx="5384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1400">
                  <a:latin charset="-122" pitchFamily="49" typeface="汉仪中黑简"/>
                  <a:ea charset="-122" pitchFamily="49" typeface="汉仪中黑简"/>
                </a:rPr>
                <a:t>改革</a:t>
              </a: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5724128" y="2735833"/>
              <a:ext cx="689057" cy="1002161"/>
              <a:chOff x="3563888" y="2735833"/>
              <a:chExt cx="689057" cy="1002161"/>
            </a:xfrm>
          </p:grpSpPr>
          <p:sp>
            <p:nvSpPr>
              <p:cNvPr id="29" name="椭圆 33"/>
              <p:cNvSpPr/>
              <p:nvPr/>
            </p:nvSpPr>
            <p:spPr>
              <a:xfrm>
                <a:off x="3563888" y="3051022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3761382" y="2735833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1" name="梯形 30"/>
            <p:cNvSpPr/>
            <p:nvPr/>
          </p:nvSpPr>
          <p:spPr>
            <a:xfrm rot="3165589">
              <a:off x="6305175" y="2932790"/>
              <a:ext cx="216024" cy="40323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圆角矩形 31"/>
            <p:cNvSpPr/>
            <p:nvPr/>
          </p:nvSpPr>
          <p:spPr>
            <a:xfrm>
              <a:off x="6495043" y="2643758"/>
              <a:ext cx="45719" cy="658675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圆角矩形 32"/>
            <p:cNvSpPr/>
            <p:nvPr/>
          </p:nvSpPr>
          <p:spPr>
            <a:xfrm>
              <a:off x="6022692" y="2259842"/>
              <a:ext cx="990420" cy="383916"/>
            </a:xfrm>
            <a:prstGeom prst="roundRect">
              <a:avLst/>
            </a:prstGeom>
            <a:noFill/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76728" y="2297910"/>
              <a:ext cx="1071880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1400">
                  <a:latin charset="-122" pitchFamily="49" typeface="汉仪中黑简"/>
                  <a:ea charset="-122" pitchFamily="49" typeface="汉仪中黑简"/>
                </a:rPr>
                <a:t>废除债奴制</a:t>
              </a:r>
            </a:p>
          </p:txBody>
        </p:sp>
        <p:sp>
          <p:nvSpPr>
            <p:cNvPr id="35" name="椭圆 33"/>
            <p:cNvSpPr/>
            <p:nvPr/>
          </p:nvSpPr>
          <p:spPr>
            <a:xfrm>
              <a:off x="2843808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椭圆 35"/>
            <p:cNvSpPr/>
            <p:nvPr/>
          </p:nvSpPr>
          <p:spPr>
            <a:xfrm>
              <a:off x="3041302" y="2735833"/>
              <a:ext cx="294068" cy="29406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椭圆 33"/>
            <p:cNvSpPr/>
            <p:nvPr/>
          </p:nvSpPr>
          <p:spPr>
            <a:xfrm>
              <a:off x="4872719" y="3051022"/>
              <a:ext cx="689057" cy="686972"/>
            </a:xfrm>
            <a:custGeom>
              <a:rect b="b" l="l" r="r" t="t"/>
              <a:pathLst>
                <a:path h="937960" w="1080120">
                  <a:moveTo>
                    <a:pt x="540060" y="0"/>
                  </a:moveTo>
                  <a:cubicBezTo>
                    <a:pt x="838327" y="0"/>
                    <a:pt x="1080120" y="419939"/>
                    <a:pt x="1080120" y="937960"/>
                  </a:cubicBezTo>
                  <a:lnTo>
                    <a:pt x="0" y="937960"/>
                  </a:lnTo>
                  <a:cubicBezTo>
                    <a:pt x="0" y="419939"/>
                    <a:pt x="241793" y="0"/>
                    <a:pt x="54006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椭圆 37"/>
            <p:cNvSpPr/>
            <p:nvPr/>
          </p:nvSpPr>
          <p:spPr>
            <a:xfrm>
              <a:off x="5070213" y="2735833"/>
              <a:ext cx="294068" cy="29406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梯形 38"/>
            <p:cNvSpPr/>
            <p:nvPr/>
          </p:nvSpPr>
          <p:spPr>
            <a:xfrm rot="18708840">
              <a:off x="2823180" y="2970336"/>
              <a:ext cx="216024" cy="40323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梯形 39"/>
            <p:cNvSpPr/>
            <p:nvPr/>
          </p:nvSpPr>
          <p:spPr>
            <a:xfrm rot="2703746">
              <a:off x="5409718" y="2991701"/>
              <a:ext cx="216024" cy="40323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圆角矩形 40"/>
            <p:cNvSpPr/>
            <p:nvPr/>
          </p:nvSpPr>
          <p:spPr>
            <a:xfrm rot="-780000">
              <a:off x="2669741" y="1531922"/>
              <a:ext cx="59727" cy="180030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圆角矩形 41"/>
            <p:cNvSpPr/>
            <p:nvPr/>
          </p:nvSpPr>
          <p:spPr>
            <a:xfrm flipH="1" rot="780000">
              <a:off x="5755349" y="1547098"/>
              <a:ext cx="59727" cy="180030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4" name="直接连接符 43"/>
            <p:cNvCxnSpPr>
              <a:stCxn id="41" idx="0"/>
              <a:endCxn id="42" idx="0"/>
            </p:cNvCxnSpPr>
            <p:nvPr/>
          </p:nvCxnSpPr>
          <p:spPr>
            <a:xfrm>
              <a:off x="2497115" y="1554993"/>
              <a:ext cx="3490587" cy="15176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2639100" y="2139702"/>
              <a:ext cx="3229044" cy="0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3263607" y="1570169"/>
              <a:ext cx="1960880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800">
                  <a:latin charset="-122" pitchFamily="49" typeface="汉仪中黑简"/>
                  <a:ea charset="-122" pitchFamily="49" typeface="汉仪中黑简"/>
                </a:rPr>
                <a:t>旧贵族下台</a:t>
              </a:r>
            </a:p>
          </p:txBody>
        </p:sp>
      </p:grpSp>
    </p:spTree>
    <p:extLst>
      <p:ext uri="{BB962C8B-B14F-4D97-AF65-F5344CB8AC3E}">
        <p14:creationId val="219458749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3" name="组合 32"/>
          <p:cNvGrpSpPr/>
          <p:nvPr/>
        </p:nvGrpSpPr>
        <p:grpSpPr>
          <a:xfrm flipH="1">
            <a:off x="-1258153" y="-933840"/>
            <a:ext cx="5575258" cy="3478908"/>
            <a:chOff x="4132324" y="-905142"/>
            <a:chExt cx="5575258" cy="3478908"/>
          </a:xfrm>
          <a:solidFill>
            <a:schemeClr val="bg1">
              <a:lumMod val="65000"/>
            </a:schemeClr>
          </a:solidFill>
        </p:grpSpPr>
        <p:sp>
          <p:nvSpPr>
            <p:cNvPr id="34" name="梯形 33"/>
            <p:cNvSpPr/>
            <p:nvPr/>
          </p:nvSpPr>
          <p:spPr>
            <a:xfrm rot="12593707">
              <a:off x="5023093" y="-722835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5" name="梯形 34"/>
            <p:cNvSpPr/>
            <p:nvPr/>
          </p:nvSpPr>
          <p:spPr>
            <a:xfrm rot="11724740">
              <a:off x="4574946" y="-875235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6" name="梯形 35"/>
            <p:cNvSpPr/>
            <p:nvPr/>
          </p:nvSpPr>
          <p:spPr>
            <a:xfrm rot="10800000">
              <a:off x="4132324" y="-905142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7" name="梯形 36"/>
            <p:cNvSpPr/>
            <p:nvPr/>
          </p:nvSpPr>
          <p:spPr>
            <a:xfrm rot="13610952">
              <a:off x="5606796" y="-706305"/>
              <a:ext cx="216024" cy="301713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8" name="梯形 37"/>
            <p:cNvSpPr/>
            <p:nvPr/>
          </p:nvSpPr>
          <p:spPr>
            <a:xfrm rot="14723300">
              <a:off x="6866918" y="-1516377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9" name="梯形 38"/>
            <p:cNvSpPr/>
            <p:nvPr/>
          </p:nvSpPr>
          <p:spPr>
            <a:xfrm rot="15699910">
              <a:off x="7117599" y="-650198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40" name="梯形 39"/>
            <p:cNvSpPr/>
            <p:nvPr/>
          </p:nvSpPr>
          <p:spPr>
            <a:xfrm rot="16200000">
              <a:off x="7128046" y="-5771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24" name="同心圆 23"/>
          <p:cNvSpPr/>
          <p:nvPr/>
        </p:nvSpPr>
        <p:spPr>
          <a:xfrm>
            <a:off x="3551362" y="1567519"/>
            <a:ext cx="1342077" cy="1342077"/>
          </a:xfrm>
          <a:prstGeom prst="donut">
            <a:avLst>
              <a:gd fmla="val 8931" name="adj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80027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就在这时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19608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rgbClr val="C00000"/>
                </a:solidFill>
                <a:latin charset="-122" pitchFamily="65" typeface="迷你简粗倩"/>
                <a:ea charset="-122" pitchFamily="65" typeface="迷你简粗倩"/>
              </a:rPr>
              <a:t>梭伦出现了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5345" y="4443958"/>
            <a:ext cx="2316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开始推行改革</a:t>
            </a:r>
          </a:p>
        </p:txBody>
      </p:sp>
      <p:grpSp>
        <p:nvGrpSpPr>
          <p:cNvPr id="32" name="组合 31"/>
          <p:cNvGrpSpPr/>
          <p:nvPr/>
        </p:nvGrpSpPr>
        <p:grpSpPr>
          <a:xfrm>
            <a:off x="4132324" y="-905142"/>
            <a:ext cx="5575258" cy="3478908"/>
            <a:chOff x="4132324" y="-905142"/>
            <a:chExt cx="5575258" cy="3478908"/>
          </a:xfrm>
          <a:solidFill>
            <a:schemeClr val="bg1">
              <a:lumMod val="65000"/>
            </a:schemeClr>
          </a:solidFill>
        </p:grpSpPr>
        <p:sp>
          <p:nvSpPr>
            <p:cNvPr id="26" name="梯形 25"/>
            <p:cNvSpPr/>
            <p:nvPr/>
          </p:nvSpPr>
          <p:spPr>
            <a:xfrm rot="11724740">
              <a:off x="4574946" y="-875235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5" name="梯形 24"/>
            <p:cNvSpPr/>
            <p:nvPr/>
          </p:nvSpPr>
          <p:spPr>
            <a:xfrm rot="10800000">
              <a:off x="4132324" y="-905142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7" name="梯形 26"/>
            <p:cNvSpPr/>
            <p:nvPr/>
          </p:nvSpPr>
          <p:spPr>
            <a:xfrm rot="12593707">
              <a:off x="5023093" y="-722835"/>
              <a:ext cx="216024" cy="263230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8" name="梯形 27"/>
            <p:cNvSpPr/>
            <p:nvPr/>
          </p:nvSpPr>
          <p:spPr>
            <a:xfrm rot="13610952">
              <a:off x="5606796" y="-706305"/>
              <a:ext cx="216024" cy="3017135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9" name="梯形 28"/>
            <p:cNvSpPr/>
            <p:nvPr/>
          </p:nvSpPr>
          <p:spPr>
            <a:xfrm rot="14723300">
              <a:off x="6866918" y="-1516377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0" name="梯形 29"/>
            <p:cNvSpPr/>
            <p:nvPr/>
          </p:nvSpPr>
          <p:spPr>
            <a:xfrm rot="15699910">
              <a:off x="7117599" y="-650198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1" name="梯形 30"/>
            <p:cNvSpPr/>
            <p:nvPr/>
          </p:nvSpPr>
          <p:spPr>
            <a:xfrm rot="16200000">
              <a:off x="7128046" y="-5771"/>
              <a:ext cx="216024" cy="4943049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637549" y="1346423"/>
            <a:ext cx="1221294" cy="1877043"/>
            <a:chOff x="3350706" y="1437019"/>
            <a:chExt cx="1440160" cy="2213425"/>
          </a:xfrm>
        </p:grpSpPr>
        <p:grpSp>
          <p:nvGrpSpPr>
            <p:cNvPr id="19" name="组合 18"/>
            <p:cNvGrpSpPr/>
            <p:nvPr/>
          </p:nvGrpSpPr>
          <p:grpSpPr>
            <a:xfrm>
              <a:off x="3743952" y="1437019"/>
              <a:ext cx="684032" cy="881277"/>
              <a:chOff x="3599936" y="1546457"/>
              <a:chExt cx="684032" cy="881277"/>
            </a:xfrm>
          </p:grpSpPr>
          <p:sp>
            <p:nvSpPr>
              <p:cNvPr id="5" name="椭圆 4"/>
              <p:cNvSpPr/>
              <p:nvPr/>
            </p:nvSpPr>
            <p:spPr>
              <a:xfrm>
                <a:off x="3635896" y="1635646"/>
                <a:ext cx="576064" cy="79208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4110767" y="1779662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" name="椭圆 6"/>
              <p:cNvSpPr/>
              <p:nvPr/>
            </p:nvSpPr>
            <p:spPr>
              <a:xfrm>
                <a:off x="3599936" y="1733642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3635896" y="1641493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694793" y="1557971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782754" y="1546457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896352" y="1546457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79829" y="1618465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4043210" y="1687585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979829" y="1580987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067944" y="1618465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135159" y="1687585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4126532" y="1877658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" name="椭圆 17"/>
              <p:cNvSpPr/>
              <p:nvPr/>
            </p:nvSpPr>
            <p:spPr>
              <a:xfrm>
                <a:off x="4139952" y="1768316"/>
                <a:ext cx="144016" cy="14401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0" name="椭圆 19"/>
            <p:cNvSpPr/>
            <p:nvPr/>
          </p:nvSpPr>
          <p:spPr>
            <a:xfrm>
              <a:off x="3350706" y="2318296"/>
              <a:ext cx="1440160" cy="1332148"/>
            </a:xfrm>
            <a:custGeom>
              <a:rect b="b" l="l" r="r" t="t"/>
              <a:pathLst>
                <a:path h="1332148" w="1440160">
                  <a:moveTo>
                    <a:pt x="720080" y="0"/>
                  </a:moveTo>
                  <a:cubicBezTo>
                    <a:pt x="1117769" y="0"/>
                    <a:pt x="1440160" y="596423"/>
                    <a:pt x="1440160" y="1332148"/>
                  </a:cubicBezTo>
                  <a:lnTo>
                    <a:pt x="0" y="1332148"/>
                  </a:lnTo>
                  <a:cubicBezTo>
                    <a:pt x="0" y="596423"/>
                    <a:pt x="322391" y="0"/>
                    <a:pt x="72008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941606" y="3479932"/>
            <a:ext cx="600036" cy="808578"/>
            <a:chOff x="1977573" y="3705329"/>
            <a:chExt cx="600036" cy="808578"/>
          </a:xfrm>
        </p:grpSpPr>
        <p:grpSp>
          <p:nvGrpSpPr>
            <p:cNvPr id="43" name="组合 42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41" name="椭圆 4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4" name="圆角矩形 43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圆角矩形 44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1751991" y="3479932"/>
            <a:ext cx="600036" cy="808578"/>
            <a:chOff x="1977573" y="3705329"/>
            <a:chExt cx="600036" cy="808578"/>
          </a:xfrm>
        </p:grpSpPr>
        <p:grpSp>
          <p:nvGrpSpPr>
            <p:cNvPr id="48" name="组合 4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51" name="椭圆 5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9" name="圆角矩形 4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圆角矩形 4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2501810" y="3479932"/>
            <a:ext cx="600036" cy="808578"/>
            <a:chOff x="1977573" y="3705329"/>
            <a:chExt cx="600036" cy="808578"/>
          </a:xfrm>
        </p:grpSpPr>
        <p:grpSp>
          <p:nvGrpSpPr>
            <p:cNvPr id="54" name="组合 5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57" name="椭圆 5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5" name="圆角矩形 5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圆角矩形 5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3327548" y="3479932"/>
            <a:ext cx="600036" cy="808578"/>
            <a:chOff x="1977573" y="3705329"/>
            <a:chExt cx="600036" cy="808578"/>
          </a:xfrm>
        </p:grpSpPr>
        <p:grpSp>
          <p:nvGrpSpPr>
            <p:cNvPr id="60" name="组合 5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63" name="椭圆 6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61" name="圆角矩形 6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2" name="圆角矩形 6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4137933" y="3479932"/>
            <a:ext cx="600036" cy="808578"/>
            <a:chOff x="1977573" y="3705329"/>
            <a:chExt cx="600036" cy="808578"/>
          </a:xfrm>
        </p:grpSpPr>
        <p:grpSp>
          <p:nvGrpSpPr>
            <p:cNvPr id="66" name="组合 65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69" name="椭圆 68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0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67" name="圆角矩形 66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圆角矩形 67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4887752" y="3479932"/>
            <a:ext cx="600036" cy="808578"/>
            <a:chOff x="1977573" y="3705329"/>
            <a:chExt cx="600036" cy="808578"/>
          </a:xfrm>
        </p:grpSpPr>
        <p:grpSp>
          <p:nvGrpSpPr>
            <p:cNvPr id="72" name="组合 71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6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3" name="圆角矩形 72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圆角矩形 73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5719310" y="3479932"/>
            <a:ext cx="600036" cy="808578"/>
            <a:chOff x="1977573" y="3705329"/>
            <a:chExt cx="600036" cy="808578"/>
          </a:xfrm>
        </p:grpSpPr>
        <p:grpSp>
          <p:nvGrpSpPr>
            <p:cNvPr id="78" name="组合 77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81" name="椭圆 80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2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9" name="圆角矩形 78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圆角矩形 79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6529695" y="3479932"/>
            <a:ext cx="600036" cy="808578"/>
            <a:chOff x="1977573" y="3705329"/>
            <a:chExt cx="600036" cy="808578"/>
          </a:xfrm>
        </p:grpSpPr>
        <p:grpSp>
          <p:nvGrpSpPr>
            <p:cNvPr id="84" name="组合 83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87" name="椭圆 86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8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5" name="圆角矩形 84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圆角矩形 85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7279514" y="3479932"/>
            <a:ext cx="600036" cy="808578"/>
            <a:chOff x="1977573" y="3705329"/>
            <a:chExt cx="600036" cy="808578"/>
          </a:xfrm>
        </p:grpSpPr>
        <p:grpSp>
          <p:nvGrpSpPr>
            <p:cNvPr id="90" name="组合 89"/>
            <p:cNvGrpSpPr/>
            <p:nvPr/>
          </p:nvGrpSpPr>
          <p:grpSpPr>
            <a:xfrm>
              <a:off x="2031573" y="3803072"/>
              <a:ext cx="491562" cy="710835"/>
              <a:chOff x="1926681" y="3558438"/>
              <a:chExt cx="689057" cy="996428"/>
            </a:xfrm>
          </p:grpSpPr>
          <p:sp>
            <p:nvSpPr>
              <p:cNvPr id="93" name="椭圆 92"/>
              <p:cNvSpPr/>
              <p:nvPr/>
            </p:nvSpPr>
            <p:spPr>
              <a:xfrm>
                <a:off x="2124175" y="3558438"/>
                <a:ext cx="294068" cy="29406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4" name="椭圆 33"/>
              <p:cNvSpPr/>
              <p:nvPr/>
            </p:nvSpPr>
            <p:spPr>
              <a:xfrm>
                <a:off x="1926681" y="3867894"/>
                <a:ext cx="689057" cy="686972"/>
              </a:xfrm>
              <a:custGeom>
                <a:rect b="b" l="l" r="r" t="t"/>
                <a:pathLst>
                  <a:path h="937960" w="1080120">
                    <a:moveTo>
                      <a:pt x="540060" y="0"/>
                    </a:moveTo>
                    <a:cubicBezTo>
                      <a:pt x="838327" y="0"/>
                      <a:pt x="1080120" y="419939"/>
                      <a:pt x="1080120" y="937960"/>
                    </a:cubicBezTo>
                    <a:lnTo>
                      <a:pt x="0" y="937960"/>
                    </a:lnTo>
                    <a:cubicBezTo>
                      <a:pt x="0" y="419939"/>
                      <a:pt x="241793" y="0"/>
                      <a:pt x="54006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91" name="圆角矩形 90"/>
            <p:cNvSpPr/>
            <p:nvPr/>
          </p:nvSpPr>
          <p:spPr>
            <a:xfrm rot="18415648">
              <a:off x="2241840" y="3933098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圆角矩形 91"/>
            <p:cNvSpPr/>
            <p:nvPr/>
          </p:nvSpPr>
          <p:spPr>
            <a:xfrm flipH="1" rot="3184353">
              <a:off x="1749804" y="3949145"/>
              <a:ext cx="563538" cy="10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95" name="TextBox 94"/>
          <p:cNvSpPr txBox="1"/>
          <p:nvPr/>
        </p:nvSpPr>
        <p:spPr>
          <a:xfrm rot="20938792">
            <a:off x="1396621" y="3088098"/>
            <a:ext cx="1427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人民的大救星！！</a:t>
            </a:r>
          </a:p>
        </p:txBody>
      </p:sp>
      <p:sp>
        <p:nvSpPr>
          <p:cNvPr id="96" name="TextBox 95"/>
          <p:cNvSpPr txBox="1"/>
          <p:nvPr/>
        </p:nvSpPr>
        <p:spPr>
          <a:xfrm rot="415301">
            <a:off x="5457492" y="2994501"/>
            <a:ext cx="1427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我们的红太阳！！</a:t>
            </a:r>
          </a:p>
        </p:txBody>
      </p:sp>
    </p:spTree>
    <p:extLst>
      <p:ext uri="{BB962C8B-B14F-4D97-AF65-F5344CB8AC3E}">
        <p14:creationId val="374823856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251520" y="180027"/>
            <a:ext cx="2011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梭伦根据财产多少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4094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把公民划分成了四个等级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441937" y="2526696"/>
            <a:ext cx="2157242" cy="1448233"/>
            <a:chOff x="5661606" y="2669826"/>
            <a:chExt cx="2795984" cy="1877043"/>
          </a:xfrm>
        </p:grpSpPr>
        <p:grpSp>
          <p:nvGrpSpPr>
            <p:cNvPr id="4" name="组合 3"/>
            <p:cNvGrpSpPr/>
            <p:nvPr/>
          </p:nvGrpSpPr>
          <p:grpSpPr>
            <a:xfrm>
              <a:off x="7236296" y="2669826"/>
              <a:ext cx="1221294" cy="1877043"/>
              <a:chOff x="3350706" y="1437019"/>
              <a:chExt cx="1440160" cy="2213425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3743952" y="1437019"/>
                <a:ext cx="684032" cy="881277"/>
                <a:chOff x="3599936" y="1546457"/>
                <a:chExt cx="684032" cy="881277"/>
              </a:xfrm>
            </p:grpSpPr>
            <p:sp>
              <p:nvSpPr>
                <p:cNvPr id="7" name="椭圆 6"/>
                <p:cNvSpPr/>
                <p:nvPr/>
              </p:nvSpPr>
              <p:spPr>
                <a:xfrm>
                  <a:off x="3635896" y="1635646"/>
                  <a:ext cx="576064" cy="792088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" name="椭圆 7"/>
                <p:cNvSpPr/>
                <p:nvPr/>
              </p:nvSpPr>
              <p:spPr>
                <a:xfrm>
                  <a:off x="4110767" y="1779662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" name="椭圆 8"/>
                <p:cNvSpPr/>
                <p:nvPr/>
              </p:nvSpPr>
              <p:spPr>
                <a:xfrm>
                  <a:off x="3599936" y="1733642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" name="椭圆 9"/>
                <p:cNvSpPr/>
                <p:nvPr/>
              </p:nvSpPr>
              <p:spPr>
                <a:xfrm>
                  <a:off x="3635896" y="1641493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" name="椭圆 10"/>
                <p:cNvSpPr/>
                <p:nvPr/>
              </p:nvSpPr>
              <p:spPr>
                <a:xfrm>
                  <a:off x="3694793" y="1557971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3782754" y="154645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3896352" y="154645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" name="椭圆 13"/>
                <p:cNvSpPr/>
                <p:nvPr/>
              </p:nvSpPr>
              <p:spPr>
                <a:xfrm>
                  <a:off x="3979829" y="161846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5" name="椭圆 14"/>
                <p:cNvSpPr/>
                <p:nvPr/>
              </p:nvSpPr>
              <p:spPr>
                <a:xfrm>
                  <a:off x="4043210" y="168758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3979829" y="158098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" name="椭圆 16"/>
                <p:cNvSpPr/>
                <p:nvPr/>
              </p:nvSpPr>
              <p:spPr>
                <a:xfrm>
                  <a:off x="4067944" y="161846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8" name="椭圆 17"/>
                <p:cNvSpPr/>
                <p:nvPr/>
              </p:nvSpPr>
              <p:spPr>
                <a:xfrm>
                  <a:off x="4135159" y="168758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" name="椭圆 18"/>
                <p:cNvSpPr/>
                <p:nvPr/>
              </p:nvSpPr>
              <p:spPr>
                <a:xfrm>
                  <a:off x="4126532" y="1877658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4139952" y="1768316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" name="椭圆 19"/>
              <p:cNvSpPr/>
              <p:nvPr/>
            </p:nvSpPr>
            <p:spPr>
              <a:xfrm>
                <a:off x="3350706" y="2318296"/>
                <a:ext cx="1440160" cy="1332148"/>
              </a:xfrm>
              <a:custGeom>
                <a:rect b="b" l="l" r="r" t="t"/>
                <a:pathLst>
                  <a:path h="1332148" w="1440160">
                    <a:moveTo>
                      <a:pt x="720080" y="0"/>
                    </a:moveTo>
                    <a:cubicBezTo>
                      <a:pt x="1117769" y="0"/>
                      <a:pt x="1440160" y="596423"/>
                      <a:pt x="1440160" y="1332148"/>
                    </a:cubicBezTo>
                    <a:lnTo>
                      <a:pt x="0" y="1332148"/>
                    </a:lnTo>
                    <a:cubicBezTo>
                      <a:pt x="0" y="596423"/>
                      <a:pt x="322391" y="0"/>
                      <a:pt x="72008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9" name="圆角矩形 28"/>
            <p:cNvSpPr/>
            <p:nvPr/>
          </p:nvSpPr>
          <p:spPr>
            <a:xfrm rot="1237974">
              <a:off x="6867691" y="3623615"/>
              <a:ext cx="1224136" cy="28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梯形 29"/>
            <p:cNvSpPr/>
            <p:nvPr/>
          </p:nvSpPr>
          <p:spPr>
            <a:xfrm rot="-3180000">
              <a:off x="6506589" y="2403584"/>
              <a:ext cx="45719" cy="1735686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2" name="椭圆 31"/>
          <p:cNvSpPr/>
          <p:nvPr/>
        </p:nvSpPr>
        <p:spPr>
          <a:xfrm>
            <a:off x="1192852" y="2468935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1"/>
          <p:cNvSpPr/>
          <p:nvPr/>
        </p:nvSpPr>
        <p:spPr>
          <a:xfrm>
            <a:off x="1497964" y="2469951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椭圆 31"/>
          <p:cNvSpPr/>
          <p:nvPr/>
        </p:nvSpPr>
        <p:spPr>
          <a:xfrm>
            <a:off x="1814314" y="2476880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1"/>
          <p:cNvSpPr/>
          <p:nvPr/>
        </p:nvSpPr>
        <p:spPr>
          <a:xfrm>
            <a:off x="2119427" y="2479693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2" name="组合 41"/>
          <p:cNvGrpSpPr/>
          <p:nvPr/>
        </p:nvGrpSpPr>
        <p:grpSpPr>
          <a:xfrm>
            <a:off x="1187076" y="2287174"/>
            <a:ext cx="1231687" cy="181735"/>
            <a:chOff x="1051158" y="3037043"/>
            <a:chExt cx="1744105" cy="257342"/>
          </a:xfrm>
        </p:grpSpPr>
        <p:sp>
          <p:nvSpPr>
            <p:cNvPr id="43" name="椭圆 31"/>
            <p:cNvSpPr/>
            <p:nvPr/>
          </p:nvSpPr>
          <p:spPr>
            <a:xfrm>
              <a:off x="1051158" y="303704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椭圆 31"/>
            <p:cNvSpPr/>
            <p:nvPr/>
          </p:nvSpPr>
          <p:spPr>
            <a:xfrm>
              <a:off x="1483206" y="3038481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椭圆 31"/>
            <p:cNvSpPr/>
            <p:nvPr/>
          </p:nvSpPr>
          <p:spPr>
            <a:xfrm>
              <a:off x="1931167" y="304829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椭圆 31"/>
            <p:cNvSpPr/>
            <p:nvPr/>
          </p:nvSpPr>
          <p:spPr>
            <a:xfrm>
              <a:off x="2363215" y="3052276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1181300" y="2105439"/>
            <a:ext cx="1231687" cy="181735"/>
            <a:chOff x="1051158" y="3037043"/>
            <a:chExt cx="1744105" cy="257342"/>
          </a:xfrm>
        </p:grpSpPr>
        <p:sp>
          <p:nvSpPr>
            <p:cNvPr id="48" name="椭圆 31"/>
            <p:cNvSpPr/>
            <p:nvPr/>
          </p:nvSpPr>
          <p:spPr>
            <a:xfrm>
              <a:off x="1051158" y="303704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椭圆 31"/>
            <p:cNvSpPr/>
            <p:nvPr/>
          </p:nvSpPr>
          <p:spPr>
            <a:xfrm>
              <a:off x="1483206" y="3038481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椭圆 31"/>
            <p:cNvSpPr/>
            <p:nvPr/>
          </p:nvSpPr>
          <p:spPr>
            <a:xfrm>
              <a:off x="1931167" y="304829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椭圆 31"/>
            <p:cNvSpPr/>
            <p:nvPr/>
          </p:nvSpPr>
          <p:spPr>
            <a:xfrm>
              <a:off x="2363215" y="3052276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175524" y="1923678"/>
            <a:ext cx="1231687" cy="181735"/>
            <a:chOff x="1051158" y="3037043"/>
            <a:chExt cx="1744105" cy="257342"/>
          </a:xfrm>
        </p:grpSpPr>
        <p:sp>
          <p:nvSpPr>
            <p:cNvPr id="53" name="椭圆 31"/>
            <p:cNvSpPr/>
            <p:nvPr/>
          </p:nvSpPr>
          <p:spPr>
            <a:xfrm>
              <a:off x="1051158" y="303704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椭圆 31"/>
            <p:cNvSpPr/>
            <p:nvPr/>
          </p:nvSpPr>
          <p:spPr>
            <a:xfrm>
              <a:off x="1483206" y="3038481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椭圆 31"/>
            <p:cNvSpPr/>
            <p:nvPr/>
          </p:nvSpPr>
          <p:spPr>
            <a:xfrm>
              <a:off x="1931167" y="3048293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椭圆 31"/>
            <p:cNvSpPr/>
            <p:nvPr/>
          </p:nvSpPr>
          <p:spPr>
            <a:xfrm>
              <a:off x="2363215" y="3052276"/>
              <a:ext cx="432048" cy="242109"/>
            </a:xfrm>
            <a:custGeom>
              <a:rect b="b" l="l" r="r" t="t"/>
              <a:pathLst>
                <a:path h="619557" w="1105610">
                  <a:moveTo>
                    <a:pt x="552805" y="0"/>
                  </a:moveTo>
                  <a:cubicBezTo>
                    <a:pt x="665803" y="0"/>
                    <a:pt x="760192" y="79681"/>
                    <a:pt x="782668" y="185958"/>
                  </a:cubicBezTo>
                  <a:cubicBezTo>
                    <a:pt x="890553" y="150831"/>
                    <a:pt x="984646" y="86253"/>
                    <a:pt x="1058261" y="2799"/>
                  </a:cubicBezTo>
                  <a:lnTo>
                    <a:pt x="1105610" y="2799"/>
                  </a:lnTo>
                  <a:cubicBezTo>
                    <a:pt x="1050408" y="253179"/>
                    <a:pt x="979419" y="463998"/>
                    <a:pt x="895670" y="619557"/>
                  </a:cubicBezTo>
                  <a:lnTo>
                    <a:pt x="209940" y="619557"/>
                  </a:lnTo>
                  <a:cubicBezTo>
                    <a:pt x="126191" y="463998"/>
                    <a:pt x="55203" y="253179"/>
                    <a:pt x="0" y="2799"/>
                  </a:cubicBezTo>
                  <a:lnTo>
                    <a:pt x="47349" y="2799"/>
                  </a:lnTo>
                  <a:cubicBezTo>
                    <a:pt x="120965" y="86253"/>
                    <a:pt x="215057" y="150831"/>
                    <a:pt x="322942" y="185958"/>
                  </a:cubicBezTo>
                  <a:cubicBezTo>
                    <a:pt x="345418" y="79681"/>
                    <a:pt x="439807" y="0"/>
                    <a:pt x="552805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7" name="椭圆 31"/>
          <p:cNvSpPr/>
          <p:nvPr/>
        </p:nvSpPr>
        <p:spPr>
          <a:xfrm>
            <a:off x="3231272" y="2731342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椭圆 31"/>
          <p:cNvSpPr/>
          <p:nvPr/>
        </p:nvSpPr>
        <p:spPr>
          <a:xfrm>
            <a:off x="3547622" y="2738271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椭圆 31"/>
          <p:cNvSpPr/>
          <p:nvPr/>
        </p:nvSpPr>
        <p:spPr>
          <a:xfrm>
            <a:off x="3852735" y="2741084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椭圆 31"/>
          <p:cNvSpPr/>
          <p:nvPr/>
        </p:nvSpPr>
        <p:spPr>
          <a:xfrm>
            <a:off x="3240801" y="2528065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" name="椭圆 31"/>
          <p:cNvSpPr/>
          <p:nvPr/>
        </p:nvSpPr>
        <p:spPr>
          <a:xfrm>
            <a:off x="3557151" y="2534994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2" name="椭圆 31"/>
          <p:cNvSpPr/>
          <p:nvPr/>
        </p:nvSpPr>
        <p:spPr>
          <a:xfrm>
            <a:off x="3862264" y="2537807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椭圆 31"/>
          <p:cNvSpPr/>
          <p:nvPr/>
        </p:nvSpPr>
        <p:spPr>
          <a:xfrm>
            <a:off x="3393357" y="2301710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椭圆 31"/>
          <p:cNvSpPr/>
          <p:nvPr/>
        </p:nvSpPr>
        <p:spPr>
          <a:xfrm>
            <a:off x="3698470" y="2304523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椭圆 31"/>
          <p:cNvSpPr/>
          <p:nvPr/>
        </p:nvSpPr>
        <p:spPr>
          <a:xfrm>
            <a:off x="4955200" y="3059021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椭圆 31"/>
          <p:cNvSpPr/>
          <p:nvPr/>
        </p:nvSpPr>
        <p:spPr>
          <a:xfrm>
            <a:off x="5260313" y="3061834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椭圆 31"/>
          <p:cNvSpPr/>
          <p:nvPr/>
        </p:nvSpPr>
        <p:spPr>
          <a:xfrm>
            <a:off x="4955201" y="2835541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椭圆 31"/>
          <p:cNvSpPr/>
          <p:nvPr/>
        </p:nvSpPr>
        <p:spPr>
          <a:xfrm>
            <a:off x="5260314" y="2838354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椭圆 31"/>
          <p:cNvSpPr/>
          <p:nvPr/>
        </p:nvSpPr>
        <p:spPr>
          <a:xfrm>
            <a:off x="6427128" y="3485908"/>
            <a:ext cx="305112" cy="170977"/>
          </a:xfrm>
          <a:custGeom>
            <a:rect b="b" l="l" r="r" t="t"/>
            <a:pathLst>
              <a:path h="619557" w="1105610">
                <a:moveTo>
                  <a:pt x="552805" y="0"/>
                </a:moveTo>
                <a:cubicBezTo>
                  <a:pt x="665803" y="0"/>
                  <a:pt x="760192" y="79681"/>
                  <a:pt x="782668" y="185958"/>
                </a:cubicBezTo>
                <a:cubicBezTo>
                  <a:pt x="890553" y="150831"/>
                  <a:pt x="984646" y="86253"/>
                  <a:pt x="1058261" y="2799"/>
                </a:cubicBezTo>
                <a:lnTo>
                  <a:pt x="1105610" y="2799"/>
                </a:lnTo>
                <a:cubicBezTo>
                  <a:pt x="1050408" y="253179"/>
                  <a:pt x="979419" y="463998"/>
                  <a:pt x="895670" y="619557"/>
                </a:cubicBezTo>
                <a:lnTo>
                  <a:pt x="209940" y="619557"/>
                </a:lnTo>
                <a:cubicBezTo>
                  <a:pt x="126191" y="463998"/>
                  <a:pt x="55203" y="253179"/>
                  <a:pt x="0" y="2799"/>
                </a:cubicBezTo>
                <a:lnTo>
                  <a:pt x="47349" y="2799"/>
                </a:lnTo>
                <a:cubicBezTo>
                  <a:pt x="120965" y="86253"/>
                  <a:pt x="215057" y="150831"/>
                  <a:pt x="322942" y="185958"/>
                </a:cubicBezTo>
                <a:cubicBezTo>
                  <a:pt x="345418" y="79681"/>
                  <a:pt x="439807" y="0"/>
                  <a:pt x="5528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TextBox 72"/>
          <p:cNvSpPr txBox="1"/>
          <p:nvPr/>
        </p:nvSpPr>
        <p:spPr>
          <a:xfrm>
            <a:off x="1326853" y="2743941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65" typeface="迷你简粗倩"/>
                <a:ea charset="-122" pitchFamily="65" typeface="迷你简粗倩"/>
              </a:rPr>
              <a:t>一等公民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231272" y="2984053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1400">
                <a:latin charset="-122" pitchFamily="65" typeface="迷你简粗倩"/>
                <a:ea charset="-122" pitchFamily="65" typeface="迷你简粗倩"/>
              </a:defRPr>
            </a:lvl1pPr>
          </a:lstStyle>
          <a:p>
            <a:r>
              <a:rPr altLang="en-US" lang="zh-CN"/>
              <a:t>二等公民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802872" y="3344094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1400">
                <a:latin charset="-122" pitchFamily="65" typeface="迷你简粗倩"/>
                <a:ea charset="-122" pitchFamily="65" typeface="迷你简粗倩"/>
              </a:defRPr>
            </a:lvl1pPr>
          </a:lstStyle>
          <a:p>
            <a:r>
              <a:rPr altLang="en-US" lang="zh-CN"/>
              <a:t>三等公民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128278" y="3776140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1400">
                <a:latin charset="-122" pitchFamily="65" typeface="迷你简粗倩"/>
                <a:ea charset="-122" pitchFamily="65" typeface="迷你简粗倩"/>
              </a:defRPr>
            </a:lvl1pPr>
          </a:lstStyle>
          <a:p>
            <a:r>
              <a:rPr altLang="en-US" lang="zh-CN"/>
              <a:t>四等公民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580112" y="4443958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钱越多，权利越大</a:t>
            </a:r>
          </a:p>
        </p:txBody>
      </p:sp>
      <p:cxnSp>
        <p:nvCxnSpPr>
          <p:cNvPr id="79" name="直接连接符 78"/>
          <p:cNvCxnSpPr/>
          <p:nvPr/>
        </p:nvCxnSpPr>
        <p:spPr>
          <a:xfrm>
            <a:off x="971600" y="3656885"/>
            <a:ext cx="4824536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483621" y="3667152"/>
            <a:ext cx="1783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400">
                <a:latin charset="-122" pitchFamily="49" typeface="汉仪中黑简"/>
                <a:ea charset="-122" pitchFamily="49" typeface="汉仪中黑简"/>
              </a:rPr>
              <a:t>可入选四百人议事会</a:t>
            </a:r>
          </a:p>
        </p:txBody>
      </p:sp>
      <p:cxnSp>
        <p:nvCxnSpPr>
          <p:cNvPr id="84" name="直接连接符 83"/>
          <p:cNvCxnSpPr/>
          <p:nvPr/>
        </p:nvCxnSpPr>
        <p:spPr>
          <a:xfrm flipH="1">
            <a:off x="5796136" y="1707654"/>
            <a:ext cx="0" cy="1936426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55046560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9" name="图片 5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50000"/>
          <a:stretch>
            <a:fillRect/>
          </a:stretch>
        </p:blipFill>
        <p:spPr>
          <a:xfrm rot="3031650">
            <a:off x="6087771" y="2062193"/>
            <a:ext cx="2365053" cy="1798171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r="50000"/>
          <a:stretch>
            <a:fillRect/>
          </a:stretch>
        </p:blipFill>
        <p:spPr>
          <a:xfrm rot="20210864">
            <a:off x="4544535" y="1156597"/>
            <a:ext cx="2365052" cy="179817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180027"/>
            <a:ext cx="2468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与此同时梭伦抡起锤子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544004"/>
            <a:ext cx="3027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rgbClr val="C00000"/>
                </a:solidFill>
                <a:latin charset="-122" pitchFamily="65" typeface="迷你简粗倩"/>
                <a:ea charset="-122" pitchFamily="65" typeface="迷你简粗倩"/>
              </a:rPr>
              <a:t>废除了债务奴隶制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7864" y="4443958"/>
            <a:ext cx="5161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65" typeface="迷你简粗倩"/>
                <a:ea charset="-122" pitchFamily="65" typeface="迷你简粗倩"/>
              </a:rPr>
              <a:t>他的改革为雅典民主奠定了基础</a:t>
            </a:r>
          </a:p>
        </p:txBody>
      </p:sp>
      <p:grpSp>
        <p:nvGrpSpPr>
          <p:cNvPr id="26" name="组合 25"/>
          <p:cNvGrpSpPr/>
          <p:nvPr/>
        </p:nvGrpSpPr>
        <p:grpSpPr>
          <a:xfrm flipH="1">
            <a:off x="1578894" y="2500299"/>
            <a:ext cx="1226687" cy="1448233"/>
            <a:chOff x="6867691" y="2669826"/>
            <a:chExt cx="1589899" cy="1877043"/>
          </a:xfrm>
        </p:grpSpPr>
        <p:grpSp>
          <p:nvGrpSpPr>
            <p:cNvPr id="27" name="组合 26"/>
            <p:cNvGrpSpPr/>
            <p:nvPr/>
          </p:nvGrpSpPr>
          <p:grpSpPr>
            <a:xfrm>
              <a:off x="7236296" y="2669826"/>
              <a:ext cx="1221294" cy="1877043"/>
              <a:chOff x="3350706" y="1437019"/>
              <a:chExt cx="1440160" cy="2213425"/>
            </a:xfrm>
          </p:grpSpPr>
          <p:grpSp>
            <p:nvGrpSpPr>
              <p:cNvPr id="30" name="组合 29"/>
              <p:cNvGrpSpPr/>
              <p:nvPr/>
            </p:nvGrpSpPr>
            <p:grpSpPr>
              <a:xfrm>
                <a:off x="3743952" y="1437019"/>
                <a:ext cx="684032" cy="881277"/>
                <a:chOff x="3599936" y="1546457"/>
                <a:chExt cx="684032" cy="881277"/>
              </a:xfrm>
            </p:grpSpPr>
            <p:sp>
              <p:nvSpPr>
                <p:cNvPr id="32" name="椭圆 31"/>
                <p:cNvSpPr/>
                <p:nvPr/>
              </p:nvSpPr>
              <p:spPr>
                <a:xfrm>
                  <a:off x="3635896" y="1635646"/>
                  <a:ext cx="576064" cy="792088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3" name="椭圆 32"/>
                <p:cNvSpPr/>
                <p:nvPr/>
              </p:nvSpPr>
              <p:spPr>
                <a:xfrm>
                  <a:off x="4110767" y="1779662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4" name="椭圆 33"/>
                <p:cNvSpPr/>
                <p:nvPr/>
              </p:nvSpPr>
              <p:spPr>
                <a:xfrm>
                  <a:off x="3599936" y="1733642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5" name="椭圆 34"/>
                <p:cNvSpPr/>
                <p:nvPr/>
              </p:nvSpPr>
              <p:spPr>
                <a:xfrm>
                  <a:off x="3635896" y="1641493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6" name="椭圆 35"/>
                <p:cNvSpPr/>
                <p:nvPr/>
              </p:nvSpPr>
              <p:spPr>
                <a:xfrm>
                  <a:off x="3694793" y="1557971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7" name="椭圆 36"/>
                <p:cNvSpPr/>
                <p:nvPr/>
              </p:nvSpPr>
              <p:spPr>
                <a:xfrm>
                  <a:off x="3782754" y="154645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8" name="椭圆 37"/>
                <p:cNvSpPr/>
                <p:nvPr/>
              </p:nvSpPr>
              <p:spPr>
                <a:xfrm>
                  <a:off x="3896352" y="154645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9" name="椭圆 38"/>
                <p:cNvSpPr/>
                <p:nvPr/>
              </p:nvSpPr>
              <p:spPr>
                <a:xfrm>
                  <a:off x="3979829" y="161846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0" name="椭圆 39"/>
                <p:cNvSpPr/>
                <p:nvPr/>
              </p:nvSpPr>
              <p:spPr>
                <a:xfrm>
                  <a:off x="4043210" y="168758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1" name="椭圆 40"/>
                <p:cNvSpPr/>
                <p:nvPr/>
              </p:nvSpPr>
              <p:spPr>
                <a:xfrm>
                  <a:off x="3979829" y="1580987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2" name="椭圆 41"/>
                <p:cNvSpPr/>
                <p:nvPr/>
              </p:nvSpPr>
              <p:spPr>
                <a:xfrm>
                  <a:off x="4067944" y="161846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3" name="椭圆 42"/>
                <p:cNvSpPr/>
                <p:nvPr/>
              </p:nvSpPr>
              <p:spPr>
                <a:xfrm>
                  <a:off x="4135159" y="1687585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4" name="椭圆 43"/>
                <p:cNvSpPr/>
                <p:nvPr/>
              </p:nvSpPr>
              <p:spPr>
                <a:xfrm>
                  <a:off x="4126532" y="1877658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5" name="椭圆 44"/>
                <p:cNvSpPr/>
                <p:nvPr/>
              </p:nvSpPr>
              <p:spPr>
                <a:xfrm>
                  <a:off x="4139952" y="1768316"/>
                  <a:ext cx="144016" cy="14401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31" name="椭圆 19"/>
              <p:cNvSpPr/>
              <p:nvPr/>
            </p:nvSpPr>
            <p:spPr>
              <a:xfrm>
                <a:off x="3350706" y="2318296"/>
                <a:ext cx="1440160" cy="1332148"/>
              </a:xfrm>
              <a:custGeom>
                <a:rect b="b" l="l" r="r" t="t"/>
                <a:pathLst>
                  <a:path h="1332148" w="1440160">
                    <a:moveTo>
                      <a:pt x="720080" y="0"/>
                    </a:moveTo>
                    <a:cubicBezTo>
                      <a:pt x="1117769" y="0"/>
                      <a:pt x="1440160" y="596423"/>
                      <a:pt x="1440160" y="1332148"/>
                    </a:cubicBezTo>
                    <a:lnTo>
                      <a:pt x="0" y="1332148"/>
                    </a:lnTo>
                    <a:cubicBezTo>
                      <a:pt x="0" y="596423"/>
                      <a:pt x="322391" y="0"/>
                      <a:pt x="720080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8" name="圆角矩形 27"/>
            <p:cNvSpPr/>
            <p:nvPr/>
          </p:nvSpPr>
          <p:spPr>
            <a:xfrm rot="1237974">
              <a:off x="6867691" y="3623615"/>
              <a:ext cx="1224136" cy="288000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4" name="组合 53"/>
          <p:cNvGrpSpPr/>
          <p:nvPr/>
        </p:nvGrpSpPr>
        <p:grpSpPr>
          <a:xfrm rot="19289318">
            <a:off x="2336547" y="1822929"/>
            <a:ext cx="2440161" cy="1464036"/>
            <a:chOff x="3059832" y="1048442"/>
            <a:chExt cx="4699280" cy="2819452"/>
          </a:xfrm>
        </p:grpSpPr>
        <p:sp>
          <p:nvSpPr>
            <p:cNvPr id="25" name="圆角矩形 24"/>
            <p:cNvSpPr/>
            <p:nvPr/>
          </p:nvSpPr>
          <p:spPr>
            <a:xfrm rot="5400000">
              <a:off x="4914959" y="25145"/>
              <a:ext cx="898259" cy="4608514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51" name="图片 5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5724128" y="1048442"/>
              <a:ext cx="1662263" cy="2819452"/>
            </a:xfrm>
            <a:prstGeom prst="rect">
              <a:avLst/>
            </a:prstGeom>
          </p:spPr>
        </p:pic>
        <p:sp>
          <p:nvSpPr>
            <p:cNvPr id="52" name="圆角矩形 51"/>
            <p:cNvSpPr/>
            <p:nvPr/>
          </p:nvSpPr>
          <p:spPr>
            <a:xfrm rot="1992647">
              <a:off x="5409225" y="2093096"/>
              <a:ext cx="2349887" cy="369332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圆角矩形 52"/>
            <p:cNvSpPr/>
            <p:nvPr/>
          </p:nvSpPr>
          <p:spPr>
            <a:xfrm rot="19771288">
              <a:off x="5409223" y="2087438"/>
              <a:ext cx="2349887" cy="369332"/>
            </a:xfrm>
            <a:prstGeom prst="roundRect">
              <a:avLst>
                <a:gd fmla="val 5000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35919325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b9c37e2dacf2e31ae604585c2f66d4cda27c78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103</Paragraphs>
  <Slides>17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3">
      <vt:lpstr>Arial</vt:lpstr>
      <vt:lpstr>Calibri</vt:lpstr>
      <vt:lpstr>迷你简粗倩</vt:lpstr>
      <vt:lpstr>微软雅黑</vt:lpstr>
      <vt:lpstr>汉仪中黑简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2021-08-22T12:08:23Z</dcterms:created>
  <cp:lastPrinted>2021-08-22T12:08:23Z</cp:lastPrinted>
  <dcterms:modified xsi:type="dcterms:W3CDTF">2021-08-22T05:51:12Z</dcterms:modified>
  <cp:revision>1</cp:revision>
</cp:coreProperties>
</file>