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8" r:id="rId2"/>
  </p:sldMasterIdLst>
  <p:notesMasterIdLst>
    <p:notesMasterId r:id="rId3"/>
  </p:notesMasterIdLst>
  <p:handoutMasterIdLst>
    <p:handoutMasterId r:id="rId4"/>
  </p:handoutMasterIdLst>
  <p:sldIdLst>
    <p:sldId id="256" r:id="rId5"/>
    <p:sldId id="317" r:id="rId6"/>
    <p:sldId id="318" r:id="rId7"/>
    <p:sldId id="319" r:id="rId8"/>
    <p:sldId id="262" r:id="rId9"/>
    <p:sldId id="321" r:id="rId10"/>
    <p:sldId id="322" r:id="rId11"/>
    <p:sldId id="323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24" r:id="rId30"/>
    <p:sldId id="26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25" r:id="rId46"/>
    <p:sldId id="266" r:id="rId47"/>
    <p:sldId id="303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26" r:id="rId59"/>
    <p:sldId id="327" r:id="rId60"/>
    <p:sldId id="328" r:id="rId61"/>
    <p:sldId id="257" r:id="rId62"/>
  </p:sldIdLst>
  <p:sldSz cx="12192000" cy="6858000"/>
  <p:notesSz cx="6858000" cy="9144000"/>
  <p:custDataLst>
    <p:tags r:id="rId6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46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6.xml" Type="http://schemas.openxmlformats.org/officeDocument/2006/relationships/slide"/><Relationship Id="rId31" Target="slides/slide27.xml" Type="http://schemas.openxmlformats.org/officeDocument/2006/relationships/slide"/><Relationship Id="rId32" Target="slides/slide28.xml" Type="http://schemas.openxmlformats.org/officeDocument/2006/relationships/slide"/><Relationship Id="rId33" Target="slides/slide29.xml" Type="http://schemas.openxmlformats.org/officeDocument/2006/relationships/slide"/><Relationship Id="rId34" Target="slides/slide30.xml" Type="http://schemas.openxmlformats.org/officeDocument/2006/relationships/slide"/><Relationship Id="rId35" Target="slides/slide31.xml" Type="http://schemas.openxmlformats.org/officeDocument/2006/relationships/slide"/><Relationship Id="rId36" Target="slides/slide32.xml" Type="http://schemas.openxmlformats.org/officeDocument/2006/relationships/slide"/><Relationship Id="rId37" Target="slides/slide33.xml" Type="http://schemas.openxmlformats.org/officeDocument/2006/relationships/slide"/><Relationship Id="rId38" Target="slides/slide34.xml" Type="http://schemas.openxmlformats.org/officeDocument/2006/relationships/slide"/><Relationship Id="rId39" Target="slides/slide35.xml" Type="http://schemas.openxmlformats.org/officeDocument/2006/relationships/slide"/><Relationship Id="rId4" Target="handoutMasters/handoutMaster1.xml" Type="http://schemas.openxmlformats.org/officeDocument/2006/relationships/handoutMaster"/><Relationship Id="rId40" Target="slides/slide36.xml" Type="http://schemas.openxmlformats.org/officeDocument/2006/relationships/slide"/><Relationship Id="rId41" Target="slides/slide37.xml" Type="http://schemas.openxmlformats.org/officeDocument/2006/relationships/slide"/><Relationship Id="rId42" Target="slides/slide38.xml" Type="http://schemas.openxmlformats.org/officeDocument/2006/relationships/slide"/><Relationship Id="rId43" Target="slides/slide39.xml" Type="http://schemas.openxmlformats.org/officeDocument/2006/relationships/slide"/><Relationship Id="rId44" Target="slides/slide40.xml" Type="http://schemas.openxmlformats.org/officeDocument/2006/relationships/slide"/><Relationship Id="rId45" Target="slides/slide41.xml" Type="http://schemas.openxmlformats.org/officeDocument/2006/relationships/slide"/><Relationship Id="rId46" Target="slides/slide42.xml" Type="http://schemas.openxmlformats.org/officeDocument/2006/relationships/slide"/><Relationship Id="rId47" Target="slides/slide43.xml" Type="http://schemas.openxmlformats.org/officeDocument/2006/relationships/slide"/><Relationship Id="rId48" Target="slides/slide44.xml" Type="http://schemas.openxmlformats.org/officeDocument/2006/relationships/slide"/><Relationship Id="rId49" Target="slides/slide45.xml" Type="http://schemas.openxmlformats.org/officeDocument/2006/relationships/slide"/><Relationship Id="rId5" Target="slides/slide1.xml" Type="http://schemas.openxmlformats.org/officeDocument/2006/relationships/slide"/><Relationship Id="rId50" Target="slides/slide46.xml" Type="http://schemas.openxmlformats.org/officeDocument/2006/relationships/slide"/><Relationship Id="rId51" Target="slides/slide47.xml" Type="http://schemas.openxmlformats.org/officeDocument/2006/relationships/slide"/><Relationship Id="rId52" Target="slides/slide48.xml" Type="http://schemas.openxmlformats.org/officeDocument/2006/relationships/slide"/><Relationship Id="rId53" Target="slides/slide49.xml" Type="http://schemas.openxmlformats.org/officeDocument/2006/relationships/slide"/><Relationship Id="rId54" Target="slides/slide50.xml" Type="http://schemas.openxmlformats.org/officeDocument/2006/relationships/slide"/><Relationship Id="rId55" Target="slides/slide51.xml" Type="http://schemas.openxmlformats.org/officeDocument/2006/relationships/slide"/><Relationship Id="rId56" Target="slides/slide52.xml" Type="http://schemas.openxmlformats.org/officeDocument/2006/relationships/slide"/><Relationship Id="rId57" Target="slides/slide53.xml" Type="http://schemas.openxmlformats.org/officeDocument/2006/relationships/slide"/><Relationship Id="rId58" Target="slides/slide54.xml" Type="http://schemas.openxmlformats.org/officeDocument/2006/relationships/slide"/><Relationship Id="rId59" Target="slides/slide55.xml" Type="http://schemas.openxmlformats.org/officeDocument/2006/relationships/slide"/><Relationship Id="rId6" Target="slides/slide2.xml" Type="http://schemas.openxmlformats.org/officeDocument/2006/relationships/slide"/><Relationship Id="rId60" Target="slides/slide56.xml" Type="http://schemas.openxmlformats.org/officeDocument/2006/relationships/slide"/><Relationship Id="rId61" Target="slides/slide57.xml" Type="http://schemas.openxmlformats.org/officeDocument/2006/relationships/slide"/><Relationship Id="rId62" Target="slides/slide58.xml" Type="http://schemas.openxmlformats.org/officeDocument/2006/relationships/slide"/><Relationship Id="rId63" Target="tags/tag10.xml" Type="http://schemas.openxmlformats.org/officeDocument/2006/relationships/tags"/><Relationship Id="rId64" Target="presProps.xml" Type="http://schemas.openxmlformats.org/officeDocument/2006/relationships/presProps"/><Relationship Id="rId65" Target="viewProps.xml" Type="http://schemas.openxmlformats.org/officeDocument/2006/relationships/viewProps"/><Relationship Id="rId66" Target="theme/theme1.xml" Type="http://schemas.openxmlformats.org/officeDocument/2006/relationships/theme"/><Relationship Id="rId67" Target="tableStyles.xml" Type="http://schemas.openxmlformats.org/officeDocument/2006/relationships/tableStyles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zh-CN"/>
              <a:t>信息的传递</a:t>
            </a:r>
          </a:p>
        </c:rich>
      </c:tx>
      <c:layout>
        <c:manualLayout>
          <c:xMode val="edge"/>
          <c:yMode val="edge"/>
          <c:x val="0.31143596768379211"/>
          <c:y val="0.03759820386767387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06751132011414"/>
          <c:y val="0.21412153542041779"/>
          <c:w val="0.37002900242805481"/>
          <c:h val="0.756254613399505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信息的传递</c:v>
                </c:pt>
              </c:strCache>
            </c:strRef>
          </c:tx>
          <c:dPt>
            <c:idx val="0"/>
            <c:invertIfNegative val="1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DB4B-4C08-9186-F4CF6ED28536}"/>
              </c:ext>
            </c:extLst>
          </c:dPt>
          <c:dPt>
            <c:idx val="1"/>
            <c:invertIfNegative val="1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B4B-4C08-9186-F4CF6ED28536}"/>
              </c:ext>
            </c:extLst>
          </c:dPt>
          <c:dPt>
            <c:idx val="2"/>
            <c:invertIfNegative val="1"/>
            <c:spPr>
              <a:solidFill>
                <a:srgbClr val="4681A3"/>
              </a:solidFill>
            </c:spPr>
            <c:extLst>
              <c:ext xmlns:c16="http://schemas.microsoft.com/office/drawing/2014/chart" uri="{C3380CC4-5D6E-409C-BE32-E72D297353CC}">
                <c16:uniqueId val="{00000002-DB4B-4C08-9186-F4CF6ED28536}"/>
              </c:ext>
            </c:extLst>
          </c:dPt>
          <c:dLbls>
            <c:dLbl>
              <c:idx val="0"/>
              <c:layout>
                <c:manualLayout>
                  <c:x val="-0.026046112179756165"/>
                  <c:y val="0.1237346231937408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B-4C08-9186-F4CF6ED28536}"/>
                </c:ext>
              </c:extLst>
            </c:dLbl>
            <c:dLbl>
              <c:idx val="1"/>
              <c:layout>
                <c:manualLayout>
                  <c:x val="-0.13569660484790802"/>
                  <c:y val="-0.01114864274859428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4B-4C08-9186-F4CF6ED28536}"/>
                </c:ext>
              </c:extLst>
            </c:dLbl>
            <c:dLbl>
              <c:idx val="2"/>
              <c:layout>
                <c:manualLayout>
                  <c:x val="0.10494028031826019"/>
                  <c:y val="-0.00572061119601130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55%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4B-4C08-9186-F4CF6ED285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1"/>
            <c:showBubbleSize val="0"/>
            <c:showLeaderLines val="1"/>
            <c:extLst/>
          </c:dLbls>
          <c:cat>
            <c:strRef>
              <c:f>Sheet1!$A$2:$A$4</c:f>
              <c:strCache>
                <c:ptCount val="3"/>
                <c:pt idx="0">
                  <c:v>你在说什么</c:v>
                </c:pt>
                <c:pt idx="1">
                  <c:v>你是怎么说的</c:v>
                </c:pt>
                <c:pt idx="2">
                  <c:v>你的身体语言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0.07</c:v>
                </c:pt>
                <c:pt idx="1">
                  <c:v>0.380000000000001</c:v>
                </c:pt>
                <c:pt idx="2">
                  <c:v>0.55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4B-4C08-9186-F4CF6ED28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</c:plotArea>
    <c:legend>
      <c:legendPos/>
      <c:layout>
        <c:manualLayout>
          <c:xMode val="edge"/>
          <c:yMode val="edge"/>
          <c:x val="0.60466641187667847"/>
          <c:y val="0.42589390277862549"/>
          <c:w val="0.21443481743335724"/>
          <c:h val="0.2888450026512146"/>
        </c:manualLayout>
      </c:layout>
      <c:overlay val="0"/>
    </c:legend>
    <c:plotVisOnly val="1"/>
    <c:dispBlanksAs/>
    <c:showDLblsOverMax val="0"/>
  </c:chart>
  <c:spPr>
    <a:ln cmpd="dbl">
      <a:solidFill>
        <a:schemeClr val="bg1">
          <a:lumMod val="65000"/>
        </a:schemeClr>
      </a:solidFill>
    </a:ln>
  </c:spPr>
  <c:txPr>
    <a:bodyPr/>
    <a:p>
      <a:pPr>
        <a:defRPr smtId="4294967295">
          <a:ea typeface="微软雅黑 Light" panose="020b0502040204020203" pitchFamily="34" charset="-122"/>
        </a:defRPr>
      </a:pPr>
      <a:endParaRPr smtId="4294967295">
        <a:ea typeface="微软雅黑 Light" panose="020b0502040204020203" pitchFamily="34" charset="-122"/>
      </a:endParaRPr>
    </a:p>
  </c:txPr>
  <c:externalData r:id="rId1">
    <c:autoUpdate val="0"/>
  </c:externalData>
</c:chartSpace>
</file>

<file path=ppt/handoutMasters/_rels/handout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CC5C9-847A-4AFF-BE45-ED75F4913185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89E0-078E-4C81-8AED-F55778FDA7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9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B55B7-27D4-4F8C-9FC1-C0CC522B1179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8F9C1-6FED-4422-B791-5DA8419AA7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9127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2.xml.rels><?xml version="1.0" encoding="UTF-8" standalone="yes"?><Relationships xmlns="http://schemas.openxmlformats.org/package/2006/relationships"><Relationship Id="rId1" Target="../slides/slide3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3.xml.rels><?xml version="1.0" encoding="UTF-8" standalone="yes"?><Relationships xmlns="http://schemas.openxmlformats.org/package/2006/relationships"><Relationship Id="rId1" Target="../slides/slide3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4.xml.rels><?xml version="1.0" encoding="UTF-8" standalone="yes"?><Relationships xmlns="http://schemas.openxmlformats.org/package/2006/relationships"><Relationship Id="rId1" Target="../slides/slide3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5.xml.rels><?xml version="1.0" encoding="UTF-8" standalone="yes"?><Relationships xmlns="http://schemas.openxmlformats.org/package/2006/relationships"><Relationship Id="rId1" Target="../slides/slide3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6.xml.rels><?xml version="1.0" encoding="UTF-8" standalone="yes"?><Relationships xmlns="http://schemas.openxmlformats.org/package/2006/relationships"><Relationship Id="rId1" Target="../slides/slide3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7.xml.rels><?xml version="1.0" encoding="UTF-8" standalone="yes"?><Relationships xmlns="http://schemas.openxmlformats.org/package/2006/relationships"><Relationship Id="rId1" Target="../slides/slide3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8.xml.rels><?xml version="1.0" encoding="UTF-8" standalone="yes"?><Relationships xmlns="http://schemas.openxmlformats.org/package/2006/relationships"><Relationship Id="rId1" Target="../slides/slide3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9.xml.rels><?xml version="1.0" encoding="UTF-8" standalone="yes"?><Relationships xmlns="http://schemas.openxmlformats.org/package/2006/relationships"><Relationship Id="rId1" Target="../slides/slide3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0.xml.rels><?xml version="1.0" encoding="UTF-8" standalone="yes"?><Relationships xmlns="http://schemas.openxmlformats.org/package/2006/relationships"><Relationship Id="rId1" Target="../slides/slide4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1.xml.rels><?xml version="1.0" encoding="UTF-8" standalone="yes"?><Relationships xmlns="http://schemas.openxmlformats.org/package/2006/relationships"><Relationship Id="rId1" Target="../slides/slide4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2.xml.rels><?xml version="1.0" encoding="UTF-8" standalone="yes"?><Relationships xmlns="http://schemas.openxmlformats.org/package/2006/relationships"><Relationship Id="rId1" Target="../slides/slide4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3.xml.rels><?xml version="1.0" encoding="UTF-8" standalone="yes"?><Relationships xmlns="http://schemas.openxmlformats.org/package/2006/relationships"><Relationship Id="rId1" Target="../slides/slide4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4.xml.rels><?xml version="1.0" encoding="UTF-8" standalone="yes"?><Relationships xmlns="http://schemas.openxmlformats.org/package/2006/relationships"><Relationship Id="rId1" Target="../slides/slide4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5.xml.rels><?xml version="1.0" encoding="UTF-8" standalone="yes"?><Relationships xmlns="http://schemas.openxmlformats.org/package/2006/relationships"><Relationship Id="rId1" Target="../slides/slide4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6.xml.rels><?xml version="1.0" encoding="UTF-8" standalone="yes"?><Relationships xmlns="http://schemas.openxmlformats.org/package/2006/relationships"><Relationship Id="rId1" Target="../slides/slide4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7.xml.rels><?xml version="1.0" encoding="UTF-8" standalone="yes"?><Relationships xmlns="http://schemas.openxmlformats.org/package/2006/relationships"><Relationship Id="rId1" Target="../slides/slide4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8.xml.rels><?xml version="1.0" encoding="UTF-8" standalone="yes"?><Relationships xmlns="http://schemas.openxmlformats.org/package/2006/relationships"><Relationship Id="rId1" Target="../slides/slide4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9.xml.rels><?xml version="1.0" encoding="UTF-8" standalone="yes"?><Relationships xmlns="http://schemas.openxmlformats.org/package/2006/relationships"><Relationship Id="rId1" Target="../slides/slide4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0.xml.rels><?xml version="1.0" encoding="UTF-8" standalone="yes"?><Relationships xmlns="http://schemas.openxmlformats.org/package/2006/relationships"><Relationship Id="rId1" Target="../slides/slide5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1.xml.rels><?xml version="1.0" encoding="UTF-8" standalone="yes"?><Relationships xmlns="http://schemas.openxmlformats.org/package/2006/relationships"><Relationship Id="rId1" Target="../slides/slide5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2.xml.rels><?xml version="1.0" encoding="UTF-8" standalone="yes"?><Relationships xmlns="http://schemas.openxmlformats.org/package/2006/relationships"><Relationship Id="rId1" Target="../slides/slide5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3.xml.rels><?xml version="1.0" encoding="UTF-8" standalone="yes"?><Relationships xmlns="http://schemas.openxmlformats.org/package/2006/relationships"><Relationship Id="rId1" Target="../slides/slide5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4.xml.rels><?xml version="1.0" encoding="UTF-8" standalone="yes"?><Relationships xmlns="http://schemas.openxmlformats.org/package/2006/relationships"><Relationship Id="rId1" Target="../slides/slide5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5.xml.rels><?xml version="1.0" encoding="UTF-8" standalone="yes"?><Relationships xmlns="http://schemas.openxmlformats.org/package/2006/relationships"><Relationship Id="rId1" Target="../slides/slide5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6.xml.rels><?xml version="1.0" encoding="UTF-8" standalone="yes"?><Relationships xmlns="http://schemas.openxmlformats.org/package/2006/relationships"><Relationship Id="rId1" Target="../slides/slide5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7.xml.rels><?xml version="1.0" encoding="UTF-8" standalone="yes"?><Relationships xmlns="http://schemas.openxmlformats.org/package/2006/relationships"><Relationship Id="rId1" Target="../slides/slide5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8.xml.rels><?xml version="1.0" encoding="UTF-8" standalone="yes"?><Relationships xmlns="http://schemas.openxmlformats.org/package/2006/relationships"><Relationship Id="rId1" Target="../slides/slide5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260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100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075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3548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182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8355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06404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1603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5366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9071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26930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63666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1467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07857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46860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07656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1003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4010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7389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6562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998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005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92384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3053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9739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13475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86507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36168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57282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49105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24680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99048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55435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6511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94345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9488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308030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557571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79511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164994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15493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94877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8897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5709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64069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52960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937077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16526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607769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0167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563172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4227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9299038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064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461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219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45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1036481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22306020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社交礼仪</a:t>
            </a:r>
          </a:p>
        </p:txBody>
      </p:sp>
    </p:spTree>
    <p:extLst>
      <p:ext uri="{BB962C8B-B14F-4D97-AF65-F5344CB8AC3E}">
        <p14:creationId val="165796841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742952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商务礼仪</a:t>
            </a:r>
          </a:p>
        </p:txBody>
      </p:sp>
    </p:spTree>
    <p:extLst>
      <p:ext uri="{BB962C8B-B14F-4D97-AF65-F5344CB8AC3E}">
        <p14:creationId val="165796841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BA128-7FCD-40CB-B08D-8E3DE365924D}" type="datetimeFigureOut">
              <a:rPr lang="zh-CN" altLang="en-US"/>
              <a:pPr>
                <a:defRPr/>
              </a:pPr>
              <a:t>2020/12/8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EBAA5D-12DC-4DAC-A51A-C512B20EB1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18239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5804038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0874300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128500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3126848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524163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5449388"/>
            <a:ext cx="12192000" cy="1408612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D:\360Downloads\pic\websbook_com_3158998.jp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553941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4149080"/>
            <a:ext cx="12191999" cy="2708920"/>
          </a:xfrm>
          <a:prstGeom prst="rect">
            <a:avLst/>
          </a:prstGeom>
          <a:solidFill>
            <a:srgbClr val="4681A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3"/>
          <p:cNvSpPr txBox="1"/>
          <p:nvPr userDrawn="1"/>
        </p:nvSpPr>
        <p:spPr>
          <a:xfrm>
            <a:off x="3792431" y="4341392"/>
            <a:ext cx="526297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谢谢您的观看</a:t>
            </a:r>
          </a:p>
        </p:txBody>
      </p:sp>
    </p:spTree>
    <p:extLst>
      <p:ext uri="{BB962C8B-B14F-4D97-AF65-F5344CB8AC3E}">
        <p14:creationId val="125143705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636541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5935691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6069913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7845276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6076257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419100" y="0"/>
            <a:ext cx="1771650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277289978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2615383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2400700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礼仪概述</a:t>
            </a:r>
          </a:p>
        </p:txBody>
      </p:sp>
    </p:spTree>
    <p:extLst>
      <p:ext uri="{BB962C8B-B14F-4D97-AF65-F5344CB8AC3E}">
        <p14:creationId val="290938757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742952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276412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848478" y="6231103"/>
            <a:ext cx="431936" cy="216024"/>
          </a:xfrm>
          <a:prstGeom prst="rect">
            <a:avLst/>
          </a:prstGeom>
          <a:solidFill>
            <a:schemeClr val="bg1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1992610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420544" y="6231103"/>
            <a:ext cx="431936" cy="216024"/>
          </a:xfrm>
          <a:prstGeom prst="rect">
            <a:avLst/>
          </a:prstGeom>
          <a:solidFill>
            <a:srgbClr val="3F506C"/>
          </a:solidFill>
          <a:ln w="15240"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2" name="TextBox 3"/>
          <p:cNvSpPr txBox="1"/>
          <p:nvPr userDrawn="1"/>
        </p:nvSpPr>
        <p:spPr>
          <a:xfrm>
            <a:off x="3060762" y="6109159"/>
            <a:ext cx="3899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2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职业形象</a:t>
            </a:r>
          </a:p>
        </p:txBody>
      </p:sp>
    </p:spTree>
    <p:extLst>
      <p:ext uri="{BB962C8B-B14F-4D97-AF65-F5344CB8AC3E}">
        <p14:creationId val="396584819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742952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solidFill>
              <a:srgbClr val="3F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任意多边形 7"/>
          <p:cNvSpPr/>
          <p:nvPr userDrawn="1"/>
        </p:nvSpPr>
        <p:spPr>
          <a:xfrm>
            <a:off x="574729" y="201474"/>
            <a:ext cx="864000" cy="864000"/>
          </a:xfrm>
          <a:custGeom>
            <a:gdLst>
              <a:gd name="connsiteX0" fmla="*/ 0 w 864000"/>
              <a:gd name="connsiteY0" fmla="*/ 0 h 864000"/>
              <a:gd name="connsiteX1" fmla="*/ 864000 w 864000"/>
              <a:gd name="connsiteY1" fmla="*/ 0 h 864000"/>
              <a:gd name="connsiteX2" fmla="*/ 864000 w 864000"/>
              <a:gd name="connsiteY2" fmla="*/ 261737 h 864000"/>
              <a:gd name="connsiteX3" fmla="*/ 751007 w 864000"/>
              <a:gd name="connsiteY3" fmla="*/ 261737 h 864000"/>
              <a:gd name="connsiteX4" fmla="*/ 751007 w 864000"/>
              <a:gd name="connsiteY4" fmla="*/ 112993 h 864000"/>
              <a:gd name="connsiteX5" fmla="*/ 112993 w 864000"/>
              <a:gd name="connsiteY5" fmla="*/ 112993 h 864000"/>
              <a:gd name="connsiteX6" fmla="*/ 112993 w 864000"/>
              <a:gd name="connsiteY6" fmla="*/ 751007 h 864000"/>
              <a:gd name="connsiteX7" fmla="*/ 246681 w 864000"/>
              <a:gd name="connsiteY7" fmla="*/ 751007 h 864000"/>
              <a:gd name="connsiteX8" fmla="*/ 246681 w 864000"/>
              <a:gd name="connsiteY8" fmla="*/ 864000 h 864000"/>
              <a:gd name="connsiteX9" fmla="*/ 0 w 864000"/>
              <a:gd name="connsiteY9" fmla="*/ 864000 h 864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4000" h="864000">
                <a:moveTo>
                  <a:pt x="0" y="0"/>
                </a:moveTo>
                <a:lnTo>
                  <a:pt x="864000" y="0"/>
                </a:lnTo>
                <a:lnTo>
                  <a:pt x="864000" y="261737"/>
                </a:lnTo>
                <a:lnTo>
                  <a:pt x="751007" y="261737"/>
                </a:lnTo>
                <a:lnTo>
                  <a:pt x="751007" y="112993"/>
                </a:lnTo>
                <a:lnTo>
                  <a:pt x="112993" y="112993"/>
                </a:lnTo>
                <a:lnTo>
                  <a:pt x="112993" y="751007"/>
                </a:lnTo>
                <a:lnTo>
                  <a:pt x="246681" y="751007"/>
                </a:lnTo>
                <a:lnTo>
                  <a:pt x="246681" y="864000"/>
                </a:lnTo>
                <a:lnTo>
                  <a:pt x="0" y="864000"/>
                </a:lnTo>
                <a:close/>
              </a:path>
            </a:pathLst>
          </a:cu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119411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61" r:id="rId7"/>
    <p:sldLayoutId id="2147483664" r:id="rId8"/>
    <p:sldLayoutId id="2147483662" r:id="rId9"/>
    <p:sldLayoutId id="2147483665" r:id="rId10"/>
    <p:sldLayoutId id="2147483663" r:id="rId11"/>
    <p:sldLayoutId id="2147483666" r:id="rId12"/>
    <p:sldLayoutId id="2147483667" r:id="rId13"/>
  </p:sldLayoutIdLst>
  <mc:AlternateContent>
    <mc:Choice Requires="p14">
      <p:transition p14:dur="1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808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7.xml" Type="http://schemas.openxmlformats.org/officeDocument/2006/relationships/tags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media/image2.png" Type="http://schemas.openxmlformats.org/officeDocument/2006/relationships/image"/><Relationship Id="rId5" Target="../tags/tag2.xml" Type="http://schemas.openxmlformats.org/officeDocument/2006/relationships/tags"/><Relationship Id="rId6" Target="../tags/tag3.xml" Type="http://schemas.openxmlformats.org/officeDocument/2006/relationships/tags"/><Relationship Id="rId7" Target="../tags/tag4.xml" Type="http://schemas.openxmlformats.org/officeDocument/2006/relationships/tags"/><Relationship Id="rId8" Target="../tags/tag5.xml" Type="http://schemas.openxmlformats.org/officeDocument/2006/relationships/tags"/><Relationship Id="rId9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12.jpeg" Type="http://schemas.openxmlformats.org/officeDocument/2006/relationships/image"/><Relationship Id="rId7" Target="../media/image13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Relationship Id="rId6" Target="../media/image17.png" Type="http://schemas.openxmlformats.org/officeDocument/2006/relationships/image"/><Relationship Id="rId7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7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7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0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3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33.gif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34.jpeg" Type="http://schemas.openxmlformats.org/officeDocument/2006/relationships/image"/><Relationship Id="rId4" Target="../media/image35.jpeg" Type="http://schemas.openxmlformats.org/officeDocument/2006/relationships/image"/><Relationship Id="rId5" Target="../media/image36.jpeg" Type="http://schemas.openxmlformats.org/officeDocument/2006/relationships/image"/><Relationship Id="rId6" Target="../media/image3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0.xml" Type="http://schemas.openxmlformats.org/officeDocument/2006/relationships/notesSlide"/></Relationships>
</file>

<file path=ppt/slides/_rels/slide3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38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2.xml" Type="http://schemas.openxmlformats.org/officeDocument/2006/relationships/notesSlide"/><Relationship Id="rId3" Target="../media/image39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3.xml" Type="http://schemas.openxmlformats.org/officeDocument/2006/relationships/notesSlid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4.xml" Type="http://schemas.openxmlformats.org/officeDocument/2006/relationships/notesSlide"/><Relationship Id="rId3" Target="../media/image43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5.xml" Type="http://schemas.openxmlformats.org/officeDocument/2006/relationships/notesSlide"/><Relationship Id="rId3" Target="../media/image44.jpe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6.xml" Type="http://schemas.openxmlformats.org/officeDocument/2006/relationships/notesSlide"/><Relationship Id="rId3" Target="../media/image34.jpe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7.xml" Type="http://schemas.openxmlformats.org/officeDocument/2006/relationships/notesSlide"/></Relationships>
</file>

<file path=ppt/slides/_rels/slide38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8.xml" Type="http://schemas.openxmlformats.org/officeDocument/2006/relationships/notesSlide"/></Relationships>
</file>

<file path=ppt/slides/_rels/slide3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39.xml" Type="http://schemas.openxmlformats.org/officeDocument/2006/relationships/notesSlide"/><Relationship Id="rId3" Target="../media/image4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40.xml" Type="http://schemas.openxmlformats.org/officeDocument/2006/relationships/notesSlide"/><Relationship Id="rId3" Target="../media/image47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notesSlides/notesSlide41.xml" Type="http://schemas.openxmlformats.org/officeDocument/2006/relationships/notesSlide"/><Relationship Id="rId3" Target="../media/image48.jpe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2.xml" Type="http://schemas.openxmlformats.org/officeDocument/2006/relationships/notesSlide"/></Relationships>
</file>

<file path=ppt/slides/_rels/slide4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3.xml" Type="http://schemas.openxmlformats.org/officeDocument/2006/relationships/notesSlide"/><Relationship Id="rId3" Target="../media/image49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4.xml" Type="http://schemas.openxmlformats.org/officeDocument/2006/relationships/notesSlide"/><Relationship Id="rId3" Target="../media/image50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5.xml" Type="http://schemas.openxmlformats.org/officeDocument/2006/relationships/notesSlide"/><Relationship Id="rId3" Target="../media/image51.jpe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6.xml" Type="http://schemas.openxmlformats.org/officeDocument/2006/relationships/notesSlide"/><Relationship Id="rId3" Target="../media/image52.jpe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7.xml" Type="http://schemas.openxmlformats.org/officeDocument/2006/relationships/notesSlide"/><Relationship Id="rId3" Target="../media/image53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8.xml" Type="http://schemas.openxmlformats.org/officeDocument/2006/relationships/notesSlide"/><Relationship Id="rId3" Target="../media/image54.jpe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49.xml" Type="http://schemas.openxmlformats.org/officeDocument/2006/relationships/notesSlide"/><Relationship Id="rId3" Target="../media/image27.jpeg" Type="http://schemas.openxmlformats.org/officeDocument/2006/relationships/image"/><Relationship Id="rId4" Target="../media/image5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0.xml" Type="http://schemas.openxmlformats.org/officeDocument/2006/relationships/notesSlide"/><Relationship Id="rId3" Target="../media/image27.jpeg" Type="http://schemas.openxmlformats.org/officeDocument/2006/relationships/image"/><Relationship Id="rId4" Target="../media/image56.jpe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1.xml" Type="http://schemas.openxmlformats.org/officeDocument/2006/relationships/notesSlide"/><Relationship Id="rId3" Target="../media/image57.jpe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2.xml" Type="http://schemas.openxmlformats.org/officeDocument/2006/relationships/notesSlide"/><Relationship Id="rId3" Target="../media/image57.jpe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3.xml" Type="http://schemas.openxmlformats.org/officeDocument/2006/relationships/notesSlide"/><Relationship Id="rId3" Target="../media/image59.png" Type="http://schemas.openxmlformats.org/officeDocument/2006/relationships/image"/><Relationship Id="rId4" Target="../media/image60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4.xml" Type="http://schemas.openxmlformats.org/officeDocument/2006/relationships/notesSlide"/><Relationship Id="rId3" Target="../media/image60.png" Type="http://schemas.openxmlformats.org/officeDocument/2006/relationships/image"/><Relationship Id="rId4" Target="../media/image59.png" Type="http://schemas.openxmlformats.org/officeDocument/2006/relationships/image"/></Relationships>
</file>

<file path=ppt/slides/_rels/slide5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5.xml" Type="http://schemas.openxmlformats.org/officeDocument/2006/relationships/notesSlide"/></Relationships>
</file>

<file path=ppt/slides/_rels/slide56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6.xml" Type="http://schemas.openxmlformats.org/officeDocument/2006/relationships/notesSlide"/></Relationships>
</file>

<file path=ppt/slides/_rels/slide57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7.xml" Type="http://schemas.openxmlformats.org/officeDocument/2006/relationships/notesSlide"/></Relationships>
</file>

<file path=ppt/slides/_rels/slide5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8.xml" Type="http://schemas.openxmlformats.org/officeDocument/2006/relationships/notesSlide"/><Relationship Id="rId3" Target="../tags/tag8.xml" Type="http://schemas.openxmlformats.org/officeDocument/2006/relationships/tags"/><Relationship Id="rId4" Target="../tags/tag9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矩形 1"/>
          <p:cNvSpPr/>
          <p:nvPr>
            <p:custDataLst>
              <p:tags r:id="rId3"/>
            </p:custDataLst>
          </p:nvPr>
        </p:nvSpPr>
        <p:spPr>
          <a:xfrm>
            <a:off x="0" y="1706129"/>
            <a:ext cx="12192000" cy="2642839"/>
          </a:xfrm>
          <a:prstGeom prst="rect">
            <a:avLst/>
          </a:prstGeom>
          <a:solidFill>
            <a:srgbClr val="3F506C"/>
          </a:solidFill>
          <a:ln>
            <a:noFill/>
          </a:ln>
          <a:effectLst>
            <a:outerShdw algn="ctr" blurRad="431800" dir="5400000" dist="177800" rotWithShape="0" sx="97000" sy="97000">
              <a:srgbClr val="000000">
                <a:alpha val="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pic>
        <p:nvPicPr>
          <p:cNvPr descr="A000220181119B58PPIC.png" id="3" name="PA_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9036" y="837825"/>
            <a:ext cx="4138652" cy="5641038"/>
          </a:xfrm>
          <a:prstGeom prst="rect">
            <a:avLst/>
          </a:prstGeom>
        </p:spPr>
      </p:pic>
      <p:sp>
        <p:nvSpPr>
          <p:cNvPr id="5" name="PA_文本框 4"/>
          <p:cNvSpPr txBox="1"/>
          <p:nvPr>
            <p:custDataLst>
              <p:tags r:id="rId6"/>
            </p:custDataLst>
          </p:nvPr>
        </p:nvSpPr>
        <p:spPr>
          <a:xfrm>
            <a:off x="5696724" y="2386361"/>
            <a:ext cx="6495276" cy="1249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7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商务礼仪培训</a:t>
            </a:r>
          </a:p>
        </p:txBody>
      </p:sp>
      <p:sp>
        <p:nvSpPr>
          <p:cNvPr id="7" name="PA_文本框 6"/>
          <p:cNvSpPr txBox="1"/>
          <p:nvPr>
            <p:custDataLst>
              <p:tags r:id="rId7"/>
            </p:custDataLst>
          </p:nvPr>
        </p:nvSpPr>
        <p:spPr>
          <a:xfrm>
            <a:off x="10552670" y="250224"/>
            <a:ext cx="1380671" cy="457200"/>
          </a:xfrm>
          <a:prstGeom prst="rect">
            <a:avLst/>
          </a:prstGeom>
          <a:noFill/>
          <a:effectLst>
            <a:reflection algn="bl" blurRad="6350" dir="5400000" dist="50800" endA="300" endPos="38500" rotWithShape="0" stA="50000" sy="-100000"/>
          </a:effectLst>
        </p:spPr>
        <p:txBody>
          <a:bodyPr anchor="ctr" rtlCol="0" wrap="square">
            <a:spAutoFit/>
          </a:bodyPr>
          <a:lstStyle/>
          <a:p>
            <a:pPr algn="r"/>
            <a:r>
              <a:rPr altLang="zh-CN" lang="en-US" sz="2400">
                <a:solidFill>
                  <a:schemeClr val="bg1"/>
                </a:solidFill>
                <a:effectLst>
                  <a:reflection algn="bl" blurRad="6350" dir="5400000" endA="300" endPos="45500" rotWithShape="0" stA="55000" sy="-100000"/>
                </a:effectLst>
                <a:latin charset="0" pitchFamily="82" typeface="Broadway"/>
                <a:ea charset="-122" panose="020b0502040204020203" pitchFamily="34" typeface="微软雅黑 Light"/>
                <a:cs charset="-122" pitchFamily="49" typeface="经典繁仿黑"/>
              </a:rPr>
              <a:t>LOGO</a:t>
            </a:r>
          </a:p>
        </p:txBody>
      </p:sp>
      <p:sp>
        <p:nvSpPr>
          <p:cNvPr id="9" name="PA_矩形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0" y="1231297"/>
            <a:ext cx="3959225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altLang="en-US" i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员工在职培训之——</a:t>
            </a:r>
          </a:p>
        </p:txBody>
      </p:sp>
      <p:sp>
        <p:nvSpPr>
          <p:cNvPr id="10" name="PA_矩形 1"/>
          <p:cNvSpPr/>
          <p:nvPr>
            <p:custDataLst>
              <p:tags r:id="rId9"/>
            </p:custDataLst>
          </p:nvPr>
        </p:nvSpPr>
        <p:spPr>
          <a:xfrm>
            <a:off x="6000005" y="4623919"/>
            <a:ext cx="1025813" cy="3600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汇报人：</a:t>
            </a:r>
          </a:p>
        </p:txBody>
      </p:sp>
      <p:sp>
        <p:nvSpPr>
          <p:cNvPr id="11" name="PA_矩形 8"/>
          <p:cNvSpPr/>
          <p:nvPr>
            <p:custDataLst>
              <p:tags r:id="rId10"/>
            </p:custDataLst>
          </p:nvPr>
        </p:nvSpPr>
        <p:spPr>
          <a:xfrm>
            <a:off x="7009477" y="4623917"/>
            <a:ext cx="1222776" cy="360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3F506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优页PPT</a:t>
            </a:r>
          </a:p>
        </p:txBody>
      </p:sp>
    </p:spTree>
    <p:extLst>
      <p:ext uri="{BB962C8B-B14F-4D97-AF65-F5344CB8AC3E}">
        <p14:creationId val="194063165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8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2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9"/>
      <p:bldP grpId="0" spid="10"/>
      <p:bldP grpId="0" spid="11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2"/>
          <p:cNvSpPr/>
          <p:nvPr/>
        </p:nvSpPr>
        <p:spPr>
          <a:xfrm>
            <a:off x="692819" y="3536507"/>
            <a:ext cx="3340100" cy="372410"/>
          </a:xfrm>
          <a:prstGeom prst="roundRect">
            <a:avLst>
              <a:gd fmla="val 6436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3029" y="52196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5612036" y="1791046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637435" y="1135296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zh-CN" b="1" kern="0" lang="en-US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TPO 的着装原则</a:t>
            </a:r>
          </a:p>
        </p:txBody>
      </p:sp>
      <p:pic>
        <p:nvPicPr>
          <p:cNvPr descr="C:\Documents and Settings\tdz\桌面\xpic1279.jpg" id="19" name="Picture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291128" y="2196934"/>
            <a:ext cx="1350000" cy="1800000"/>
          </a:xfrm>
          <a:prstGeom prst="roundRect">
            <a:avLst>
              <a:gd fmla="val 1632" name="adj"/>
            </a:avLst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pic>
        <p:nvPicPr>
          <p:cNvPr id="20" name="Picture 1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992988" y="2196934"/>
            <a:ext cx="2397689" cy="1800000"/>
          </a:xfrm>
          <a:prstGeom prst="roundRect">
            <a:avLst>
              <a:gd fmla="val 1632" name="adj"/>
            </a:avLst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pic>
        <p:nvPicPr>
          <p:cNvPr descr="C:\Documents and Settings\tdz\桌面\xpic2917.jpg" id="21" name="Picture 1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167016" y="2196934"/>
            <a:ext cx="2400000" cy="1800000"/>
          </a:xfrm>
          <a:prstGeom prst="roundRect">
            <a:avLst>
              <a:gd fmla="val 1632" name="adj"/>
            </a:avLst>
          </a:prstGeom>
          <a:blipFill dpi="0" rotWithShape="1"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22" name="TextBox 30"/>
          <p:cNvSpPr txBox="1">
            <a:spLocks noChangeArrowheads="1"/>
          </p:cNvSpPr>
          <p:nvPr/>
        </p:nvSpPr>
        <p:spPr bwMode="auto">
          <a:xfrm>
            <a:off x="4287794" y="3638191"/>
            <a:ext cx="1349641" cy="368808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目的、对象</a:t>
            </a:r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8992989" y="3668594"/>
            <a:ext cx="2397689" cy="368808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地点、场合、身份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6167015" y="3668594"/>
            <a:ext cx="2400000" cy="368808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时间、季节、时令、时代</a:t>
            </a:r>
          </a:p>
        </p:txBody>
      </p:sp>
      <p:sp>
        <p:nvSpPr>
          <p:cNvPr id="25" name="矩形 24"/>
          <p:cNvSpPr/>
          <p:nvPr/>
        </p:nvSpPr>
        <p:spPr>
          <a:xfrm>
            <a:off x="1061308" y="986475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1. 着装原则（TPO）</a:t>
            </a:r>
          </a:p>
        </p:txBody>
      </p:sp>
      <p:sp>
        <p:nvSpPr>
          <p:cNvPr id="26" name="矩形 25"/>
          <p:cNvSpPr/>
          <p:nvPr/>
        </p:nvSpPr>
        <p:spPr>
          <a:xfrm>
            <a:off x="857919" y="3539585"/>
            <a:ext cx="1993900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规则补充：</a:t>
            </a:r>
          </a:p>
        </p:txBody>
      </p:sp>
      <p:sp>
        <p:nvSpPr>
          <p:cNvPr id="28" name="矩形 27"/>
          <p:cNvSpPr/>
          <p:nvPr/>
        </p:nvSpPr>
        <p:spPr>
          <a:xfrm>
            <a:off x="772528" y="4208583"/>
            <a:ext cx="3260391" cy="131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扬长避短：要会遮丑，如长脸不穿V领等;</a:t>
            </a:r>
          </a:p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遵守常规：不穿奇装异服。</a:t>
            </a:r>
          </a:p>
        </p:txBody>
      </p:sp>
    </p:spTree>
    <p:extLst>
      <p:ext uri="{BB962C8B-B14F-4D97-AF65-F5344CB8AC3E}">
        <p14:creationId val="175595352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37197" y="52196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045743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2. 职业女性着装</a:t>
            </a:r>
          </a:p>
        </p:txBody>
      </p:sp>
      <p:pic>
        <p:nvPicPr>
          <p:cNvPr descr="C:\Documents and Settings\tdz\桌面\新建文件夹\conew_img_3713.jpg" id="27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617105" y="2785115"/>
            <a:ext cx="1754999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9617103" y="5238743"/>
            <a:ext cx="1754999" cy="368808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b="1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defRPr sz="2400"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>
                <a:ea charset="-122" panose="020b0502040204020203" pitchFamily="34" typeface="微软雅黑 Light"/>
              </a:rPr>
              <a:t>皮裙</a:t>
            </a:r>
          </a:p>
        </p:txBody>
      </p:sp>
      <p:pic>
        <p:nvPicPr>
          <p:cNvPr descr="C:\Documents and Settings\tdz\桌面\196063_2011610151816703.jpg" id="3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021015" y="2785115"/>
            <a:ext cx="1754999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dz\桌面\新建文件夹\333943901_1127833361.jpg" id="31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711831" y="2785115"/>
            <a:ext cx="1755000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0"/>
          <p:cNvSpPr txBox="1">
            <a:spLocks noChangeArrowheads="1"/>
          </p:cNvSpPr>
          <p:nvPr/>
        </p:nvSpPr>
        <p:spPr bwMode="auto">
          <a:xfrm>
            <a:off x="1723525" y="5220705"/>
            <a:ext cx="1743306" cy="368808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1pPr>
            <a:lvl2pPr indent="-285750" marL="74295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charset="0" pitchFamily="34" typeface="Calibri"/>
                <a:ea charset="-122" pitchFamily="2" typeface="宋体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b="1" lang="zh-CN" sz="1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裙、鞋、袜不搭</a:t>
            </a:r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3570456" y="2215821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3570455" y="1699771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女士裙装四大禁忌</a:t>
            </a:r>
          </a:p>
        </p:txBody>
      </p:sp>
      <p:pic>
        <p:nvPicPr>
          <p:cNvPr descr="E:\仝德志文件，勿删！\03-参考文档\！PPT图片及版面资源\06-PPT精选插图\04-图标\禁止符号.png" id="35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233625" y="1622537"/>
            <a:ext cx="649199" cy="64919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0"/>
          <p:cNvSpPr txBox="1">
            <a:spLocks noChangeArrowheads="1"/>
          </p:cNvSpPr>
          <p:nvPr/>
        </p:nvSpPr>
        <p:spPr bwMode="auto">
          <a:xfrm>
            <a:off x="7021014" y="5246829"/>
            <a:ext cx="1737523" cy="368808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b="1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defRPr sz="2400"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>
                <a:ea charset="-122" panose="020b0502040204020203" pitchFamily="34" typeface="微软雅黑 Light"/>
              </a:rPr>
              <a:t>三截腿</a:t>
            </a:r>
          </a:p>
        </p:txBody>
      </p:sp>
      <p:pic>
        <p:nvPicPr>
          <p:cNvPr descr="C:\Documents and Settings\tdz\桌面\新建文件夹\yw2004xp2658013.jpg" id="41" name="Picture 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4307923" y="2785115"/>
            <a:ext cx="1872000" cy="280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4287796" y="5276843"/>
            <a:ext cx="1892128" cy="329184"/>
          </a:xfrm>
          <a:prstGeom prst="rect">
            <a:avLst/>
          </a:prstGeom>
          <a:solidFill>
            <a:srgbClr val="4681A3">
              <a:alpha val="50195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130000"/>
              </a:lnSpc>
              <a:defRPr b="1" sz="1400">
                <a:solidFill>
                  <a:schemeClr val="bg1"/>
                </a:solidFill>
                <a:latin charset="-122" pitchFamily="34" typeface="微软雅黑"/>
                <a:ea charset="-122" pitchFamily="34" typeface="微软雅黑"/>
              </a:defRPr>
            </a:lvl1pPr>
            <a:lvl2pPr indent="-285750" marL="742950">
              <a:defRPr sz="2400">
                <a:latin charset="0" pitchFamily="34" typeface="Calibri"/>
                <a:ea charset="-122" pitchFamily="2" typeface="宋体"/>
              </a:defRPr>
            </a:lvl2pPr>
            <a:lvl3pPr indent="-228600" marL="1143000">
              <a:defRPr sz="2400">
                <a:latin charset="0" pitchFamily="34" typeface="Calibri"/>
                <a:ea charset="-122" pitchFamily="2" typeface="宋体"/>
              </a:defRPr>
            </a:lvl3pPr>
            <a:lvl4pPr indent="-228600" marL="1600200">
              <a:defRPr sz="2400">
                <a:latin charset="0" pitchFamily="34" typeface="Calibri"/>
                <a:ea charset="-122" pitchFamily="2" typeface="宋体"/>
              </a:defRPr>
            </a:lvl4pPr>
            <a:lvl5pPr indent="-228600" marL="2057400">
              <a:defRPr sz="2400">
                <a:latin charset="0" pitchFamily="34" typeface="Calibri"/>
                <a:ea charset="-122" pitchFamily="2" typeface="宋体"/>
              </a:defRPr>
            </a:lvl5pPr>
            <a:lvl6pPr defTabSz="1233488" fontAlgn="base" indent="-228600" marL="25146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6pPr>
            <a:lvl7pPr defTabSz="1233488" fontAlgn="base" indent="-228600" marL="29718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7pPr>
            <a:lvl8pPr defTabSz="1233488" fontAlgn="base" indent="-228600" marL="34290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8pPr>
            <a:lvl9pPr defTabSz="1233488" fontAlgn="base" indent="-228600" marL="3886200">
              <a:spcBef>
                <a:spcPct val="0"/>
              </a:spcBef>
              <a:spcAft>
                <a:spcPct val="0"/>
              </a:spcAft>
              <a:defRPr sz="2400">
                <a:latin charset="0" pitchFamily="34" typeface="Calibri"/>
                <a:ea charset="-122" pitchFamily="2" typeface="宋体"/>
              </a:defRPr>
            </a:lvl9pPr>
          </a:lstStyle>
          <a:p>
            <a:r>
              <a:rPr altLang="en-US" lang="zh-CN" sz="1200">
                <a:ea charset="-122" panose="020b0502040204020203" pitchFamily="34" typeface="微软雅黑 Light"/>
              </a:rPr>
              <a:t>光腿或渔网袜穿职业裙</a:t>
            </a:r>
          </a:p>
        </p:txBody>
      </p:sp>
    </p:spTree>
    <p:extLst>
      <p:ext uri="{BB962C8B-B14F-4D97-AF65-F5344CB8AC3E}">
        <p14:creationId val="283526419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32"/>
      <p:bldP grpId="0" spid="34"/>
      <p:bldP grpId="0" spid="40"/>
      <p:bldP grpId="0" spid="4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53239" y="505920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073819" y="1039484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2. 职业女性着装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986113" y="186528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986112" y="134923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首饰佩戴要讲究的四个原则</a:t>
            </a:r>
          </a:p>
        </p:txBody>
      </p:sp>
      <p:pic>
        <p:nvPicPr>
          <p:cNvPr descr="C:\Documents and Settings\tdz\桌面\未标题-1 拷贝.png" id="2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379621" y="2174084"/>
            <a:ext cx="2387435" cy="344047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5890366" y="2303127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且“影响工作，炫富、炫耀性别优势”的首饰不能戴。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90366" y="3239232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每种不多于两件（如耳环、手镯）。总数不超过三件。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90366" y="4175335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多首饰应同质同色，或不同质至少也要同色。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90366" y="5111439"/>
            <a:ext cx="5865053" cy="448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如十字架形的挂件在国际交往中不宜配戴。</a:t>
            </a:r>
          </a:p>
        </p:txBody>
      </p:sp>
      <p:sp>
        <p:nvSpPr>
          <p:cNvPr id="58" name="圆角矩形 57"/>
          <p:cNvSpPr/>
          <p:nvPr/>
        </p:nvSpPr>
        <p:spPr>
          <a:xfrm>
            <a:off x="4201851" y="2252435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符合身份</a:t>
            </a:r>
          </a:p>
        </p:txBody>
      </p:sp>
      <p:sp>
        <p:nvSpPr>
          <p:cNvPr id="60" name="圆角矩形 59"/>
          <p:cNvSpPr/>
          <p:nvPr/>
        </p:nvSpPr>
        <p:spPr>
          <a:xfrm>
            <a:off x="4201851" y="3188539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以少为佳</a:t>
            </a:r>
          </a:p>
        </p:txBody>
      </p:sp>
      <p:sp>
        <p:nvSpPr>
          <p:cNvPr id="61" name="圆角矩形 60"/>
          <p:cNvSpPr/>
          <p:nvPr/>
        </p:nvSpPr>
        <p:spPr>
          <a:xfrm>
            <a:off x="4201851" y="4124643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同质同色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4201851" y="5060747"/>
            <a:ext cx="1611511" cy="553816"/>
          </a:xfrm>
          <a:prstGeom prst="roundRect">
            <a:avLst>
              <a:gd fmla="val 8657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符合习俗</a:t>
            </a:r>
          </a:p>
        </p:txBody>
      </p:sp>
    </p:spTree>
    <p:extLst>
      <p:ext uri="{BB962C8B-B14F-4D97-AF65-F5344CB8AC3E}">
        <p14:creationId val="151433992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54"/>
      <p:bldP grpId="0" spid="55"/>
      <p:bldP grpId="0" spid="56"/>
      <p:bldP grpId="0" spid="57"/>
      <p:bldP grpId="0" spid="58"/>
      <p:bldP grpId="0" spid="60"/>
      <p:bldP grpId="0" spid="61"/>
      <p:bldP grpId="0" spid="6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24173" y="520209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149480" y="951097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职业男性着装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21661" y="191294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647059" y="1257199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西装 的颜色搭配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2621661" y="2249505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47061" y="2252583"/>
            <a:ext cx="3145952" cy="365760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两个单色，一个图案</a:t>
            </a:r>
          </a:p>
        </p:txBody>
      </p:sp>
      <p:sp>
        <p:nvSpPr>
          <p:cNvPr id="11" name="矩形 10"/>
          <p:cNvSpPr/>
          <p:nvPr/>
        </p:nvSpPr>
        <p:spPr>
          <a:xfrm>
            <a:off x="2621661" y="2792791"/>
            <a:ext cx="4655908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在西服套装、衬衣、领带中，最少要有两个单色，最多一个图案。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621661" y="3968643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7061" y="3971721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深浅交错</a:t>
            </a:r>
          </a:p>
        </p:txBody>
      </p:sp>
      <p:sp>
        <p:nvSpPr>
          <p:cNvPr id="14" name="矩形 13"/>
          <p:cNvSpPr/>
          <p:nvPr/>
        </p:nvSpPr>
        <p:spPr>
          <a:xfrm>
            <a:off x="2621661" y="4511929"/>
            <a:ext cx="4655908" cy="1231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深色西服配浅色衬衫和鲜艳、中深色领带；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中深色西服配浅色衬衫和深色领带；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浅色西服配中深色衬衫和深色领带。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00382" y="1794500"/>
            <a:ext cx="2298700" cy="3963277"/>
          </a:xfrm>
          <a:prstGeom prst="rect">
            <a:avLst/>
          </a:prstGeom>
        </p:spPr>
      </p:pic>
    </p:spTree>
    <p:extLst>
      <p:ext uri="{BB962C8B-B14F-4D97-AF65-F5344CB8AC3E}">
        <p14:creationId val="143613070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69281" y="505920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05476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职业男性着装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27" y="178260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126859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西装 的三个“三”原则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6354727" y="2119165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80127" y="2122243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三色原则</a:t>
            </a:r>
          </a:p>
        </p:txBody>
      </p:sp>
      <p:sp>
        <p:nvSpPr>
          <p:cNvPr id="11" name="矩形 10"/>
          <p:cNvSpPr/>
          <p:nvPr/>
        </p:nvSpPr>
        <p:spPr>
          <a:xfrm>
            <a:off x="6354727" y="2598056"/>
            <a:ext cx="4655908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即全身穿着限制在三种颜色之内。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354727" y="3245872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80127" y="3248950"/>
            <a:ext cx="314595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三一定律</a:t>
            </a:r>
          </a:p>
        </p:txBody>
      </p:sp>
      <p:sp>
        <p:nvSpPr>
          <p:cNvPr id="14" name="矩形 13"/>
          <p:cNvSpPr/>
          <p:nvPr/>
        </p:nvSpPr>
        <p:spPr>
          <a:xfrm>
            <a:off x="6354727" y="3724763"/>
            <a:ext cx="4655908" cy="42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鞋子、皮带、公文包 一个颜色。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6354727" y="4399862"/>
            <a:ext cx="4680321" cy="372410"/>
          </a:xfrm>
          <a:prstGeom prst="roundRect">
            <a:avLst>
              <a:gd fmla="val 6436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0127" y="4402941"/>
            <a:ext cx="3145952" cy="365760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三大禁忌</a:t>
            </a:r>
          </a:p>
        </p:txBody>
      </p:sp>
      <p:sp>
        <p:nvSpPr>
          <p:cNvPr id="18" name="矩形 17"/>
          <p:cNvSpPr/>
          <p:nvPr/>
        </p:nvSpPr>
        <p:spPr>
          <a:xfrm>
            <a:off x="6354727" y="4878753"/>
            <a:ext cx="4655908" cy="74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忌衣袖商标未摘掉、忌西装与皮鞋不相配、忌不打领带。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1093" r="26720"/>
          <a:stretch>
            <a:fillRect/>
          </a:stretch>
        </p:blipFill>
        <p:spPr>
          <a:xfrm>
            <a:off x="1276349" y="2200010"/>
            <a:ext cx="4697377" cy="2836544"/>
          </a:xfrm>
          <a:prstGeom prst="rect">
            <a:avLst/>
          </a:prstGeom>
        </p:spPr>
      </p:pic>
    </p:spTree>
    <p:extLst>
      <p:ext uri="{BB962C8B-B14F-4D97-AF65-F5344CB8AC3E}">
        <p14:creationId val="289491747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6"/>
      <p:bldP grpId="0" spid="17"/>
      <p:bldP grpId="0" spid="1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90084" y="514074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133372" y="1019378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职业男性着装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4716427" y="144271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741826" y="786969"/>
            <a:ext cx="4680323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西装 的纽扣扣法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16427" y="3303210"/>
            <a:ext cx="2757773" cy="2697951"/>
          </a:xfrm>
          <a:prstGeom prst="rect">
            <a:avLst/>
          </a:prstGeom>
        </p:spPr>
      </p:pic>
      <p:sp>
        <p:nvSpPr>
          <p:cNvPr id="31" name="线形标注 3 30"/>
          <p:cNvSpPr/>
          <p:nvPr/>
        </p:nvSpPr>
        <p:spPr>
          <a:xfrm>
            <a:off x="3366260" y="1858765"/>
            <a:ext cx="2310640" cy="720080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425858" name="adj7"/>
              <a:gd fmla="val 93426" name="adj8"/>
            </a:avLst>
          </a:prstGeom>
          <a:ln w="3175">
            <a:solidFill>
              <a:srgbClr val="4681A3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三粒扣：扣上面两粒或只扣中间一粒或都不扣</a:t>
            </a:r>
          </a:p>
        </p:txBody>
      </p:sp>
      <p:sp>
        <p:nvSpPr>
          <p:cNvPr id="32" name="线形标注 2 31"/>
          <p:cNvSpPr/>
          <p:nvPr/>
        </p:nvSpPr>
        <p:spPr>
          <a:xfrm>
            <a:off x="7729564" y="4019005"/>
            <a:ext cx="2103700" cy="720080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52552" name="adj5"/>
              <a:gd fmla="val -46291" name="adj6"/>
            </a:avLst>
          </a:prstGeom>
          <a:ln w="3175">
            <a:solidFill>
              <a:srgbClr val="4681A3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一粒扣：可扣可不扣</a:t>
            </a:r>
          </a:p>
        </p:txBody>
      </p:sp>
      <p:sp>
        <p:nvSpPr>
          <p:cNvPr id="33" name="矩形 32"/>
          <p:cNvSpPr/>
          <p:nvPr/>
        </p:nvSpPr>
        <p:spPr>
          <a:xfrm>
            <a:off x="7729564" y="2970243"/>
            <a:ext cx="2103700" cy="688722"/>
          </a:xfrm>
          <a:prstGeom prst="rect">
            <a:avLst/>
          </a:prstGeom>
          <a:ln w="3175">
            <a:solidFill>
              <a:srgbClr val="4681A3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两粒扣：扣上面第一粒或都不扣</a:t>
            </a:r>
          </a:p>
        </p:txBody>
      </p:sp>
      <p:sp>
        <p:nvSpPr>
          <p:cNvPr id="34" name="矩形 33"/>
          <p:cNvSpPr/>
          <p:nvPr/>
        </p:nvSpPr>
        <p:spPr>
          <a:xfrm>
            <a:off x="7729564" y="1874444"/>
            <a:ext cx="2103700" cy="688722"/>
          </a:xfrm>
          <a:prstGeom prst="rect">
            <a:avLst/>
          </a:prstGeom>
          <a:ln w="3175">
            <a:solidFill>
              <a:srgbClr val="4681A3"/>
            </a:solidFill>
            <a:prstDash val="dash"/>
            <a:headEnd type="oval"/>
            <a:tailEnd len="lg" type="none" w="lg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 rtlCol="0"/>
          <a:lstStyle/>
          <a:p>
            <a:pPr>
              <a:lnSpc>
                <a:spcPct val="120000"/>
              </a:lnSpc>
            </a:pPr>
            <a:r>
              <a:rPr altLang="en-US" b="1" lang="zh-CN" sz="16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四粒扣：扣中间两粒或都不扣</a:t>
            </a:r>
          </a:p>
        </p:txBody>
      </p:sp>
      <p:cxnSp>
        <p:nvCxnSpPr>
          <p:cNvPr id="35" name="直接连接符 34"/>
          <p:cNvCxnSpPr>
            <a:stCxn id="32" idx="3"/>
            <a:endCxn id="33" idx="2"/>
          </p:cNvCxnSpPr>
          <p:nvPr/>
        </p:nvCxnSpPr>
        <p:spPr>
          <a:xfrm flipH="1" flipV="1">
            <a:off x="8781414" y="3658965"/>
            <a:ext cx="0" cy="360040"/>
          </a:xfrm>
          <a:prstGeom prst="line">
            <a:avLst/>
          </a:prstGeom>
          <a:ln w="3175">
            <a:solidFill>
              <a:srgbClr val="4681A3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stCxn id="33" idx="0"/>
            <a:endCxn id="34" idx="2"/>
          </p:cNvCxnSpPr>
          <p:nvPr/>
        </p:nvCxnSpPr>
        <p:spPr>
          <a:xfrm flipH="1" flipV="1">
            <a:off x="8781414" y="2563166"/>
            <a:ext cx="0" cy="407077"/>
          </a:xfrm>
          <a:prstGeom prst="line">
            <a:avLst/>
          </a:prstGeom>
          <a:ln w="3175">
            <a:solidFill>
              <a:srgbClr val="4681A3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34" idx="1"/>
            <a:endCxn id="31" idx="0"/>
          </p:cNvCxnSpPr>
          <p:nvPr/>
        </p:nvCxnSpPr>
        <p:spPr>
          <a:xfrm flipH="1">
            <a:off x="5676900" y="2218805"/>
            <a:ext cx="2052664" cy="0"/>
          </a:xfrm>
          <a:prstGeom prst="line">
            <a:avLst/>
          </a:prstGeom>
          <a:ln w="3175">
            <a:solidFill>
              <a:srgbClr val="4681A3"/>
            </a:solidFill>
            <a:prstDash val="dash"/>
            <a:headEnd len="med" type="oval" w="med"/>
            <a:tailEnd len="med" type="oval" w="med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val="303993713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1"/>
      <p:bldP grpId="0" spid="32"/>
      <p:bldP grpId="0" spid="33"/>
      <p:bldP grpId="0" spid="3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05113" y="538004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001163" y="1029799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职业男性着装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30313" y="2396852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58706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白衬衣是男士永远的时装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0307" y="1956401"/>
            <a:ext cx="2560108" cy="31982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354727" y="2748163"/>
            <a:ext cx="4655908" cy="237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合体，系上最上一粒纽扣，能伸进去一个到两个手指；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衬衫领子应露在西服领子外1.5CM左右；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抬起手臂时，衬衫袖口也应露出西服袖口外1.5CM左右。以保护西服的清洁；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衬衣的下摆一定要塞到裤腰里。</a:t>
            </a:r>
          </a:p>
        </p:txBody>
      </p:sp>
    </p:spTree>
    <p:extLst>
      <p:ext uri="{BB962C8B-B14F-4D97-AF65-F5344CB8AC3E}">
        <p14:creationId val="95468071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59519" y="5179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1404019" y="1092437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职业男性着装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80127" y="239521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54896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领带是男士服装的灵魂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75343" y="2710063"/>
            <a:ext cx="3887257" cy="259408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6354727" y="2710063"/>
            <a:ext cx="4655908" cy="270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当站立时，领带的长度要及皮带或皮带扣下端1~1.5cm；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领带结的大小应与衬衫领口敞开的角度相配合；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当打上领带时，衬衫的领口和袖口都应该系上；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如果取下领带，领口的纽扣一定要解开。</a:t>
            </a:r>
          </a:p>
        </p:txBody>
      </p:sp>
    </p:spTree>
    <p:extLst>
      <p:ext uri="{BB962C8B-B14F-4D97-AF65-F5344CB8AC3E}">
        <p14:creationId val="114363187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56987" y="538004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2.2  仪表（衣着打扮）</a:t>
            </a:r>
          </a:p>
        </p:txBody>
      </p:sp>
      <p:sp>
        <p:nvSpPr>
          <p:cNvPr id="25" name="矩形 24"/>
          <p:cNvSpPr/>
          <p:nvPr/>
        </p:nvSpPr>
        <p:spPr>
          <a:xfrm>
            <a:off x="905555" y="996441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职业男性着装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6354727" y="2254847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380126" y="1599097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鞋与袜，决不可忽视的细节</a:t>
            </a:r>
          </a:p>
        </p:txBody>
      </p:sp>
      <p:sp>
        <p:nvSpPr>
          <p:cNvPr id="14" name="矩形 13"/>
          <p:cNvSpPr/>
          <p:nvPr/>
        </p:nvSpPr>
        <p:spPr>
          <a:xfrm>
            <a:off x="6354727" y="2760191"/>
            <a:ext cx="4705722" cy="257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正式西服不应配休闲鞋；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黑色的皮鞋搭配任何西装都没错；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浅色的皮鞋只能搭配浅色的休闲西服；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正式西服时应穿深色（如黑色）的袜子；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穿白西装、白皮鞋时才能穿白袜子；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最好选择长及小腿肚的中长袜。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490307" y="2194543"/>
            <a:ext cx="2410161" cy="3315163"/>
          </a:xfrm>
          <a:prstGeom prst="rect">
            <a:avLst/>
          </a:prstGeom>
        </p:spPr>
      </p:pic>
    </p:spTree>
    <p:extLst>
      <p:ext uri="{BB962C8B-B14F-4D97-AF65-F5344CB8AC3E}">
        <p14:creationId val="142782237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4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49969" y="496573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2.3  仪态（举止神态）</a:t>
            </a:r>
          </a:p>
        </p:txBody>
      </p:sp>
      <p:sp>
        <p:nvSpPr>
          <p:cNvPr id="33" name="TextBox 3"/>
          <p:cNvSpPr txBox="1"/>
          <p:nvPr/>
        </p:nvSpPr>
        <p:spPr>
          <a:xfrm>
            <a:off x="2009104" y="1119983"/>
            <a:ext cx="9259909" cy="50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仪态即是你的身体语言，仪态为什么重要呢，请看仪态在信息传播中的重要程度。</a:t>
            </a:r>
          </a:p>
        </p:txBody>
      </p:sp>
      <p:graphicFrame>
        <p:nvGraphicFramePr>
          <p:cNvPr id="34" name="图表 33"/>
          <p:cNvGraphicFramePr/>
          <p:nvPr>
            <p:extLst>
              <p:ext uri="{D42A27DB-BD31-4B8C-83A1-F6EECF244321}">
                <p14:modId val="678095112"/>
              </p:ext>
            </p:extLst>
          </p:nvPr>
        </p:nvGraphicFramePr>
        <p:xfrm>
          <a:off x="2402007" y="1720471"/>
          <a:ext cx="8243248" cy="405338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val="182991767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Graphic grpId="0" spid="34">
        <p:bldAsOne/>
      </p:bldGraphic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5"/>
          <p:cNvSpPr txBox="1"/>
          <p:nvPr/>
        </p:nvSpPr>
        <p:spPr>
          <a:xfrm>
            <a:off x="1489887" y="2586391"/>
            <a:ext cx="2375027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200">
                <a:solidFill>
                  <a:schemeClr val="bg1"/>
                </a:solidFill>
                <a:latin charset="0" panose="020b0503020202020204" pitchFamily="34" typeface="Agency FB"/>
                <a:ea charset="-122" panose="020b0502040204020203" pitchFamily="34" typeface="微软雅黑 Light"/>
              </a:rPr>
              <a:t>Contents Page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89887" y="1700808"/>
            <a:ext cx="2375027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000">
                <a:solidFill>
                  <a:schemeClr val="bg1"/>
                </a:solidFill>
                <a:ea charset="-122" panose="020b0502040204020203" pitchFamily="34" typeface="微软雅黑 Light"/>
              </a:rPr>
              <a:t>目录页</a:t>
            </a:r>
          </a:p>
        </p:txBody>
      </p:sp>
      <p:sp>
        <p:nvSpPr>
          <p:cNvPr id="4" name="矩形 3"/>
          <p:cNvSpPr/>
          <p:nvPr/>
        </p:nvSpPr>
        <p:spPr>
          <a:xfrm>
            <a:off x="4245609" y="0"/>
            <a:ext cx="79463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8080" y="0"/>
            <a:ext cx="9436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8428" y="4052942"/>
            <a:ext cx="3832304" cy="42672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z="2800">
                <a:solidFill>
                  <a:srgbClr val="3E3D4F"/>
                </a:solidFill>
                <a:latin charset="0" pitchFamily="34" typeface="Impact"/>
                <a:ea charset="-122" panose="020b0502040204020203" pitchFamily="34" typeface="微软雅黑 Light"/>
              </a:rPr>
              <a:t>04    商务礼仪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8428" y="1820693"/>
            <a:ext cx="3832304" cy="42672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z="2800">
                <a:solidFill>
                  <a:srgbClr val="3E3D4F"/>
                </a:solidFill>
                <a:latin charset="0" pitchFamily="34" typeface="Impact"/>
                <a:ea charset="-122" panose="020b0502040204020203" pitchFamily="34" typeface="微软雅黑 Light"/>
              </a:rPr>
              <a:t>01    礼仪概述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5358428" y="2564776"/>
            <a:ext cx="3832304" cy="42672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z="2800">
                <a:solidFill>
                  <a:srgbClr val="3E3D4F"/>
                </a:solidFill>
                <a:latin charset="0" pitchFamily="34" typeface="Impact"/>
                <a:ea charset="-122" panose="020b0502040204020203" pitchFamily="34" typeface="微软雅黑 Light"/>
              </a:rPr>
              <a:t>02    职业形象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5358428" y="3308860"/>
            <a:ext cx="3832304" cy="426720"/>
          </a:xfrm>
          <a:prstGeom prst="rect">
            <a:avLst/>
          </a:prstGeom>
          <a:noFill/>
        </p:spPr>
        <p:txBody>
          <a:bodyPr anchor="ctr" bIns="0" lIns="0" rIns="0" rtlCol="0" tIns="0" vert="horz" wrap="square">
            <a:spAutoFit/>
          </a:bodyPr>
          <a:lstStyle/>
          <a:p>
            <a:pPr algn="l"/>
            <a:r>
              <a:rPr altLang="zh-CN" lang="en-US" sz="2800">
                <a:solidFill>
                  <a:srgbClr val="3E3D4F"/>
                </a:solidFill>
                <a:latin charset="0" pitchFamily="34" typeface="Impact"/>
                <a:ea charset="-122" panose="020b0502040204020203" pitchFamily="34" typeface="微软雅黑 Light"/>
              </a:rPr>
              <a:t>03    社交礼仪</a:t>
            </a:r>
          </a:p>
        </p:txBody>
      </p:sp>
    </p:spTree>
    <p:extLst>
      <p:ext uri="{BB962C8B-B14F-4D97-AF65-F5344CB8AC3E}">
        <p14:creationId val="169329109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17407" y="52196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2.3  仪态（举止神态）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5530605" y="2292725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556003" y="1636975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端正的站：站如松</a:t>
            </a:r>
          </a:p>
        </p:txBody>
      </p:sp>
      <p:sp>
        <p:nvSpPr>
          <p:cNvPr id="8" name="矩形 7"/>
          <p:cNvSpPr/>
          <p:nvPr/>
        </p:nvSpPr>
        <p:spPr>
          <a:xfrm>
            <a:off x="5530605" y="2798069"/>
            <a:ext cx="4705722" cy="22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挺胸，抬头，收腹，目视前方，形成一种端正、挺拔、优美、典雅的气质美；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女士双臂自然下垂，或者交叠着放在小腹部，左手在下，右手在上；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男士两手也是自然下垂，或交叠放在身前或背于身后。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38250" y="2466048"/>
            <a:ext cx="3638550" cy="2412007"/>
          </a:xfrm>
          <a:prstGeom prst="rect">
            <a:avLst/>
          </a:prstGeom>
        </p:spPr>
      </p:pic>
    </p:spTree>
    <p:extLst>
      <p:ext uri="{BB962C8B-B14F-4D97-AF65-F5344CB8AC3E}">
        <p14:creationId val="201876460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01365" y="505920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21475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1187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稳重的坐：坐如钟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2652913"/>
            <a:ext cx="4705722" cy="280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不满坐是谦恭；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女士的膝盖一定要并起来，脚可以放中间，也可以放在侧边；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男士膝盖可稍微分开，但不宜超过肩宽；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翘腿时，要注意收紧上面的腿，脚尖下压，绝不能以脚尖指向别人；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不要抖腿。</a:t>
            </a:r>
          </a:p>
        </p:txBody>
      </p:sp>
      <p:pic>
        <p:nvPicPr>
          <p:cNvPr id="13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73819" y="2513638"/>
            <a:ext cx="4965031" cy="2827027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val="71118416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17407" y="538004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830735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1174985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优雅的走：行如风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2336079"/>
            <a:ext cx="4705722" cy="214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男士要稳定、矫健；女士要轻盈、优雅；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两眼平视前方，低头一般也拣不着钱；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步履轻捷不要拖拉（脚后跟不要拖地）；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两臂在身体两侧自然摆动，有节奏感；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身体应当保持正直，不要过分摇摆。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52583" y="1830735"/>
            <a:ext cx="4017810" cy="2975020"/>
          </a:xfrm>
          <a:prstGeom prst="roundRect">
            <a:avLst>
              <a:gd fmla="val 0" name="adj"/>
            </a:avLst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339769" y="5155336"/>
            <a:ext cx="972068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走路的姿势最能体现一个人是否有信心</a:t>
            </a:r>
          </a:p>
        </p:txBody>
      </p:sp>
    </p:spTree>
    <p:extLst>
      <p:ext uri="{BB962C8B-B14F-4D97-AF65-F5344CB8AC3E}">
        <p14:creationId val="360397596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0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53239" y="52196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874851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1219101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得体的蹲：不走光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2380195"/>
            <a:ext cx="4705722" cy="85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一脚前，一脚后，然后下蹲；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忌弯腰、翘臀或两脚平蹲（卫生间姿势）。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19200" y="2105025"/>
            <a:ext cx="4762500" cy="3333750"/>
          </a:xfrm>
          <a:prstGeom prst="rect">
            <a:avLst/>
          </a:prstGeom>
        </p:spPr>
      </p:pic>
    </p:spTree>
    <p:extLst>
      <p:ext uri="{BB962C8B-B14F-4D97-AF65-F5344CB8AC3E}">
        <p14:creationId val="144837130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21156" y="502161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2.3  仪态（举止神态）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354727" y="1461769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380126" y="806019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专注的目光：尊重</a:t>
            </a:r>
          </a:p>
        </p:txBody>
      </p:sp>
      <p:sp>
        <p:nvSpPr>
          <p:cNvPr id="12" name="矩形 11"/>
          <p:cNvSpPr/>
          <p:nvPr/>
        </p:nvSpPr>
        <p:spPr>
          <a:xfrm>
            <a:off x="6354727" y="1967113"/>
            <a:ext cx="4705722" cy="2269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在与人谈话时，大部分时间应看着对方，否则是不礼貌或不真诚；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正确的目光是自然地注视对方眉与鼻梁三角区，不能左顾右盼，也不能紧盯对方；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道别或握手时，则应该用目光注视着对方的眼睛。</a:t>
            </a:r>
          </a:p>
        </p:txBody>
      </p:sp>
      <p:sp>
        <p:nvSpPr>
          <p:cNvPr id="7" name="矩形 6"/>
          <p:cNvSpPr/>
          <p:nvPr/>
        </p:nvSpPr>
        <p:spPr>
          <a:xfrm>
            <a:off x="1314369" y="4532851"/>
            <a:ext cx="9720680" cy="1359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眼睛是心灵的窗户</a:t>
            </a:r>
          </a:p>
          <a:p>
            <a:pPr algn="ctr">
              <a:lnSpc>
                <a:spcPct val="130000"/>
              </a:lnSpc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目光是否运用得当，直接会影响沟通的效果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17224"/>
          <a:stretch>
            <a:fillRect/>
          </a:stretch>
        </p:blipFill>
        <p:spPr>
          <a:xfrm>
            <a:off x="2165685" y="1702006"/>
            <a:ext cx="3352799" cy="2557016"/>
          </a:xfrm>
          <a:prstGeom prst="rect">
            <a:avLst/>
          </a:prstGeom>
        </p:spPr>
      </p:pic>
    </p:spTree>
    <p:extLst>
      <p:ext uri="{BB962C8B-B14F-4D97-AF65-F5344CB8AC3E}">
        <p14:creationId val="168513176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36808" y="541535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2.3  仪态（举止神态）</a:t>
            </a:r>
          </a:p>
        </p:txBody>
      </p:sp>
      <p:sp>
        <p:nvSpPr>
          <p:cNvPr id="7" name="矩形 6"/>
          <p:cNvSpPr/>
          <p:nvPr/>
        </p:nvSpPr>
        <p:spPr>
          <a:xfrm>
            <a:off x="936808" y="3476175"/>
            <a:ext cx="7253417" cy="120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微笑是唯一一种不分国籍的通用语言</a:t>
            </a:r>
          </a:p>
          <a:p>
            <a:pPr algn="ctr">
              <a:lnSpc>
                <a:spcPct val="130000"/>
              </a:lnSpc>
            </a:pPr>
            <a:r>
              <a:rPr altLang="en-US" b="1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最能充分体现一个人的热情、修养和魅力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4159005" y="1778698"/>
            <a:ext cx="4680322" cy="0"/>
          </a:xfrm>
          <a:prstGeom prst="line">
            <a:avLst/>
          </a:prstGeom>
          <a:noFill/>
          <a:ln cap="flat" cmpd="sng" w="9525">
            <a:solidFill>
              <a:schemeClr val="bg1">
                <a:lumMod val="65000"/>
              </a:schemeClr>
            </a:solidFill>
            <a:prstDash val="dash"/>
            <a:round/>
            <a:headEnd len="med" type="oval" w="med"/>
            <a:tailEnd type="oval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184403" y="1122948"/>
            <a:ext cx="4680323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60"/>
              </a:spcAft>
            </a:pPr>
            <a:r>
              <a:rPr altLang="en-US" b="1" kern="0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真诚的微笑：亲切</a:t>
            </a:r>
          </a:p>
        </p:txBody>
      </p:sp>
      <p:sp>
        <p:nvSpPr>
          <p:cNvPr id="16" name="矩形 15"/>
          <p:cNvSpPr/>
          <p:nvPr/>
        </p:nvSpPr>
        <p:spPr>
          <a:xfrm>
            <a:off x="4159005" y="2271685"/>
            <a:ext cx="4705722" cy="851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真诚微笑，不做作；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职业微笑：露上面六颗牙齿。</a:t>
            </a:r>
          </a:p>
        </p:txBody>
      </p:sp>
      <p:sp>
        <p:nvSpPr>
          <p:cNvPr id="4" name="矩形 3"/>
          <p:cNvSpPr/>
          <p:nvPr/>
        </p:nvSpPr>
        <p:spPr>
          <a:xfrm>
            <a:off x="1947759" y="4664326"/>
            <a:ext cx="5231515" cy="93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4000"/>
              </a:lnSpc>
              <a:spcBef>
                <a:spcPct val="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微笑，女性最重要、最美丽的妆容；</a:t>
            </a:r>
          </a:p>
          <a:p>
            <a:pPr algn="ctr">
              <a:lnSpc>
                <a:spcPct val="154000"/>
              </a:lnSpc>
              <a:spcBef>
                <a:spcPct val="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微笑，是男士良好修养的最佳体现。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01057" y="3255428"/>
            <a:ext cx="3710291" cy="2471054"/>
          </a:xfrm>
          <a:prstGeom prst="rect">
            <a:avLst/>
          </a:prstGeom>
        </p:spPr>
      </p:pic>
    </p:spTree>
    <p:extLst>
      <p:ext uri="{BB962C8B-B14F-4D97-AF65-F5344CB8AC3E}">
        <p14:creationId val="356944089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5"/>
      <p:bldP grpId="0" spid="16"/>
      <p:bldP grpId="0" spid="4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过渡页</a:t>
            </a: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zh-CN" b="1" lang="en-US" sz="1800">
                <a:solidFill>
                  <a:srgbClr val="4681A3"/>
                </a:solidFill>
                <a:ea charset="-122" panose="020b0502040204020203" pitchFamily="34" typeface="微软雅黑 Light"/>
                <a:cs charset="-122" pitchFamily="34" typeface="Arial Unicode MS"/>
              </a:rPr>
              <a:t>TRANSITION PAGE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4" y="6184352"/>
            <a:ext cx="9417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75000"/>
                  </a:schemeClr>
                </a:solidFill>
                <a:ea charset="-122" panose="020b0502040204020203" pitchFamily="34" typeface="微软雅黑 Light"/>
              </a:rPr>
              <a:t>—  26 — </a:t>
            </a: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latin charset="0" pitchFamily="34" typeface="Impact"/>
              <a:ea charset="-122" panose="020b0502040204020203" pitchFamily="34" typeface="微软雅黑 Light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len="lg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4400">
                <a:latin charset="0" pitchFamily="34" typeface="Impact"/>
                <a:ea charset="-122" panose="020b0502040204020203" pitchFamily="34" typeface="微软雅黑 Light"/>
              </a:rPr>
              <a:t>3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5745122" y="2204865"/>
            <a:ext cx="3908652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3600">
                <a:solidFill>
                  <a:srgbClr val="666666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社交礼仪</a:t>
            </a: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5763984" y="3068960"/>
            <a:ext cx="4050686" cy="12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语言沟通</a:t>
            </a:r>
          </a:p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电话礼仪</a:t>
            </a:r>
          </a:p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餐宴礼仪</a:t>
            </a:r>
          </a:p>
        </p:txBody>
      </p:sp>
    </p:spTree>
    <p:extLst>
      <p:ext uri="{BB962C8B-B14F-4D97-AF65-F5344CB8AC3E}">
        <p14:creationId val="29171909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1942455" y="2959187"/>
            <a:ext cx="9543243" cy="935112"/>
          </a:xfrm>
          <a:prstGeom prst="roundRect">
            <a:avLst>
              <a:gd fmla="val 8403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197" y="554046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94046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1. 礼貌用语不离身</a:t>
            </a:r>
          </a:p>
        </p:txBody>
      </p:sp>
      <p:sp>
        <p:nvSpPr>
          <p:cNvPr id="4" name="矩形 3"/>
          <p:cNvSpPr/>
          <p:nvPr/>
        </p:nvSpPr>
        <p:spPr>
          <a:xfrm>
            <a:off x="4108235" y="2037544"/>
            <a:ext cx="4754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良言一句三冬暖，恶语伤人六月寒</a:t>
            </a:r>
          </a:p>
        </p:txBody>
      </p:sp>
      <p:sp>
        <p:nvSpPr>
          <p:cNvPr id="6" name="矩形 5"/>
          <p:cNvSpPr/>
          <p:nvPr/>
        </p:nvSpPr>
        <p:spPr>
          <a:xfrm>
            <a:off x="2107688" y="3042023"/>
            <a:ext cx="9123680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kern="100" lang="zh-CN" sz="4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请、您、您好、对不起、谢谢、再见</a:t>
            </a:r>
          </a:p>
        </p:txBody>
      </p:sp>
      <p:sp>
        <p:nvSpPr>
          <p:cNvPr id="7" name="矩形 6"/>
          <p:cNvSpPr/>
          <p:nvPr/>
        </p:nvSpPr>
        <p:spPr>
          <a:xfrm>
            <a:off x="3168235" y="3920056"/>
            <a:ext cx="7091680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请字不离口、谢字随身走</a:t>
            </a:r>
          </a:p>
          <a:p>
            <a:pPr algn="ctr">
              <a:lnSpc>
                <a:spcPct val="150000"/>
              </a:lnSpc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我们的每一天都要在爽朗的寒喧中开始</a:t>
            </a:r>
          </a:p>
        </p:txBody>
      </p:sp>
    </p:spTree>
    <p:extLst>
      <p:ext uri="{BB962C8B-B14F-4D97-AF65-F5344CB8AC3E}">
        <p14:creationId val="376205398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4"/>
      <p:bldP grpId="0" spid="6"/>
      <p:bldP grpId="0" spid="7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53240" y="519379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1039386" y="945276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2. 职场用语软垫式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39386" y="4164480"/>
            <a:ext cx="2333625" cy="15525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19719" y="1203601"/>
            <a:ext cx="812486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再硬再冰冷的椅子，只要有了柔软的垫子，就可以坐的舒服</a:t>
            </a:r>
          </a:p>
          <a:p>
            <a:pPr algn="r">
              <a:lnSpc>
                <a:spcPct val="120000"/>
              </a:lnSpc>
            </a:pPr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——考虑了人们的感受</a:t>
            </a:r>
          </a:p>
        </p:txBody>
      </p:sp>
      <p:sp>
        <p:nvSpPr>
          <p:cNvPr id="13" name="TextBox 51"/>
          <p:cNvSpPr txBox="1"/>
          <p:nvPr/>
        </p:nvSpPr>
        <p:spPr>
          <a:xfrm>
            <a:off x="4984123" y="2503575"/>
            <a:ext cx="6360456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indent="457200">
              <a:lnSpc>
                <a:spcPct val="150000"/>
              </a:lnSpc>
              <a:defRPr/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软垫式言辞 + 拜托语气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791851" y="3848863"/>
            <a:ext cx="6552728" cy="1876128"/>
            <a:chOff x="1187624" y="4433192"/>
            <a:chExt cx="6552728" cy="1876128"/>
          </a:xfrm>
        </p:grpSpPr>
        <p:grpSp>
          <p:nvGrpSpPr>
            <p:cNvPr id="15" name="组合 14"/>
            <p:cNvGrpSpPr/>
            <p:nvPr/>
          </p:nvGrpSpPr>
          <p:grpSpPr>
            <a:xfrm>
              <a:off x="1187624" y="4433192"/>
              <a:ext cx="6552728" cy="435968"/>
              <a:chOff x="1187624" y="3713112"/>
              <a:chExt cx="6552728" cy="435968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chemeClr val="bg1">
                    <a:lumMod val="85000"/>
                  </a:schemeClr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让您久等了</a:t>
                </a: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下次进货日是5号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187624" y="5153272"/>
              <a:ext cx="6552728" cy="435968"/>
              <a:chOff x="1187624" y="3713112"/>
              <a:chExt cx="6552728" cy="435968"/>
            </a:xfrm>
          </p:grpSpPr>
          <p:sp>
            <p:nvSpPr>
              <p:cNvPr id="20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请问您有什么事</a:t>
                </a: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给您的资料您看了吗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87624" y="5873352"/>
              <a:ext cx="6552728" cy="435968"/>
              <a:chOff x="1187624" y="3713112"/>
              <a:chExt cx="6552728" cy="435968"/>
            </a:xfrm>
          </p:grpSpPr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1187624" y="3713112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经理目前正在外出</a:t>
                </a:r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5004049" y="3717080"/>
                <a:ext cx="2736303" cy="432000"/>
              </a:xfrm>
              <a:custGeom>
                <a:rect b="b" l="l" r="r" t="t"/>
                <a:pathLst>
                  <a:path h="655200" w="4732299">
                    <a:moveTo>
                      <a:pt x="29842" y="0"/>
                    </a:moveTo>
                    <a:lnTo>
                      <a:pt x="4732299" y="0"/>
                    </a:lnTo>
                    <a:lnTo>
                      <a:pt x="4732299" y="655200"/>
                    </a:lnTo>
                    <a:lnTo>
                      <a:pt x="0" y="655200"/>
                    </a:lnTo>
                    <a:lnTo>
                      <a:pt x="0" y="651669"/>
                    </a:lnTo>
                    <a:lnTo>
                      <a:pt x="25384" y="651669"/>
                    </a:lnTo>
                    <a:lnTo>
                      <a:pt x="393662" y="32385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algn="ctr" cap="flat" cmpd="sng" w="3175">
                <a:solidFill>
                  <a:srgbClr val="D7D7D7"/>
                </a:solidFill>
                <a:prstDash val="solid"/>
              </a:ln>
              <a:effectLst/>
            </p:spPr>
            <p:txBody>
              <a:bodyPr anchor="ctr" rIns="90000"/>
              <a:lstStyle/>
              <a:p>
                <a:pPr algn="r" eaLnBrk="0" hangingPunct="0">
                  <a:lnSpc>
                    <a:spcPct val="120000"/>
                  </a:lnSpc>
                </a:pPr>
                <a:r>
                  <a:rPr altLang="en-US" kern="0" lang="zh-CN" sz="1600">
                    <a:solidFill>
                      <a:srgbClr val="4D4D4D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可以用传真发过来吗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287795" y="3844895"/>
            <a:ext cx="4863232" cy="1880096"/>
            <a:chOff x="683568" y="4429224"/>
            <a:chExt cx="4863232" cy="1880096"/>
          </a:xfrm>
        </p:grpSpPr>
        <p:grpSp>
          <p:nvGrpSpPr>
            <p:cNvPr id="25" name="组合 24"/>
            <p:cNvGrpSpPr/>
            <p:nvPr/>
          </p:nvGrpSpPr>
          <p:grpSpPr>
            <a:xfrm>
              <a:off x="683568" y="4429224"/>
              <a:ext cx="4863232" cy="443904"/>
              <a:chOff x="683568" y="3709144"/>
              <a:chExt cx="4863232" cy="443904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9936"/>
              </a:xfrm>
              <a:prstGeom prst="homePlate">
                <a:avLst>
                  <a:gd fmla="val 56171" name="adj"/>
                </a:avLst>
              </a:prstGeom>
              <a:solidFill>
                <a:srgbClr val="4681A3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400" eaLnBrk="1" fontAlgn="auto" hangingPunct="1" indent="0" latinLnBrk="0" lvl="0" marL="0" marR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不好意思</a:t>
                </a:r>
              </a:p>
            </p:txBody>
          </p:sp>
          <p:sp>
            <p:nvSpPr>
              <p:cNvPr id="33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9936"/>
              </a:xfrm>
              <a:prstGeom prst="homePlate">
                <a:avLst>
                  <a:gd fmla="val 56171" name="adj"/>
                </a:avLst>
              </a:prstGeom>
              <a:solidFill>
                <a:srgbClr val="4681A3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打扰您一下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683568" y="5149304"/>
              <a:ext cx="4863232" cy="439936"/>
              <a:chOff x="683568" y="3709144"/>
              <a:chExt cx="4863232" cy="439936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5968"/>
              </a:xfrm>
              <a:prstGeom prst="homePlate">
                <a:avLst>
                  <a:gd fmla="val 56171" name="adj"/>
                </a:avLst>
              </a:prstGeom>
              <a:solidFill>
                <a:srgbClr val="4681A3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对不起</a:t>
                </a:r>
              </a:p>
            </p:txBody>
          </p:sp>
          <p:sp>
            <p:nvSpPr>
              <p:cNvPr id="31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5968"/>
              </a:xfrm>
              <a:prstGeom prst="homePlate">
                <a:avLst>
                  <a:gd fmla="val 56171" name="adj"/>
                </a:avLst>
              </a:prstGeom>
              <a:solidFill>
                <a:srgbClr val="4681A3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请教您一下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83568" y="5869384"/>
              <a:ext cx="4863232" cy="439936"/>
              <a:chOff x="683568" y="3709144"/>
              <a:chExt cx="4863232" cy="439936"/>
            </a:xfrm>
          </p:grpSpPr>
          <p:sp>
            <p:nvSpPr>
              <p:cNvPr id="28" name="AutoShape 7"/>
              <p:cNvSpPr>
                <a:spLocks noChangeArrowheads="1"/>
              </p:cNvSpPr>
              <p:nvPr/>
            </p:nvSpPr>
            <p:spPr bwMode="auto">
              <a:xfrm>
                <a:off x="683568" y="3709144"/>
                <a:ext cx="1378744" cy="432000"/>
              </a:xfrm>
              <a:prstGeom prst="homePlate">
                <a:avLst>
                  <a:gd fmla="val 56171" name="adj"/>
                </a:avLst>
              </a:prstGeom>
              <a:solidFill>
                <a:srgbClr val="4681A3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真是抱歉</a:t>
                </a:r>
              </a:p>
            </p:txBody>
          </p:sp>
          <p:sp>
            <p:nvSpPr>
              <p:cNvPr id="29" name="AutoShape 7"/>
              <p:cNvSpPr>
                <a:spLocks noChangeArrowheads="1"/>
              </p:cNvSpPr>
              <p:nvPr/>
            </p:nvSpPr>
            <p:spPr bwMode="auto">
              <a:xfrm>
                <a:off x="4168056" y="3713112"/>
                <a:ext cx="1378744" cy="435968"/>
              </a:xfrm>
              <a:prstGeom prst="homePlate">
                <a:avLst>
                  <a:gd fmla="val 56171" name="adj"/>
                </a:avLst>
              </a:prstGeom>
              <a:solidFill>
                <a:srgbClr val="4681A3"/>
              </a:solidFill>
              <a:ln algn="ctr" cap="flat" cmpd="sng" w="3175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r>
                  <a:rPr altLang="en-US" b="1" kern="0" lang="zh-CN" sz="1600">
                    <a:solidFill>
                      <a:srgbClr val="FFFFFF"/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麻烦您</a:t>
                </a:r>
              </a:p>
            </p:txBody>
          </p:sp>
        </p:grpSp>
      </p:grpSp>
    </p:spTree>
    <p:extLst>
      <p:ext uri="{BB962C8B-B14F-4D97-AF65-F5344CB8AC3E}">
        <p14:creationId val="180013815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43517" y="497079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943517" y="979354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基本原则多赞美</a:t>
            </a:r>
          </a:p>
        </p:txBody>
      </p:sp>
      <p:pic>
        <p:nvPicPr>
          <p:cNvPr descr="C:\Users\user\Desktop\19211731_58839.jpg" id="34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l="-801"/>
          <a:stretch>
            <a:fillRect/>
          </a:stretch>
        </p:blipFill>
        <p:spPr bwMode="auto">
          <a:xfrm>
            <a:off x="5296027" y="821608"/>
            <a:ext cx="1715867" cy="171586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37" name="圆角矩形 36"/>
          <p:cNvSpPr/>
          <p:nvPr/>
        </p:nvSpPr>
        <p:spPr>
          <a:xfrm>
            <a:off x="7276117" y="1007876"/>
            <a:ext cx="4374261" cy="1115509"/>
          </a:xfrm>
          <a:prstGeom prst="roundRect">
            <a:avLst>
              <a:gd fmla="val 5002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350882" y="1119354"/>
            <a:ext cx="4172495" cy="883920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每个人的内心深处最深切的渴望是得到别人的赞美。——林肯</a:t>
            </a:r>
          </a:p>
        </p:txBody>
      </p:sp>
      <p:sp>
        <p:nvSpPr>
          <p:cNvPr id="39" name="直角三角形 38"/>
          <p:cNvSpPr/>
          <p:nvPr/>
        </p:nvSpPr>
        <p:spPr>
          <a:xfrm flipH="1">
            <a:off x="7086660" y="1238412"/>
            <a:ext cx="189457" cy="249194"/>
          </a:xfrm>
          <a:prstGeom prst="rtTriangl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pic>
        <p:nvPicPr>
          <p:cNvPr descr="C:\Documents and Settings\tdz\桌面\54886520201004230818263649810813528_012.jpg" id="40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335435" y="2529303"/>
            <a:ext cx="1717200" cy="1717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pic>
        <p:nvPicPr>
          <p:cNvPr descr="C:\Documents and Settings\tdz\桌面\2011082548492949.jpg" id="41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255287" y="2524984"/>
            <a:ext cx="1717200" cy="1717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19050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42" name="圆角矩形 41"/>
          <p:cNvSpPr/>
          <p:nvPr/>
        </p:nvSpPr>
        <p:spPr>
          <a:xfrm>
            <a:off x="657545" y="4476473"/>
            <a:ext cx="5072981" cy="1115509"/>
          </a:xfrm>
          <a:prstGeom prst="roundRect">
            <a:avLst>
              <a:gd fmla="val 5002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4545" y="4587951"/>
            <a:ext cx="4818981" cy="883920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我可以凭着别人的赞赏愉快地生活两到三个月。——马克•吐温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3086745" y="4328668"/>
            <a:ext cx="214580" cy="184983"/>
          </a:xfrm>
          <a:prstGeom prst="triangl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46074" y="2792130"/>
            <a:ext cx="14020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赞美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6577397" y="4476473"/>
            <a:ext cx="5072981" cy="1115509"/>
          </a:xfrm>
          <a:prstGeom prst="roundRect">
            <a:avLst>
              <a:gd fmla="val 5002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704397" y="4587951"/>
            <a:ext cx="4818981" cy="883920"/>
          </a:xfrm>
          <a:prstGeom prst="rect">
            <a:avLst/>
          </a:prstGeom>
          <a:solidFill>
            <a:srgbClr val="4681A3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发现别人的优点，实际上就等于肯定自我，说明你谦虚好学。——乔治•梅奥</a:t>
            </a:r>
          </a:p>
        </p:txBody>
      </p:sp>
      <p:sp>
        <p:nvSpPr>
          <p:cNvPr id="47" name="等腰三角形 46"/>
          <p:cNvSpPr/>
          <p:nvPr/>
        </p:nvSpPr>
        <p:spPr>
          <a:xfrm>
            <a:off x="9006597" y="4328668"/>
            <a:ext cx="214580" cy="184983"/>
          </a:xfrm>
          <a:prstGeom prst="triangl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43320" y="3472494"/>
            <a:ext cx="2621280" cy="640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z="2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案例：达尔文赴宴</a:t>
            </a:r>
          </a:p>
        </p:txBody>
      </p:sp>
    </p:spTree>
    <p:extLst>
      <p:ext uri="{BB962C8B-B14F-4D97-AF65-F5344CB8AC3E}">
        <p14:creationId val="63058906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7"/>
      <p:bldP grpId="0" spid="38"/>
      <p:bldP grpId="0" spid="39"/>
      <p:bldP grpId="0" spid="42"/>
      <p:bldP grpId="0" spid="43"/>
      <p:bldP grpId="0" spid="4"/>
      <p:bldP grpId="0" spid="5"/>
      <p:bldP grpId="0" spid="45"/>
      <p:bldP grpId="0" spid="46"/>
      <p:bldP grpId="0" spid="47"/>
      <p:bldP grpId="0" spid="48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过渡页</a:t>
            </a: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zh-CN" b="1" lang="en-US" sz="1800">
                <a:solidFill>
                  <a:srgbClr val="4681A3"/>
                </a:solidFill>
                <a:ea charset="-122" panose="020b0502040204020203" pitchFamily="34" typeface="微软雅黑 Light"/>
                <a:cs charset="-122" pitchFamily="34" typeface="Arial Unicode MS"/>
              </a:rPr>
              <a:t>TRANSITION PAGE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4" y="6184352"/>
            <a:ext cx="8385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75000"/>
                  </a:schemeClr>
                </a:solidFill>
                <a:ea charset="-122" panose="020b0502040204020203" pitchFamily="34" typeface="微软雅黑 Light"/>
              </a:rPr>
              <a:t>—  3 — </a:t>
            </a: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latin charset="0" pitchFamily="34" typeface="Impact"/>
              <a:ea charset="-122" panose="020b0502040204020203" pitchFamily="34" typeface="微软雅黑 Light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len="lg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4400">
                <a:latin charset="0" pitchFamily="34" typeface="Impact"/>
                <a:ea charset="-122" panose="020b0502040204020203" pitchFamily="34" typeface="微软雅黑 Light"/>
              </a:rPr>
              <a:t>1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5745122" y="2204865"/>
            <a:ext cx="3908652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3600">
                <a:solidFill>
                  <a:srgbClr val="666666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礼仪概述</a:t>
            </a: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5691792" y="3068959"/>
            <a:ext cx="4050686" cy="82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何为礼仪</a:t>
            </a:r>
          </a:p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为何要学礼仪</a:t>
            </a:r>
          </a:p>
        </p:txBody>
      </p:sp>
    </p:spTree>
    <p:extLst>
      <p:ext uri="{BB962C8B-B14F-4D97-AF65-F5344CB8AC3E}">
        <p14:creationId val="336531410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79812" y="507779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3.1  语言沟通</a:t>
            </a:r>
          </a:p>
        </p:txBody>
      </p:sp>
      <p:sp>
        <p:nvSpPr>
          <p:cNvPr id="3" name="矩形 2"/>
          <p:cNvSpPr/>
          <p:nvPr/>
        </p:nvSpPr>
        <p:spPr>
          <a:xfrm>
            <a:off x="978569" y="964895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4. 莫以自我为中心</a:t>
            </a:r>
          </a:p>
        </p:txBody>
      </p:sp>
      <p:sp>
        <p:nvSpPr>
          <p:cNvPr id="18" name="矩形 17"/>
          <p:cNvSpPr/>
          <p:nvPr/>
        </p:nvSpPr>
        <p:spPr>
          <a:xfrm>
            <a:off x="2923311" y="1078907"/>
            <a:ext cx="8695638" cy="126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让对方多谈自己</a:t>
            </a:r>
          </a:p>
          <a:p>
            <a:pPr algn="r">
              <a:lnSpc>
                <a:spcPct val="120000"/>
              </a:lnSpc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多讲对方感兴趣且积极乐观的话题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2819" y="2305050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安全话题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92819" y="4059222"/>
            <a:ext cx="1198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轻松话题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462325" y="2305050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商务交往五不谈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462325" y="4059222"/>
            <a:ext cx="1960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私人问题五不问</a:t>
            </a:r>
          </a:p>
        </p:txBody>
      </p:sp>
      <p:sp>
        <p:nvSpPr>
          <p:cNvPr id="7" name="椭圆 6"/>
          <p:cNvSpPr/>
          <p:nvPr/>
        </p:nvSpPr>
        <p:spPr>
          <a:xfrm>
            <a:off x="692819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历史</a:t>
            </a:r>
          </a:p>
        </p:txBody>
      </p:sp>
      <p:sp>
        <p:nvSpPr>
          <p:cNvPr id="27" name="椭圆 26"/>
          <p:cNvSpPr/>
          <p:nvPr/>
        </p:nvSpPr>
        <p:spPr>
          <a:xfrm>
            <a:off x="1750200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地理</a:t>
            </a:r>
          </a:p>
        </p:txBody>
      </p:sp>
      <p:sp>
        <p:nvSpPr>
          <p:cNvPr id="28" name="椭圆 27"/>
          <p:cNvSpPr/>
          <p:nvPr/>
        </p:nvSpPr>
        <p:spPr>
          <a:xfrm>
            <a:off x="2807581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建筑</a:t>
            </a:r>
          </a:p>
        </p:txBody>
      </p:sp>
      <p:sp>
        <p:nvSpPr>
          <p:cNvPr id="29" name="椭圆 28"/>
          <p:cNvSpPr/>
          <p:nvPr/>
        </p:nvSpPr>
        <p:spPr>
          <a:xfrm>
            <a:off x="4922343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风土人情</a:t>
            </a:r>
          </a:p>
        </p:txBody>
      </p:sp>
      <p:sp>
        <p:nvSpPr>
          <p:cNvPr id="30" name="椭圆 29"/>
          <p:cNvSpPr/>
          <p:nvPr/>
        </p:nvSpPr>
        <p:spPr>
          <a:xfrm>
            <a:off x="3864962" y="285977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艺术</a:t>
            </a:r>
          </a:p>
        </p:txBody>
      </p:sp>
      <p:sp>
        <p:nvSpPr>
          <p:cNvPr id="31" name="椭圆 30"/>
          <p:cNvSpPr/>
          <p:nvPr/>
        </p:nvSpPr>
        <p:spPr>
          <a:xfrm>
            <a:off x="6462324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政治宗教</a:t>
            </a:r>
          </a:p>
        </p:txBody>
      </p:sp>
      <p:sp>
        <p:nvSpPr>
          <p:cNvPr id="32" name="椭圆 31"/>
          <p:cNvSpPr/>
          <p:nvPr/>
        </p:nvSpPr>
        <p:spPr>
          <a:xfrm>
            <a:off x="7519705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机密</a:t>
            </a:r>
          </a:p>
        </p:txBody>
      </p:sp>
      <p:sp>
        <p:nvSpPr>
          <p:cNvPr id="33" name="椭圆 32"/>
          <p:cNvSpPr/>
          <p:nvPr/>
        </p:nvSpPr>
        <p:spPr>
          <a:xfrm>
            <a:off x="8577086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同事</a:t>
            </a:r>
          </a:p>
        </p:txBody>
      </p:sp>
      <p:sp>
        <p:nvSpPr>
          <p:cNvPr id="35" name="椭圆 34"/>
          <p:cNvSpPr/>
          <p:nvPr/>
        </p:nvSpPr>
        <p:spPr>
          <a:xfrm>
            <a:off x="9634467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低俗</a:t>
            </a:r>
          </a:p>
        </p:txBody>
      </p:sp>
      <p:sp>
        <p:nvSpPr>
          <p:cNvPr id="36" name="椭圆 35"/>
          <p:cNvSpPr/>
          <p:nvPr/>
        </p:nvSpPr>
        <p:spPr>
          <a:xfrm>
            <a:off x="10691847" y="285977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隐私</a:t>
            </a:r>
          </a:p>
        </p:txBody>
      </p:sp>
      <p:sp>
        <p:nvSpPr>
          <p:cNvPr id="44" name="椭圆 43"/>
          <p:cNvSpPr/>
          <p:nvPr/>
        </p:nvSpPr>
        <p:spPr>
          <a:xfrm>
            <a:off x="6462324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收入</a:t>
            </a:r>
          </a:p>
        </p:txBody>
      </p:sp>
      <p:sp>
        <p:nvSpPr>
          <p:cNvPr id="49" name="椭圆 48"/>
          <p:cNvSpPr/>
          <p:nvPr/>
        </p:nvSpPr>
        <p:spPr>
          <a:xfrm>
            <a:off x="7519705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年龄</a:t>
            </a:r>
          </a:p>
        </p:txBody>
      </p:sp>
      <p:sp>
        <p:nvSpPr>
          <p:cNvPr id="50" name="椭圆 49"/>
          <p:cNvSpPr/>
          <p:nvPr/>
        </p:nvSpPr>
        <p:spPr>
          <a:xfrm>
            <a:off x="8577086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婚姻家庭</a:t>
            </a:r>
          </a:p>
        </p:txBody>
      </p:sp>
      <p:sp>
        <p:nvSpPr>
          <p:cNvPr id="51" name="椭圆 50"/>
          <p:cNvSpPr/>
          <p:nvPr/>
        </p:nvSpPr>
        <p:spPr>
          <a:xfrm>
            <a:off x="9634467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健康</a:t>
            </a:r>
          </a:p>
        </p:txBody>
      </p:sp>
      <p:sp>
        <p:nvSpPr>
          <p:cNvPr id="52" name="椭圆 51"/>
          <p:cNvSpPr/>
          <p:nvPr/>
        </p:nvSpPr>
        <p:spPr>
          <a:xfrm>
            <a:off x="10691847" y="4606894"/>
            <a:ext cx="927100" cy="927100"/>
          </a:xfrm>
          <a:prstGeom prst="ellipse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经历</a:t>
            </a:r>
          </a:p>
        </p:txBody>
      </p:sp>
      <p:sp>
        <p:nvSpPr>
          <p:cNvPr id="53" name="椭圆 52"/>
          <p:cNvSpPr/>
          <p:nvPr/>
        </p:nvSpPr>
        <p:spPr>
          <a:xfrm>
            <a:off x="692819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影视</a:t>
            </a:r>
          </a:p>
        </p:txBody>
      </p:sp>
      <p:sp>
        <p:nvSpPr>
          <p:cNvPr id="54" name="椭圆 53"/>
          <p:cNvSpPr/>
          <p:nvPr/>
        </p:nvSpPr>
        <p:spPr>
          <a:xfrm>
            <a:off x="1750200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体育</a:t>
            </a:r>
          </a:p>
        </p:txBody>
      </p:sp>
      <p:sp>
        <p:nvSpPr>
          <p:cNvPr id="55" name="椭圆 54"/>
          <p:cNvSpPr/>
          <p:nvPr/>
        </p:nvSpPr>
        <p:spPr>
          <a:xfrm>
            <a:off x="2807581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时尚</a:t>
            </a:r>
          </a:p>
        </p:txBody>
      </p:sp>
      <p:sp>
        <p:nvSpPr>
          <p:cNvPr id="56" name="椭圆 55"/>
          <p:cNvSpPr/>
          <p:nvPr/>
        </p:nvSpPr>
        <p:spPr>
          <a:xfrm>
            <a:off x="4922343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天气</a:t>
            </a:r>
          </a:p>
        </p:txBody>
      </p:sp>
      <p:sp>
        <p:nvSpPr>
          <p:cNvPr id="57" name="椭圆 56"/>
          <p:cNvSpPr/>
          <p:nvPr/>
        </p:nvSpPr>
        <p:spPr>
          <a:xfrm>
            <a:off x="3864962" y="4606894"/>
            <a:ext cx="927100" cy="927100"/>
          </a:xfrm>
          <a:prstGeom prst="ellipse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en-US" b="1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小吃</a:t>
            </a:r>
          </a:p>
        </p:txBody>
      </p:sp>
    </p:spTree>
    <p:extLst>
      <p:ext uri="{BB962C8B-B14F-4D97-AF65-F5344CB8AC3E}">
        <p14:creationId val="38941738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2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7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6"/>
      <p:bldP grpId="0" spid="22"/>
      <p:bldP grpId="0" spid="23"/>
      <p:bldP grpId="0" spid="24"/>
      <p:bldP grpId="0" spid="7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5"/>
      <p:bldP grpId="0" spid="36"/>
      <p:bldP grpId="0" spid="44"/>
      <p:bldP grpId="0" spid="49"/>
      <p:bldP grpId="0" spid="50"/>
      <p:bldP grpId="0" spid="51"/>
      <p:bldP grpId="0" spid="52"/>
      <p:bldP grpId="0" spid="53"/>
      <p:bldP grpId="0" spid="54"/>
      <p:bldP grpId="0" spid="55"/>
      <p:bldP grpId="0" spid="56"/>
      <p:bldP grpId="0" spid="57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39238" y="535608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111919" y="1053820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1. 接电话</a:t>
            </a:r>
          </a:p>
        </p:txBody>
      </p:sp>
      <p:sp>
        <p:nvSpPr>
          <p:cNvPr id="12" name="矩形 11"/>
          <p:cNvSpPr/>
          <p:nvPr/>
        </p:nvSpPr>
        <p:spPr>
          <a:xfrm>
            <a:off x="1429105" y="2039196"/>
            <a:ext cx="7682790" cy="3005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三声内接听，因故未及时接听说抱歉；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应先问候，然后自报家门；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a、接听外部电话时：“您好，XX公司！”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b、接听内部电话时：“您好，XX部！”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不可以“喂，喂”或者“你是谁呀”像查户口似的。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声音适中、愉快、亲切；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b="1" kern="10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微笑接听电话，你的微笑对方听得见；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75609" y="1506095"/>
            <a:ext cx="2587194" cy="4510171"/>
          </a:xfrm>
          <a:prstGeom prst="rect">
            <a:avLst/>
          </a:prstGeom>
        </p:spPr>
      </p:pic>
    </p:spTree>
    <p:extLst>
      <p:ext uri="{BB962C8B-B14F-4D97-AF65-F5344CB8AC3E}">
        <p14:creationId val="44582409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19819" y="568781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005640" y="1002958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2. 代接电话</a:t>
            </a:r>
          </a:p>
        </p:txBody>
      </p:sp>
      <p:sp>
        <p:nvSpPr>
          <p:cNvPr id="12" name="矩形 11"/>
          <p:cNvSpPr/>
          <p:nvPr/>
        </p:nvSpPr>
        <p:spPr>
          <a:xfrm>
            <a:off x="1559087" y="1902719"/>
            <a:ext cx="6000081" cy="161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被呼叫同事不在座位上时，邻座同事可代为接听；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“请问您是找××吗？他/她临时有事走开了，需要我代为转达吗？”或“请您稍后再来电话好吗？”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切忌只说“不在”，应做好记录（5W1H）后转达；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559087" y="4015291"/>
            <a:ext cx="5860381" cy="1115509"/>
          </a:xfrm>
          <a:prstGeom prst="roundRect">
            <a:avLst>
              <a:gd fmla="val 5002" name="adj"/>
            </a:avLst>
          </a:prstGeom>
          <a:solidFill>
            <a:srgbClr val="4681A3"/>
          </a:solidFill>
          <a:ln w="28575">
            <a:solidFill>
              <a:srgbClr val="4681A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86087" y="4126769"/>
            <a:ext cx="5593681" cy="883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kern="100" lang="zh-CN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永远不要对打来的电话说：“我不知道！”这是一种不负责任的、非常不职业化的表现。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28931" y="1787179"/>
            <a:ext cx="2599490" cy="3485304"/>
          </a:xfrm>
          <a:prstGeom prst="rect">
            <a:avLst/>
          </a:prstGeom>
        </p:spPr>
      </p:pic>
    </p:spTree>
    <p:extLst>
      <p:ext uri="{BB962C8B-B14F-4D97-AF65-F5344CB8AC3E}">
        <p14:creationId val="221191411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7"/>
      <p:bldP grpId="0" spid="8"/>
    </p:bldLst>
  </p:timing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圆角矩形 6"/>
          <p:cNvSpPr/>
          <p:nvPr/>
        </p:nvSpPr>
        <p:spPr>
          <a:xfrm>
            <a:off x="2524259" y="1799471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771" y="541778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951244" y="941888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拨打电话</a:t>
            </a:r>
          </a:p>
        </p:txBody>
      </p:sp>
      <p:pic>
        <p:nvPicPr>
          <p:cNvPr descr="E:\仝德志文件，勿删！\03-参考文档\！PPT图片及版面资源\06-PPT精选插图\04-图标\12A88677B1352C306D6B7E9CD0A73664.png" id="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994865" y="1532107"/>
            <a:ext cx="1141772" cy="1141772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278409" y="1799472"/>
            <a:ext cx="73254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公务电话最好避开节假日、晚上、21：00至次日6：00、临近下班时间等时间段。</a:t>
            </a:r>
          </a:p>
        </p:txBody>
      </p:sp>
      <p:sp>
        <p:nvSpPr>
          <p:cNvPr id="4" name="矩形 3"/>
          <p:cNvSpPr/>
          <p:nvPr/>
        </p:nvSpPr>
        <p:spPr>
          <a:xfrm>
            <a:off x="3136638" y="1946145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时间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524259" y="3210041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78409" y="3210042"/>
            <a:ext cx="73254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私人电话不要在办公室打，要避开同事，打电话如果你要在公众空间的话实际上是一种噪音骚扰，非紧急事情尽量不要在公众场所打电话。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136638" y="3356715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空间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524259" y="4620609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78409" y="4620610"/>
            <a:ext cx="7209546" cy="50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无重要事情，牢记三分钟原则。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136638" y="4767283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时长</a:t>
            </a:r>
          </a:p>
        </p:txBody>
      </p:sp>
      <p:pic>
        <p:nvPicPr>
          <p:cNvPr descr="E:\仝德志文件，勿删！\03-参考文档\！PPT图片及版面资源\06-PPT精选插图\04-图标\home256.png" id="17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089466" y="3158939"/>
            <a:ext cx="941069" cy="941069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E:\仝德志文件，勿删！\03-参考文档\！PPT图片及版面资源\06-PPT精选插图\04-图标\png-0030.png" id="19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153843" y="4669392"/>
            <a:ext cx="825624" cy="825624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236407052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6"/>
      <p:bldP grpId="0" spid="4"/>
      <p:bldP grpId="0" spid="8"/>
      <p:bldP grpId="0" spid="10"/>
      <p:bldP grpId="0" spid="11"/>
      <p:bldP grpId="0" spid="12"/>
      <p:bldP grpId="0" spid="14"/>
      <p:bldP grpId="0" spid="15"/>
    </p:bldLst>
  </p:timing>
</p:sld>
</file>

<file path=ppt/slides/slide3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圆角矩形 6"/>
          <p:cNvSpPr/>
          <p:nvPr/>
        </p:nvSpPr>
        <p:spPr>
          <a:xfrm>
            <a:off x="2524259" y="3018670"/>
            <a:ext cx="1596980" cy="874407"/>
          </a:xfrm>
          <a:prstGeom prst="roundRect">
            <a:avLst>
              <a:gd fmla="val 6087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771" y="521579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978761" y="995026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拨打电话</a:t>
            </a:r>
          </a:p>
        </p:txBody>
      </p:sp>
      <p:sp>
        <p:nvSpPr>
          <p:cNvPr id="4" name="矩形 3"/>
          <p:cNvSpPr/>
          <p:nvPr/>
        </p:nvSpPr>
        <p:spPr>
          <a:xfrm>
            <a:off x="3136638" y="3165345"/>
            <a:ext cx="810456" cy="64008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400">
                <a:solidFill>
                  <a:schemeClr val="bg1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内容</a:t>
            </a:r>
          </a:p>
        </p:txBody>
      </p:sp>
      <p:pic>
        <p:nvPicPr>
          <p:cNvPr descr="E:\仝德志文件，勿删！\03-参考文档\！PPT图片及版面资源\06-PPT精选插图\04-图标\Chat_Normal.png" id="2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151157" y="3002424"/>
            <a:ext cx="906895" cy="90689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974087" y="1529851"/>
            <a:ext cx="5457800" cy="4185829"/>
            <a:chOff x="4974087" y="1529851"/>
            <a:chExt cx="5457800" cy="4185829"/>
          </a:xfrm>
        </p:grpSpPr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4974087" y="1802467"/>
              <a:ext cx="5457800" cy="41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lvl="0">
                <a:lnSpc>
                  <a:spcPct val="120000"/>
                </a:lnSpc>
                <a:defRPr/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您好！请问您是××吗？</a:t>
              </a:r>
            </a:p>
          </p:txBody>
        </p:sp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4974087" y="2602342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我是××单位××部门的×××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5192779" y="25949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2</a:t>
              </a:r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4974087" y="3418742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打电话的主要目的是……</a:t>
              </a:r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5192779" y="34113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3</a:t>
              </a:r>
            </a:p>
          </p:txBody>
        </p:sp>
        <p:sp>
          <p:nvSpPr>
            <p:cNvPr id="35" name="Rectangle 2"/>
            <p:cNvSpPr>
              <a:spLocks noChangeArrowheads="1"/>
            </p:cNvSpPr>
            <p:nvPr/>
          </p:nvSpPr>
          <p:spPr bwMode="auto">
            <a:xfrm>
              <a:off x="4974087" y="4216587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请问您现在说话可方便？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5192779" y="4209180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4</a:t>
              </a:r>
            </a:p>
          </p:txBody>
        </p:sp>
        <p:sp>
          <p:nvSpPr>
            <p:cNvPr id="3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rect b="b" l="l" r="r" t="t"/>
              <a:pathLst>
                <a:path h="1557337" w="2343150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10" kumimoji="0" lang="zh-CN" noProof="0" normalizeH="0" spc="0" strike="noStrike" sz="2200" u="none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effectLst/>
                  <a:uLnTx/>
                  <a:uFillTx/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问候对方</a:t>
              </a:r>
            </a:p>
          </p:txBody>
        </p:sp>
        <p:sp>
          <p:nvSpPr>
            <p:cNvPr id="3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自报家门</a:t>
              </a:r>
            </a:p>
          </p:txBody>
        </p:sp>
        <p:sp>
          <p:nvSpPr>
            <p:cNvPr id="34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必备用语</a:t>
              </a:r>
            </a:p>
          </p:txBody>
        </p:sp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>
              <a:off x="4974087" y="5008675"/>
              <a:ext cx="5457800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打搅您了，非常感谢！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192779" y="5001268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5</a:t>
              </a:r>
            </a:p>
          </p:txBody>
        </p:sp>
        <p:sp>
          <p:nvSpPr>
            <p:cNvPr id="25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告别用语</a:t>
              </a:r>
            </a:p>
          </p:txBody>
        </p:sp>
        <p:sp>
          <p:nvSpPr>
            <p:cNvPr id="26" name="Text Box 12"/>
            <p:cNvSpPr txBox="1">
              <a:spLocks noChangeArrowheads="1"/>
            </p:cNvSpPr>
            <p:nvPr/>
          </p:nvSpPr>
          <p:spPr bwMode="auto">
            <a:xfrm>
              <a:off x="5209331" y="1797631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1</a:t>
              </a:r>
            </a:p>
          </p:txBody>
        </p:sp>
        <p:sp>
          <p:nvSpPr>
            <p:cNvPr id="42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所为何事</a:t>
              </a:r>
            </a:p>
          </p:txBody>
        </p:sp>
      </p:grpSp>
    </p:spTree>
    <p:extLst>
      <p:ext uri="{BB962C8B-B14F-4D97-AF65-F5344CB8AC3E}">
        <p14:creationId val="377892625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4"/>
    </p:bldLst>
  </p:timing>
</p:sld>
</file>

<file path=ppt/slides/slide3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01104" y="511921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3.2  电话礼仪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921419" y="1002958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4. 挂断电话</a:t>
            </a:r>
          </a:p>
        </p:txBody>
      </p:sp>
      <p:sp>
        <p:nvSpPr>
          <p:cNvPr id="28" name="矩形 27"/>
          <p:cNvSpPr/>
          <p:nvPr/>
        </p:nvSpPr>
        <p:spPr>
          <a:xfrm>
            <a:off x="1510963" y="2159391"/>
            <a:ext cx="6000081" cy="2700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如果自己有事不宜长谈，需要中止通话时，应说明原因，告之对方：“一有空，我马上打电话给您”；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中止电话时应恭候对方先挂电话，不宜“越位”抢先；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一般下级要等上级先挂电话，晚辈要等长辈先挂电话，被叫等主叫先挂电话，不可只管自己讲完就挂断电话；</a:t>
            </a:r>
          </a:p>
          <a:p>
            <a:pPr indent="-285750" marL="285750">
              <a:lnSpc>
                <a:spcPct val="120000"/>
              </a:lnSpc>
              <a:spcBef>
                <a:spcPts val="300"/>
              </a:spcBef>
              <a:spcAft>
                <a:spcPts val="500"/>
              </a:spcAft>
              <a:buFont charset="2" pitchFamily="2" typeface="Wingdings"/>
              <a:buChar char="n"/>
            </a:pPr>
            <a:r>
              <a:rPr altLang="en-US" kern="100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被骚扰的电话，可以先挂，比如卖商铺，装修房子，投资黄金，各种广告等。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58016" y="2061409"/>
            <a:ext cx="1847869" cy="3074970"/>
          </a:xfrm>
          <a:prstGeom prst="rect">
            <a:avLst/>
          </a:prstGeom>
        </p:spPr>
      </p:pic>
    </p:spTree>
    <p:extLst>
      <p:ext uri="{BB962C8B-B14F-4D97-AF65-F5344CB8AC3E}">
        <p14:creationId val="305202351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</p:bldLst>
  </p:timing>
</p:sld>
</file>

<file path=ppt/slides/slide3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 7"/>
          <p:cNvSpPr/>
          <p:nvPr/>
        </p:nvSpPr>
        <p:spPr>
          <a:xfrm>
            <a:off x="2047741" y="1213937"/>
            <a:ext cx="8255358" cy="572903"/>
          </a:xfrm>
          <a:prstGeom prst="roundRect">
            <a:avLst>
              <a:gd fmla="val 8559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861" y="554539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3.3  餐宴礼仪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21893" y="2370857"/>
            <a:ext cx="5307053" cy="363816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cap="flat" cmpd="sng" w="28575">
            <a:noFill/>
            <a:rou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2047741" y="1214156"/>
            <a:ext cx="8255358" cy="56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24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优雅、得体的用餐仪态，对职场商业成功有着直接的影响</a:t>
            </a:r>
          </a:p>
        </p:txBody>
      </p:sp>
      <p:sp>
        <p:nvSpPr>
          <p:cNvPr id="9" name="矩形 8"/>
          <p:cNvSpPr/>
          <p:nvPr/>
        </p:nvSpPr>
        <p:spPr>
          <a:xfrm>
            <a:off x="2941492" y="1835033"/>
            <a:ext cx="6467856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在用餐环境下，是否能关注细节，直接体现了个人素养的高低</a:t>
            </a:r>
          </a:p>
        </p:txBody>
      </p:sp>
    </p:spTree>
    <p:extLst>
      <p:ext uri="{BB962C8B-B14F-4D97-AF65-F5344CB8AC3E}">
        <p14:creationId val="332061920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3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圆角矩形 61"/>
          <p:cNvSpPr/>
          <p:nvPr/>
        </p:nvSpPr>
        <p:spPr>
          <a:xfrm>
            <a:off x="692818" y="4327301"/>
            <a:ext cx="3490205" cy="940095"/>
          </a:xfrm>
          <a:prstGeom prst="roundRect">
            <a:avLst>
              <a:gd fmla="val 8559" name="adj"/>
            </a:avLst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688" y="532190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84521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1. 桌次排列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1894851" y="1928889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4681A3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桌次顺序原则</a:t>
            </a:r>
          </a:p>
        </p:txBody>
      </p:sp>
      <p:sp>
        <p:nvSpPr>
          <p:cNvPr id="15" name="矩形 14"/>
          <p:cNvSpPr/>
          <p:nvPr/>
        </p:nvSpPr>
        <p:spPr>
          <a:xfrm>
            <a:off x="5403713" y="250835"/>
            <a:ext cx="5486400" cy="2705100"/>
          </a:xfrm>
          <a:prstGeom prst="rect">
            <a:avLst/>
          </a:prstGeom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32239" y="850910"/>
            <a:ext cx="1857375" cy="1971675"/>
            <a:chOff x="5594213" y="850910"/>
            <a:chExt cx="1857375" cy="1971675"/>
          </a:xfrm>
        </p:grpSpPr>
        <p:sp>
          <p:nvSpPr>
            <p:cNvPr id="16" name="椭圆 15"/>
            <p:cNvSpPr/>
            <p:nvPr/>
          </p:nvSpPr>
          <p:spPr>
            <a:xfrm>
              <a:off x="5775188" y="850910"/>
              <a:ext cx="552450" cy="552450"/>
            </a:xfrm>
            <a:prstGeom prst="ellipse">
              <a:avLst/>
            </a:prstGeom>
            <a:solidFill>
              <a:srgbClr val="468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1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>
              <a:off x="5594213" y="1679585"/>
              <a:ext cx="73342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>
              <a:off x="6632439" y="1679585"/>
              <a:ext cx="819149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文本框 22"/>
            <p:cNvSpPr txBox="1"/>
            <p:nvPr/>
          </p:nvSpPr>
          <p:spPr>
            <a:xfrm>
              <a:off x="6235881" y="1641485"/>
              <a:ext cx="488315" cy="55245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>
                <a:spcAft>
                  <a:spcPct val="0"/>
                </a:spcAft>
              </a:pPr>
              <a:r>
                <a:rPr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charset="-122" panose="020b0502040204020203" pitchFamily="34" typeface="微软雅黑 Light"/>
                  <a:cs typeface="宋体"/>
                </a:rPr>
                <a:t>门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6613388" y="850910"/>
              <a:ext cx="552450" cy="55245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2</a:t>
              </a:r>
            </a:p>
          </p:txBody>
        </p:sp>
        <p:sp>
          <p:nvSpPr>
            <p:cNvPr id="21" name="文本框 24"/>
            <p:cNvSpPr txBox="1"/>
            <p:nvPr/>
          </p:nvSpPr>
          <p:spPr>
            <a:xfrm>
              <a:off x="5946638" y="2413010"/>
              <a:ext cx="1066801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lang="zh-CN">
                  <a:ea charset="-122" panose="020b0502040204020203" pitchFamily="34" typeface="微软雅黑 Light"/>
                </a:rPr>
                <a:t>两桌横排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644964" y="336560"/>
            <a:ext cx="1870254" cy="2486025"/>
            <a:chOff x="8756513" y="336560"/>
            <a:chExt cx="1870254" cy="2486025"/>
          </a:xfrm>
        </p:grpSpPr>
        <p:sp>
          <p:nvSpPr>
            <p:cNvPr id="22" name="椭圆 21"/>
            <p:cNvSpPr/>
            <p:nvPr/>
          </p:nvSpPr>
          <p:spPr>
            <a:xfrm>
              <a:off x="9385163" y="336560"/>
              <a:ext cx="552450" cy="552450"/>
            </a:xfrm>
            <a:prstGeom prst="ellipse">
              <a:avLst/>
            </a:prstGeom>
            <a:solidFill>
              <a:srgbClr val="468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1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8756513" y="1679585"/>
              <a:ext cx="733425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 flipH="1">
              <a:off x="9807618" y="1679585"/>
              <a:ext cx="819149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文本框 28"/>
            <p:cNvSpPr txBox="1"/>
            <p:nvPr/>
          </p:nvSpPr>
          <p:spPr>
            <a:xfrm>
              <a:off x="9417231" y="1641485"/>
              <a:ext cx="488315" cy="55245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charset="-122" panose="020b0502040204020203" pitchFamily="34" typeface="微软雅黑 Light"/>
                  <a:cs typeface="宋体"/>
                </a:rPr>
                <a:t>门</a:t>
              </a:r>
            </a:p>
          </p:txBody>
        </p:sp>
        <p:sp>
          <p:nvSpPr>
            <p:cNvPr id="26" name="椭圆 25"/>
            <p:cNvSpPr/>
            <p:nvPr/>
          </p:nvSpPr>
          <p:spPr>
            <a:xfrm>
              <a:off x="9385163" y="1012835"/>
              <a:ext cx="552450" cy="55245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2</a:t>
              </a:r>
            </a:p>
          </p:txBody>
        </p:sp>
        <p:sp>
          <p:nvSpPr>
            <p:cNvPr id="27" name="文本框 30"/>
            <p:cNvSpPr txBox="1"/>
            <p:nvPr/>
          </p:nvSpPr>
          <p:spPr>
            <a:xfrm>
              <a:off x="9127988" y="2413010"/>
              <a:ext cx="1066801" cy="4095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lang="zh-CN">
                  <a:ea charset="-122" panose="020b0502040204020203" pitchFamily="34" typeface="微软雅黑 Light"/>
                </a:rPr>
                <a:t>两桌竖排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618413" y="3298896"/>
            <a:ext cx="1815361" cy="2656681"/>
            <a:chOff x="4618413" y="3298896"/>
            <a:chExt cx="1815361" cy="2656681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4618413" y="4757809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30" name="Line 32"/>
            <p:cNvSpPr>
              <a:spLocks noChangeShapeType="1"/>
            </p:cNvSpPr>
            <p:nvPr/>
          </p:nvSpPr>
          <p:spPr bwMode="auto">
            <a:xfrm flipH="1">
              <a:off x="5671774" y="474669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5270937" y="3298896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1</a:t>
              </a:r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4808890" y="3665943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2</a:t>
              </a:r>
            </a:p>
          </p:txBody>
        </p:sp>
        <p:sp>
          <p:nvSpPr>
            <p:cNvPr id="33" name="Oval 35"/>
            <p:cNvSpPr>
              <a:spLocks noChangeArrowheads="1"/>
            </p:cNvSpPr>
            <p:nvPr/>
          </p:nvSpPr>
          <p:spPr bwMode="auto">
            <a:xfrm>
              <a:off x="5723290" y="3665943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3</a:t>
              </a:r>
            </a:p>
          </p:txBody>
        </p:sp>
        <p:sp>
          <p:nvSpPr>
            <p:cNvPr id="34" name="Oval 36"/>
            <p:cNvSpPr>
              <a:spLocks noChangeArrowheads="1"/>
            </p:cNvSpPr>
            <p:nvPr/>
          </p:nvSpPr>
          <p:spPr bwMode="auto">
            <a:xfrm>
              <a:off x="4808890" y="42132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4</a:t>
              </a: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5723290" y="42132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5</a:t>
              </a:r>
            </a:p>
          </p:txBody>
        </p:sp>
        <p:sp>
          <p:nvSpPr>
            <p:cNvPr id="36" name="WordArt 38"/>
            <p:cNvSpPr>
              <a:spLocks noChangeArrowheads="1" noChangeShapeType="1"/>
            </p:cNvSpPr>
            <p:nvPr/>
          </p:nvSpPr>
          <p:spPr bwMode="auto">
            <a:xfrm>
              <a:off x="5268556" y="489909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charset="-122" panose="020b0502040204020203" pitchFamily="34" typeface="微软雅黑 Light"/>
                  <a:cs typeface="宋体"/>
                </a:rPr>
                <a:t>门</a:t>
              </a:r>
            </a:p>
          </p:txBody>
        </p:sp>
        <p:sp>
          <p:nvSpPr>
            <p:cNvPr id="37" name="Text Box 39"/>
            <p:cNvSpPr txBox="1">
              <a:spLocks noChangeArrowheads="1"/>
            </p:cNvSpPr>
            <p:nvPr/>
          </p:nvSpPr>
          <p:spPr bwMode="auto">
            <a:xfrm>
              <a:off x="5102662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spcAft>
                  <a:spcPct val="0"/>
                </a:spcAft>
                <a:defRPr b="1" kern="100" sz="1600">
                  <a:solidFill>
                    <a:srgbClr val="00B0F0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r>
                <a:rPr altLang="en-US" lang="zh-CN">
                  <a:solidFill>
                    <a:schemeClr val="bg1"/>
                  </a:solidFill>
                  <a:ea charset="-122" panose="020b0502040204020203" pitchFamily="34" typeface="微软雅黑 Light"/>
                </a:rPr>
                <a:t>五桌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288079" y="3456058"/>
            <a:ext cx="1858420" cy="2499519"/>
            <a:chOff x="7059344" y="3456058"/>
            <a:chExt cx="1858420" cy="2499519"/>
          </a:xfrm>
        </p:grpSpPr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7059344" y="473399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 flipH="1">
              <a:off x="8155764" y="473399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41" name="Oval 54"/>
            <p:cNvSpPr>
              <a:spLocks noChangeArrowheads="1"/>
            </p:cNvSpPr>
            <p:nvPr/>
          </p:nvSpPr>
          <p:spPr bwMode="auto">
            <a:xfrm>
              <a:off x="7730766" y="3456058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1</a:t>
              </a:r>
            </a:p>
          </p:txBody>
        </p:sp>
        <p:sp>
          <p:nvSpPr>
            <p:cNvPr id="42" name="Oval 55"/>
            <p:cNvSpPr>
              <a:spLocks noChangeArrowheads="1"/>
            </p:cNvSpPr>
            <p:nvPr/>
          </p:nvSpPr>
          <p:spPr bwMode="auto">
            <a:xfrm>
              <a:off x="7106036" y="345605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2</a:t>
              </a:r>
            </a:p>
          </p:txBody>
        </p:sp>
        <p:sp>
          <p:nvSpPr>
            <p:cNvPr id="43" name="Oval 56"/>
            <p:cNvSpPr>
              <a:spLocks noChangeArrowheads="1"/>
            </p:cNvSpPr>
            <p:nvPr/>
          </p:nvSpPr>
          <p:spPr bwMode="auto">
            <a:xfrm>
              <a:off x="8325236" y="345605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3</a:t>
              </a:r>
            </a:p>
          </p:txBody>
        </p:sp>
        <p:sp>
          <p:nvSpPr>
            <p:cNvPr id="44" name="Oval 57"/>
            <p:cNvSpPr>
              <a:spLocks noChangeArrowheads="1"/>
            </p:cNvSpPr>
            <p:nvPr/>
          </p:nvSpPr>
          <p:spPr bwMode="auto">
            <a:xfrm>
              <a:off x="7730766" y="41243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4</a:t>
              </a:r>
            </a:p>
          </p:txBody>
        </p:sp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7112386" y="4124396"/>
              <a:ext cx="4445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5</a:t>
              </a:r>
            </a:p>
          </p:txBody>
        </p:sp>
        <p:sp>
          <p:nvSpPr>
            <p:cNvPr id="46" name="Oval 59"/>
            <p:cNvSpPr>
              <a:spLocks noChangeArrowheads="1"/>
            </p:cNvSpPr>
            <p:nvPr/>
          </p:nvSpPr>
          <p:spPr bwMode="auto">
            <a:xfrm>
              <a:off x="8325236" y="412439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6</a:t>
              </a:r>
            </a:p>
          </p:txBody>
        </p:sp>
        <p:sp>
          <p:nvSpPr>
            <p:cNvPr id="47" name="WordArt 60"/>
            <p:cNvSpPr>
              <a:spLocks noChangeArrowheads="1" noChangeShapeType="1"/>
            </p:cNvSpPr>
            <p:nvPr/>
          </p:nvSpPr>
          <p:spPr bwMode="auto">
            <a:xfrm>
              <a:off x="7728385" y="488639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charset="-122" panose="020b0502040204020203" pitchFamily="34" typeface="微软雅黑 Light"/>
                  <a:cs typeface="宋体"/>
                </a:rPr>
                <a:t>门</a:t>
              </a:r>
            </a:p>
          </p:txBody>
        </p:sp>
        <p:sp>
          <p:nvSpPr>
            <p:cNvPr id="48" name="Text Box 61"/>
            <p:cNvSpPr txBox="1">
              <a:spLocks noChangeArrowheads="1"/>
            </p:cNvSpPr>
            <p:nvPr/>
          </p:nvSpPr>
          <p:spPr bwMode="auto">
            <a:xfrm>
              <a:off x="7562491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>
                  <a:ea charset="-122" panose="020b0502040204020203" pitchFamily="34" typeface="微软雅黑 Light"/>
                </a:rPr>
                <a:t>六桌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013682" y="3232160"/>
            <a:ext cx="1791084" cy="2723417"/>
            <a:chOff x="9794739" y="3232160"/>
            <a:chExt cx="1791084" cy="2723417"/>
          </a:xfrm>
        </p:grpSpPr>
        <p:sp>
          <p:nvSpPr>
            <p:cNvPr id="50" name="Line 75"/>
            <p:cNvSpPr>
              <a:spLocks noChangeShapeType="1"/>
            </p:cNvSpPr>
            <p:nvPr/>
          </p:nvSpPr>
          <p:spPr bwMode="auto">
            <a:xfrm>
              <a:off x="9794739" y="4751458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flipH="1">
              <a:off x="10823823" y="4751458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10439446" y="3707156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1</a:t>
              </a:r>
            </a:p>
          </p:txBody>
        </p:sp>
        <p:sp>
          <p:nvSpPr>
            <p:cNvPr id="53" name="Oval 78"/>
            <p:cNvSpPr>
              <a:spLocks noChangeArrowheads="1"/>
            </p:cNvSpPr>
            <p:nvPr/>
          </p:nvSpPr>
          <p:spPr bwMode="auto">
            <a:xfrm>
              <a:off x="9883665" y="370018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2</a:t>
              </a:r>
            </a:p>
          </p:txBody>
        </p:sp>
        <p:sp>
          <p:nvSpPr>
            <p:cNvPr id="54" name="Oval 79"/>
            <p:cNvSpPr>
              <a:spLocks noChangeArrowheads="1"/>
            </p:cNvSpPr>
            <p:nvPr/>
          </p:nvSpPr>
          <p:spPr bwMode="auto">
            <a:xfrm>
              <a:off x="10963344" y="3698258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3</a:t>
              </a:r>
            </a:p>
          </p:txBody>
        </p:sp>
        <p:sp>
          <p:nvSpPr>
            <p:cNvPr id="55" name="Oval 80"/>
            <p:cNvSpPr>
              <a:spLocks noChangeArrowheads="1"/>
            </p:cNvSpPr>
            <p:nvPr/>
          </p:nvSpPr>
          <p:spPr bwMode="auto">
            <a:xfrm>
              <a:off x="10171892" y="3236020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4</a:t>
              </a:r>
            </a:p>
          </p:txBody>
        </p:sp>
        <p:sp>
          <p:nvSpPr>
            <p:cNvPr id="56" name="Oval 81"/>
            <p:cNvSpPr>
              <a:spLocks noChangeArrowheads="1"/>
            </p:cNvSpPr>
            <p:nvPr/>
          </p:nvSpPr>
          <p:spPr bwMode="auto">
            <a:xfrm>
              <a:off x="10708633" y="3232160"/>
              <a:ext cx="446088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5</a:t>
              </a:r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10171892" y="416435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6</a:t>
              </a:r>
            </a:p>
          </p:txBody>
        </p:sp>
        <p:sp>
          <p:nvSpPr>
            <p:cNvPr id="58" name="WordArt 83"/>
            <p:cNvSpPr>
              <a:spLocks noChangeArrowheads="1" noChangeShapeType="1"/>
            </p:cNvSpPr>
            <p:nvPr/>
          </p:nvSpPr>
          <p:spPr bwMode="auto">
            <a:xfrm>
              <a:off x="10437065" y="4903858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charset="-122" panose="020b0502040204020203" pitchFamily="34" typeface="微软雅黑 Light"/>
                  <a:cs typeface="宋体"/>
                </a:rPr>
                <a:t>门</a:t>
              </a:r>
            </a:p>
          </p:txBody>
        </p:sp>
        <p:sp>
          <p:nvSpPr>
            <p:cNvPr id="59" name="Oval 84"/>
            <p:cNvSpPr>
              <a:spLocks noChangeArrowheads="1"/>
            </p:cNvSpPr>
            <p:nvPr/>
          </p:nvSpPr>
          <p:spPr bwMode="auto">
            <a:xfrm>
              <a:off x="10703077" y="416435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7</a:t>
              </a:r>
            </a:p>
          </p:txBody>
        </p:sp>
        <p:sp>
          <p:nvSpPr>
            <p:cNvPr id="60" name="Text Box 85"/>
            <p:cNvSpPr txBox="1">
              <a:spLocks noChangeArrowheads="1"/>
            </p:cNvSpPr>
            <p:nvPr/>
          </p:nvSpPr>
          <p:spPr bwMode="auto">
            <a:xfrm>
              <a:off x="10271171" y="5498377"/>
              <a:ext cx="793750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>
                  <a:ea charset="-122" panose="020b0502040204020203" pitchFamily="34" typeface="微软雅黑 Light"/>
                </a:rPr>
                <a:t>七桌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692818" y="2927359"/>
            <a:ext cx="3490206" cy="1212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0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远离门或居中为主桌，</a:t>
            </a:r>
          </a:p>
          <a:p>
            <a:pPr indent="-285750" marL="285750">
              <a:lnSpc>
                <a:spcPct val="130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其余桌次的高低以离主桌的远近而定：</a:t>
            </a:r>
          </a:p>
        </p:txBody>
      </p:sp>
      <p:sp>
        <p:nvSpPr>
          <p:cNvPr id="3" name="矩形 2"/>
          <p:cNvSpPr/>
          <p:nvPr/>
        </p:nvSpPr>
        <p:spPr>
          <a:xfrm>
            <a:off x="729089" y="4408620"/>
            <a:ext cx="3422271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近者为高，远者为低；平行者以右桌为高，左桌为低。</a:t>
            </a:r>
          </a:p>
        </p:txBody>
      </p:sp>
    </p:spTree>
    <p:extLst>
      <p:ext uri="{BB962C8B-B14F-4D97-AF65-F5344CB8AC3E}">
        <p14:creationId val="400818623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3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29088" y="495455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907464" y="1009618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2. 座次排列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419064" y="1724860"/>
            <a:ext cx="2689448" cy="3806198"/>
            <a:chOff x="5419064" y="1724860"/>
            <a:chExt cx="2689448" cy="3806198"/>
          </a:xfrm>
        </p:grpSpPr>
        <p:sp>
          <p:nvSpPr>
            <p:cNvPr id="64" name="Oval 84"/>
            <p:cNvSpPr>
              <a:spLocks noChangeArrowheads="1"/>
            </p:cNvSpPr>
            <p:nvPr/>
          </p:nvSpPr>
          <p:spPr bwMode="auto">
            <a:xfrm>
              <a:off x="5939745" y="2300868"/>
              <a:ext cx="1656000" cy="16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65" name="Oval 85"/>
            <p:cNvSpPr>
              <a:spLocks noChangeArrowheads="1"/>
            </p:cNvSpPr>
            <p:nvPr/>
          </p:nvSpPr>
          <p:spPr bwMode="auto">
            <a:xfrm>
              <a:off x="5851112" y="20128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1</a:t>
              </a:r>
            </a:p>
          </p:txBody>
        </p:sp>
        <p:sp>
          <p:nvSpPr>
            <p:cNvPr id="66" name="Oval 86"/>
            <p:cNvSpPr>
              <a:spLocks noChangeArrowheads="1"/>
            </p:cNvSpPr>
            <p:nvPr/>
          </p:nvSpPr>
          <p:spPr bwMode="auto">
            <a:xfrm>
              <a:off x="7219264" y="2000260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2</a:t>
              </a:r>
            </a:p>
          </p:txBody>
        </p:sp>
        <p:sp>
          <p:nvSpPr>
            <p:cNvPr id="67" name="Oval 87"/>
            <p:cNvSpPr>
              <a:spLocks noChangeArrowheads="1"/>
            </p:cNvSpPr>
            <p:nvPr/>
          </p:nvSpPr>
          <p:spPr bwMode="auto">
            <a:xfrm>
              <a:off x="5419064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3</a:t>
              </a:r>
            </a:p>
          </p:txBody>
        </p:sp>
        <p:sp>
          <p:nvSpPr>
            <p:cNvPr id="68" name="Oval 88"/>
            <p:cNvSpPr>
              <a:spLocks noChangeArrowheads="1"/>
            </p:cNvSpPr>
            <p:nvPr/>
          </p:nvSpPr>
          <p:spPr bwMode="auto">
            <a:xfrm>
              <a:off x="7651312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4</a:t>
              </a:r>
            </a:p>
          </p:txBody>
        </p:sp>
        <p:sp>
          <p:nvSpPr>
            <p:cNvPr id="69" name="Oval 89"/>
            <p:cNvSpPr>
              <a:spLocks noChangeArrowheads="1"/>
            </p:cNvSpPr>
            <p:nvPr/>
          </p:nvSpPr>
          <p:spPr bwMode="auto">
            <a:xfrm>
              <a:off x="5419064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5</a:t>
              </a:r>
            </a:p>
          </p:txBody>
        </p:sp>
        <p:sp>
          <p:nvSpPr>
            <p:cNvPr id="70" name="Oval 90"/>
            <p:cNvSpPr>
              <a:spLocks noChangeArrowheads="1"/>
            </p:cNvSpPr>
            <p:nvPr/>
          </p:nvSpPr>
          <p:spPr bwMode="auto">
            <a:xfrm>
              <a:off x="7651312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6</a:t>
              </a:r>
            </a:p>
          </p:txBody>
        </p:sp>
        <p:sp>
          <p:nvSpPr>
            <p:cNvPr id="71" name="Oval 91"/>
            <p:cNvSpPr>
              <a:spLocks noChangeArrowheads="1"/>
            </p:cNvSpPr>
            <p:nvPr/>
          </p:nvSpPr>
          <p:spPr bwMode="auto">
            <a:xfrm>
              <a:off x="5851112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7</a:t>
              </a:r>
            </a:p>
          </p:txBody>
        </p:sp>
        <p:sp>
          <p:nvSpPr>
            <p:cNvPr id="72" name="Oval 92"/>
            <p:cNvSpPr>
              <a:spLocks noChangeArrowheads="1"/>
            </p:cNvSpPr>
            <p:nvPr/>
          </p:nvSpPr>
          <p:spPr bwMode="auto">
            <a:xfrm>
              <a:off x="6515745" y="1724860"/>
              <a:ext cx="504000" cy="5040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主位</a:t>
              </a:r>
            </a:p>
          </p:txBody>
        </p:sp>
        <p:sp>
          <p:nvSpPr>
            <p:cNvPr id="73" name="Oval 93"/>
            <p:cNvSpPr>
              <a:spLocks noChangeArrowheads="1"/>
            </p:cNvSpPr>
            <p:nvPr/>
          </p:nvSpPr>
          <p:spPr bwMode="auto">
            <a:xfrm>
              <a:off x="7219264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8</a:t>
              </a:r>
            </a:p>
          </p:txBody>
        </p:sp>
        <p:sp>
          <p:nvSpPr>
            <p:cNvPr id="74" name="Oval 94"/>
            <p:cNvSpPr>
              <a:spLocks noChangeArrowheads="1"/>
            </p:cNvSpPr>
            <p:nvPr/>
          </p:nvSpPr>
          <p:spPr bwMode="auto">
            <a:xfrm>
              <a:off x="6539145" y="4029060"/>
              <a:ext cx="457200" cy="4572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9</a:t>
              </a:r>
            </a:p>
          </p:txBody>
        </p:sp>
        <p:sp>
          <p:nvSpPr>
            <p:cNvPr id="75" name="Line 96"/>
            <p:cNvSpPr>
              <a:spLocks noChangeShapeType="1"/>
            </p:cNvSpPr>
            <p:nvPr/>
          </p:nvSpPr>
          <p:spPr bwMode="auto">
            <a:xfrm>
              <a:off x="5821768" y="453311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76" name="Line 97"/>
            <p:cNvSpPr>
              <a:spLocks noChangeShapeType="1"/>
            </p:cNvSpPr>
            <p:nvPr/>
          </p:nvSpPr>
          <p:spPr bwMode="auto">
            <a:xfrm flipH="1">
              <a:off x="6973896" y="453311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77" name="WordArt 98"/>
            <p:cNvSpPr>
              <a:spLocks noChangeArrowheads="1" noChangeShapeType="1"/>
            </p:cNvSpPr>
            <p:nvPr/>
          </p:nvSpPr>
          <p:spPr bwMode="auto">
            <a:xfrm>
              <a:off x="6536764" y="464044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charset="-122" panose="020b0502040204020203" pitchFamily="34" typeface="微软雅黑 Light"/>
                  <a:cs typeface="宋体"/>
                </a:rPr>
                <a:t>门</a:t>
              </a:r>
            </a:p>
          </p:txBody>
        </p:sp>
        <p:sp>
          <p:nvSpPr>
            <p:cNvPr id="78" name="Text Box 39"/>
            <p:cNvSpPr txBox="1">
              <a:spLocks noChangeArrowheads="1"/>
            </p:cNvSpPr>
            <p:nvPr/>
          </p:nvSpPr>
          <p:spPr bwMode="auto">
            <a:xfrm>
              <a:off x="5621906" y="5073858"/>
              <a:ext cx="2291679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>
                  <a:ea charset="-122" panose="020b0502040204020203" pitchFamily="34" typeface="微软雅黑 Light"/>
                </a:rPr>
                <a:t>一个主位时的位次排列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50296" y="1724860"/>
            <a:ext cx="2689448" cy="3806198"/>
            <a:chOff x="8850296" y="1724860"/>
            <a:chExt cx="2689448" cy="3806198"/>
          </a:xfrm>
        </p:grpSpPr>
        <p:sp>
          <p:nvSpPr>
            <p:cNvPr id="80" name="Oval 84"/>
            <p:cNvSpPr>
              <a:spLocks noChangeArrowheads="1"/>
            </p:cNvSpPr>
            <p:nvPr/>
          </p:nvSpPr>
          <p:spPr bwMode="auto">
            <a:xfrm>
              <a:off x="9396735" y="2300868"/>
              <a:ext cx="1656000" cy="16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81" name="Oval 85"/>
            <p:cNvSpPr>
              <a:spLocks noChangeArrowheads="1"/>
            </p:cNvSpPr>
            <p:nvPr/>
          </p:nvSpPr>
          <p:spPr bwMode="auto">
            <a:xfrm>
              <a:off x="9282344" y="20128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1</a:t>
              </a:r>
            </a:p>
          </p:txBody>
        </p:sp>
        <p:sp>
          <p:nvSpPr>
            <p:cNvPr id="82" name="Oval 86"/>
            <p:cNvSpPr>
              <a:spLocks noChangeArrowheads="1"/>
            </p:cNvSpPr>
            <p:nvPr/>
          </p:nvSpPr>
          <p:spPr bwMode="auto">
            <a:xfrm>
              <a:off x="10650496" y="2000260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2</a:t>
              </a:r>
            </a:p>
          </p:txBody>
        </p:sp>
        <p:sp>
          <p:nvSpPr>
            <p:cNvPr id="83" name="Oval 87"/>
            <p:cNvSpPr>
              <a:spLocks noChangeArrowheads="1"/>
            </p:cNvSpPr>
            <p:nvPr/>
          </p:nvSpPr>
          <p:spPr bwMode="auto">
            <a:xfrm>
              <a:off x="8850296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3</a:t>
              </a:r>
            </a:p>
          </p:txBody>
        </p:sp>
        <p:sp>
          <p:nvSpPr>
            <p:cNvPr id="84" name="Oval 88"/>
            <p:cNvSpPr>
              <a:spLocks noChangeArrowheads="1"/>
            </p:cNvSpPr>
            <p:nvPr/>
          </p:nvSpPr>
          <p:spPr bwMode="auto">
            <a:xfrm>
              <a:off x="11082544" y="2613574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4</a:t>
              </a:r>
            </a:p>
          </p:txBody>
        </p:sp>
        <p:sp>
          <p:nvSpPr>
            <p:cNvPr id="85" name="Oval 89"/>
            <p:cNvSpPr>
              <a:spLocks noChangeArrowheads="1"/>
            </p:cNvSpPr>
            <p:nvPr/>
          </p:nvSpPr>
          <p:spPr bwMode="auto">
            <a:xfrm>
              <a:off x="8850296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5</a:t>
              </a:r>
            </a:p>
          </p:txBody>
        </p:sp>
        <p:sp>
          <p:nvSpPr>
            <p:cNvPr id="86" name="Oval 90"/>
            <p:cNvSpPr>
              <a:spLocks noChangeArrowheads="1"/>
            </p:cNvSpPr>
            <p:nvPr/>
          </p:nvSpPr>
          <p:spPr bwMode="auto">
            <a:xfrm>
              <a:off x="11082544" y="3236972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6</a:t>
              </a:r>
            </a:p>
          </p:txBody>
        </p:sp>
        <p:sp>
          <p:nvSpPr>
            <p:cNvPr id="87" name="Oval 91"/>
            <p:cNvSpPr>
              <a:spLocks noChangeArrowheads="1"/>
            </p:cNvSpPr>
            <p:nvPr/>
          </p:nvSpPr>
          <p:spPr bwMode="auto">
            <a:xfrm>
              <a:off x="9282344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7</a:t>
              </a:r>
            </a:p>
          </p:txBody>
        </p:sp>
        <p:sp>
          <p:nvSpPr>
            <p:cNvPr id="88" name="Oval 92"/>
            <p:cNvSpPr>
              <a:spLocks noChangeArrowheads="1"/>
            </p:cNvSpPr>
            <p:nvPr/>
          </p:nvSpPr>
          <p:spPr bwMode="auto">
            <a:xfrm>
              <a:off x="9972735" y="1724860"/>
              <a:ext cx="504000" cy="5040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主位1</a:t>
              </a:r>
            </a:p>
          </p:txBody>
        </p:sp>
        <p:sp>
          <p:nvSpPr>
            <p:cNvPr id="89" name="Oval 93"/>
            <p:cNvSpPr>
              <a:spLocks noChangeArrowheads="1"/>
            </p:cNvSpPr>
            <p:nvPr/>
          </p:nvSpPr>
          <p:spPr bwMode="auto">
            <a:xfrm>
              <a:off x="10650496" y="3813036"/>
              <a:ext cx="457200" cy="457200"/>
            </a:xfrm>
            <a:prstGeom prst="ellipse">
              <a:avLst/>
            </a:prstGeom>
            <a:solidFill>
              <a:srgbClr val="3F506C"/>
            </a:solidFill>
            <a:ln>
              <a:solidFill>
                <a:srgbClr val="3F50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0" lIns="0" rIns="0" rtlCol="0" tIns="0"/>
            <a:lstStyle/>
            <a:p>
              <a:pPr algn="ctr"/>
              <a:r>
                <a:rPr altLang="zh-CN" b="1" lang="en-US" sz="2400">
                  <a:latin charset="-122" panose="020b0502040204020203" pitchFamily="34" typeface="微软雅黑 Light"/>
                  <a:ea charset="-122" panose="020b0502040204020203" pitchFamily="34" typeface="微软雅黑 Light"/>
                  <a:cs charset="-122" pitchFamily="34" typeface="Arial Unicode MS"/>
                </a:rPr>
                <a:t>8</a:t>
              </a:r>
            </a:p>
          </p:txBody>
        </p:sp>
        <p:sp>
          <p:nvSpPr>
            <p:cNvPr id="90" name="Oval 94"/>
            <p:cNvSpPr>
              <a:spLocks noChangeArrowheads="1"/>
            </p:cNvSpPr>
            <p:nvPr/>
          </p:nvSpPr>
          <p:spPr bwMode="auto">
            <a:xfrm>
              <a:off x="9972735" y="4029060"/>
              <a:ext cx="504000" cy="504000"/>
            </a:xfrm>
            <a:prstGeom prst="ellipse">
              <a:avLst/>
            </a:prstGeom>
            <a:solidFill>
              <a:srgbClr val="4681A3"/>
            </a:solidFill>
            <a:ln>
              <a:solidFill>
                <a:srgbClr val="4681A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 wrap="none"/>
            <a:lstStyle/>
            <a:p>
              <a:pPr algn="ctr"/>
              <a:r>
                <a:rPr altLang="en-US" lang="zh-CN" sz="12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主位2</a:t>
              </a:r>
            </a:p>
          </p:txBody>
        </p:sp>
        <p:sp>
          <p:nvSpPr>
            <p:cNvPr id="91" name="Line 96"/>
            <p:cNvSpPr>
              <a:spLocks noChangeShapeType="1"/>
            </p:cNvSpPr>
            <p:nvPr/>
          </p:nvSpPr>
          <p:spPr bwMode="auto">
            <a:xfrm>
              <a:off x="9253000" y="4533116"/>
              <a:ext cx="6858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92" name="Line 97"/>
            <p:cNvSpPr>
              <a:spLocks noChangeShapeType="1"/>
            </p:cNvSpPr>
            <p:nvPr/>
          </p:nvSpPr>
          <p:spPr bwMode="auto">
            <a:xfrm flipH="1">
              <a:off x="10405128" y="4533116"/>
              <a:ext cx="76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 anchorCtr="0" bIns="0" compatLnSpc="1" forceAA="0" fromWordArt="0" lIns="0" numCol="1" rIns="0" rot="0" rtlCol="0" spcCol="0" spcFirstLastPara="0" tIns="0" vert="horz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kern="100" lang="zh-CN">
                <a:solidFill>
                  <a:schemeClr val="lt1"/>
                </a:solidFill>
                <a:latin typeface="微软雅黑"/>
                <a:ea charset="-122" panose="020b0502040204020203" pitchFamily="34" typeface="微软雅黑 Light"/>
                <a:cs typeface="宋体"/>
              </a:endParaRPr>
            </a:p>
          </p:txBody>
        </p:sp>
        <p:sp>
          <p:nvSpPr>
            <p:cNvPr id="93" name="WordArt 98"/>
            <p:cNvSpPr>
              <a:spLocks noChangeArrowheads="1" noChangeShapeType="1"/>
            </p:cNvSpPr>
            <p:nvPr/>
          </p:nvSpPr>
          <p:spPr bwMode="auto">
            <a:xfrm>
              <a:off x="9993754" y="4640446"/>
              <a:ext cx="461963" cy="381000"/>
            </a:xfrm>
            <a:prstGeom prst="rect">
              <a:avLst/>
            </a:prstGeom>
            <a:noFill/>
          </p:spPr>
          <p:txBody>
            <a:bodyPr anchor="ctr" bIns="45720" lIns="91440" rIns="91440" tIns="45720" wrap="none">
              <a:noAutofit/>
            </a:bodyPr>
            <a:lstStyle/>
            <a:p>
              <a:pPr algn="ctr"/>
              <a:r>
                <a:rPr altLang="en-US" b="1" lang="zh-CN" sz="2400">
                  <a:ln algn="ctr" cap="flat" cmpd="sng" w="15773">
                    <a:noFill/>
                    <a:prstDash val="solid"/>
                    <a:round/>
                  </a:ln>
                  <a:solidFill>
                    <a:srgbClr val="4681A3"/>
                  </a:solidFill>
                  <a:effectLst>
                    <a:outerShdw algn="tl" blurRad="50800" dir="5400000" dist="40005">
                      <a:srgbClr val="000000">
                        <a:alpha val="33000"/>
                      </a:srgbClr>
                    </a:outerShdw>
                  </a:effectLst>
                  <a:latin typeface="宋体"/>
                  <a:ea charset="-122" panose="020b0502040204020203" pitchFamily="34" typeface="微软雅黑 Light"/>
                  <a:cs typeface="宋体"/>
                </a:rPr>
                <a:t>门</a:t>
              </a:r>
            </a:p>
          </p:txBody>
        </p:sp>
        <p:sp>
          <p:nvSpPr>
            <p:cNvPr id="94" name="Text Box 39"/>
            <p:cNvSpPr txBox="1">
              <a:spLocks noChangeArrowheads="1"/>
            </p:cNvSpPr>
            <p:nvPr/>
          </p:nvSpPr>
          <p:spPr bwMode="auto">
            <a:xfrm>
              <a:off x="9078896" y="5073858"/>
              <a:ext cx="2291679" cy="457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 bIns="46800" compatLnSpc="1" forceAA="0" fromWordArt="0" lIns="75600" numCol="1" rIns="75600" rot="0" rtlCol="0" spcCol="0" spcFirstLastPara="0" tIns="46800" vert="horz" wrap="square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>
                <a:spcAft>
                  <a:spcPct val="0"/>
                </a:spcAft>
                <a:defRPr b="1" kern="100" sz="1600">
                  <a:solidFill>
                    <a:schemeClr val="bg1"/>
                  </a:solidFill>
                  <a:effectLst/>
                  <a:latin typeface="Times New Roman"/>
                  <a:ea typeface="微软雅黑"/>
                  <a:cs typeface="宋体"/>
                </a:defRPr>
              </a:lvl1pPr>
            </a:lstStyle>
            <a:p>
              <a:r>
                <a:rPr altLang="en-US" lang="zh-CN">
                  <a:ea charset="-122" panose="020b0502040204020203" pitchFamily="34" typeface="微软雅黑 Light"/>
                </a:rPr>
                <a:t>两个主位时的位次排列</a:t>
              </a:r>
            </a:p>
          </p:txBody>
        </p:sp>
      </p:grpSp>
      <p:sp>
        <p:nvSpPr>
          <p:cNvPr id="95" name="矩形 4"/>
          <p:cNvSpPr>
            <a:spLocks noChangeArrowheads="1"/>
          </p:cNvSpPr>
          <p:nvPr/>
        </p:nvSpPr>
        <p:spPr bwMode="auto">
          <a:xfrm>
            <a:off x="1258562" y="1916038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4681A3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座次顺序原则</a:t>
            </a:r>
          </a:p>
        </p:txBody>
      </p:sp>
      <p:sp>
        <p:nvSpPr>
          <p:cNvPr id="97" name="圆角矩形 96"/>
          <p:cNvSpPr/>
          <p:nvPr/>
        </p:nvSpPr>
        <p:spPr>
          <a:xfrm>
            <a:off x="692818" y="3142447"/>
            <a:ext cx="4211438" cy="940095"/>
          </a:xfrm>
          <a:prstGeom prst="roundRect">
            <a:avLst>
              <a:gd fmla="val 8559" name="adj"/>
            </a:avLst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92818" y="2643769"/>
            <a:ext cx="3490206" cy="448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基本原则：</a:t>
            </a:r>
          </a:p>
        </p:txBody>
      </p:sp>
      <p:sp>
        <p:nvSpPr>
          <p:cNvPr id="99" name="矩形 98"/>
          <p:cNvSpPr/>
          <p:nvPr/>
        </p:nvSpPr>
        <p:spPr>
          <a:xfrm>
            <a:off x="729088" y="3223766"/>
            <a:ext cx="4122311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</a:pPr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面门为上；居中为上；以离门远离主位近为上，同样远近以主位的右为上。</a:t>
            </a:r>
          </a:p>
        </p:txBody>
      </p:sp>
      <p:sp>
        <p:nvSpPr>
          <p:cNvPr id="100" name="矩形 99"/>
          <p:cNvSpPr/>
          <p:nvPr/>
        </p:nvSpPr>
        <p:spPr>
          <a:xfrm>
            <a:off x="692818" y="4552354"/>
            <a:ext cx="4158582" cy="151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注：主位右侧为主宾位，若主宾身份高于主人，为表示尊重，也可以安排在主人位子上座，而请主人坐在主宾的位子上。</a:t>
            </a:r>
          </a:p>
        </p:txBody>
      </p:sp>
    </p:spTree>
    <p:extLst>
      <p:ext uri="{BB962C8B-B14F-4D97-AF65-F5344CB8AC3E}">
        <p14:creationId val="585962267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3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921419" y="465457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1089386" y="976085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宴请礼仪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5012723" y="1771109"/>
            <a:ext cx="5908561" cy="4185829"/>
            <a:chOff x="4974087" y="1529851"/>
            <a:chExt cx="5908561" cy="4185829"/>
          </a:xfrm>
        </p:grpSpPr>
        <p:sp>
          <p:nvSpPr>
            <p:cNvPr id="44" name="Rectangle 4"/>
            <p:cNvSpPr>
              <a:spLocks noChangeArrowheads="1"/>
            </p:cNvSpPr>
            <p:nvPr/>
          </p:nvSpPr>
          <p:spPr bwMode="auto">
            <a:xfrm>
              <a:off x="4974087" y="1802467"/>
              <a:ext cx="5908561" cy="41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 lvl="0">
                <a:lnSpc>
                  <a:spcPct val="120000"/>
                </a:lnSpc>
                <a:defRPr/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主人应站在大厅门口迎接客人</a:t>
              </a:r>
            </a:p>
          </p:txBody>
        </p:sp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4974087" y="2602342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接待人员引导客人入席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5192780" y="25949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2</a:t>
              </a:r>
            </a:p>
          </p:txBody>
        </p: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4974087" y="3418742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言简意赅、热情友好</a:t>
              </a:r>
            </a:p>
          </p:txBody>
        </p:sp>
        <p:sp>
          <p:nvSpPr>
            <p:cNvPr id="48" name="Text Box 12"/>
            <p:cNvSpPr txBox="1">
              <a:spLocks noChangeArrowheads="1"/>
            </p:cNvSpPr>
            <p:nvPr/>
          </p:nvSpPr>
          <p:spPr bwMode="auto">
            <a:xfrm>
              <a:off x="5192780" y="3411335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3</a:t>
              </a:r>
            </a:p>
          </p:txBody>
        </p:sp>
        <p:sp>
          <p:nvSpPr>
            <p:cNvPr id="49" name="Rectangle 2"/>
            <p:cNvSpPr>
              <a:spLocks noChangeArrowheads="1"/>
            </p:cNvSpPr>
            <p:nvPr/>
          </p:nvSpPr>
          <p:spPr bwMode="auto">
            <a:xfrm>
              <a:off x="4974087" y="4216587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融洽气氛，掌握进餐速度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5192780" y="4209180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4</a:t>
              </a:r>
            </a:p>
          </p:txBody>
        </p:sp>
        <p:sp>
          <p:nvSpPr>
            <p:cNvPr id="51" name="矩形 1"/>
            <p:cNvSpPr/>
            <p:nvPr/>
          </p:nvSpPr>
          <p:spPr>
            <a:xfrm>
              <a:off x="5691541" y="1529851"/>
              <a:ext cx="1522591" cy="979622"/>
            </a:xfrm>
            <a:custGeom>
              <a:rect b="b" l="l" r="r" t="t"/>
              <a:pathLst>
                <a:path h="1557337" w="2343150">
                  <a:moveTo>
                    <a:pt x="0" y="0"/>
                  </a:moveTo>
                  <a:lnTo>
                    <a:pt x="2343150" y="0"/>
                  </a:lnTo>
                  <a:lnTo>
                    <a:pt x="2343150" y="1168003"/>
                  </a:lnTo>
                  <a:lnTo>
                    <a:pt x="1171575" y="1557337"/>
                  </a:lnTo>
                  <a:lnTo>
                    <a:pt x="0" y="1168003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 lvl="0">
                <a:defRPr/>
              </a:pPr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迎宾</a:t>
              </a:r>
            </a:p>
          </p:txBody>
        </p:sp>
        <p:sp>
          <p:nvSpPr>
            <p:cNvPr id="52" name="矩形 18"/>
            <p:cNvSpPr/>
            <p:nvPr/>
          </p:nvSpPr>
          <p:spPr>
            <a:xfrm>
              <a:off x="5691541" y="2331403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引导入席</a:t>
              </a:r>
            </a:p>
          </p:txBody>
        </p:sp>
        <p:sp>
          <p:nvSpPr>
            <p:cNvPr id="53" name="矩形 20"/>
            <p:cNvSpPr/>
            <p:nvPr/>
          </p:nvSpPr>
          <p:spPr>
            <a:xfrm>
              <a:off x="5691541" y="3934507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用餐</a:t>
              </a:r>
            </a:p>
          </p:txBody>
        </p:sp>
        <p:sp>
          <p:nvSpPr>
            <p:cNvPr id="54" name="Rectangle 2"/>
            <p:cNvSpPr>
              <a:spLocks noChangeArrowheads="1"/>
            </p:cNvSpPr>
            <p:nvPr/>
          </p:nvSpPr>
          <p:spPr bwMode="auto">
            <a:xfrm>
              <a:off x="4974087" y="5008675"/>
              <a:ext cx="5908561" cy="4134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algn="ctr" cap="flat" cmpd="sng" w="3175">
              <a:solidFill>
                <a:srgbClr val="D7D7D7"/>
              </a:solidFill>
              <a:prstDash val="solid"/>
            </a:ln>
            <a:effectLst/>
          </p:spPr>
          <p:txBody>
            <a:bodyPr anchor="ctr"/>
            <a:lstStyle/>
            <a:p>
              <a:pPr algn="r">
                <a:lnSpc>
                  <a:spcPct val="120000"/>
                </a:lnSpc>
              </a:pPr>
              <a:r>
                <a:rPr altLang="en-US" kern="0" lang="zh-CN">
                  <a:solidFill>
                    <a:srgbClr val="4D4D4D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热情相送，感谢光临</a:t>
              </a:r>
            </a:p>
          </p:txBody>
        </p:sp>
        <p:sp>
          <p:nvSpPr>
            <p:cNvPr id="55" name="Text Box 12"/>
            <p:cNvSpPr txBox="1">
              <a:spLocks noChangeArrowheads="1"/>
            </p:cNvSpPr>
            <p:nvPr/>
          </p:nvSpPr>
          <p:spPr bwMode="auto">
            <a:xfrm>
              <a:off x="5192780" y="5001268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5</a:t>
              </a:r>
            </a:p>
          </p:txBody>
        </p:sp>
        <p:sp>
          <p:nvSpPr>
            <p:cNvPr id="56" name="矩形 20"/>
            <p:cNvSpPr/>
            <p:nvPr/>
          </p:nvSpPr>
          <p:spPr>
            <a:xfrm>
              <a:off x="5691541" y="4736058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送别</a:t>
              </a:r>
            </a:p>
          </p:txBody>
        </p:sp>
        <p:sp>
          <p:nvSpPr>
            <p:cNvPr id="57" name="Text Box 12"/>
            <p:cNvSpPr txBox="1">
              <a:spLocks noChangeArrowheads="1"/>
            </p:cNvSpPr>
            <p:nvPr/>
          </p:nvSpPr>
          <p:spPr bwMode="auto">
            <a:xfrm>
              <a:off x="5209331" y="1797631"/>
              <a:ext cx="484836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zh-CN" b="0" baseline="0" cap="none" i="0" kern="0" kumimoji="0" lang="en-US" noProof="0" normalizeH="0" spc="0" strike="noStrike" sz="2400" u="none">
                  <a:ln>
                    <a:noFill/>
                  </a:ln>
                  <a:solidFill>
                    <a:srgbClr val="7D7D7D"/>
                  </a:solidFill>
                  <a:effectLst/>
                  <a:uLnTx/>
                  <a:uFillTx/>
                  <a:latin charset="0" pitchFamily="34" typeface="Impact"/>
                  <a:ea charset="-122" panose="020b0502040204020203" pitchFamily="34" typeface="微软雅黑 Light"/>
                </a:rPr>
                <a:t>1</a:t>
              </a:r>
            </a:p>
          </p:txBody>
        </p:sp>
        <p:sp>
          <p:nvSpPr>
            <p:cNvPr id="58" name="矩形 18"/>
            <p:cNvSpPr/>
            <p:nvPr/>
          </p:nvSpPr>
          <p:spPr>
            <a:xfrm>
              <a:off x="5691541" y="3132955"/>
              <a:ext cx="1522591" cy="979622"/>
            </a:xfrm>
            <a:custGeom>
              <a:rect b="b" l="l" r="r" t="t"/>
              <a:pathLst>
                <a:path h="1557338" w="2343150">
                  <a:moveTo>
                    <a:pt x="0" y="0"/>
                  </a:moveTo>
                  <a:lnTo>
                    <a:pt x="1171575" y="389335"/>
                  </a:lnTo>
                  <a:lnTo>
                    <a:pt x="2343150" y="0"/>
                  </a:lnTo>
                  <a:lnTo>
                    <a:pt x="2343150" y="1168004"/>
                  </a:lnTo>
                  <a:lnTo>
                    <a:pt x="1171575" y="1557338"/>
                  </a:lnTo>
                  <a:lnTo>
                    <a:pt x="0" y="1168004"/>
                  </a:lnTo>
                  <a:close/>
                </a:path>
              </a:pathLst>
            </a:custGeom>
            <a:solidFill>
              <a:srgbClr val="4681A3"/>
            </a:solidFill>
            <a:ln algn="ctr" cap="flat" cmpd="sng" w="3175">
              <a:noFill/>
              <a:prstDash val="solid"/>
            </a:ln>
            <a:effectLst/>
          </p:spPr>
          <p:txBody>
            <a:bodyPr anchor="ctr" lIns="0" rIns="0" vert="horz"/>
            <a:lstStyle/>
            <a:p>
              <a:pPr algn="ctr"/>
              <a:r>
                <a:rPr altLang="en-US" kern="10" lang="zh-CN" sz="2200">
                  <a:ln w="9525">
                    <a:solidFill>
                      <a:sysClr lastClr="FFFFFF" val="window"/>
                    </a:solidFill>
                    <a:round/>
                  </a:ln>
                  <a:solidFill>
                    <a:sysClr lastClr="FFFFFF" val="window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致词祝酒</a:t>
              </a:r>
            </a:p>
          </p:txBody>
        </p:sp>
      </p:grpSp>
      <p:sp>
        <p:nvSpPr>
          <p:cNvPr id="61" name="矩形 60"/>
          <p:cNvSpPr/>
          <p:nvPr/>
        </p:nvSpPr>
        <p:spPr>
          <a:xfrm>
            <a:off x="4287794" y="879136"/>
            <a:ext cx="6633489" cy="1042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在宴席上最让人开胃的就是主人的礼节。</a:t>
            </a:r>
          </a:p>
          <a:p>
            <a:pPr>
              <a:lnSpc>
                <a:spcPct val="130000"/>
              </a:lnSpc>
            </a:pPr>
            <a:r>
              <a:rPr altLang="en-US" b="1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——莎士比亚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7982" y="2653145"/>
            <a:ext cx="4135395" cy="2460560"/>
          </a:xfrm>
          <a:prstGeom prst="rect">
            <a:avLst/>
          </a:prstGeom>
        </p:spPr>
      </p:pic>
    </p:spTree>
    <p:extLst>
      <p:ext uri="{BB962C8B-B14F-4D97-AF65-F5344CB8AC3E}">
        <p14:creationId val="77549550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41337" y="1204332"/>
            <a:ext cx="3249794" cy="46277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96537" y="1386218"/>
            <a:ext cx="4640239" cy="67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在人际交往中，以一定的约定俗成的程序方式来表现的律己敬人的过程。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54608" y="2188949"/>
            <a:ext cx="3688080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38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1754608" y="5086783"/>
            <a:ext cx="38404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人们约定俗成，表示尊重的各种方式。</a:t>
            </a:r>
          </a:p>
        </p:txBody>
      </p:sp>
      <p:sp>
        <p:nvSpPr>
          <p:cNvPr id="7" name="矩形 6"/>
          <p:cNvSpPr/>
          <p:nvPr/>
        </p:nvSpPr>
        <p:spPr>
          <a:xfrm>
            <a:off x="2874304" y="4549253"/>
            <a:ext cx="1325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礼节和仪式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92819" y="53700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1.1  礼仪含义</a:t>
            </a:r>
          </a:p>
        </p:txBody>
      </p:sp>
    </p:spTree>
    <p:extLst>
      <p:ext uri="{BB962C8B-B14F-4D97-AF65-F5344CB8AC3E}">
        <p14:creationId val="274356232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</p:bldLst>
  </p:timing>
</p:sld>
</file>

<file path=ppt/slides/slide4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30919" y="547444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1207169" y="947554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4. 赴宴礼仪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51171" y="1697143"/>
            <a:ext cx="5416628" cy="363816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69948" y="2161242"/>
            <a:ext cx="4178302" cy="2313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altLang="zh-CN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赴宴前，应注意仪表整洁，穿戴大方，女士可稍作打扮</a:t>
            </a:r>
          </a:p>
          <a:p>
            <a:pPr algn="ctr">
              <a:lnSpc>
                <a:spcPct val="135000"/>
              </a:lnSpc>
            </a:pPr>
            <a:r>
              <a:rPr altLang="zh-CN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赴宴要遵守约定时间，抵达宴请地点时，首先跟主人握手、问候致意</a:t>
            </a:r>
          </a:p>
          <a:p>
            <a:pPr algn="ctr">
              <a:lnSpc>
                <a:spcPct val="135000"/>
              </a:lnSpc>
            </a:pPr>
            <a:r>
              <a:rPr altLang="zh-CN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对其他客人，无论相识与否，都要笑脸相迎或点头致意</a:t>
            </a:r>
          </a:p>
        </p:txBody>
      </p:sp>
    </p:spTree>
    <p:extLst>
      <p:ext uri="{BB962C8B-B14F-4D97-AF65-F5344CB8AC3E}">
        <p14:creationId val="228093342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3.3  餐宴礼仪</a:t>
            </a:r>
          </a:p>
        </p:txBody>
      </p:sp>
      <p:sp>
        <p:nvSpPr>
          <p:cNvPr id="7" name="矩形 6"/>
          <p:cNvSpPr/>
          <p:nvPr/>
        </p:nvSpPr>
        <p:spPr>
          <a:xfrm>
            <a:off x="1059732" y="870376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5. 用餐礼仪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059732" y="1637554"/>
            <a:ext cx="6456126" cy="37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用餐文雅，吃的时候应闭嘴细嚼慢咽，不要发出声音；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鱼刺、骨头轻轻吐在自己面前的小盘里，不要吐在桌子上；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敬酒时，杯口要低于对方杯口。如无特殊人物在场，可按序敬酒，避免厚此薄彼；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嘴里有食物时，不与人交谈；剔牙时，请用手掩口；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别人给倒水时，不要干看着，要扶着杯子，以示礼貌；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给人递水递饭一定是双手；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递刀具给别人要记得递刀柄那一端；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宴会未结束，不可随意离宴，要等主人和主宾先离席；</a:t>
            </a:r>
          </a:p>
        </p:txBody>
      </p:sp>
      <p:pic>
        <p:nvPicPr>
          <p:cNvPr id="8" name="Picture 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71199" y="2712499"/>
            <a:ext cx="3725540" cy="2741997"/>
          </a:xfrm>
          <a:prstGeom prst="rect">
            <a:avLst/>
          </a:prstGeom>
          <a:extLst/>
        </p:spPr>
      </p:pic>
    </p:spTree>
    <p:extLst>
      <p:ext uri="{BB962C8B-B14F-4D97-AF65-F5344CB8AC3E}">
        <p14:creationId val="314206398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过渡页</a:t>
            </a: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zh-CN" b="1" lang="en-US" sz="1800">
                <a:solidFill>
                  <a:srgbClr val="4681A3"/>
                </a:solidFill>
                <a:ea charset="-122" panose="020b0502040204020203" pitchFamily="34" typeface="微软雅黑 Light"/>
                <a:cs charset="-122" pitchFamily="34" typeface="Arial Unicode MS"/>
              </a:rPr>
              <a:t>TRANSITION PAGE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4" y="6184352"/>
            <a:ext cx="941705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75000"/>
                  </a:schemeClr>
                </a:solidFill>
                <a:ea charset="-122" panose="020b0502040204020203" pitchFamily="34" typeface="微软雅黑 Light"/>
              </a:rPr>
              <a:t>—  42 — </a:t>
            </a: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latin charset="0" pitchFamily="34" typeface="Impact"/>
              <a:ea charset="-122" panose="020b0502040204020203" pitchFamily="34" typeface="微软雅黑 Light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len="lg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4400">
                <a:latin charset="0" pitchFamily="34" typeface="Impact"/>
                <a:ea charset="-122" panose="020b0502040204020203" pitchFamily="34" typeface="微软雅黑 Light"/>
              </a:rPr>
              <a:t>4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5745122" y="2204865"/>
            <a:ext cx="3908652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3600">
                <a:solidFill>
                  <a:srgbClr val="666666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商务礼仪</a:t>
            </a: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5691792" y="3068960"/>
            <a:ext cx="4050686" cy="12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见面礼仪</a:t>
            </a:r>
          </a:p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邮件礼仪</a:t>
            </a:r>
          </a:p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位置礼仪</a:t>
            </a:r>
          </a:p>
        </p:txBody>
      </p:sp>
    </p:spTree>
    <p:extLst>
      <p:ext uri="{BB962C8B-B14F-4D97-AF65-F5344CB8AC3E}">
        <p14:creationId val="259952211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202710" y="951898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1. 问候</a:t>
            </a:r>
          </a:p>
        </p:txBody>
      </p:sp>
      <p:sp>
        <p:nvSpPr>
          <p:cNvPr id="6" name="矩形 5"/>
          <p:cNvSpPr/>
          <p:nvPr/>
        </p:nvSpPr>
        <p:spPr>
          <a:xfrm>
            <a:off x="1550070" y="1557892"/>
            <a:ext cx="5178362" cy="167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40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问候是人际关系的第一步</a:t>
            </a:r>
          </a:p>
        </p:txBody>
      </p:sp>
      <p:sp>
        <p:nvSpPr>
          <p:cNvPr id="7" name="矩形 6"/>
          <p:cNvSpPr/>
          <p:nvPr/>
        </p:nvSpPr>
        <p:spPr>
          <a:xfrm>
            <a:off x="1550069" y="2385541"/>
            <a:ext cx="6403439" cy="130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遇熟人、同事主动打招呼；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与朋友同行时，遇到熟人时，可相互介绍；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同事间一般以名字或职务相称；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38950" y="2385541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val="126855465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91382" y="1768713"/>
            <a:ext cx="6081935" cy="3996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819" y="4798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169069" y="974055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2. 介绍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H="1">
            <a:off x="9352571" y="2903065"/>
            <a:ext cx="0" cy="430213"/>
          </a:xfrm>
          <a:prstGeom prst="line">
            <a:avLst/>
          </a:prstGeom>
          <a:noFill/>
          <a:ln cap="rnd" w="19050">
            <a:solidFill>
              <a:schemeClr val="bg2"/>
            </a:solidFill>
            <a:prstDash val="sysDot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462708" y="1496195"/>
            <a:ext cx="3359143" cy="2132698"/>
            <a:chOff x="7673000" y="1031522"/>
            <a:chExt cx="3359143" cy="2132698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7673000" y="1463203"/>
              <a:ext cx="3359142" cy="1701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 anchor="ctr" wrap="none"/>
            <a:lstStyle/>
            <a:p>
              <a:pPr algn="ctr"/>
              <a:endParaRPr altLang="zh-CN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solidFill>
              <a:srgbClr val="4681A3"/>
            </a:solidFill>
            <a:ln w="9525">
              <a:solidFill>
                <a:srgbClr val="4681A3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将“卑者”先介绍给“尊者</a:t>
              </a:r>
            </a:p>
          </p:txBody>
        </p:sp>
        <p:sp>
          <p:nvSpPr>
            <p:cNvPr id="25" name="Text Box 53"/>
            <p:cNvSpPr txBox="1">
              <a:spLocks noChangeArrowheads="1"/>
            </p:cNvSpPr>
            <p:nvPr/>
          </p:nvSpPr>
          <p:spPr bwMode="auto">
            <a:xfrm>
              <a:off x="7853004" y="1548495"/>
              <a:ext cx="2999134" cy="1495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2040204020203" pitchFamily="34" typeface="微软雅黑 Light"/>
                </a:rPr>
                <a:t>应先把下级介绍给上级；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2040204020203" pitchFamily="34" typeface="微软雅黑 Light"/>
                </a:rPr>
                <a:t>应先把晚辈介绍给长辈；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2040204020203" pitchFamily="34" typeface="微软雅黑 Light"/>
                </a:rPr>
                <a:t>应先把男士介绍给女士；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2040204020203" pitchFamily="34" typeface="微软雅黑 Light"/>
                </a:rPr>
                <a:t>应先把主人介绍给客人；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62708" y="3745050"/>
            <a:ext cx="3359143" cy="2132698"/>
            <a:chOff x="7673000" y="1031522"/>
            <a:chExt cx="3359143" cy="2132698"/>
          </a:xfrm>
        </p:grpSpPr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7673000" y="1463203"/>
              <a:ext cx="3359142" cy="17010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extLst/>
          </p:spPr>
          <p:txBody>
            <a:bodyPr anchor="ctr" wrap="none"/>
            <a:lstStyle/>
            <a:p>
              <a:pPr algn="ctr"/>
              <a:endParaRPr altLang="zh-CN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7673001" y="1031522"/>
              <a:ext cx="3359142" cy="431681"/>
            </a:xfrm>
            <a:prstGeom prst="rect">
              <a:avLst/>
            </a:prstGeom>
            <a:solidFill>
              <a:srgbClr val="4681A3"/>
            </a:solidFill>
            <a:ln w="9525">
              <a:solidFill>
                <a:srgbClr val="4681A3"/>
              </a:solidFill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pPr algn="ctr"/>
              <a:r>
                <a:rPr altLang="en-US" b="1" lang="zh-CN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当被介绍时</a:t>
              </a:r>
            </a:p>
          </p:txBody>
        </p:sp>
        <p:sp>
          <p:nvSpPr>
            <p:cNvPr id="30" name="Text Box 53"/>
            <p:cNvSpPr txBox="1">
              <a:spLocks noChangeArrowheads="1"/>
            </p:cNvSpPr>
            <p:nvPr/>
          </p:nvSpPr>
          <p:spPr bwMode="auto">
            <a:xfrm>
              <a:off x="7853004" y="1548496"/>
              <a:ext cx="2999134" cy="1495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chemeClr val="accent1"/>
                  </a:solidFill>
                </a14:hiddenFill>
              </a:ext>
              <a:ext uri="{91240B29-F687-4F45-9708-019B960494DF}">
                <a14:hiddenLine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2040204020203" pitchFamily="34" typeface="微软雅黑 Light"/>
                </a:rPr>
                <a:t>表现出结识对方的热情，起立或欠身致意；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2040204020203" pitchFamily="34" typeface="微软雅黑 Light"/>
                </a:rPr>
                <a:t>双目应该注视对方；</a:t>
              </a:r>
            </a:p>
            <a:p>
              <a:pPr indent="-285750" marL="285750">
                <a:lnSpc>
                  <a:spcPct val="128000"/>
                </a:lnSpc>
                <a:buFont charset="2" pitchFamily="2" typeface="Wingdings"/>
                <a:buChar char="n"/>
              </a:pPr>
              <a:r>
                <a:rPr altLang="en-US" lang="zh-CN">
                  <a:solidFill>
                    <a:schemeClr val="tx1">
                      <a:lumMod val="65000"/>
                      <a:lumOff val="35000"/>
                    </a:schemeClr>
                  </a:solidFill>
                  <a:ea charset="-122" panose="020b0502040204020203" pitchFamily="34" typeface="微软雅黑 Light"/>
                </a:rPr>
                <a:t>介绍完毕，握手问好。</a:t>
              </a:r>
            </a:p>
          </p:txBody>
        </p:sp>
      </p:grpSp>
    </p:spTree>
    <p:extLst>
      <p:ext uri="{BB962C8B-B14F-4D97-AF65-F5344CB8AC3E}">
        <p14:creationId val="261304360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5560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092869" y="1021229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握手</a:t>
            </a:r>
          </a:p>
        </p:txBody>
      </p:sp>
      <p:sp>
        <p:nvSpPr>
          <p:cNvPr id="16" name="矩形 15"/>
          <p:cNvSpPr/>
          <p:nvPr/>
        </p:nvSpPr>
        <p:spPr>
          <a:xfrm>
            <a:off x="883319" y="2308592"/>
            <a:ext cx="7079581" cy="256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尊者为先：上级在先、长者在先、女性在先。 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客人到来之时应该主人先伸手，表示欢迎；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客人走的时候一般是客人先伸手，表示愿意继续交往。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不能伸出左手与人相握。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与女士握手，只能轻握手指，忌双手满握。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b="1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男士在握手前先脱下手套，摘下帽子。女士可以例外。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105650" y="2112602"/>
            <a:ext cx="4567390" cy="3067718"/>
          </a:xfrm>
          <a:prstGeom prst="rect">
            <a:avLst/>
          </a:prstGeom>
        </p:spPr>
      </p:pic>
    </p:spTree>
    <p:extLst>
      <p:ext uri="{BB962C8B-B14F-4D97-AF65-F5344CB8AC3E}">
        <p14:creationId val="904309524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4.1  见面礼仪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092869" y="984362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4. 名片</a:t>
            </a:r>
          </a:p>
        </p:txBody>
      </p:sp>
      <p:sp>
        <p:nvSpPr>
          <p:cNvPr id="16" name="矩形 15"/>
          <p:cNvSpPr/>
          <p:nvPr/>
        </p:nvSpPr>
        <p:spPr>
          <a:xfrm>
            <a:off x="748004" y="2301211"/>
            <a:ext cx="7079581" cy="298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名片的递交顺序：由尊而卑，由近而远；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递出：文字向着对方，双手拿出。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接受：双手去接，马上要看，如有疑惑，马上询问。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同时交换名片时，可以右手递名片，左手接名片。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名片的收存：衬衣口袋或西装内侧口袋，不要放在裤袋里。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名片不宜涂改（如手机换号）。 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不提供两个以上头衔，如头衔的确较多，分开印。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31804" y="1353694"/>
            <a:ext cx="4413488" cy="29002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val="155609029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4.2  邮件礼仪</a:t>
            </a:r>
          </a:p>
        </p:txBody>
      </p:sp>
      <p:sp>
        <p:nvSpPr>
          <p:cNvPr id="10" name="矩形 9"/>
          <p:cNvSpPr/>
          <p:nvPr/>
        </p:nvSpPr>
        <p:spPr>
          <a:xfrm>
            <a:off x="692819" y="2356621"/>
            <a:ext cx="6082054" cy="340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简单而又能概况内容的标题；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得体的称呼（如多人，则是大家，ALL）；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开头、结尾最好要有问候语；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简明扼要，但也文字不要太少；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正确使用主送，抄送，密送；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超过三个附件，请打包；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结尾有简单明了的签名；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回复，及时回复。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92819" y="1215670"/>
            <a:ext cx="10570925" cy="832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邮件的行文是否有礼有节，措辞是否恰当、礼貌，在很大程度上显示了一位职场人士的专业素养，也一定程度地反应了其所在公司的专业形象。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04367" y="2858918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val="3324349513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9890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1207169" y="9462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1. 同行礼仪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334000" y="2307901"/>
            <a:ext cx="6396469" cy="34389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692819" y="2414085"/>
            <a:ext cx="4461072" cy="251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二人同行：右为尊，安全为尊；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三人同行时：中为尊；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四人同行时：分两排，前排为尊； 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引路时，在客人的左前方2至3步，并与客人保持步伐一致。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引路手势如右图。</a:t>
            </a:r>
          </a:p>
        </p:txBody>
      </p:sp>
    </p:spTree>
    <p:extLst>
      <p:ext uri="{BB962C8B-B14F-4D97-AF65-F5344CB8AC3E}">
        <p14:creationId val="289671364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4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30919" y="53700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978569" y="984363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2. 电梯、楼梯礼仪</a:t>
            </a:r>
          </a:p>
        </p:txBody>
      </p:sp>
      <p:sp>
        <p:nvSpPr>
          <p:cNvPr id="8" name="矩形 7"/>
          <p:cNvSpPr/>
          <p:nvPr/>
        </p:nvSpPr>
        <p:spPr>
          <a:xfrm>
            <a:off x="692819" y="1949694"/>
            <a:ext cx="6760926" cy="3257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上楼梯时，尊者先上；下楼梯时，卑者先下。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男女同行上楼梯，男士在前女士在后，或左侧同行。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升降电梯没有其他人的情况下，在尊者之前进入电梯，按住开的按钮，此时请尊者再进入电梯。如到出电梯时，按住开的按钮，请尊者先出（体现服务原则）。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电梯内有人时，无论上下都应尊者优先（体现优先原则）。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升降电梯愈靠内侧是愈尊贵的位置。进入电梯后，如有他人，可主动询问去几楼，并帮忙按下。</a:t>
            </a:r>
          </a:p>
        </p:txBody>
      </p:sp>
      <p:pic>
        <p:nvPicPr>
          <p:cNvPr id="9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39099" y="2373094"/>
            <a:ext cx="3528913" cy="2865706"/>
          </a:xfrm>
          <a:prstGeom prst="roundRect">
            <a:avLst>
              <a:gd fmla="val 0" name="adj"/>
            </a:avLst>
          </a:prstGeom>
          <a:blipFill dpi="0" rotWithShape="1">
            <a:blip r:embed="rId3"/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val="285426022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49969" y="517952"/>
            <a:ext cx="3594976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1.2 为何要学礼仪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451992" y="1660804"/>
            <a:ext cx="6731000" cy="3528000"/>
          </a:xfrm>
          <a:prstGeom prst="rect">
            <a:avLst/>
          </a:prstGeom>
          <a:solidFill>
            <a:schemeClr val="bg1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03512" y="2204864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03512" y="2225356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2063551" y="1793177"/>
            <a:ext cx="5113426" cy="365760"/>
          </a:xfrm>
          <a:prstGeom prst="rect">
            <a:avLst/>
          </a:prstGeom>
          <a:noFill/>
          <a:ln>
            <a:noFill/>
          </a:ln>
        </p:spPr>
        <p:txBody>
          <a:bodyPr rtlCol="0" vert="horz" wrap="square">
            <a:spAutoFit/>
          </a:bodyPr>
          <a:lstStyle/>
          <a:p>
            <a:r>
              <a:rPr altLang="en-US" b="1" kern="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人无礼则不立，事无礼则不成，国无礼则不宁。</a:t>
            </a:r>
          </a:p>
        </p:txBody>
      </p:sp>
      <p:sp>
        <p:nvSpPr>
          <p:cNvPr id="7" name="矩形 6"/>
          <p:cNvSpPr/>
          <p:nvPr/>
        </p:nvSpPr>
        <p:spPr>
          <a:xfrm>
            <a:off x="1703512" y="1833843"/>
            <a:ext cx="288000" cy="28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"/>
                <a:ea charset="-122" panose="020b0502040204020203" pitchFamily="34" typeface="微软雅黑 Light"/>
                <a:cs charset="0" panose="02020603050405020304" pitchFamily="18" typeface="Times New Roman"/>
              </a:rPr>
              <a:t>1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631504" y="3424804"/>
            <a:ext cx="6336704" cy="140817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indent="0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2040204020203" pitchFamily="34" typeface="微软雅黑 Light"/>
              </a:rPr>
              <a:t>礼仪是一个人乃至一个民族、一个国家文化修养和道德修养的外在表现形式，是做人的基本要求。一个人要有所成就，就必须从学礼开始。可见礼仪教育对培养文明有礼、道德高尚的高素质人才有着十分重要的意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3394"/>
          <a:stretch>
            <a:fillRect/>
          </a:stretch>
        </p:blipFill>
        <p:spPr>
          <a:xfrm>
            <a:off x="8434512" y="1684682"/>
            <a:ext cx="3115804" cy="3528000"/>
          </a:xfrm>
          <a:prstGeom prst="rect">
            <a:avLst/>
          </a:prstGeom>
          <a:ln>
            <a:solidFill>
              <a:srgbClr val="4681A3"/>
            </a:solidFill>
          </a:ln>
        </p:spPr>
      </p:pic>
    </p:spTree>
    <p:extLst>
      <p:ext uri="{BB962C8B-B14F-4D97-AF65-F5344CB8AC3E}">
        <p14:creationId val="362355299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5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798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1202710" y="932985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乘车礼仪</a:t>
            </a:r>
          </a:p>
        </p:txBody>
      </p:sp>
      <p:sp>
        <p:nvSpPr>
          <p:cNvPr id="8" name="矩形 7"/>
          <p:cNvSpPr/>
          <p:nvPr/>
        </p:nvSpPr>
        <p:spPr>
          <a:xfrm>
            <a:off x="692819" y="2177098"/>
            <a:ext cx="6760926" cy="172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上车时扶着门，把身体放低，轻轻移进车子，臀部先进。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错误的上车姿势是低着头，拱着背，钻进车里。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下车时先伸出一只脚站稳后，让身体徐徐升起，臀部后出。</a:t>
            </a:r>
          </a:p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错误的姿势是伸出头来，十分艰难地把身体钻出来。</a:t>
            </a:r>
          </a:p>
        </p:txBody>
      </p:sp>
      <p:pic>
        <p:nvPicPr>
          <p:cNvPr id="10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924798" y="1489242"/>
            <a:ext cx="3528913" cy="4069633"/>
          </a:xfrm>
          <a:prstGeom prst="roundRect">
            <a:avLst>
              <a:gd fmla="val 0" name="adj"/>
            </a:avLst>
          </a:prstGeom>
          <a:blipFill dpi="0" rotWithShape="1">
            <a:blip r:embed="rId3"/>
            <a:stretch>
              <a:fillRect/>
            </a:stretch>
          </a:blipFill>
          <a:ln cap="flat" cmpd="sng" w="28575">
            <a:solidFill>
              <a:schemeClr val="bg1"/>
            </a:solidFill>
            <a:round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矩形 10"/>
          <p:cNvSpPr/>
          <p:nvPr/>
        </p:nvSpPr>
        <p:spPr>
          <a:xfrm>
            <a:off x="692820" y="1346764"/>
            <a:ext cx="517836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如何优雅地上下车：不走光</a:t>
            </a:r>
          </a:p>
        </p:txBody>
      </p:sp>
      <p:sp>
        <p:nvSpPr>
          <p:cNvPr id="12" name="矩形 11"/>
          <p:cNvSpPr/>
          <p:nvPr/>
        </p:nvSpPr>
        <p:spPr>
          <a:xfrm>
            <a:off x="692820" y="4194902"/>
            <a:ext cx="5178362" cy="48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b="1" lang="zh-CN" sz="20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上下车的顺序</a:t>
            </a:r>
          </a:p>
        </p:txBody>
      </p:sp>
      <p:sp>
        <p:nvSpPr>
          <p:cNvPr id="13" name="矩形 12"/>
          <p:cNvSpPr/>
          <p:nvPr/>
        </p:nvSpPr>
        <p:spPr>
          <a:xfrm>
            <a:off x="692820" y="4904585"/>
            <a:ext cx="6760926" cy="461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lnSpc>
                <a:spcPct val="135000"/>
              </a:lnSpc>
              <a:spcBef>
                <a:spcPts val="400"/>
              </a:spcBef>
              <a:buFont charset="2" pitchFamily="2" typeface="Wingdings"/>
              <a:buChar char="n"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倘若条件允许，应请尊长、女士、来宾先上车、后下车。</a:t>
            </a:r>
          </a:p>
        </p:txBody>
      </p:sp>
    </p:spTree>
    <p:extLst>
      <p:ext uri="{BB962C8B-B14F-4D97-AF65-F5344CB8AC3E}">
        <p14:creationId val="81805350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Documents and Settings\tdz\桌面\2010060108(1).jpg" id="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99965" y="3138168"/>
            <a:ext cx="5248275" cy="2486025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线形标注 2 14"/>
          <p:cNvSpPr/>
          <p:nvPr/>
        </p:nvSpPr>
        <p:spPr>
          <a:xfrm>
            <a:off x="10040128" y="2448775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531964" name="adj5"/>
              <a:gd fmla="val -34994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专职司机</a:t>
            </a:r>
          </a:p>
        </p:txBody>
      </p:sp>
      <p:sp>
        <p:nvSpPr>
          <p:cNvPr id="16" name="线形标注 2 15"/>
          <p:cNvSpPr/>
          <p:nvPr/>
        </p:nvSpPr>
        <p:spPr>
          <a:xfrm flipH="1">
            <a:off x="4287795" y="4289625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67999" name="adj5"/>
              <a:gd fmla="val -165658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①老总</a:t>
            </a:r>
          </a:p>
        </p:txBody>
      </p:sp>
      <p:sp>
        <p:nvSpPr>
          <p:cNvPr id="17" name="线形标注 2 16"/>
          <p:cNvSpPr/>
          <p:nvPr/>
        </p:nvSpPr>
        <p:spPr>
          <a:xfrm flipH="1">
            <a:off x="4287797" y="3695733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04408" name="adj5"/>
              <a:gd fmla="val -169351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③职员</a:t>
            </a:r>
          </a:p>
        </p:txBody>
      </p:sp>
      <p:sp>
        <p:nvSpPr>
          <p:cNvPr id="18" name="线形标注 2 17"/>
          <p:cNvSpPr/>
          <p:nvPr/>
        </p:nvSpPr>
        <p:spPr>
          <a:xfrm flipH="1">
            <a:off x="4287796" y="3096847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49919" name="adj5"/>
              <a:gd fmla="val -177458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②经理</a:t>
            </a:r>
          </a:p>
        </p:txBody>
      </p:sp>
      <p:sp>
        <p:nvSpPr>
          <p:cNvPr id="19" name="线形标注 3 18"/>
          <p:cNvSpPr/>
          <p:nvPr/>
        </p:nvSpPr>
        <p:spPr>
          <a:xfrm>
            <a:off x="8140125" y="2454657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737983" name="adj7"/>
              <a:gd fmla="val 165283" name="adj8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④实习生</a:t>
            </a:r>
          </a:p>
        </p:txBody>
      </p:sp>
      <p:pic>
        <p:nvPicPr>
          <p:cNvPr descr="E:\仝德志文件，勿删！\03-参考文档\！PPT图片及版面资源\06-PPT精选插图\04-图标\car_grey.png" id="1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369" t="33233"/>
          <a:stretch>
            <a:fillRect/>
          </a:stretch>
        </p:blipFill>
        <p:spPr bwMode="auto">
          <a:xfrm>
            <a:off x="692819" y="5191108"/>
            <a:ext cx="1505631" cy="8340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58338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4681A3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双排五座轿车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87795" y="1214986"/>
            <a:ext cx="55194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请大家思考为什么要这样排序？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21" name="矩形 20"/>
          <p:cNvSpPr/>
          <p:nvPr/>
        </p:nvSpPr>
        <p:spPr>
          <a:xfrm>
            <a:off x="1006882" y="888651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乘车礼仪→乘车座次</a:t>
            </a:r>
          </a:p>
        </p:txBody>
      </p:sp>
    </p:spTree>
    <p:extLst>
      <p:ext uri="{BB962C8B-B14F-4D97-AF65-F5344CB8AC3E}">
        <p14:creationId val="57971799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Documents and Settings\tdz\桌面\2010060108(1).jpg" id="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5799965" y="3138168"/>
            <a:ext cx="5248275" cy="2486025"/>
          </a:xfrm>
          <a:prstGeom prst="rect">
            <a:avLst/>
          </a:prstGeom>
          <a:ln>
            <a:noFill/>
          </a:ln>
          <a:extLst/>
        </p:spPr>
      </p:pic>
      <p:sp>
        <p:nvSpPr>
          <p:cNvPr id="15" name="线形标注 2 14"/>
          <p:cNvSpPr/>
          <p:nvPr/>
        </p:nvSpPr>
        <p:spPr>
          <a:xfrm>
            <a:off x="10040128" y="2448775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531964" name="adj5"/>
              <a:gd fmla="val -34994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老总</a:t>
            </a:r>
          </a:p>
        </p:txBody>
      </p:sp>
      <p:sp>
        <p:nvSpPr>
          <p:cNvPr id="16" name="线形标注 2 15"/>
          <p:cNvSpPr/>
          <p:nvPr/>
        </p:nvSpPr>
        <p:spPr>
          <a:xfrm flipH="1">
            <a:off x="4287795" y="4289625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67999" name="adj5"/>
              <a:gd fmla="val -165658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②经理</a:t>
            </a:r>
          </a:p>
        </p:txBody>
      </p:sp>
      <p:sp>
        <p:nvSpPr>
          <p:cNvPr id="17" name="线形标注 2 16"/>
          <p:cNvSpPr/>
          <p:nvPr/>
        </p:nvSpPr>
        <p:spPr>
          <a:xfrm flipH="1">
            <a:off x="4287797" y="3695733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04408" name="adj5"/>
              <a:gd fmla="val -169351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④实习生</a:t>
            </a:r>
          </a:p>
        </p:txBody>
      </p:sp>
      <p:sp>
        <p:nvSpPr>
          <p:cNvPr id="18" name="线形标注 2 17"/>
          <p:cNvSpPr/>
          <p:nvPr/>
        </p:nvSpPr>
        <p:spPr>
          <a:xfrm flipH="1">
            <a:off x="4287796" y="3096847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349919" name="adj5"/>
              <a:gd fmla="val -177458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③职员</a:t>
            </a:r>
          </a:p>
        </p:txBody>
      </p:sp>
      <p:sp>
        <p:nvSpPr>
          <p:cNvPr id="19" name="线形标注 3 18"/>
          <p:cNvSpPr/>
          <p:nvPr/>
        </p:nvSpPr>
        <p:spPr>
          <a:xfrm>
            <a:off x="8140125" y="2454657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737983" name="adj7"/>
              <a:gd fmla="val 165283" name="adj8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①副总</a:t>
            </a:r>
          </a:p>
        </p:txBody>
      </p:sp>
      <p:pic>
        <p:nvPicPr>
          <p:cNvPr descr="E:\仝德志文件，勿删！\03-参考文档\！PPT图片及版面资源\06-PPT精选插图\04-图标\car_grey.png" id="10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1369" t="33233"/>
          <a:stretch>
            <a:fillRect/>
          </a:stretch>
        </p:blipFill>
        <p:spPr bwMode="auto">
          <a:xfrm>
            <a:off x="692819" y="5191108"/>
            <a:ext cx="1505631" cy="834085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58338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4681A3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双排五座轿车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287795" y="1214986"/>
            <a:ext cx="551946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请大家思考为什么要这样排序？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22" name="矩形 21"/>
          <p:cNvSpPr/>
          <p:nvPr/>
        </p:nvSpPr>
        <p:spPr>
          <a:xfrm>
            <a:off x="1006882" y="888651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乘车礼仪→乘车座次</a:t>
            </a:r>
          </a:p>
        </p:txBody>
      </p:sp>
    </p:spTree>
    <p:extLst>
      <p:ext uri="{BB962C8B-B14F-4D97-AF65-F5344CB8AC3E}">
        <p14:creationId val="375314166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Documents and Settings\Teliss_Tong\桌面\03(3).png" id="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rcRect b="10866" t="10008"/>
          <a:stretch>
            <a:fillRect/>
          </a:stretch>
        </p:blipFill>
        <p:spPr bwMode="auto">
          <a:xfrm>
            <a:off x="5460394" y="2980140"/>
            <a:ext cx="5233062" cy="27576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8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80385" name="adj5"/>
              <a:gd fmla="val -138656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专职司机</a:t>
            </a:r>
          </a:p>
        </p:txBody>
      </p:sp>
      <p:sp>
        <p:nvSpPr>
          <p:cNvPr id="24" name="线形标注 2 23"/>
          <p:cNvSpPr/>
          <p:nvPr/>
        </p:nvSpPr>
        <p:spPr>
          <a:xfrm flipH="1">
            <a:off x="3948225" y="4194309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13261" name="adj5"/>
              <a:gd fmla="val -133230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①老总</a:t>
            </a:r>
          </a:p>
        </p:txBody>
      </p:sp>
      <p:sp>
        <p:nvSpPr>
          <p:cNvPr id="25" name="线形标注 2 24"/>
          <p:cNvSpPr/>
          <p:nvPr/>
        </p:nvSpPr>
        <p:spPr>
          <a:xfrm flipH="1">
            <a:off x="3948227" y="3600417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92147" name="adj5"/>
              <a:gd fmla="val -140397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③经理</a:t>
            </a:r>
          </a:p>
        </p:txBody>
      </p:sp>
      <p:sp>
        <p:nvSpPr>
          <p:cNvPr id="26" name="线形标注 2 25"/>
          <p:cNvSpPr/>
          <p:nvPr/>
        </p:nvSpPr>
        <p:spPr>
          <a:xfrm flipH="1">
            <a:off x="3948226" y="3001531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98340" name="adj5"/>
              <a:gd fmla="val -148504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②副总</a:t>
            </a:r>
          </a:p>
        </p:txBody>
      </p:sp>
      <p:sp>
        <p:nvSpPr>
          <p:cNvPr id="27" name="线形标注 3 26"/>
          <p:cNvSpPr/>
          <p:nvPr/>
        </p:nvSpPr>
        <p:spPr>
          <a:xfrm>
            <a:off x="6378611" y="2353459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586279" name="adj7"/>
              <a:gd fmla="val 107411" name="adj8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④女职员</a:t>
            </a:r>
          </a:p>
        </p:txBody>
      </p:sp>
      <p:sp>
        <p:nvSpPr>
          <p:cNvPr id="28" name="线形标注 2 27"/>
          <p:cNvSpPr/>
          <p:nvPr/>
        </p:nvSpPr>
        <p:spPr>
          <a:xfrm>
            <a:off x="9996899" y="2970173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40942" name="adj5"/>
              <a:gd fmla="val -141012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⑥实习生</a:t>
            </a:r>
          </a:p>
        </p:txBody>
      </p:sp>
      <p:sp>
        <p:nvSpPr>
          <p:cNvPr id="29" name="线形标注 2 28"/>
          <p:cNvSpPr/>
          <p:nvPr/>
        </p:nvSpPr>
        <p:spPr>
          <a:xfrm>
            <a:off x="81966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74317" name="adj5"/>
              <a:gd fmla="val -65621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⑤男职员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48225" y="1073317"/>
            <a:ext cx="58590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请大家思考为什么要这样排序？</a:t>
            </a: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4681A3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双排七座轿车</a:t>
            </a:r>
          </a:p>
        </p:txBody>
      </p:sp>
      <p:pic>
        <p:nvPicPr>
          <p:cNvPr descr="C:\Documents and Settings\tdz\桌面\未标题-1.png" id="1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1953" y="5187269"/>
            <a:ext cx="1510124" cy="7387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20" name="矩形 19"/>
          <p:cNvSpPr/>
          <p:nvPr/>
        </p:nvSpPr>
        <p:spPr>
          <a:xfrm>
            <a:off x="1006882" y="888651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乘车礼仪→乘车座次</a:t>
            </a:r>
          </a:p>
        </p:txBody>
      </p:sp>
    </p:spTree>
    <p:extLst>
      <p:ext uri="{BB962C8B-B14F-4D97-AF65-F5344CB8AC3E}">
        <p14:creationId val="2358916892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6" name="矩形 5"/>
          <p:cNvSpPr/>
          <p:nvPr/>
        </p:nvSpPr>
        <p:spPr>
          <a:xfrm>
            <a:off x="1006882" y="888651"/>
            <a:ext cx="4158581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en-US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3. 乘车礼仪→乘车座次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2222077" y="5374380"/>
            <a:ext cx="1728193" cy="5486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rgbClr val="4681A3"/>
                </a:solidFill>
                <a:effectLst>
                  <a:reflection algn="bl" blurRad="6350" dir="5400000" dist="60007" endA="900" endPos="60000" rotWithShape="0" stA="60000" sy="-100000"/>
                </a:effectLst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双排七座轿车</a:t>
            </a:r>
          </a:p>
        </p:txBody>
      </p:sp>
      <p:pic>
        <p:nvPicPr>
          <p:cNvPr descr="C:\Documents and Settings\tdz\桌面\未标题-1.png" id="21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1953" y="5187269"/>
            <a:ext cx="1510124" cy="73871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Documents and Settings\Teliss_Tong\桌面\03(3).png" id="2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rcRect b="10866" t="10008"/>
          <a:stretch>
            <a:fillRect/>
          </a:stretch>
        </p:blipFill>
        <p:spPr bwMode="auto">
          <a:xfrm>
            <a:off x="5460394" y="2980140"/>
            <a:ext cx="5233062" cy="275769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线形标注 2 22"/>
          <p:cNvSpPr/>
          <p:nvPr/>
        </p:nvSpPr>
        <p:spPr>
          <a:xfrm>
            <a:off x="99968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80385" name="adj5"/>
              <a:gd fmla="val -138656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老总</a:t>
            </a:r>
          </a:p>
        </p:txBody>
      </p:sp>
      <p:sp>
        <p:nvSpPr>
          <p:cNvPr id="24" name="线形标注 2 23"/>
          <p:cNvSpPr/>
          <p:nvPr/>
        </p:nvSpPr>
        <p:spPr>
          <a:xfrm flipH="1">
            <a:off x="3948225" y="4194309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13261" name="adj5"/>
              <a:gd fmla="val -133230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②女经理</a:t>
            </a:r>
          </a:p>
        </p:txBody>
      </p:sp>
      <p:sp>
        <p:nvSpPr>
          <p:cNvPr id="25" name="线形标注 2 24"/>
          <p:cNvSpPr/>
          <p:nvPr/>
        </p:nvSpPr>
        <p:spPr>
          <a:xfrm flipH="1">
            <a:off x="3948227" y="3600417"/>
            <a:ext cx="1025371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192147" name="adj5"/>
              <a:gd fmla="val -140397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④女职员</a:t>
            </a:r>
          </a:p>
        </p:txBody>
      </p:sp>
      <p:sp>
        <p:nvSpPr>
          <p:cNvPr id="26" name="线形标注 2 25"/>
          <p:cNvSpPr/>
          <p:nvPr/>
        </p:nvSpPr>
        <p:spPr>
          <a:xfrm flipH="1">
            <a:off x="3948226" y="3001531"/>
            <a:ext cx="1025370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298340" name="adj5"/>
              <a:gd fmla="val -148504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③男经理</a:t>
            </a:r>
          </a:p>
        </p:txBody>
      </p:sp>
      <p:sp>
        <p:nvSpPr>
          <p:cNvPr id="27" name="线形标注 3 26"/>
          <p:cNvSpPr/>
          <p:nvPr/>
        </p:nvSpPr>
        <p:spPr>
          <a:xfrm>
            <a:off x="6378611" y="2353459"/>
            <a:ext cx="1026000" cy="391398"/>
          </a:xfrm>
          <a:prstGeom prst="borderCallout3">
            <a:avLst>
              <a:gd fmla="val 18750" name="adj1"/>
              <a:gd fmla="val -8333" name="adj2"/>
              <a:gd fmla="val 18750" name="adj3"/>
              <a:gd fmla="val -16667" name="adj4"/>
              <a:gd fmla="val 100000" name="adj5"/>
              <a:gd fmla="val -16667" name="adj6"/>
              <a:gd fmla="val 586279" name="adj7"/>
              <a:gd fmla="val 107411" name="adj8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⑤男职员</a:t>
            </a:r>
          </a:p>
        </p:txBody>
      </p:sp>
      <p:sp>
        <p:nvSpPr>
          <p:cNvPr id="28" name="线形标注 2 27"/>
          <p:cNvSpPr/>
          <p:nvPr/>
        </p:nvSpPr>
        <p:spPr>
          <a:xfrm>
            <a:off x="9996899" y="2970173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40942" name="adj5"/>
              <a:gd fmla="val -141012" name="adj6"/>
            </a:avLst>
          </a:prstGeom>
          <a:solidFill>
            <a:srgbClr val="4681A3"/>
          </a:solidFill>
          <a:ln>
            <a:solidFill>
              <a:srgbClr val="4681A3"/>
            </a:solidFill>
            <a:headEnd type="oval"/>
            <a:tailEnd len="med" type="oval" w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①副总</a:t>
            </a:r>
          </a:p>
        </p:txBody>
      </p:sp>
      <p:sp>
        <p:nvSpPr>
          <p:cNvPr id="29" name="线形标注 2 28"/>
          <p:cNvSpPr/>
          <p:nvPr/>
        </p:nvSpPr>
        <p:spPr>
          <a:xfrm>
            <a:off x="8196699" y="2353459"/>
            <a:ext cx="1008112" cy="391398"/>
          </a:xfrm>
          <a:prstGeom prst="borderCallout2">
            <a:avLst>
              <a:gd fmla="val 18750" name="adj1"/>
              <a:gd fmla="val -8333" name="adj2"/>
              <a:gd fmla="val 18750" name="adj3"/>
              <a:gd fmla="val -16667" name="adj4"/>
              <a:gd fmla="val 474317" name="adj5"/>
              <a:gd fmla="val -65621" name="adj6"/>
            </a:avLst>
          </a:prstGeom>
          <a:solidFill>
            <a:srgbClr val="3F506C"/>
          </a:solidFill>
          <a:ln>
            <a:solidFill>
              <a:srgbClr val="3F506C"/>
            </a:solidFill>
            <a:headEnd type="oval"/>
            <a:tailEnd len="med" type="oval" w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⑥实习生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948225" y="1073317"/>
            <a:ext cx="585903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请大家思考为什么要这样排序？</a:t>
            </a:r>
          </a:p>
        </p:txBody>
      </p:sp>
    </p:spTree>
    <p:extLst>
      <p:ext uri="{BB962C8B-B14F-4D97-AF65-F5344CB8AC3E}">
        <p14:creationId val="2555564288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219575" y="2112519"/>
            <a:ext cx="5964238" cy="2222500"/>
          </a:xfrm>
          <a:prstGeom prst="rect">
            <a:avLst/>
          </a:prstGeom>
          <a:solidFill>
            <a:srgbClr val="3F506C"/>
          </a:solidFill>
          <a:ln algn="ctr" cap="flat" cmpd="sng" w="6350">
            <a:solidFill>
              <a:srgbClr val="3F506C"/>
            </a:solidFill>
            <a:prstDash val="solid"/>
            <a:miter lim="800000"/>
          </a:ln>
          <a:effectLst/>
        </p:spPr>
        <p:txBody>
          <a:bodyPr anchor="ctr" anchorCtr="0" bIns="0" compatLnSpc="1" forceAA="0" fromWordArt="0" lIns="0" numCol="1" rIns="0" rot="0" rtlCol="0" spcCol="0" spcFirstLastPara="0" tIns="0" vert="horz" wrap="square">
            <a:prstTxWarp prst="textNoShape">
              <a:avLst/>
            </a:prstTxWarp>
            <a:noAutofit/>
          </a:bodyPr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2040204020203" pitchFamily="34" typeface="微软雅黑 Light"/>
              <a:ea charset="-122" panose="020b0502040204020203" pitchFamily="34" typeface="微软雅黑 Light"/>
              <a:cs typeface="宋体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211513" y="4479482"/>
            <a:ext cx="128270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3200">
                <a:solidFill>
                  <a:srgbClr val="4681A3"/>
                </a:solidFill>
                <a:latin charset="0" panose="020b0604020202020204" pitchFamily="34" typeface="Arial"/>
                <a:ea charset="-122" panose="020b0502040204020203" pitchFamily="34" typeface="微软雅黑 Light"/>
              </a:rPr>
              <a:t>主方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686828" y="2749383"/>
            <a:ext cx="498157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6000">
                <a:solidFill>
                  <a:schemeClr val="bg1"/>
                </a:solidFill>
                <a:latin charset="0" panose="020b0604020202020204" pitchFamily="34" typeface="Arial"/>
                <a:ea charset="-122" panose="020b0502040204020203" pitchFamily="34" typeface="微软雅黑 Light"/>
              </a:rPr>
              <a:t>谈   判   桌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6066895" y="4192144"/>
            <a:ext cx="452438" cy="658813"/>
          </a:xfrm>
          <a:prstGeom prst="rect">
            <a:avLst/>
          </a:prstGeom>
          <a:solidFill>
            <a:srgbClr val="4681A3"/>
          </a:solidFill>
          <a:ln algn="ctr" cap="flat" cmpd="sng" w="12700">
            <a:solidFill>
              <a:srgbClr val="4681A3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3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362450" y="1671194"/>
            <a:ext cx="455613" cy="658813"/>
          </a:xfrm>
          <a:prstGeom prst="rect">
            <a:avLst/>
          </a:prstGeom>
          <a:solidFill>
            <a:srgbClr val="00B0F0"/>
          </a:solidFill>
          <a:ln algn="ctr" cap="flat" cmpd="sng" w="12700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6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217319" y="1671194"/>
            <a:ext cx="452437" cy="658813"/>
          </a:xfrm>
          <a:prstGeom prst="rect">
            <a:avLst/>
          </a:prstGeom>
          <a:solidFill>
            <a:srgbClr val="00B0F0"/>
          </a:solidFill>
          <a:ln algn="ctr" cap="flat" cmpd="sng" w="12700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4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6069012" y="1671194"/>
            <a:ext cx="452438" cy="658813"/>
          </a:xfrm>
          <a:prstGeom prst="rect">
            <a:avLst/>
          </a:prstGeom>
          <a:solidFill>
            <a:srgbClr val="00B0F0"/>
          </a:solidFill>
          <a:ln algn="ctr" cap="flat" cmpd="sng" w="12700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2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6920706" y="1671194"/>
            <a:ext cx="452438" cy="658813"/>
          </a:xfrm>
          <a:prstGeom prst="rect">
            <a:avLst/>
          </a:prstGeom>
          <a:solidFill>
            <a:srgbClr val="00B0F0"/>
          </a:solidFill>
          <a:ln algn="ctr" cap="flat" cmpd="sng" w="12700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7772400" y="1671194"/>
            <a:ext cx="452438" cy="658813"/>
          </a:xfrm>
          <a:prstGeom prst="rect">
            <a:avLst/>
          </a:prstGeom>
          <a:solidFill>
            <a:srgbClr val="00B0F0"/>
          </a:solidFill>
          <a:ln algn="ctr" cap="flat" cmpd="sng" w="12700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3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8624094" y="1671194"/>
            <a:ext cx="452437" cy="658813"/>
          </a:xfrm>
          <a:prstGeom prst="rect">
            <a:avLst/>
          </a:prstGeom>
          <a:solidFill>
            <a:srgbClr val="00B0F0"/>
          </a:solidFill>
          <a:ln algn="ctr" cap="flat" cmpd="sng" w="12700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5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9475788" y="1671194"/>
            <a:ext cx="452437" cy="658813"/>
          </a:xfrm>
          <a:prstGeom prst="rect">
            <a:avLst/>
          </a:prstGeom>
          <a:solidFill>
            <a:srgbClr val="00B0F0"/>
          </a:solidFill>
          <a:ln algn="ctr" cap="flat" cmpd="sng" w="12700">
            <a:solidFill>
              <a:srgbClr val="00B0F0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7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362450" y="4192144"/>
            <a:ext cx="452438" cy="658813"/>
          </a:xfrm>
          <a:prstGeom prst="rect">
            <a:avLst/>
          </a:prstGeom>
          <a:solidFill>
            <a:srgbClr val="4681A3"/>
          </a:solidFill>
          <a:ln algn="ctr" cap="flat" cmpd="sng" w="12700">
            <a:solidFill>
              <a:srgbClr val="4681A3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7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5214673" y="4192144"/>
            <a:ext cx="452437" cy="658813"/>
          </a:xfrm>
          <a:prstGeom prst="rect">
            <a:avLst/>
          </a:prstGeom>
          <a:solidFill>
            <a:srgbClr val="4681A3"/>
          </a:solidFill>
          <a:ln algn="ctr" cap="flat" cmpd="sng" w="12700">
            <a:solidFill>
              <a:srgbClr val="4681A3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5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919118" y="4192144"/>
            <a:ext cx="452438" cy="658813"/>
          </a:xfrm>
          <a:prstGeom prst="rect">
            <a:avLst/>
          </a:prstGeom>
          <a:solidFill>
            <a:srgbClr val="4681A3"/>
          </a:solidFill>
          <a:ln algn="ctr" cap="flat" cmpd="sng" w="12700">
            <a:solidFill>
              <a:srgbClr val="4681A3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771341" y="4192144"/>
            <a:ext cx="452438" cy="658813"/>
          </a:xfrm>
          <a:prstGeom prst="rect">
            <a:avLst/>
          </a:prstGeom>
          <a:solidFill>
            <a:srgbClr val="4681A3"/>
          </a:solidFill>
          <a:ln algn="ctr" cap="flat" cmpd="sng" w="12700">
            <a:solidFill>
              <a:srgbClr val="4681A3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2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623564" y="4192144"/>
            <a:ext cx="452437" cy="658813"/>
          </a:xfrm>
          <a:prstGeom prst="rect">
            <a:avLst/>
          </a:prstGeom>
          <a:solidFill>
            <a:srgbClr val="4681A3"/>
          </a:solidFill>
          <a:ln algn="ctr" cap="flat" cmpd="sng" w="12700">
            <a:solidFill>
              <a:srgbClr val="4681A3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4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9475788" y="4192144"/>
            <a:ext cx="452437" cy="658813"/>
          </a:xfrm>
          <a:prstGeom prst="rect">
            <a:avLst/>
          </a:prstGeom>
          <a:solidFill>
            <a:srgbClr val="4681A3"/>
          </a:solidFill>
          <a:ln algn="ctr" cap="flat" cmpd="sng" w="12700">
            <a:solidFill>
              <a:srgbClr val="4681A3"/>
            </a:solidFill>
            <a:prstDash val="solid"/>
            <a:miter lim="800000"/>
          </a:ln>
          <a:effectLst/>
        </p:spPr>
        <p:txBody>
          <a:bodyPr anchor="ctr" bIns="0" lIns="0" rIns="0" rtlCol="0" tIns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6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286126" y="1239394"/>
            <a:ext cx="113347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altLang="en-US" b="1" lang="zh-CN" sz="3200">
                <a:solidFill>
                  <a:srgbClr val="00B0F0"/>
                </a:solidFill>
                <a:latin charset="0" panose="020b0604020202020204" pitchFamily="34" typeface="Arial"/>
                <a:ea charset="-122" panose="020b0502040204020203" pitchFamily="34" typeface="微软雅黑 Light"/>
              </a:rPr>
              <a:t>客方</a:t>
            </a:r>
          </a:p>
        </p:txBody>
      </p:sp>
      <p:sp>
        <p:nvSpPr>
          <p:cNvPr id="21" name="矩形 20"/>
          <p:cNvSpPr/>
          <p:nvPr/>
        </p:nvSpPr>
        <p:spPr>
          <a:xfrm>
            <a:off x="2709069" y="1024960"/>
            <a:ext cx="8572500" cy="4523151"/>
          </a:xfrm>
          <a:prstGeom prst="rect">
            <a:avLst/>
          </a:prstGeom>
          <a:noFill/>
          <a:ln algn="ctr" cap="flat" cmpd="sng" w="12700">
            <a:solidFill>
              <a:sysClr lastClr="FFFFFF" val="window">
                <a:lumMod val="50000"/>
              </a:sysClr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b0502040204020203" pitchFamily="34" typeface="微软雅黑 Light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6176697" y="5207591"/>
            <a:ext cx="2001838" cy="552451"/>
          </a:xfrm>
          <a:prstGeom prst="rect">
            <a:avLst/>
          </a:prstGeom>
          <a:solidFill>
            <a:sysClr lastClr="000000" val="windowText">
              <a:lumMod val="50000"/>
              <a:lumOff val="50000"/>
            </a:sysClr>
          </a:solidFill>
          <a:ln algn="ctr" cap="flat" cmpd="sng" w="6350">
            <a:noFill/>
            <a:prstDash val="solid"/>
            <a:miter lim="800000"/>
          </a:ln>
          <a:effectLst/>
        </p:spPr>
        <p:txBody>
          <a:bodyPr anchor="ctr" anchorCtr="0" bIns="0" compatLnSpc="1" forceAA="0" fromWordArt="0" lIns="0" numCol="1" rIns="0" rot="0" rtlCol="0" spcCol="0" spcFirstLastPara="0" tIns="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/>
                <a:ea typeface="宋体"/>
                <a:cs typeface="宋体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00" kumimoji="0" lang="zh-CN" noProof="0" normalizeH="0" spc="0" strike="noStrike" sz="2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正门</a:t>
            </a:r>
          </a:p>
        </p:txBody>
      </p:sp>
      <p:sp>
        <p:nvSpPr>
          <p:cNvPr id="23" name="矩形 22"/>
          <p:cNvSpPr/>
          <p:nvPr/>
        </p:nvSpPr>
        <p:spPr>
          <a:xfrm>
            <a:off x="863500" y="2687118"/>
            <a:ext cx="1402080" cy="1517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30000"/>
              </a:lnSpc>
            </a:pPr>
            <a:r>
              <a:rPr altLang="en-US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面门为上</a:t>
            </a:r>
          </a:p>
          <a:p>
            <a:pPr indent="0">
              <a:lnSpc>
                <a:spcPct val="130000"/>
              </a:lnSpc>
            </a:pPr>
            <a:r>
              <a:rPr altLang="en-US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居中为上</a:t>
            </a:r>
          </a:p>
          <a:p>
            <a:pPr indent="0">
              <a:lnSpc>
                <a:spcPct val="130000"/>
              </a:lnSpc>
            </a:pPr>
            <a:r>
              <a:rPr altLang="en-US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以右为上</a:t>
            </a:r>
          </a:p>
        </p:txBody>
      </p:sp>
      <p:sp>
        <p:nvSpPr>
          <p:cNvPr id="24" name="矩形 23"/>
          <p:cNvSpPr/>
          <p:nvPr/>
        </p:nvSpPr>
        <p:spPr>
          <a:xfrm>
            <a:off x="863500" y="2317785"/>
            <a:ext cx="167420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座次要点：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</p:spTree>
    <p:extLst>
      <p:ext uri="{BB962C8B-B14F-4D97-AF65-F5344CB8AC3E}">
        <p14:creationId val="359888347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863500" y="2744268"/>
            <a:ext cx="1402080" cy="1517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30000"/>
              </a:lnSpc>
            </a:pPr>
            <a:r>
              <a:rPr altLang="en-US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面门为上</a:t>
            </a:r>
          </a:p>
          <a:p>
            <a:pPr indent="0">
              <a:lnSpc>
                <a:spcPct val="130000"/>
              </a:lnSpc>
            </a:pPr>
            <a:r>
              <a:rPr altLang="en-US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居中为上</a:t>
            </a:r>
          </a:p>
          <a:p>
            <a:pPr indent="0">
              <a:lnSpc>
                <a:spcPct val="130000"/>
              </a:lnSpc>
            </a:pPr>
            <a:r>
              <a:rPr altLang="en-US" lang="zh-CN" sz="24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以右为上</a:t>
            </a:r>
          </a:p>
        </p:txBody>
      </p:sp>
      <p:sp>
        <p:nvSpPr>
          <p:cNvPr id="4" name="矩形 3"/>
          <p:cNvSpPr/>
          <p:nvPr/>
        </p:nvSpPr>
        <p:spPr>
          <a:xfrm>
            <a:off x="863500" y="2374935"/>
            <a:ext cx="1674205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20603050405020304" pitchFamily="18" typeface="Times New Roman"/>
              </a:rPr>
              <a:t>座次要点：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981302" y="1264794"/>
            <a:ext cx="2610645" cy="3788016"/>
          </a:xfrm>
          <a:prstGeom prst="rect">
            <a:avLst/>
          </a:prstGeom>
          <a:solidFill>
            <a:srgbClr val="3F506C"/>
          </a:solidFill>
          <a:ln>
            <a:solidFill>
              <a:srgbClr val="3F506C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 bIns="0" compatLnSpc="1" forceAA="0" fromWordArt="0" lIns="0" numCol="1" rIns="0" rot="0" rtlCol="0" spcCol="0" spcFirstLastPara="0" tIns="0" vert="horz" wrap="square">
            <a:prstTxWarp prst="textNoShape">
              <a:avLst/>
            </a:prstTxWarp>
            <a:noAutofit/>
          </a:bodyPr>
          <a:lstStyle/>
          <a:p>
            <a:pPr algn="ctr"/>
            <a:endParaRPr altLang="en-US" kern="100" lang="zh-CN">
              <a:solidFill>
                <a:schemeClr val="lt1"/>
              </a:solidFill>
              <a:latin charset="-122" panose="020b0502040204020203" pitchFamily="34" typeface="微软雅黑 Light"/>
              <a:ea charset="-122" panose="020b0502040204020203" pitchFamily="34" typeface="微软雅黑 Light"/>
              <a:cs typeface="宋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09069" y="1082110"/>
            <a:ext cx="8572500" cy="45231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285706" y="5264741"/>
            <a:ext cx="2001838" cy="55245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 bIns="0" compatLnSpc="1" forceAA="0" fromWordArt="0" lIns="0" numCol="1" rIns="0" rot="0" rtlCol="0" spcCol="0" spcFirstLastPara="0" tIns="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/>
                <a:ea typeface="宋体"/>
                <a:cs typeface="宋体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正门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744895" y="1391793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4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8744895" y="2137437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2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744895" y="2883081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744895" y="3628725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3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8744895" y="4374369"/>
            <a:ext cx="871537" cy="523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5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956817" y="1391794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5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956817" y="2137438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3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4956817" y="2883082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4956817" y="3628726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2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956817" y="4374370"/>
            <a:ext cx="871537" cy="523875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b="1" lang="en-US" sz="2400">
                <a:solidFill>
                  <a:schemeClr val="lt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4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9879166" y="1264794"/>
            <a:ext cx="1133475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3200">
                <a:solidFill>
                  <a:srgbClr val="00B0F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客方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463927" y="1297936"/>
            <a:ext cx="128270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32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主方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6737984" y="1653730"/>
            <a:ext cx="1097280" cy="306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altLang="en-US" b="1" lang="zh-CN" sz="6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谈 判 桌</a:t>
            </a:r>
          </a:p>
        </p:txBody>
      </p:sp>
    </p:spTree>
    <p:extLst>
      <p:ext uri="{BB962C8B-B14F-4D97-AF65-F5344CB8AC3E}">
        <p14:creationId val="2464472566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7"/>
                                        <p:tgtEl>
                                          <p:spTgt spid="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0"/>
                                        <p:tgtEl>
                                          <p:spTgt spid="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3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6"/>
                                        <p:tgtEl>
                                          <p:spTgt spid="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19"/>
                                        <p:tgtEl>
                                          <p:spTgt spid="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22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25"/>
                                        <p:tgtEl>
                                          <p:spTgt spid="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28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31"/>
                                        <p:tgtEl>
                                          <p:spTgt spid="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34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692819" y="441752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4.3  位置礼仪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860485" y="1475138"/>
            <a:ext cx="10823514" cy="80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tabLst>
                <a:tab pos="457200"/>
              </a:tabLst>
            </a:pPr>
            <a:r>
              <a:rPr altLang="en-US" kern="100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一次较为正式的会面，宾主双方往往需要合影留念。一般的位置安排是：主客双方间隔排列，前排为上，居中为上，以右为上。最好事先安排合影图比较好。</a:t>
            </a:r>
          </a:p>
        </p:txBody>
      </p:sp>
      <p:sp>
        <p:nvSpPr>
          <p:cNvPr id="4" name="矩形 3"/>
          <p:cNvSpPr/>
          <p:nvPr/>
        </p:nvSpPr>
        <p:spPr>
          <a:xfrm>
            <a:off x="860487" y="3455737"/>
            <a:ext cx="5210114" cy="1866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57215" y="5153995"/>
            <a:ext cx="1216658" cy="335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 bIns="0" compatLnSpc="1" forceAA="0" fromWordArt="0" lIns="0" numCol="1" rIns="0" rot="0" rtlCol="0" spcCol="0" spcFirstLastPara="0" tIns="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/>
                <a:ea typeface="宋体"/>
                <a:cs typeface="宋体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照相机</a:t>
            </a:r>
          </a:p>
        </p:txBody>
      </p:sp>
      <p:sp>
        <p:nvSpPr>
          <p:cNvPr id="6" name="椭圆 5"/>
          <p:cNvSpPr/>
          <p:nvPr/>
        </p:nvSpPr>
        <p:spPr>
          <a:xfrm>
            <a:off x="1441614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6</a:t>
            </a:r>
          </a:p>
        </p:txBody>
      </p:sp>
      <p:sp>
        <p:nvSpPr>
          <p:cNvPr id="7" name="椭圆 6"/>
          <p:cNvSpPr/>
          <p:nvPr/>
        </p:nvSpPr>
        <p:spPr>
          <a:xfrm>
            <a:off x="2049545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4</a:t>
            </a:r>
          </a:p>
        </p:txBody>
      </p:sp>
      <p:sp>
        <p:nvSpPr>
          <p:cNvPr id="8" name="椭圆 7"/>
          <p:cNvSpPr/>
          <p:nvPr/>
        </p:nvSpPr>
        <p:spPr>
          <a:xfrm>
            <a:off x="2657476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2</a:t>
            </a:r>
          </a:p>
        </p:txBody>
      </p:sp>
      <p:sp>
        <p:nvSpPr>
          <p:cNvPr id="9" name="椭圆 8"/>
          <p:cNvSpPr/>
          <p:nvPr/>
        </p:nvSpPr>
        <p:spPr>
          <a:xfrm>
            <a:off x="3265407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</a:t>
            </a:r>
          </a:p>
        </p:txBody>
      </p:sp>
      <p:sp>
        <p:nvSpPr>
          <p:cNvPr id="10" name="椭圆 9"/>
          <p:cNvSpPr/>
          <p:nvPr/>
        </p:nvSpPr>
        <p:spPr>
          <a:xfrm>
            <a:off x="3873338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3</a:t>
            </a:r>
          </a:p>
        </p:txBody>
      </p:sp>
      <p:sp>
        <p:nvSpPr>
          <p:cNvPr id="11" name="椭圆 10"/>
          <p:cNvSpPr/>
          <p:nvPr/>
        </p:nvSpPr>
        <p:spPr>
          <a:xfrm>
            <a:off x="4481269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5</a:t>
            </a:r>
          </a:p>
        </p:txBody>
      </p:sp>
      <p:sp>
        <p:nvSpPr>
          <p:cNvPr id="12" name="椭圆 11"/>
          <p:cNvSpPr/>
          <p:nvPr/>
        </p:nvSpPr>
        <p:spPr>
          <a:xfrm>
            <a:off x="5089200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7</a:t>
            </a:r>
          </a:p>
        </p:txBody>
      </p:sp>
      <p:sp>
        <p:nvSpPr>
          <p:cNvPr id="13" name="矩形 12"/>
          <p:cNvSpPr/>
          <p:nvPr/>
        </p:nvSpPr>
        <p:spPr>
          <a:xfrm>
            <a:off x="6473886" y="3455737"/>
            <a:ext cx="5210114" cy="1866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8470614" y="5153995"/>
            <a:ext cx="1216658" cy="3357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 bIns="0" compatLnSpc="1" forceAA="0" fromWordArt="0" lIns="0" numCol="1" rIns="0" rot="0" rtlCol="0" spcCol="0" spcFirstLastPara="0" tIns="0" vert="horz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 kern="100">
                <a:solidFill>
                  <a:schemeClr val="lt1"/>
                </a:solidFill>
                <a:latin typeface="微软雅黑"/>
                <a:ea typeface="宋体"/>
                <a:cs typeface="宋体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altLang="en-US" lang="zh-CN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照相机</a:t>
            </a:r>
          </a:p>
        </p:txBody>
      </p:sp>
      <p:sp>
        <p:nvSpPr>
          <p:cNvPr id="15" name="椭圆 14"/>
          <p:cNvSpPr/>
          <p:nvPr/>
        </p:nvSpPr>
        <p:spPr>
          <a:xfrm>
            <a:off x="7055013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7</a:t>
            </a:r>
          </a:p>
        </p:txBody>
      </p:sp>
      <p:sp>
        <p:nvSpPr>
          <p:cNvPr id="16" name="椭圆 15"/>
          <p:cNvSpPr/>
          <p:nvPr/>
        </p:nvSpPr>
        <p:spPr>
          <a:xfrm>
            <a:off x="7588250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5</a:t>
            </a:r>
          </a:p>
        </p:txBody>
      </p:sp>
      <p:sp>
        <p:nvSpPr>
          <p:cNvPr id="17" name="椭圆 16"/>
          <p:cNvSpPr/>
          <p:nvPr/>
        </p:nvSpPr>
        <p:spPr>
          <a:xfrm>
            <a:off x="8121487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3</a:t>
            </a:r>
          </a:p>
        </p:txBody>
      </p:sp>
      <p:sp>
        <p:nvSpPr>
          <p:cNvPr id="18" name="椭圆 17"/>
          <p:cNvSpPr/>
          <p:nvPr/>
        </p:nvSpPr>
        <p:spPr>
          <a:xfrm>
            <a:off x="8654725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</a:t>
            </a:r>
          </a:p>
        </p:txBody>
      </p:sp>
      <p:sp>
        <p:nvSpPr>
          <p:cNvPr id="19" name="椭圆 18"/>
          <p:cNvSpPr/>
          <p:nvPr/>
        </p:nvSpPr>
        <p:spPr>
          <a:xfrm>
            <a:off x="9187962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2</a:t>
            </a:r>
          </a:p>
        </p:txBody>
      </p:sp>
      <p:sp>
        <p:nvSpPr>
          <p:cNvPr id="20" name="椭圆 19"/>
          <p:cNvSpPr/>
          <p:nvPr/>
        </p:nvSpPr>
        <p:spPr>
          <a:xfrm>
            <a:off x="9721199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4</a:t>
            </a:r>
          </a:p>
        </p:txBody>
      </p:sp>
      <p:sp>
        <p:nvSpPr>
          <p:cNvPr id="21" name="椭圆 20"/>
          <p:cNvSpPr/>
          <p:nvPr/>
        </p:nvSpPr>
        <p:spPr>
          <a:xfrm>
            <a:off x="10254436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6</a:t>
            </a:r>
          </a:p>
        </p:txBody>
      </p:sp>
      <p:sp>
        <p:nvSpPr>
          <p:cNvPr id="22" name="椭圆 21"/>
          <p:cNvSpPr/>
          <p:nvPr/>
        </p:nvSpPr>
        <p:spPr>
          <a:xfrm>
            <a:off x="10787674" y="4298138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8</a:t>
            </a:r>
          </a:p>
        </p:txBody>
      </p:sp>
      <p:sp>
        <p:nvSpPr>
          <p:cNvPr id="23" name="矩形 22"/>
          <p:cNvSpPr/>
          <p:nvPr/>
        </p:nvSpPr>
        <p:spPr>
          <a:xfrm>
            <a:off x="8217167" y="2802936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0" lang="zh-CN" sz="20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每排人数为双</a:t>
            </a:r>
          </a:p>
        </p:txBody>
      </p:sp>
      <p:sp>
        <p:nvSpPr>
          <p:cNvPr id="24" name="矩形 23"/>
          <p:cNvSpPr/>
          <p:nvPr/>
        </p:nvSpPr>
        <p:spPr>
          <a:xfrm>
            <a:off x="2604517" y="2802936"/>
            <a:ext cx="1706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kern="100" lang="zh-CN" sz="20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每排人数为单</a:t>
            </a:r>
          </a:p>
        </p:txBody>
      </p:sp>
      <p:sp>
        <p:nvSpPr>
          <p:cNvPr id="25" name="椭圆 24"/>
          <p:cNvSpPr/>
          <p:nvPr/>
        </p:nvSpPr>
        <p:spPr>
          <a:xfrm>
            <a:off x="7055013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15</a:t>
            </a:r>
          </a:p>
        </p:txBody>
      </p:sp>
      <p:sp>
        <p:nvSpPr>
          <p:cNvPr id="26" name="椭圆 25"/>
          <p:cNvSpPr/>
          <p:nvPr/>
        </p:nvSpPr>
        <p:spPr>
          <a:xfrm>
            <a:off x="7588250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13</a:t>
            </a:r>
          </a:p>
        </p:txBody>
      </p:sp>
      <p:sp>
        <p:nvSpPr>
          <p:cNvPr id="27" name="椭圆 26"/>
          <p:cNvSpPr/>
          <p:nvPr/>
        </p:nvSpPr>
        <p:spPr>
          <a:xfrm>
            <a:off x="8121487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11</a:t>
            </a:r>
          </a:p>
        </p:txBody>
      </p:sp>
      <p:sp>
        <p:nvSpPr>
          <p:cNvPr id="28" name="椭圆 27"/>
          <p:cNvSpPr/>
          <p:nvPr/>
        </p:nvSpPr>
        <p:spPr>
          <a:xfrm>
            <a:off x="8654725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9</a:t>
            </a:r>
          </a:p>
        </p:txBody>
      </p:sp>
      <p:sp>
        <p:nvSpPr>
          <p:cNvPr id="29" name="椭圆 28"/>
          <p:cNvSpPr/>
          <p:nvPr/>
        </p:nvSpPr>
        <p:spPr>
          <a:xfrm>
            <a:off x="9187962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10</a:t>
            </a:r>
          </a:p>
        </p:txBody>
      </p:sp>
      <p:sp>
        <p:nvSpPr>
          <p:cNvPr id="30" name="椭圆 29"/>
          <p:cNvSpPr/>
          <p:nvPr/>
        </p:nvSpPr>
        <p:spPr>
          <a:xfrm>
            <a:off x="9721199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12</a:t>
            </a:r>
          </a:p>
        </p:txBody>
      </p:sp>
      <p:sp>
        <p:nvSpPr>
          <p:cNvPr id="31" name="椭圆 30"/>
          <p:cNvSpPr/>
          <p:nvPr/>
        </p:nvSpPr>
        <p:spPr>
          <a:xfrm>
            <a:off x="10254436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14</a:t>
            </a:r>
          </a:p>
        </p:txBody>
      </p:sp>
      <p:sp>
        <p:nvSpPr>
          <p:cNvPr id="32" name="椭圆 31"/>
          <p:cNvSpPr/>
          <p:nvPr/>
        </p:nvSpPr>
        <p:spPr>
          <a:xfrm>
            <a:off x="10787674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16</a:t>
            </a:r>
          </a:p>
        </p:txBody>
      </p:sp>
      <p:sp>
        <p:nvSpPr>
          <p:cNvPr id="33" name="椭圆 32"/>
          <p:cNvSpPr/>
          <p:nvPr/>
        </p:nvSpPr>
        <p:spPr>
          <a:xfrm>
            <a:off x="1441614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13</a:t>
            </a:r>
          </a:p>
        </p:txBody>
      </p:sp>
      <p:sp>
        <p:nvSpPr>
          <p:cNvPr id="34" name="椭圆 33"/>
          <p:cNvSpPr/>
          <p:nvPr/>
        </p:nvSpPr>
        <p:spPr>
          <a:xfrm>
            <a:off x="2049545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11</a:t>
            </a:r>
          </a:p>
        </p:txBody>
      </p:sp>
      <p:sp>
        <p:nvSpPr>
          <p:cNvPr id="35" name="椭圆 34"/>
          <p:cNvSpPr/>
          <p:nvPr/>
        </p:nvSpPr>
        <p:spPr>
          <a:xfrm>
            <a:off x="2657476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9</a:t>
            </a:r>
          </a:p>
        </p:txBody>
      </p:sp>
      <p:sp>
        <p:nvSpPr>
          <p:cNvPr id="36" name="椭圆 35"/>
          <p:cNvSpPr/>
          <p:nvPr/>
        </p:nvSpPr>
        <p:spPr>
          <a:xfrm>
            <a:off x="3265407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b="1" lang="en-US" sz="2400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8</a:t>
            </a:r>
          </a:p>
        </p:txBody>
      </p:sp>
      <p:sp>
        <p:nvSpPr>
          <p:cNvPr id="37" name="椭圆 36"/>
          <p:cNvSpPr/>
          <p:nvPr/>
        </p:nvSpPr>
        <p:spPr>
          <a:xfrm>
            <a:off x="3873338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10</a:t>
            </a:r>
          </a:p>
        </p:txBody>
      </p:sp>
      <p:sp>
        <p:nvSpPr>
          <p:cNvPr id="38" name="椭圆 37"/>
          <p:cNvSpPr/>
          <p:nvPr/>
        </p:nvSpPr>
        <p:spPr>
          <a:xfrm>
            <a:off x="4481269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12</a:t>
            </a:r>
          </a:p>
        </p:txBody>
      </p:sp>
      <p:sp>
        <p:nvSpPr>
          <p:cNvPr id="39" name="椭圆 38"/>
          <p:cNvSpPr/>
          <p:nvPr/>
        </p:nvSpPr>
        <p:spPr>
          <a:xfrm>
            <a:off x="5089200" y="3789466"/>
            <a:ext cx="385934" cy="385934"/>
          </a:xfrm>
          <a:prstGeom prst="ellipse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rtlCol="0" tIns="0"/>
          <a:lstStyle/>
          <a:p>
            <a:pPr algn="ctr"/>
            <a:r>
              <a:rPr altLang="zh-CN" lang="en-US">
                <a:latin charset="-122" panose="020b0502040204020203" pitchFamily="34" typeface="微软雅黑 Light"/>
                <a:ea charset="-122" panose="020b0502040204020203" pitchFamily="34" typeface="微软雅黑 Light"/>
                <a:cs charset="-122" pitchFamily="34" typeface="Arial Unicode MS"/>
              </a:rPr>
              <a:t>14</a:t>
            </a:r>
          </a:p>
        </p:txBody>
      </p:sp>
    </p:spTree>
    <p:extLst>
      <p:ext uri="{BB962C8B-B14F-4D97-AF65-F5344CB8AC3E}">
        <p14:creationId val="95570393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5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A_矩形 1"/>
          <p:cNvSpPr/>
          <p:nvPr>
            <p:custDataLst>
              <p:tags r:id="rId3"/>
            </p:custDataLst>
          </p:nvPr>
        </p:nvSpPr>
        <p:spPr>
          <a:xfrm>
            <a:off x="4893103" y="5923330"/>
            <a:ext cx="1025813" cy="3600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汇报人：</a:t>
            </a:r>
          </a:p>
        </p:txBody>
      </p:sp>
      <p:sp>
        <p:nvSpPr>
          <p:cNvPr id="3" name="PA_矩形 8"/>
          <p:cNvSpPr/>
          <p:nvPr>
            <p:custDataLst>
              <p:tags r:id="rId4"/>
            </p:custDataLst>
          </p:nvPr>
        </p:nvSpPr>
        <p:spPr>
          <a:xfrm>
            <a:off x="5902575" y="5923328"/>
            <a:ext cx="1222776" cy="360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rgbClr val="3F506C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优页PPT</a:t>
            </a:r>
          </a:p>
        </p:txBody>
      </p:sp>
    </p:spTree>
    <p:extLst>
      <p:ext uri="{BB962C8B-B14F-4D97-AF65-F5344CB8AC3E}">
        <p14:creationId val="3966041941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49969" y="517952"/>
            <a:ext cx="3594976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1.2 为何要学礼仪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451992" y="1660804"/>
            <a:ext cx="6731000" cy="3528000"/>
          </a:xfrm>
          <a:prstGeom prst="rect">
            <a:avLst/>
          </a:prstGeom>
          <a:solidFill>
            <a:schemeClr val="bg1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03512" y="2204864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03512" y="2225356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2063552" y="1793177"/>
            <a:ext cx="4536504" cy="365760"/>
          </a:xfrm>
          <a:prstGeom prst="rect">
            <a:avLst/>
          </a:prstGeom>
          <a:noFill/>
          <a:ln>
            <a:noFill/>
          </a:ln>
        </p:spPr>
        <p:txBody>
          <a:bodyPr rtlCol="0" vert="horz" wrap="square">
            <a:spAutoFit/>
          </a:bodyPr>
          <a:lstStyle/>
          <a:p>
            <a:r>
              <a:rPr altLang="en-US" b="1" kern="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体现个人的素养，企业的形象</a:t>
            </a:r>
          </a:p>
        </p:txBody>
      </p:sp>
      <p:sp>
        <p:nvSpPr>
          <p:cNvPr id="7" name="矩形 6"/>
          <p:cNvSpPr/>
          <p:nvPr/>
        </p:nvSpPr>
        <p:spPr>
          <a:xfrm>
            <a:off x="1703512" y="1833843"/>
            <a:ext cx="288000" cy="28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"/>
                <a:ea charset="-122" panose="020b0502040204020203" pitchFamily="34" typeface="微软雅黑 Light"/>
                <a:cs charset="0" panose="02020603050405020304" pitchFamily="18" typeface="Times New Roman"/>
              </a:rPr>
              <a:t>2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649140" y="2996953"/>
            <a:ext cx="6336704" cy="1408176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indent="0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2040204020203" pitchFamily="34" typeface="微软雅黑 Light"/>
              </a:rPr>
              <a:t>进行礼仪培训可以有效的塑造自己本身的专业形象，在交往的过程中给对方留下专业，有礼有节的良好职业印象，从而提升个人在职场的竞争优势，同时在针对新入职的同事，礼仪培训可以帮助企业加快新员工完成职业化的过程，帮助企业尽快提升“战斗力”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7837" r="17140"/>
          <a:stretch>
            <a:fillRect/>
          </a:stretch>
        </p:blipFill>
        <p:spPr>
          <a:xfrm>
            <a:off x="8794552" y="1660804"/>
            <a:ext cx="2294023" cy="3528000"/>
          </a:xfrm>
          <a:prstGeom prst="rect">
            <a:avLst/>
          </a:prstGeom>
          <a:ln>
            <a:solidFill>
              <a:srgbClr val="4681A3"/>
            </a:solidFill>
          </a:ln>
        </p:spPr>
      </p:pic>
    </p:spTree>
    <p:extLst>
      <p:ext uri="{BB962C8B-B14F-4D97-AF65-F5344CB8AC3E}">
        <p14:creationId val="233421593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749969" y="517952"/>
            <a:ext cx="3594976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1.2 为何要学礼仪</a:t>
            </a:r>
          </a:p>
        </p:txBody>
      </p:sp>
      <p:sp>
        <p:nvSpPr>
          <p:cNvPr id="3" name="矩形 2"/>
          <p:cNvSpPr/>
          <p:nvPr/>
        </p:nvSpPr>
        <p:spPr>
          <a:xfrm>
            <a:off x="1451992" y="1660804"/>
            <a:ext cx="6731000" cy="3528000"/>
          </a:xfrm>
          <a:prstGeom prst="rect">
            <a:avLst/>
          </a:prstGeom>
          <a:solidFill>
            <a:schemeClr val="bg1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703512" y="2204864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03512" y="2225356"/>
            <a:ext cx="6264696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5"/>
          <p:cNvSpPr txBox="1"/>
          <p:nvPr/>
        </p:nvSpPr>
        <p:spPr>
          <a:xfrm>
            <a:off x="2063552" y="1793177"/>
            <a:ext cx="4536504" cy="365760"/>
          </a:xfrm>
          <a:prstGeom prst="rect">
            <a:avLst/>
          </a:prstGeom>
          <a:noFill/>
          <a:ln>
            <a:noFill/>
          </a:ln>
        </p:spPr>
        <p:txBody>
          <a:bodyPr rtlCol="0" vert="horz" wrap="square">
            <a:spAutoFit/>
          </a:bodyPr>
          <a:lstStyle/>
          <a:p>
            <a:r>
              <a:rPr altLang="en-US" b="1" kern="0" lang="zh-CN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人际交往，社会交往规范</a:t>
            </a:r>
          </a:p>
        </p:txBody>
      </p:sp>
      <p:sp>
        <p:nvSpPr>
          <p:cNvPr id="7" name="矩形 6"/>
          <p:cNvSpPr/>
          <p:nvPr/>
        </p:nvSpPr>
        <p:spPr>
          <a:xfrm>
            <a:off x="1703512" y="1833843"/>
            <a:ext cx="288000" cy="288000"/>
          </a:xfrm>
          <a:prstGeom prst="rect">
            <a:avLst/>
          </a:prstGeom>
          <a:solidFill>
            <a:srgbClr val="4681A3"/>
          </a:solidFill>
          <a:ln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latin charset="0" pitchFamily="34" typeface="Impact"/>
                <a:ea charset="-122" panose="020b0502040204020203" pitchFamily="34" typeface="微软雅黑 Light"/>
                <a:cs charset="0" panose="02020603050405020304" pitchFamily="18" typeface="Times New Roman"/>
              </a:rPr>
              <a:t>3</a:t>
            </a:r>
          </a:p>
        </p:txBody>
      </p:sp>
      <p:sp>
        <p:nvSpPr>
          <p:cNvPr id="8" name="Text Box 44"/>
          <p:cNvSpPr txBox="1">
            <a:spLocks noChangeArrowheads="1"/>
          </p:cNvSpPr>
          <p:nvPr/>
        </p:nvSpPr>
        <p:spPr bwMode="auto">
          <a:xfrm>
            <a:off x="1649140" y="2996953"/>
            <a:ext cx="6336704" cy="1737360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>
                <a:solidFill>
                  <a:srgbClr val="FFFFFF">
                    <a:alpha val="30000"/>
                  </a:srgbClr>
                </a:solidFill>
              </a14:hiddenFill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defTabSz="720725" indent="457200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charset="-122" pitchFamily="34" typeface="微软雅黑"/>
                <a:ea charset="-122" pitchFamily="34" typeface="微软雅黑"/>
              </a:defRPr>
            </a:lvl1pPr>
            <a:lvl2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2pPr>
            <a:lvl3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3pPr>
            <a:lvl4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4pPr>
            <a:lvl5pPr defTabSz="720725" eaLnBrk="0" hangingPunct="0">
              <a:defRPr sz="1600">
                <a:latin charset="0" panose="020b0604020202020204" pitchFamily="34" typeface="Arial"/>
                <a:ea charset="-122" pitchFamily="2" typeface="宋体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charset="0" panose="020b0604020202020204" pitchFamily="34" typeface="Arial"/>
                <a:ea charset="-122" pitchFamily="2" typeface="宋体"/>
              </a:defRPr>
            </a:lvl9pPr>
          </a:lstStyle>
          <a:p>
            <a:pPr indent="0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2040204020203" pitchFamily="34" typeface="微软雅黑 Light"/>
              </a:rPr>
              <a:t>良好的社交礼仪有助于人与人，组织与组织之间的沟通，有利于信息资源的交流共享。可以使我们在社交上投入的时间带来感情上的收获。</a:t>
            </a:r>
          </a:p>
          <a:p>
            <a:pPr indent="0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ea charset="-122" panose="020b0502040204020203" pitchFamily="34" typeface="微软雅黑 Light"/>
              </a:rPr>
              <a:t>社交在很多情况下是建立诸如商业合作，感情姻缘等关系的纽带，在建立关系的过程中，记得要学会跟进关系，避免忘记，日近日密，日疏日远。 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6832" r="9250"/>
          <a:stretch>
            <a:fillRect/>
          </a:stretch>
        </p:blipFill>
        <p:spPr>
          <a:xfrm>
            <a:off x="8380140" y="1660804"/>
            <a:ext cx="3272589" cy="3528000"/>
          </a:xfrm>
          <a:prstGeom prst="rect">
            <a:avLst/>
          </a:prstGeom>
          <a:ln>
            <a:solidFill>
              <a:srgbClr val="4681A3"/>
            </a:solidFill>
          </a:ln>
        </p:spPr>
      </p:pic>
    </p:spTree>
    <p:extLst>
      <p:ext uri="{BB962C8B-B14F-4D97-AF65-F5344CB8AC3E}">
        <p14:creationId val="556277889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59946" y="0"/>
            <a:ext cx="336859" cy="90872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29095" y="404664"/>
            <a:ext cx="1451474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2800">
                <a:solidFill>
                  <a:srgbClr val="4681A3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过渡页</a:t>
            </a:r>
          </a:p>
        </p:txBody>
      </p:sp>
      <p:sp>
        <p:nvSpPr>
          <p:cNvPr id="4" name="矩形 24"/>
          <p:cNvSpPr>
            <a:spLocks noChangeArrowheads="1"/>
          </p:cNvSpPr>
          <p:nvPr/>
        </p:nvSpPr>
        <p:spPr bwMode="auto">
          <a:xfrm>
            <a:off x="2136590" y="558552"/>
            <a:ext cx="2447635" cy="3657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altLang="zh-CN" b="1" lang="en-US" sz="1800">
                <a:solidFill>
                  <a:srgbClr val="4681A3"/>
                </a:solidFill>
                <a:ea charset="-122" panose="020b0502040204020203" pitchFamily="34" typeface="微软雅黑 Light"/>
                <a:cs charset="-122" pitchFamily="34" typeface="Arial Unicode MS"/>
              </a:rPr>
              <a:t>TRANSITION PAGE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59945" y="908720"/>
            <a:ext cx="4368258" cy="0"/>
          </a:xfrm>
          <a:prstGeom prst="line">
            <a:avLst/>
          </a:prstGeom>
          <a:ln>
            <a:solidFill>
              <a:srgbClr val="468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/>
        </p:nvSpPr>
        <p:spPr>
          <a:xfrm>
            <a:off x="11088404" y="6184352"/>
            <a:ext cx="838518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00">
                <a:solidFill>
                  <a:schemeClr val="bg1">
                    <a:lumMod val="75000"/>
                  </a:schemeClr>
                </a:solidFill>
                <a:ea charset="-122" panose="020b0502040204020203" pitchFamily="34" typeface="微软雅黑 Light"/>
              </a:rPr>
              <a:t>—  8 — </a:t>
            </a:r>
          </a:p>
        </p:txBody>
      </p:sp>
      <p:sp>
        <p:nvSpPr>
          <p:cNvPr id="7" name="椭圆 6"/>
          <p:cNvSpPr/>
          <p:nvPr/>
        </p:nvSpPr>
        <p:spPr>
          <a:xfrm>
            <a:off x="3573628" y="2420888"/>
            <a:ext cx="1044000" cy="1044000"/>
          </a:xfrm>
          <a:prstGeom prst="ellipse">
            <a:avLst/>
          </a:prstGeom>
          <a:noFill/>
          <a:ln>
            <a:solidFill>
              <a:srgbClr val="4681A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latin charset="0" pitchFamily="34" typeface="Impact"/>
              <a:ea charset="-122" panose="020b0502040204020203" pitchFamily="34" typeface="微软雅黑 Light"/>
            </a:endParaRPr>
          </a:p>
        </p:txBody>
      </p:sp>
      <p:cxnSp>
        <p:nvCxnSpPr>
          <p:cNvPr id="8" name="直接连接符 7"/>
          <p:cNvCxnSpPr>
            <a:stCxn id="7" idx="6"/>
          </p:cNvCxnSpPr>
          <p:nvPr/>
        </p:nvCxnSpPr>
        <p:spPr>
          <a:xfrm>
            <a:off x="4617628" y="2942888"/>
            <a:ext cx="4502708" cy="0"/>
          </a:xfrm>
          <a:prstGeom prst="line">
            <a:avLst/>
          </a:prstGeom>
          <a:ln w="19050">
            <a:solidFill>
              <a:srgbClr val="4681A3"/>
            </a:solidFill>
            <a:tailEnd len="lg" type="arrow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6642000"/>
            <a:ext cx="12192000" cy="216000"/>
          </a:xfrm>
          <a:prstGeom prst="rect">
            <a:avLst/>
          </a:prstGeom>
          <a:solidFill>
            <a:srgbClr val="3F5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6021288"/>
            <a:ext cx="12192000" cy="620712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800">
              <a:ea charset="-122" panose="020b0502040204020203" pitchFamily="34" typeface="微软雅黑 Ligh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63628" y="2510888"/>
            <a:ext cx="864000" cy="864000"/>
          </a:xfrm>
          <a:prstGeom prst="ellipse">
            <a:avLst/>
          </a:prstGeom>
          <a:solidFill>
            <a:srgbClr val="4681A3"/>
          </a:solidFill>
          <a:ln w="6350">
            <a:solidFill>
              <a:srgbClr val="468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altLang="zh-CN" lang="en-US" sz="4400">
                <a:latin charset="0" pitchFamily="34" typeface="Impact"/>
                <a:ea charset="-122" panose="020b0502040204020203" pitchFamily="34" typeface="微软雅黑 Light"/>
              </a:rPr>
              <a:t>2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5745122" y="2204865"/>
            <a:ext cx="3908652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altLang="en-US" b="1" lang="zh-CN" sz="3600">
                <a:solidFill>
                  <a:srgbClr val="666666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职业形象</a:t>
            </a:r>
          </a:p>
        </p:txBody>
      </p:sp>
      <p:sp>
        <p:nvSpPr>
          <p:cNvPr id="14" name="矩形 48"/>
          <p:cNvSpPr>
            <a:spLocks noChangeArrowheads="1"/>
          </p:cNvSpPr>
          <p:nvPr/>
        </p:nvSpPr>
        <p:spPr bwMode="auto">
          <a:xfrm>
            <a:off x="6096000" y="3061983"/>
            <a:ext cx="4050686" cy="12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仪容</a:t>
            </a:r>
          </a:p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仪表</a:t>
            </a:r>
          </a:p>
          <a:p>
            <a:pPr indent="-342900" marL="342900">
              <a:lnSpc>
                <a:spcPct val="12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仪态</a:t>
            </a:r>
          </a:p>
        </p:txBody>
      </p:sp>
    </p:spTree>
    <p:extLst>
      <p:ext uri="{BB962C8B-B14F-4D97-AF65-F5344CB8AC3E}">
        <p14:creationId val="72462777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809148" y="526033"/>
            <a:ext cx="3594976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2.1  仪容（发肤容貌）</a:t>
            </a:r>
          </a:p>
        </p:txBody>
      </p:sp>
      <p:pic>
        <p:nvPicPr>
          <p:cNvPr descr="F:\360云盘\02-个人资料\！PPT图片及版面资源\05-PPT精选插图\03-小图类\04-图标\300C201E8A39454038A269D42593E3F5.png"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2606636" y="121452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F:\360云盘\02-个人资料\！PPT图片及版面资源\05-PPT精选插图\03-小图类\04-图标\09A87C32D9DA152F2676F1C43D9F7392.png" id="102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8131136" y="121452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390972" y="3406989"/>
            <a:ext cx="5280328" cy="2231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1）发型发式：“女人看头”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时尚得体，美观大方、符合身份；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不佩戴华丽的头饰，避免出现：远看像圣诞树，近看像杂货铺的场面。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2）面部修饰：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清新淡妆，妆成有却无。</a:t>
            </a:r>
          </a:p>
        </p:txBody>
      </p:sp>
      <p:sp>
        <p:nvSpPr>
          <p:cNvPr id="6" name="矩形 5"/>
          <p:cNvSpPr/>
          <p:nvPr/>
        </p:nvSpPr>
        <p:spPr>
          <a:xfrm>
            <a:off x="1251483" y="3631578"/>
            <a:ext cx="5280328" cy="1531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1）发型发式要求：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前发不遮眉，侧发不掩耳，后发不及领。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2）面部修饰：</a:t>
            </a:r>
          </a:p>
          <a:p>
            <a:pPr indent="-269875" marL="269875">
              <a:lnSpc>
                <a:spcPct val="120000"/>
              </a:lnSpc>
              <a:spcBef>
                <a:spcPct val="15000"/>
              </a:spcBef>
              <a:buClr>
                <a:srgbClr val="1C1C1C"/>
              </a:buClr>
              <a:buFont charset="2" pitchFamily="2" typeface="Wingdings"/>
              <a:buNone/>
            </a:pPr>
            <a:r>
              <a:rPr altLang="zh-CN" b="1" lang="en-US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剔须修面（每日必须），保持清洁。</a:t>
            </a:r>
          </a:p>
        </p:txBody>
      </p:sp>
    </p:spTree>
    <p:extLst>
      <p:ext uri="{BB962C8B-B14F-4D97-AF65-F5344CB8AC3E}">
        <p14:creationId val="422129679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商务礼仪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 </Company>
  <PresentationFormat>宽屏</PresentationFormat>
  <Paragraphs>583</Paragraphs>
  <Slides>58</Slides>
  <Notes>58</Notes>
  <TotalTime>1983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baseType="lpstr" size="72">
      <vt:lpstr>Arial</vt:lpstr>
      <vt:lpstr>Calibri Light</vt:lpstr>
      <vt:lpstr>Calibri</vt:lpstr>
      <vt:lpstr>微软雅黑</vt:lpstr>
      <vt:lpstr>微软雅黑 Light</vt:lpstr>
      <vt:lpstr>Broadway</vt:lpstr>
      <vt:lpstr>经典繁仿黑</vt:lpstr>
      <vt:lpstr>Agency FB</vt:lpstr>
      <vt:lpstr>Impact</vt:lpstr>
      <vt:lpstr>Arial Unicode MS</vt:lpstr>
      <vt:lpstr>Times New Roman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2013-08-12T12:34:27Z</dcterms:created>
  <cp:lastModifiedBy>kan</cp:lastModifiedBy>
  <dcterms:modified xsi:type="dcterms:W3CDTF">2021-08-20T11:13:24Z</dcterms:modified>
  <cp:revision>4</cp:revision>
  <dc:title>PowerPoint 演示文稿</dc:title>
</cp:coreProperties>
</file>