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82" r:id="rId2"/>
  </p:sldMasterIdLst>
  <p:notesMasterIdLst>
    <p:notesMasterId r:id="rId3"/>
  </p:notesMasterIdLst>
  <p:sldIdLst>
    <p:sldId id="256" r:id="rId4"/>
    <p:sldId id="312" r:id="rId5"/>
    <p:sldId id="314" r:id="rId6"/>
    <p:sldId id="257" r:id="rId7"/>
    <p:sldId id="284" r:id="rId8"/>
    <p:sldId id="319" r:id="rId9"/>
    <p:sldId id="266" r:id="rId10"/>
    <p:sldId id="329" r:id="rId11"/>
    <p:sldId id="330" r:id="rId12"/>
    <p:sldId id="331" r:id="rId13"/>
    <p:sldId id="332" r:id="rId14"/>
    <p:sldId id="333" r:id="rId15"/>
    <p:sldId id="285" r:id="rId16"/>
    <p:sldId id="334" r:id="rId17"/>
    <p:sldId id="336" r:id="rId18"/>
    <p:sldId id="267" r:id="rId19"/>
    <p:sldId id="281" r:id="rId20"/>
    <p:sldId id="263" r:id="rId21"/>
    <p:sldId id="275" r:id="rId22"/>
    <p:sldId id="301" r:id="rId23"/>
    <p:sldId id="277" r:id="rId24"/>
    <p:sldId id="278" r:id="rId25"/>
    <p:sldId id="339" r:id="rId26"/>
    <p:sldId id="340" r:id="rId27"/>
    <p:sldId id="338" r:id="rId28"/>
    <p:sldId id="299" r:id="rId29"/>
    <p:sldId id="341" r:id="rId30"/>
    <p:sldId id="342" r:id="rId31"/>
    <p:sldId id="343" r:id="rId32"/>
    <p:sldId id="345" r:id="rId33"/>
    <p:sldId id="327" r:id="rId34"/>
    <p:sldId id="328" r:id="rId35"/>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4753" autoAdjust="0"/>
  </p:normalViewPr>
  <p:slideViewPr>
    <p:cSldViewPr snapToGrid="0" showGuides="1">
      <p:cViewPr varScale="1">
        <p:scale>
          <a:sx n="107" d="100"/>
          <a:sy n="107" d="100"/>
        </p:scale>
        <p:origin x="852" y="102"/>
      </p:cViewPr>
      <p:guideLst/>
    </p:cSldViewPr>
  </p:slideViewPr>
  <p:outlineViewPr>
    <p:cViewPr>
      <p:scale>
        <a:sx n="33" d="100"/>
        <a:sy n="33" d="100"/>
      </p:scale>
      <p:origin x="0" y="-2028"/>
    </p:cViewPr>
  </p:outlin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tags/tag2.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s/slide1.xml" Type="http://schemas.openxmlformats.org/officeDocument/2006/relationships/slide"/><Relationship Id="rId40"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Series 1</c:v>
                </c:pt>
              </c:strCache>
            </c:strRef>
          </c:tx>
          <c:spPr>
            <a:ln w="25400" cap="rnd" cmpd="sng" algn="ctr">
              <a:solidFill>
                <a:srgbClr val="943D41"/>
              </a:solidFill>
              <a:prstDash val="solid"/>
              <a:round/>
            </a:ln>
            <a:effectLst>
              <a:outerShdw blurRad="50800" dist="38100" dir="2700000" algn="tl" rotWithShape="0">
                <a:prstClr val="black">
                  <a:alpha val="40000"/>
                </a:prstClr>
              </a:outerShdw>
            </a:effectLst>
          </c:spPr>
          <c:marker>
            <c:symbol val="circle"/>
            <c:size val="17"/>
            <c:spPr>
              <a:solidFill>
                <a:srgbClr val="943D41"/>
              </a:solidFill>
              <a:ln w="25400" cap="flat" cmpd="sng" algn="ctr">
                <a:solidFill>
                  <a:srgbClr val="943D41"/>
                </a:solidFill>
                <a:prstDash val="solid"/>
                <a:round/>
              </a:ln>
              <a:effectLst>
                <a:outerShdw blurRad="50800" dist="38100" dir="2700000" algn="tl" rotWithShape="0">
                  <a:prstClr val="black">
                    <a:alpha val="40000"/>
                  </a:prstClr>
                </a:outerShdw>
              </a:effectLst>
            </c:spPr>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dLbl>
              <c:idx val="4"/>
              <c:dLblPos val="ctr"/>
              <c:showLegendKey val="0"/>
              <c:showVal val="1"/>
              <c:showCatName val="0"/>
              <c:showSerName val="0"/>
              <c:showPercent val="0"/>
              <c:showBubbleSize val="0"/>
              <c:extLst/>
            </c:dLbl>
            <c:dLbl>
              <c:idx val="5"/>
              <c:dLblPos val="ctr"/>
              <c:showLegendKey val="0"/>
              <c:showVal val="1"/>
              <c:showCatName val="0"/>
              <c:showSerName val="0"/>
              <c:showPercent val="0"/>
              <c:showBubbleSize val="0"/>
              <c:extLst/>
            </c:dLbl>
            <c:dLbl>
              <c:idx val="6"/>
              <c:dLblPos val="ctr"/>
              <c:showLegendKey val="0"/>
              <c:showVal val="1"/>
              <c:showCatName val="0"/>
              <c:showSerName val="0"/>
              <c:showPercent val="0"/>
              <c:showBubbleSize val="0"/>
              <c:extLst/>
            </c:dLbl>
            <c:dLbl>
              <c:idx val="7"/>
              <c:dLblPos val="ctr"/>
              <c:showLegendKey val="0"/>
              <c:showVal val="1"/>
              <c:showCatName val="0"/>
              <c:showSerName val="0"/>
              <c:showPercent val="0"/>
              <c:showBubbleSize val="0"/>
              <c:extLst/>
            </c:dLbl>
            <c:dLbl>
              <c:idx val="8"/>
              <c:dLblPos val="ctr"/>
              <c:showLegendKey val="0"/>
              <c:showVal val="1"/>
              <c:showCatName val="0"/>
              <c:showSerName val="0"/>
              <c:showPercent val="0"/>
              <c:showBubbleSize val="0"/>
              <c:extLst/>
            </c:dLbl>
            <c:dLbl>
              <c:idx val="9"/>
              <c:dLblPos val="ctr"/>
              <c:showLegendKey val="0"/>
              <c:showVal val="1"/>
              <c:showCatName val="0"/>
              <c:showSerName val="0"/>
              <c:showPercent val="0"/>
              <c:showBubbleSize val="0"/>
              <c:extLst/>
            </c:dLbl>
            <c:dLbl>
              <c:idx val="10"/>
              <c:dLblPos val="ctr"/>
              <c:showLegendKey val="0"/>
              <c:showVal val="1"/>
              <c:showCatName val="0"/>
              <c:showSerName val="0"/>
              <c:showPercent val="0"/>
              <c:showBubbleSize val="0"/>
              <c:extLst/>
            </c:dLbl>
            <c:dLbl>
              <c:idx val="11"/>
              <c:dLblPos val="ctr"/>
              <c:showLegendKey val="0"/>
              <c:showVal val="1"/>
              <c:showCatName val="0"/>
              <c:showSerName val="0"/>
              <c:showPercent val="0"/>
              <c:showBubbleSize val="0"/>
              <c:extLst/>
            </c:dLbl>
            <c:numFmt formatCode="General" sourceLinked="0"/>
            <c:spPr>
              <a:noFill/>
              <a:ln>
                <a:noFill/>
              </a:ln>
              <a:effectLst/>
            </c:spPr>
            <c:txPr>
              <a:bodyPr rot="0" vert="horz"/>
              <a:p>
                <a:pPr>
                  <a:defRPr/>
                </a:pPr>
                <a:endParaRPr lang="zh-CN"/>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prstDash val="solid"/>
                      <a:round/>
                    </a:ln>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62</c:v>
                </c:pt>
                <c:pt idx="2">
                  <c:v>40</c:v>
                </c:pt>
                <c:pt idx="3">
                  <c:v>32</c:v>
                </c:pt>
                <c:pt idx="4">
                  <c:v>40</c:v>
                </c:pt>
                <c:pt idx="5">
                  <c:v>30</c:v>
                </c:pt>
                <c:pt idx="6">
                  <c:v>28</c:v>
                </c:pt>
                <c:pt idx="7">
                  <c:v>20</c:v>
                </c:pt>
                <c:pt idx="8">
                  <c:v>40</c:v>
                </c:pt>
                <c:pt idx="9">
                  <c:v>38</c:v>
                </c:pt>
                <c:pt idx="10">
                  <c:v>47</c:v>
                </c:pt>
                <c:pt idx="11">
                  <c:v>37</c:v>
                </c:pt>
              </c:numCache>
            </c:numRef>
          </c:val>
          <c:smooth val="0"/>
          <c:extLst>
            <c:ext xmlns:c16="http://schemas.microsoft.com/office/drawing/2014/chart" uri="{C3380CC4-5D6E-409C-BE32-E72D297353CC}">
              <c16:uniqueId val="{00000000-09AF-4770-8F00-5E792C503BC8}"/>
            </c:ext>
          </c:extLst>
        </c:ser>
        <c:ser>
          <c:idx val="1"/>
          <c:order val="1"/>
          <c:tx>
            <c:strRef>
              <c:f>Sheet1!$C$1</c:f>
              <c:strCache>
                <c:ptCount val="1"/>
                <c:pt idx="0">
                  <c:v>Series 2</c:v>
                </c:pt>
              </c:strCache>
            </c:strRef>
          </c:tx>
          <c:spPr>
            <a:ln w="25400" cap="rnd" cmpd="sng" algn="ctr">
              <a:solidFill>
                <a:schemeClr val="bg1">
                  <a:lumMod val="65000"/>
                  <a:alpha val="67059"/>
                </a:schemeClr>
              </a:solidFill>
              <a:prstDash val="solid"/>
              <a:round/>
            </a:ln>
            <a:effectLst>
              <a:outerShdw blurRad="50800" dist="38100" dir="2700000" algn="tl" rotWithShape="0">
                <a:prstClr val="black">
                  <a:alpha val="40000"/>
                </a:prstClr>
              </a:outerShdw>
            </a:effectLst>
          </c:spPr>
          <c:marker>
            <c:symbol val="circle"/>
            <c:size val="17"/>
            <c:spPr>
              <a:solidFill>
                <a:schemeClr val="bg1">
                  <a:lumMod val="65000"/>
                </a:schemeClr>
              </a:solidFill>
              <a:ln w="25400" cap="flat" cmpd="sng" algn="ctr">
                <a:solidFill>
                  <a:schemeClr val="bg1">
                    <a:lumMod val="65000"/>
                    <a:alpha val="67059"/>
                  </a:schemeClr>
                </a:solidFill>
                <a:prstDash val="solid"/>
                <a:round/>
              </a:ln>
              <a:effectLst>
                <a:outerShdw blurRad="50800" dist="38100" dir="2700000" algn="tl" rotWithShape="0">
                  <a:prstClr val="black">
                    <a:alpha val="40000"/>
                  </a:prstClr>
                </a:outerShdw>
              </a:effectLst>
            </c:spPr>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AF-4770-8F00-5E792C503BC8}"/>
                </c:ext>
              </c:extLst>
            </c:dLbl>
            <c:dLbl>
              <c:idx val="3"/>
              <c:dLblPos val="ctr"/>
              <c:showLegendKey val="0"/>
              <c:showVal val="1"/>
              <c:showCatName val="0"/>
              <c:showSerName val="0"/>
              <c:showPercent val="0"/>
              <c:showBubbleSize val="0"/>
              <c:extLst/>
            </c:dLbl>
            <c:dLbl>
              <c:idx val="4"/>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AF-4770-8F00-5E792C503BC8}"/>
                </c:ext>
              </c:extLst>
            </c:dLbl>
            <c:dLbl>
              <c:idx val="5"/>
              <c:dLblPos val="ctr"/>
              <c:showLegendKey val="0"/>
              <c:showVal val="1"/>
              <c:showCatName val="0"/>
              <c:showSerName val="0"/>
              <c:showPercent val="0"/>
              <c:showBubbleSize val="0"/>
              <c:extLst/>
            </c:dLbl>
            <c:dLbl>
              <c:idx val="6"/>
              <c:dLblPos val="ctr"/>
              <c:showLegendKey val="0"/>
              <c:showVal val="1"/>
              <c:showCatName val="0"/>
              <c:showSerName val="0"/>
              <c:showPercent val="0"/>
              <c:showBubbleSize val="0"/>
              <c:extLst/>
            </c:dLbl>
            <c:dLbl>
              <c:idx val="7"/>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AF-4770-8F00-5E792C503BC8}"/>
                </c:ext>
              </c:extLst>
            </c:dLbl>
            <c:dLbl>
              <c:idx val="8"/>
              <c:dLblPos val="ctr"/>
              <c:showLegendKey val="0"/>
              <c:showVal val="1"/>
              <c:showCatName val="0"/>
              <c:showSerName val="0"/>
              <c:showPercent val="0"/>
              <c:showBubbleSize val="0"/>
              <c:extLst/>
            </c:dLbl>
            <c:dLbl>
              <c:idx val="9"/>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AF-4770-8F00-5E792C503BC8}"/>
                </c:ext>
              </c:extLst>
            </c:dLbl>
            <c:dLbl>
              <c:idx val="10"/>
              <c:dLblPos val="ctr"/>
              <c:showLegendKey val="0"/>
              <c:showVal val="1"/>
              <c:showCatName val="0"/>
              <c:showSerName val="0"/>
              <c:showPercent val="0"/>
              <c:showBubbleSize val="0"/>
              <c:extLst/>
            </c:dLbl>
            <c:dLbl>
              <c:idx val="11"/>
              <c:dLblPos val="ctr"/>
              <c:showLegendKey val="0"/>
              <c:showVal val="1"/>
              <c:showCatName val="0"/>
              <c:showSerName val="0"/>
              <c:showPercent val="0"/>
              <c:showBubbleSize val="0"/>
              <c:extLst/>
            </c:dLbl>
            <c:spPr>
              <a:noFill/>
              <a:ln>
                <a:noFill/>
              </a:ln>
              <a:effectLst/>
            </c:spPr>
            <c:txPr>
              <a:bodyPr rot="0" vert="horz"/>
              <a:p>
                <a:pPr>
                  <a:defRPr/>
                </a:pPr>
                <a:endParaRPr lang="zh-CN"/>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12700" cap="flat" cmpd="sng" algn="ctr">
                      <a:solidFill>
                        <a:schemeClr val="accent3"/>
                      </a:solidFill>
                      <a:prstDash val="solid"/>
                      <a:round/>
                      <a:tailEnd type="oval"/>
                    </a:ln>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32</c:v>
                </c:pt>
                <c:pt idx="1">
                  <c:v>15</c:v>
                </c:pt>
                <c:pt idx="2">
                  <c:v>65</c:v>
                </c:pt>
                <c:pt idx="3">
                  <c:v>17</c:v>
                </c:pt>
                <c:pt idx="4">
                  <c:v>50</c:v>
                </c:pt>
                <c:pt idx="5">
                  <c:v>42</c:v>
                </c:pt>
                <c:pt idx="6">
                  <c:v>15</c:v>
                </c:pt>
                <c:pt idx="7">
                  <c:v>35</c:v>
                </c:pt>
                <c:pt idx="8">
                  <c:v>25</c:v>
                </c:pt>
                <c:pt idx="9">
                  <c:v>45</c:v>
                </c:pt>
                <c:pt idx="10">
                  <c:v>35</c:v>
                </c:pt>
                <c:pt idx="11">
                  <c:v>51</c:v>
                </c:pt>
              </c:numCache>
            </c:numRef>
          </c:val>
          <c:smooth val="0"/>
          <c:extLst>
            <c:ext xmlns:c16="http://schemas.microsoft.com/office/drawing/2014/chart" uri="{C3380CC4-5D6E-409C-BE32-E72D297353CC}">
              <c16:uniqueId val="{00000005-09AF-4770-8F00-5E792C503BC8}"/>
            </c:ext>
          </c:extLst>
        </c:ser>
        <c:dLbls>
          <c:showLegendKey val="0"/>
          <c:showVal val="0"/>
          <c:showCatName val="0"/>
          <c:showSerName val="0"/>
          <c:showPercent val="0"/>
          <c:showBubbleSize val="0"/>
          <c:showLeaderLines val="0"/>
        </c:dLbls>
        <c:axId val="248056320"/>
        <c:axId val="248056880"/>
      </c:lineChart>
      <c:catAx>
        <c:axId val="248056320"/>
        <c:scaling>
          <c:orientation/>
        </c:scaling>
        <c:delete val="0"/>
        <c:axPos val="b"/>
        <c:numFmt formatCode="General" sourceLinked="1"/>
        <c:majorTickMark val="none"/>
        <c:minorTickMark val="none"/>
        <c:spPr>
          <a:noFill/>
          <a:ln w="12700" cap="flat" cmpd="sng" algn="ctr">
            <a:solidFill>
              <a:schemeClr val="bg1">
                <a:lumMod val="50000"/>
              </a:schemeClr>
            </a:solidFill>
            <a:prstDash val="solid"/>
            <a:round/>
            <a:headEnd type="oval" w="sm" len="sm"/>
            <a:tailEnd type="oval" w="sm" len="sm"/>
          </a:ln>
          <a:effectLst/>
        </c:spPr>
        <c:txPr>
          <a:bodyPr rot="-60000000" vert="horz"/>
          <a:p>
            <a:pPr>
              <a:defRPr/>
            </a:pPr>
            <a:endParaRPr lang="zh-CN"/>
          </a:p>
        </c:txPr>
        <c:crossAx val="248056880"/>
        <c:crosses val="autoZero"/>
        <c:auto val="0"/>
        <c:lblAlgn val="ctr"/>
        <c:lblOffset/>
        <c:noMultiLvlLbl val="0"/>
      </c:catAx>
      <c:valAx>
        <c:axId val="248056880"/>
        <c:scaling>
          <c:orientation/>
          <c:max val="100"/>
        </c:scaling>
        <c:delete val="1"/>
        <c:axPos val="l"/>
        <c:numFmt formatCode="General" sourceLinked="1"/>
        <c:majorTickMark val="none"/>
        <c:minorTickMark val="none"/>
        <c:crossAx val="248056320"/>
        <c:crossBetween val="between"/>
      </c:valAx>
      <c:spPr>
        <a:noFill/>
        <a:ln>
          <a:noFill/>
        </a:ln>
        <a:effectLst/>
      </c:spPr>
    </c:plotArea>
    <c:plotVisOnly val="1"/>
    <c:dispBlanksAs val="gap"/>
    <c:showDLblsOverMax val="0"/>
  </c:chart>
  <c:spPr>
    <a:noFill/>
    <a:ln w="0" cap="flat" cmpd="sng" algn="ctr">
      <a:noFill/>
      <a:round/>
    </a:ln>
    <a:effectLst/>
  </c:spPr>
  <c:txPr>
    <a:bodyPr/>
    <a:p>
      <a:pPr>
        <a:defRPr lang="zh-CN" smtId="4294967295">
          <a:solidFill>
            <a:schemeClr val="bg1"/>
          </a:solidFill>
          <a:latin typeface="+mn-lt"/>
          <a:ea typeface="+mn-ea"/>
          <a:cs typeface="+mn-ea"/>
          <a:sym typeface="+mn-lt"/>
        </a:defRPr>
      </a:pPr>
      <a:endParaRPr lang="zh-CN" smtId="4294967295">
        <a:solidFill>
          <a:schemeClr val="bg1"/>
        </a:solidFill>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DF0B1A"/>
            </a:solidFill>
            <a:ln>
              <a:noFill/>
            </a:ln>
            <a:effectLst>
              <a:outerShdw blurRad="254000" dist="127000" dir="8100000" algn="tr" rotWithShape="0">
                <a:prstClr val="black">
                  <a:alpha val="10000"/>
                </a:prstClr>
              </a:outerShdw>
            </a:effectLst>
          </c:spPr>
          <c:dPt>
            <c:idx val="0"/>
            <c:invertIfNegative val="1"/>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537C-4C0D-A7A4-E85F077FB8F8}"/>
              </c:ext>
            </c:extLst>
          </c:dPt>
          <c:dPt>
            <c:idx val="1"/>
            <c:invertIfNegative val="1"/>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537C-4C0D-A7A4-E85F077FB8F8}"/>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537C-4C0D-A7A4-E85F077FB8F8}"/>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tx1">
                <a:lumMod val="65000"/>
                <a:lumOff val="35000"/>
              </a:schemeClr>
            </a:solidFill>
            <a:ln>
              <a:noFill/>
            </a:ln>
            <a:effectLst>
              <a:outerShdw blurRad="254000" dist="127000" dir="8100000" algn="tr" rotWithShape="0">
                <a:prstClr val="black">
                  <a:alpha val="10000"/>
                </a:prstClr>
              </a:outerShdw>
            </a:effectLst>
          </c:spPr>
          <c:dPt>
            <c:idx val="0"/>
            <c:invertIfNegative val="1"/>
            <c:spPr>
              <a:solidFill>
                <a:schemeClr val="tx1">
                  <a:lumMod val="65000"/>
                  <a:lumOff val="35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4072-4DB2-95FA-71A43DAE50F0}"/>
              </c:ext>
            </c:extLst>
          </c:dPt>
          <c:dPt>
            <c:idx val="1"/>
            <c:invertIfNegative val="1"/>
            <c:spPr>
              <a:solidFill>
                <a:schemeClr val="tx1">
                  <a:lumMod val="65000"/>
                  <a:lumOff val="35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4072-4DB2-95FA-71A43DAE50F0}"/>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4072-4DB2-95FA-71A43DAE50F0}"/>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DF0B1A"/>
            </a:solidFill>
            <a:ln>
              <a:noFill/>
            </a:ln>
            <a:effectLst>
              <a:outerShdw blurRad="254000" dist="127000" dir="8100000" algn="tr" rotWithShape="0">
                <a:prstClr val="black">
                  <a:alpha val="10000"/>
                </a:prstClr>
              </a:outerShdw>
            </a:effectLst>
          </c:spPr>
          <c:dPt>
            <c:idx val="0"/>
            <c:invertIfNegative val="1"/>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5CE5-4BF4-9A89-A29F9DA17B16}"/>
              </c:ext>
            </c:extLst>
          </c:dPt>
          <c:dPt>
            <c:idx val="1"/>
            <c:invertIfNegative val="1"/>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5CE5-4BF4-9A89-A29F9DA17B16}"/>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5CE5-4BF4-9A89-A29F9DA17B16}"/>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44308-CE9B-4903-9282-8BD9E68C551B}" type="datetimeFigureOut">
              <a:rPr lang="zh-CN" altLang="en-US" smtClean="0"/>
              <a:t>2020/3/8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FF265-43D8-452B-85EF-6BE2FF05CB58}" type="slidenum">
              <a:rPr lang="zh-CN" altLang="en-US" smtClean="0"/>
              <a:t>‹#›</a:t>
            </a:fld>
            <a:endParaRPr lang="zh-CN" altLang="en-US"/>
          </a:p>
        </p:txBody>
      </p:sp>
    </p:spTree>
    <p:extLst>
      <p:ext uri="{BB962C8B-B14F-4D97-AF65-F5344CB8AC3E}">
        <p14:creationId val="4577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02071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427455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950966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215602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668876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646470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282332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712876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165350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092015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375724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159305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336146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591106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570705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144740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298128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762617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823657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752717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919028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003029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2027434"/>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150625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97281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684433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797115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044339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498642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588142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989000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9239321"/>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blipFill dpi="0" rotWithShape="0">
          <a:blip r:embed="rId1">
            <a:lum/>
          </a:blip>
          <a:stretch>
            <a:fillRect t="-83000" b="-83000"/>
          </a:stretch>
        </a:blipFill>
        <a:effectLst/>
      </p:bgPr>
    </p:bg>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695902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513000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866411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399443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241125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747814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758156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仅标题">
    <p:spTree>
      <p:nvGrpSpPr>
        <p:cNvPr id="1" name=""/>
        <p:cNvGrpSpPr/>
        <p:nvPr/>
      </p:nvGrpSpPr>
      <p:grpSpPr>
        <a:xfrm>
          <a:off x="0" y="0"/>
          <a:ext cx="0" cy="0"/>
        </a:xfrm>
      </p:grpSpPr>
      <p:sp>
        <p:nvSpPr>
          <p:cNvPr id="12" name="Rectangle 2"/>
          <p:cNvSpPr>
            <a:spLocks noChangeArrowheads="1"/>
          </p:cNvSpPr>
          <p:nvPr userDrawn="1"/>
        </p:nvSpPr>
        <p:spPr bwMode="auto">
          <a:xfrm>
            <a:off x="855663" y="6261100"/>
            <a:ext cx="11336337" cy="596900"/>
          </a:xfrm>
          <a:prstGeom prst="rect">
            <a:avLst/>
          </a:prstGeom>
          <a:solidFill>
            <a:srgbClr val="999999"/>
          </a:solidFill>
          <a:ln>
            <a:noFill/>
          </a:ln>
          <a:effectLst/>
        </p:spPr>
        <p:txBody>
          <a:bodyPr wrap="none" anchor="ctr"/>
          <a:lstStyle/>
          <a:p>
            <a:endParaRPr lang="zh-CN" altLang="en-US"/>
          </a:p>
        </p:txBody>
      </p:sp>
      <p:sp>
        <p:nvSpPr>
          <p:cNvPr id="15" name="Rectangle 2"/>
          <p:cNvSpPr>
            <a:spLocks noChangeArrowheads="1"/>
          </p:cNvSpPr>
          <p:nvPr userDrawn="1"/>
        </p:nvSpPr>
        <p:spPr bwMode="auto">
          <a:xfrm>
            <a:off x="-1" y="6261100"/>
            <a:ext cx="855663" cy="596900"/>
          </a:xfrm>
          <a:prstGeom prst="rect">
            <a:avLst/>
          </a:prstGeom>
          <a:solidFill>
            <a:srgbClr val="FF0000"/>
          </a:solidFill>
          <a:ln>
            <a:noFill/>
          </a:ln>
          <a:effectLst/>
        </p:spPr>
        <p:txBody>
          <a:bodyPr wrap="none" anchor="ctr"/>
          <a:lstStyle/>
          <a:p>
            <a:endParaRPr lang="zh-CN" altLang="en-US"/>
          </a:p>
        </p:txBody>
      </p:sp>
      <p:sp>
        <p:nvSpPr>
          <p:cNvPr id="16" name="Rectangle 2"/>
          <p:cNvSpPr>
            <a:spLocks noChangeArrowheads="1"/>
          </p:cNvSpPr>
          <p:nvPr userDrawn="1"/>
        </p:nvSpPr>
        <p:spPr bwMode="auto">
          <a:xfrm>
            <a:off x="547532" y="6261100"/>
            <a:ext cx="702148" cy="596900"/>
          </a:xfrm>
          <a:prstGeom prst="parallelogram">
            <a:avLst>
              <a:gd name="adj" fmla="val 55588"/>
            </a:avLst>
          </a:prstGeom>
          <a:solidFill>
            <a:schemeClr val="bg1"/>
          </a:solidFill>
          <a:ln>
            <a:noFill/>
          </a:ln>
          <a:effectLst/>
        </p:spPr>
        <p:txBody>
          <a:bodyPr wrap="none" anchor="ctr"/>
          <a:lstStyle/>
          <a:p>
            <a:endParaRPr lang="zh-CN" altLang="en-US"/>
          </a:p>
        </p:txBody>
      </p:sp>
      <p:sp>
        <p:nvSpPr>
          <p:cNvPr id="3" name="日期占位符 2"/>
          <p:cNvSpPr>
            <a:spLocks noGrp="1"/>
          </p:cNvSpPr>
          <p:nvPr>
            <p:ph type="dt" sz="half" idx="10"/>
          </p:nvPr>
        </p:nvSpPr>
        <p:spPr/>
        <p:txBody>
          <a:bodyPr/>
          <a:lstStyle/>
          <a:p>
            <a:fld id="{C90BC77D-2D81-4EAB-8F0B-553228C3CA07}" type="datetime1">
              <a:rPr lang="zh-CN" altLang="en-US" smtClean="0"/>
              <a:t>2020/3/8</a:t>
            </a:fld>
            <a:endParaRPr lang="zh-CN" altLang="en-US"/>
          </a:p>
        </p:txBody>
      </p:sp>
      <p:sp>
        <p:nvSpPr>
          <p:cNvPr id="4" name="页脚占位符 3"/>
          <p:cNvSpPr>
            <a:spLocks noGrp="1"/>
          </p:cNvSpPr>
          <p:nvPr>
            <p:ph type="ftr" sz="quarter" idx="11"/>
          </p:nvPr>
        </p:nvSpPr>
        <p:spPr/>
        <p:txBody>
          <a:bodyPr/>
          <a:lstStyle>
            <a:lvl1pPr>
              <a:defRPr sz="1600" b="1" spc="300">
                <a:solidFill>
                  <a:schemeClr val="bg1"/>
                </a:solidFill>
                <a:latin typeface="微软雅黑" panose="020b0503020204020204" pitchFamily="34" charset="-122"/>
                <a:ea typeface="微软雅黑" panose="020b0503020204020204" pitchFamily="34" charset="-122"/>
              </a:defRPr>
            </a:lvl1pPr>
          </a:lstStyle>
          <a:p>
            <a:endParaRPr lang="zh-CN" altLang="en-US"/>
          </a:p>
        </p:txBody>
      </p:sp>
      <p:sp>
        <p:nvSpPr>
          <p:cNvPr id="33" name="椭圆 32"/>
          <p:cNvSpPr/>
          <p:nvPr userDrawn="1"/>
        </p:nvSpPr>
        <p:spPr>
          <a:xfrm>
            <a:off x="10963275" y="6308725"/>
            <a:ext cx="466725" cy="466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a:xfrm>
            <a:off x="11001374" y="6365875"/>
            <a:ext cx="390525" cy="365125"/>
          </a:xfrm>
        </p:spPr>
        <p:txBody>
          <a:bodyPr/>
          <a:lstStyle>
            <a:lvl1pPr algn="ctr">
              <a:defRPr>
                <a:solidFill>
                  <a:schemeClr val="bg1"/>
                </a:solidFill>
              </a:defRPr>
            </a:lvl1pPr>
          </a:lstStyle>
          <a:p>
            <a:fld id="{8C605E0C-6E02-4853-A8DB-054350A0BA6E}" type="slidenum">
              <a:rPr lang="zh-CN" altLang="en-US" smtClean="0"/>
              <a:t>‹#›</a:t>
            </a:fld>
            <a:endParaRPr lang="zh-CN" altLang="en-US"/>
          </a:p>
        </p:txBody>
      </p:sp>
      <p:grpSp>
        <p:nvGrpSpPr>
          <p:cNvPr id="7" name="Group 25"/>
          <p:cNvGrpSpPr/>
          <p:nvPr userDrawn="1"/>
        </p:nvGrpSpPr>
        <p:grpSpPr>
          <a:xfrm>
            <a:off x="711200" y="1844675"/>
            <a:ext cx="4392613" cy="107950"/>
            <a:chOff x="431" y="2659"/>
            <a:chExt cx="2767" cy="68"/>
          </a:xfrm>
        </p:grpSpPr>
        <p:sp>
          <p:nvSpPr>
            <p:cNvPr id="8" name="Rectangle 15"/>
            <p:cNvSpPr>
              <a:spLocks noChangeAspect="1" noChangeArrowheads="1"/>
            </p:cNvSpPr>
            <p:nvPr/>
          </p:nvSpPr>
          <p:spPr bwMode="auto">
            <a:xfrm>
              <a:off x="431" y="2659"/>
              <a:ext cx="68" cy="68"/>
            </a:xfrm>
            <a:prstGeom prst="rect">
              <a:avLst/>
            </a:prstGeom>
            <a:solidFill>
              <a:srgbClr val="FF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nchor="ctr"/>
            <a:lstStyle/>
            <a:p>
              <a:endParaRPr lang="zh-CN" altLang="en-US"/>
            </a:p>
          </p:txBody>
        </p:sp>
        <p:sp>
          <p:nvSpPr>
            <p:cNvPr id="9" name="Line 17"/>
            <p:cNvSpPr>
              <a:spLocks noChangeShapeType="1"/>
            </p:cNvSpPr>
            <p:nvPr/>
          </p:nvSpPr>
          <p:spPr bwMode="auto">
            <a:xfrm>
              <a:off x="476" y="2693"/>
              <a:ext cx="2722" cy="0"/>
            </a:xfrm>
            <a:prstGeom prst="line">
              <a:avLst/>
            </a:prstGeom>
            <a:noFill/>
            <a:ln w="9525">
              <a:solidFill>
                <a:srgbClr val="FF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lang="zh-CN" altLang="en-US"/>
            </a:p>
          </p:txBody>
        </p:sp>
      </p:grpSp>
      <p:sp>
        <p:nvSpPr>
          <p:cNvPr id="31" name="文本占位符 30"/>
          <p:cNvSpPr>
            <a:spLocks noGrp="1"/>
          </p:cNvSpPr>
          <p:nvPr>
            <p:ph type="body" sz="quarter" idx="13"/>
          </p:nvPr>
        </p:nvSpPr>
        <p:spPr>
          <a:xfrm>
            <a:off x="936626" y="1495426"/>
            <a:ext cx="8096250" cy="323849"/>
          </a:xfrm>
        </p:spPr>
        <p:txBody>
          <a:bodyPr>
            <a:noAutofit/>
          </a:bodyPr>
          <a:lstStyle>
            <a:lvl1pPr marL="0" indent="0">
              <a:lnSpc>
                <a:spcPct val="100000"/>
              </a:lnSpc>
              <a:buNone/>
              <a:defRPr sz="1800" b="1" spc="300">
                <a:latin typeface="微软雅黑" panose="020b0503020204020204" pitchFamily="34" charset="-122"/>
                <a:ea typeface="微软雅黑" panose="020b0503020204020204" pitchFamily="34" charset="-122"/>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zh-CN" altLang="en-US"/>
              <a:t>编辑母版文本样式</a:t>
            </a:r>
          </a:p>
        </p:txBody>
      </p:sp>
      <p:sp>
        <p:nvSpPr>
          <p:cNvPr id="34" name="文本框 33"/>
          <p:cNvSpPr txBox="1"/>
          <p:nvPr userDrawn="1"/>
        </p:nvSpPr>
        <p:spPr>
          <a:xfrm>
            <a:off x="1312862" y="6381790"/>
            <a:ext cx="1357679" cy="369332"/>
          </a:xfrm>
          <a:prstGeom prst="rect">
            <a:avLst/>
          </a:prstGeom>
          <a:noFill/>
        </p:spPr>
        <p:txBody>
          <a:bodyPr wrap="none" rtlCol="0">
            <a:spAutoFit/>
          </a:bodyPr>
          <a:lstStyle/>
          <a:p>
            <a:r>
              <a:rPr lang="en-US" altLang="zh-CN" b="1">
                <a:solidFill>
                  <a:schemeClr val="bg1"/>
                </a:solidFill>
                <a:latin typeface="微软雅黑" panose="020b0503020204020204" pitchFamily="34" charset="-122"/>
                <a:ea typeface="微软雅黑" panose="020b0503020204020204" pitchFamily="34" charset="-122"/>
              </a:rPr>
              <a:t>SWOT</a:t>
            </a:r>
            <a:r>
              <a:rPr lang="zh-CN" altLang="en-US" b="1">
                <a:solidFill>
                  <a:schemeClr val="bg1"/>
                </a:solidFill>
                <a:latin typeface="微软雅黑" panose="020b0503020204020204" pitchFamily="34" charset="-122"/>
                <a:ea typeface="微软雅黑" panose="020b0503020204020204" pitchFamily="34" charset="-122"/>
              </a:rPr>
              <a:t>分析</a:t>
            </a:r>
          </a:p>
        </p:txBody>
      </p:sp>
      <p:sp>
        <p:nvSpPr>
          <p:cNvPr id="11" name="文本占位符 10"/>
          <p:cNvSpPr>
            <a:spLocks noGrp="1"/>
          </p:cNvSpPr>
          <p:nvPr>
            <p:ph type="body" sz="quarter" idx="14"/>
          </p:nvPr>
        </p:nvSpPr>
        <p:spPr>
          <a:xfrm>
            <a:off x="936625" y="2169641"/>
            <a:ext cx="10191749" cy="3716809"/>
          </a:xfrm>
        </p:spPr>
        <p:txBody>
          <a:bodyPr>
            <a:normAutofit/>
          </a:bodyPr>
          <a:lstStyle>
            <a:lvl1pPr marL="0" indent="0">
              <a:buNone/>
              <a:defRPr sz="1800" b="1">
                <a:latin typeface="宋体" panose="02010600030101010101" pitchFamily="2" charset="-122"/>
                <a:ea typeface="宋体" panose="02010600030101010101" pitchFamily="2" charset="-122"/>
              </a:defRPr>
            </a:lvl1pPr>
            <a:lvl2pPr>
              <a:defRPr>
                <a:latin typeface="宋体" panose="02010600030101010101" pitchFamily="2" charset="-122"/>
                <a:ea typeface="宋体" panose="02010600030101010101" pitchFamily="2" charset="-122"/>
              </a:defRPr>
            </a:lvl2pPr>
            <a:lvl3pPr>
              <a:defRPr>
                <a:latin typeface="宋体" panose="02010600030101010101" pitchFamily="2" charset="-122"/>
                <a:ea typeface="宋体" panose="02010600030101010101" pitchFamily="2" charset="-122"/>
              </a:defRPr>
            </a:lvl3pPr>
            <a:lvl4pPr>
              <a:defRPr>
                <a:latin typeface="宋体" panose="02010600030101010101" pitchFamily="2" charset="-122"/>
                <a:ea typeface="宋体" panose="02010600030101010101" pitchFamily="2" charset="-122"/>
              </a:defRPr>
            </a:lvl4pPr>
            <a:lvl5pPr>
              <a:defRPr>
                <a:latin typeface="宋体" panose="02010600030101010101" pitchFamily="2" charset="-122"/>
                <a:ea typeface="宋体" panose="02010600030101010101" pitchFamily="2" charset="-122"/>
              </a:defRPr>
            </a:lvl5pPr>
          </a:lstStyle>
          <a:p>
            <a:pPr lvl="0"/>
            <a:endParaRPr lang="zh-CN" altLang="en-US"/>
          </a:p>
        </p:txBody>
      </p:sp>
      <p:sp>
        <p:nvSpPr>
          <p:cNvPr id="18" name="标题 1"/>
          <p:cNvSpPr>
            <a:spLocks noGrp="1"/>
          </p:cNvSpPr>
          <p:nvPr>
            <p:ph type="title"/>
          </p:nvPr>
        </p:nvSpPr>
        <p:spPr>
          <a:xfrm>
            <a:off x="612089" y="562168"/>
            <a:ext cx="10515600" cy="582892"/>
          </a:xfrm>
        </p:spPr>
        <p:txBody>
          <a:bodyPr>
            <a:normAutofit/>
          </a:bodyPr>
          <a:lstStyle>
            <a:lvl1pPr>
              <a:defRPr sz="2000" b="1" spc="300">
                <a:solidFill>
                  <a:schemeClr val="tx1">
                    <a:lumMod val="50000"/>
                    <a:lumOff val="50000"/>
                  </a:schemeClr>
                </a:solidFill>
                <a:latin typeface="宋体" panose="02010600030101010101" pitchFamily="2" charset="-122"/>
                <a:ea typeface="宋体" panose="02010600030101010101" pitchFamily="2" charset="-122"/>
              </a:defRPr>
            </a:lvl1pPr>
          </a:lstStyle>
          <a:p>
            <a:r>
              <a:rPr lang="zh-CN" altLang="en-US"/>
              <a:t>单击此处编辑母版标题样式</a:t>
            </a:r>
          </a:p>
        </p:txBody>
      </p:sp>
      <p:sp>
        <p:nvSpPr>
          <p:cNvPr id="19" name="Freeform 7"/>
          <p:cNvSpPr/>
          <p:nvPr userDrawn="1"/>
        </p:nvSpPr>
        <p:spPr bwMode="auto">
          <a:xfrm>
            <a:off x="319088" y="433388"/>
            <a:ext cx="536575" cy="503237"/>
          </a:xfrm>
          <a:custGeom>
            <a:gdLst>
              <a:gd name="T0" fmla="*/ 338 w 338"/>
              <a:gd name="T1" fmla="*/ 106 h 317"/>
              <a:gd name="T2" fmla="*/ 338 w 338"/>
              <a:gd name="T3" fmla="*/ 0 h 317"/>
              <a:gd name="T4" fmla="*/ 0 w 338"/>
              <a:gd name="T5" fmla="*/ 0 h 317"/>
              <a:gd name="T6" fmla="*/ 0 w 338"/>
              <a:gd name="T7" fmla="*/ 317 h 317"/>
              <a:gd name="T8" fmla="*/ 180 w 338"/>
              <a:gd name="T9" fmla="*/ 316 h 317"/>
            </a:gdLst>
            <a:cxnLst>
              <a:cxn ang="0">
                <a:pos x="T0" y="T1"/>
              </a:cxn>
              <a:cxn ang="0">
                <a:pos x="T2" y="T3"/>
              </a:cxn>
              <a:cxn ang="0">
                <a:pos x="T4" y="T5"/>
              </a:cxn>
              <a:cxn ang="0">
                <a:pos x="T6" y="T7"/>
              </a:cxn>
              <a:cxn ang="0">
                <a:pos x="T8" y="T9"/>
              </a:cxn>
            </a:cxnLst>
            <a:rect l="0" t="0" r="r" b="b"/>
            <a:pathLst>
              <a:path w="338" h="317">
                <a:moveTo>
                  <a:pt x="338" y="106"/>
                </a:moveTo>
                <a:lnTo>
                  <a:pt x="338" y="0"/>
                </a:lnTo>
                <a:lnTo>
                  <a:pt x="0" y="0"/>
                </a:lnTo>
                <a:lnTo>
                  <a:pt x="0" y="317"/>
                </a:lnTo>
                <a:lnTo>
                  <a:pt x="180" y="316"/>
                </a:lnTo>
              </a:path>
            </a:pathLst>
          </a:custGeom>
          <a:noFill/>
          <a:ln w="28575" cmpd="sng">
            <a:solidFill>
              <a:srgbClr val="FF0000"/>
            </a:solidFill>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lstStyle/>
          <a:p>
            <a:endParaRPr lang="zh-CN" altLang="en-US"/>
          </a:p>
        </p:txBody>
      </p:sp>
    </p:spTree>
    <p:extLst>
      <p:ext uri="{BB962C8B-B14F-4D97-AF65-F5344CB8AC3E}">
        <p14:creationId val="1873161224"/>
      </p:ext>
    </p:extLst>
  </p:cSld>
  <p:clrMapOvr>
    <a:masterClrMapping/>
  </p:clrMapOvr>
  <mc:AlternateContent>
    <mc:Choice Requires="p14">
      <p:transition spd="slow" advClick="0" p14:dur="125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2000"/>
                                        <p:tgtEl>
                                          <p:spTgt spid="1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 calcmode="lin" valueType="num">
                                      <p:cBhvr additive="base">
                                        <p:cTn id="22" dur="500"/>
                                        <p:tgtEl>
                                          <p:spTgt spid="31">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tmplLst>
          <p:tmpl lvl="1">
            <p:tnLst>
              <p:par>
                <p:cTn presetID="12" presetClass="entr" presetSubtype="4"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ppt_y</p:attrName>
                        </p:attrNameLst>
                      </p:cBhvr>
                      <p:tavLst>
                        <p:tav tm="0">
                          <p:val>
                            <p:strVal val="#ppt_y+#ppt_h*1.125000"/>
                          </p:val>
                        </p:tav>
                        <p:tav tm="100000">
                          <p:val>
                            <p:strVal val="#ppt_y"/>
                          </p:val>
                        </p:tav>
                      </p:tavLst>
                    </p:anim>
                    <p:animEffect transition="in" filter="wipe(up)">
                      <p:cBhvr>
                        <p:cTn dur="500"/>
                        <p:tgtEl>
                          <p:spTgt spid="31"/>
                        </p:tgtEl>
                      </p:cBhvr>
                    </p:animEffect>
                  </p:childTnLst>
                </p:cTn>
              </p:par>
            </p:tnLst>
          </p:tmpl>
        </p:tmplLst>
      </p:bldP>
      <p:bldP spid="18" grpId="0"/>
      <p:bldP spid="19" grpId="0" animBg="1" autoUpdateAnimBg="0"/>
    </p:bld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4AF190-E6C3-4F71-9AD4-820770AEF1A8}" type="datetimeFigureOut">
              <a:rPr lang="zh-CN" altLang="en-US" smtClean="0"/>
              <a:t>2020/3/8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pic>
        <p:nvPicPr>
          <p:cNvPr id="7" name="图片 6">
            <a:extLst>
              <a:ext uri="{FF2B5EF4-FFF2-40B4-BE49-F238E27FC236}">
                <a16:creationId xmlns:a16="http://schemas.microsoft.com/office/drawing/2014/main" id="{2FF5B063-9906-4190-8F36-46DE862C070B}"/>
              </a:ext>
            </a:extLst>
          </p:cNvPr>
          <p:cNvPicPr>
            <a:picLocks noChangeAspect="1"/>
          </p:cNvPicPr>
          <p:nvPr userDrawn="1"/>
        </p:nvPicPr>
        <p:blipFill>
          <a:blip r:embed="rId1">
            <a:extLst>
              <a:ext uri="{28A0092B-C50C-407E-A947-70E740481C1C}">
                <a14:useLocalDpi val="0"/>
              </a:ext>
            </a:extLst>
          </a:blip>
          <a:stretch>
            <a:fillRect/>
          </a:stretch>
        </p:blipFill>
        <p:spPr>
          <a:xfrm>
            <a:off x="326785" y="252353"/>
            <a:ext cx="642895" cy="837283"/>
          </a:xfrm>
          <a:prstGeom prst="rect">
            <a:avLst/>
          </a:prstGeom>
        </p:spPr>
      </p:pic>
    </p:spTree>
    <p:extLst>
      <p:ext uri="{BB962C8B-B14F-4D97-AF65-F5344CB8AC3E}">
        <p14:creationId val="2835694547"/>
      </p:ext>
    </p:extLst>
  </p:cSld>
  <p:clrMapOvr>
    <a:masterClrMapping/>
  </p:clrMapOvr>
  <p:transition spd="med" advClick="0" advTm="1000">
    <p:cove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20DD7636-5BE1-44BC-BB5F-15739D9E18E1}" type="datetimeFigureOut">
              <a:rPr lang="zh-CN" altLang="en-US" smtClean="0"/>
              <a:t>2020/3/8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pic>
        <p:nvPicPr>
          <p:cNvPr id="7" name="图片 6">
            <a:extLst>
              <a:ext uri="{FF2B5EF4-FFF2-40B4-BE49-F238E27FC236}">
                <a16:creationId xmlns:a16="http://schemas.microsoft.com/office/drawing/2014/main" id="{A88532BC-DC61-4F12-A739-AD2EC9A05B94}"/>
              </a:ext>
            </a:extLst>
          </p:cNvPr>
          <p:cNvPicPr>
            <a:picLocks noChangeAspect="1"/>
          </p:cNvPicPr>
          <p:nvPr userDrawn="1"/>
        </p:nvPicPr>
        <p:blipFill>
          <a:blip r:embed="rId1">
            <a:extLst>
              <a:ext uri="{28A0092B-C50C-407E-A947-70E740481C1C}">
                <a14:useLocalDpi val="0"/>
              </a:ext>
            </a:extLst>
          </a:blip>
          <a:stretch>
            <a:fillRect/>
          </a:stretch>
        </p:blipFill>
        <p:spPr>
          <a:xfrm>
            <a:off x="0" y="1"/>
            <a:ext cx="12189128" cy="6867574"/>
          </a:xfrm>
          <a:prstGeom prst="rect">
            <a:avLst/>
          </a:prstGeom>
        </p:spPr>
      </p:pic>
      <p:sp>
        <p:nvSpPr>
          <p:cNvPr id="6" name="矩形 5">
            <a:extLst>
              <a:ext uri="{FF2B5EF4-FFF2-40B4-BE49-F238E27FC236}">
                <a16:creationId xmlns:a16="http://schemas.microsoft.com/office/drawing/2014/main" id="{32D1E42E-9A0F-484E-95AD-E2C0D8334F98}"/>
              </a:ext>
            </a:extLst>
          </p:cNvPr>
          <p:cNvSpPr/>
          <p:nvPr userDrawn="1"/>
        </p:nvSpPr>
        <p:spPr>
          <a:xfrm>
            <a:off x="258897" y="449224"/>
            <a:ext cx="11505282" cy="6180272"/>
          </a:xfrm>
          <a:prstGeom prst="rect">
            <a:avLst/>
          </a:prstGeom>
          <a:solidFill>
            <a:srgbClr val="BCC0DD">
              <a:alpha val="88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1FC94CA-1AC2-47B5-9B61-4B2A19FCA550}"/>
              </a:ext>
            </a:extLst>
          </p:cNvPr>
          <p:cNvSpPr/>
          <p:nvPr userDrawn="1"/>
        </p:nvSpPr>
        <p:spPr>
          <a:xfrm>
            <a:off x="343359" y="338864"/>
            <a:ext cx="11505282" cy="6180272"/>
          </a:xfrm>
          <a:prstGeom prst="rect">
            <a:avLst/>
          </a:prstGeom>
          <a:solidFill>
            <a:srgbClr val="FFFFFF">
              <a:alpha val="8800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592147504"/>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699053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41469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593747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069907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455299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572186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901097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738169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079029"/>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132349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573158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222484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1" name="KSO_Shape">
            <a:extLst>
              <a:ext uri="{FF2B5EF4-FFF2-40B4-BE49-F238E27FC236}">
                <a16:creationId xmlns:a16="http://schemas.microsoft.com/office/drawing/2014/main" id="{E9F82F5A-C9D2-4791-A92A-39F19F216BFF}"/>
              </a:ext>
            </a:extLst>
          </p:cNvPr>
          <p:cNvSpPr/>
          <p:nvPr userDrawn="1"/>
        </p:nvSpPr>
        <p:spPr bwMode="auto">
          <a:xfrm>
            <a:off x="334460" y="255434"/>
            <a:ext cx="292757" cy="222007"/>
          </a:xfrm>
          <a:custGeom>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latin typeface="微软雅黑" panose="020b0503020204020204" pitchFamily="34" charset="-122"/>
              <a:ea typeface="微软雅黑" panose="020b0503020204020204" pitchFamily="34" charset="-122"/>
            </a:endParaRPr>
          </a:p>
        </p:txBody>
      </p:sp>
      <p:sp>
        <p:nvSpPr>
          <p:cNvPr id="12" name="文本框 9">
            <a:extLst>
              <a:ext uri="{FF2B5EF4-FFF2-40B4-BE49-F238E27FC236}">
                <a16:creationId xmlns:a16="http://schemas.microsoft.com/office/drawing/2014/main" id="{5385EA39-96CA-4E13-8D50-E9EFB338DEAF}"/>
              </a:ext>
            </a:extLst>
          </p:cNvPr>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a:blipFill>
                  <a:blip r:embed="rId1"/>
                  <a:stretch>
                    <a:fillRect/>
                  </a:stretch>
                </a:blipFill>
                <a:latin typeface="微软雅黑" panose="020b0503020204020204" pitchFamily="34" charset="-122"/>
                <a:ea typeface="微软雅黑" panose="020b0503020204020204" pitchFamily="34" charset="-122"/>
              </a:rPr>
              <a:t>什么是</a:t>
            </a:r>
            <a:r>
              <a:rPr lang="en-US" altLang="zh-CN" sz="3500" b="1">
                <a:blipFill>
                  <a:blip r:embed="rId1"/>
                  <a:stretch>
                    <a:fillRect/>
                  </a:stretch>
                </a:blipFill>
                <a:latin typeface="微软雅黑" panose="020b0503020204020204" pitchFamily="34" charset="-122"/>
                <a:ea typeface="微软雅黑" panose="020b0503020204020204" pitchFamily="34" charset="-122"/>
              </a:rPr>
              <a:t>WSOT</a:t>
            </a:r>
            <a:r>
              <a:rPr lang="zh-CN" altLang="en-US" sz="3500" b="1">
                <a:blipFill>
                  <a:blip r:embed="rId1"/>
                  <a:stretch>
                    <a:fillRect/>
                  </a:stretch>
                </a:blipFill>
                <a:latin typeface="微软雅黑" panose="020b0503020204020204" pitchFamily="34" charset="-122"/>
                <a:ea typeface="微软雅黑" panose="020b0503020204020204" pitchFamily="34" charset="-122"/>
              </a:rPr>
              <a:t>分析</a:t>
            </a:r>
          </a:p>
        </p:txBody>
      </p:sp>
    </p:spTree>
    <p:extLst>
      <p:ext uri="{BB962C8B-B14F-4D97-AF65-F5344CB8AC3E}">
        <p14:creationId val="279233877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3" name="KSO_Shape">
            <a:extLst>
              <a:ext uri="{FF2B5EF4-FFF2-40B4-BE49-F238E27FC236}">
                <a16:creationId xmlns:a16="http://schemas.microsoft.com/office/drawing/2014/main" id="{F5F2D6F2-A740-4E0B-8721-038F123E270D}"/>
              </a:ext>
            </a:extLst>
          </p:cNvPr>
          <p:cNvSpPr/>
          <p:nvPr userDrawn="1"/>
        </p:nvSpPr>
        <p:spPr bwMode="auto">
          <a:xfrm>
            <a:off x="338214" y="222301"/>
            <a:ext cx="308336" cy="235158"/>
          </a:xfrm>
          <a:custGeom>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spTree>
    <p:extLst>
      <p:ext uri="{BB962C8B-B14F-4D97-AF65-F5344CB8AC3E}">
        <p14:creationId val="175881199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2" name="文本框 9">
            <a:extLst>
              <a:ext uri="{FF2B5EF4-FFF2-40B4-BE49-F238E27FC236}">
                <a16:creationId xmlns:a16="http://schemas.microsoft.com/office/drawing/2014/main" id="{5385EA39-96CA-4E13-8D50-E9EFB338DEAF}"/>
              </a:ext>
            </a:extLst>
          </p:cNvPr>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a:blipFill>
                  <a:blip r:embed="rId1"/>
                  <a:stretch>
                    <a:fillRect/>
                  </a:stretch>
                </a:blipFill>
                <a:latin typeface="微软雅黑" panose="020b0503020204020204" pitchFamily="34" charset="-122"/>
                <a:ea typeface="微软雅黑" panose="020b0503020204020204" pitchFamily="34" charset="-122"/>
              </a:rPr>
              <a:t>WSOT</a:t>
            </a:r>
            <a:r>
              <a:rPr lang="zh-CN" altLang="en-US" sz="3500" b="1">
                <a:blipFill>
                  <a:blip r:embed="rId1"/>
                  <a:stretch>
                    <a:fillRect/>
                  </a:stretch>
                </a:blipFill>
                <a:latin typeface="微软雅黑" panose="020b0503020204020204" pitchFamily="34" charset="-122"/>
                <a:ea typeface="微软雅黑" panose="020b0503020204020204" pitchFamily="34" charset="-122"/>
              </a:rPr>
              <a:t>分析模型</a:t>
            </a:r>
          </a:p>
        </p:txBody>
      </p:sp>
      <p:sp>
        <p:nvSpPr>
          <p:cNvPr id="13" name="KSO_Shape">
            <a:extLst>
              <a:ext uri="{FF2B5EF4-FFF2-40B4-BE49-F238E27FC236}">
                <a16:creationId xmlns:a16="http://schemas.microsoft.com/office/drawing/2014/main" id="{F5F2D6F2-A740-4E0B-8721-038F123E270D}"/>
              </a:ext>
            </a:extLst>
          </p:cNvPr>
          <p:cNvSpPr/>
          <p:nvPr userDrawn="1"/>
        </p:nvSpPr>
        <p:spPr bwMode="auto">
          <a:xfrm>
            <a:off x="338214" y="222301"/>
            <a:ext cx="308336" cy="235158"/>
          </a:xfrm>
          <a:custGeom>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spTree>
    <p:extLst>
      <p:ext uri="{BB962C8B-B14F-4D97-AF65-F5344CB8AC3E}">
        <p14:creationId val="165283700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2" name="文本框 9">
            <a:extLst>
              <a:ext uri="{FF2B5EF4-FFF2-40B4-BE49-F238E27FC236}">
                <a16:creationId xmlns:a16="http://schemas.microsoft.com/office/drawing/2014/main" id="{5385EA39-96CA-4E13-8D50-E9EFB338DEAF}"/>
              </a:ext>
            </a:extLst>
          </p:cNvPr>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a:blipFill>
                  <a:blip r:embed="rId1"/>
                  <a:stretch>
                    <a:fillRect/>
                  </a:stretch>
                </a:blipFill>
                <a:latin typeface="微软雅黑" panose="020b0503020204020204" pitchFamily="34" charset="-122"/>
                <a:ea typeface="微软雅黑" panose="020b0503020204020204" pitchFamily="34" charset="-122"/>
              </a:rPr>
              <a:t>WSOT</a:t>
            </a:r>
            <a:r>
              <a:rPr lang="zh-CN" altLang="en-US" sz="3500" b="1">
                <a:blipFill>
                  <a:blip r:embed="rId1"/>
                  <a:stretch>
                    <a:fillRect/>
                  </a:stretch>
                </a:blipFill>
                <a:latin typeface="微软雅黑" panose="020b0503020204020204" pitchFamily="34" charset="-122"/>
                <a:ea typeface="微软雅黑" panose="020b0503020204020204" pitchFamily="34" charset="-122"/>
              </a:rPr>
              <a:t>分析法的规则</a:t>
            </a:r>
          </a:p>
        </p:txBody>
      </p:sp>
      <p:sp>
        <p:nvSpPr>
          <p:cNvPr id="14" name="KSO_Shape">
            <a:extLst>
              <a:ext uri="{FF2B5EF4-FFF2-40B4-BE49-F238E27FC236}">
                <a16:creationId xmlns:a16="http://schemas.microsoft.com/office/drawing/2014/main" id="{9FB338BB-3032-4E36-AEFD-AC198926E265}"/>
              </a:ext>
            </a:extLst>
          </p:cNvPr>
          <p:cNvSpPr/>
          <p:nvPr userDrawn="1"/>
        </p:nvSpPr>
        <p:spPr bwMode="auto">
          <a:xfrm>
            <a:off x="320427" y="163681"/>
            <a:ext cx="313557" cy="310423"/>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spTree>
    <p:extLst>
      <p:ext uri="{BB962C8B-B14F-4D97-AF65-F5344CB8AC3E}">
        <p14:creationId val="37965354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1" name="KSO_Shape">
            <a:extLst>
              <a:ext uri="{FF2B5EF4-FFF2-40B4-BE49-F238E27FC236}">
                <a16:creationId xmlns:a16="http://schemas.microsoft.com/office/drawing/2014/main" id="{D63F769D-6BB8-495F-BCA1-35B7E6D54EB6}"/>
              </a:ext>
            </a:extLst>
          </p:cNvPr>
          <p:cNvSpPr/>
          <p:nvPr userDrawn="1"/>
        </p:nvSpPr>
        <p:spPr bwMode="auto">
          <a:xfrm>
            <a:off x="346395" y="205414"/>
            <a:ext cx="251013" cy="245692"/>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cs typeface="+mn-ea"/>
              <a:sym typeface="+mn-lt"/>
            </a:endParaRPr>
          </a:p>
        </p:txBody>
      </p:sp>
    </p:spTree>
    <p:extLst>
      <p:ext uri="{BB962C8B-B14F-4D97-AF65-F5344CB8AC3E}">
        <p14:creationId val="112210898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2" name="文本框 9">
            <a:extLst>
              <a:ext uri="{FF2B5EF4-FFF2-40B4-BE49-F238E27FC236}">
                <a16:creationId xmlns:a16="http://schemas.microsoft.com/office/drawing/2014/main" id="{5385EA39-96CA-4E13-8D50-E9EFB338DEAF}"/>
              </a:ext>
            </a:extLst>
          </p:cNvPr>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a:blipFill>
                  <a:blip r:embed="rId1"/>
                  <a:stretch>
                    <a:fillRect/>
                  </a:stretch>
                </a:blipFill>
                <a:latin typeface="微软雅黑" panose="020b0503020204020204" pitchFamily="34" charset="-122"/>
                <a:ea typeface="微软雅黑" panose="020b0503020204020204" pitchFamily="34" charset="-122"/>
              </a:rPr>
              <a:t>战略目标</a:t>
            </a:r>
          </a:p>
        </p:txBody>
      </p:sp>
      <p:sp>
        <p:nvSpPr>
          <p:cNvPr id="13" name="KSO_Shape">
            <a:extLst>
              <a:ext uri="{FF2B5EF4-FFF2-40B4-BE49-F238E27FC236}">
                <a16:creationId xmlns:a16="http://schemas.microsoft.com/office/drawing/2014/main" id="{FD845BEB-C052-4959-B369-578741E19A3D}"/>
              </a:ext>
            </a:extLst>
          </p:cNvPr>
          <p:cNvSpPr/>
          <p:nvPr userDrawn="1"/>
        </p:nvSpPr>
        <p:spPr bwMode="auto">
          <a:xfrm>
            <a:off x="360884" y="168680"/>
            <a:ext cx="319134" cy="271263"/>
          </a:xfrm>
          <a:custGeom>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spTree>
    <p:extLst>
      <p:ext uri="{BB962C8B-B14F-4D97-AF65-F5344CB8AC3E}">
        <p14:creationId val="262544850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836009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media/image5.png" Type="http://schemas.openxmlformats.org/officeDocument/2006/relationships/image"/><Relationship Id="rId2" Target="../slideLayouts/slideLayout2.xml" Type="http://schemas.openxmlformats.org/officeDocument/2006/relationships/slideLayout"/><Relationship Id="rId20" Target="../media/image1.jpeg" Type="http://schemas.openxmlformats.org/officeDocument/2006/relationships/image"/><Relationship Id="rId21"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9.xml" Type="http://schemas.openxmlformats.org/officeDocument/2006/relationships/slideLayout"/><Relationship Id="rId10" Target="../slideLayouts/slideLayout28.xml" Type="http://schemas.openxmlformats.org/officeDocument/2006/relationships/slideLayout"/><Relationship Id="rId11" Target="../slideLayouts/slideLayout29.xml" Type="http://schemas.openxmlformats.org/officeDocument/2006/relationships/slideLayout"/><Relationship Id="rId12" Target="../theme/theme2.xml" Type="http://schemas.openxmlformats.org/officeDocument/2006/relationships/theme"/><Relationship Id="rId2" Target="../slideLayouts/slideLayout20.xml" Type="http://schemas.openxmlformats.org/officeDocument/2006/relationships/slideLayout"/><Relationship Id="rId3" Target="../slideLayouts/slideLayout21.xml" Type="http://schemas.openxmlformats.org/officeDocument/2006/relationships/slideLayout"/><Relationship Id="rId4" Target="../slideLayouts/slideLayout22.xml" Type="http://schemas.openxmlformats.org/officeDocument/2006/relationships/slideLayout"/><Relationship Id="rId5" Target="../slideLayouts/slideLayout23.xml" Type="http://schemas.openxmlformats.org/officeDocument/2006/relationships/slideLayout"/><Relationship Id="rId6" Target="../slideLayouts/slideLayout24.xml" Type="http://schemas.openxmlformats.org/officeDocument/2006/relationships/slideLayout"/><Relationship Id="rId7" Target="../slideLayouts/slideLayout25.xml" Type="http://schemas.openxmlformats.org/officeDocument/2006/relationships/slideLayout"/><Relationship Id="rId8" Target="../slideLayouts/slideLayout26.xml" Type="http://schemas.openxmlformats.org/officeDocument/2006/relationships/slideLayout"/><Relationship Id="rId9" Target="../slideLayouts/slideLayout2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20">
            <a:lum/>
          </a:blip>
          <a:stretch>
            <a:fillRect t="-83000" b="-83000"/>
          </a:stretch>
        </a:blipFill>
        <a:effectLst/>
      </p:bgPr>
    </p:bg>
    <p:spTree>
      <p:nvGrpSpPr>
        <p:cNvPr id="1" name=""/>
        <p:cNvGrpSpPr/>
        <p:nvPr/>
      </p:nvGrpSpPr>
      <p:grpSpPr>
        <a:xfrm>
          <a:off x="0" y="0"/>
          <a:ext cx="0" cy="0"/>
        </a:xfrm>
      </p:grpSpPr>
      <p:sp>
        <p:nvSpPr>
          <p:cNvPr id="12" name="矩形 11">
            <a:extLst>
              <a:ext uri="{FF2B5EF4-FFF2-40B4-BE49-F238E27FC236}">
                <a16:creationId xmlns:a16="http://schemas.microsoft.com/office/drawing/2014/main" id="{A5074E6D-BAD7-47CA-BAB0-FC7952C5DE90}"/>
              </a:ext>
            </a:extLst>
          </p:cNvPr>
          <p:cNvSpPr/>
          <p:nvPr userDrawn="1"/>
        </p:nvSpPr>
        <p:spPr>
          <a:xfrm>
            <a:off x="3048000" y="2828836"/>
            <a:ext cx="6096000" cy="1200329"/>
          </a:xfrm>
          <a:prstGeom prst="rect">
            <a:avLst/>
          </a:prstGeom>
        </p:spPr>
        <p:txBody>
          <a:bodyPr>
            <a:spAutoFit/>
          </a:bodyPr>
          <a:lstStyle/>
          <a:p>
            <a:r>
              <a:rPr lang="zh-CN" altLang="en-US" sz="1800">
                <a:solidFill>
                  <a:schemeClr val="tx1">
                    <a:lumMod val="75000"/>
                    <a:lumOff val="25000"/>
                  </a:schemeClr>
                </a:solidFill>
                <a:cs typeface="+mn-ea"/>
                <a:sym typeface="+mn-lt"/>
              </a:rPr>
              <a:t>不得将觅知网的</a:t>
            </a:r>
            <a:r>
              <a:rPr lang="en-US" altLang="zh-CN" sz="1800">
                <a:solidFill>
                  <a:schemeClr val="tx1">
                    <a:lumMod val="75000"/>
                    <a:lumOff val="25000"/>
                  </a:schemeClr>
                </a:solidFill>
                <a:cs typeface="+mn-ea"/>
                <a:sym typeface="+mn-lt"/>
              </a:rPr>
              <a:t>PPT</a:t>
            </a:r>
            <a:r>
              <a:rPr lang="zh-CN" altLang="en-US" sz="1800">
                <a:solidFill>
                  <a:schemeClr val="tx1">
                    <a:lumMod val="75000"/>
                    <a:lumOff val="25000"/>
                  </a:schemeClr>
                </a:solidFill>
                <a:cs typeface="+mn-ea"/>
                <a:sym typeface="+mn-lt"/>
              </a:rPr>
              <a:t>模板、</a:t>
            </a:r>
            <a:r>
              <a:rPr lang="en-US" altLang="zh-CN" sz="1800">
                <a:solidFill>
                  <a:schemeClr val="tx1">
                    <a:lumMod val="75000"/>
                    <a:lumOff val="25000"/>
                  </a:schemeClr>
                </a:solidFill>
                <a:cs typeface="+mn-ea"/>
                <a:sym typeface="+mn-lt"/>
              </a:rPr>
              <a:t>PPT</a:t>
            </a:r>
            <a:r>
              <a:rPr lang="zh-CN" altLang="en-US" sz="1800">
                <a:solidFill>
                  <a:schemeClr val="tx1">
                    <a:lumMod val="75000"/>
                    <a:lumOff val="25000"/>
                  </a:schemeClr>
                </a:solidFill>
                <a:cs typeface="+mn-ea"/>
                <a:sym typeface="+mn-lt"/>
              </a:rPr>
              <a:t>素材，本身用于再出售，或者出租、出借、转让、分销、发布或者作为礼物供他人使用，不得转授权、出卖、转让本协议或者本协议中的权利。</a:t>
            </a: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pic>
        <p:nvPicPr>
          <p:cNvPr id="11" name="图片 10">
            <a:extLst>
              <a:ext uri="{FF2B5EF4-FFF2-40B4-BE49-F238E27FC236}">
                <a16:creationId xmlns:a16="http://schemas.microsoft.com/office/drawing/2014/main" id="{F012B423-6BA6-4CE6-A088-6A9CC0B8AA87}"/>
              </a:ext>
            </a:extLst>
          </p:cNvPr>
          <p:cNvPicPr>
            <a:picLocks noChangeAspect="1"/>
          </p:cNvPicPr>
          <p:nvPr userDrawn="1"/>
        </p:nvPicPr>
        <p:blipFill>
          <a:blip r:embed="rId19">
            <a:extLst>
              <a:ext uri="{28A0092B-C50C-407E-A947-70E740481C1C}">
                <a14:useLocalDpi val="0"/>
              </a:ext>
            </a:extLst>
          </a:blip>
          <a:stretch>
            <a:fillRect/>
          </a:stretch>
        </p:blipFill>
        <p:spPr>
          <a:xfrm>
            <a:off x="0" y="0"/>
            <a:ext cx="12192000" cy="6874681"/>
          </a:xfrm>
          <a:prstGeom prst="rect">
            <a:avLst/>
          </a:prstGeom>
        </p:spPr>
      </p:pic>
    </p:spTree>
    <p:extLst>
      <p:ext uri="{BB962C8B-B14F-4D97-AF65-F5344CB8AC3E}">
        <p14:creationId val="1935139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6" r:id="rId4"/>
    <p:sldLayoutId id="2147483671" r:id="rId5"/>
    <p:sldLayoutId id="2147483672" r:id="rId6"/>
    <p:sldLayoutId id="2147483673" r:id="rId7"/>
    <p:sldLayoutId id="2147483674" r:id="rId8"/>
    <p:sldLayoutId id="2147483664" r:id="rId9"/>
    <p:sldLayoutId id="2147483665" r:id="rId10"/>
    <p:sldLayoutId id="2147483666" r:id="rId11"/>
    <p:sldLayoutId id="2147483667" r:id="rId12"/>
    <p:sldLayoutId id="2147483668" r:id="rId13"/>
    <p:sldLayoutId id="2147483669" r:id="rId14"/>
    <p:sldLayoutId id="2147483670" r:id="rId15"/>
    <p:sldLayoutId id="2147483677" r:id="rId16"/>
    <p:sldLayoutId id="2147483679" r:id="rId17"/>
    <p:sldLayoutId id="2147483681" r:id="rId18"/>
  </p:sldLayoutIdLst>
  <mc:AlternateContent>
    <mc:Choice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13742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6.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tags/tag1.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8.png" Type="http://schemas.openxmlformats.org/officeDocument/2006/relationships/image"/><Relationship Id="rId9" Target="../media/image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 Id="rId6" Target="../charts/chart5.xml" Type="http://schemas.openxmlformats.org/officeDocument/2006/relationships/chart"/><Relationship Id="rId7"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1.xml" Type="http://schemas.openxmlformats.org/officeDocument/2006/relationships/notesSlid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6.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charts/chart1.xml" Type="http://schemas.openxmlformats.org/officeDocument/2006/relationships/chart"/><Relationship Id="rId4"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6">
            <a:alphaModFix amt="63000"/>
            <a:lum/>
          </a:blip>
          <a:stretch>
            <a:fillRect l="-42000" r="-42000"/>
          </a:stretch>
        </a:blipFill>
        <a:effectLst/>
      </p:bgPr>
    </p:bg>
    <p:spTree>
      <p:nvGrpSpPr>
        <p:cNvPr id="1" name=""/>
        <p:cNvGrpSpPr/>
        <p:nvPr/>
      </p:nvGrpSpPr>
      <p:grpSpPr>
        <a:xfrm>
          <a:off x="0" y="0"/>
          <a:ext cx="0" cy="0"/>
        </a:xfrm>
      </p:grpSpPr>
      <p:pic>
        <p:nvPicPr>
          <p:cNvPr id="4" name="图片 3">
            <a:extLst>
              <a:ext uri="{FF2B5EF4-FFF2-40B4-BE49-F238E27FC236}">
                <a16:creationId xmlns:a16="http://schemas.microsoft.com/office/drawing/2014/main" id="{50D27581-C533-4FAB-9CA0-F907BC9C0EAD}"/>
              </a:ext>
            </a:extLst>
          </p:cNvPr>
          <p:cNvPicPr>
            <a:picLocks noChangeAspect="1"/>
          </p:cNvPicPr>
          <p:nvPr/>
        </p:nvPicPr>
        <p:blipFill>
          <a:blip r:embed="rId3">
            <a:extLst>
              <a:ext uri="{28A0092B-C50C-407E-A947-70E740481C1C}">
                <a14:useLocalDpi val="0"/>
              </a:ext>
            </a:extLst>
          </a:blip>
          <a:stretch>
            <a:fillRect/>
          </a:stretch>
        </p:blipFill>
        <p:spPr>
          <a:xfrm>
            <a:off x="-146128" y="65240"/>
            <a:ext cx="5763538" cy="4707840"/>
          </a:xfrm>
          <a:prstGeom prst="rect">
            <a:avLst/>
          </a:prstGeom>
        </p:spPr>
      </p:pic>
      <p:sp>
        <p:nvSpPr>
          <p:cNvPr id="9" name="文本框 8"/>
          <p:cNvSpPr txBox="1"/>
          <p:nvPr/>
        </p:nvSpPr>
        <p:spPr>
          <a:xfrm>
            <a:off x="5870175" y="2297369"/>
            <a:ext cx="5946878" cy="1767840"/>
          </a:xfrm>
          <a:prstGeom prst="rect">
            <a:avLst/>
          </a:prstGeom>
          <a:noFill/>
        </p:spPr>
        <p:txBody>
          <a:bodyPr rtlCol="0" wrap="square">
            <a:spAutoFit/>
            <a:scene3d>
              <a:camera prst="orthographicFront"/>
              <a:lightRig dir="t" rig="threePt"/>
            </a:scene3d>
            <a:sp3d contourW="12700"/>
          </a:bodyPr>
          <a:lstStyle/>
          <a:p>
            <a:pPr>
              <a:defRPr/>
            </a:pPr>
            <a:r>
              <a:rPr altLang="zh-CN" b="1" lang="en-US" sz="5500">
                <a:blipFill dpi="0" rotWithShape="1">
                  <a:blip r:embed="rId4"/>
                  <a:stretch>
                    <a:fillRect/>
                  </a:stretch>
                </a:blipFill>
                <a:cs typeface="+mn-ea"/>
                <a:sym typeface="+mn-lt"/>
              </a:rPr>
              <a:t>SWOT分析培训PPT</a:t>
            </a:r>
          </a:p>
        </p:txBody>
      </p:sp>
      <p:pic>
        <p:nvPicPr>
          <p:cNvPr id="6" name="图片 5">
            <a:extLst>
              <a:ext uri="{FF2B5EF4-FFF2-40B4-BE49-F238E27FC236}">
                <a16:creationId xmlns:a16="http://schemas.microsoft.com/office/drawing/2014/main" id="{60A06679-A597-46C5-A240-C707A63FCAB8}"/>
              </a:ext>
            </a:extLst>
          </p:cNvPr>
          <p:cNvPicPr>
            <a:picLocks noChangeAspect="1"/>
          </p:cNvPicPr>
          <p:nvPr/>
        </p:nvPicPr>
        <p:blipFill>
          <a:blip r:embed="rId5">
            <a:extLst>
              <a:ext uri="{28A0092B-C50C-407E-A947-70E740481C1C}">
                <a14:useLocalDpi val="0"/>
              </a:ext>
            </a:extLst>
          </a:blip>
          <a:stretch>
            <a:fillRect/>
          </a:stretch>
        </p:blipFill>
        <p:spPr>
          <a:xfrm>
            <a:off x="0" y="3677166"/>
            <a:ext cx="1638795" cy="3180834"/>
          </a:xfrm>
          <a:prstGeom prst="rect">
            <a:avLst/>
          </a:prstGeom>
        </p:spPr>
      </p:pic>
      <p:pic>
        <p:nvPicPr>
          <p:cNvPr id="12" name="图片 11">
            <a:extLst>
              <a:ext uri="{FF2B5EF4-FFF2-40B4-BE49-F238E27FC236}">
                <a16:creationId xmlns:a16="http://schemas.microsoft.com/office/drawing/2014/main" id="{040296A4-2494-4E8B-9BEB-0E3338E48685}"/>
              </a:ext>
            </a:extLst>
          </p:cNvPr>
          <p:cNvPicPr>
            <a:picLocks noChangeAspect="1"/>
          </p:cNvPicPr>
          <p:nvPr/>
        </p:nvPicPr>
        <p:blipFill>
          <a:blip r:embed="rId6">
            <a:extLst>
              <a:ext uri="{28A0092B-C50C-407E-A947-70E740481C1C}">
                <a14:useLocalDpi val="0"/>
              </a:ext>
            </a:extLst>
          </a:blip>
          <a:stretch>
            <a:fillRect/>
          </a:stretch>
        </p:blipFill>
        <p:spPr>
          <a:xfrm>
            <a:off x="0" y="4438840"/>
            <a:ext cx="12192000" cy="2419160"/>
          </a:xfrm>
          <a:prstGeom prst="rect">
            <a:avLst/>
          </a:prstGeom>
        </p:spPr>
      </p:pic>
      <p:sp>
        <p:nvSpPr>
          <p:cNvPr id="13" name="Rectangle 4">
            <a:extLst>
              <a:ext uri="{FF2B5EF4-FFF2-40B4-BE49-F238E27FC236}">
                <a16:creationId xmlns:a16="http://schemas.microsoft.com/office/drawing/2014/main" id="{5F31940A-F36C-4EB1-9543-4C36721D3844}"/>
              </a:ext>
            </a:extLst>
          </p:cNvPr>
          <p:cNvSpPr txBox="1">
            <a:spLocks noChangeArrowheads="1"/>
          </p:cNvSpPr>
          <p:nvPr/>
        </p:nvSpPr>
        <p:spPr bwMode="auto">
          <a:xfrm>
            <a:off x="5917709" y="3274313"/>
            <a:ext cx="5492495"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dist"/>
            <a:r>
              <a:rPr altLang="en-US" lang="zh-CN" sz="1800">
                <a:solidFill>
                  <a:schemeClr val="tx1">
                    <a:lumMod val="75000"/>
                    <a:lumOff val="25000"/>
                  </a:schemeClr>
                </a:solidFill>
                <a:latin typeface="+mn-lt"/>
                <a:ea typeface="+mn-ea"/>
                <a:cs typeface="+mn-ea"/>
                <a:sym typeface="+mn-lt"/>
              </a:rPr>
              <a:t>企业管理培训/专业能力/数据分析/自我认知/商务项目</a:t>
            </a:r>
          </a:p>
        </p:txBody>
      </p:sp>
      <p:sp>
        <p:nvSpPr>
          <p:cNvPr id="14" name="圆角矩形 10">
            <a:extLst>
              <a:ext uri="{FF2B5EF4-FFF2-40B4-BE49-F238E27FC236}">
                <a16:creationId xmlns:a16="http://schemas.microsoft.com/office/drawing/2014/main" id="{DFA08673-79F0-406A-9DE9-7F618325ED19}"/>
              </a:ext>
            </a:extLst>
          </p:cNvPr>
          <p:cNvSpPr/>
          <p:nvPr/>
        </p:nvSpPr>
        <p:spPr>
          <a:xfrm>
            <a:off x="6732281" y="3976034"/>
            <a:ext cx="3456382" cy="373132"/>
          </a:xfrm>
          <a:prstGeom prst="roundRect">
            <a:avLst>
              <a:gd fmla="val 50000" name="adj"/>
            </a:avLst>
          </a:prstGeom>
          <a:solidFill>
            <a:schemeClr val="bg1">
              <a:lumMod val="85000"/>
            </a:schemeClr>
          </a:solidFill>
          <a:ln w="57150">
            <a:solidFill>
              <a:srgbClr val="943D4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sp>
        <p:nvSpPr>
          <p:cNvPr id="15" name="TextBox 7">
            <a:extLst>
              <a:ext uri="{FF2B5EF4-FFF2-40B4-BE49-F238E27FC236}">
                <a16:creationId xmlns:a16="http://schemas.microsoft.com/office/drawing/2014/main" id="{A2922AA4-3336-4F20-83F8-A14E4BF3957D}"/>
              </a:ext>
            </a:extLst>
          </p:cNvPr>
          <p:cNvSpPr>
            <a:spLocks noChangeArrowheads="1"/>
          </p:cNvSpPr>
          <p:nvPr/>
        </p:nvSpPr>
        <p:spPr bwMode="auto">
          <a:xfrm>
            <a:off x="7197641" y="4024100"/>
            <a:ext cx="2605960"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lang="zh-CN">
                <a:solidFill>
                  <a:schemeClr val="tx1">
                    <a:lumMod val="75000"/>
                    <a:lumOff val="25000"/>
                  </a:schemeClr>
                </a:solidFill>
                <a:cs typeface="+mn-ea"/>
                <a:sym typeface="+mn-lt"/>
              </a:rPr>
              <a:t>演讲人：优页PPT</a:t>
            </a:r>
          </a:p>
        </p:txBody>
      </p:sp>
      <p:grpSp>
        <p:nvGrpSpPr>
          <p:cNvPr id="16" name="组合 15">
            <a:extLst>
              <a:ext uri="{FF2B5EF4-FFF2-40B4-BE49-F238E27FC236}">
                <a16:creationId xmlns:a16="http://schemas.microsoft.com/office/drawing/2014/main" id="{453D95C0-D266-485F-9B0F-C0040B8F4988}"/>
              </a:ext>
            </a:extLst>
          </p:cNvPr>
          <p:cNvGrpSpPr/>
          <p:nvPr/>
        </p:nvGrpSpPr>
        <p:grpSpPr>
          <a:xfrm>
            <a:off x="6574591" y="3850320"/>
            <a:ext cx="624559" cy="624559"/>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algn="tl" blurRad="177800" dir="2700000" dist="88900" rotWithShape="0">
              <a:prstClr val="black">
                <a:alpha val="30000"/>
              </a:prstClr>
            </a:outerShdw>
          </a:effectLst>
        </p:grpSpPr>
        <p:sp>
          <p:nvSpPr>
            <p:cNvPr id="17" name="任意多边形 13">
              <a:extLst>
                <a:ext uri="{FF2B5EF4-FFF2-40B4-BE49-F238E27FC236}">
                  <a16:creationId xmlns:a16="http://schemas.microsoft.com/office/drawing/2014/main" id="{4B8928EC-008D-4A08-8549-A510B7EB1635}"/>
                </a:ext>
              </a:extLst>
            </p:cNvPr>
            <p:cNvSpPr/>
            <p:nvPr/>
          </p:nvSpPr>
          <p:spPr>
            <a:xfrm>
              <a:off x="4333987" y="2362200"/>
              <a:ext cx="2905011" cy="2905012"/>
            </a:xfrm>
            <a:custGeom>
              <a:gdLst>
                <a:gd fmla="*/ 1452506 w 2905012" name="connsiteX0"/>
                <a:gd fmla="*/ 376181 h 2905012" name="connsiteY0"/>
                <a:gd fmla="*/ 376181 w 2905012" name="connsiteX1"/>
                <a:gd fmla="*/ 1452506 h 2905012" name="connsiteY1"/>
                <a:gd fmla="*/ 1452506 w 2905012" name="connsiteX2"/>
                <a:gd fmla="*/ 2528831 h 2905012" name="connsiteY2"/>
                <a:gd fmla="*/ 2528831 w 2905012" name="connsiteX3"/>
                <a:gd fmla="*/ 1452506 h 2905012" name="connsiteY3"/>
                <a:gd fmla="*/ 1452506 w 2905012" name="connsiteX4"/>
                <a:gd fmla="*/ 376181 h 2905012" name="connsiteY4"/>
                <a:gd fmla="*/ 1452506 w 2905012" name="connsiteX5"/>
                <a:gd fmla="*/ 0 h 2905012" name="connsiteY5"/>
                <a:gd fmla="*/ 1601017 w 2905012" name="connsiteX6"/>
                <a:gd fmla="*/ 7499 h 2905012" name="connsiteY6"/>
                <a:gd fmla="*/ 1643977 w 2905012" name="connsiteX7"/>
                <a:gd fmla="*/ 14056 h 2905012" name="connsiteY7"/>
                <a:gd fmla="*/ 1695533 w 2905012" name="connsiteX8"/>
                <a:gd fmla="*/ 284571 h 2905012" name="connsiteY8"/>
                <a:gd fmla="*/ 1769616 w 2905012" name="connsiteX9"/>
                <a:gd fmla="*/ 301003 h 2905012" name="connsiteY9"/>
                <a:gd fmla="*/ 1825934 w 2905012" name="connsiteX10"/>
                <a:gd fmla="*/ 319615 h 2905012" name="connsiteY10"/>
                <a:gd fmla="*/ 2006748 w 2905012" name="connsiteX11"/>
                <a:gd fmla="*/ 110068 h 2905012" name="connsiteY11"/>
                <a:gd fmla="*/ 2017887 w 2905012" name="connsiteX12"/>
                <a:gd fmla="*/ 114145 h 2905012" name="connsiteY12"/>
                <a:gd fmla="*/ 2264616 w 2905012" name="connsiteX13"/>
                <a:gd fmla="*/ 248065 h 2905012" name="connsiteY13"/>
                <a:gd fmla="*/ 2337523 w 2905012" name="connsiteX14"/>
                <a:gd fmla="*/ 302584 h 2905012" name="connsiteY14"/>
                <a:gd fmla="*/ 2247066 w 2905012" name="connsiteX15"/>
                <a:gd fmla="*/ 562199 h 2905012" name="connsiteY15"/>
                <a:gd fmla="*/ 2280217 w 2905012" name="connsiteX16"/>
                <a:gd fmla="*/ 591137 h 2905012" name="connsiteY16"/>
                <a:gd fmla="*/ 2343125 w 2905012" name="connsiteX17"/>
                <a:gd fmla="*/ 657838 h 2905012" name="connsiteY17"/>
                <a:gd fmla="*/ 2602428 w 2905012" name="connsiteX18"/>
                <a:gd fmla="*/ 567489 h 2905012" name="connsiteY18"/>
                <a:gd fmla="*/ 2656947 w 2905012" name="connsiteX19"/>
                <a:gd fmla="*/ 640396 h 2905012" name="connsiteY19"/>
                <a:gd fmla="*/ 2790867 w 2905012" name="connsiteX20"/>
                <a:gd fmla="*/ 887125 h 2905012" name="connsiteY20"/>
                <a:gd fmla="*/ 2794944 w 2905012" name="connsiteX21"/>
                <a:gd fmla="*/ 898265 h 2905012" name="connsiteY21"/>
                <a:gd fmla="*/ 2586495 w 2905012" name="connsiteX22"/>
                <a:gd fmla="*/ 1078131 h 2905012" name="connsiteY22"/>
                <a:gd fmla="*/ 2616181 w 2905012" name="connsiteX23"/>
                <a:gd fmla="*/ 1182468 h 2905012" name="connsiteY23"/>
                <a:gd fmla="*/ 2621126 w 2905012" name="connsiteX24"/>
                <a:gd fmla="*/ 1209611 h 2905012" name="connsiteY24"/>
                <a:gd fmla="*/ 2890957 w 2905012" name="connsiteX25"/>
                <a:gd fmla="*/ 1261036 h 2905012" name="connsiteY25"/>
                <a:gd fmla="*/ 2897513 w 2905012" name="connsiteX26"/>
                <a:gd fmla="*/ 1303996 h 2905012" name="connsiteY26"/>
                <a:gd fmla="*/ 2905012 w 2905012" name="connsiteX27"/>
                <a:gd fmla="*/ 1452506 h 2905012" name="connsiteY27"/>
                <a:gd fmla="*/ 2897513 w 2905012" name="connsiteX28"/>
                <a:gd fmla="*/ 1601016 h 2905012" name="connsiteY28"/>
                <a:gd fmla="*/ 2890957 w 2905012" name="connsiteX29"/>
                <a:gd fmla="*/ 1643977 h 2905012" name="connsiteY29"/>
                <a:gd fmla="*/ 2620440 w 2905012" name="connsiteX30"/>
                <a:gd fmla="*/ 1695533 h 2905012" name="connsiteY30"/>
                <a:gd fmla="*/ 2604008 w 2905012" name="connsiteX31"/>
                <a:gd fmla="*/ 1769614 h 2905012" name="connsiteY31"/>
                <a:gd fmla="*/ 2585396 w 2905012" name="connsiteX32"/>
                <a:gd fmla="*/ 1825933 h 2905012" name="connsiteY32"/>
                <a:gd fmla="*/ 2794944 w 2905012" name="connsiteX33"/>
                <a:gd fmla="*/ 2006748 h 2905012" name="connsiteY33"/>
                <a:gd fmla="*/ 2790867 w 2905012" name="connsiteX34"/>
                <a:gd fmla="*/ 2017887 h 2905012" name="connsiteY34"/>
                <a:gd fmla="*/ 2656947 w 2905012" name="connsiteX35"/>
                <a:gd fmla="*/ 2264616 h 2905012" name="connsiteY35"/>
                <a:gd fmla="*/ 2602428 w 2905012" name="connsiteX36"/>
                <a:gd fmla="*/ 2337523 h 2905012" name="connsiteY36"/>
                <a:gd fmla="*/ 2342811 w 2905012" name="connsiteX37"/>
                <a:gd fmla="*/ 2247065 h 2905012" name="connsiteY37"/>
                <a:gd fmla="*/ 2313875 w 2905012" name="connsiteX38"/>
                <a:gd fmla="*/ 2280215 h 2905012" name="connsiteY38"/>
                <a:gd fmla="*/ 2247174 w 2905012" name="connsiteX39"/>
                <a:gd fmla="*/ 2343123 h 2905012" name="connsiteY39"/>
                <a:gd fmla="*/ 2337523 w 2905012" name="connsiteX40"/>
                <a:gd fmla="*/ 2602428 h 2905012" name="connsiteY40"/>
                <a:gd fmla="*/ 2264616 w 2905012" name="connsiteX41"/>
                <a:gd fmla="*/ 2656947 h 2905012" name="connsiteY41"/>
                <a:gd fmla="*/ 2017887 w 2905012" name="connsiteX42"/>
                <a:gd fmla="*/ 2790867 h 2905012" name="connsiteY42"/>
                <a:gd fmla="*/ 2006748 w 2905012" name="connsiteX43"/>
                <a:gd fmla="*/ 2794944 h 2905012" name="connsiteY43"/>
                <a:gd fmla="*/ 1826880 w 2905012" name="connsiteX44"/>
                <a:gd fmla="*/ 2586493 h 2905012" name="connsiteY44"/>
                <a:gd fmla="*/ 1722544 w 2905012" name="connsiteX45"/>
                <a:gd fmla="*/ 2616179 h 2905012" name="connsiteY45"/>
                <a:gd fmla="*/ 1695403 w 2905012" name="connsiteX46"/>
                <a:gd fmla="*/ 2621123 h 2905012" name="connsiteY46"/>
                <a:gd fmla="*/ 1643977 w 2905012" name="connsiteX47"/>
                <a:gd fmla="*/ 2890957 h 2905012" name="connsiteY47"/>
                <a:gd fmla="*/ 1601017 w 2905012" name="connsiteX48"/>
                <a:gd fmla="*/ 2897513 h 2905012" name="connsiteY48"/>
                <a:gd fmla="*/ 1452506 w 2905012" name="connsiteX49"/>
                <a:gd fmla="*/ 2905012 h 2905012" name="connsiteY49"/>
                <a:gd fmla="*/ 1303996 w 2905012" name="connsiteX50"/>
                <a:gd fmla="*/ 2897513 h 2905012" name="connsiteY50"/>
                <a:gd fmla="*/ 1261036 w 2905012" name="connsiteX51"/>
                <a:gd fmla="*/ 2890957 h 2905012" name="connsiteY51"/>
                <a:gd fmla="*/ 1209479 w 2905012" name="connsiteX52"/>
                <a:gd fmla="*/ 2620437 h 2905012" name="connsiteY52"/>
                <a:gd fmla="*/ 1135396 w 2905012" name="connsiteX53"/>
                <a:gd fmla="*/ 2604005 h 2905012" name="connsiteY53"/>
                <a:gd fmla="*/ 1079081 w 2905012" name="connsiteX54"/>
                <a:gd fmla="*/ 2585394 h 2905012" name="connsiteY54"/>
                <a:gd fmla="*/ 898265 w 2905012" name="connsiteX55"/>
                <a:gd fmla="*/ 2794944 h 2905012" name="connsiteY55"/>
                <a:gd fmla="*/ 887125 w 2905012" name="connsiteX56"/>
                <a:gd fmla="*/ 2790867 h 2905012" name="connsiteY56"/>
                <a:gd fmla="*/ 640396 w 2905012" name="connsiteX57"/>
                <a:gd fmla="*/ 2656947 h 2905012" name="connsiteY57"/>
                <a:gd fmla="*/ 567489 w 2905012" name="connsiteX58"/>
                <a:gd fmla="*/ 2602428 h 2905012" name="connsiteY58"/>
                <a:gd fmla="*/ 657947 w 2905012" name="connsiteX59"/>
                <a:gd fmla="*/ 2342810 h 2905012" name="connsiteY59"/>
                <a:gd fmla="*/ 624796 w 2905012" name="connsiteX60"/>
                <a:gd fmla="*/ 2313872 h 2905012" name="connsiteY60"/>
                <a:gd fmla="*/ 561890 w 2905012" name="connsiteX61"/>
                <a:gd fmla="*/ 2247174 h 2905012" name="connsiteY61"/>
                <a:gd fmla="*/ 302584 w 2905012" name="connsiteX62"/>
                <a:gd fmla="*/ 2337523 h 2905012" name="connsiteY62"/>
                <a:gd fmla="*/ 248066 w 2905012" name="connsiteX63"/>
                <a:gd fmla="*/ 2264616 h 2905012" name="connsiteY63"/>
                <a:gd fmla="*/ 114145 w 2905012" name="connsiteX64"/>
                <a:gd fmla="*/ 2017887 h 2905012" name="connsiteY64"/>
                <a:gd fmla="*/ 110068 w 2905012" name="connsiteX65"/>
                <a:gd fmla="*/ 2006748 h 2905012" name="connsiteY65"/>
                <a:gd fmla="*/ 318519 w 2905012" name="connsiteX66"/>
                <a:gd fmla="*/ 1826880 h 2905012" name="connsiteY66"/>
                <a:gd fmla="*/ 288831 w 2905012" name="connsiteX67"/>
                <a:gd fmla="*/ 1722541 h 2905012" name="connsiteY67"/>
                <a:gd fmla="*/ 283887 w 2905012" name="connsiteX68"/>
                <a:gd fmla="*/ 1695402 h 2905012" name="connsiteY68"/>
                <a:gd fmla="*/ 14056 w 2905012" name="connsiteX69"/>
                <a:gd fmla="*/ 1643977 h 2905012" name="connsiteY69"/>
                <a:gd fmla="*/ 7499 w 2905012" name="connsiteX70"/>
                <a:gd fmla="*/ 1601016 h 2905012" name="connsiteY70"/>
                <a:gd fmla="*/ 0 w 2905012" name="connsiteX71"/>
                <a:gd fmla="*/ 1452506 h 2905012" name="connsiteY71"/>
                <a:gd fmla="*/ 7499 w 2905012" name="connsiteX72"/>
                <a:gd fmla="*/ 1303996 h 2905012" name="connsiteY72"/>
                <a:gd fmla="*/ 14056 w 2905012" name="connsiteX73"/>
                <a:gd fmla="*/ 1261036 h 2905012" name="connsiteY73"/>
                <a:gd fmla="*/ 284572 w 2905012" name="connsiteX74"/>
                <a:gd fmla="*/ 1209480 h 2905012" name="connsiteY74"/>
                <a:gd fmla="*/ 301005 w 2905012" name="connsiteX75"/>
                <a:gd fmla="*/ 1135394 h 2905012" name="connsiteY75"/>
                <a:gd fmla="*/ 319616 w 2905012" name="connsiteX76"/>
                <a:gd fmla="*/ 1079079 h 2905012" name="connsiteY76"/>
                <a:gd fmla="*/ 110068 w 2905012" name="connsiteX77"/>
                <a:gd fmla="*/ 898264 h 2905012" name="connsiteY77"/>
                <a:gd fmla="*/ 114145 w 2905012" name="connsiteX78"/>
                <a:gd fmla="*/ 887125 h 2905012" name="connsiteY78"/>
                <a:gd fmla="*/ 248066 w 2905012" name="connsiteX79"/>
                <a:gd fmla="*/ 640396 h 2905012" name="connsiteY79"/>
                <a:gd fmla="*/ 302584 w 2905012" name="connsiteX80"/>
                <a:gd fmla="*/ 567489 h 2905012" name="connsiteY80"/>
                <a:gd fmla="*/ 562199 w 2905012" name="connsiteX81"/>
                <a:gd fmla="*/ 657946 h 2905012" name="connsiteY81"/>
                <a:gd fmla="*/ 591138 w 2905012" name="connsiteX82"/>
                <a:gd fmla="*/ 624794 h 2905012" name="connsiteY82"/>
                <a:gd fmla="*/ 657838 w 2905012" name="connsiteX83"/>
                <a:gd fmla="*/ 561888 h 2905012" name="connsiteY83"/>
                <a:gd fmla="*/ 567489 w 2905012" name="connsiteX84"/>
                <a:gd fmla="*/ 302584 h 2905012" name="connsiteY84"/>
                <a:gd fmla="*/ 640396 w 2905012" name="connsiteX85"/>
                <a:gd fmla="*/ 248065 h 2905012" name="connsiteY85"/>
                <a:gd fmla="*/ 887125 w 2905012" name="connsiteX86"/>
                <a:gd fmla="*/ 114145 h 2905012" name="connsiteY86"/>
                <a:gd fmla="*/ 898265 w 2905012" name="connsiteX87"/>
                <a:gd fmla="*/ 110068 h 2905012" name="connsiteY87"/>
                <a:gd fmla="*/ 1078131 w 2905012" name="connsiteX88"/>
                <a:gd fmla="*/ 318516 h 2905012" name="connsiteY88"/>
                <a:gd fmla="*/ 1182469 w 2905012" name="connsiteX89"/>
                <a:gd fmla="*/ 288830 h 2905012" name="connsiteY89"/>
                <a:gd fmla="*/ 1209611 w 2905012" name="connsiteX90"/>
                <a:gd fmla="*/ 283886 h 2905012" name="connsiteY90"/>
                <a:gd fmla="*/ 1261036 w 2905012" name="connsiteX91"/>
                <a:gd fmla="*/ 14056 h 2905012" name="connsiteY91"/>
                <a:gd fmla="*/ 1303996 w 2905012" name="connsiteX92"/>
                <a:gd fmla="*/ 7499 h 2905012" name="connsiteY92"/>
                <a:gd fmla="*/ 1452506 w 2905012" name="connsiteX93"/>
                <a:gd fmla="*/ 0 h 2905012" name="connsiteY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b="b" l="l" r="r" t="t"/>
              <a:pathLst>
                <a:path h="2905012" w="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sp>
          <p:nvSpPr>
            <p:cNvPr id="18" name="椭圆 17">
              <a:extLst>
                <a:ext uri="{FF2B5EF4-FFF2-40B4-BE49-F238E27FC236}">
                  <a16:creationId xmlns:a16="http://schemas.microsoft.com/office/drawing/2014/main" id="{7491E2E0-B54F-47BD-B06C-96B1774F9799}"/>
                </a:ext>
              </a:extLst>
            </p:cNvPr>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sp>
          <p:nvSpPr>
            <p:cNvPr id="19" name="椭圆 18">
              <a:extLst>
                <a:ext uri="{FF2B5EF4-FFF2-40B4-BE49-F238E27FC236}">
                  <a16:creationId xmlns:a16="http://schemas.microsoft.com/office/drawing/2014/main" id="{017FE769-D8EC-41EC-A915-5D56BE7E8B6A}"/>
                </a:ext>
              </a:extLst>
            </p:cNvPr>
            <p:cNvSpPr/>
            <p:nvPr/>
          </p:nvSpPr>
          <p:spPr>
            <a:xfrm>
              <a:off x="4710169" y="2738382"/>
              <a:ext cx="2152650" cy="2152648"/>
            </a:xfrm>
            <a:prstGeom prst="ellipse">
              <a:avLst/>
            </a:prstGeom>
            <a:solidFill>
              <a:schemeClr val="bg1">
                <a:lumMod val="85000"/>
              </a:schemeClr>
            </a:solidFill>
            <a:ln>
              <a:solidFill>
                <a:srgbClr val="C0617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grpSp>
      <p:pic>
        <p:nvPicPr>
          <p:cNvPr id="21" name="图片 20">
            <a:extLst>
              <a:ext uri="{FF2B5EF4-FFF2-40B4-BE49-F238E27FC236}">
                <a16:creationId xmlns:a16="http://schemas.microsoft.com/office/drawing/2014/main" id="{91F6A0F3-EB43-4A2C-9E67-BC53F61A58AB}"/>
              </a:ext>
            </a:extLst>
          </p:cNvPr>
          <p:cNvPicPr>
            <a:picLocks noChangeAspect="1"/>
          </p:cNvPicPr>
          <p:nvPr/>
        </p:nvPicPr>
        <p:blipFill>
          <a:blip r:embed="rId7">
            <a:extLst>
              <a:ext uri="{28A0092B-C50C-407E-A947-70E740481C1C}">
                <a14:useLocalDpi val="0"/>
              </a:ext>
            </a:extLst>
          </a:blip>
          <a:stretch>
            <a:fillRect/>
          </a:stretch>
        </p:blipFill>
        <p:spPr>
          <a:xfrm>
            <a:off x="10357537" y="395398"/>
            <a:ext cx="1052667" cy="699218"/>
          </a:xfrm>
          <a:prstGeom prst="rect">
            <a:avLst/>
          </a:prstGeom>
        </p:spPr>
      </p:pic>
      <p:sp>
        <p:nvSpPr>
          <p:cNvPr id="2" name="箭头: 五边形 1">
            <a:extLst>
              <a:ext uri="{FF2B5EF4-FFF2-40B4-BE49-F238E27FC236}">
                <a16:creationId xmlns:a16="http://schemas.microsoft.com/office/drawing/2014/main" id="{E176D087-1D22-4A1A-B7D3-2208E02534E2}"/>
              </a:ext>
            </a:extLst>
          </p:cNvPr>
          <p:cNvSpPr/>
          <p:nvPr/>
        </p:nvSpPr>
        <p:spPr>
          <a:xfrm>
            <a:off x="5945529" y="1810778"/>
            <a:ext cx="2659209" cy="396917"/>
          </a:xfrm>
          <a:prstGeom prst="homePlate">
            <a:avLst/>
          </a:prstGeom>
          <a:solidFill>
            <a:srgbClr val="AE4044"/>
          </a:solid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t>专业能力分析知识培训</a:t>
            </a:r>
          </a:p>
        </p:txBody>
      </p:sp>
    </p:spTree>
    <p:extLst>
      <p:ext uri="{BB962C8B-B14F-4D97-AF65-F5344CB8AC3E}">
        <p14:creationId val="12396632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4" presetSubtype="10">
                                  <p:stCondLst>
                                    <p:cond delay="0"/>
                                  </p:stCondLst>
                                  <p:childTnLst>
                                    <p:set>
                                      <p:cBhvr>
                                        <p:cTn dur="1" fill="hold" id="13">
                                          <p:stCondLst>
                                            <p:cond delay="0"/>
                                          </p:stCondLst>
                                        </p:cTn>
                                        <p:tgtEl>
                                          <p:spTgt spid="4"/>
                                        </p:tgtEl>
                                        <p:attrNameLst>
                                          <p:attrName>style.visibility</p:attrName>
                                        </p:attrNameLst>
                                      </p:cBhvr>
                                      <p:to>
                                        <p:strVal val="visible"/>
                                      </p:to>
                                    </p:set>
                                    <p:animEffect filter="randombar(horizontal)" transition="in">
                                      <p:cBhvr>
                                        <p:cTn dur="500" id="14"/>
                                        <p:tgtEl>
                                          <p:spTgt spid="4"/>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4" presetSubtype="10">
                                  <p:stCondLst>
                                    <p:cond delay="0"/>
                                  </p:stCondLst>
                                  <p:childTnLst>
                                    <p:set>
                                      <p:cBhvr>
                                        <p:cTn dur="1" fill="hold" id="18">
                                          <p:stCondLst>
                                            <p:cond delay="0"/>
                                          </p:stCondLst>
                                        </p:cTn>
                                        <p:tgtEl>
                                          <p:spTgt spid="2"/>
                                        </p:tgtEl>
                                        <p:attrNameLst>
                                          <p:attrName>style.visibility</p:attrName>
                                        </p:attrNameLst>
                                      </p:cBhvr>
                                      <p:to>
                                        <p:strVal val="visible"/>
                                      </p:to>
                                    </p:set>
                                    <p:animEffect filter="randombar(horizontal)" transition="in">
                                      <p:cBhvr>
                                        <p:cTn dur="500" id="19"/>
                                        <p:tgtEl>
                                          <p:spTgt spid="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1000" id="24"/>
                                        <p:tgtEl>
                                          <p:spTgt spid="9"/>
                                        </p:tgtEl>
                                      </p:cBhvr>
                                    </p:animEffect>
                                    <p:anim calcmode="lin" valueType="num">
                                      <p:cBhvr>
                                        <p:cTn dur="1000" fill="hold" id="25"/>
                                        <p:tgtEl>
                                          <p:spTgt spid="9"/>
                                        </p:tgtEl>
                                        <p:attrNameLst>
                                          <p:attrName>ppt_x</p:attrName>
                                        </p:attrNameLst>
                                      </p:cBhvr>
                                      <p:tavLst>
                                        <p:tav tm="0">
                                          <p:val>
                                            <p:strVal val="#ppt_x"/>
                                          </p:val>
                                        </p:tav>
                                        <p:tav tm="100000">
                                          <p:val>
                                            <p:strVal val="#ppt_x"/>
                                          </p:val>
                                        </p:tav>
                                      </p:tavLst>
                                    </p:anim>
                                    <p:anim calcmode="lin" valueType="num">
                                      <p:cBhvr>
                                        <p:cTn dur="1000" fill="hold" id="26"/>
                                        <p:tgtEl>
                                          <p:spTgt spid="9"/>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000"/>
                            </p:stCondLst>
                            <p:childTnLst>
                              <p:par>
                                <p:cTn fill="hold" grpId="0" id="28" nodeType="afterEffect" presetClass="entr" presetID="22" presetSubtype="8">
                                  <p:stCondLst>
                                    <p:cond delay="0"/>
                                  </p:stCondLst>
                                  <p:childTnLst>
                                    <p:set>
                                      <p:cBhvr>
                                        <p:cTn dur="1" fill="hold" id="29">
                                          <p:stCondLst>
                                            <p:cond delay="0"/>
                                          </p:stCondLst>
                                        </p:cTn>
                                        <p:tgtEl>
                                          <p:spTgt spid="13"/>
                                        </p:tgtEl>
                                        <p:attrNameLst>
                                          <p:attrName>style.visibility</p:attrName>
                                        </p:attrNameLst>
                                      </p:cBhvr>
                                      <p:to>
                                        <p:strVal val="visible"/>
                                      </p:to>
                                    </p:set>
                                    <p:animEffect filter="wipe(left)" transition="in">
                                      <p:cBhvr>
                                        <p:cTn dur="500" id="30"/>
                                        <p:tgtEl>
                                          <p:spTgt spid="13"/>
                                        </p:tgtEl>
                                      </p:cBhvr>
                                    </p:animEffect>
                                  </p:childTnLst>
                                </p:cTn>
                              </p:par>
                            </p:childTnLst>
                          </p:cTn>
                        </p:par>
                        <p:par>
                          <p:cTn fill="hold" id="31" nodeType="afterGroup">
                            <p:stCondLst>
                              <p:cond delay="1500"/>
                            </p:stCondLst>
                            <p:childTnLst>
                              <p:par>
                                <p:cTn fill="hold" grpId="0" id="32" nodeType="afterEffect" presetClass="entr" presetID="42"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1000" id="34"/>
                                        <p:tgtEl>
                                          <p:spTgt spid="14"/>
                                        </p:tgtEl>
                                      </p:cBhvr>
                                    </p:animEffect>
                                    <p:anim calcmode="lin" valueType="num">
                                      <p:cBhvr>
                                        <p:cTn dur="1000" fill="hold" id="35"/>
                                        <p:tgtEl>
                                          <p:spTgt spid="14"/>
                                        </p:tgtEl>
                                        <p:attrNameLst>
                                          <p:attrName>ppt_x</p:attrName>
                                        </p:attrNameLst>
                                      </p:cBhvr>
                                      <p:tavLst>
                                        <p:tav tm="0">
                                          <p:val>
                                            <p:strVal val="#ppt_x"/>
                                          </p:val>
                                        </p:tav>
                                        <p:tav tm="100000">
                                          <p:val>
                                            <p:strVal val="#ppt_x"/>
                                          </p:val>
                                        </p:tav>
                                      </p:tavLst>
                                    </p:anim>
                                    <p:anim calcmode="lin" valueType="num">
                                      <p:cBhvr>
                                        <p:cTn dur="1000" fill="hold" id="36"/>
                                        <p:tgtEl>
                                          <p:spTgt spid="1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500"/>
                            </p:stCondLst>
                            <p:childTnLst>
                              <p:par>
                                <p:cTn fill="hold" id="38" nodeType="afterEffect" presetClass="entr" presetID="53" presetSubtype="0">
                                  <p:stCondLst>
                                    <p:cond delay="0"/>
                                  </p:stCondLst>
                                  <p:childTnLst>
                                    <p:set>
                                      <p:cBhvr>
                                        <p:cTn dur="1" fill="hold" id="39">
                                          <p:stCondLst>
                                            <p:cond delay="0"/>
                                          </p:stCondLst>
                                        </p:cTn>
                                        <p:tgtEl>
                                          <p:spTgt spid="16"/>
                                        </p:tgtEl>
                                        <p:attrNameLst>
                                          <p:attrName>style.visibility</p:attrName>
                                        </p:attrNameLst>
                                      </p:cBhvr>
                                      <p:to>
                                        <p:strVal val="visible"/>
                                      </p:to>
                                    </p:set>
                                    <p:anim calcmode="lin" valueType="num">
                                      <p:cBhvr>
                                        <p:cTn dur="500" fill="hold" id="40"/>
                                        <p:tgtEl>
                                          <p:spTgt spid="16"/>
                                        </p:tgtEl>
                                        <p:attrNameLst>
                                          <p:attrName>ppt_w</p:attrName>
                                        </p:attrNameLst>
                                      </p:cBhvr>
                                      <p:tavLst>
                                        <p:tav tm="0">
                                          <p:val>
                                            <p:fltVal val="0"/>
                                          </p:val>
                                        </p:tav>
                                        <p:tav tm="100000">
                                          <p:val>
                                            <p:strVal val="#ppt_w"/>
                                          </p:val>
                                        </p:tav>
                                      </p:tavLst>
                                    </p:anim>
                                    <p:anim calcmode="lin" valueType="num">
                                      <p:cBhvr>
                                        <p:cTn dur="500" fill="hold" id="41"/>
                                        <p:tgtEl>
                                          <p:spTgt spid="16"/>
                                        </p:tgtEl>
                                        <p:attrNameLst>
                                          <p:attrName>ppt_h</p:attrName>
                                        </p:attrNameLst>
                                      </p:cBhvr>
                                      <p:tavLst>
                                        <p:tav tm="0">
                                          <p:val>
                                            <p:fltVal val="0"/>
                                          </p:val>
                                        </p:tav>
                                        <p:tav tm="100000">
                                          <p:val>
                                            <p:strVal val="#ppt_h"/>
                                          </p:val>
                                        </p:tav>
                                      </p:tavLst>
                                    </p:anim>
                                    <p:animEffect filter="fade" transition="in">
                                      <p:cBhvr>
                                        <p:cTn dur="500" id="42"/>
                                        <p:tgtEl>
                                          <p:spTgt spid="16"/>
                                        </p:tgtEl>
                                      </p:cBhvr>
                                    </p:animEffect>
                                  </p:childTnLst>
                                </p:cTn>
                              </p:par>
                            </p:childTnLst>
                          </p:cTn>
                        </p:par>
                        <p:par>
                          <p:cTn fill="hold" id="43" nodeType="afterGroup">
                            <p:stCondLst>
                              <p:cond delay="3000"/>
                            </p:stCondLst>
                            <p:childTnLst>
                              <p:par>
                                <p:cTn accel="50000" decel="50000" fill="hold" id="44" nodeType="afterEffect" presetClass="path" presetID="42" presetSubtype="0">
                                  <p:stCondLst>
                                    <p:cond delay="0"/>
                                  </p:stCondLst>
                                  <p:childTnLst>
                                    <p:animMotion origin="layout" path="M -4.16667E-07 -6.29047E-07 L 0.27669 -0.00347" pathEditMode="relative" ptsTypes="AA" rAng="0">
                                      <p:cBhvr>
                                        <p:cTn dur="2000" fill="hold" id="45"/>
                                        <p:tgtEl>
                                          <p:spTgt spid="16"/>
                                        </p:tgtEl>
                                        <p:attrNameLst>
                                          <p:attrName>ppt_x</p:attrName>
                                          <p:attrName>ppt_y</p:attrName>
                                        </p:attrNameLst>
                                      </p:cBhvr>
                                      <p:rCtr x="13828" y="-185"/>
                                    </p:animMotion>
                                  </p:childTnLst>
                                </p:cTn>
                              </p:par>
                              <p:par>
                                <p:cTn fill="hold" grpId="0" id="46" nodeType="withEffect" presetClass="entr" presetID="14" presetSubtype="10">
                                  <p:stCondLst>
                                    <p:cond delay="1000"/>
                                  </p:stCondLst>
                                  <p:childTnLst>
                                    <p:set>
                                      <p:cBhvr>
                                        <p:cTn dur="1" fill="hold" id="47">
                                          <p:stCondLst>
                                            <p:cond delay="0"/>
                                          </p:stCondLst>
                                        </p:cTn>
                                        <p:tgtEl>
                                          <p:spTgt spid="15"/>
                                        </p:tgtEl>
                                        <p:attrNameLst>
                                          <p:attrName>style.visibility</p:attrName>
                                        </p:attrNameLst>
                                      </p:cBhvr>
                                      <p:to>
                                        <p:strVal val="visible"/>
                                      </p:to>
                                    </p:set>
                                    <p:animEffect filter="randombar(horizontal)" transition="in">
                                      <p:cBhvr>
                                        <p:cTn dur="500" id="48"/>
                                        <p:tgtEl>
                                          <p:spTgt spid="15"/>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id="51" nodeType="clickEffect" presetClass="entr" presetID="22" presetSubtype="4">
                                  <p:stCondLst>
                                    <p:cond delay="0"/>
                                  </p:stCondLst>
                                  <p:childTnLst>
                                    <p:set>
                                      <p:cBhvr>
                                        <p:cTn dur="1" fill="hold" id="52">
                                          <p:stCondLst>
                                            <p:cond delay="0"/>
                                          </p:stCondLst>
                                        </p:cTn>
                                        <p:tgtEl>
                                          <p:spTgt spid="6"/>
                                        </p:tgtEl>
                                        <p:attrNameLst>
                                          <p:attrName>style.visibility</p:attrName>
                                        </p:attrNameLst>
                                      </p:cBhvr>
                                      <p:to>
                                        <p:strVal val="visible"/>
                                      </p:to>
                                    </p:set>
                                    <p:animEffect filter="wipe(down)" transition="in">
                                      <p:cBhvr>
                                        <p:cTn dur="500" id="53"/>
                                        <p:tgtEl>
                                          <p:spTgt spid="6"/>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42" presetSubtype="0">
                                  <p:stCondLst>
                                    <p:cond delay="0"/>
                                  </p:stCondLst>
                                  <p:childTnLst>
                                    <p:set>
                                      <p:cBhvr>
                                        <p:cTn dur="1" fill="hold" id="57">
                                          <p:stCondLst>
                                            <p:cond delay="0"/>
                                          </p:stCondLst>
                                        </p:cTn>
                                        <p:tgtEl>
                                          <p:spTgt spid="12"/>
                                        </p:tgtEl>
                                        <p:attrNameLst>
                                          <p:attrName>style.visibility</p:attrName>
                                        </p:attrNameLst>
                                      </p:cBhvr>
                                      <p:to>
                                        <p:strVal val="visible"/>
                                      </p:to>
                                    </p:set>
                                    <p:animEffect filter="fade" transition="in">
                                      <p:cBhvr>
                                        <p:cTn dur="1000" id="58"/>
                                        <p:tgtEl>
                                          <p:spTgt spid="12"/>
                                        </p:tgtEl>
                                      </p:cBhvr>
                                    </p:animEffect>
                                    <p:anim calcmode="lin" valueType="num">
                                      <p:cBhvr>
                                        <p:cTn dur="1000" fill="hold" id="59"/>
                                        <p:tgtEl>
                                          <p:spTgt spid="12"/>
                                        </p:tgtEl>
                                        <p:attrNameLst>
                                          <p:attrName>ppt_x</p:attrName>
                                        </p:attrNameLst>
                                      </p:cBhvr>
                                      <p:tavLst>
                                        <p:tav tm="0">
                                          <p:val>
                                            <p:strVal val="#ppt_x"/>
                                          </p:val>
                                        </p:tav>
                                        <p:tav tm="100000">
                                          <p:val>
                                            <p:strVal val="#ppt_x"/>
                                          </p:val>
                                        </p:tav>
                                      </p:tavLst>
                                    </p:anim>
                                    <p:anim calcmode="lin" valueType="num">
                                      <p:cBhvr>
                                        <p:cTn dur="1000" fill="hold" id="6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4"/>
      <p:bldP grpId="0" spid="15"/>
      <p:bldP grpId="0" spid="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Freeform 6"/>
          <p:cNvSpPr/>
          <p:nvPr/>
        </p:nvSpPr>
        <p:spPr bwMode="auto">
          <a:xfrm>
            <a:off x="8950084" y="2532268"/>
            <a:ext cx="1011329" cy="1708179"/>
          </a:xfrm>
          <a:custGeom>
            <a:gdLst>
              <a:gd fmla="*/ 283 w 283" name="T0"/>
              <a:gd fmla="*/ 97 h 478" name="T1"/>
              <a:gd fmla="*/ 212 w 283" name="T2"/>
              <a:gd fmla="*/ 50 h 478" name="T3"/>
              <a:gd fmla="*/ 142 w 283" name="T4"/>
              <a:gd fmla="*/ 0 h 478" name="T5"/>
              <a:gd fmla="*/ 71 w 283" name="T6"/>
              <a:gd fmla="*/ 50 h 478" name="T7"/>
              <a:gd fmla="*/ 0 w 283" name="T8"/>
              <a:gd fmla="*/ 97 h 478" name="T9"/>
              <a:gd fmla="*/ 42 w 283" name="T10"/>
              <a:gd fmla="*/ 97 h 478" name="T11"/>
              <a:gd fmla="*/ 42 w 283" name="T12"/>
              <a:gd fmla="*/ 478 h 478" name="T13"/>
              <a:gd fmla="*/ 243 w 283" name="T14"/>
              <a:gd fmla="*/ 478 h 478" name="T15"/>
              <a:gd fmla="*/ 243 w 283" name="T16"/>
              <a:gd fmla="*/ 97 h 478" name="T17"/>
              <a:gd fmla="*/ 283 w 283" name="T18"/>
              <a:gd fmla="*/ 97 h 4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8" w="283">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C06170"/>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solidFill>
                <a:schemeClr val="tx1">
                  <a:lumMod val="65000"/>
                  <a:lumOff val="35000"/>
                </a:schemeClr>
              </a:solidFill>
            </a:endParaRPr>
          </a:p>
        </p:txBody>
      </p:sp>
      <p:sp>
        <p:nvSpPr>
          <p:cNvPr id="15" name="Freeform 7"/>
          <p:cNvSpPr/>
          <p:nvPr/>
        </p:nvSpPr>
        <p:spPr bwMode="auto">
          <a:xfrm>
            <a:off x="6377990" y="3547168"/>
            <a:ext cx="1014902" cy="693277"/>
          </a:xfrm>
          <a:custGeom>
            <a:gdLst>
              <a:gd fmla="*/ 284 w 284" name="T0"/>
              <a:gd fmla="*/ 97 h 194" name="T1"/>
              <a:gd fmla="*/ 213 w 284" name="T2"/>
              <a:gd fmla="*/ 50 h 194" name="T3"/>
              <a:gd fmla="*/ 142 w 284" name="T4"/>
              <a:gd fmla="*/ 0 h 194" name="T5"/>
              <a:gd fmla="*/ 71 w 284" name="T6"/>
              <a:gd fmla="*/ 50 h 194" name="T7"/>
              <a:gd fmla="*/ 0 w 284" name="T8"/>
              <a:gd fmla="*/ 97 h 194" name="T9"/>
              <a:gd fmla="*/ 40 w 284" name="T10"/>
              <a:gd fmla="*/ 97 h 194" name="T11"/>
              <a:gd fmla="*/ 40 w 284" name="T12"/>
              <a:gd fmla="*/ 194 h 194" name="T13"/>
              <a:gd fmla="*/ 241 w 284" name="T14"/>
              <a:gd fmla="*/ 194 h 194" name="T15"/>
              <a:gd fmla="*/ 241 w 284" name="T16"/>
              <a:gd fmla="*/ 97 h 194" name="T17"/>
              <a:gd fmla="*/ 284 w 284" name="T18"/>
              <a:gd fmla="*/ 97 h 1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4" w="28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bg1">
              <a:lumMod val="50000"/>
            </a:schemeClr>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solidFill>
                <a:schemeClr val="tx1">
                  <a:lumMod val="65000"/>
                  <a:lumOff val="35000"/>
                </a:schemeClr>
              </a:solidFill>
            </a:endParaRPr>
          </a:p>
        </p:txBody>
      </p:sp>
      <p:sp>
        <p:nvSpPr>
          <p:cNvPr id="16" name="Oval 8"/>
          <p:cNvSpPr>
            <a:spLocks noChangeArrowheads="1"/>
          </p:cNvSpPr>
          <p:nvPr/>
        </p:nvSpPr>
        <p:spPr bwMode="auto">
          <a:xfrm>
            <a:off x="1992612" y="1924318"/>
            <a:ext cx="1840403" cy="1833255"/>
          </a:xfrm>
          <a:prstGeom prst="ellipse">
            <a:avLst/>
          </a:prstGeom>
          <a:solidFill>
            <a:srgbClr val="943D41"/>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pPr algn="ctr"/>
            <a:r>
              <a:rPr altLang="en-US" b="1" lang="zh-CN" sz="1799">
                <a:solidFill>
                  <a:schemeClr val="bg1"/>
                </a:solidFill>
                <a:latin charset="-122" panose="020b0503020204020204" pitchFamily="34" typeface="微软雅黑"/>
                <a:ea charset="-122" panose="020b0503020204020204" pitchFamily="34" typeface="微软雅黑"/>
              </a:rPr>
              <a:t>添加标题</a:t>
            </a:r>
          </a:p>
        </p:txBody>
      </p:sp>
      <p:sp>
        <p:nvSpPr>
          <p:cNvPr id="17" name="Oval 9"/>
          <p:cNvSpPr>
            <a:spLocks noChangeArrowheads="1"/>
          </p:cNvSpPr>
          <p:nvPr/>
        </p:nvSpPr>
        <p:spPr bwMode="auto">
          <a:xfrm>
            <a:off x="3361301" y="1831404"/>
            <a:ext cx="2287102" cy="2279954"/>
          </a:xfrm>
          <a:prstGeom prst="ellipse">
            <a:avLst/>
          </a:prstGeom>
          <a:solidFill>
            <a:srgbClr val="C06170"/>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pPr algn="r"/>
            <a:r>
              <a:rPr altLang="en-US" b="1" lang="zh-CN" sz="2399">
                <a:solidFill>
                  <a:schemeClr val="bg1"/>
                </a:solidFill>
                <a:latin charset="-122" panose="020b0503020204020204" pitchFamily="34" typeface="微软雅黑"/>
                <a:ea charset="-122" panose="020b0503020204020204" pitchFamily="34" typeface="微软雅黑"/>
              </a:rPr>
              <a:t>添加标题</a:t>
            </a:r>
          </a:p>
        </p:txBody>
      </p:sp>
      <p:sp>
        <p:nvSpPr>
          <p:cNvPr id="18" name="Freeform 15"/>
          <p:cNvSpPr/>
          <p:nvPr/>
        </p:nvSpPr>
        <p:spPr bwMode="auto">
          <a:xfrm>
            <a:off x="7657756" y="3146648"/>
            <a:ext cx="1014902" cy="1093799"/>
          </a:xfrm>
          <a:custGeom>
            <a:gdLst>
              <a:gd fmla="*/ 283 w 283" name="T0"/>
              <a:gd fmla="*/ 97 h 305" name="T1"/>
              <a:gd fmla="*/ 213 w 283" name="T2"/>
              <a:gd fmla="*/ 49 h 305" name="T3"/>
              <a:gd fmla="*/ 142 w 283" name="T4"/>
              <a:gd fmla="*/ 0 h 305" name="T5"/>
              <a:gd fmla="*/ 71 w 283" name="T6"/>
              <a:gd fmla="*/ 49 h 305" name="T7"/>
              <a:gd fmla="*/ 0 w 283" name="T8"/>
              <a:gd fmla="*/ 97 h 305" name="T9"/>
              <a:gd fmla="*/ 41 w 283" name="T10"/>
              <a:gd fmla="*/ 97 h 305" name="T11"/>
              <a:gd fmla="*/ 41 w 283" name="T12"/>
              <a:gd fmla="*/ 305 h 305" name="T13"/>
              <a:gd fmla="*/ 241 w 283" name="T14"/>
              <a:gd fmla="*/ 305 h 305" name="T15"/>
              <a:gd fmla="*/ 241 w 283" name="T16"/>
              <a:gd fmla="*/ 97 h 305" name="T17"/>
              <a:gd fmla="*/ 283 w 283" name="T18"/>
              <a:gd fmla="*/ 97 h 3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5" w="283">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943D41"/>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solidFill>
                <a:schemeClr val="tx1">
                  <a:lumMod val="65000"/>
                  <a:lumOff val="35000"/>
                </a:schemeClr>
              </a:solidFill>
            </a:endParaRPr>
          </a:p>
        </p:txBody>
      </p:sp>
      <p:sp>
        <p:nvSpPr>
          <p:cNvPr id="19" name="TextBox 14"/>
          <p:cNvSpPr txBox="1"/>
          <p:nvPr/>
        </p:nvSpPr>
        <p:spPr>
          <a:xfrm>
            <a:off x="6594453" y="3063058"/>
            <a:ext cx="538480" cy="518008"/>
          </a:xfrm>
          <a:prstGeom prst="rect">
            <a:avLst/>
          </a:prstGeom>
          <a:noFill/>
        </p:spPr>
        <p:txBody>
          <a:bodyPr anchor="ctr" rtlCol="0" wrap="none">
            <a:spAutoFit/>
          </a:bodyPr>
          <a:lstStyle/>
          <a:p>
            <a:pPr algn="ctr" lvl="0"/>
            <a:r>
              <a:rPr altLang="zh-CN" lang="en-US" sz="2799">
                <a:solidFill>
                  <a:srgbClr val="943D41"/>
                </a:solidFill>
                <a:latin charset="-122" panose="02000000000000000000" pitchFamily="2" typeface="方正兰亭黑简体"/>
                <a:ea charset="-122" panose="02000000000000000000" pitchFamily="2" typeface="方正兰亭黑简体"/>
                <a:cs charset="0" panose="020b0604020202020204" pitchFamily="34" typeface="Arial"/>
              </a:rPr>
              <a:t>20</a:t>
            </a:r>
          </a:p>
        </p:txBody>
      </p:sp>
      <p:sp>
        <p:nvSpPr>
          <p:cNvPr id="20" name="TextBox 18"/>
          <p:cNvSpPr txBox="1"/>
          <p:nvPr/>
        </p:nvSpPr>
        <p:spPr>
          <a:xfrm>
            <a:off x="7895967" y="2567518"/>
            <a:ext cx="538480" cy="518008"/>
          </a:xfrm>
          <a:prstGeom prst="rect">
            <a:avLst/>
          </a:prstGeom>
          <a:noFill/>
        </p:spPr>
        <p:txBody>
          <a:bodyPr anchor="ctr" rtlCol="0" wrap="none">
            <a:spAutoFit/>
          </a:bodyPr>
          <a:lstStyle/>
          <a:p>
            <a:pPr algn="ctr" lvl="0"/>
            <a:r>
              <a:rPr altLang="zh-CN" lang="en-US" sz="2799">
                <a:solidFill>
                  <a:srgbClr val="943D41"/>
                </a:solidFill>
                <a:latin charset="-122" panose="02000000000000000000" pitchFamily="2" typeface="方正兰亭黑简体"/>
                <a:ea charset="-122" panose="02000000000000000000" pitchFamily="2" typeface="方正兰亭黑简体"/>
                <a:cs charset="0" panose="020b0604020202020204" pitchFamily="34" typeface="Arial"/>
              </a:rPr>
              <a:t>50</a:t>
            </a:r>
          </a:p>
        </p:txBody>
      </p:sp>
      <p:sp>
        <p:nvSpPr>
          <p:cNvPr id="21" name="TextBox 19"/>
          <p:cNvSpPr txBox="1"/>
          <p:nvPr/>
        </p:nvSpPr>
        <p:spPr>
          <a:xfrm>
            <a:off x="9186510" y="1975303"/>
            <a:ext cx="538480" cy="518008"/>
          </a:xfrm>
          <a:prstGeom prst="rect">
            <a:avLst/>
          </a:prstGeom>
          <a:noFill/>
        </p:spPr>
        <p:txBody>
          <a:bodyPr anchor="ctr" rtlCol="0" wrap="none">
            <a:spAutoFit/>
          </a:bodyPr>
          <a:lstStyle/>
          <a:p>
            <a:pPr algn="ctr" lvl="0"/>
            <a:r>
              <a:rPr altLang="zh-CN" lang="en-US" sz="2799">
                <a:solidFill>
                  <a:srgbClr val="943D41"/>
                </a:solidFill>
                <a:latin charset="-122" panose="02000000000000000000" pitchFamily="2" typeface="方正兰亭黑简体"/>
                <a:ea charset="-122" panose="02000000000000000000" pitchFamily="2" typeface="方正兰亭黑简体"/>
                <a:cs charset="0" panose="020b0604020202020204" pitchFamily="34" typeface="Arial"/>
              </a:rPr>
              <a:t>80</a:t>
            </a:r>
          </a:p>
        </p:txBody>
      </p:sp>
      <p:cxnSp>
        <p:nvCxnSpPr>
          <p:cNvPr id="22" name="直接连接符 21"/>
          <p:cNvCxnSpPr/>
          <p:nvPr/>
        </p:nvCxnSpPr>
        <p:spPr>
          <a:xfrm>
            <a:off x="4342090" y="3223415"/>
            <a:ext cx="1655404" cy="1017031"/>
          </a:xfrm>
          <a:prstGeom prst="line">
            <a:avLst/>
          </a:prstGeom>
          <a:ln>
            <a:solidFill>
              <a:schemeClr val="bg1">
                <a:lumMod val="50000"/>
              </a:schemeClr>
            </a:solidFill>
            <a:prstDash val="solid"/>
            <a:headEnd len="med" type="triangle" w="med"/>
            <a:tailEnd len="med" type="none" w="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997494" y="4240446"/>
            <a:ext cx="4251876" cy="0"/>
          </a:xfrm>
          <a:prstGeom prst="line">
            <a:avLst/>
          </a:prstGeom>
          <a:ln>
            <a:solidFill>
              <a:schemeClr val="bg1">
                <a:lumMod val="50000"/>
              </a:schemeClr>
            </a:solidFill>
            <a:prstDash val="solid"/>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24" name="TextBox 29"/>
          <p:cNvSpPr txBox="1"/>
          <p:nvPr/>
        </p:nvSpPr>
        <p:spPr>
          <a:xfrm flipH="1">
            <a:off x="5997493" y="4626925"/>
            <a:ext cx="2786181" cy="310774"/>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spcBef>
                <a:spcPct val="0"/>
              </a:spcBef>
              <a:buFont charset="0" panose="020b0604020202020204" pitchFamily="34" typeface="Arial"/>
              <a:buNone/>
            </a:pPr>
            <a:r>
              <a:rPr altLang="en-US" lang="zh-CN" sz="1799">
                <a:solidFill>
                  <a:srgbClr val="943D41"/>
                </a:solidFill>
                <a:latin charset="-122" panose="020b0503020204020204" pitchFamily="34" typeface="微软雅黑"/>
                <a:cs charset="0" panose="020b0604020202020204" pitchFamily="34" typeface="Arial"/>
              </a:rPr>
              <a:t>点击输入标题</a:t>
            </a:r>
          </a:p>
        </p:txBody>
      </p:sp>
      <p:sp>
        <p:nvSpPr>
          <p:cNvPr id="25" name="TextBox 30"/>
          <p:cNvSpPr txBox="1"/>
          <p:nvPr/>
        </p:nvSpPr>
        <p:spPr>
          <a:xfrm>
            <a:off x="5997493" y="4940775"/>
            <a:ext cx="4600931"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a:t>
            </a:r>
          </a:p>
        </p:txBody>
      </p:sp>
      <p:sp>
        <p:nvSpPr>
          <p:cNvPr id="26" name="Oval 10"/>
          <p:cNvSpPr>
            <a:spLocks noChangeArrowheads="1"/>
          </p:cNvSpPr>
          <p:nvPr/>
        </p:nvSpPr>
        <p:spPr bwMode="auto">
          <a:xfrm>
            <a:off x="2567962" y="3050001"/>
            <a:ext cx="1915448" cy="1922594"/>
          </a:xfrm>
          <a:prstGeom prst="ellipse">
            <a:avLst/>
          </a:prstGeom>
          <a:solidFill>
            <a:schemeClr val="bg1">
              <a:lumMod val="50000"/>
            </a:schemeClr>
          </a:solidFill>
          <a:ln>
            <a:noFill/>
          </a:ln>
          <a:effectLst>
            <a:innerShdw blurRad="63500" dir="13500000" dist="50800">
              <a:prstClr val="black">
                <a:alpha val="50000"/>
              </a:prstClr>
            </a:innerShdw>
          </a:effectLst>
        </p:spPr>
        <p:txBody>
          <a:bodyPr anchor="ctr" anchorCtr="0" bIns="45708" compatLnSpc="1" lIns="91416" numCol="1" rIns="91416" tIns="45708" vert="horz" wrap="square"/>
          <a:lstStyle/>
          <a:p>
            <a:pPr algn="ctr"/>
            <a:r>
              <a:rPr altLang="en-US" b="1" lang="zh-CN" sz="1999">
                <a:solidFill>
                  <a:schemeClr val="bg1"/>
                </a:solidFill>
                <a:latin charset="-122" panose="020b0503020204020204" pitchFamily="34" typeface="微软雅黑"/>
                <a:ea charset="-122" panose="020b0503020204020204" pitchFamily="34" typeface="微软雅黑"/>
              </a:rPr>
              <a:t>添加标题</a:t>
            </a:r>
          </a:p>
        </p:txBody>
      </p:sp>
      <p:sp>
        <p:nvSpPr>
          <p:cNvPr id="27" name="TextBox 26"/>
          <p:cNvSpPr txBox="1"/>
          <p:nvPr/>
        </p:nvSpPr>
        <p:spPr>
          <a:xfrm>
            <a:off x="13510893" y="7029355"/>
            <a:ext cx="868680" cy="365608"/>
          </a:xfrm>
          <a:prstGeom prst="rect">
            <a:avLst/>
          </a:prstGeom>
          <a:noFill/>
        </p:spPr>
        <p:txBody>
          <a:bodyPr rtlCol="0" wrap="none">
            <a:spAutoFit/>
          </a:bodyPr>
          <a:lstStyle/>
          <a:p>
            <a:r>
              <a:rPr altLang="en-US" lang="zh-CN" sz="1799"/>
              <a:t>延时符</a:t>
            </a:r>
          </a:p>
        </p:txBody>
      </p:sp>
      <p:sp>
        <p:nvSpPr>
          <p:cNvPr id="28" name="文本框 27">
            <a:extLst>
              <a:ext uri="{FF2B5EF4-FFF2-40B4-BE49-F238E27FC236}">
                <a16:creationId xmlns:a16="http://schemas.microsoft.com/office/drawing/2014/main" id="{CED0DE53-1DC0-4D97-B741-CC995D1437D2}"/>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zh-CN" b="1" lang="en-US" sz="3500">
                <a:blipFill>
                  <a:blip r:embed="rId3"/>
                  <a:stretch>
                    <a:fillRect/>
                  </a:stretch>
                </a:blipFill>
                <a:latin charset="-122" panose="020b0503020204020204" pitchFamily="34" typeface="微软雅黑"/>
                <a:ea charset="-122" panose="020b0503020204020204" pitchFamily="34" typeface="微软雅黑"/>
              </a:rPr>
              <a:t>O—机会分析</a:t>
            </a:r>
          </a:p>
        </p:txBody>
      </p:sp>
    </p:spTree>
    <p:extLst>
      <p:ext uri="{BB962C8B-B14F-4D97-AF65-F5344CB8AC3E}">
        <p14:creationId val="21489543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9">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350" fill="hold" id="7"/>
                                        <p:tgtEl>
                                          <p:spTgt spid="16"/>
                                        </p:tgtEl>
                                        <p:attrNameLst>
                                          <p:attrName>ppt_x</p:attrName>
                                        </p:attrNameLst>
                                      </p:cBhvr>
                                      <p:tavLst>
                                        <p:tav tm="0">
                                          <p:val>
                                            <p:strVal val="0-#ppt_w/2"/>
                                          </p:val>
                                        </p:tav>
                                        <p:tav tm="100000">
                                          <p:val>
                                            <p:strVal val="#ppt_x"/>
                                          </p:val>
                                        </p:tav>
                                      </p:tavLst>
                                    </p:anim>
                                    <p:anim calcmode="lin" valueType="num">
                                      <p:cBhvr additive="base">
                                        <p:cTn dur="350" fill="hold" id="8"/>
                                        <p:tgtEl>
                                          <p:spTgt spid="1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25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400" fill="hold" id="11"/>
                                        <p:tgtEl>
                                          <p:spTgt spid="26"/>
                                        </p:tgtEl>
                                        <p:attrNameLst>
                                          <p:attrName>ppt_x</p:attrName>
                                        </p:attrNameLst>
                                      </p:cBhvr>
                                      <p:tavLst>
                                        <p:tav tm="0">
                                          <p:val>
                                            <p:strVal val="#ppt_x"/>
                                          </p:val>
                                        </p:tav>
                                        <p:tav tm="100000">
                                          <p:val>
                                            <p:strVal val="#ppt_x"/>
                                          </p:val>
                                        </p:tav>
                                      </p:tavLst>
                                    </p:anim>
                                    <p:anim calcmode="lin" valueType="num">
                                      <p:cBhvr additive="base">
                                        <p:cTn dur="400" fill="hold" id="12"/>
                                        <p:tgtEl>
                                          <p:spTgt spid="26"/>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3">
                                  <p:stCondLst>
                                    <p:cond delay="50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400" fill="hold" id="15"/>
                                        <p:tgtEl>
                                          <p:spTgt spid="17"/>
                                        </p:tgtEl>
                                        <p:attrNameLst>
                                          <p:attrName>ppt_x</p:attrName>
                                        </p:attrNameLst>
                                      </p:cBhvr>
                                      <p:tavLst>
                                        <p:tav tm="0">
                                          <p:val>
                                            <p:strVal val="1+#ppt_w/2"/>
                                          </p:val>
                                        </p:tav>
                                        <p:tav tm="100000">
                                          <p:val>
                                            <p:strVal val="#ppt_x"/>
                                          </p:val>
                                        </p:tav>
                                      </p:tavLst>
                                    </p:anim>
                                    <p:anim calcmode="lin" valueType="num">
                                      <p:cBhvr additive="base">
                                        <p:cTn dur="400" fill="hold" id="16"/>
                                        <p:tgtEl>
                                          <p:spTgt spid="17"/>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900"/>
                            </p:stCondLst>
                            <p:childTnLst>
                              <p:par>
                                <p:cTn fill="hold" id="18" nodeType="afterEffect" presetClass="entr" presetID="22" presetSubtype="8">
                                  <p:stCondLst>
                                    <p:cond delay="0"/>
                                  </p:stCondLst>
                                  <p:childTnLst>
                                    <p:set>
                                      <p:cBhvr>
                                        <p:cTn dur="1" fill="hold" id="19">
                                          <p:stCondLst>
                                            <p:cond delay="0"/>
                                          </p:stCondLst>
                                        </p:cTn>
                                        <p:tgtEl>
                                          <p:spTgt spid="22"/>
                                        </p:tgtEl>
                                        <p:attrNameLst>
                                          <p:attrName>style.visibility</p:attrName>
                                        </p:attrNameLst>
                                      </p:cBhvr>
                                      <p:to>
                                        <p:strVal val="visible"/>
                                      </p:to>
                                    </p:set>
                                    <p:animEffect filter="wipe(left)" transition="in">
                                      <p:cBhvr>
                                        <p:cTn dur="400" id="20"/>
                                        <p:tgtEl>
                                          <p:spTgt spid="22"/>
                                        </p:tgtEl>
                                      </p:cBhvr>
                                    </p:animEffect>
                                  </p:childTnLst>
                                </p:cTn>
                              </p:par>
                            </p:childTnLst>
                          </p:cTn>
                        </p:par>
                        <p:par>
                          <p:cTn fill="hold" id="21" nodeType="afterGroup">
                            <p:stCondLst>
                              <p:cond delay="1300"/>
                            </p:stCondLst>
                            <p:childTnLst>
                              <p:par>
                                <p:cTn fill="hold" id="22" nodeType="afterEffect" presetClass="entr" presetID="22" presetSubtype="8">
                                  <p:stCondLst>
                                    <p:cond delay="0"/>
                                  </p:stCondLst>
                                  <p:childTnLst>
                                    <p:set>
                                      <p:cBhvr>
                                        <p:cTn dur="1" fill="hold" id="23">
                                          <p:stCondLst>
                                            <p:cond delay="0"/>
                                          </p:stCondLst>
                                        </p:cTn>
                                        <p:tgtEl>
                                          <p:spTgt spid="23"/>
                                        </p:tgtEl>
                                        <p:attrNameLst>
                                          <p:attrName>style.visibility</p:attrName>
                                        </p:attrNameLst>
                                      </p:cBhvr>
                                      <p:to>
                                        <p:strVal val="visible"/>
                                      </p:to>
                                    </p:set>
                                    <p:animEffect filter="wipe(left)" transition="in">
                                      <p:cBhvr>
                                        <p:cTn dur="350" id="24"/>
                                        <p:tgtEl>
                                          <p:spTgt spid="23"/>
                                        </p:tgtEl>
                                      </p:cBhvr>
                                    </p:animEffect>
                                  </p:childTnLst>
                                </p:cTn>
                              </p:par>
                            </p:childTnLst>
                          </p:cTn>
                        </p:par>
                        <p:par>
                          <p:cTn fill="hold" id="25" nodeType="afterGroup">
                            <p:stCondLst>
                              <p:cond delay="1650"/>
                            </p:stCondLst>
                            <p:childTnLst>
                              <p:par>
                                <p:cTn decel="100000" fill="hold" grpId="0" id="26" nodeType="afterEffect" presetClass="entr" presetID="2" presetSubtype="4">
                                  <p:stCondLst>
                                    <p:cond delay="25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500" fill="hold" id="28"/>
                                        <p:tgtEl>
                                          <p:spTgt spid="15"/>
                                        </p:tgtEl>
                                        <p:attrNameLst>
                                          <p:attrName>ppt_x</p:attrName>
                                        </p:attrNameLst>
                                      </p:cBhvr>
                                      <p:tavLst>
                                        <p:tav tm="0">
                                          <p:val>
                                            <p:strVal val="#ppt_x"/>
                                          </p:val>
                                        </p:tav>
                                        <p:tav tm="100000">
                                          <p:val>
                                            <p:strVal val="#ppt_x"/>
                                          </p:val>
                                        </p:tav>
                                      </p:tavLst>
                                    </p:anim>
                                    <p:anim calcmode="lin" valueType="num">
                                      <p:cBhvr additive="base">
                                        <p:cTn dur="500" fill="hold" id="29"/>
                                        <p:tgtEl>
                                          <p:spTgt spid="15"/>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4">
                                  <p:stCondLst>
                                    <p:cond delay="50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500" fill="hold" id="32"/>
                                        <p:tgtEl>
                                          <p:spTgt spid="18"/>
                                        </p:tgtEl>
                                        <p:attrNameLst>
                                          <p:attrName>ppt_x</p:attrName>
                                        </p:attrNameLst>
                                      </p:cBhvr>
                                      <p:tavLst>
                                        <p:tav tm="0">
                                          <p:val>
                                            <p:strVal val="#ppt_x"/>
                                          </p:val>
                                        </p:tav>
                                        <p:tav tm="100000">
                                          <p:val>
                                            <p:strVal val="#ppt_x"/>
                                          </p:val>
                                        </p:tav>
                                      </p:tavLst>
                                    </p:anim>
                                    <p:anim calcmode="lin" valueType="num">
                                      <p:cBhvr additive="base">
                                        <p:cTn dur="500" fill="hold" id="33"/>
                                        <p:tgtEl>
                                          <p:spTgt spid="18"/>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75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500" fill="hold" id="36"/>
                                        <p:tgtEl>
                                          <p:spTgt spid="14"/>
                                        </p:tgtEl>
                                        <p:attrNameLst>
                                          <p:attrName>ppt_x</p:attrName>
                                        </p:attrNameLst>
                                      </p:cBhvr>
                                      <p:tavLst>
                                        <p:tav tm="0">
                                          <p:val>
                                            <p:strVal val="#ppt_x"/>
                                          </p:val>
                                        </p:tav>
                                        <p:tav tm="100000">
                                          <p:val>
                                            <p:strVal val="#ppt_x"/>
                                          </p:val>
                                        </p:tav>
                                      </p:tavLst>
                                    </p:anim>
                                    <p:anim calcmode="lin" valueType="num">
                                      <p:cBhvr additive="base">
                                        <p:cTn dur="500" fill="hold" id="37"/>
                                        <p:tgtEl>
                                          <p:spTgt spid="14"/>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900"/>
                            </p:stCondLst>
                            <p:childTnLst>
                              <p:par>
                                <p:cTn fill="hold" grpId="0" id="39" nodeType="afterEffect" presetClass="entr" presetID="10"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500" id="41"/>
                                        <p:tgtEl>
                                          <p:spTgt spid="19"/>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childTnLst>
                          </p:cTn>
                        </p:par>
                        <p:par>
                          <p:cTn fill="hold" id="48" nodeType="afterGroup">
                            <p:stCondLst>
                              <p:cond delay="3400"/>
                            </p:stCondLst>
                            <p:childTnLst>
                              <p:par>
                                <p:cTn fill="hold" grpId="0" id="49" nodeType="afterEffect" presetClass="entr" presetID="10" presetSubtype="0">
                                  <p:stCondLst>
                                    <p:cond delay="0"/>
                                  </p:stCondLst>
                                  <p:iterate type="lt">
                                    <p:tmPct val="10000"/>
                                  </p:iterate>
                                  <p:childTnLst>
                                    <p:set>
                                      <p:cBhvr>
                                        <p:cTn dur="1" fill="hold" id="50">
                                          <p:stCondLst>
                                            <p:cond delay="0"/>
                                          </p:stCondLst>
                                        </p:cTn>
                                        <p:tgtEl>
                                          <p:spTgt spid="24"/>
                                        </p:tgtEl>
                                        <p:attrNameLst>
                                          <p:attrName>style.visibility</p:attrName>
                                        </p:attrNameLst>
                                      </p:cBhvr>
                                      <p:to>
                                        <p:strVal val="visible"/>
                                      </p:to>
                                    </p:set>
                                    <p:animEffect filter="fade" transition="in">
                                      <p:cBhvr>
                                        <p:cTn dur="100" id="51"/>
                                        <p:tgtEl>
                                          <p:spTgt spid="24"/>
                                        </p:tgtEl>
                                      </p:cBhvr>
                                    </p:animEffect>
                                  </p:childTnLst>
                                </p:cTn>
                              </p:par>
                              <p:par>
                                <p:cTn fill="hold" grpId="0" id="52" nodeType="withEffect" presetClass="entr" presetID="10" presetSubtype="0">
                                  <p:stCondLst>
                                    <p:cond delay="0"/>
                                  </p:stCondLst>
                                  <p:iterate type="lt">
                                    <p:tmPct val="10000"/>
                                  </p:iterate>
                                  <p:childTnLst>
                                    <p:set>
                                      <p:cBhvr>
                                        <p:cTn dur="1" fill="hold" id="53">
                                          <p:stCondLst>
                                            <p:cond delay="0"/>
                                          </p:stCondLst>
                                        </p:cTn>
                                        <p:tgtEl>
                                          <p:spTgt spid="25"/>
                                        </p:tgtEl>
                                        <p:attrNameLst>
                                          <p:attrName>style.visibility</p:attrName>
                                        </p:attrNameLst>
                                      </p:cBhvr>
                                      <p:to>
                                        <p:strVal val="visible"/>
                                      </p:to>
                                    </p:set>
                                    <p:animEffect filter="fade" transition="in">
                                      <p:cBhvr>
                                        <p:cTn dur="100" id="54"/>
                                        <p:tgtEl>
                                          <p:spTgt spid="25"/>
                                        </p:tgtEl>
                                      </p:cBhvr>
                                    </p:animEffect>
                                  </p:childTnLst>
                                </p:cTn>
                              </p:par>
                            </p:childTnLst>
                          </p:cTn>
                        </p:par>
                        <p:par>
                          <p:cTn fill="hold" id="55" nodeType="afterGroup">
                            <p:stCondLst>
                              <p:cond delay="3500"/>
                            </p:stCondLst>
                            <p:childTnLst>
                              <p:par>
                                <p:cTn fill="hold" grpId="0" id="56" nodeType="afterEffect" presetClass="entr" presetID="10" presetSubtype="0">
                                  <p:stCondLst>
                                    <p:cond delay="0"/>
                                  </p:stCondLst>
                                  <p:childTnLst>
                                    <p:set>
                                      <p:cBhvr>
                                        <p:cTn dur="1" fill="hold" id="57">
                                          <p:stCondLst>
                                            <p:cond delay="0"/>
                                          </p:stCondLst>
                                        </p:cTn>
                                        <p:tgtEl>
                                          <p:spTgt spid="27"/>
                                        </p:tgtEl>
                                        <p:attrNameLst>
                                          <p:attrName>style.visibility</p:attrName>
                                        </p:attrNameLst>
                                      </p:cBhvr>
                                      <p:to>
                                        <p:strVal val="visible"/>
                                      </p:to>
                                    </p:set>
                                    <p:animEffect filter="fade" transition="in">
                                      <p:cBhvr>
                                        <p:cTn dur="1250" id="5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4"/>
      <p:bldP grpId="0" spid="25"/>
      <p:bldP grpId="0" spid="26"/>
      <p:bldP grpId="0" spid="2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Bent Arrow 21"/>
          <p:cNvSpPr/>
          <p:nvPr/>
        </p:nvSpPr>
        <p:spPr>
          <a:xfrm>
            <a:off x="8295533" y="2412854"/>
            <a:ext cx="2428260" cy="1550512"/>
          </a:xfrm>
          <a:prstGeom prst="bentArrow">
            <a:avLst/>
          </a:prstGeom>
          <a:solidFill>
            <a:srgbClr val="943D41"/>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1">
            <a:schemeClr val="accent2"/>
          </a:lnRef>
          <a:fillRef idx="3">
            <a:schemeClr val="accent2"/>
          </a:fillRef>
          <a:effectRef idx="2">
            <a:schemeClr val="accent2"/>
          </a:effectRef>
          <a:fontRef idx="minor">
            <a:schemeClr val="lt1"/>
          </a:fontRef>
        </p:style>
        <p:txBody>
          <a:bodyPr anchor="ctr" rtlCol="0"/>
          <a:lstStyle/>
          <a:p>
            <a:pPr algn="ctr"/>
            <a:endParaRPr lang="id-ID" sz="3199">
              <a:solidFill>
                <a:prstClr val="black"/>
              </a:solidFill>
            </a:endParaRPr>
          </a:p>
        </p:txBody>
      </p:sp>
      <p:sp>
        <p:nvSpPr>
          <p:cNvPr id="15" name="Bent Arrow 18"/>
          <p:cNvSpPr/>
          <p:nvPr/>
        </p:nvSpPr>
        <p:spPr>
          <a:xfrm>
            <a:off x="1010754" y="3963367"/>
            <a:ext cx="2428260" cy="1550512"/>
          </a:xfrm>
          <a:prstGeom prst="bentArrow">
            <a:avLst/>
          </a:prstGeom>
          <a:solidFill>
            <a:srgbClr val="C06170"/>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1">
            <a:schemeClr val="accent5"/>
          </a:lnRef>
          <a:fillRef idx="3">
            <a:schemeClr val="accent5"/>
          </a:fillRef>
          <a:effectRef idx="2">
            <a:schemeClr val="accent5"/>
          </a:effectRef>
          <a:fontRef idx="minor">
            <a:schemeClr val="lt1"/>
          </a:fontRef>
        </p:style>
        <p:txBody>
          <a:bodyPr anchor="ctr" rtlCol="0"/>
          <a:lstStyle/>
          <a:p>
            <a:pPr algn="ctr"/>
            <a:endParaRPr lang="id-ID" sz="3199">
              <a:solidFill>
                <a:prstClr val="black"/>
              </a:solidFill>
            </a:endParaRPr>
          </a:p>
        </p:txBody>
      </p:sp>
      <p:sp>
        <p:nvSpPr>
          <p:cNvPr id="16" name="Bent Arrow 20"/>
          <p:cNvSpPr/>
          <p:nvPr/>
        </p:nvSpPr>
        <p:spPr>
          <a:xfrm>
            <a:off x="5867272" y="3015829"/>
            <a:ext cx="2428260" cy="1550512"/>
          </a:xfrm>
          <a:prstGeom prst="bentArrow">
            <a:avLst/>
          </a:prstGeom>
          <a:solidFill>
            <a:srgbClr val="C06170"/>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1">
            <a:schemeClr val="accent3"/>
          </a:lnRef>
          <a:fillRef idx="3">
            <a:schemeClr val="accent3"/>
          </a:fillRef>
          <a:effectRef idx="2">
            <a:schemeClr val="accent3"/>
          </a:effectRef>
          <a:fontRef idx="minor">
            <a:schemeClr val="lt1"/>
          </a:fontRef>
        </p:style>
        <p:txBody>
          <a:bodyPr anchor="ctr" rtlCol="0"/>
          <a:lstStyle/>
          <a:p>
            <a:pPr algn="ctr"/>
            <a:endParaRPr lang="id-ID" sz="3199">
              <a:solidFill>
                <a:prstClr val="black"/>
              </a:solidFill>
            </a:endParaRPr>
          </a:p>
        </p:txBody>
      </p:sp>
      <p:sp>
        <p:nvSpPr>
          <p:cNvPr id="17" name="Bent Arrow 19"/>
          <p:cNvSpPr/>
          <p:nvPr/>
        </p:nvSpPr>
        <p:spPr>
          <a:xfrm>
            <a:off x="3439012" y="3446529"/>
            <a:ext cx="2428260" cy="1550512"/>
          </a:xfrm>
          <a:prstGeom prst="bentArrow">
            <a:avLst/>
          </a:prstGeom>
          <a:solidFill>
            <a:srgbClr val="943D41"/>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1">
            <a:schemeClr val="accent6"/>
          </a:lnRef>
          <a:fillRef idx="3">
            <a:schemeClr val="accent6"/>
          </a:fillRef>
          <a:effectRef idx="2">
            <a:schemeClr val="accent6"/>
          </a:effectRef>
          <a:fontRef idx="minor">
            <a:schemeClr val="lt1"/>
          </a:fontRef>
        </p:style>
        <p:txBody>
          <a:bodyPr anchor="ctr" rtlCol="0"/>
          <a:lstStyle/>
          <a:p>
            <a:pPr algn="ctr"/>
            <a:endParaRPr lang="id-ID" sz="3199">
              <a:solidFill>
                <a:prstClr val="black"/>
              </a:solidFill>
            </a:endParaRPr>
          </a:p>
        </p:txBody>
      </p:sp>
      <p:grpSp>
        <p:nvGrpSpPr>
          <p:cNvPr id="18" name="组合 17"/>
          <p:cNvGrpSpPr/>
          <p:nvPr/>
        </p:nvGrpSpPr>
        <p:grpSpPr>
          <a:xfrm>
            <a:off x="9257068" y="1187843"/>
            <a:ext cx="887124" cy="1291099"/>
            <a:chOff x="8516938" y="5619750"/>
            <a:chExt cx="693738" cy="1009650"/>
          </a:xfrm>
          <a:solidFill>
            <a:srgbClr val="943D41"/>
          </a:solidFill>
          <a:effectLst>
            <a:innerShdw blurRad="63500" dir="13500000" dist="50800">
              <a:prstClr val="black">
                <a:alpha val="50000"/>
              </a:prstClr>
            </a:innerShdw>
          </a:effectLst>
        </p:grpSpPr>
        <p:sp>
          <p:nvSpPr>
            <p:cNvPr id="19" name="Freeform 190"/>
            <p:cNvSpPr/>
            <p:nvPr/>
          </p:nvSpPr>
          <p:spPr bwMode="auto">
            <a:xfrm>
              <a:off x="8543926" y="6273800"/>
              <a:ext cx="53975" cy="52388"/>
            </a:xfrm>
            <a:custGeom>
              <a:gdLst>
                <a:gd fmla="*/ 24 w 31" name="T0"/>
                <a:gd fmla="*/ 5 h 30" name="T1"/>
                <a:gd fmla="*/ 0 w 31" name="T2"/>
                <a:gd fmla="*/ 0 h 30" name="T3"/>
                <a:gd fmla="*/ 13 w 31" name="T4"/>
                <a:gd fmla="*/ 26 h 30" name="T5"/>
                <a:gd fmla="*/ 21 w 31" name="T6"/>
                <a:gd fmla="*/ 18 h 30" name="T7"/>
                <a:gd fmla="*/ 24 w 31" name="T8"/>
                <a:gd fmla="*/ 17 h 30" name="T9"/>
                <a:gd fmla="*/ 30 w 31" name="T10"/>
                <a:gd fmla="*/ 23 h 30" name="T11"/>
                <a:gd fmla="*/ 24 w 31" name="T12"/>
                <a:gd fmla="*/ 5 h 30" name="T13"/>
              </a:gdLst>
              <a:cxnLst>
                <a:cxn ang="0">
                  <a:pos x="T0" y="T1"/>
                </a:cxn>
                <a:cxn ang="0">
                  <a:pos x="T2" y="T3"/>
                </a:cxn>
                <a:cxn ang="0">
                  <a:pos x="T4" y="T5"/>
                </a:cxn>
                <a:cxn ang="0">
                  <a:pos x="T6" y="T7"/>
                </a:cxn>
                <a:cxn ang="0">
                  <a:pos x="T8" y="T9"/>
                </a:cxn>
                <a:cxn ang="0">
                  <a:pos x="T10" y="T11"/>
                </a:cxn>
                <a:cxn ang="0">
                  <a:pos x="T12" y="T13"/>
                </a:cxn>
              </a:cxnLst>
              <a:rect b="b" l="0" r="r" t="0"/>
              <a:pathLst>
                <a:path h="30" w="31">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en-US" sz="1799">
                <a:solidFill>
                  <a:srgbClr val="424953"/>
                </a:solidFill>
              </a:endParaRPr>
            </a:p>
          </p:txBody>
        </p:sp>
        <p:sp>
          <p:nvSpPr>
            <p:cNvPr id="20" name="Freeform 191"/>
            <p:cNvSpPr/>
            <p:nvPr/>
          </p:nvSpPr>
          <p:spPr bwMode="auto">
            <a:xfrm>
              <a:off x="8516938" y="5888037"/>
              <a:ext cx="560388" cy="692150"/>
            </a:xfrm>
            <a:custGeom>
              <a:gdLst>
                <a:gd fmla="*/ 273 w 321" name="T0"/>
                <a:gd fmla="*/ 82 h 397" name="T1"/>
                <a:gd fmla="*/ 251 w 321" name="T2"/>
                <a:gd fmla="*/ 41 h 397" name="T3"/>
                <a:gd fmla="*/ 167 w 321" name="T4"/>
                <a:gd fmla="*/ 5 h 397" name="T5"/>
                <a:gd fmla="*/ 162 w 321" name="T6"/>
                <a:gd fmla="*/ 8 h 397" name="T7"/>
                <a:gd fmla="*/ 143 w 321" name="T8"/>
                <a:gd fmla="*/ 91 h 397" name="T9"/>
                <a:gd fmla="*/ 136 w 321" name="T10"/>
                <a:gd fmla="*/ 29 h 397" name="T11"/>
                <a:gd fmla="*/ 138 w 321" name="T12"/>
                <a:gd fmla="*/ 22 h 397" name="T13"/>
                <a:gd fmla="*/ 134 w 321" name="T14"/>
                <a:gd fmla="*/ 15 h 397" name="T15"/>
                <a:gd fmla="*/ 124 w 321" name="T16"/>
                <a:gd fmla="*/ 15 h 397" name="T17"/>
                <a:gd fmla="*/ 119 w 321" name="T18"/>
                <a:gd fmla="*/ 22 h 397" name="T19"/>
                <a:gd fmla="*/ 121 w 321" name="T20"/>
                <a:gd fmla="*/ 28 h 397" name="T21"/>
                <a:gd fmla="*/ 113 w 321" name="T22"/>
                <a:gd fmla="*/ 87 h 397" name="T23"/>
                <a:gd fmla="*/ 113 w 321" name="T24"/>
                <a:gd fmla="*/ 90 h 397" name="T25"/>
                <a:gd fmla="*/ 90 w 321" name="T26"/>
                <a:gd fmla="*/ 5 h 397" name="T27"/>
                <a:gd fmla="*/ 87 w 321" name="T28"/>
                <a:gd fmla="*/ 5 h 397" name="T29"/>
                <a:gd fmla="*/ 2 w 321" name="T30"/>
                <a:gd fmla="*/ 49 h 397" name="T31"/>
                <a:gd fmla="*/ 13 w 321" name="T32"/>
                <a:gd fmla="*/ 211 h 397" name="T33"/>
                <a:gd fmla="*/ 43 w 321" name="T34"/>
                <a:gd fmla="*/ 217 h 397" name="T35"/>
                <a:gd fmla="*/ 38 w 321" name="T36"/>
                <a:gd fmla="*/ 73 h 397" name="T37"/>
                <a:gd fmla="*/ 42 w 321" name="T38"/>
                <a:gd fmla="*/ 76 h 397" name="T39"/>
                <a:gd fmla="*/ 42 w 321" name="T40"/>
                <a:gd fmla="*/ 76 h 397" name="T41"/>
                <a:gd fmla="*/ 47 w 321" name="T42"/>
                <a:gd fmla="*/ 148 h 397" name="T43"/>
                <a:gd fmla="*/ 53 w 321" name="T44"/>
                <a:gd fmla="*/ 222 h 397" name="T45"/>
                <a:gd fmla="*/ 54 w 321" name="T46"/>
                <a:gd fmla="*/ 223 h 397" name="T47"/>
                <a:gd fmla="*/ 61 w 321" name="T48"/>
                <a:gd fmla="*/ 238 h 397" name="T49"/>
                <a:gd fmla="*/ 73 w 321" name="T50"/>
                <a:gd fmla="*/ 397 h 397" name="T51"/>
                <a:gd fmla="*/ 106 w 321" name="T52"/>
                <a:gd fmla="*/ 397 h 397" name="T53"/>
                <a:gd fmla="*/ 121 w 321" name="T54"/>
                <a:gd fmla="*/ 272 h 397" name="T55"/>
                <a:gd fmla="*/ 124 w 321" name="T56"/>
                <a:gd fmla="*/ 273 h 397" name="T57"/>
                <a:gd fmla="*/ 128 w 321" name="T58"/>
                <a:gd fmla="*/ 272 h 397" name="T59"/>
                <a:gd fmla="*/ 144 w 321" name="T60"/>
                <a:gd fmla="*/ 397 h 397" name="T61"/>
                <a:gd fmla="*/ 176 w 321" name="T62"/>
                <a:gd fmla="*/ 397 h 397" name="T63"/>
                <a:gd fmla="*/ 187 w 321" name="T64"/>
                <a:gd fmla="*/ 240 h 397" name="T65"/>
                <a:gd fmla="*/ 196 w 321" name="T66"/>
                <a:gd fmla="*/ 223 h 397" name="T67"/>
                <a:gd fmla="*/ 196 w 321" name="T68"/>
                <a:gd fmla="*/ 222 h 397" name="T69"/>
                <a:gd fmla="*/ 200 w 321" name="T70"/>
                <a:gd fmla="*/ 173 h 397" name="T71"/>
                <a:gd fmla="*/ 207 w 321" name="T72"/>
                <a:gd fmla="*/ 79 h 397" name="T73"/>
                <a:gd fmla="*/ 207 w 321" name="T74"/>
                <a:gd fmla="*/ 78 h 397" name="T75"/>
                <a:gd fmla="*/ 211 w 321" name="T76"/>
                <a:gd fmla="*/ 73 h 397" name="T77"/>
                <a:gd fmla="*/ 274 w 321" name="T78"/>
                <a:gd fmla="*/ 134 h 397" name="T79"/>
                <a:gd fmla="*/ 301 w 321" name="T80"/>
                <a:gd fmla="*/ 141 h 397" name="T81"/>
                <a:gd fmla="*/ 321 w 321" name="T82"/>
                <a:gd fmla="*/ 103 h 397" name="T83"/>
                <a:gd fmla="*/ 273 w 321" name="T84"/>
                <a:gd fmla="*/ 82 h 39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97" w="321">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en-US" sz="1799">
                <a:solidFill>
                  <a:srgbClr val="424953"/>
                </a:solidFill>
              </a:endParaRPr>
            </a:p>
          </p:txBody>
        </p:sp>
        <p:sp>
          <p:nvSpPr>
            <p:cNvPr id="21" name="Freeform 192"/>
            <p:cNvSpPr/>
            <p:nvPr/>
          </p:nvSpPr>
          <p:spPr bwMode="auto">
            <a:xfrm>
              <a:off x="8640763" y="5619750"/>
              <a:ext cx="195263" cy="279400"/>
            </a:xfrm>
            <a:custGeom>
              <a:gdLst>
                <a:gd fmla="*/ 5 w 112" name="T0"/>
                <a:gd fmla="*/ 75 h 160" name="T1"/>
                <a:gd fmla="*/ 0 w 112" name="T2"/>
                <a:gd fmla="*/ 93 h 160" name="T3"/>
                <a:gd fmla="*/ 5 w 112" name="T4"/>
                <a:gd fmla="*/ 111 h 160" name="T5"/>
                <a:gd fmla="*/ 8 w 112" name="T6"/>
                <a:gd fmla="*/ 107 h 160" name="T7"/>
                <a:gd fmla="*/ 57 w 112" name="T8"/>
                <a:gd fmla="*/ 160 h 160" name="T9"/>
                <a:gd fmla="*/ 104 w 112" name="T10"/>
                <a:gd fmla="*/ 105 h 160" name="T11"/>
                <a:gd fmla="*/ 108 w 112" name="T12"/>
                <a:gd fmla="*/ 111 h 160" name="T13"/>
                <a:gd fmla="*/ 112 w 112" name="T14"/>
                <a:gd fmla="*/ 93 h 160" name="T15"/>
                <a:gd fmla="*/ 108 w 112" name="T16"/>
                <a:gd fmla="*/ 74 h 160" name="T17"/>
                <a:gd fmla="*/ 106 w 112" name="T18"/>
                <a:gd fmla="*/ 75 h 160" name="T19"/>
                <a:gd fmla="*/ 106 w 112" name="T20"/>
                <a:gd fmla="*/ 60 h 160" name="T21"/>
                <a:gd fmla="*/ 65 w 112" name="T22"/>
                <a:gd fmla="*/ 50 h 160" name="T23"/>
                <a:gd fmla="*/ 71 w 112" name="T24"/>
                <a:gd fmla="*/ 52 h 160" name="T25"/>
                <a:gd fmla="*/ 110 w 112" name="T26"/>
                <a:gd fmla="*/ 39 h 160" name="T27"/>
                <a:gd fmla="*/ 20 w 112" name="T28"/>
                <a:gd fmla="*/ 29 h 160" name="T29"/>
                <a:gd fmla="*/ 2 w 112" name="T30"/>
                <a:gd fmla="*/ 41 h 160" name="T31"/>
                <a:gd fmla="*/ 14 w 112" name="T32"/>
                <a:gd fmla="*/ 41 h 160" name="T33"/>
                <a:gd fmla="*/ 6 w 112" name="T34"/>
                <a:gd fmla="*/ 67 h 160" name="T35"/>
                <a:gd fmla="*/ 5 w 112" name="T36"/>
                <a:gd fmla="*/ 75 h 160" name="T37"/>
                <a:gd fmla="*/ 5 w 112" name="T38"/>
                <a:gd fmla="*/ 75 h 16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0" w="112">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en-US" sz="1799">
                <a:solidFill>
                  <a:srgbClr val="424953"/>
                </a:solidFill>
              </a:endParaRPr>
            </a:p>
          </p:txBody>
        </p:sp>
        <p:sp>
          <p:nvSpPr>
            <p:cNvPr id="22" name="Freeform 193"/>
            <p:cNvSpPr/>
            <p:nvPr/>
          </p:nvSpPr>
          <p:spPr bwMode="auto">
            <a:xfrm>
              <a:off x="8591551" y="6591300"/>
              <a:ext cx="104775" cy="38100"/>
            </a:xfrm>
            <a:custGeom>
              <a:gdLst>
                <a:gd fmla="*/ 31 w 60" name="T0"/>
                <a:gd fmla="*/ 0 h 22" name="T1"/>
                <a:gd fmla="*/ 21 w 60" name="T2"/>
                <a:gd fmla="*/ 21 h 22" name="T3"/>
                <a:gd fmla="*/ 48 w 60" name="T4"/>
                <a:gd fmla="*/ 12 h 22" name="T5"/>
                <a:gd fmla="*/ 52 w 60" name="T6"/>
                <a:gd fmla="*/ 12 h 22" name="T7"/>
                <a:gd fmla="*/ 59 w 60" name="T8"/>
                <a:gd fmla="*/ 11 h 22" name="T9"/>
                <a:gd fmla="*/ 59 w 60" name="T10"/>
                <a:gd fmla="*/ 1 h 22" name="T11"/>
                <a:gd fmla="*/ 60 w 60" name="T12"/>
                <a:gd fmla="*/ 0 h 22" name="T13"/>
                <a:gd fmla="*/ 31 w 60" name="T14"/>
                <a:gd fmla="*/ 0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60">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en-US" sz="1799">
                <a:solidFill>
                  <a:srgbClr val="424953"/>
                </a:solidFill>
              </a:endParaRPr>
            </a:p>
          </p:txBody>
        </p:sp>
        <p:sp>
          <p:nvSpPr>
            <p:cNvPr id="23" name="Freeform 194"/>
            <p:cNvSpPr/>
            <p:nvPr/>
          </p:nvSpPr>
          <p:spPr bwMode="auto">
            <a:xfrm>
              <a:off x="8772526" y="6591300"/>
              <a:ext cx="106363" cy="38100"/>
            </a:xfrm>
            <a:custGeom>
              <a:gdLst>
                <a:gd fmla="*/ 2 w 61" name="T0"/>
                <a:gd fmla="*/ 11 h 22" name="T1"/>
                <a:gd fmla="*/ 8 w 61" name="T2"/>
                <a:gd fmla="*/ 12 h 22" name="T3"/>
                <a:gd fmla="*/ 12 w 61" name="T4"/>
                <a:gd fmla="*/ 12 h 22" name="T5"/>
                <a:gd fmla="*/ 40 w 61" name="T6"/>
                <a:gd fmla="*/ 21 h 22" name="T7"/>
                <a:gd fmla="*/ 29 w 61" name="T8"/>
                <a:gd fmla="*/ 0 h 22" name="T9"/>
                <a:gd fmla="*/ 1 w 61" name="T10"/>
                <a:gd fmla="*/ 0 h 22" name="T11"/>
                <a:gd fmla="*/ 1 w 61" name="T12"/>
                <a:gd fmla="*/ 1 h 22" name="T13"/>
                <a:gd fmla="*/ 2 w 61" name="T14"/>
                <a:gd fmla="*/ 11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61">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en-US" sz="1799">
                <a:solidFill>
                  <a:srgbClr val="424953"/>
                </a:solidFill>
              </a:endParaRPr>
            </a:p>
          </p:txBody>
        </p:sp>
        <p:sp>
          <p:nvSpPr>
            <p:cNvPr id="24" name="Freeform 195"/>
            <p:cNvSpPr/>
            <p:nvPr/>
          </p:nvSpPr>
          <p:spPr bwMode="auto">
            <a:xfrm>
              <a:off x="8951913" y="6127750"/>
              <a:ext cx="258763" cy="488950"/>
            </a:xfrm>
            <a:custGeom>
              <a:gdLst>
                <a:gd fmla="*/ 82 w 149" name="T0"/>
                <a:gd fmla="*/ 69 h 281" name="T1"/>
                <a:gd fmla="*/ 130 w 149" name="T2"/>
                <a:gd fmla="*/ 81 h 281" name="T3"/>
                <a:gd fmla="*/ 139 w 149" name="T4"/>
                <a:gd fmla="*/ 42 h 281" name="T5"/>
                <a:gd fmla="*/ 91 w 149" name="T6"/>
                <a:gd fmla="*/ 30 h 281" name="T7"/>
                <a:gd fmla="*/ 91 w 149" name="T8"/>
                <a:gd fmla="*/ 0 h 281" name="T9"/>
                <a:gd fmla="*/ 59 w 149" name="T10"/>
                <a:gd fmla="*/ 0 h 281" name="T11"/>
                <a:gd fmla="*/ 59 w 149" name="T12"/>
                <a:gd fmla="*/ 33 h 281" name="T13"/>
                <a:gd fmla="*/ 2 w 149" name="T14"/>
                <a:gd fmla="*/ 94 h 281" name="T15"/>
                <a:gd fmla="*/ 62 w 149" name="T16"/>
                <a:gd fmla="*/ 157 h 281" name="T17"/>
                <a:gd fmla="*/ 98 w 149" name="T18"/>
                <a:gd fmla="*/ 187 h 281" name="T19"/>
                <a:gd fmla="*/ 66 w 149" name="T20"/>
                <a:gd fmla="*/ 208 h 281" name="T21"/>
                <a:gd fmla="*/ 10 w 149" name="T22"/>
                <a:gd fmla="*/ 193 h 281" name="T23"/>
                <a:gd fmla="*/ 0 w 149" name="T24"/>
                <a:gd fmla="*/ 233 h 281" name="T25"/>
                <a:gd fmla="*/ 57 w 149" name="T26"/>
                <a:gd fmla="*/ 248 h 281" name="T27"/>
                <a:gd fmla="*/ 57 w 149" name="T28"/>
                <a:gd fmla="*/ 281 h 281" name="T29"/>
                <a:gd fmla="*/ 90 w 149" name="T30"/>
                <a:gd fmla="*/ 281 h 281" name="T31"/>
                <a:gd fmla="*/ 90 w 149" name="T32"/>
                <a:gd fmla="*/ 246 h 281" name="T33"/>
                <a:gd fmla="*/ 149 w 149" name="T34"/>
                <a:gd fmla="*/ 182 h 281" name="T35"/>
                <a:gd fmla="*/ 93 w 149" name="T36"/>
                <a:gd fmla="*/ 118 h 281" name="T37"/>
                <a:gd fmla="*/ 53 w 149" name="T38"/>
                <a:gd fmla="*/ 88 h 281" name="T39"/>
                <a:gd fmla="*/ 82 w 149" name="T40"/>
                <a:gd fmla="*/ 69 h 28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1" w="149">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en-US" sz="1799">
                <a:solidFill>
                  <a:srgbClr val="424953"/>
                </a:solidFill>
              </a:endParaRPr>
            </a:p>
          </p:txBody>
        </p:sp>
        <p:sp>
          <p:nvSpPr>
            <p:cNvPr id="25" name="Freeform 196"/>
            <p:cNvSpPr/>
            <p:nvPr/>
          </p:nvSpPr>
          <p:spPr bwMode="auto">
            <a:xfrm>
              <a:off x="9061451" y="6076950"/>
              <a:ext cx="90488" cy="90488"/>
            </a:xfrm>
            <a:custGeom>
              <a:gdLst>
                <a:gd fmla="*/ 10 w 52" name="T0"/>
                <a:gd fmla="*/ 0 h 52" name="T1"/>
                <a:gd fmla="*/ 0 w 52" name="T2"/>
                <a:gd fmla="*/ 18 h 52" name="T3"/>
                <a:gd fmla="*/ 35 w 52" name="T4"/>
                <a:gd fmla="*/ 17 h 52" name="T5"/>
                <a:gd fmla="*/ 34 w 52" name="T6"/>
                <a:gd fmla="*/ 40 h 52" name="T7"/>
                <a:gd fmla="*/ 40 w 52" name="T8"/>
                <a:gd fmla="*/ 45 h 52" name="T9"/>
                <a:gd fmla="*/ 47 w 52" name="T10"/>
                <a:gd fmla="*/ 38 h 52" name="T11"/>
                <a:gd fmla="*/ 10 w 52"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en-US" sz="1799">
                <a:solidFill>
                  <a:srgbClr val="424953"/>
                </a:solidFill>
              </a:endParaRPr>
            </a:p>
          </p:txBody>
        </p:sp>
      </p:grpSp>
      <p:sp>
        <p:nvSpPr>
          <p:cNvPr id="26" name="Freeform 368"/>
          <p:cNvSpPr/>
          <p:nvPr/>
        </p:nvSpPr>
        <p:spPr bwMode="auto">
          <a:xfrm>
            <a:off x="1996950" y="3660578"/>
            <a:ext cx="378807" cy="382157"/>
          </a:xfrm>
          <a:custGeom>
            <a:gdLst>
              <a:gd fmla="*/ 48 w 48" name="T0"/>
              <a:gd fmla="*/ 2 h 48" name="T1"/>
              <a:gd fmla="*/ 41 w 48" name="T2"/>
              <a:gd fmla="*/ 43 h 48" name="T3"/>
              <a:gd fmla="*/ 40 w 48" name="T4"/>
              <a:gd fmla="*/ 44 h 48" name="T5"/>
              <a:gd fmla="*/ 39 w 48" name="T6"/>
              <a:gd fmla="*/ 44 h 48" name="T7"/>
              <a:gd fmla="*/ 39 w 48" name="T8"/>
              <a:gd fmla="*/ 44 h 48" name="T9"/>
              <a:gd fmla="*/ 26 w 48" name="T10"/>
              <a:gd fmla="*/ 39 h 48" name="T11"/>
              <a:gd fmla="*/ 20 w 48" name="T12"/>
              <a:gd fmla="*/ 47 h 48" name="T13"/>
              <a:gd fmla="*/ 19 w 48" name="T14"/>
              <a:gd fmla="*/ 48 h 48" name="T15"/>
              <a:gd fmla="*/ 18 w 48" name="T16"/>
              <a:gd fmla="*/ 48 h 48" name="T17"/>
              <a:gd fmla="*/ 17 w 48" name="T18"/>
              <a:gd fmla="*/ 46 h 48" name="T19"/>
              <a:gd fmla="*/ 17 w 48" name="T20"/>
              <a:gd fmla="*/ 37 h 48" name="T21"/>
              <a:gd fmla="*/ 40 w 48" name="T22"/>
              <a:gd fmla="*/ 8 h 48" name="T23"/>
              <a:gd fmla="*/ 11 w 48" name="T24"/>
              <a:gd fmla="*/ 33 h 48" name="T25"/>
              <a:gd fmla="*/ 1 w 48" name="T26"/>
              <a:gd fmla="*/ 29 h 48" name="T27"/>
              <a:gd fmla="*/ 0 w 48" name="T28"/>
              <a:gd fmla="*/ 27 h 48" name="T29"/>
              <a:gd fmla="*/ 1 w 48" name="T30"/>
              <a:gd fmla="*/ 26 h 48" name="T31"/>
              <a:gd fmla="*/ 45 w 48" name="T32"/>
              <a:gd fmla="*/ 0 h 48" name="T33"/>
              <a:gd fmla="*/ 46 w 48" name="T34"/>
              <a:gd fmla="*/ 0 h 48" name="T35"/>
              <a:gd fmla="*/ 47 w 48" name="T36"/>
              <a:gd fmla="*/ 0 h 48" name="T37"/>
              <a:gd fmla="*/ 48 w 48" name="T38"/>
              <a:gd fmla="*/ 2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C06170"/>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endParaRPr lang="id-ID" sz="1799">
              <a:solidFill>
                <a:prstClr val="black"/>
              </a:solidFill>
            </a:endParaRPr>
          </a:p>
        </p:txBody>
      </p:sp>
      <p:sp>
        <p:nvSpPr>
          <p:cNvPr id="27" name="Freeform 336"/>
          <p:cNvSpPr>
            <a:spLocks noEditPoints="1"/>
          </p:cNvSpPr>
          <p:nvPr/>
        </p:nvSpPr>
        <p:spPr bwMode="auto">
          <a:xfrm>
            <a:off x="4484173" y="3188109"/>
            <a:ext cx="337938" cy="337938"/>
          </a:xfrm>
          <a:custGeom>
            <a:gdLst>
              <a:gd fmla="*/ 0 w 90" name="T0"/>
              <a:gd fmla="*/ 40 h 90" name="T1"/>
              <a:gd fmla="*/ 40 w 90" name="T2"/>
              <a:gd fmla="*/ 0 h 90" name="T3"/>
              <a:gd fmla="*/ 40 w 90" name="T4"/>
              <a:gd fmla="*/ 90 h 90" name="T5"/>
              <a:gd fmla="*/ 0 w 90" name="T6"/>
              <a:gd fmla="*/ 50 h 90" name="T7"/>
              <a:gd fmla="*/ 40 w 90" name="T8"/>
              <a:gd fmla="*/ 90 h 90" name="T9"/>
              <a:gd fmla="*/ 33 w 90" name="T10"/>
              <a:gd fmla="*/ 10 h 90" name="T11"/>
              <a:gd fmla="*/ 9 w 90" name="T12"/>
              <a:gd fmla="*/ 33 h 90" name="T13"/>
              <a:gd fmla="*/ 33 w 90" name="T14"/>
              <a:gd fmla="*/ 83 h 90" name="T15"/>
              <a:gd fmla="*/ 9 w 90" name="T16"/>
              <a:gd fmla="*/ 57 h 90" name="T17"/>
              <a:gd fmla="*/ 33 w 90" name="T18"/>
              <a:gd fmla="*/ 83 h 90" name="T19"/>
              <a:gd fmla="*/ 16 w 90" name="T20"/>
              <a:gd fmla="*/ 26 h 90" name="T21"/>
              <a:gd fmla="*/ 26 w 90" name="T22"/>
              <a:gd fmla="*/ 17 h 90" name="T23"/>
              <a:gd fmla="*/ 26 w 90" name="T24"/>
              <a:gd fmla="*/ 74 h 90" name="T25"/>
              <a:gd fmla="*/ 16 w 90" name="T26"/>
              <a:gd fmla="*/ 67 h 90" name="T27"/>
              <a:gd fmla="*/ 26 w 90" name="T28"/>
              <a:gd fmla="*/ 74 h 90" name="T29"/>
              <a:gd fmla="*/ 49 w 90" name="T30"/>
              <a:gd fmla="*/ 40 h 90" name="T31"/>
              <a:gd fmla="*/ 90 w 90" name="T32"/>
              <a:gd fmla="*/ 0 h 90" name="T33"/>
              <a:gd fmla="*/ 90 w 90" name="T34"/>
              <a:gd fmla="*/ 74 h 90" name="T35"/>
              <a:gd fmla="*/ 66 w 90" name="T36"/>
              <a:gd fmla="*/ 67 h 90" name="T37"/>
              <a:gd fmla="*/ 57 w 90" name="T38"/>
              <a:gd fmla="*/ 90 h 90" name="T39"/>
              <a:gd fmla="*/ 49 w 90" name="T40"/>
              <a:gd fmla="*/ 50 h 90" name="T41"/>
              <a:gd fmla="*/ 73 w 90" name="T42"/>
              <a:gd fmla="*/ 57 h 90" name="T43"/>
              <a:gd fmla="*/ 83 w 90" name="T44"/>
              <a:gd fmla="*/ 50 h 90" name="T45"/>
              <a:gd fmla="*/ 90 w 90" name="T46"/>
              <a:gd fmla="*/ 74 h 90" name="T47"/>
              <a:gd fmla="*/ 83 w 90" name="T48"/>
              <a:gd fmla="*/ 10 h 90" name="T49"/>
              <a:gd fmla="*/ 57 w 90" name="T50"/>
              <a:gd fmla="*/ 33 h 90" name="T51"/>
              <a:gd fmla="*/ 73 w 90" name="T52"/>
              <a:gd fmla="*/ 26 h 90" name="T53"/>
              <a:gd fmla="*/ 66 w 90" name="T54"/>
              <a:gd fmla="*/ 17 h 90" name="T55"/>
              <a:gd fmla="*/ 73 w 90" name="T56"/>
              <a:gd fmla="*/ 26 h 90" name="T57"/>
              <a:gd fmla="*/ 66 w 90" name="T58"/>
              <a:gd fmla="*/ 90 h 90" name="T59"/>
              <a:gd fmla="*/ 73 w 90" name="T60"/>
              <a:gd fmla="*/ 83 h 90" name="T61"/>
              <a:gd fmla="*/ 90 w 90" name="T62"/>
              <a:gd fmla="*/ 90 h 90" name="T63"/>
              <a:gd fmla="*/ 83 w 90" name="T64"/>
              <a:gd fmla="*/ 83 h 90" name="T65"/>
              <a:gd fmla="*/ 90 w 90" name="T66"/>
              <a:gd fmla="*/ 90 h 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0" w="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rgbClr val="943D41"/>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endParaRPr lang="id-ID" sz="1799">
              <a:solidFill>
                <a:prstClr val="black"/>
              </a:solidFill>
            </a:endParaRPr>
          </a:p>
        </p:txBody>
      </p:sp>
      <p:sp>
        <p:nvSpPr>
          <p:cNvPr id="28" name="Freeform 261"/>
          <p:cNvSpPr>
            <a:spLocks noEditPoints="1"/>
          </p:cNvSpPr>
          <p:nvPr/>
        </p:nvSpPr>
        <p:spPr bwMode="auto">
          <a:xfrm>
            <a:off x="6853988" y="2742791"/>
            <a:ext cx="406116" cy="320619"/>
          </a:xfrm>
          <a:custGeom>
            <a:gdLst>
              <a:gd fmla="*/ 47 w 48" name="T0"/>
              <a:gd fmla="*/ 15 h 38" name="T1"/>
              <a:gd fmla="*/ 33 w 48" name="T2"/>
              <a:gd fmla="*/ 33 h 38" name="T3"/>
              <a:gd fmla="*/ 21 w 48" name="T4"/>
              <a:gd fmla="*/ 36 h 38" name="T5"/>
              <a:gd fmla="*/ 14 w 48" name="T6"/>
              <a:gd fmla="*/ 34 h 38" name="T7"/>
              <a:gd fmla="*/ 9 w 48" name="T8"/>
              <a:gd fmla="*/ 32 h 38" name="T9"/>
              <a:gd fmla="*/ 3 w 48" name="T10"/>
              <a:gd fmla="*/ 38 h 38" name="T11"/>
              <a:gd fmla="*/ 0 w 48" name="T12"/>
              <a:gd fmla="*/ 36 h 38" name="T13"/>
              <a:gd fmla="*/ 0 w 48" name="T14"/>
              <a:gd fmla="*/ 34 h 38" name="T15"/>
              <a:gd fmla="*/ 5 w 48" name="T16"/>
              <a:gd fmla="*/ 28 h 38" name="T17"/>
              <a:gd fmla="*/ 4 w 48" name="T18"/>
              <a:gd fmla="*/ 26 h 38" name="T19"/>
              <a:gd fmla="*/ 4 w 48" name="T20"/>
              <a:gd fmla="*/ 23 h 38" name="T21"/>
              <a:gd fmla="*/ 19 w 48" name="T22"/>
              <a:gd fmla="*/ 6 h 38" name="T23"/>
              <a:gd fmla="*/ 39 w 48" name="T24"/>
              <a:gd fmla="*/ 2 h 38" name="T25"/>
              <a:gd fmla="*/ 44 w 48" name="T26"/>
              <a:gd fmla="*/ 0 h 38" name="T27"/>
              <a:gd fmla="*/ 48 w 48" name="T28"/>
              <a:gd fmla="*/ 10 h 38" name="T29"/>
              <a:gd fmla="*/ 47 w 48" name="T30"/>
              <a:gd fmla="*/ 15 h 38" name="T31"/>
              <a:gd fmla="*/ 33 w 48" name="T32"/>
              <a:gd fmla="*/ 14 h 38" name="T33"/>
              <a:gd fmla="*/ 11 w 48" name="T34"/>
              <a:gd fmla="*/ 24 h 38" name="T35"/>
              <a:gd fmla="*/ 10 w 48" name="T36"/>
              <a:gd fmla="*/ 26 h 38" name="T37"/>
              <a:gd fmla="*/ 12 w 48" name="T38"/>
              <a:gd fmla="*/ 27 h 38" name="T39"/>
              <a:gd fmla="*/ 13 w 48" name="T40"/>
              <a:gd fmla="*/ 27 h 38" name="T41"/>
              <a:gd fmla="*/ 17 w 48" name="T42"/>
              <a:gd fmla="*/ 23 h 38" name="T43"/>
              <a:gd fmla="*/ 33 w 48" name="T44"/>
              <a:gd fmla="*/ 17 h 38" name="T45"/>
              <a:gd fmla="*/ 34 w 48" name="T46"/>
              <a:gd fmla="*/ 15 h 38" name="T47"/>
              <a:gd fmla="*/ 33 w 48" name="T48"/>
              <a:gd fmla="*/ 14 h 3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8" w="4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rgbClr val="C06170"/>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endParaRPr lang="id-ID" sz="1799">
              <a:solidFill>
                <a:prstClr val="black"/>
              </a:solidFill>
            </a:endParaRPr>
          </a:p>
        </p:txBody>
      </p:sp>
      <p:sp>
        <p:nvSpPr>
          <p:cNvPr id="29" name="TextBox 7"/>
          <p:cNvSpPr>
            <a:spLocks noChangeArrowheads="1"/>
          </p:cNvSpPr>
          <p:nvPr/>
        </p:nvSpPr>
        <p:spPr bwMode="auto">
          <a:xfrm>
            <a:off x="1752326" y="5010897"/>
            <a:ext cx="1223817" cy="27416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defRPr/>
            </a:pPr>
            <a:r>
              <a:rPr altLang="en-US" b="1" lang="zh-CN" sz="1799">
                <a:solidFill>
                  <a:srgbClr val="943D4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0" name="圆角矩形 29"/>
          <p:cNvSpPr/>
          <p:nvPr/>
        </p:nvSpPr>
        <p:spPr>
          <a:xfrm>
            <a:off x="1541173" y="4906900"/>
            <a:ext cx="1646123" cy="466923"/>
          </a:xfrm>
          <a:prstGeom prst="roundRect">
            <a:avLst>
              <a:gd fmla="val 50000" name="adj"/>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070C0"/>
              </a:solidFill>
            </a:endParaRPr>
          </a:p>
        </p:txBody>
      </p:sp>
      <p:sp>
        <p:nvSpPr>
          <p:cNvPr id="31" name="文本框 49"/>
          <p:cNvSpPr txBox="1"/>
          <p:nvPr/>
        </p:nvSpPr>
        <p:spPr>
          <a:xfrm>
            <a:off x="1442690" y="5470197"/>
            <a:ext cx="1816595"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32" name="TextBox 7"/>
          <p:cNvSpPr>
            <a:spLocks noChangeArrowheads="1"/>
          </p:cNvSpPr>
          <p:nvPr/>
        </p:nvSpPr>
        <p:spPr bwMode="auto">
          <a:xfrm>
            <a:off x="4183097" y="4506972"/>
            <a:ext cx="1223817" cy="27416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defRPr/>
            </a:pPr>
            <a:r>
              <a:rPr altLang="en-US" b="1" lang="zh-CN" sz="1799">
                <a:solidFill>
                  <a:srgbClr val="943D4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3" name="圆角矩形 32"/>
          <p:cNvSpPr/>
          <p:nvPr/>
        </p:nvSpPr>
        <p:spPr>
          <a:xfrm>
            <a:off x="3971944" y="4402975"/>
            <a:ext cx="1646123" cy="466923"/>
          </a:xfrm>
          <a:prstGeom prst="roundRect">
            <a:avLst>
              <a:gd fmla="val 50000" name="adj"/>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070C0"/>
              </a:solidFill>
            </a:endParaRPr>
          </a:p>
        </p:txBody>
      </p:sp>
      <p:sp>
        <p:nvSpPr>
          <p:cNvPr id="34" name="文本框 49"/>
          <p:cNvSpPr txBox="1"/>
          <p:nvPr/>
        </p:nvSpPr>
        <p:spPr>
          <a:xfrm>
            <a:off x="3873461" y="4966272"/>
            <a:ext cx="1816595"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35" name="TextBox 7"/>
          <p:cNvSpPr>
            <a:spLocks noChangeArrowheads="1"/>
          </p:cNvSpPr>
          <p:nvPr/>
        </p:nvSpPr>
        <p:spPr bwMode="auto">
          <a:xfrm>
            <a:off x="6630731" y="4062944"/>
            <a:ext cx="1223817" cy="27416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defRPr/>
            </a:pPr>
            <a:r>
              <a:rPr altLang="en-US" b="1" lang="zh-CN" sz="1799">
                <a:solidFill>
                  <a:srgbClr val="943D4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6" name="圆角矩形 35"/>
          <p:cNvSpPr/>
          <p:nvPr/>
        </p:nvSpPr>
        <p:spPr>
          <a:xfrm>
            <a:off x="6419578" y="3958947"/>
            <a:ext cx="1646123" cy="466923"/>
          </a:xfrm>
          <a:prstGeom prst="roundRect">
            <a:avLst>
              <a:gd fmla="val 50000" name="adj"/>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070C0"/>
              </a:solidFill>
            </a:endParaRPr>
          </a:p>
        </p:txBody>
      </p:sp>
      <p:sp>
        <p:nvSpPr>
          <p:cNvPr id="37" name="文本框 49"/>
          <p:cNvSpPr txBox="1"/>
          <p:nvPr/>
        </p:nvSpPr>
        <p:spPr>
          <a:xfrm>
            <a:off x="6321096" y="4522244"/>
            <a:ext cx="1816595"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38" name="TextBox 7"/>
          <p:cNvSpPr>
            <a:spLocks noChangeArrowheads="1"/>
          </p:cNvSpPr>
          <p:nvPr/>
        </p:nvSpPr>
        <p:spPr bwMode="auto">
          <a:xfrm>
            <a:off x="9095229" y="3487030"/>
            <a:ext cx="1223817" cy="27416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defRPr/>
            </a:pPr>
            <a:r>
              <a:rPr altLang="en-US" b="1" lang="zh-CN" sz="1799">
                <a:solidFill>
                  <a:srgbClr val="943D4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9" name="圆角矩形 38"/>
          <p:cNvSpPr/>
          <p:nvPr/>
        </p:nvSpPr>
        <p:spPr>
          <a:xfrm>
            <a:off x="8884076" y="3383033"/>
            <a:ext cx="1646123" cy="466923"/>
          </a:xfrm>
          <a:prstGeom prst="roundRect">
            <a:avLst>
              <a:gd fmla="val 50000" name="adj"/>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070C0"/>
              </a:solidFill>
            </a:endParaRPr>
          </a:p>
        </p:txBody>
      </p:sp>
      <p:sp>
        <p:nvSpPr>
          <p:cNvPr id="40" name="文本框 49"/>
          <p:cNvSpPr txBox="1"/>
          <p:nvPr/>
        </p:nvSpPr>
        <p:spPr>
          <a:xfrm>
            <a:off x="8785594" y="3946330"/>
            <a:ext cx="1816595"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41" name="TextBox 13"/>
          <p:cNvSpPr txBox="1"/>
          <p:nvPr/>
        </p:nvSpPr>
        <p:spPr>
          <a:xfrm flipH="1">
            <a:off x="1016635" y="1403810"/>
            <a:ext cx="2786181" cy="365578"/>
          </a:xfrm>
          <a:prstGeom prst="rect">
            <a:avLst/>
          </a:prstGeom>
          <a:noFill/>
          <a:ln>
            <a:noFill/>
          </a:ln>
        </p:spPr>
        <p:txBody>
          <a:bodyPr bIns="45705" lIns="91410" rIns="91410" tIns="45705" wrap="square">
            <a:spAutoFit/>
          </a:bodyPr>
          <a:lstStyle>
            <a:defPPr>
              <a:defRPr lang="zh-CN"/>
            </a:defPPr>
            <a:lvl1pPr algn="ctr" eaLnBrk="0" hangingPunct="0">
              <a:defRPr b="1" sz="2200">
                <a:solidFill>
                  <a:srgbClr val="333333"/>
                </a:solidFill>
                <a:latin charset="-122" panose="020b0503020204020204" pitchFamily="34" typeface="微软雅黑"/>
                <a:ea charset="-122" panose="020b0503020204020204" pitchFamily="3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pPr algn="l">
              <a:spcBef>
                <a:spcPct val="0"/>
              </a:spcBef>
              <a:buFont charset="0" panose="020b0604020202020204" pitchFamily="34" typeface="Arial"/>
              <a:buNone/>
            </a:pPr>
            <a:r>
              <a:rPr altLang="en-US" lang="zh-CN" sz="1799">
                <a:solidFill>
                  <a:srgbClr val="943D41"/>
                </a:solidFill>
                <a:cs charset="0" panose="020b0604020202020204" pitchFamily="34" typeface="Arial"/>
              </a:rPr>
              <a:t>点击输入标题</a:t>
            </a:r>
          </a:p>
        </p:txBody>
      </p:sp>
      <p:sp>
        <p:nvSpPr>
          <p:cNvPr id="42" name="TextBox 14"/>
          <p:cNvSpPr txBox="1"/>
          <p:nvPr/>
        </p:nvSpPr>
        <p:spPr>
          <a:xfrm>
            <a:off x="1016635" y="1768366"/>
            <a:ext cx="5249336"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a:t>
            </a:r>
          </a:p>
        </p:txBody>
      </p:sp>
      <p:sp>
        <p:nvSpPr>
          <p:cNvPr id="43" name="TextBox 42"/>
          <p:cNvSpPr txBox="1"/>
          <p:nvPr/>
        </p:nvSpPr>
        <p:spPr>
          <a:xfrm>
            <a:off x="13510893" y="7029355"/>
            <a:ext cx="868680" cy="365608"/>
          </a:xfrm>
          <a:prstGeom prst="rect">
            <a:avLst/>
          </a:prstGeom>
          <a:noFill/>
        </p:spPr>
        <p:txBody>
          <a:bodyPr rtlCol="0" wrap="none">
            <a:spAutoFit/>
          </a:bodyPr>
          <a:lstStyle/>
          <a:p>
            <a:r>
              <a:rPr altLang="en-US" lang="zh-CN" sz="1799"/>
              <a:t>延时符</a:t>
            </a:r>
          </a:p>
        </p:txBody>
      </p:sp>
      <p:sp>
        <p:nvSpPr>
          <p:cNvPr id="44" name="文本框 43">
            <a:extLst>
              <a:ext uri="{FF2B5EF4-FFF2-40B4-BE49-F238E27FC236}">
                <a16:creationId xmlns:a16="http://schemas.microsoft.com/office/drawing/2014/main" id="{CC3DF653-F79B-452D-8CBF-6F5F716A2CD9}"/>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zh-CN" b="1" lang="en-US" sz="3500">
                <a:blipFill>
                  <a:blip r:embed="rId3"/>
                  <a:stretch>
                    <a:fillRect/>
                  </a:stretch>
                </a:blipFill>
                <a:latin charset="-122" panose="020b0503020204020204" pitchFamily="34" typeface="微软雅黑"/>
                <a:ea charset="-122" panose="020b0503020204020204" pitchFamily="34" typeface="微软雅黑"/>
              </a:rPr>
              <a:t>T—威胁分析</a:t>
            </a:r>
          </a:p>
        </p:txBody>
      </p:sp>
    </p:spTree>
    <p:extLst>
      <p:ext uri="{BB962C8B-B14F-4D97-AF65-F5344CB8AC3E}">
        <p14:creationId val="10141111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1000" id="13"/>
                                        <p:tgtEl>
                                          <p:spTgt spid="15"/>
                                        </p:tgtEl>
                                      </p:cBhvr>
                                    </p:animEffect>
                                    <p:anim calcmode="lin" valueType="num">
                                      <p:cBhvr>
                                        <p:cTn dur="1000" fill="hold" id="14"/>
                                        <p:tgtEl>
                                          <p:spTgt spid="15"/>
                                        </p:tgtEl>
                                        <p:attrNameLst>
                                          <p:attrName>ppt_x</p:attrName>
                                        </p:attrNameLst>
                                      </p:cBhvr>
                                      <p:tavLst>
                                        <p:tav tm="0">
                                          <p:val>
                                            <p:strVal val="#ppt_x"/>
                                          </p:val>
                                        </p:tav>
                                        <p:tav tm="100000">
                                          <p:val>
                                            <p:strVal val="#ppt_x"/>
                                          </p:val>
                                        </p:tav>
                                      </p:tavLst>
                                    </p:anim>
                                    <p:anim calcmode="lin" valueType="num">
                                      <p:cBhvr>
                                        <p:cTn dur="1000" fill="hold" id="15"/>
                                        <p:tgtEl>
                                          <p:spTgt spid="1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30"/>
                                        </p:tgtEl>
                                        <p:attrNameLst>
                                          <p:attrName>style.visibility</p:attrName>
                                        </p:attrNameLst>
                                      </p:cBhvr>
                                      <p:to>
                                        <p:strVal val="visible"/>
                                      </p:to>
                                    </p:set>
                                    <p:animEffect filter="wipe(down)" transition="in">
                                      <p:cBhvr>
                                        <p:cTn dur="500" id="19"/>
                                        <p:tgtEl>
                                          <p:spTgt spid="30"/>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29"/>
                                        </p:tgtEl>
                                        <p:attrNameLst>
                                          <p:attrName>style.visibility</p:attrName>
                                        </p:attrNameLst>
                                      </p:cBhvr>
                                      <p:to>
                                        <p:strVal val="visible"/>
                                      </p:to>
                                    </p:set>
                                    <p:anim calcmode="lin" valueType="num">
                                      <p:cBhvr>
                                        <p:cTn dur="500" fill="hold" id="23"/>
                                        <p:tgtEl>
                                          <p:spTgt spid="29"/>
                                        </p:tgtEl>
                                        <p:attrNameLst>
                                          <p:attrName>ppt_w</p:attrName>
                                        </p:attrNameLst>
                                      </p:cBhvr>
                                      <p:tavLst>
                                        <p:tav tm="0">
                                          <p:val>
                                            <p:fltVal val="0"/>
                                          </p:val>
                                        </p:tav>
                                        <p:tav tm="100000">
                                          <p:val>
                                            <p:strVal val="#ppt_w"/>
                                          </p:val>
                                        </p:tav>
                                      </p:tavLst>
                                    </p:anim>
                                    <p:anim calcmode="lin" valueType="num">
                                      <p:cBhvr>
                                        <p:cTn dur="500" fill="hold" id="24"/>
                                        <p:tgtEl>
                                          <p:spTgt spid="29"/>
                                        </p:tgtEl>
                                        <p:attrNameLst>
                                          <p:attrName>ppt_h</p:attrName>
                                        </p:attrNameLst>
                                      </p:cBhvr>
                                      <p:tavLst>
                                        <p:tav tm="0">
                                          <p:val>
                                            <p:fltVal val="0"/>
                                          </p:val>
                                        </p:tav>
                                        <p:tav tm="100000">
                                          <p:val>
                                            <p:strVal val="#ppt_h"/>
                                          </p:val>
                                        </p:tav>
                                      </p:tavLst>
                                    </p:anim>
                                    <p:animEffect filter="fade" transition="in">
                                      <p:cBhvr>
                                        <p:cTn dur="500" id="25"/>
                                        <p:tgtEl>
                                          <p:spTgt spid="29"/>
                                        </p:tgtEl>
                                      </p:cBhvr>
                                    </p:animEffect>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31"/>
                                        </p:tgtEl>
                                        <p:attrNameLst>
                                          <p:attrName>style.visibility</p:attrName>
                                        </p:attrNameLst>
                                      </p:cBhvr>
                                      <p:to>
                                        <p:strVal val="visible"/>
                                      </p:to>
                                    </p:set>
                                    <p:animEffect filter="fade" transition="in">
                                      <p:cBhvr>
                                        <p:cTn dur="1000" id="29"/>
                                        <p:tgtEl>
                                          <p:spTgt spid="31"/>
                                        </p:tgtEl>
                                      </p:cBhvr>
                                    </p:animEffect>
                                    <p:anim calcmode="lin" valueType="num">
                                      <p:cBhvr>
                                        <p:cTn dur="1000" fill="hold" id="30"/>
                                        <p:tgtEl>
                                          <p:spTgt spid="31"/>
                                        </p:tgtEl>
                                        <p:attrNameLst>
                                          <p:attrName>ppt_x</p:attrName>
                                        </p:attrNameLst>
                                      </p:cBhvr>
                                      <p:tavLst>
                                        <p:tav tm="0">
                                          <p:val>
                                            <p:strVal val="#ppt_x"/>
                                          </p:val>
                                        </p:tav>
                                        <p:tav tm="100000">
                                          <p:val>
                                            <p:strVal val="#ppt_x"/>
                                          </p:val>
                                        </p:tav>
                                      </p:tavLst>
                                    </p:anim>
                                    <p:anim calcmode="lin" valueType="num">
                                      <p:cBhvr>
                                        <p:cTn dur="1000" fill="hold" id="31"/>
                                        <p:tgtEl>
                                          <p:spTgt spid="3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53" presetSubtype="0">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p:cTn dur="500" fill="hold" id="35"/>
                                        <p:tgtEl>
                                          <p:spTgt spid="27"/>
                                        </p:tgtEl>
                                        <p:attrNameLst>
                                          <p:attrName>ppt_w</p:attrName>
                                        </p:attrNameLst>
                                      </p:cBhvr>
                                      <p:tavLst>
                                        <p:tav tm="0">
                                          <p:val>
                                            <p:fltVal val="0"/>
                                          </p:val>
                                        </p:tav>
                                        <p:tav tm="100000">
                                          <p:val>
                                            <p:strVal val="#ppt_w"/>
                                          </p:val>
                                        </p:tav>
                                      </p:tavLst>
                                    </p:anim>
                                    <p:anim calcmode="lin" valueType="num">
                                      <p:cBhvr>
                                        <p:cTn dur="500" fill="hold" id="36"/>
                                        <p:tgtEl>
                                          <p:spTgt spid="27"/>
                                        </p:tgtEl>
                                        <p:attrNameLst>
                                          <p:attrName>ppt_h</p:attrName>
                                        </p:attrNameLst>
                                      </p:cBhvr>
                                      <p:tavLst>
                                        <p:tav tm="0">
                                          <p:val>
                                            <p:fltVal val="0"/>
                                          </p:val>
                                        </p:tav>
                                        <p:tav tm="100000">
                                          <p:val>
                                            <p:strVal val="#ppt_h"/>
                                          </p:val>
                                        </p:tav>
                                      </p:tavLst>
                                    </p:anim>
                                    <p:animEffect filter="fade" transition="in">
                                      <p:cBhvr>
                                        <p:cTn dur="500" id="37"/>
                                        <p:tgtEl>
                                          <p:spTgt spid="27"/>
                                        </p:tgtEl>
                                      </p:cBhvr>
                                    </p:animEffect>
                                  </p:childTnLst>
                                </p:cTn>
                              </p:par>
                            </p:childTnLst>
                          </p:cTn>
                        </p:par>
                        <p:par>
                          <p:cTn fill="hold" id="38" nodeType="afterGroup">
                            <p:stCondLst>
                              <p:cond delay="4000"/>
                            </p:stCondLst>
                            <p:childTnLst>
                              <p:par>
                                <p:cTn fill="hold" grpId="0" id="39" nodeType="afterEffect" presetClass="entr" presetID="42" presetSubtype="0">
                                  <p:stCondLst>
                                    <p:cond delay="0"/>
                                  </p:stCondLst>
                                  <p:childTnLst>
                                    <p:set>
                                      <p:cBhvr>
                                        <p:cTn dur="1" fill="hold" id="40">
                                          <p:stCondLst>
                                            <p:cond delay="0"/>
                                          </p:stCondLst>
                                        </p:cTn>
                                        <p:tgtEl>
                                          <p:spTgt spid="17"/>
                                        </p:tgtEl>
                                        <p:attrNameLst>
                                          <p:attrName>style.visibility</p:attrName>
                                        </p:attrNameLst>
                                      </p:cBhvr>
                                      <p:to>
                                        <p:strVal val="visible"/>
                                      </p:to>
                                    </p:set>
                                    <p:animEffect filter="fade" transition="in">
                                      <p:cBhvr>
                                        <p:cTn dur="1000" id="41"/>
                                        <p:tgtEl>
                                          <p:spTgt spid="17"/>
                                        </p:tgtEl>
                                      </p:cBhvr>
                                    </p:animEffect>
                                    <p:anim calcmode="lin" valueType="num">
                                      <p:cBhvr>
                                        <p:cTn dur="1000" fill="hold" id="42"/>
                                        <p:tgtEl>
                                          <p:spTgt spid="17"/>
                                        </p:tgtEl>
                                        <p:attrNameLst>
                                          <p:attrName>ppt_x</p:attrName>
                                        </p:attrNameLst>
                                      </p:cBhvr>
                                      <p:tavLst>
                                        <p:tav tm="0">
                                          <p:val>
                                            <p:strVal val="#ppt_x"/>
                                          </p:val>
                                        </p:tav>
                                        <p:tav tm="100000">
                                          <p:val>
                                            <p:strVal val="#ppt_x"/>
                                          </p:val>
                                        </p:tav>
                                      </p:tavLst>
                                    </p:anim>
                                    <p:anim calcmode="lin" valueType="num">
                                      <p:cBhvr>
                                        <p:cTn dur="1000" fill="hold" id="43"/>
                                        <p:tgtEl>
                                          <p:spTgt spid="17"/>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5000"/>
                            </p:stCondLst>
                            <p:childTnLst>
                              <p:par>
                                <p:cTn fill="hold" grpId="0" id="45" nodeType="afterEffect" presetClass="entr" presetID="22" presetSubtype="4">
                                  <p:stCondLst>
                                    <p:cond delay="0"/>
                                  </p:stCondLst>
                                  <p:childTnLst>
                                    <p:set>
                                      <p:cBhvr>
                                        <p:cTn dur="1" fill="hold" id="46">
                                          <p:stCondLst>
                                            <p:cond delay="0"/>
                                          </p:stCondLst>
                                        </p:cTn>
                                        <p:tgtEl>
                                          <p:spTgt spid="33"/>
                                        </p:tgtEl>
                                        <p:attrNameLst>
                                          <p:attrName>style.visibility</p:attrName>
                                        </p:attrNameLst>
                                      </p:cBhvr>
                                      <p:to>
                                        <p:strVal val="visible"/>
                                      </p:to>
                                    </p:set>
                                    <p:animEffect filter="wipe(down)" transition="in">
                                      <p:cBhvr>
                                        <p:cTn dur="500" id="47"/>
                                        <p:tgtEl>
                                          <p:spTgt spid="33"/>
                                        </p:tgtEl>
                                      </p:cBhvr>
                                    </p:animEffect>
                                  </p:childTnLst>
                                </p:cTn>
                              </p:par>
                            </p:childTnLst>
                          </p:cTn>
                        </p:par>
                        <p:par>
                          <p:cTn fill="hold" id="48" nodeType="afterGroup">
                            <p:stCondLst>
                              <p:cond delay="5500"/>
                            </p:stCondLst>
                            <p:childTnLst>
                              <p:par>
                                <p:cTn fill="hold" grpId="0" id="49" nodeType="afterEffect" presetClass="entr" presetID="53" presetSubtype="0">
                                  <p:stCondLst>
                                    <p:cond delay="0"/>
                                  </p:stCondLst>
                                  <p:childTnLst>
                                    <p:set>
                                      <p:cBhvr>
                                        <p:cTn dur="1" fill="hold" id="50">
                                          <p:stCondLst>
                                            <p:cond delay="0"/>
                                          </p:stCondLst>
                                        </p:cTn>
                                        <p:tgtEl>
                                          <p:spTgt spid="32"/>
                                        </p:tgtEl>
                                        <p:attrNameLst>
                                          <p:attrName>style.visibility</p:attrName>
                                        </p:attrNameLst>
                                      </p:cBhvr>
                                      <p:to>
                                        <p:strVal val="visible"/>
                                      </p:to>
                                    </p:set>
                                    <p:anim calcmode="lin" valueType="num">
                                      <p:cBhvr>
                                        <p:cTn dur="500" fill="hold" id="51"/>
                                        <p:tgtEl>
                                          <p:spTgt spid="32"/>
                                        </p:tgtEl>
                                        <p:attrNameLst>
                                          <p:attrName>ppt_w</p:attrName>
                                        </p:attrNameLst>
                                      </p:cBhvr>
                                      <p:tavLst>
                                        <p:tav tm="0">
                                          <p:val>
                                            <p:fltVal val="0"/>
                                          </p:val>
                                        </p:tav>
                                        <p:tav tm="100000">
                                          <p:val>
                                            <p:strVal val="#ppt_w"/>
                                          </p:val>
                                        </p:tav>
                                      </p:tavLst>
                                    </p:anim>
                                    <p:anim calcmode="lin" valueType="num">
                                      <p:cBhvr>
                                        <p:cTn dur="500" fill="hold" id="52"/>
                                        <p:tgtEl>
                                          <p:spTgt spid="32"/>
                                        </p:tgtEl>
                                        <p:attrNameLst>
                                          <p:attrName>ppt_h</p:attrName>
                                        </p:attrNameLst>
                                      </p:cBhvr>
                                      <p:tavLst>
                                        <p:tav tm="0">
                                          <p:val>
                                            <p:fltVal val="0"/>
                                          </p:val>
                                        </p:tav>
                                        <p:tav tm="100000">
                                          <p:val>
                                            <p:strVal val="#ppt_h"/>
                                          </p:val>
                                        </p:tav>
                                      </p:tavLst>
                                    </p:anim>
                                    <p:animEffect filter="fade" transition="in">
                                      <p:cBhvr>
                                        <p:cTn dur="500" id="53"/>
                                        <p:tgtEl>
                                          <p:spTgt spid="32"/>
                                        </p:tgtEl>
                                      </p:cBhvr>
                                    </p:animEffect>
                                  </p:childTnLst>
                                </p:cTn>
                              </p:par>
                            </p:childTnLst>
                          </p:cTn>
                        </p:par>
                        <p:par>
                          <p:cTn fill="hold" id="54" nodeType="afterGroup">
                            <p:stCondLst>
                              <p:cond delay="6000"/>
                            </p:stCondLst>
                            <p:childTnLst>
                              <p:par>
                                <p:cTn fill="hold" grpId="0" id="55" nodeType="afterEffect" presetClass="entr" presetID="42" presetSubtype="0">
                                  <p:stCondLst>
                                    <p:cond delay="0"/>
                                  </p:stCondLst>
                                  <p:childTnLst>
                                    <p:set>
                                      <p:cBhvr>
                                        <p:cTn dur="1" fill="hold" id="56">
                                          <p:stCondLst>
                                            <p:cond delay="0"/>
                                          </p:stCondLst>
                                        </p:cTn>
                                        <p:tgtEl>
                                          <p:spTgt spid="34"/>
                                        </p:tgtEl>
                                        <p:attrNameLst>
                                          <p:attrName>style.visibility</p:attrName>
                                        </p:attrNameLst>
                                      </p:cBhvr>
                                      <p:to>
                                        <p:strVal val="visible"/>
                                      </p:to>
                                    </p:set>
                                    <p:animEffect filter="fade" transition="in">
                                      <p:cBhvr>
                                        <p:cTn dur="1000" id="57"/>
                                        <p:tgtEl>
                                          <p:spTgt spid="34"/>
                                        </p:tgtEl>
                                      </p:cBhvr>
                                    </p:animEffect>
                                    <p:anim calcmode="lin" valueType="num">
                                      <p:cBhvr>
                                        <p:cTn dur="1000" fill="hold" id="58"/>
                                        <p:tgtEl>
                                          <p:spTgt spid="34"/>
                                        </p:tgtEl>
                                        <p:attrNameLst>
                                          <p:attrName>ppt_x</p:attrName>
                                        </p:attrNameLst>
                                      </p:cBhvr>
                                      <p:tavLst>
                                        <p:tav tm="0">
                                          <p:val>
                                            <p:strVal val="#ppt_x"/>
                                          </p:val>
                                        </p:tav>
                                        <p:tav tm="100000">
                                          <p:val>
                                            <p:strVal val="#ppt_x"/>
                                          </p:val>
                                        </p:tav>
                                      </p:tavLst>
                                    </p:anim>
                                    <p:anim calcmode="lin" valueType="num">
                                      <p:cBhvr>
                                        <p:cTn dur="1000" fill="hold" id="59"/>
                                        <p:tgtEl>
                                          <p:spTgt spid="34"/>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7000"/>
                            </p:stCondLst>
                            <p:childTnLst>
                              <p:par>
                                <p:cTn fill="hold" grpId="0" id="61" nodeType="afterEffect" presetClass="entr" presetID="53" presetSubtype="0">
                                  <p:stCondLst>
                                    <p:cond delay="0"/>
                                  </p:stCondLst>
                                  <p:childTnLst>
                                    <p:set>
                                      <p:cBhvr>
                                        <p:cTn dur="1" fill="hold" id="62">
                                          <p:stCondLst>
                                            <p:cond delay="0"/>
                                          </p:stCondLst>
                                        </p:cTn>
                                        <p:tgtEl>
                                          <p:spTgt spid="28"/>
                                        </p:tgtEl>
                                        <p:attrNameLst>
                                          <p:attrName>style.visibility</p:attrName>
                                        </p:attrNameLst>
                                      </p:cBhvr>
                                      <p:to>
                                        <p:strVal val="visible"/>
                                      </p:to>
                                    </p:set>
                                    <p:anim calcmode="lin" valueType="num">
                                      <p:cBhvr>
                                        <p:cTn dur="500" fill="hold" id="63"/>
                                        <p:tgtEl>
                                          <p:spTgt spid="28"/>
                                        </p:tgtEl>
                                        <p:attrNameLst>
                                          <p:attrName>ppt_w</p:attrName>
                                        </p:attrNameLst>
                                      </p:cBhvr>
                                      <p:tavLst>
                                        <p:tav tm="0">
                                          <p:val>
                                            <p:fltVal val="0"/>
                                          </p:val>
                                        </p:tav>
                                        <p:tav tm="100000">
                                          <p:val>
                                            <p:strVal val="#ppt_w"/>
                                          </p:val>
                                        </p:tav>
                                      </p:tavLst>
                                    </p:anim>
                                    <p:anim calcmode="lin" valueType="num">
                                      <p:cBhvr>
                                        <p:cTn dur="500" fill="hold" id="64"/>
                                        <p:tgtEl>
                                          <p:spTgt spid="28"/>
                                        </p:tgtEl>
                                        <p:attrNameLst>
                                          <p:attrName>ppt_h</p:attrName>
                                        </p:attrNameLst>
                                      </p:cBhvr>
                                      <p:tavLst>
                                        <p:tav tm="0">
                                          <p:val>
                                            <p:fltVal val="0"/>
                                          </p:val>
                                        </p:tav>
                                        <p:tav tm="100000">
                                          <p:val>
                                            <p:strVal val="#ppt_h"/>
                                          </p:val>
                                        </p:tav>
                                      </p:tavLst>
                                    </p:anim>
                                    <p:animEffect filter="fade" transition="in">
                                      <p:cBhvr>
                                        <p:cTn dur="500" id="65"/>
                                        <p:tgtEl>
                                          <p:spTgt spid="28"/>
                                        </p:tgtEl>
                                      </p:cBhvr>
                                    </p:animEffect>
                                  </p:childTnLst>
                                </p:cTn>
                              </p:par>
                            </p:childTnLst>
                          </p:cTn>
                        </p:par>
                        <p:par>
                          <p:cTn fill="hold" id="66" nodeType="afterGroup">
                            <p:stCondLst>
                              <p:cond delay="7500"/>
                            </p:stCondLst>
                            <p:childTnLst>
                              <p:par>
                                <p:cTn fill="hold" grpId="0" id="67" nodeType="afterEffect" presetClass="entr" presetID="42" presetSubtype="0">
                                  <p:stCondLst>
                                    <p:cond delay="0"/>
                                  </p:stCondLst>
                                  <p:childTnLst>
                                    <p:set>
                                      <p:cBhvr>
                                        <p:cTn dur="1" fill="hold" id="68">
                                          <p:stCondLst>
                                            <p:cond delay="0"/>
                                          </p:stCondLst>
                                        </p:cTn>
                                        <p:tgtEl>
                                          <p:spTgt spid="16"/>
                                        </p:tgtEl>
                                        <p:attrNameLst>
                                          <p:attrName>style.visibility</p:attrName>
                                        </p:attrNameLst>
                                      </p:cBhvr>
                                      <p:to>
                                        <p:strVal val="visible"/>
                                      </p:to>
                                    </p:set>
                                    <p:animEffect filter="fade" transition="in">
                                      <p:cBhvr>
                                        <p:cTn dur="1000" id="69"/>
                                        <p:tgtEl>
                                          <p:spTgt spid="16"/>
                                        </p:tgtEl>
                                      </p:cBhvr>
                                    </p:animEffect>
                                    <p:anim calcmode="lin" valueType="num">
                                      <p:cBhvr>
                                        <p:cTn dur="1000" fill="hold" id="70"/>
                                        <p:tgtEl>
                                          <p:spTgt spid="16"/>
                                        </p:tgtEl>
                                        <p:attrNameLst>
                                          <p:attrName>ppt_x</p:attrName>
                                        </p:attrNameLst>
                                      </p:cBhvr>
                                      <p:tavLst>
                                        <p:tav tm="0">
                                          <p:val>
                                            <p:strVal val="#ppt_x"/>
                                          </p:val>
                                        </p:tav>
                                        <p:tav tm="100000">
                                          <p:val>
                                            <p:strVal val="#ppt_x"/>
                                          </p:val>
                                        </p:tav>
                                      </p:tavLst>
                                    </p:anim>
                                    <p:anim calcmode="lin" valueType="num">
                                      <p:cBhvr>
                                        <p:cTn dur="1000" fill="hold" id="71"/>
                                        <p:tgtEl>
                                          <p:spTgt spid="16"/>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8500"/>
                            </p:stCondLst>
                            <p:childTnLst>
                              <p:par>
                                <p:cTn fill="hold" grpId="0" id="73" nodeType="afterEffect" presetClass="entr" presetID="22" presetSubtype="4">
                                  <p:stCondLst>
                                    <p:cond delay="0"/>
                                  </p:stCondLst>
                                  <p:childTnLst>
                                    <p:set>
                                      <p:cBhvr>
                                        <p:cTn dur="1" fill="hold" id="74">
                                          <p:stCondLst>
                                            <p:cond delay="0"/>
                                          </p:stCondLst>
                                        </p:cTn>
                                        <p:tgtEl>
                                          <p:spTgt spid="36"/>
                                        </p:tgtEl>
                                        <p:attrNameLst>
                                          <p:attrName>style.visibility</p:attrName>
                                        </p:attrNameLst>
                                      </p:cBhvr>
                                      <p:to>
                                        <p:strVal val="visible"/>
                                      </p:to>
                                    </p:set>
                                    <p:animEffect filter="wipe(down)" transition="in">
                                      <p:cBhvr>
                                        <p:cTn dur="500" id="75"/>
                                        <p:tgtEl>
                                          <p:spTgt spid="36"/>
                                        </p:tgtEl>
                                      </p:cBhvr>
                                    </p:animEffect>
                                  </p:childTnLst>
                                </p:cTn>
                              </p:par>
                            </p:childTnLst>
                          </p:cTn>
                        </p:par>
                        <p:par>
                          <p:cTn fill="hold" id="76" nodeType="afterGroup">
                            <p:stCondLst>
                              <p:cond delay="9000"/>
                            </p:stCondLst>
                            <p:childTnLst>
                              <p:par>
                                <p:cTn fill="hold" grpId="0" id="77" nodeType="afterEffect" presetClass="entr" presetID="53" presetSubtype="0">
                                  <p:stCondLst>
                                    <p:cond delay="0"/>
                                  </p:stCondLst>
                                  <p:childTnLst>
                                    <p:set>
                                      <p:cBhvr>
                                        <p:cTn dur="1" fill="hold" id="78">
                                          <p:stCondLst>
                                            <p:cond delay="0"/>
                                          </p:stCondLst>
                                        </p:cTn>
                                        <p:tgtEl>
                                          <p:spTgt spid="35"/>
                                        </p:tgtEl>
                                        <p:attrNameLst>
                                          <p:attrName>style.visibility</p:attrName>
                                        </p:attrNameLst>
                                      </p:cBhvr>
                                      <p:to>
                                        <p:strVal val="visible"/>
                                      </p:to>
                                    </p:set>
                                    <p:anim calcmode="lin" valueType="num">
                                      <p:cBhvr>
                                        <p:cTn dur="500" fill="hold" id="79"/>
                                        <p:tgtEl>
                                          <p:spTgt spid="35"/>
                                        </p:tgtEl>
                                        <p:attrNameLst>
                                          <p:attrName>ppt_w</p:attrName>
                                        </p:attrNameLst>
                                      </p:cBhvr>
                                      <p:tavLst>
                                        <p:tav tm="0">
                                          <p:val>
                                            <p:fltVal val="0"/>
                                          </p:val>
                                        </p:tav>
                                        <p:tav tm="100000">
                                          <p:val>
                                            <p:strVal val="#ppt_w"/>
                                          </p:val>
                                        </p:tav>
                                      </p:tavLst>
                                    </p:anim>
                                    <p:anim calcmode="lin" valueType="num">
                                      <p:cBhvr>
                                        <p:cTn dur="500" fill="hold" id="80"/>
                                        <p:tgtEl>
                                          <p:spTgt spid="35"/>
                                        </p:tgtEl>
                                        <p:attrNameLst>
                                          <p:attrName>ppt_h</p:attrName>
                                        </p:attrNameLst>
                                      </p:cBhvr>
                                      <p:tavLst>
                                        <p:tav tm="0">
                                          <p:val>
                                            <p:fltVal val="0"/>
                                          </p:val>
                                        </p:tav>
                                        <p:tav tm="100000">
                                          <p:val>
                                            <p:strVal val="#ppt_h"/>
                                          </p:val>
                                        </p:tav>
                                      </p:tavLst>
                                    </p:anim>
                                    <p:animEffect filter="fade" transition="in">
                                      <p:cBhvr>
                                        <p:cTn dur="500" id="81"/>
                                        <p:tgtEl>
                                          <p:spTgt spid="35"/>
                                        </p:tgtEl>
                                      </p:cBhvr>
                                    </p:animEffect>
                                  </p:childTnLst>
                                </p:cTn>
                              </p:par>
                            </p:childTnLst>
                          </p:cTn>
                        </p:par>
                        <p:par>
                          <p:cTn fill="hold" id="82" nodeType="afterGroup">
                            <p:stCondLst>
                              <p:cond delay="9500"/>
                            </p:stCondLst>
                            <p:childTnLst>
                              <p:par>
                                <p:cTn fill="hold" grpId="0" id="83" nodeType="afterEffect" presetClass="entr" presetID="42" presetSubtype="0">
                                  <p:stCondLst>
                                    <p:cond delay="0"/>
                                  </p:stCondLst>
                                  <p:childTnLst>
                                    <p:set>
                                      <p:cBhvr>
                                        <p:cTn dur="1" fill="hold" id="84">
                                          <p:stCondLst>
                                            <p:cond delay="0"/>
                                          </p:stCondLst>
                                        </p:cTn>
                                        <p:tgtEl>
                                          <p:spTgt spid="37"/>
                                        </p:tgtEl>
                                        <p:attrNameLst>
                                          <p:attrName>style.visibility</p:attrName>
                                        </p:attrNameLst>
                                      </p:cBhvr>
                                      <p:to>
                                        <p:strVal val="visible"/>
                                      </p:to>
                                    </p:set>
                                    <p:animEffect filter="fade" transition="in">
                                      <p:cBhvr>
                                        <p:cTn dur="1000" id="85"/>
                                        <p:tgtEl>
                                          <p:spTgt spid="37"/>
                                        </p:tgtEl>
                                      </p:cBhvr>
                                    </p:animEffect>
                                    <p:anim calcmode="lin" valueType="num">
                                      <p:cBhvr>
                                        <p:cTn dur="1000" fill="hold" id="86"/>
                                        <p:tgtEl>
                                          <p:spTgt spid="37"/>
                                        </p:tgtEl>
                                        <p:attrNameLst>
                                          <p:attrName>ppt_x</p:attrName>
                                        </p:attrNameLst>
                                      </p:cBhvr>
                                      <p:tavLst>
                                        <p:tav tm="0">
                                          <p:val>
                                            <p:strVal val="#ppt_x"/>
                                          </p:val>
                                        </p:tav>
                                        <p:tav tm="100000">
                                          <p:val>
                                            <p:strVal val="#ppt_x"/>
                                          </p:val>
                                        </p:tav>
                                      </p:tavLst>
                                    </p:anim>
                                    <p:anim calcmode="lin" valueType="num">
                                      <p:cBhvr>
                                        <p:cTn dur="1000" fill="hold" id="87"/>
                                        <p:tgtEl>
                                          <p:spTgt spid="37"/>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10500"/>
                            </p:stCondLst>
                            <p:childTnLst>
                              <p:par>
                                <p:cTn fill="hold" id="89" nodeType="afterEffect" presetClass="entr" presetID="53" presetSubtype="0">
                                  <p:stCondLst>
                                    <p:cond delay="0"/>
                                  </p:stCondLst>
                                  <p:childTnLst>
                                    <p:set>
                                      <p:cBhvr>
                                        <p:cTn dur="1" fill="hold" id="90">
                                          <p:stCondLst>
                                            <p:cond delay="0"/>
                                          </p:stCondLst>
                                        </p:cTn>
                                        <p:tgtEl>
                                          <p:spTgt spid="18"/>
                                        </p:tgtEl>
                                        <p:attrNameLst>
                                          <p:attrName>style.visibility</p:attrName>
                                        </p:attrNameLst>
                                      </p:cBhvr>
                                      <p:to>
                                        <p:strVal val="visible"/>
                                      </p:to>
                                    </p:set>
                                    <p:anim calcmode="lin" valueType="num">
                                      <p:cBhvr>
                                        <p:cTn dur="500" fill="hold" id="91"/>
                                        <p:tgtEl>
                                          <p:spTgt spid="18"/>
                                        </p:tgtEl>
                                        <p:attrNameLst>
                                          <p:attrName>ppt_w</p:attrName>
                                        </p:attrNameLst>
                                      </p:cBhvr>
                                      <p:tavLst>
                                        <p:tav tm="0">
                                          <p:val>
                                            <p:fltVal val="0"/>
                                          </p:val>
                                        </p:tav>
                                        <p:tav tm="100000">
                                          <p:val>
                                            <p:strVal val="#ppt_w"/>
                                          </p:val>
                                        </p:tav>
                                      </p:tavLst>
                                    </p:anim>
                                    <p:anim calcmode="lin" valueType="num">
                                      <p:cBhvr>
                                        <p:cTn dur="500" fill="hold" id="92"/>
                                        <p:tgtEl>
                                          <p:spTgt spid="18"/>
                                        </p:tgtEl>
                                        <p:attrNameLst>
                                          <p:attrName>ppt_h</p:attrName>
                                        </p:attrNameLst>
                                      </p:cBhvr>
                                      <p:tavLst>
                                        <p:tav tm="0">
                                          <p:val>
                                            <p:fltVal val="0"/>
                                          </p:val>
                                        </p:tav>
                                        <p:tav tm="100000">
                                          <p:val>
                                            <p:strVal val="#ppt_h"/>
                                          </p:val>
                                        </p:tav>
                                      </p:tavLst>
                                    </p:anim>
                                    <p:animEffect filter="fade" transition="in">
                                      <p:cBhvr>
                                        <p:cTn dur="500" id="93"/>
                                        <p:tgtEl>
                                          <p:spTgt spid="18"/>
                                        </p:tgtEl>
                                      </p:cBhvr>
                                    </p:animEffect>
                                  </p:childTnLst>
                                </p:cTn>
                              </p:par>
                            </p:childTnLst>
                          </p:cTn>
                        </p:par>
                        <p:par>
                          <p:cTn fill="hold" id="94" nodeType="afterGroup">
                            <p:stCondLst>
                              <p:cond delay="11000"/>
                            </p:stCondLst>
                            <p:childTnLst>
                              <p:par>
                                <p:cTn fill="hold" grpId="0" id="95" nodeType="afterEffect" presetClass="entr" presetID="42" presetSubtype="0">
                                  <p:stCondLst>
                                    <p:cond delay="0"/>
                                  </p:stCondLst>
                                  <p:childTnLst>
                                    <p:set>
                                      <p:cBhvr>
                                        <p:cTn dur="1" fill="hold" id="96">
                                          <p:stCondLst>
                                            <p:cond delay="0"/>
                                          </p:stCondLst>
                                        </p:cTn>
                                        <p:tgtEl>
                                          <p:spTgt spid="14"/>
                                        </p:tgtEl>
                                        <p:attrNameLst>
                                          <p:attrName>style.visibility</p:attrName>
                                        </p:attrNameLst>
                                      </p:cBhvr>
                                      <p:to>
                                        <p:strVal val="visible"/>
                                      </p:to>
                                    </p:set>
                                    <p:animEffect filter="fade" transition="in">
                                      <p:cBhvr>
                                        <p:cTn dur="1000" id="97"/>
                                        <p:tgtEl>
                                          <p:spTgt spid="14"/>
                                        </p:tgtEl>
                                      </p:cBhvr>
                                    </p:animEffect>
                                    <p:anim calcmode="lin" valueType="num">
                                      <p:cBhvr>
                                        <p:cTn dur="1000" fill="hold" id="98"/>
                                        <p:tgtEl>
                                          <p:spTgt spid="14"/>
                                        </p:tgtEl>
                                        <p:attrNameLst>
                                          <p:attrName>ppt_x</p:attrName>
                                        </p:attrNameLst>
                                      </p:cBhvr>
                                      <p:tavLst>
                                        <p:tav tm="0">
                                          <p:val>
                                            <p:strVal val="#ppt_x"/>
                                          </p:val>
                                        </p:tav>
                                        <p:tav tm="100000">
                                          <p:val>
                                            <p:strVal val="#ppt_x"/>
                                          </p:val>
                                        </p:tav>
                                      </p:tavLst>
                                    </p:anim>
                                    <p:anim calcmode="lin" valueType="num">
                                      <p:cBhvr>
                                        <p:cTn dur="1000" fill="hold" id="99"/>
                                        <p:tgtEl>
                                          <p:spTgt spid="14"/>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12000"/>
                            </p:stCondLst>
                            <p:childTnLst>
                              <p:par>
                                <p:cTn fill="hold" grpId="0" id="101" nodeType="afterEffect" presetClass="entr" presetID="22" presetSubtype="4">
                                  <p:stCondLst>
                                    <p:cond delay="0"/>
                                  </p:stCondLst>
                                  <p:childTnLst>
                                    <p:set>
                                      <p:cBhvr>
                                        <p:cTn dur="1" fill="hold" id="102">
                                          <p:stCondLst>
                                            <p:cond delay="0"/>
                                          </p:stCondLst>
                                        </p:cTn>
                                        <p:tgtEl>
                                          <p:spTgt spid="39"/>
                                        </p:tgtEl>
                                        <p:attrNameLst>
                                          <p:attrName>style.visibility</p:attrName>
                                        </p:attrNameLst>
                                      </p:cBhvr>
                                      <p:to>
                                        <p:strVal val="visible"/>
                                      </p:to>
                                    </p:set>
                                    <p:animEffect filter="wipe(down)" transition="in">
                                      <p:cBhvr>
                                        <p:cTn dur="500" id="103"/>
                                        <p:tgtEl>
                                          <p:spTgt spid="39"/>
                                        </p:tgtEl>
                                      </p:cBhvr>
                                    </p:animEffect>
                                  </p:childTnLst>
                                </p:cTn>
                              </p:par>
                            </p:childTnLst>
                          </p:cTn>
                        </p:par>
                        <p:par>
                          <p:cTn fill="hold" id="104" nodeType="afterGroup">
                            <p:stCondLst>
                              <p:cond delay="12500"/>
                            </p:stCondLst>
                            <p:childTnLst>
                              <p:par>
                                <p:cTn fill="hold" grpId="0" id="105" nodeType="afterEffect" presetClass="entr" presetID="53" presetSubtype="0">
                                  <p:stCondLst>
                                    <p:cond delay="0"/>
                                  </p:stCondLst>
                                  <p:childTnLst>
                                    <p:set>
                                      <p:cBhvr>
                                        <p:cTn dur="1" fill="hold" id="106">
                                          <p:stCondLst>
                                            <p:cond delay="0"/>
                                          </p:stCondLst>
                                        </p:cTn>
                                        <p:tgtEl>
                                          <p:spTgt spid="38"/>
                                        </p:tgtEl>
                                        <p:attrNameLst>
                                          <p:attrName>style.visibility</p:attrName>
                                        </p:attrNameLst>
                                      </p:cBhvr>
                                      <p:to>
                                        <p:strVal val="visible"/>
                                      </p:to>
                                    </p:set>
                                    <p:anim calcmode="lin" valueType="num">
                                      <p:cBhvr>
                                        <p:cTn dur="500" fill="hold" id="107"/>
                                        <p:tgtEl>
                                          <p:spTgt spid="38"/>
                                        </p:tgtEl>
                                        <p:attrNameLst>
                                          <p:attrName>ppt_w</p:attrName>
                                        </p:attrNameLst>
                                      </p:cBhvr>
                                      <p:tavLst>
                                        <p:tav tm="0">
                                          <p:val>
                                            <p:fltVal val="0"/>
                                          </p:val>
                                        </p:tav>
                                        <p:tav tm="100000">
                                          <p:val>
                                            <p:strVal val="#ppt_w"/>
                                          </p:val>
                                        </p:tav>
                                      </p:tavLst>
                                    </p:anim>
                                    <p:anim calcmode="lin" valueType="num">
                                      <p:cBhvr>
                                        <p:cTn dur="500" fill="hold" id="108"/>
                                        <p:tgtEl>
                                          <p:spTgt spid="38"/>
                                        </p:tgtEl>
                                        <p:attrNameLst>
                                          <p:attrName>ppt_h</p:attrName>
                                        </p:attrNameLst>
                                      </p:cBhvr>
                                      <p:tavLst>
                                        <p:tav tm="0">
                                          <p:val>
                                            <p:fltVal val="0"/>
                                          </p:val>
                                        </p:tav>
                                        <p:tav tm="100000">
                                          <p:val>
                                            <p:strVal val="#ppt_h"/>
                                          </p:val>
                                        </p:tav>
                                      </p:tavLst>
                                    </p:anim>
                                    <p:animEffect filter="fade" transition="in">
                                      <p:cBhvr>
                                        <p:cTn dur="500" id="109"/>
                                        <p:tgtEl>
                                          <p:spTgt spid="38"/>
                                        </p:tgtEl>
                                      </p:cBhvr>
                                    </p:animEffect>
                                  </p:childTnLst>
                                </p:cTn>
                              </p:par>
                            </p:childTnLst>
                          </p:cTn>
                        </p:par>
                        <p:par>
                          <p:cTn fill="hold" id="110" nodeType="afterGroup">
                            <p:stCondLst>
                              <p:cond delay="13000"/>
                            </p:stCondLst>
                            <p:childTnLst>
                              <p:par>
                                <p:cTn fill="hold" grpId="0" id="111" nodeType="afterEffect" presetClass="entr" presetID="42" presetSubtype="0">
                                  <p:stCondLst>
                                    <p:cond delay="0"/>
                                  </p:stCondLst>
                                  <p:childTnLst>
                                    <p:set>
                                      <p:cBhvr>
                                        <p:cTn dur="1" fill="hold" id="112">
                                          <p:stCondLst>
                                            <p:cond delay="0"/>
                                          </p:stCondLst>
                                        </p:cTn>
                                        <p:tgtEl>
                                          <p:spTgt spid="40"/>
                                        </p:tgtEl>
                                        <p:attrNameLst>
                                          <p:attrName>style.visibility</p:attrName>
                                        </p:attrNameLst>
                                      </p:cBhvr>
                                      <p:to>
                                        <p:strVal val="visible"/>
                                      </p:to>
                                    </p:set>
                                    <p:animEffect filter="fade" transition="in">
                                      <p:cBhvr>
                                        <p:cTn dur="1000" id="113"/>
                                        <p:tgtEl>
                                          <p:spTgt spid="40"/>
                                        </p:tgtEl>
                                      </p:cBhvr>
                                    </p:animEffect>
                                    <p:anim calcmode="lin" valueType="num">
                                      <p:cBhvr>
                                        <p:cTn dur="1000" fill="hold" id="114"/>
                                        <p:tgtEl>
                                          <p:spTgt spid="40"/>
                                        </p:tgtEl>
                                        <p:attrNameLst>
                                          <p:attrName>ppt_x</p:attrName>
                                        </p:attrNameLst>
                                      </p:cBhvr>
                                      <p:tavLst>
                                        <p:tav tm="0">
                                          <p:val>
                                            <p:strVal val="#ppt_x"/>
                                          </p:val>
                                        </p:tav>
                                        <p:tav tm="100000">
                                          <p:val>
                                            <p:strVal val="#ppt_x"/>
                                          </p:val>
                                        </p:tav>
                                      </p:tavLst>
                                    </p:anim>
                                    <p:anim calcmode="lin" valueType="num">
                                      <p:cBhvr>
                                        <p:cTn dur="1000" fill="hold" id="115"/>
                                        <p:tgtEl>
                                          <p:spTgt spid="40"/>
                                        </p:tgtEl>
                                        <p:attrNameLst>
                                          <p:attrName>ppt_y</p:attrName>
                                        </p:attrNameLst>
                                      </p:cBhvr>
                                      <p:tavLst>
                                        <p:tav tm="0">
                                          <p:val>
                                            <p:strVal val="#ppt_y+.1"/>
                                          </p:val>
                                        </p:tav>
                                        <p:tav tm="100000">
                                          <p:val>
                                            <p:strVal val="#ppt_y"/>
                                          </p:val>
                                        </p:tav>
                                      </p:tavLst>
                                    </p:anim>
                                  </p:childTnLst>
                                </p:cTn>
                              </p:par>
                              <p:par>
                                <p:cTn fill="hold" grpId="0" id="116" nodeType="withEffect" presetClass="entr" presetID="10" presetSubtype="0">
                                  <p:stCondLst>
                                    <p:cond delay="1000"/>
                                  </p:stCondLst>
                                  <p:iterate type="lt">
                                    <p:tmPct val="10000"/>
                                  </p:iterate>
                                  <p:childTnLst>
                                    <p:set>
                                      <p:cBhvr>
                                        <p:cTn dur="1" fill="hold" id="117">
                                          <p:stCondLst>
                                            <p:cond delay="0"/>
                                          </p:stCondLst>
                                        </p:cTn>
                                        <p:tgtEl>
                                          <p:spTgt spid="41"/>
                                        </p:tgtEl>
                                        <p:attrNameLst>
                                          <p:attrName>style.visibility</p:attrName>
                                        </p:attrNameLst>
                                      </p:cBhvr>
                                      <p:to>
                                        <p:strVal val="visible"/>
                                      </p:to>
                                    </p:set>
                                    <p:animEffect filter="fade" transition="in">
                                      <p:cBhvr>
                                        <p:cTn dur="100" id="118"/>
                                        <p:tgtEl>
                                          <p:spTgt spid="41"/>
                                        </p:tgtEl>
                                      </p:cBhvr>
                                    </p:animEffect>
                                  </p:childTnLst>
                                </p:cTn>
                              </p:par>
                              <p:par>
                                <p:cTn fill="hold" grpId="0" id="119" nodeType="withEffect" presetClass="entr" presetID="10" presetSubtype="0">
                                  <p:stCondLst>
                                    <p:cond delay="1000"/>
                                  </p:stCondLst>
                                  <p:iterate type="lt">
                                    <p:tmPct val="10000"/>
                                  </p:iterate>
                                  <p:childTnLst>
                                    <p:set>
                                      <p:cBhvr>
                                        <p:cTn dur="1" fill="hold" id="120">
                                          <p:stCondLst>
                                            <p:cond delay="0"/>
                                          </p:stCondLst>
                                        </p:cTn>
                                        <p:tgtEl>
                                          <p:spTgt spid="42"/>
                                        </p:tgtEl>
                                        <p:attrNameLst>
                                          <p:attrName>style.visibility</p:attrName>
                                        </p:attrNameLst>
                                      </p:cBhvr>
                                      <p:to>
                                        <p:strVal val="visible"/>
                                      </p:to>
                                    </p:set>
                                    <p:animEffect filter="fade" transition="in">
                                      <p:cBhvr>
                                        <p:cTn dur="100" id="121"/>
                                        <p:tgtEl>
                                          <p:spTgt spid="42"/>
                                        </p:tgtEl>
                                      </p:cBhvr>
                                    </p:animEffect>
                                  </p:childTnLst>
                                </p:cTn>
                              </p:par>
                            </p:childTnLst>
                          </p:cTn>
                        </p:par>
                        <p:par>
                          <p:cTn fill="hold" id="122" nodeType="afterGroup">
                            <p:stCondLst>
                              <p:cond delay="14100"/>
                            </p:stCondLst>
                            <p:childTnLst>
                              <p:par>
                                <p:cTn fill="hold" grpId="0" id="123" nodeType="afterEffect" presetClass="entr" presetID="10" presetSubtype="0">
                                  <p:stCondLst>
                                    <p:cond delay="0"/>
                                  </p:stCondLst>
                                  <p:childTnLst>
                                    <p:set>
                                      <p:cBhvr>
                                        <p:cTn dur="1" fill="hold" id="124">
                                          <p:stCondLst>
                                            <p:cond delay="0"/>
                                          </p:stCondLst>
                                        </p:cTn>
                                        <p:tgtEl>
                                          <p:spTgt spid="43"/>
                                        </p:tgtEl>
                                        <p:attrNameLst>
                                          <p:attrName>style.visibility</p:attrName>
                                        </p:attrNameLst>
                                      </p:cBhvr>
                                      <p:to>
                                        <p:strVal val="visible"/>
                                      </p:to>
                                    </p:set>
                                    <p:animEffect filter="fade" transition="in">
                                      <p:cBhvr>
                                        <p:cTn dur="1250" id="125"/>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 name="Freeform 5"/>
          <p:cNvSpPr/>
          <p:nvPr/>
        </p:nvSpPr>
        <p:spPr bwMode="auto">
          <a:xfrm>
            <a:off x="5504159" y="1696983"/>
            <a:ext cx="1183682" cy="106722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cap="flat" w="9525">
            <a:noFill/>
            <a:prstDash val="solid"/>
            <a:miter lim="800000"/>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solidFill>
                <a:srgbClr val="3CCCC7"/>
              </a:solidFill>
              <a:cs typeface="+mn-ea"/>
              <a:sym typeface="+mn-lt"/>
            </a:endParaRPr>
          </a:p>
        </p:txBody>
      </p:sp>
      <p:sp>
        <p:nvSpPr>
          <p:cNvPr id="70" name="文本框 9"/>
          <p:cNvSpPr txBox="1"/>
          <p:nvPr/>
        </p:nvSpPr>
        <p:spPr>
          <a:xfrm>
            <a:off x="2223147" y="3255122"/>
            <a:ext cx="7542176" cy="830562"/>
          </a:xfrm>
          <a:prstGeom prst="rect">
            <a:avLst/>
          </a:prstGeom>
          <a:noFill/>
        </p:spPr>
        <p:txBody>
          <a:bodyPr bIns="34281" lIns="68562" rIns="68562" rtlCol="0" tIns="34281" wrap="square">
            <a:spAutoFit/>
          </a:bodyPr>
          <a:lstStyle/>
          <a:p>
            <a:pPr algn="ctr" lvl="1" marL="0"/>
            <a:r>
              <a:rPr altLang="zh-CN" b="1" lang="en-US" sz="5000">
                <a:blipFill>
                  <a:blip r:embed="rId3"/>
                  <a:stretch>
                    <a:fillRect/>
                  </a:stretch>
                </a:blipFill>
                <a:cs typeface="+mn-ea"/>
                <a:sym typeface="+mn-lt"/>
              </a:rPr>
              <a:t>SWOT分析法的规则</a:t>
            </a:r>
          </a:p>
        </p:txBody>
      </p:sp>
      <p:sp>
        <p:nvSpPr>
          <p:cNvPr id="89" name="TextBox 88"/>
          <p:cNvSpPr txBox="1"/>
          <p:nvPr/>
        </p:nvSpPr>
        <p:spPr>
          <a:xfrm>
            <a:off x="13510893" y="7029355"/>
            <a:ext cx="868680" cy="365608"/>
          </a:xfrm>
          <a:prstGeom prst="rect">
            <a:avLst/>
          </a:prstGeom>
          <a:noFill/>
        </p:spPr>
        <p:txBody>
          <a:bodyPr rtlCol="0" wrap="none">
            <a:spAutoFit/>
          </a:bodyPr>
          <a:lstStyle/>
          <a:p>
            <a:r>
              <a:rPr altLang="en-US" lang="zh-CN" sz="1799">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val="0"/>
              </a:ext>
            </a:extLst>
          </a:blip>
          <a:stretch>
            <a:fillRect/>
          </a:stretch>
        </p:blipFill>
        <p:spPr>
          <a:xfrm>
            <a:off x="0" y="4644188"/>
            <a:ext cx="12192000" cy="2213811"/>
          </a:xfrm>
          <a:prstGeom prst="rect">
            <a:avLst/>
          </a:prstGeom>
        </p:spPr>
      </p:pic>
      <p:sp>
        <p:nvSpPr>
          <p:cNvPr id="8" name="KSO_Shape">
            <a:extLst>
              <a:ext uri="{FF2B5EF4-FFF2-40B4-BE49-F238E27FC236}">
                <a16:creationId xmlns:a16="http://schemas.microsoft.com/office/drawing/2014/main" id="{F368AE5B-5D7B-4E3E-BEBB-0EBACA94B47C}"/>
              </a:ext>
            </a:extLst>
          </p:cNvPr>
          <p:cNvSpPr/>
          <p:nvPr/>
        </p:nvSpPr>
        <p:spPr bwMode="auto">
          <a:xfrm>
            <a:off x="5802314" y="1939844"/>
            <a:ext cx="587371" cy="581499"/>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p:spPr>
        <p:txBody>
          <a:bodyPr anchor="ctr">
            <a:scene3d>
              <a:camera prst="orthographicFront"/>
              <a:lightRig dir="t" rig="threePt"/>
            </a:scene3d>
            <a:sp3d contourW="12700">
              <a:contourClr>
                <a:srgbClr val="FFFFFF"/>
              </a:contourClr>
            </a:sp3d>
          </a:bodyPr>
          <a:lstStyle/>
          <a:p>
            <a:pPr algn="ctr">
              <a:defRPr/>
            </a:pPr>
            <a:endParaRPr altLang="en-US" lang="zh-CN" sz="1799">
              <a:solidFill>
                <a:srgbClr val="1C666E"/>
              </a:solidFill>
              <a:cs typeface="+mn-ea"/>
              <a:sym typeface="+mn-lt"/>
            </a:endParaRPr>
          </a:p>
        </p:txBody>
      </p:sp>
    </p:spTree>
    <p:extLst>
      <p:ext uri="{BB962C8B-B14F-4D97-AF65-F5344CB8AC3E}">
        <p14:creationId val="30168315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2">
                                  <p:stCondLst>
                                    <p:cond delay="1000"/>
                                  </p:stCondLst>
                                  <p:childTnLst>
                                    <p:set>
                                      <p:cBhvr>
                                        <p:cTn dur="1" fill="hold" id="6">
                                          <p:stCondLst>
                                            <p:cond delay="0"/>
                                          </p:stCondLst>
                                        </p:cTn>
                                        <p:tgtEl>
                                          <p:spTgt spid="69"/>
                                        </p:tgtEl>
                                        <p:attrNameLst>
                                          <p:attrName>style.visibility</p:attrName>
                                        </p:attrNameLst>
                                      </p:cBhvr>
                                      <p:to>
                                        <p:strVal val="visible"/>
                                      </p:to>
                                    </p:set>
                                    <p:anim calcmode="lin" valueType="num">
                                      <p:cBhvr additive="base">
                                        <p:cTn dur="500" fill="hold" id="7"/>
                                        <p:tgtEl>
                                          <p:spTgt spid="69"/>
                                        </p:tgtEl>
                                        <p:attrNameLst>
                                          <p:attrName>ppt_x</p:attrName>
                                        </p:attrNameLst>
                                      </p:cBhvr>
                                      <p:tavLst>
                                        <p:tav tm="0">
                                          <p:val>
                                            <p:strVal val="0-#ppt_w/2"/>
                                          </p:val>
                                        </p:tav>
                                        <p:tav tm="100000">
                                          <p:val>
                                            <p:strVal val="#ppt_x"/>
                                          </p:val>
                                        </p:tav>
                                      </p:tavLst>
                                    </p:anim>
                                    <p:anim calcmode="lin" valueType="num">
                                      <p:cBhvr additive="base">
                                        <p:cTn dur="500" fill="hold" id="8"/>
                                        <p:tgtEl>
                                          <p:spTgt spid="69"/>
                                        </p:tgtEl>
                                        <p:attrNameLst>
                                          <p:attrName>ppt_y</p:attrName>
                                        </p:attrNameLst>
                                      </p:cBhvr>
                                      <p:tavLst>
                                        <p:tav tm="0">
                                          <p:val>
                                            <p:strVal val="1+#ppt_h/2"/>
                                          </p:val>
                                        </p:tav>
                                        <p:tav tm="100000">
                                          <p:val>
                                            <p:strVal val="#ppt_y"/>
                                          </p:val>
                                        </p:tav>
                                      </p:tavLst>
                                    </p:anim>
                                  </p:childTnLst>
                                </p:cTn>
                              </p:par>
                              <p:par>
                                <p:cTn fill="hold" grpId="0" id="9" nodeType="withEffect" presetClass="entr" presetID="45" presetSubtype="0">
                                  <p:stCondLst>
                                    <p:cond delay="1000"/>
                                  </p:stCondLst>
                                  <p:childTnLst>
                                    <p:set>
                                      <p:cBhvr>
                                        <p:cTn dur="1" fill="hold" id="10">
                                          <p:stCondLst>
                                            <p:cond delay="0"/>
                                          </p:stCondLst>
                                        </p:cTn>
                                        <p:tgtEl>
                                          <p:spTgt spid="8"/>
                                        </p:tgtEl>
                                        <p:attrNameLst>
                                          <p:attrName>style.visibility</p:attrName>
                                        </p:attrNameLst>
                                      </p:cBhvr>
                                      <p:to>
                                        <p:strVal val="visible"/>
                                      </p:to>
                                    </p:set>
                                    <p:animEffect filter="fade" transition="in">
                                      <p:cBhvr>
                                        <p:cTn dur="2000" id="11"/>
                                        <p:tgtEl>
                                          <p:spTgt spid="8"/>
                                        </p:tgtEl>
                                      </p:cBhvr>
                                    </p:animEffect>
                                    <p:anim calcmode="lin" valueType="num">
                                      <p:cBhvr>
                                        <p:cTn dur="2000" fill="hold" id="12"/>
                                        <p:tgtEl>
                                          <p:spTgt spid="8"/>
                                        </p:tgtEl>
                                        <p:attrNameLst>
                                          <p:attrName>ppt_w</p:attrName>
                                        </p:attrNameLst>
                                      </p:cBhvr>
                                      <p:tavLst>
                                        <p:tav fmla="#ppt_w*sin(2.5*pi*$)" tm="0">
                                          <p:val>
                                            <p:fltVal val="0"/>
                                          </p:val>
                                        </p:tav>
                                        <p:tav tm="100000">
                                          <p:val>
                                            <p:fltVal val="1"/>
                                          </p:val>
                                        </p:tav>
                                      </p:tavLst>
                                    </p:anim>
                                    <p:anim calcmode="lin" valueType="num">
                                      <p:cBhvr>
                                        <p:cTn dur="2000" fill="hold" id="13"/>
                                        <p:tgtEl>
                                          <p:spTgt spid="8"/>
                                        </p:tgtEl>
                                        <p:attrNameLst>
                                          <p:attrName>ppt_h</p:attrName>
                                        </p:attrNameLst>
                                      </p:cBhvr>
                                      <p:tavLst>
                                        <p:tav tm="0">
                                          <p:val>
                                            <p:strVal val="#ppt_h"/>
                                          </p:val>
                                        </p:tav>
                                        <p:tav tm="100000">
                                          <p:val>
                                            <p:strVal val="#ppt_h"/>
                                          </p:val>
                                        </p:tav>
                                      </p:tavLst>
                                    </p:anim>
                                  </p:childTnLst>
                                </p:cTn>
                              </p:par>
                              <p:par>
                                <p:cTn fill="hold" grpId="0" id="14" nodeType="withEffect" presetClass="entr" presetID="16" presetSubtype="21">
                                  <p:stCondLst>
                                    <p:cond delay="3250"/>
                                  </p:stCondLst>
                                  <p:childTnLst>
                                    <p:set>
                                      <p:cBhvr>
                                        <p:cTn dur="1" fill="hold" id="15">
                                          <p:stCondLst>
                                            <p:cond delay="0"/>
                                          </p:stCondLst>
                                        </p:cTn>
                                        <p:tgtEl>
                                          <p:spTgt spid="70"/>
                                        </p:tgtEl>
                                        <p:attrNameLst>
                                          <p:attrName>style.visibility</p:attrName>
                                        </p:attrNameLst>
                                      </p:cBhvr>
                                      <p:to>
                                        <p:strVal val="visible"/>
                                      </p:to>
                                    </p:set>
                                    <p:animEffect filter="barn(inVertical)" transition="in">
                                      <p:cBhvr>
                                        <p:cTn dur="500" id="16"/>
                                        <p:tgtEl>
                                          <p:spTgt spid="70"/>
                                        </p:tgtEl>
                                      </p:cBhvr>
                                    </p:animEffect>
                                  </p:childTnLst>
                                </p:cTn>
                              </p:par>
                            </p:childTnLst>
                          </p:cTn>
                        </p:par>
                        <p:par>
                          <p:cTn fill="hold" id="17" nodeType="afterGroup">
                            <p:stCondLst>
                              <p:cond delay="3750"/>
                            </p:stCondLst>
                            <p:childTnLst>
                              <p:par>
                                <p:cTn fill="hold" grpId="0" id="18" nodeType="afterEffect" presetClass="entr" presetID="10" presetSubtype="0">
                                  <p:stCondLst>
                                    <p:cond delay="0"/>
                                  </p:stCondLst>
                                  <p:childTnLst>
                                    <p:set>
                                      <p:cBhvr>
                                        <p:cTn dur="1" fill="hold" id="19">
                                          <p:stCondLst>
                                            <p:cond delay="0"/>
                                          </p:stCondLst>
                                        </p:cTn>
                                        <p:tgtEl>
                                          <p:spTgt spid="89"/>
                                        </p:tgtEl>
                                        <p:attrNameLst>
                                          <p:attrName>style.visibility</p:attrName>
                                        </p:attrNameLst>
                                      </p:cBhvr>
                                      <p:to>
                                        <p:strVal val="visible"/>
                                      </p:to>
                                    </p:set>
                                    <p:animEffect filter="fade" transition="in">
                                      <p:cBhvr>
                                        <p:cTn dur="1250" id="20"/>
                                        <p:tgtEl>
                                          <p:spTgt spid="89"/>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2" presetSubtype="4">
                                  <p:stCondLst>
                                    <p:cond delay="0"/>
                                  </p:stCondLst>
                                  <p:childTnLst>
                                    <p:set>
                                      <p:cBhvr>
                                        <p:cTn dur="1" fill="hold" id="24">
                                          <p:stCondLst>
                                            <p:cond delay="0"/>
                                          </p:stCondLst>
                                        </p:cTn>
                                        <p:tgtEl>
                                          <p:spTgt spid="25"/>
                                        </p:tgtEl>
                                        <p:attrNameLst>
                                          <p:attrName>style.visibility</p:attrName>
                                        </p:attrNameLst>
                                      </p:cBhvr>
                                      <p:to>
                                        <p:strVal val="visible"/>
                                      </p:to>
                                    </p:set>
                                    <p:animEffect filter="wipe(down)" transition="in">
                                      <p:cBhvr>
                                        <p:cTn dur="500" id="25"/>
                                        <p:tgtEl>
                                          <p:spTgt spid="25"/>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14" presetSubtype="10">
                                  <p:stCondLst>
                                    <p:cond delay="0"/>
                                  </p:stCondLst>
                                  <p:childTnLst>
                                    <p:set>
                                      <p:cBhvr>
                                        <p:cTn dur="1" fill="hold" id="29">
                                          <p:stCondLst>
                                            <p:cond delay="0"/>
                                          </p:stCondLst>
                                        </p:cTn>
                                        <p:tgtEl>
                                          <p:spTgt spid="26"/>
                                        </p:tgtEl>
                                        <p:attrNameLst>
                                          <p:attrName>style.visibility</p:attrName>
                                        </p:attrNameLst>
                                      </p:cBhvr>
                                      <p:to>
                                        <p:strVal val="visible"/>
                                      </p:to>
                                    </p:set>
                                    <p:animEffect filter="randombar(horizontal)" transition="in">
                                      <p:cBhvr>
                                        <p:cTn dur="500" id="30"/>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P grpId="0" spid="89"/>
      <p:bldP grpId="0" spid="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2" name="组合 411"/>
          <p:cNvGrpSpPr/>
          <p:nvPr/>
        </p:nvGrpSpPr>
        <p:grpSpPr>
          <a:xfrm>
            <a:off x="994984" y="3256047"/>
            <a:ext cx="1105795" cy="1106194"/>
            <a:chOff x="828477" y="2507489"/>
            <a:chExt cx="1079398" cy="1079788"/>
          </a:xfrm>
        </p:grpSpPr>
        <p:sp>
          <p:nvSpPr>
            <p:cNvPr id="413" name="Rounded Rectangle 6"/>
            <p:cNvSpPr/>
            <p:nvPr/>
          </p:nvSpPr>
          <p:spPr>
            <a:xfrm>
              <a:off x="828477" y="2507489"/>
              <a:ext cx="1079398" cy="1079788"/>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514" lIns="91028" rIns="91028" tIns="45514"/>
            <a:lstStyle/>
            <a:p>
              <a:pPr algn="ctr" defTabSz="1212449"/>
              <a:endParaRPr lang="en-GB" sz="2383">
                <a:solidFill>
                  <a:srgbClr val="FFFFFF"/>
                </a:solidFill>
                <a:cs typeface="+mn-ea"/>
                <a:sym typeface="+mn-lt"/>
              </a:endParaRPr>
            </a:p>
          </p:txBody>
        </p:sp>
        <p:sp>
          <p:nvSpPr>
            <p:cNvPr id="414" name="Rounded Rectangle 5"/>
            <p:cNvSpPr/>
            <p:nvPr/>
          </p:nvSpPr>
          <p:spPr>
            <a:xfrm>
              <a:off x="911036" y="2590077"/>
              <a:ext cx="914281" cy="914612"/>
            </a:xfrm>
            <a:prstGeom prst="roundRect">
              <a:avLst/>
            </a:prstGeom>
            <a:solidFill>
              <a:srgbClr val="943D41"/>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1212449"/>
              <a:endParaRPr lang="en-GB" sz="3135">
                <a:solidFill>
                  <a:srgbClr val="FFFFFF"/>
                </a:solidFill>
                <a:cs typeface="+mn-ea"/>
                <a:sym typeface="+mn-lt"/>
              </a:endParaRPr>
            </a:p>
          </p:txBody>
        </p:sp>
        <p:grpSp>
          <p:nvGrpSpPr>
            <p:cNvPr id="415" name="Group 59"/>
            <p:cNvGrpSpPr/>
            <p:nvPr/>
          </p:nvGrpSpPr>
          <p:grpSpPr>
            <a:xfrm>
              <a:off x="1136034" y="2814760"/>
              <a:ext cx="464284" cy="465246"/>
              <a:chOff x="9145588" y="4435475"/>
              <a:chExt cx="464344" cy="465138"/>
            </a:xfrm>
            <a:solidFill>
              <a:schemeClr val="bg2"/>
            </a:solidFill>
          </p:grpSpPr>
          <p:sp>
            <p:nvSpPr>
              <p:cNvPr id="416"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17"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18"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19"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20"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21"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22"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23"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24"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grpSp>
      </p:grpSp>
      <p:grpSp>
        <p:nvGrpSpPr>
          <p:cNvPr id="425" name="组合 424"/>
          <p:cNvGrpSpPr/>
          <p:nvPr/>
        </p:nvGrpSpPr>
        <p:grpSpPr>
          <a:xfrm>
            <a:off x="6561532" y="3251552"/>
            <a:ext cx="1105795" cy="1106194"/>
            <a:chOff x="5267219" y="2503905"/>
            <a:chExt cx="1079398" cy="1079788"/>
          </a:xfrm>
        </p:grpSpPr>
        <p:sp>
          <p:nvSpPr>
            <p:cNvPr id="426" name="Rounded Rectangle 6"/>
            <p:cNvSpPr/>
            <p:nvPr/>
          </p:nvSpPr>
          <p:spPr>
            <a:xfrm>
              <a:off x="5267219" y="2503905"/>
              <a:ext cx="1079398" cy="1079788"/>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514" lIns="91028" rIns="91028" tIns="45514"/>
            <a:lstStyle/>
            <a:p>
              <a:pPr algn="ctr" defTabSz="1212449"/>
              <a:endParaRPr lang="en-GB" sz="2383">
                <a:solidFill>
                  <a:srgbClr val="FFFFFF"/>
                </a:solidFill>
                <a:cs typeface="+mn-ea"/>
                <a:sym typeface="+mn-lt"/>
              </a:endParaRPr>
            </a:p>
          </p:txBody>
        </p:sp>
        <p:sp>
          <p:nvSpPr>
            <p:cNvPr id="427" name="Rounded Rectangle 8"/>
            <p:cNvSpPr/>
            <p:nvPr/>
          </p:nvSpPr>
          <p:spPr>
            <a:xfrm>
              <a:off x="5363854" y="2590077"/>
              <a:ext cx="914281" cy="914612"/>
            </a:xfrm>
            <a:prstGeom prst="roundRect">
              <a:avLst/>
            </a:prstGeom>
            <a:solidFill>
              <a:srgbClr val="C06170"/>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1212449"/>
              <a:endParaRPr lang="en-GB" sz="3135">
                <a:solidFill>
                  <a:srgbClr val="FFFFFF"/>
                </a:solidFill>
                <a:cs typeface="+mn-ea"/>
                <a:sym typeface="+mn-lt"/>
              </a:endParaRPr>
            </a:p>
          </p:txBody>
        </p:sp>
        <p:grpSp>
          <p:nvGrpSpPr>
            <p:cNvPr id="428" name="Group 69"/>
            <p:cNvGrpSpPr/>
            <p:nvPr/>
          </p:nvGrpSpPr>
          <p:grpSpPr>
            <a:xfrm>
              <a:off x="5595411" y="2814760"/>
              <a:ext cx="464284" cy="465246"/>
              <a:chOff x="7287419" y="3505994"/>
              <a:chExt cx="464344" cy="465138"/>
            </a:xfrm>
            <a:solidFill>
              <a:schemeClr val="bg2"/>
            </a:solidFill>
          </p:grpSpPr>
          <p:sp>
            <p:nvSpPr>
              <p:cNvPr id="429" name="AutoShape 37"/>
              <p:cNvSpPr/>
              <p:nvPr/>
            </p:nvSpPr>
            <p:spPr bwMode="auto">
              <a:xfrm>
                <a:off x="7287419" y="354965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30" name="AutoShape 38"/>
              <p:cNvSpPr/>
              <p:nvPr/>
            </p:nvSpPr>
            <p:spPr bwMode="auto">
              <a:xfrm>
                <a:off x="7490619" y="373856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31" name="AutoShape 39"/>
              <p:cNvSpPr/>
              <p:nvPr/>
            </p:nvSpPr>
            <p:spPr bwMode="auto">
              <a:xfrm>
                <a:off x="7679532" y="350599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32" name="AutoShape 40"/>
              <p:cNvSpPr/>
              <p:nvPr/>
            </p:nvSpPr>
            <p:spPr bwMode="auto">
              <a:xfrm>
                <a:off x="7403307" y="372427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33" name="AutoShape 41"/>
              <p:cNvSpPr/>
              <p:nvPr/>
            </p:nvSpPr>
            <p:spPr bwMode="auto">
              <a:xfrm>
                <a:off x="7461250" y="382587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34" name="AutoShape 42"/>
              <p:cNvSpPr/>
              <p:nvPr/>
            </p:nvSpPr>
            <p:spPr bwMode="auto">
              <a:xfrm>
                <a:off x="7693819" y="360759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grpSp>
      </p:grpSp>
      <p:grpSp>
        <p:nvGrpSpPr>
          <p:cNvPr id="435" name="组合 434"/>
          <p:cNvGrpSpPr/>
          <p:nvPr/>
        </p:nvGrpSpPr>
        <p:grpSpPr>
          <a:xfrm>
            <a:off x="6551082" y="5058352"/>
            <a:ext cx="1105795" cy="1106194"/>
            <a:chOff x="5258886" y="3944640"/>
            <a:chExt cx="1079398" cy="1079788"/>
          </a:xfrm>
        </p:grpSpPr>
        <p:sp>
          <p:nvSpPr>
            <p:cNvPr id="436" name="Rounded Rectangle 6"/>
            <p:cNvSpPr/>
            <p:nvPr/>
          </p:nvSpPr>
          <p:spPr>
            <a:xfrm>
              <a:off x="5258886" y="3944640"/>
              <a:ext cx="1079398" cy="1079788"/>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514" lIns="91028" rIns="91028" tIns="45514"/>
            <a:lstStyle/>
            <a:p>
              <a:pPr algn="ctr" defTabSz="1212449"/>
              <a:endParaRPr lang="en-GB" sz="2383">
                <a:solidFill>
                  <a:srgbClr val="FFFFFF"/>
                </a:solidFill>
                <a:cs typeface="+mn-ea"/>
                <a:sym typeface="+mn-lt"/>
              </a:endParaRPr>
            </a:p>
          </p:txBody>
        </p:sp>
        <p:sp>
          <p:nvSpPr>
            <p:cNvPr id="437" name="Rounded Rectangle 8"/>
            <p:cNvSpPr/>
            <p:nvPr/>
          </p:nvSpPr>
          <p:spPr>
            <a:xfrm>
              <a:off x="5364981" y="4024617"/>
              <a:ext cx="914281" cy="914612"/>
            </a:xfrm>
            <a:prstGeom prst="roundRect">
              <a:avLst/>
            </a:prstGeom>
            <a:solidFill>
              <a:srgbClr val="943D41"/>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1212449"/>
              <a:endParaRPr lang="en-GB" sz="3135">
                <a:solidFill>
                  <a:srgbClr val="FFFFFF"/>
                </a:solidFill>
                <a:cs typeface="+mn-ea"/>
                <a:sym typeface="+mn-lt"/>
              </a:endParaRPr>
            </a:p>
          </p:txBody>
        </p:sp>
        <p:grpSp>
          <p:nvGrpSpPr>
            <p:cNvPr id="438" name="Group 76"/>
            <p:cNvGrpSpPr/>
            <p:nvPr/>
          </p:nvGrpSpPr>
          <p:grpSpPr>
            <a:xfrm>
              <a:off x="5584040" y="4246127"/>
              <a:ext cx="464284" cy="464452"/>
              <a:chOff x="7287419" y="2605437"/>
              <a:chExt cx="464344" cy="464344"/>
            </a:xfrm>
            <a:solidFill>
              <a:schemeClr val="bg2"/>
            </a:solidFill>
          </p:grpSpPr>
          <p:sp>
            <p:nvSpPr>
              <p:cNvPr id="439" name="AutoShape 56"/>
              <p:cNvSpPr/>
              <p:nvPr/>
            </p:nvSpPr>
            <p:spPr bwMode="auto">
              <a:xfrm>
                <a:off x="7287419" y="260543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1881">
                  <a:solidFill>
                    <a:srgbClr val="FFFFFF"/>
                  </a:solidFill>
                  <a:effectLst>
                    <a:outerShdw algn="tl" blurRad="38100" dir="2700000" dist="38100">
                      <a:srgbClr val="000000"/>
                    </a:outerShdw>
                  </a:effectLst>
                  <a:cs typeface="+mn-ea"/>
                  <a:sym typeface="+mn-lt"/>
                </a:endParaRPr>
              </a:p>
            </p:txBody>
          </p:sp>
          <p:sp>
            <p:nvSpPr>
              <p:cNvPr id="440" name="AutoShape 57"/>
              <p:cNvSpPr/>
              <p:nvPr/>
            </p:nvSpPr>
            <p:spPr bwMode="auto">
              <a:xfrm>
                <a:off x="7606507" y="260543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1881">
                  <a:solidFill>
                    <a:srgbClr val="FFFFFF"/>
                  </a:solidFill>
                  <a:effectLst>
                    <a:outerShdw algn="tl" blurRad="38100" dir="2700000" dist="38100">
                      <a:srgbClr val="000000"/>
                    </a:outerShdw>
                  </a:effectLst>
                  <a:cs typeface="+mn-ea"/>
                  <a:sym typeface="+mn-lt"/>
                </a:endParaRPr>
              </a:p>
            </p:txBody>
          </p:sp>
          <p:sp>
            <p:nvSpPr>
              <p:cNvPr id="441" name="AutoShape 58"/>
              <p:cNvSpPr/>
              <p:nvPr/>
            </p:nvSpPr>
            <p:spPr bwMode="auto">
              <a:xfrm>
                <a:off x="7446963" y="260543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1881">
                  <a:solidFill>
                    <a:srgbClr val="FFFFFF"/>
                  </a:solidFill>
                  <a:effectLst>
                    <a:outerShdw algn="tl" blurRad="38100" dir="2700000" dist="38100">
                      <a:srgbClr val="000000"/>
                    </a:outerShdw>
                  </a:effectLst>
                  <a:cs typeface="+mn-ea"/>
                  <a:sym typeface="+mn-lt"/>
                </a:endParaRPr>
              </a:p>
            </p:txBody>
          </p:sp>
        </p:grpSp>
      </p:grpSp>
      <p:grpSp>
        <p:nvGrpSpPr>
          <p:cNvPr id="442" name="组合 441"/>
          <p:cNvGrpSpPr/>
          <p:nvPr/>
        </p:nvGrpSpPr>
        <p:grpSpPr>
          <a:xfrm>
            <a:off x="1012627" y="1512585"/>
            <a:ext cx="1105795" cy="1106194"/>
            <a:chOff x="842545" y="1117260"/>
            <a:chExt cx="1079398" cy="1079788"/>
          </a:xfrm>
        </p:grpSpPr>
        <p:sp>
          <p:nvSpPr>
            <p:cNvPr id="443" name="Rounded Rectangle 6"/>
            <p:cNvSpPr/>
            <p:nvPr/>
          </p:nvSpPr>
          <p:spPr>
            <a:xfrm>
              <a:off x="842545" y="1117260"/>
              <a:ext cx="1079398" cy="1079788"/>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514" lIns="91028" rIns="91028" tIns="45514"/>
            <a:lstStyle/>
            <a:p>
              <a:pPr algn="ctr" defTabSz="1212449"/>
              <a:endParaRPr lang="en-GB" sz="2383">
                <a:solidFill>
                  <a:srgbClr val="FFFFFF"/>
                </a:solidFill>
                <a:cs typeface="+mn-ea"/>
                <a:sym typeface="+mn-lt"/>
              </a:endParaRPr>
            </a:p>
          </p:txBody>
        </p:sp>
        <p:sp>
          <p:nvSpPr>
            <p:cNvPr id="444" name="Rounded Rectangle 4"/>
            <p:cNvSpPr/>
            <p:nvPr/>
          </p:nvSpPr>
          <p:spPr>
            <a:xfrm>
              <a:off x="925104" y="1199848"/>
              <a:ext cx="914281" cy="914612"/>
            </a:xfrm>
            <a:prstGeom prst="roundRect">
              <a:avLst/>
            </a:prstGeom>
            <a:solidFill>
              <a:srgbClr val="C06170"/>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1212449"/>
              <a:endParaRPr lang="en-GB" sz="3135">
                <a:solidFill>
                  <a:srgbClr val="FFFFFF"/>
                </a:solidFill>
                <a:cs typeface="+mn-ea"/>
                <a:sym typeface="+mn-lt"/>
              </a:endParaRPr>
            </a:p>
          </p:txBody>
        </p:sp>
        <p:grpSp>
          <p:nvGrpSpPr>
            <p:cNvPr id="445" name="Group 80"/>
            <p:cNvGrpSpPr/>
            <p:nvPr/>
          </p:nvGrpSpPr>
          <p:grpSpPr>
            <a:xfrm>
              <a:off x="1222721" y="1424531"/>
              <a:ext cx="319046" cy="465246"/>
              <a:chOff x="3582988" y="3510757"/>
              <a:chExt cx="319088" cy="465138"/>
            </a:xfrm>
            <a:solidFill>
              <a:schemeClr val="bg2"/>
            </a:solidFill>
          </p:grpSpPr>
          <p:sp>
            <p:nvSpPr>
              <p:cNvPr id="446"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47"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2383">
                  <a:solidFill>
                    <a:srgbClr val="6C6C6C"/>
                  </a:solidFill>
                  <a:cs typeface="+mn-ea"/>
                  <a:sym typeface="+mn-lt"/>
                </a:endParaRPr>
              </a:p>
            </p:txBody>
          </p:sp>
        </p:grpSp>
      </p:grpSp>
      <p:grpSp>
        <p:nvGrpSpPr>
          <p:cNvPr id="448" name="组合 447"/>
          <p:cNvGrpSpPr/>
          <p:nvPr/>
        </p:nvGrpSpPr>
        <p:grpSpPr>
          <a:xfrm>
            <a:off x="6577093" y="1511623"/>
            <a:ext cx="1105795" cy="1106194"/>
            <a:chOff x="5279627" y="1116493"/>
            <a:chExt cx="1079398" cy="1079788"/>
          </a:xfrm>
        </p:grpSpPr>
        <p:sp>
          <p:nvSpPr>
            <p:cNvPr id="449" name="Rounded Rectangle 6"/>
            <p:cNvSpPr/>
            <p:nvPr/>
          </p:nvSpPr>
          <p:spPr>
            <a:xfrm>
              <a:off x="5279627" y="1116493"/>
              <a:ext cx="1079398" cy="1079788"/>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514" lIns="91028" rIns="91028" tIns="45514"/>
            <a:lstStyle/>
            <a:p>
              <a:pPr algn="ctr" defTabSz="1212449"/>
              <a:endParaRPr lang="en-GB" sz="2383">
                <a:solidFill>
                  <a:srgbClr val="FFFFFF"/>
                </a:solidFill>
                <a:cs typeface="+mn-ea"/>
                <a:sym typeface="+mn-lt"/>
              </a:endParaRPr>
            </a:p>
          </p:txBody>
        </p:sp>
        <p:sp>
          <p:nvSpPr>
            <p:cNvPr id="450" name="Rounded Rectangle 7"/>
            <p:cNvSpPr/>
            <p:nvPr/>
          </p:nvSpPr>
          <p:spPr>
            <a:xfrm>
              <a:off x="5363854" y="1193110"/>
              <a:ext cx="914281" cy="914612"/>
            </a:xfrm>
            <a:prstGeom prst="roundRect">
              <a:avLst/>
            </a:prstGeom>
            <a:solidFill>
              <a:srgbClr val="943D41"/>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1212449"/>
              <a:endParaRPr lang="en-GB" sz="3135">
                <a:solidFill>
                  <a:srgbClr val="FFFFFF"/>
                </a:solidFill>
                <a:cs typeface="+mn-ea"/>
                <a:sym typeface="+mn-lt"/>
              </a:endParaRPr>
            </a:p>
          </p:txBody>
        </p:sp>
        <p:grpSp>
          <p:nvGrpSpPr>
            <p:cNvPr id="451" name="Group 83"/>
            <p:cNvGrpSpPr/>
            <p:nvPr/>
          </p:nvGrpSpPr>
          <p:grpSpPr>
            <a:xfrm>
              <a:off x="5594617" y="1418190"/>
              <a:ext cx="465077" cy="464452"/>
              <a:chOff x="2581275" y="2582069"/>
              <a:chExt cx="465138" cy="464344"/>
            </a:xfrm>
            <a:solidFill>
              <a:schemeClr val="bg2"/>
            </a:solidFill>
          </p:grpSpPr>
          <p:sp>
            <p:nvSpPr>
              <p:cNvPr id="452" name="AutoShape 128"/>
              <p:cNvSpPr/>
              <p:nvPr/>
            </p:nvSpPr>
            <p:spPr bwMode="auto">
              <a:xfrm>
                <a:off x="2581275" y="2582069"/>
                <a:ext cx="46513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1881">
                  <a:solidFill>
                    <a:srgbClr val="FFFFFF"/>
                  </a:solidFill>
                  <a:effectLst>
                    <a:outerShdw algn="tl" blurRad="38100" dir="2700000" dist="38100">
                      <a:srgbClr val="000000"/>
                    </a:outerShdw>
                  </a:effectLst>
                  <a:cs typeface="+mn-ea"/>
                  <a:sym typeface="+mn-lt"/>
                </a:endParaRPr>
              </a:p>
            </p:txBody>
          </p:sp>
          <p:sp>
            <p:nvSpPr>
              <p:cNvPr id="453" name="AutoShape 129"/>
              <p:cNvSpPr/>
              <p:nvPr/>
            </p:nvSpPr>
            <p:spPr bwMode="auto">
              <a:xfrm>
                <a:off x="2871788" y="2640013"/>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3890" lIns="23890" rIns="23890" tIns="23890"/>
              <a:lstStyle/>
              <a:p>
                <a:pPr algn="ctr" defTabSz="286680" fontAlgn="base" hangingPunct="0">
                  <a:spcBef>
                    <a:spcPct val="0"/>
                  </a:spcBef>
                  <a:spcAft>
                    <a:spcPct val="0"/>
                  </a:spcAft>
                </a:pPr>
                <a:endParaRPr lang="en-US" sz="1881">
                  <a:solidFill>
                    <a:srgbClr val="FFFFFF"/>
                  </a:solidFill>
                  <a:effectLst>
                    <a:outerShdw algn="tl" blurRad="38100" dir="2700000" dist="38100">
                      <a:srgbClr val="000000"/>
                    </a:outerShdw>
                  </a:effectLst>
                  <a:cs typeface="+mn-ea"/>
                  <a:sym typeface="+mn-lt"/>
                </a:endParaRPr>
              </a:p>
            </p:txBody>
          </p:sp>
        </p:grpSp>
      </p:grpSp>
      <p:grpSp>
        <p:nvGrpSpPr>
          <p:cNvPr id="454" name="组合 453"/>
          <p:cNvGrpSpPr/>
          <p:nvPr/>
        </p:nvGrpSpPr>
        <p:grpSpPr>
          <a:xfrm>
            <a:off x="994984" y="5051019"/>
            <a:ext cx="1105795" cy="1106194"/>
            <a:chOff x="828477" y="3938792"/>
            <a:chExt cx="1079398" cy="1079788"/>
          </a:xfrm>
        </p:grpSpPr>
        <p:sp>
          <p:nvSpPr>
            <p:cNvPr id="455" name="Rounded Rectangle 6"/>
            <p:cNvSpPr/>
            <p:nvPr/>
          </p:nvSpPr>
          <p:spPr>
            <a:xfrm>
              <a:off x="828477" y="3938792"/>
              <a:ext cx="1079398" cy="1079788"/>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514" lIns="91028" rIns="91028" tIns="45514"/>
            <a:lstStyle/>
            <a:p>
              <a:pPr algn="ctr" defTabSz="1212449"/>
              <a:endParaRPr lang="en-GB" sz="2383">
                <a:solidFill>
                  <a:srgbClr val="FFFFFF"/>
                </a:solidFill>
                <a:cs typeface="+mn-ea"/>
                <a:sym typeface="+mn-lt"/>
              </a:endParaRPr>
            </a:p>
          </p:txBody>
        </p:sp>
        <p:sp>
          <p:nvSpPr>
            <p:cNvPr id="456" name="Rounded Rectangle 6"/>
            <p:cNvSpPr/>
            <p:nvPr/>
          </p:nvSpPr>
          <p:spPr>
            <a:xfrm>
              <a:off x="911433" y="4021045"/>
              <a:ext cx="914281" cy="914612"/>
            </a:xfrm>
            <a:prstGeom prst="roundRect">
              <a:avLst/>
            </a:prstGeom>
            <a:solidFill>
              <a:srgbClr val="C06170"/>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1212449"/>
              <a:endParaRPr lang="en-GB" sz="3135">
                <a:solidFill>
                  <a:srgbClr val="FFFFFF"/>
                </a:solidFill>
                <a:cs typeface="+mn-ea"/>
                <a:sym typeface="+mn-lt"/>
              </a:endParaRPr>
            </a:p>
          </p:txBody>
        </p:sp>
        <p:grpSp>
          <p:nvGrpSpPr>
            <p:cNvPr id="457" name="Group 86"/>
            <p:cNvGrpSpPr/>
            <p:nvPr/>
          </p:nvGrpSpPr>
          <p:grpSpPr>
            <a:xfrm>
              <a:off x="1143574" y="4246125"/>
              <a:ext cx="464284" cy="464452"/>
              <a:chOff x="4439444" y="1652588"/>
              <a:chExt cx="464344" cy="464344"/>
            </a:xfrm>
            <a:solidFill>
              <a:schemeClr val="bg2"/>
            </a:solidFill>
          </p:grpSpPr>
          <p:sp>
            <p:nvSpPr>
              <p:cNvPr id="458"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w="158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514" compatLnSpc="1" forceAA="0" fromWordArt="0" horzOverflow="overflow" lIns="91028" numCol="1" rIns="91028" rot="0" rtlCol="0" spcCol="0" spcFirstLastPara="0" tIns="45514" vert="horz" vertOverflow="overflow" wrap="square">
                <a:prstTxWarp prst="textNoShape">
                  <a:avLst/>
                </a:prstTxWarp>
                <a:noAutofit/>
              </a:bodyPr>
              <a:lstStyle/>
              <a:p>
                <a:pPr algn="ctr" defTabSz="1212449" fontAlgn="base">
                  <a:spcBef>
                    <a:spcPct val="0"/>
                  </a:spcBef>
                  <a:spcAft>
                    <a:spcPct val="0"/>
                  </a:spcAft>
                </a:pPr>
                <a:endParaRPr lang="en-US" sz="2383">
                  <a:solidFill>
                    <a:srgbClr val="FFFFFF"/>
                  </a:solidFill>
                  <a:cs typeface="+mn-ea"/>
                  <a:sym typeface="+mn-lt"/>
                </a:endParaRPr>
              </a:p>
            </p:txBody>
          </p:sp>
          <p:sp>
            <p:nvSpPr>
              <p:cNvPr id="459"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58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514" compatLnSpc="1" forceAA="0" fromWordArt="0" horzOverflow="overflow" lIns="91028" numCol="1" rIns="91028" rot="0" rtlCol="0" spcCol="0" spcFirstLastPara="0" tIns="45514" vert="horz" vertOverflow="overflow" wrap="square">
                <a:prstTxWarp prst="textNoShape">
                  <a:avLst/>
                </a:prstTxWarp>
                <a:noAutofit/>
              </a:bodyPr>
              <a:lstStyle/>
              <a:p>
                <a:pPr algn="ctr" defTabSz="1212449" fontAlgn="base">
                  <a:spcBef>
                    <a:spcPct val="0"/>
                  </a:spcBef>
                  <a:spcAft>
                    <a:spcPct val="0"/>
                  </a:spcAft>
                </a:pPr>
                <a:endParaRPr lang="en-US" sz="2383">
                  <a:solidFill>
                    <a:srgbClr val="FFFFFF"/>
                  </a:solidFill>
                  <a:cs typeface="+mn-ea"/>
                  <a:sym typeface="+mn-lt"/>
                </a:endParaRPr>
              </a:p>
            </p:txBody>
          </p:sp>
          <p:sp>
            <p:nvSpPr>
              <p:cNvPr id="460"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58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514" compatLnSpc="1" forceAA="0" fromWordArt="0" horzOverflow="overflow" lIns="91028" numCol="1" rIns="91028" rot="0" rtlCol="0" spcCol="0" spcFirstLastPara="0" tIns="45514" vert="horz" vertOverflow="overflow" wrap="square">
                <a:prstTxWarp prst="textNoShape">
                  <a:avLst/>
                </a:prstTxWarp>
                <a:noAutofit/>
              </a:bodyPr>
              <a:lstStyle/>
              <a:p>
                <a:pPr algn="ctr" defTabSz="1212449" fontAlgn="base">
                  <a:spcBef>
                    <a:spcPct val="0"/>
                  </a:spcBef>
                  <a:spcAft>
                    <a:spcPct val="0"/>
                  </a:spcAft>
                </a:pPr>
                <a:endParaRPr lang="en-US" sz="2383">
                  <a:solidFill>
                    <a:srgbClr val="FFFFFF"/>
                  </a:solidFill>
                  <a:cs typeface="+mn-ea"/>
                  <a:sym typeface="+mn-lt"/>
                </a:endParaRPr>
              </a:p>
            </p:txBody>
          </p:sp>
        </p:grpSp>
      </p:grpSp>
      <p:sp>
        <p:nvSpPr>
          <p:cNvPr id="57" name="矩形 56">
            <a:extLst>
              <a:ext uri="{FF2B5EF4-FFF2-40B4-BE49-F238E27FC236}">
                <a16:creationId xmlns:a16="http://schemas.microsoft.com/office/drawing/2014/main" id="{011A99C5-0C38-4596-AA82-314BD9D1C452}"/>
              </a:ext>
            </a:extLst>
          </p:cNvPr>
          <p:cNvSpPr/>
          <p:nvPr/>
        </p:nvSpPr>
        <p:spPr>
          <a:xfrm>
            <a:off x="2368275" y="1711733"/>
            <a:ext cx="3599190" cy="609600"/>
          </a:xfrm>
          <a:prstGeom prst="rect">
            <a:avLst/>
          </a:prstGeom>
        </p:spPr>
        <p:txBody>
          <a:bodyPr wrap="square">
            <a:spAutoFit/>
          </a:bodyPr>
          <a:lstStyle/>
          <a:p>
            <a:r>
              <a:rPr altLang="en-US" lang="zh-CN" sz="1700">
                <a:solidFill>
                  <a:schemeClr val="tx1">
                    <a:lumMod val="75000"/>
                    <a:lumOff val="25000"/>
                  </a:schemeClr>
                </a:solidFill>
                <a:latin charset="-122" panose="020b0503020204020204" pitchFamily="34" typeface="微软雅黑"/>
                <a:ea charset="-122" panose="020b0503020204020204" pitchFamily="34" typeface="微软雅黑"/>
              </a:rPr>
              <a:t>进行SWOT分析的时候必须对公司的优势与劣势有客观的认识。</a:t>
            </a:r>
          </a:p>
        </p:txBody>
      </p:sp>
      <p:sp>
        <p:nvSpPr>
          <p:cNvPr id="58" name="矩形 57">
            <a:extLst>
              <a:ext uri="{FF2B5EF4-FFF2-40B4-BE49-F238E27FC236}">
                <a16:creationId xmlns:a16="http://schemas.microsoft.com/office/drawing/2014/main" id="{540F6F5A-ABD3-4310-96FE-508904C1BDE4}"/>
              </a:ext>
            </a:extLst>
          </p:cNvPr>
          <p:cNvSpPr/>
          <p:nvPr/>
        </p:nvSpPr>
        <p:spPr>
          <a:xfrm>
            <a:off x="7769175" y="1706435"/>
            <a:ext cx="3410198" cy="609600"/>
          </a:xfrm>
          <a:prstGeom prst="rect">
            <a:avLst/>
          </a:prstGeom>
        </p:spPr>
        <p:txBody>
          <a:bodyPr wrap="square">
            <a:spAutoFit/>
          </a:bodyPr>
          <a:lstStyle/>
          <a:p>
            <a:r>
              <a:rPr altLang="en-US" lang="zh-CN" sz="1700">
                <a:solidFill>
                  <a:schemeClr val="tx1">
                    <a:lumMod val="75000"/>
                    <a:lumOff val="25000"/>
                  </a:schemeClr>
                </a:solidFill>
                <a:latin charset="-122" panose="020b0503020204020204" pitchFamily="34" typeface="微软雅黑"/>
                <a:ea charset="-122" panose="020b0503020204020204" pitchFamily="34" typeface="微软雅黑"/>
              </a:rPr>
              <a:t>进行SWOT分析的时候必须区分公司的现状与前景。</a:t>
            </a:r>
          </a:p>
        </p:txBody>
      </p:sp>
      <p:sp>
        <p:nvSpPr>
          <p:cNvPr id="59" name="矩形 58">
            <a:extLst>
              <a:ext uri="{FF2B5EF4-FFF2-40B4-BE49-F238E27FC236}">
                <a16:creationId xmlns:a16="http://schemas.microsoft.com/office/drawing/2014/main" id="{5D3D8F01-8471-4BB9-BA5E-03A58D2EF4F9}"/>
              </a:ext>
            </a:extLst>
          </p:cNvPr>
          <p:cNvSpPr/>
          <p:nvPr/>
        </p:nvSpPr>
        <p:spPr>
          <a:xfrm>
            <a:off x="2368275" y="3661106"/>
            <a:ext cx="3482804" cy="609600"/>
          </a:xfrm>
          <a:prstGeom prst="rect">
            <a:avLst/>
          </a:prstGeom>
        </p:spPr>
        <p:txBody>
          <a:bodyPr wrap="square">
            <a:spAutoFit/>
          </a:bodyPr>
          <a:lstStyle/>
          <a:p>
            <a:r>
              <a:rPr altLang="en-US" lang="zh-CN" sz="1700">
                <a:solidFill>
                  <a:schemeClr val="tx1">
                    <a:lumMod val="75000"/>
                    <a:lumOff val="25000"/>
                  </a:schemeClr>
                </a:solidFill>
                <a:latin charset="-122" panose="020b0503020204020204" pitchFamily="34" typeface="微软雅黑"/>
                <a:ea charset="-122" panose="020b0503020204020204" pitchFamily="34" typeface="微软雅黑"/>
              </a:rPr>
              <a:t>进行SWOT分析的时候必须考虑全面。</a:t>
            </a:r>
          </a:p>
        </p:txBody>
      </p:sp>
      <p:sp>
        <p:nvSpPr>
          <p:cNvPr id="60" name="矩形 59">
            <a:extLst>
              <a:ext uri="{FF2B5EF4-FFF2-40B4-BE49-F238E27FC236}">
                <a16:creationId xmlns:a16="http://schemas.microsoft.com/office/drawing/2014/main" id="{6149539E-AA31-4C56-94F2-5A4705299CF4}"/>
              </a:ext>
            </a:extLst>
          </p:cNvPr>
          <p:cNvSpPr/>
          <p:nvPr/>
        </p:nvSpPr>
        <p:spPr>
          <a:xfrm>
            <a:off x="7769175" y="3496874"/>
            <a:ext cx="3534309" cy="868680"/>
          </a:xfrm>
          <a:prstGeom prst="rect">
            <a:avLst/>
          </a:prstGeom>
        </p:spPr>
        <p:txBody>
          <a:bodyPr wrap="square">
            <a:spAutoFit/>
          </a:bodyPr>
          <a:lstStyle/>
          <a:p>
            <a:r>
              <a:rPr altLang="en-US" lang="zh-CN" sz="1700">
                <a:solidFill>
                  <a:schemeClr val="tx1">
                    <a:lumMod val="75000"/>
                    <a:lumOff val="25000"/>
                  </a:schemeClr>
                </a:solidFill>
                <a:latin charset="-122" panose="020b0503020204020204" pitchFamily="34" typeface="微软雅黑"/>
                <a:ea charset="-122" panose="020b0503020204020204" pitchFamily="34" typeface="微软雅黑"/>
              </a:rPr>
              <a:t>进行SWOT分析的时候必须与竞争对手进行比较，比如优于或是劣于你的竞争对手。</a:t>
            </a:r>
          </a:p>
        </p:txBody>
      </p:sp>
      <p:sp>
        <p:nvSpPr>
          <p:cNvPr id="61" name="矩形 60">
            <a:extLst>
              <a:ext uri="{FF2B5EF4-FFF2-40B4-BE49-F238E27FC236}">
                <a16:creationId xmlns:a16="http://schemas.microsoft.com/office/drawing/2014/main" id="{BBAC9FBD-68AD-45CA-B97C-4A6C707EAC2E}"/>
              </a:ext>
            </a:extLst>
          </p:cNvPr>
          <p:cNvSpPr/>
          <p:nvPr/>
        </p:nvSpPr>
        <p:spPr>
          <a:xfrm>
            <a:off x="2368275" y="5364257"/>
            <a:ext cx="3412973" cy="609600"/>
          </a:xfrm>
          <a:prstGeom prst="rect">
            <a:avLst/>
          </a:prstGeom>
        </p:spPr>
        <p:txBody>
          <a:bodyPr wrap="square">
            <a:spAutoFit/>
          </a:bodyPr>
          <a:lstStyle/>
          <a:p>
            <a:r>
              <a:rPr altLang="en-US" lang="zh-CN" sz="1700">
                <a:solidFill>
                  <a:schemeClr val="tx1">
                    <a:lumMod val="75000"/>
                    <a:lumOff val="25000"/>
                  </a:schemeClr>
                </a:solidFill>
                <a:latin charset="-122" panose="020b0503020204020204" pitchFamily="34" typeface="微软雅黑"/>
                <a:ea charset="-122" panose="020b0503020204020204" pitchFamily="34" typeface="微软雅黑"/>
              </a:rPr>
              <a:t>保持SWOT分析法的简洁化，避免复杂化与过度分析。</a:t>
            </a:r>
          </a:p>
        </p:txBody>
      </p:sp>
      <p:sp>
        <p:nvSpPr>
          <p:cNvPr id="62" name="矩形 61">
            <a:extLst>
              <a:ext uri="{FF2B5EF4-FFF2-40B4-BE49-F238E27FC236}">
                <a16:creationId xmlns:a16="http://schemas.microsoft.com/office/drawing/2014/main" id="{5CE9819B-BDA2-4285-9409-8985ED8584B0}"/>
              </a:ext>
            </a:extLst>
          </p:cNvPr>
          <p:cNvSpPr/>
          <p:nvPr/>
        </p:nvSpPr>
        <p:spPr>
          <a:xfrm>
            <a:off x="7769177" y="5487368"/>
            <a:ext cx="3387632" cy="350520"/>
          </a:xfrm>
          <a:prstGeom prst="rect">
            <a:avLst/>
          </a:prstGeom>
        </p:spPr>
        <p:txBody>
          <a:bodyPr wrap="square">
            <a:spAutoFit/>
          </a:bodyPr>
          <a:lstStyle/>
          <a:p>
            <a:r>
              <a:rPr altLang="zh-CN" lang="en-US" sz="1700">
                <a:solidFill>
                  <a:schemeClr val="tx1">
                    <a:lumMod val="75000"/>
                    <a:lumOff val="25000"/>
                  </a:schemeClr>
                </a:solidFill>
                <a:latin charset="-122" panose="020b0503020204020204" pitchFamily="34" typeface="微软雅黑"/>
                <a:ea charset="-122" panose="020b0503020204020204" pitchFamily="34" typeface="微软雅黑"/>
              </a:rPr>
              <a:t>SWOT分析法因人而异。</a:t>
            </a:r>
          </a:p>
        </p:txBody>
      </p:sp>
    </p:spTree>
    <p:custDataLst>
      <p:tags r:id="rId3"/>
    </p:custDataLst>
    <p:extLst>
      <p:ext uri="{BB962C8B-B14F-4D97-AF65-F5344CB8AC3E}">
        <p14:creationId val="23744734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442"/>
                                        </p:tgtEl>
                                        <p:attrNameLst>
                                          <p:attrName>style.visibility</p:attrName>
                                        </p:attrNameLst>
                                      </p:cBhvr>
                                      <p:to>
                                        <p:strVal val="visible"/>
                                      </p:to>
                                    </p:set>
                                    <p:animEffect filter="randombar(horizontal)" transition="in">
                                      <p:cBhvr>
                                        <p:cTn dur="500" id="7"/>
                                        <p:tgtEl>
                                          <p:spTgt spid="442"/>
                                        </p:tgtEl>
                                      </p:cBhvr>
                                    </p:animEffect>
                                  </p:childTnLst>
                                </p:cTn>
                              </p:par>
                              <p:par>
                                <p:cTn fill="hold" id="8" nodeType="withEffect" presetClass="entr" presetID="14" presetSubtype="10">
                                  <p:stCondLst>
                                    <p:cond delay="0"/>
                                  </p:stCondLst>
                                  <p:childTnLst>
                                    <p:set>
                                      <p:cBhvr>
                                        <p:cTn dur="1" fill="hold" id="9">
                                          <p:stCondLst>
                                            <p:cond delay="0"/>
                                          </p:stCondLst>
                                        </p:cTn>
                                        <p:tgtEl>
                                          <p:spTgt spid="412"/>
                                        </p:tgtEl>
                                        <p:attrNameLst>
                                          <p:attrName>style.visibility</p:attrName>
                                        </p:attrNameLst>
                                      </p:cBhvr>
                                      <p:to>
                                        <p:strVal val="visible"/>
                                      </p:to>
                                    </p:set>
                                    <p:animEffect filter="randombar(horizontal)" transition="in">
                                      <p:cBhvr>
                                        <p:cTn dur="500" id="10"/>
                                        <p:tgtEl>
                                          <p:spTgt spid="412"/>
                                        </p:tgtEl>
                                      </p:cBhvr>
                                    </p:animEffect>
                                  </p:childTnLst>
                                </p:cTn>
                              </p:par>
                              <p:par>
                                <p:cTn fill="hold" id="11" nodeType="withEffect" presetClass="entr" presetID="14" presetSubtype="10">
                                  <p:stCondLst>
                                    <p:cond delay="0"/>
                                  </p:stCondLst>
                                  <p:childTnLst>
                                    <p:set>
                                      <p:cBhvr>
                                        <p:cTn dur="1" fill="hold" id="12">
                                          <p:stCondLst>
                                            <p:cond delay="0"/>
                                          </p:stCondLst>
                                        </p:cTn>
                                        <p:tgtEl>
                                          <p:spTgt spid="454"/>
                                        </p:tgtEl>
                                        <p:attrNameLst>
                                          <p:attrName>style.visibility</p:attrName>
                                        </p:attrNameLst>
                                      </p:cBhvr>
                                      <p:to>
                                        <p:strVal val="visible"/>
                                      </p:to>
                                    </p:set>
                                    <p:animEffect filter="randombar(horizontal)" transition="in">
                                      <p:cBhvr>
                                        <p:cTn dur="500" id="13"/>
                                        <p:tgtEl>
                                          <p:spTgt spid="454"/>
                                        </p:tgtEl>
                                      </p:cBhvr>
                                    </p:animEffect>
                                  </p:childTnLst>
                                </p:cTn>
                              </p:par>
                              <p:par>
                                <p:cTn fill="hold" id="14" nodeType="withEffect" presetClass="entr" presetID="14" presetSubtype="10">
                                  <p:stCondLst>
                                    <p:cond delay="0"/>
                                  </p:stCondLst>
                                  <p:childTnLst>
                                    <p:set>
                                      <p:cBhvr>
                                        <p:cTn dur="1" fill="hold" id="15">
                                          <p:stCondLst>
                                            <p:cond delay="0"/>
                                          </p:stCondLst>
                                        </p:cTn>
                                        <p:tgtEl>
                                          <p:spTgt spid="448"/>
                                        </p:tgtEl>
                                        <p:attrNameLst>
                                          <p:attrName>style.visibility</p:attrName>
                                        </p:attrNameLst>
                                      </p:cBhvr>
                                      <p:to>
                                        <p:strVal val="visible"/>
                                      </p:to>
                                    </p:set>
                                    <p:animEffect filter="randombar(horizontal)" transition="in">
                                      <p:cBhvr>
                                        <p:cTn dur="500" id="16"/>
                                        <p:tgtEl>
                                          <p:spTgt spid="448"/>
                                        </p:tgtEl>
                                      </p:cBhvr>
                                    </p:animEffect>
                                  </p:childTnLst>
                                </p:cTn>
                              </p:par>
                              <p:par>
                                <p:cTn fill="hold" id="17" nodeType="withEffect" presetClass="entr" presetID="14" presetSubtype="10">
                                  <p:stCondLst>
                                    <p:cond delay="0"/>
                                  </p:stCondLst>
                                  <p:childTnLst>
                                    <p:set>
                                      <p:cBhvr>
                                        <p:cTn dur="1" fill="hold" id="18">
                                          <p:stCondLst>
                                            <p:cond delay="0"/>
                                          </p:stCondLst>
                                        </p:cTn>
                                        <p:tgtEl>
                                          <p:spTgt spid="425"/>
                                        </p:tgtEl>
                                        <p:attrNameLst>
                                          <p:attrName>style.visibility</p:attrName>
                                        </p:attrNameLst>
                                      </p:cBhvr>
                                      <p:to>
                                        <p:strVal val="visible"/>
                                      </p:to>
                                    </p:set>
                                    <p:animEffect filter="randombar(horizontal)" transition="in">
                                      <p:cBhvr>
                                        <p:cTn dur="500" id="19"/>
                                        <p:tgtEl>
                                          <p:spTgt spid="425"/>
                                        </p:tgtEl>
                                      </p:cBhvr>
                                    </p:animEffect>
                                  </p:childTnLst>
                                </p:cTn>
                              </p:par>
                              <p:par>
                                <p:cTn fill="hold" id="20" nodeType="withEffect" presetClass="entr" presetID="14" presetSubtype="10">
                                  <p:stCondLst>
                                    <p:cond delay="0"/>
                                  </p:stCondLst>
                                  <p:childTnLst>
                                    <p:set>
                                      <p:cBhvr>
                                        <p:cTn dur="1" fill="hold" id="21">
                                          <p:stCondLst>
                                            <p:cond delay="0"/>
                                          </p:stCondLst>
                                        </p:cTn>
                                        <p:tgtEl>
                                          <p:spTgt spid="435"/>
                                        </p:tgtEl>
                                        <p:attrNameLst>
                                          <p:attrName>style.visibility</p:attrName>
                                        </p:attrNameLst>
                                      </p:cBhvr>
                                      <p:to>
                                        <p:strVal val="visible"/>
                                      </p:to>
                                    </p:set>
                                    <p:animEffect filter="randombar(horizontal)" transition="in">
                                      <p:cBhvr>
                                        <p:cTn dur="500" id="22"/>
                                        <p:tgtEl>
                                          <p:spTgt spid="435"/>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57"/>
                                        </p:tgtEl>
                                        <p:attrNameLst>
                                          <p:attrName>style.visibility</p:attrName>
                                        </p:attrNameLst>
                                      </p:cBhvr>
                                      <p:to>
                                        <p:strVal val="visible"/>
                                      </p:to>
                                    </p:set>
                                    <p:animEffect filter="randombar(horizontal)" transition="in">
                                      <p:cBhvr>
                                        <p:cTn dur="500" id="25"/>
                                        <p:tgtEl>
                                          <p:spTgt spid="57"/>
                                        </p:tgtEl>
                                      </p:cBhvr>
                                    </p:animEffect>
                                  </p:childTnLst>
                                </p:cTn>
                              </p:par>
                              <p:par>
                                <p:cTn fill="hold" grpId="0" id="26" nodeType="withEffect" presetClass="entr" presetID="14" presetSubtype="10">
                                  <p:stCondLst>
                                    <p:cond delay="0"/>
                                  </p:stCondLst>
                                  <p:childTnLst>
                                    <p:set>
                                      <p:cBhvr>
                                        <p:cTn dur="1" fill="hold" id="27">
                                          <p:stCondLst>
                                            <p:cond delay="0"/>
                                          </p:stCondLst>
                                        </p:cTn>
                                        <p:tgtEl>
                                          <p:spTgt spid="58"/>
                                        </p:tgtEl>
                                        <p:attrNameLst>
                                          <p:attrName>style.visibility</p:attrName>
                                        </p:attrNameLst>
                                      </p:cBhvr>
                                      <p:to>
                                        <p:strVal val="visible"/>
                                      </p:to>
                                    </p:set>
                                    <p:animEffect filter="randombar(horizontal)" transition="in">
                                      <p:cBhvr>
                                        <p:cTn dur="500" id="28"/>
                                        <p:tgtEl>
                                          <p:spTgt spid="58"/>
                                        </p:tgtEl>
                                      </p:cBhvr>
                                    </p:animEffect>
                                  </p:childTnLst>
                                </p:cTn>
                              </p:par>
                              <p:par>
                                <p:cTn fill="hold" grpId="0" id="29" nodeType="withEffect" presetClass="entr" presetID="14" presetSubtype="10">
                                  <p:stCondLst>
                                    <p:cond delay="0"/>
                                  </p:stCondLst>
                                  <p:childTnLst>
                                    <p:set>
                                      <p:cBhvr>
                                        <p:cTn dur="1" fill="hold" id="30">
                                          <p:stCondLst>
                                            <p:cond delay="0"/>
                                          </p:stCondLst>
                                        </p:cTn>
                                        <p:tgtEl>
                                          <p:spTgt spid="59"/>
                                        </p:tgtEl>
                                        <p:attrNameLst>
                                          <p:attrName>style.visibility</p:attrName>
                                        </p:attrNameLst>
                                      </p:cBhvr>
                                      <p:to>
                                        <p:strVal val="visible"/>
                                      </p:to>
                                    </p:set>
                                    <p:animEffect filter="randombar(horizontal)" transition="in">
                                      <p:cBhvr>
                                        <p:cTn dur="500" id="31"/>
                                        <p:tgtEl>
                                          <p:spTgt spid="59"/>
                                        </p:tgtEl>
                                      </p:cBhvr>
                                    </p:animEffect>
                                  </p:childTnLst>
                                </p:cTn>
                              </p:par>
                              <p:par>
                                <p:cTn fill="hold" grpId="0" id="32" nodeType="withEffect" presetClass="entr" presetID="14" presetSubtype="10">
                                  <p:stCondLst>
                                    <p:cond delay="0"/>
                                  </p:stCondLst>
                                  <p:childTnLst>
                                    <p:set>
                                      <p:cBhvr>
                                        <p:cTn dur="1" fill="hold" id="33">
                                          <p:stCondLst>
                                            <p:cond delay="0"/>
                                          </p:stCondLst>
                                        </p:cTn>
                                        <p:tgtEl>
                                          <p:spTgt spid="60"/>
                                        </p:tgtEl>
                                        <p:attrNameLst>
                                          <p:attrName>style.visibility</p:attrName>
                                        </p:attrNameLst>
                                      </p:cBhvr>
                                      <p:to>
                                        <p:strVal val="visible"/>
                                      </p:to>
                                    </p:set>
                                    <p:animEffect filter="randombar(horizontal)" transition="in">
                                      <p:cBhvr>
                                        <p:cTn dur="500" id="34"/>
                                        <p:tgtEl>
                                          <p:spTgt spid="60"/>
                                        </p:tgtEl>
                                      </p:cBhvr>
                                    </p:animEffect>
                                  </p:childTnLst>
                                </p:cTn>
                              </p:par>
                              <p:par>
                                <p:cTn fill="hold" grpId="0" id="35" nodeType="withEffect" presetClass="entr" presetID="14" presetSubtype="10">
                                  <p:stCondLst>
                                    <p:cond delay="0"/>
                                  </p:stCondLst>
                                  <p:childTnLst>
                                    <p:set>
                                      <p:cBhvr>
                                        <p:cTn dur="1" fill="hold" id="36">
                                          <p:stCondLst>
                                            <p:cond delay="0"/>
                                          </p:stCondLst>
                                        </p:cTn>
                                        <p:tgtEl>
                                          <p:spTgt spid="61"/>
                                        </p:tgtEl>
                                        <p:attrNameLst>
                                          <p:attrName>style.visibility</p:attrName>
                                        </p:attrNameLst>
                                      </p:cBhvr>
                                      <p:to>
                                        <p:strVal val="visible"/>
                                      </p:to>
                                    </p:set>
                                    <p:animEffect filter="randombar(horizontal)" transition="in">
                                      <p:cBhvr>
                                        <p:cTn dur="500" id="37"/>
                                        <p:tgtEl>
                                          <p:spTgt spid="61"/>
                                        </p:tgtEl>
                                      </p:cBhvr>
                                    </p:animEffect>
                                  </p:childTnLst>
                                </p:cTn>
                              </p:par>
                              <p:par>
                                <p:cTn fill="hold" grpId="0" id="38" nodeType="withEffect" presetClass="entr" presetID="14" presetSubtype="10">
                                  <p:stCondLst>
                                    <p:cond delay="0"/>
                                  </p:stCondLst>
                                  <p:childTnLst>
                                    <p:set>
                                      <p:cBhvr>
                                        <p:cTn dur="1" fill="hold" id="39">
                                          <p:stCondLst>
                                            <p:cond delay="0"/>
                                          </p:stCondLst>
                                        </p:cTn>
                                        <p:tgtEl>
                                          <p:spTgt spid="62"/>
                                        </p:tgtEl>
                                        <p:attrNameLst>
                                          <p:attrName>style.visibility</p:attrName>
                                        </p:attrNameLst>
                                      </p:cBhvr>
                                      <p:to>
                                        <p:strVal val="visible"/>
                                      </p:to>
                                    </p:set>
                                    <p:animEffect filter="randombar(horizontal)" transition="in">
                                      <p:cBhvr>
                                        <p:cTn dur="500" id="40"/>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 name="Freeform 5"/>
          <p:cNvSpPr/>
          <p:nvPr/>
        </p:nvSpPr>
        <p:spPr bwMode="auto">
          <a:xfrm>
            <a:off x="5504159" y="1696983"/>
            <a:ext cx="1183682" cy="106722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cap="flat" w="9525">
            <a:noFill/>
            <a:prstDash val="solid"/>
            <a:miter lim="800000"/>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solidFill>
                <a:srgbClr val="3CCCC7"/>
              </a:solidFill>
              <a:cs typeface="+mn-ea"/>
              <a:sym typeface="+mn-lt"/>
            </a:endParaRPr>
          </a:p>
        </p:txBody>
      </p:sp>
      <p:sp>
        <p:nvSpPr>
          <p:cNvPr id="70" name="文本框 9"/>
          <p:cNvSpPr txBox="1"/>
          <p:nvPr/>
        </p:nvSpPr>
        <p:spPr>
          <a:xfrm>
            <a:off x="3625710" y="3200400"/>
            <a:ext cx="4940579" cy="830562"/>
          </a:xfrm>
          <a:prstGeom prst="rect">
            <a:avLst/>
          </a:prstGeom>
          <a:noFill/>
        </p:spPr>
        <p:txBody>
          <a:bodyPr bIns="34281" lIns="68562" rIns="68562" rtlCol="0" tIns="34281" wrap="square">
            <a:spAutoFit/>
          </a:bodyPr>
          <a:lstStyle/>
          <a:p>
            <a:pPr algn="ctr" lvl="1" marL="0"/>
            <a:r>
              <a:rPr altLang="zh-CN" b="1" lang="en-US" sz="5000">
                <a:blipFill>
                  <a:blip r:embed="rId3"/>
                  <a:stretch>
                    <a:fillRect/>
                  </a:stretch>
                </a:blipFill>
                <a:cs typeface="+mn-ea"/>
                <a:sym typeface="+mn-lt"/>
              </a:rPr>
              <a:t>SWOT分析步骤</a:t>
            </a:r>
          </a:p>
        </p:txBody>
      </p:sp>
      <p:sp>
        <p:nvSpPr>
          <p:cNvPr id="89" name="TextBox 88"/>
          <p:cNvSpPr txBox="1"/>
          <p:nvPr/>
        </p:nvSpPr>
        <p:spPr>
          <a:xfrm>
            <a:off x="13510893" y="7029355"/>
            <a:ext cx="868680" cy="365608"/>
          </a:xfrm>
          <a:prstGeom prst="rect">
            <a:avLst/>
          </a:prstGeom>
          <a:noFill/>
        </p:spPr>
        <p:txBody>
          <a:bodyPr rtlCol="0" wrap="none">
            <a:spAutoFit/>
          </a:bodyPr>
          <a:lstStyle/>
          <a:p>
            <a:r>
              <a:rPr altLang="en-US" lang="zh-CN" sz="1799">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val="0"/>
              </a:ext>
            </a:extLst>
          </a:blip>
          <a:stretch>
            <a:fillRect/>
          </a:stretch>
        </p:blipFill>
        <p:spPr>
          <a:xfrm>
            <a:off x="0" y="4644188"/>
            <a:ext cx="12192000" cy="2213811"/>
          </a:xfrm>
          <a:prstGeom prst="rect">
            <a:avLst/>
          </a:prstGeom>
        </p:spPr>
      </p:pic>
      <p:sp>
        <p:nvSpPr>
          <p:cNvPr id="9" name="KSO_Shape">
            <a:extLst>
              <a:ext uri="{FF2B5EF4-FFF2-40B4-BE49-F238E27FC236}">
                <a16:creationId xmlns:a16="http://schemas.microsoft.com/office/drawing/2014/main" id="{73685F7B-2547-4EE6-A28B-11F6B4574203}"/>
              </a:ext>
            </a:extLst>
          </p:cNvPr>
          <p:cNvSpPr/>
          <p:nvPr/>
        </p:nvSpPr>
        <p:spPr bwMode="auto">
          <a:xfrm>
            <a:off x="5836441" y="1985530"/>
            <a:ext cx="519118" cy="519118"/>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p:spPr>
        <p:txBody>
          <a:bodyPr anchor="ctr">
            <a:scene3d>
              <a:camera prst="orthographicFront"/>
              <a:lightRig dir="t" rig="threePt"/>
            </a:scene3d>
            <a:sp3d>
              <a:contourClr>
                <a:srgbClr val="FFFFFF"/>
              </a:contourClr>
            </a:sp3d>
          </a:bodyPr>
          <a:lstStyle/>
          <a:p>
            <a:pPr algn="ctr">
              <a:defRPr/>
            </a:pPr>
            <a:endParaRPr altLang="en-US" lang="zh-CN" sz="1799">
              <a:solidFill>
                <a:schemeClr val="bg1"/>
              </a:solidFill>
              <a:cs typeface="+mn-ea"/>
              <a:sym typeface="+mn-lt"/>
            </a:endParaRPr>
          </a:p>
        </p:txBody>
      </p:sp>
    </p:spTree>
    <p:extLst>
      <p:ext uri="{BB962C8B-B14F-4D97-AF65-F5344CB8AC3E}">
        <p14:creationId val="11727377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2">
                                  <p:stCondLst>
                                    <p:cond delay="1000"/>
                                  </p:stCondLst>
                                  <p:childTnLst>
                                    <p:set>
                                      <p:cBhvr>
                                        <p:cTn dur="1" fill="hold" id="6">
                                          <p:stCondLst>
                                            <p:cond delay="0"/>
                                          </p:stCondLst>
                                        </p:cTn>
                                        <p:tgtEl>
                                          <p:spTgt spid="69"/>
                                        </p:tgtEl>
                                        <p:attrNameLst>
                                          <p:attrName>style.visibility</p:attrName>
                                        </p:attrNameLst>
                                      </p:cBhvr>
                                      <p:to>
                                        <p:strVal val="visible"/>
                                      </p:to>
                                    </p:set>
                                    <p:anim calcmode="lin" valueType="num">
                                      <p:cBhvr additive="base">
                                        <p:cTn dur="500" fill="hold" id="7"/>
                                        <p:tgtEl>
                                          <p:spTgt spid="69"/>
                                        </p:tgtEl>
                                        <p:attrNameLst>
                                          <p:attrName>ppt_x</p:attrName>
                                        </p:attrNameLst>
                                      </p:cBhvr>
                                      <p:tavLst>
                                        <p:tav tm="0">
                                          <p:val>
                                            <p:strVal val="0-#ppt_w/2"/>
                                          </p:val>
                                        </p:tav>
                                        <p:tav tm="100000">
                                          <p:val>
                                            <p:strVal val="#ppt_x"/>
                                          </p:val>
                                        </p:tav>
                                      </p:tavLst>
                                    </p:anim>
                                    <p:anim calcmode="lin" valueType="num">
                                      <p:cBhvr additive="base">
                                        <p:cTn dur="500" fill="hold" id="8"/>
                                        <p:tgtEl>
                                          <p:spTgt spid="69"/>
                                        </p:tgtEl>
                                        <p:attrNameLst>
                                          <p:attrName>ppt_y</p:attrName>
                                        </p:attrNameLst>
                                      </p:cBhvr>
                                      <p:tavLst>
                                        <p:tav tm="0">
                                          <p:val>
                                            <p:strVal val="1+#ppt_h/2"/>
                                          </p:val>
                                        </p:tav>
                                        <p:tav tm="100000">
                                          <p:val>
                                            <p:strVal val="#ppt_y"/>
                                          </p:val>
                                        </p:tav>
                                      </p:tavLst>
                                    </p:anim>
                                  </p:childTnLst>
                                </p:cTn>
                              </p:par>
                              <p:par>
                                <p:cTn fill="hold" grpId="0" id="9" nodeType="withEffect" presetClass="entr" presetID="45" presetSubtype="0">
                                  <p:stCondLst>
                                    <p:cond delay="1000"/>
                                  </p:stCondLst>
                                  <p:childTnLst>
                                    <p:set>
                                      <p:cBhvr>
                                        <p:cTn dur="1" fill="hold" id="10">
                                          <p:stCondLst>
                                            <p:cond delay="0"/>
                                          </p:stCondLst>
                                        </p:cTn>
                                        <p:tgtEl>
                                          <p:spTgt spid="9"/>
                                        </p:tgtEl>
                                        <p:attrNameLst>
                                          <p:attrName>style.visibility</p:attrName>
                                        </p:attrNameLst>
                                      </p:cBhvr>
                                      <p:to>
                                        <p:strVal val="visible"/>
                                      </p:to>
                                    </p:set>
                                    <p:animEffect filter="fade" transition="in">
                                      <p:cBhvr>
                                        <p:cTn dur="2000" id="11"/>
                                        <p:tgtEl>
                                          <p:spTgt spid="9"/>
                                        </p:tgtEl>
                                      </p:cBhvr>
                                    </p:animEffect>
                                    <p:anim calcmode="lin" valueType="num">
                                      <p:cBhvr>
                                        <p:cTn dur="2000" fill="hold" id="12"/>
                                        <p:tgtEl>
                                          <p:spTgt spid="9"/>
                                        </p:tgtEl>
                                        <p:attrNameLst>
                                          <p:attrName>ppt_w</p:attrName>
                                        </p:attrNameLst>
                                      </p:cBhvr>
                                      <p:tavLst>
                                        <p:tav fmla="#ppt_w*sin(2.5*pi*$)" tm="0">
                                          <p:val>
                                            <p:fltVal val="0"/>
                                          </p:val>
                                        </p:tav>
                                        <p:tav tm="100000">
                                          <p:val>
                                            <p:fltVal val="1"/>
                                          </p:val>
                                        </p:tav>
                                      </p:tavLst>
                                    </p:anim>
                                    <p:anim calcmode="lin" valueType="num">
                                      <p:cBhvr>
                                        <p:cTn dur="2000" fill="hold" id="13"/>
                                        <p:tgtEl>
                                          <p:spTgt spid="9"/>
                                        </p:tgtEl>
                                        <p:attrNameLst>
                                          <p:attrName>ppt_h</p:attrName>
                                        </p:attrNameLst>
                                      </p:cBhvr>
                                      <p:tavLst>
                                        <p:tav tm="0">
                                          <p:val>
                                            <p:strVal val="#ppt_h"/>
                                          </p:val>
                                        </p:tav>
                                        <p:tav tm="100000">
                                          <p:val>
                                            <p:strVal val="#ppt_h"/>
                                          </p:val>
                                        </p:tav>
                                      </p:tavLst>
                                    </p:anim>
                                  </p:childTnLst>
                                </p:cTn>
                              </p:par>
                              <p:par>
                                <p:cTn fill="hold" grpId="0" id="14" nodeType="withEffect" presetClass="entr" presetID="16" presetSubtype="21">
                                  <p:stCondLst>
                                    <p:cond delay="3250"/>
                                  </p:stCondLst>
                                  <p:childTnLst>
                                    <p:set>
                                      <p:cBhvr>
                                        <p:cTn dur="1" fill="hold" id="15">
                                          <p:stCondLst>
                                            <p:cond delay="0"/>
                                          </p:stCondLst>
                                        </p:cTn>
                                        <p:tgtEl>
                                          <p:spTgt spid="70"/>
                                        </p:tgtEl>
                                        <p:attrNameLst>
                                          <p:attrName>style.visibility</p:attrName>
                                        </p:attrNameLst>
                                      </p:cBhvr>
                                      <p:to>
                                        <p:strVal val="visible"/>
                                      </p:to>
                                    </p:set>
                                    <p:animEffect filter="barn(inVertical)" transition="in">
                                      <p:cBhvr>
                                        <p:cTn dur="500" id="16"/>
                                        <p:tgtEl>
                                          <p:spTgt spid="70"/>
                                        </p:tgtEl>
                                      </p:cBhvr>
                                    </p:animEffect>
                                  </p:childTnLst>
                                </p:cTn>
                              </p:par>
                            </p:childTnLst>
                          </p:cTn>
                        </p:par>
                        <p:par>
                          <p:cTn fill="hold" id="17" nodeType="afterGroup">
                            <p:stCondLst>
                              <p:cond delay="3750"/>
                            </p:stCondLst>
                            <p:childTnLst>
                              <p:par>
                                <p:cTn fill="hold" grpId="0" id="18" nodeType="afterEffect" presetClass="entr" presetID="10" presetSubtype="0">
                                  <p:stCondLst>
                                    <p:cond delay="0"/>
                                  </p:stCondLst>
                                  <p:childTnLst>
                                    <p:set>
                                      <p:cBhvr>
                                        <p:cTn dur="1" fill="hold" id="19">
                                          <p:stCondLst>
                                            <p:cond delay="0"/>
                                          </p:stCondLst>
                                        </p:cTn>
                                        <p:tgtEl>
                                          <p:spTgt spid="89"/>
                                        </p:tgtEl>
                                        <p:attrNameLst>
                                          <p:attrName>style.visibility</p:attrName>
                                        </p:attrNameLst>
                                      </p:cBhvr>
                                      <p:to>
                                        <p:strVal val="visible"/>
                                      </p:to>
                                    </p:set>
                                    <p:animEffect filter="fade" transition="in">
                                      <p:cBhvr>
                                        <p:cTn dur="1250" id="20"/>
                                        <p:tgtEl>
                                          <p:spTgt spid="89"/>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2" presetSubtype="4">
                                  <p:stCondLst>
                                    <p:cond delay="0"/>
                                  </p:stCondLst>
                                  <p:childTnLst>
                                    <p:set>
                                      <p:cBhvr>
                                        <p:cTn dur="1" fill="hold" id="24">
                                          <p:stCondLst>
                                            <p:cond delay="0"/>
                                          </p:stCondLst>
                                        </p:cTn>
                                        <p:tgtEl>
                                          <p:spTgt spid="25"/>
                                        </p:tgtEl>
                                        <p:attrNameLst>
                                          <p:attrName>style.visibility</p:attrName>
                                        </p:attrNameLst>
                                      </p:cBhvr>
                                      <p:to>
                                        <p:strVal val="visible"/>
                                      </p:to>
                                    </p:set>
                                    <p:animEffect filter="wipe(down)" transition="in">
                                      <p:cBhvr>
                                        <p:cTn dur="500" id="25"/>
                                        <p:tgtEl>
                                          <p:spTgt spid="25"/>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14" presetSubtype="10">
                                  <p:stCondLst>
                                    <p:cond delay="0"/>
                                  </p:stCondLst>
                                  <p:childTnLst>
                                    <p:set>
                                      <p:cBhvr>
                                        <p:cTn dur="1" fill="hold" id="29">
                                          <p:stCondLst>
                                            <p:cond delay="0"/>
                                          </p:stCondLst>
                                        </p:cTn>
                                        <p:tgtEl>
                                          <p:spTgt spid="26"/>
                                        </p:tgtEl>
                                        <p:attrNameLst>
                                          <p:attrName>style.visibility</p:attrName>
                                        </p:attrNameLst>
                                      </p:cBhvr>
                                      <p:to>
                                        <p:strVal val="visible"/>
                                      </p:to>
                                    </p:set>
                                    <p:animEffect filter="randombar(horizontal)" transition="in">
                                      <p:cBhvr>
                                        <p:cTn dur="500" id="30"/>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P grpId="0" spid="89"/>
      <p:bldP grpId="0" spid="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Freeform 9"/>
          <p:cNvSpPr/>
          <p:nvPr/>
        </p:nvSpPr>
        <p:spPr bwMode="auto">
          <a:xfrm rot="13500000">
            <a:off x="1131847" y="3105519"/>
            <a:ext cx="2139384" cy="2139383"/>
          </a:xfrm>
          <a:custGeom>
            <a:gdLst>
              <a:gd fmla="*/ 107 w 728" name="T0"/>
              <a:gd fmla="*/ 621 h 727" name="T1"/>
              <a:gd fmla="*/ 364 w 728" name="T2"/>
              <a:gd fmla="*/ 727 h 727" name="T3"/>
              <a:gd fmla="*/ 364 w 728" name="T4"/>
              <a:gd fmla="*/ 556 h 727" name="T5"/>
              <a:gd fmla="*/ 228 w 728" name="T6"/>
              <a:gd fmla="*/ 499 h 727" name="T7"/>
              <a:gd fmla="*/ 172 w 728" name="T8"/>
              <a:gd fmla="*/ 363 h 727" name="T9"/>
              <a:gd fmla="*/ 228 w 728" name="T10"/>
              <a:gd fmla="*/ 227 h 727" name="T11"/>
              <a:gd fmla="*/ 364 w 728" name="T12"/>
              <a:gd fmla="*/ 171 h 727" name="T13"/>
              <a:gd fmla="*/ 500 w 728" name="T14"/>
              <a:gd fmla="*/ 227 h 727" name="T15"/>
              <a:gd fmla="*/ 556 w 728" name="T16"/>
              <a:gd fmla="*/ 363 h 727" name="T17"/>
              <a:gd fmla="*/ 728 w 728" name="T18"/>
              <a:gd fmla="*/ 363 h 727" name="T19"/>
              <a:gd fmla="*/ 621 w 728" name="T20"/>
              <a:gd fmla="*/ 106 h 727" name="T21"/>
              <a:gd fmla="*/ 364 w 728" name="T22"/>
              <a:gd fmla="*/ 0 h 727" name="T23"/>
              <a:gd fmla="*/ 107 w 728" name="T24"/>
              <a:gd fmla="*/ 106 h 727" name="T25"/>
              <a:gd fmla="*/ 0 w 728" name="T26"/>
              <a:gd fmla="*/ 363 h 727" name="T27"/>
              <a:gd fmla="*/ 107 w 728" name="T28"/>
              <a:gd fmla="*/ 621 h 7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943D41"/>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endParaRPr lang="id-ID" sz="1799"/>
          </a:p>
        </p:txBody>
      </p:sp>
      <p:sp>
        <p:nvSpPr>
          <p:cNvPr id="45" name="Freeform 9"/>
          <p:cNvSpPr/>
          <p:nvPr/>
        </p:nvSpPr>
        <p:spPr bwMode="auto">
          <a:xfrm rot="13500000">
            <a:off x="3467773" y="3105520"/>
            <a:ext cx="2139384" cy="2139383"/>
          </a:xfrm>
          <a:custGeom>
            <a:gdLst>
              <a:gd fmla="*/ 107 w 728" name="T0"/>
              <a:gd fmla="*/ 621 h 727" name="T1"/>
              <a:gd fmla="*/ 364 w 728" name="T2"/>
              <a:gd fmla="*/ 727 h 727" name="T3"/>
              <a:gd fmla="*/ 364 w 728" name="T4"/>
              <a:gd fmla="*/ 556 h 727" name="T5"/>
              <a:gd fmla="*/ 228 w 728" name="T6"/>
              <a:gd fmla="*/ 499 h 727" name="T7"/>
              <a:gd fmla="*/ 172 w 728" name="T8"/>
              <a:gd fmla="*/ 363 h 727" name="T9"/>
              <a:gd fmla="*/ 228 w 728" name="T10"/>
              <a:gd fmla="*/ 227 h 727" name="T11"/>
              <a:gd fmla="*/ 364 w 728" name="T12"/>
              <a:gd fmla="*/ 171 h 727" name="T13"/>
              <a:gd fmla="*/ 500 w 728" name="T14"/>
              <a:gd fmla="*/ 227 h 727" name="T15"/>
              <a:gd fmla="*/ 556 w 728" name="T16"/>
              <a:gd fmla="*/ 363 h 727" name="T17"/>
              <a:gd fmla="*/ 728 w 728" name="T18"/>
              <a:gd fmla="*/ 363 h 727" name="T19"/>
              <a:gd fmla="*/ 621 w 728" name="T20"/>
              <a:gd fmla="*/ 106 h 727" name="T21"/>
              <a:gd fmla="*/ 364 w 728" name="T22"/>
              <a:gd fmla="*/ 0 h 727" name="T23"/>
              <a:gd fmla="*/ 107 w 728" name="T24"/>
              <a:gd fmla="*/ 106 h 727" name="T25"/>
              <a:gd fmla="*/ 0 w 728" name="T26"/>
              <a:gd fmla="*/ 363 h 727" name="T27"/>
              <a:gd fmla="*/ 107 w 728" name="T28"/>
              <a:gd fmla="*/ 621 h 7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943D41"/>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endParaRPr lang="id-ID" sz="1799"/>
          </a:p>
        </p:txBody>
      </p:sp>
      <p:sp>
        <p:nvSpPr>
          <p:cNvPr id="46" name="Freeform 9"/>
          <p:cNvSpPr/>
          <p:nvPr/>
        </p:nvSpPr>
        <p:spPr bwMode="auto">
          <a:xfrm rot="2700000">
            <a:off x="2296538" y="1966712"/>
            <a:ext cx="2139384" cy="2139384"/>
          </a:xfrm>
          <a:custGeom>
            <a:gdLst>
              <a:gd fmla="*/ 107 w 728" name="T0"/>
              <a:gd fmla="*/ 621 h 727" name="T1"/>
              <a:gd fmla="*/ 364 w 728" name="T2"/>
              <a:gd fmla="*/ 727 h 727" name="T3"/>
              <a:gd fmla="*/ 364 w 728" name="T4"/>
              <a:gd fmla="*/ 556 h 727" name="T5"/>
              <a:gd fmla="*/ 228 w 728" name="T6"/>
              <a:gd fmla="*/ 499 h 727" name="T7"/>
              <a:gd fmla="*/ 172 w 728" name="T8"/>
              <a:gd fmla="*/ 363 h 727" name="T9"/>
              <a:gd fmla="*/ 228 w 728" name="T10"/>
              <a:gd fmla="*/ 227 h 727" name="T11"/>
              <a:gd fmla="*/ 364 w 728" name="T12"/>
              <a:gd fmla="*/ 171 h 727" name="T13"/>
              <a:gd fmla="*/ 500 w 728" name="T14"/>
              <a:gd fmla="*/ 227 h 727" name="T15"/>
              <a:gd fmla="*/ 556 w 728" name="T16"/>
              <a:gd fmla="*/ 363 h 727" name="T17"/>
              <a:gd fmla="*/ 728 w 728" name="T18"/>
              <a:gd fmla="*/ 363 h 727" name="T19"/>
              <a:gd fmla="*/ 621 w 728" name="T20"/>
              <a:gd fmla="*/ 106 h 727" name="T21"/>
              <a:gd fmla="*/ 364 w 728" name="T22"/>
              <a:gd fmla="*/ 0 h 727" name="T23"/>
              <a:gd fmla="*/ 107 w 728" name="T24"/>
              <a:gd fmla="*/ 106 h 727" name="T25"/>
              <a:gd fmla="*/ 0 w 728" name="T26"/>
              <a:gd fmla="*/ 363 h 727" name="T27"/>
              <a:gd fmla="*/ 107 w 728" name="T28"/>
              <a:gd fmla="*/ 621 h 7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6170"/>
          </a:solidFill>
          <a:ln>
            <a:noFill/>
          </a:ln>
          <a:effectLst>
            <a:innerShdw blurRad="63500" dir="13500000" dist="50800">
              <a:prstClr val="black">
                <a:alpha val="50000"/>
              </a:prstClr>
            </a:innerShdw>
          </a:effectLst>
        </p:spPr>
        <p:txBody>
          <a:bodyPr anchor="t" anchorCtr="0" bIns="45708" compatLnSpc="1" lIns="91416" numCol="1" rIns="91416" tIns="45708" vert="horz" wrap="square"/>
          <a:lstStyle/>
          <a:p>
            <a:endParaRPr lang="id-ID" sz="1799"/>
          </a:p>
        </p:txBody>
      </p:sp>
      <p:grpSp>
        <p:nvGrpSpPr>
          <p:cNvPr id="47" name="Group 10"/>
          <p:cNvGrpSpPr/>
          <p:nvPr/>
        </p:nvGrpSpPr>
        <p:grpSpPr>
          <a:xfrm>
            <a:off x="1353339" y="3292558"/>
            <a:ext cx="599052" cy="492260"/>
            <a:chOff x="7836195" y="3464708"/>
            <a:chExt cx="599208" cy="492388"/>
          </a:xfrm>
        </p:grpSpPr>
        <p:sp>
          <p:nvSpPr>
            <p:cNvPr id="48" name="Oval 11"/>
            <p:cNvSpPr/>
            <p:nvPr/>
          </p:nvSpPr>
          <p:spPr>
            <a:xfrm rot="2700000">
              <a:off x="7882236" y="3464708"/>
              <a:ext cx="492388" cy="492388"/>
            </a:xfrm>
            <a:prstGeom prst="ellipse">
              <a:avLst/>
            </a:prstGeom>
            <a:solidFill>
              <a:srgbClr val="C06170"/>
            </a:solidFill>
            <a:ln w="133350">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799">
                <a:solidFill>
                  <a:srgbClr val="2F5EB0"/>
                </a:solidFill>
                <a:latin charset="-122" panose="02000000000000000000" pitchFamily="2" typeface="方正兰亭黑简体"/>
                <a:ea charset="-122" panose="02000000000000000000" pitchFamily="2" typeface="方正兰亭黑简体"/>
              </a:endParaRPr>
            </a:p>
          </p:txBody>
        </p:sp>
        <p:sp>
          <p:nvSpPr>
            <p:cNvPr id="49" name="TextBox 48"/>
            <p:cNvSpPr txBox="1"/>
            <p:nvPr/>
          </p:nvSpPr>
          <p:spPr>
            <a:xfrm>
              <a:off x="7836195" y="3536805"/>
              <a:ext cx="599208" cy="365703"/>
            </a:xfrm>
            <a:prstGeom prst="rect">
              <a:avLst/>
            </a:prstGeom>
            <a:noFill/>
          </p:spPr>
          <p:txBody>
            <a:bodyPr rtlCol="0" wrap="square">
              <a:spAutoFit/>
            </a:bodyPr>
            <a:lstStyle/>
            <a:p>
              <a:pPr algn="ctr"/>
              <a:r>
                <a:rPr b="1" lang="id-ID" sz="1799">
                  <a:solidFill>
                    <a:schemeClr val="bg1"/>
                  </a:solidFill>
                  <a:latin charset="-122" panose="02000000000000000000" pitchFamily="2" typeface="方正兰亭黑简体"/>
                  <a:ea charset="-122" panose="02000000000000000000" pitchFamily="2" typeface="方正兰亭黑简体"/>
                </a:rPr>
                <a:t>01</a:t>
              </a:r>
            </a:p>
          </p:txBody>
        </p:sp>
      </p:grpSp>
      <p:grpSp>
        <p:nvGrpSpPr>
          <p:cNvPr id="50" name="Group 13"/>
          <p:cNvGrpSpPr/>
          <p:nvPr/>
        </p:nvGrpSpPr>
        <p:grpSpPr>
          <a:xfrm>
            <a:off x="3062308" y="1783842"/>
            <a:ext cx="599052" cy="492260"/>
            <a:chOff x="9545610" y="1955599"/>
            <a:chExt cx="599208" cy="492388"/>
          </a:xfrm>
        </p:grpSpPr>
        <p:sp>
          <p:nvSpPr>
            <p:cNvPr id="51" name="Oval 14"/>
            <p:cNvSpPr/>
            <p:nvPr/>
          </p:nvSpPr>
          <p:spPr>
            <a:xfrm rot="2700000">
              <a:off x="9603416" y="1955599"/>
              <a:ext cx="492388" cy="492388"/>
            </a:xfrm>
            <a:prstGeom prst="ellipse">
              <a:avLst/>
            </a:prstGeom>
            <a:solidFill>
              <a:srgbClr val="943D41"/>
            </a:solidFill>
            <a:ln w="133350">
              <a:solidFill>
                <a:srgbClr val="943D4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799">
                <a:solidFill>
                  <a:srgbClr val="2F5EB0"/>
                </a:solidFill>
                <a:latin charset="-122" panose="02000000000000000000" pitchFamily="2" typeface="方正兰亭黑简体"/>
                <a:ea charset="-122" panose="02000000000000000000" pitchFamily="2" typeface="方正兰亭黑简体"/>
              </a:endParaRPr>
            </a:p>
          </p:txBody>
        </p:sp>
        <p:sp>
          <p:nvSpPr>
            <p:cNvPr id="52" name="TextBox 51"/>
            <p:cNvSpPr txBox="1"/>
            <p:nvPr/>
          </p:nvSpPr>
          <p:spPr>
            <a:xfrm>
              <a:off x="9545610" y="2019602"/>
              <a:ext cx="599208" cy="365703"/>
            </a:xfrm>
            <a:prstGeom prst="rect">
              <a:avLst/>
            </a:prstGeom>
            <a:noFill/>
          </p:spPr>
          <p:txBody>
            <a:bodyPr rtlCol="0" wrap="square">
              <a:spAutoFit/>
            </a:bodyPr>
            <a:lstStyle/>
            <a:p>
              <a:pPr algn="ctr"/>
              <a:r>
                <a:rPr b="1" lang="id-ID" sz="1799">
                  <a:solidFill>
                    <a:schemeClr val="bg1"/>
                  </a:solidFill>
                  <a:latin charset="-122" panose="02000000000000000000" pitchFamily="2" typeface="方正兰亭黑简体"/>
                  <a:ea charset="-122" panose="02000000000000000000" pitchFamily="2" typeface="方正兰亭黑简体"/>
                </a:rPr>
                <a:t>02</a:t>
              </a:r>
            </a:p>
          </p:txBody>
        </p:sp>
      </p:grpSp>
      <p:grpSp>
        <p:nvGrpSpPr>
          <p:cNvPr id="53" name="Group 16"/>
          <p:cNvGrpSpPr/>
          <p:nvPr/>
        </p:nvGrpSpPr>
        <p:grpSpPr>
          <a:xfrm>
            <a:off x="4814652" y="3303124"/>
            <a:ext cx="599052" cy="492260"/>
            <a:chOff x="10716797" y="5108091"/>
            <a:chExt cx="599208" cy="492388"/>
          </a:xfrm>
        </p:grpSpPr>
        <p:sp>
          <p:nvSpPr>
            <p:cNvPr id="54" name="Oval 17"/>
            <p:cNvSpPr/>
            <p:nvPr/>
          </p:nvSpPr>
          <p:spPr>
            <a:xfrm rot="2700000">
              <a:off x="10774955" y="5108091"/>
              <a:ext cx="492388" cy="492388"/>
            </a:xfrm>
            <a:prstGeom prst="ellipse">
              <a:avLst/>
            </a:prstGeom>
            <a:solidFill>
              <a:srgbClr val="C06170"/>
            </a:solidFill>
            <a:ln w="133350">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799">
                <a:solidFill>
                  <a:srgbClr val="2F5EB0"/>
                </a:solidFill>
                <a:latin charset="-122" panose="02000000000000000000" pitchFamily="2" typeface="方正兰亭黑简体"/>
                <a:ea charset="-122" panose="02000000000000000000" pitchFamily="2" typeface="方正兰亭黑简体"/>
              </a:endParaRPr>
            </a:p>
          </p:txBody>
        </p:sp>
        <p:sp>
          <p:nvSpPr>
            <p:cNvPr id="55" name="TextBox 54"/>
            <p:cNvSpPr txBox="1"/>
            <p:nvPr/>
          </p:nvSpPr>
          <p:spPr>
            <a:xfrm>
              <a:off x="10716797" y="5178591"/>
              <a:ext cx="599208" cy="365703"/>
            </a:xfrm>
            <a:prstGeom prst="rect">
              <a:avLst/>
            </a:prstGeom>
            <a:noFill/>
          </p:spPr>
          <p:txBody>
            <a:bodyPr rtlCol="0" wrap="square">
              <a:spAutoFit/>
            </a:bodyPr>
            <a:lstStyle/>
            <a:p>
              <a:pPr algn="ctr"/>
              <a:r>
                <a:rPr b="1" lang="id-ID" sz="1799">
                  <a:solidFill>
                    <a:schemeClr val="bg1"/>
                  </a:solidFill>
                  <a:latin charset="-122" panose="02000000000000000000" pitchFamily="2" typeface="方正兰亭黑简体"/>
                  <a:ea charset="-122" panose="02000000000000000000" pitchFamily="2" typeface="方正兰亭黑简体"/>
                </a:rPr>
                <a:t>03</a:t>
              </a:r>
            </a:p>
          </p:txBody>
        </p:sp>
      </p:grpSp>
      <p:sp>
        <p:nvSpPr>
          <p:cNvPr id="56" name="Freeform 19"/>
          <p:cNvSpPr>
            <a:spLocks noEditPoints="1"/>
          </p:cNvSpPr>
          <p:nvPr/>
        </p:nvSpPr>
        <p:spPr bwMode="auto">
          <a:xfrm>
            <a:off x="3132574" y="2770805"/>
            <a:ext cx="458521" cy="442759"/>
          </a:xfrm>
          <a:custGeom>
            <a:gdLst>
              <a:gd fmla="*/ 94 w 132" name="T0"/>
              <a:gd fmla="*/ 0 h 128" name="T1"/>
              <a:gd fmla="*/ 56 w 132" name="T2"/>
              <a:gd fmla="*/ 27 h 128" name="T3"/>
              <a:gd fmla="*/ 55 w 132" name="T4"/>
              <a:gd fmla="*/ 27 h 128" name="T5"/>
              <a:gd fmla="*/ 14 w 132" name="T6"/>
              <a:gd fmla="*/ 69 h 128" name="T7"/>
              <a:gd fmla="*/ 1 w 132" name="T8"/>
              <a:gd fmla="*/ 110 h 128" name="T9"/>
              <a:gd fmla="*/ 14 w 132" name="T10"/>
              <a:gd fmla="*/ 128 h 128" name="T11"/>
              <a:gd fmla="*/ 53 w 132" name="T12"/>
              <a:gd fmla="*/ 118 h 128" name="T13"/>
              <a:gd fmla="*/ 120 w 132" name="T14"/>
              <a:gd fmla="*/ 53 h 128" name="T15"/>
              <a:gd fmla="*/ 64 w 132" name="T16"/>
              <a:gd fmla="*/ 95 h 128" name="T17"/>
              <a:gd fmla="*/ 99 w 132" name="T18"/>
              <a:gd fmla="*/ 47 h 128" name="T19"/>
              <a:gd fmla="*/ 95 w 132" name="T20"/>
              <a:gd fmla="*/ 67 h 128" name="T21"/>
              <a:gd fmla="*/ 64 w 132" name="T22"/>
              <a:gd fmla="*/ 98 h 128" name="T23"/>
              <a:gd fmla="*/ 59 w 132" name="T24"/>
              <a:gd fmla="*/ 81 h 128" name="T25"/>
              <a:gd fmla="*/ 46 w 132" name="T26"/>
              <a:gd fmla="*/ 68 h 128" name="T27"/>
              <a:gd fmla="*/ 92 w 132" name="T28"/>
              <a:gd fmla="*/ 36 h 128" name="T29"/>
              <a:gd fmla="*/ 59 w 132" name="T30"/>
              <a:gd fmla="*/ 81 h 128" name="T31"/>
              <a:gd fmla="*/ 30 w 132" name="T32"/>
              <a:gd fmla="*/ 64 h 128" name="T33"/>
              <a:gd fmla="*/ 80 w 132" name="T34"/>
              <a:gd fmla="*/ 29 h 128" name="T35"/>
              <a:gd fmla="*/ 17 w 132" name="T36"/>
              <a:gd fmla="*/ 119 h 128" name="T37"/>
              <a:gd fmla="*/ 8 w 132" name="T38"/>
              <a:gd fmla="*/ 114 h 128" name="T39"/>
              <a:gd fmla="*/ 13 w 132" name="T40"/>
              <a:gd fmla="*/ 96 h 128" name="T41"/>
              <a:gd fmla="*/ 32 w 132" name="T42"/>
              <a:gd fmla="*/ 116 h 128" name="T43"/>
              <a:gd fmla="*/ 35 w 132" name="T44"/>
              <a:gd fmla="*/ 115 h 128" name="T45"/>
              <a:gd fmla="*/ 14 w 132" name="T46"/>
              <a:gd fmla="*/ 92 h 128" name="T47"/>
              <a:gd fmla="*/ 19 w 132" name="T48"/>
              <a:gd fmla="*/ 75 h 128" name="T49"/>
              <a:gd fmla="*/ 52 w 132" name="T50"/>
              <a:gd fmla="*/ 110 h 128" name="T51"/>
              <a:gd fmla="*/ 35 w 132" name="T52"/>
              <a:gd fmla="*/ 115 h 128" name="T53"/>
              <a:gd fmla="*/ 108 w 132" name="T54"/>
              <a:gd fmla="*/ 54 h 128" name="T55"/>
              <a:gd fmla="*/ 98 w 132" name="T56"/>
              <a:gd fmla="*/ 30 h 128" name="T57"/>
              <a:gd fmla="*/ 81 w 132" name="T58"/>
              <a:gd fmla="*/ 13 h 128" name="T59"/>
              <a:gd fmla="*/ 112 w 132" name="T60"/>
              <a:gd fmla="*/ 16 h 128" name="T61"/>
              <a:gd fmla="*/ 115 w 132" name="T62"/>
              <a:gd fmla="*/ 47 h 1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943D41"/>
          </a:solidFill>
          <a:ln>
            <a:noFill/>
          </a:ln>
        </p:spPr>
        <p:txBody>
          <a:bodyPr anchor="t" anchorCtr="0" bIns="45708" compatLnSpc="1" lIns="91416" numCol="1" rIns="91416" tIns="45708" vert="horz" wrap="square"/>
          <a:lstStyle/>
          <a:p>
            <a:endParaRPr lang="id-ID" sz="1799">
              <a:solidFill>
                <a:srgbClr val="2F5EB0"/>
              </a:solidFill>
            </a:endParaRPr>
          </a:p>
        </p:txBody>
      </p:sp>
      <p:sp>
        <p:nvSpPr>
          <p:cNvPr id="57" name="Freeform 23"/>
          <p:cNvSpPr>
            <a:spLocks noEditPoints="1"/>
          </p:cNvSpPr>
          <p:nvPr/>
        </p:nvSpPr>
        <p:spPr bwMode="auto">
          <a:xfrm>
            <a:off x="1974306" y="4079646"/>
            <a:ext cx="442760" cy="335294"/>
          </a:xfrm>
          <a:custGeom>
            <a:gdLst>
              <a:gd fmla="*/ 105 w 128" name="T0"/>
              <a:gd fmla="*/ 2 h 96" name="T1"/>
              <a:gd fmla="*/ 28 w 128" name="T2"/>
              <a:gd fmla="*/ 0 h 96" name="T3"/>
              <a:gd fmla="*/ 2 w 128" name="T4"/>
              <a:gd fmla="*/ 23 h 96" name="T5"/>
              <a:gd fmla="*/ 2 w 128" name="T6"/>
              <a:gd fmla="*/ 34 h 96" name="T7"/>
              <a:gd fmla="*/ 64 w 128" name="T8"/>
              <a:gd fmla="*/ 96 h 96" name="T9"/>
              <a:gd fmla="*/ 126 w 128" name="T10"/>
              <a:gd fmla="*/ 34 h 96" name="T11"/>
              <a:gd fmla="*/ 126 w 128" name="T12"/>
              <a:gd fmla="*/ 23 h 96" name="T13"/>
              <a:gd fmla="*/ 55 w 128" name="T14"/>
              <a:gd fmla="*/ 28 h 96" name="T15"/>
              <a:gd fmla="*/ 73 w 128" name="T16"/>
              <a:gd fmla="*/ 28 h 96" name="T17"/>
              <a:gd fmla="*/ 78 w 128" name="T18"/>
              <a:gd fmla="*/ 9 h 96" name="T19"/>
              <a:gd fmla="*/ 76 w 128" name="T20"/>
              <a:gd fmla="*/ 25 h 96" name="T21"/>
              <a:gd fmla="*/ 52 w 128" name="T22"/>
              <a:gd fmla="*/ 25 h 96" name="T23"/>
              <a:gd fmla="*/ 50 w 128" name="T24"/>
              <a:gd fmla="*/ 9 h 96" name="T25"/>
              <a:gd fmla="*/ 52 w 128" name="T26"/>
              <a:gd fmla="*/ 25 h 96" name="T27"/>
              <a:gd fmla="*/ 64 w 128" name="T28"/>
              <a:gd fmla="*/ 82 h 96" name="T29"/>
              <a:gd fmla="*/ 74 w 128" name="T30"/>
              <a:gd fmla="*/ 32 h 96" name="T31"/>
              <a:gd fmla="*/ 98 w 128" name="T32"/>
              <a:gd fmla="*/ 32 h 96" name="T33"/>
              <a:gd fmla="*/ 78 w 128" name="T34"/>
              <a:gd fmla="*/ 32 h 96" name="T35"/>
              <a:gd fmla="*/ 89 w 128" name="T36"/>
              <a:gd fmla="*/ 20 h 96" name="T37"/>
              <a:gd fmla="*/ 79 w 128" name="T38"/>
              <a:gd fmla="*/ 28 h 96" name="T39"/>
              <a:gd fmla="*/ 97 w 128" name="T40"/>
              <a:gd fmla="*/ 8 h 96" name="T41"/>
              <a:gd fmla="*/ 83 w 128" name="T42"/>
              <a:gd fmla="*/ 8 h 96" name="T43"/>
              <a:gd fmla="*/ 55 w 128" name="T44"/>
              <a:gd fmla="*/ 8 h 96" name="T45"/>
              <a:gd fmla="*/ 64 w 128" name="T46"/>
              <a:gd fmla="*/ 15 h 96" name="T47"/>
              <a:gd fmla="*/ 31 w 128" name="T48"/>
              <a:gd fmla="*/ 8 h 96" name="T49"/>
              <a:gd fmla="*/ 39 w 128" name="T50"/>
              <a:gd fmla="*/ 14 h 96" name="T51"/>
              <a:gd fmla="*/ 49 w 128" name="T52"/>
              <a:gd fmla="*/ 28 h 96" name="T53"/>
              <a:gd fmla="*/ 39 w 128" name="T54"/>
              <a:gd fmla="*/ 20 h 96" name="T55"/>
              <a:gd fmla="*/ 60 w 128" name="T56"/>
              <a:gd fmla="*/ 81 h 96" name="T57"/>
              <a:gd fmla="*/ 50 w 128" name="T58"/>
              <a:gd fmla="*/ 32 h 96" name="T59"/>
              <a:gd fmla="*/ 11 w 128" name="T60"/>
              <a:gd fmla="*/ 32 h 96" name="T61"/>
              <a:gd fmla="*/ 51 w 128" name="T62"/>
              <a:gd fmla="*/ 74 h 96" name="T63"/>
              <a:gd fmla="*/ 117 w 128" name="T64"/>
              <a:gd fmla="*/ 32 h 96" name="T65"/>
              <a:gd fmla="*/ 102 w 128" name="T66"/>
              <a:gd fmla="*/ 32 h 96" name="T67"/>
              <a:gd fmla="*/ 92 w 128" name="T68"/>
              <a:gd fmla="*/ 17 h 96" name="T69"/>
              <a:gd fmla="*/ 120 w 128" name="T70"/>
              <a:gd fmla="*/ 28 h 96" name="T71"/>
              <a:gd fmla="*/ 27 w 128" name="T72"/>
              <a:gd fmla="*/ 10 h 96" name="T73"/>
              <a:gd fmla="*/ 25 w 128" name="T74"/>
              <a:gd fmla="*/ 28 h 96" name="T75"/>
              <a:gd fmla="*/ 27 w 128" name="T76"/>
              <a:gd fmla="*/ 10 h 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 w="128">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943D41"/>
          </a:solidFill>
          <a:ln>
            <a:noFill/>
          </a:ln>
        </p:spPr>
        <p:txBody>
          <a:bodyPr anchor="t" anchorCtr="0" bIns="45708" compatLnSpc="1" lIns="91416" numCol="1" rIns="91416" tIns="45708" vert="horz" wrap="square"/>
          <a:lstStyle/>
          <a:p>
            <a:endParaRPr lang="id-ID" sz="1799">
              <a:solidFill>
                <a:srgbClr val="2F5EB0"/>
              </a:solidFill>
            </a:endParaRPr>
          </a:p>
        </p:txBody>
      </p:sp>
      <p:grpSp>
        <p:nvGrpSpPr>
          <p:cNvPr id="58" name="Group 24"/>
          <p:cNvGrpSpPr/>
          <p:nvPr/>
        </p:nvGrpSpPr>
        <p:grpSpPr>
          <a:xfrm>
            <a:off x="4307039" y="4024397"/>
            <a:ext cx="451356" cy="442760"/>
            <a:chOff x="6786562" y="796925"/>
            <a:chExt cx="500063" cy="490538"/>
          </a:xfrm>
          <a:solidFill>
            <a:srgbClr val="943D41"/>
          </a:solidFill>
        </p:grpSpPr>
        <p:sp>
          <p:nvSpPr>
            <p:cNvPr id="59" name="Freeform 27"/>
            <p:cNvSpPr>
              <a:spLocks noEditPoints="1"/>
            </p:cNvSpPr>
            <p:nvPr/>
          </p:nvSpPr>
          <p:spPr bwMode="auto">
            <a:xfrm>
              <a:off x="6786562" y="796925"/>
              <a:ext cx="500063" cy="490538"/>
            </a:xfrm>
            <a:custGeom>
              <a:gdLst>
                <a:gd fmla="*/ 127 w 130" name="T0"/>
                <a:gd fmla="*/ 42 h 128" name="T1"/>
                <a:gd fmla="*/ 87 w 130" name="T2"/>
                <a:gd fmla="*/ 2 h 128" name="T3"/>
                <a:gd fmla="*/ 79 w 130" name="T4"/>
                <a:gd fmla="*/ 0 h 128" name="T5"/>
                <a:gd fmla="*/ 75 w 130" name="T6"/>
                <a:gd fmla="*/ 2 h 128" name="T7"/>
                <a:gd fmla="*/ 73 w 130" name="T8"/>
                <a:gd fmla="*/ 6 h 128" name="T9"/>
                <a:gd fmla="*/ 64 w 130" name="T10"/>
                <a:gd fmla="*/ 21 h 128" name="T11"/>
                <a:gd fmla="*/ 41 w 130" name="T12"/>
                <a:gd fmla="*/ 37 h 128" name="T13"/>
                <a:gd fmla="*/ 15 w 130" name="T14"/>
                <a:gd fmla="*/ 55 h 128" name="T15"/>
                <a:gd fmla="*/ 1 w 130" name="T16"/>
                <a:gd fmla="*/ 78 h 128" name="T17"/>
                <a:gd fmla="*/ 3 w 130" name="T18"/>
                <a:gd fmla="*/ 86 h 128" name="T19"/>
                <a:gd fmla="*/ 43 w 130" name="T20"/>
                <a:gd fmla="*/ 126 h 128" name="T21"/>
                <a:gd fmla="*/ 51 w 130" name="T22"/>
                <a:gd fmla="*/ 128 h 128" name="T23"/>
                <a:gd fmla="*/ 55 w 130" name="T24"/>
                <a:gd fmla="*/ 126 h 128" name="T25"/>
                <a:gd fmla="*/ 57 w 130" name="T26"/>
                <a:gd fmla="*/ 122 h 128" name="T27"/>
                <a:gd fmla="*/ 66 w 130" name="T28"/>
                <a:gd fmla="*/ 107 h 128" name="T29"/>
                <a:gd fmla="*/ 89 w 130" name="T30"/>
                <a:gd fmla="*/ 91 h 128" name="T31"/>
                <a:gd fmla="*/ 115 w 130" name="T32"/>
                <a:gd fmla="*/ 73 h 128" name="T33"/>
                <a:gd fmla="*/ 129 w 130" name="T34"/>
                <a:gd fmla="*/ 50 h 128" name="T35"/>
                <a:gd fmla="*/ 127 w 130" name="T36"/>
                <a:gd fmla="*/ 42 h 128" name="T37"/>
                <a:gd fmla="*/ 49 w 130" name="T38"/>
                <a:gd fmla="*/ 120 h 128" name="T39"/>
                <a:gd fmla="*/ 9 w 130" name="T40"/>
                <a:gd fmla="*/ 80 h 128" name="T41"/>
                <a:gd fmla="*/ 81 w 130" name="T42"/>
                <a:gd fmla="*/ 8 h 128" name="T43"/>
                <a:gd fmla="*/ 121 w 130" name="T44"/>
                <a:gd fmla="*/ 48 h 128" name="T45"/>
                <a:gd fmla="*/ 49 w 130" name="T46"/>
                <a:gd fmla="*/ 120 h 1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799">
                <a:solidFill>
                  <a:srgbClr val="2F5EB0"/>
                </a:solidFill>
              </a:endParaRPr>
            </a:p>
          </p:txBody>
        </p:sp>
        <p:sp>
          <p:nvSpPr>
            <p:cNvPr id="60" name="Freeform 28"/>
            <p:cNvSpPr>
              <a:spLocks noEditPoints="1"/>
            </p:cNvSpPr>
            <p:nvPr/>
          </p:nvSpPr>
          <p:spPr bwMode="auto">
            <a:xfrm>
              <a:off x="6967538" y="969963"/>
              <a:ext cx="134938" cy="138113"/>
            </a:xfrm>
            <a:custGeom>
              <a:gdLst>
                <a:gd fmla="*/ 28 w 35" name="T0"/>
                <a:gd fmla="*/ 12 h 36" name="T1"/>
                <a:gd fmla="*/ 20 w 35" name="T2"/>
                <a:gd fmla="*/ 13 h 36" name="T3"/>
                <a:gd fmla="*/ 10 w 35" name="T4"/>
                <a:gd fmla="*/ 7 h 36" name="T5"/>
                <a:gd fmla="*/ 15 w 35" name="T6"/>
                <a:gd fmla="*/ 6 h 36" name="T7"/>
                <a:gd fmla="*/ 19 w 35" name="T8"/>
                <a:gd fmla="*/ 6 h 36" name="T9"/>
                <a:gd fmla="*/ 20 w 35" name="T10"/>
                <a:gd fmla="*/ 2 h 36" name="T11"/>
                <a:gd fmla="*/ 13 w 35" name="T12"/>
                <a:gd fmla="*/ 1 h 36" name="T13"/>
                <a:gd fmla="*/ 6 w 35" name="T14"/>
                <a:gd fmla="*/ 4 h 36" name="T15"/>
                <a:gd fmla="*/ 5 w 35" name="T16"/>
                <a:gd fmla="*/ 3 h 36" name="T17"/>
                <a:gd fmla="*/ 3 w 35" name="T18"/>
                <a:gd fmla="*/ 5 h 36" name="T19"/>
                <a:gd fmla="*/ 4 w 35" name="T20"/>
                <a:gd fmla="*/ 6 h 36" name="T21"/>
                <a:gd fmla="*/ 1 w 35" name="T22"/>
                <a:gd fmla="*/ 15 h 36" name="T23"/>
                <a:gd fmla="*/ 3 w 35" name="T24"/>
                <a:gd fmla="*/ 22 h 36" name="T25"/>
                <a:gd fmla="*/ 18 w 35" name="T26"/>
                <a:gd fmla="*/ 21 h 36" name="T27"/>
                <a:gd fmla="*/ 23 w 35" name="T28"/>
                <a:gd fmla="*/ 31 h 36" name="T29"/>
                <a:gd fmla="*/ 19 w 35" name="T30"/>
                <a:gd fmla="*/ 30 h 36" name="T31"/>
                <a:gd fmla="*/ 16 w 35" name="T32"/>
                <a:gd fmla="*/ 28 h 36" name="T33"/>
                <a:gd fmla="*/ 13 w 35" name="T34"/>
                <a:gd fmla="*/ 31 h 36" name="T35"/>
                <a:gd fmla="*/ 17 w 35" name="T36"/>
                <a:gd fmla="*/ 35 h 36" name="T37"/>
                <a:gd fmla="*/ 25 w 35" name="T38"/>
                <a:gd fmla="*/ 36 h 36" name="T39"/>
                <a:gd fmla="*/ 31 w 35" name="T40"/>
                <a:gd fmla="*/ 35 h 36" name="T41"/>
                <a:gd fmla="*/ 33 w 35" name="T42"/>
                <a:gd fmla="*/ 34 h 36" name="T43"/>
                <a:gd fmla="*/ 33 w 35" name="T44"/>
                <a:gd fmla="*/ 32 h 36" name="T45"/>
                <a:gd fmla="*/ 34 w 35" name="T46"/>
                <a:gd fmla="*/ 26 h 36" name="T47"/>
                <a:gd fmla="*/ 35 w 35" name="T48"/>
                <a:gd fmla="*/ 18 h 36" name="T49"/>
                <a:gd fmla="*/ 10 w 35" name="T50"/>
                <a:gd fmla="*/ 17 h 36" name="T51"/>
                <a:gd fmla="*/ 6 w 35" name="T52"/>
                <a:gd fmla="*/ 15 h 36" name="T53"/>
                <a:gd fmla="*/ 7 w 35" name="T54"/>
                <a:gd fmla="*/ 11 h 36" name="T55"/>
                <a:gd fmla="*/ 14 w 35" name="T56"/>
                <a:gd fmla="*/ 16 h 36" name="T57"/>
                <a:gd fmla="*/ 29 w 35" name="T58"/>
                <a:gd fmla="*/ 25 h 36" name="T59"/>
                <a:gd fmla="*/ 21 w 35" name="T60"/>
                <a:gd fmla="*/ 20 h 36" name="T61"/>
                <a:gd fmla="*/ 25 w 35" name="T62"/>
                <a:gd fmla="*/ 18 h 36" name="T63"/>
                <a:gd fmla="*/ 28 w 35" name="T64"/>
                <a:gd fmla="*/ 20 h 36" name="T65"/>
                <a:gd fmla="*/ 29 w 35" name="T66"/>
                <a:gd fmla="*/ 23 h 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799">
                <a:solidFill>
                  <a:srgbClr val="2F5EB0"/>
                </a:solidFill>
              </a:endParaRPr>
            </a:p>
          </p:txBody>
        </p:sp>
        <p:sp>
          <p:nvSpPr>
            <p:cNvPr id="61" name="Freeform 29"/>
            <p:cNvSpPr/>
            <p:nvPr/>
          </p:nvSpPr>
          <p:spPr bwMode="auto">
            <a:xfrm>
              <a:off x="6956425" y="1135063"/>
              <a:ext cx="73025" cy="79375"/>
            </a:xfrm>
            <a:custGeom>
              <a:gdLst>
                <a:gd fmla="*/ 16 w 19" name="T0"/>
                <a:gd fmla="*/ 1 h 21" name="T1"/>
                <a:gd fmla="*/ 16 w 19" name="T2"/>
                <a:gd fmla="*/ 1 h 21" name="T3"/>
                <a:gd fmla="*/ 9 w 19" name="T4"/>
                <a:gd fmla="*/ 7 h 21" name="T5"/>
                <a:gd fmla="*/ 3 w 19" name="T6"/>
                <a:gd fmla="*/ 14 h 21" name="T7"/>
                <a:gd fmla="*/ 0 w 19" name="T8"/>
                <a:gd fmla="*/ 17 h 21" name="T9"/>
                <a:gd fmla="*/ 0 w 19" name="T10"/>
                <a:gd fmla="*/ 17 h 21" name="T11"/>
                <a:gd fmla="*/ 0 w 19" name="T12"/>
                <a:gd fmla="*/ 20 h 21" name="T13"/>
                <a:gd fmla="*/ 3 w 19" name="T14"/>
                <a:gd fmla="*/ 20 h 21" name="T15"/>
                <a:gd fmla="*/ 3 w 19" name="T16"/>
                <a:gd fmla="*/ 20 h 21" name="T17"/>
                <a:gd fmla="*/ 6 w 19" name="T18"/>
                <a:gd fmla="*/ 16 h 21" name="T19"/>
                <a:gd fmla="*/ 11 w 19" name="T20"/>
                <a:gd fmla="*/ 10 h 21" name="T21"/>
                <a:gd fmla="*/ 18 w 19" name="T22"/>
                <a:gd fmla="*/ 4 h 21" name="T23"/>
                <a:gd fmla="*/ 18 w 19" name="T24"/>
                <a:gd fmla="*/ 4 h 21" name="T25"/>
                <a:gd fmla="*/ 19 w 19" name="T26"/>
                <a:gd fmla="*/ 4 h 21" name="T27"/>
                <a:gd fmla="*/ 19 w 19" name="T28"/>
                <a:gd fmla="*/ 1 h 21" name="T29"/>
                <a:gd fmla="*/ 16 w 19" name="T30"/>
                <a:gd fmla="*/ 1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799">
                <a:solidFill>
                  <a:srgbClr val="2F5EB0"/>
                </a:solidFill>
              </a:endParaRPr>
            </a:p>
          </p:txBody>
        </p:sp>
        <p:sp>
          <p:nvSpPr>
            <p:cNvPr id="62" name="Freeform 30"/>
            <p:cNvSpPr/>
            <p:nvPr/>
          </p:nvSpPr>
          <p:spPr bwMode="auto">
            <a:xfrm>
              <a:off x="7043738" y="873125"/>
              <a:ext cx="77788" cy="80963"/>
            </a:xfrm>
            <a:custGeom>
              <a:gdLst>
                <a:gd fmla="*/ 8 w 20" name="T0"/>
                <a:gd fmla="*/ 11 h 21" name="T1"/>
                <a:gd fmla="*/ 1 w 20" name="T2"/>
                <a:gd fmla="*/ 17 h 21" name="T3"/>
                <a:gd fmla="*/ 0 w 20" name="T4"/>
                <a:gd fmla="*/ 17 h 21" name="T5"/>
                <a:gd fmla="*/ 0 w 20" name="T6"/>
                <a:gd fmla="*/ 20 h 21" name="T7"/>
                <a:gd fmla="*/ 3 w 20" name="T8"/>
                <a:gd fmla="*/ 20 h 21" name="T9"/>
                <a:gd fmla="*/ 3 w 20" name="T10"/>
                <a:gd fmla="*/ 20 h 21" name="T11"/>
                <a:gd fmla="*/ 10 w 20" name="T12"/>
                <a:gd fmla="*/ 14 h 21" name="T13"/>
                <a:gd fmla="*/ 16 w 20" name="T14"/>
                <a:gd fmla="*/ 7 h 21" name="T15"/>
                <a:gd fmla="*/ 19 w 20" name="T16"/>
                <a:gd fmla="*/ 3 h 21" name="T17"/>
                <a:gd fmla="*/ 19 w 20" name="T18"/>
                <a:gd fmla="*/ 3 h 21" name="T19"/>
                <a:gd fmla="*/ 19 w 20" name="T20"/>
                <a:gd fmla="*/ 0 h 21" name="T21"/>
                <a:gd fmla="*/ 16 w 20" name="T22"/>
                <a:gd fmla="*/ 0 h 21" name="T23"/>
                <a:gd fmla="*/ 16 w 20" name="T24"/>
                <a:gd fmla="*/ 1 h 21" name="T25"/>
                <a:gd fmla="*/ 13 w 20" name="T26"/>
                <a:gd fmla="*/ 5 h 21" name="T27"/>
                <a:gd fmla="*/ 8 w 20" name="T28"/>
                <a:gd fmla="*/ 11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799">
                <a:solidFill>
                  <a:srgbClr val="2F5EB0"/>
                </a:solidFill>
              </a:endParaRPr>
            </a:p>
          </p:txBody>
        </p:sp>
      </p:grpSp>
      <p:sp>
        <p:nvSpPr>
          <p:cNvPr id="63" name="椭圆 62"/>
          <p:cNvSpPr/>
          <p:nvPr/>
        </p:nvSpPr>
        <p:spPr>
          <a:xfrm>
            <a:off x="5413296" y="1823914"/>
            <a:ext cx="546793" cy="546793"/>
          </a:xfrm>
          <a:prstGeom prst="ellipse">
            <a:avLst/>
          </a:prstGeom>
          <a:solidFill>
            <a:srgbClr val="943D4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sp>
        <p:nvSpPr>
          <p:cNvPr id="64" name="标题 4"/>
          <p:cNvSpPr txBox="1"/>
          <p:nvPr/>
        </p:nvSpPr>
        <p:spPr>
          <a:xfrm>
            <a:off x="5442418" y="1918463"/>
            <a:ext cx="517670" cy="359947"/>
          </a:xfrm>
          <a:prstGeom prst="rect">
            <a:avLst/>
          </a:prstGeom>
        </p:spPr>
        <p:txBody>
          <a:bodyPr anchor="ctr" bIns="45708" lIns="91416" rIns="91416" rtlCol="0" tIns="45708"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799">
                <a:solidFill>
                  <a:schemeClr val="bg1"/>
                </a:solidFill>
                <a:latin charset="-122" panose="020b0503020204020204" pitchFamily="34" typeface="微软雅黑"/>
                <a:ea charset="-122" panose="020b0503020204020204" pitchFamily="34" typeface="微软雅黑"/>
              </a:rPr>
              <a:t>01</a:t>
            </a:r>
          </a:p>
        </p:txBody>
      </p:sp>
      <p:sp>
        <p:nvSpPr>
          <p:cNvPr id="65" name="椭圆 64"/>
          <p:cNvSpPr/>
          <p:nvPr/>
        </p:nvSpPr>
        <p:spPr>
          <a:xfrm>
            <a:off x="6133190" y="3118162"/>
            <a:ext cx="546793" cy="546793"/>
          </a:xfrm>
          <a:prstGeom prst="ellipse">
            <a:avLst/>
          </a:prstGeom>
          <a:solidFill>
            <a:srgbClr val="943D4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sp>
        <p:nvSpPr>
          <p:cNvPr id="66" name="标题 4"/>
          <p:cNvSpPr txBox="1"/>
          <p:nvPr/>
        </p:nvSpPr>
        <p:spPr>
          <a:xfrm>
            <a:off x="6162311" y="3212711"/>
            <a:ext cx="517670" cy="359947"/>
          </a:xfrm>
          <a:prstGeom prst="rect">
            <a:avLst/>
          </a:prstGeom>
        </p:spPr>
        <p:txBody>
          <a:bodyPr anchor="ctr" bIns="45708" lIns="91416" rIns="91416" rtlCol="0" tIns="45708"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799">
                <a:solidFill>
                  <a:schemeClr val="bg1"/>
                </a:solidFill>
                <a:latin charset="-122" panose="020b0503020204020204" pitchFamily="34" typeface="微软雅黑"/>
                <a:ea charset="-122" panose="020b0503020204020204" pitchFamily="34" typeface="微软雅黑"/>
              </a:rPr>
              <a:t>02</a:t>
            </a:r>
          </a:p>
        </p:txBody>
      </p:sp>
      <p:sp>
        <p:nvSpPr>
          <p:cNvPr id="67" name="椭圆 66"/>
          <p:cNvSpPr/>
          <p:nvPr/>
        </p:nvSpPr>
        <p:spPr>
          <a:xfrm>
            <a:off x="6831967" y="4421197"/>
            <a:ext cx="546793" cy="546793"/>
          </a:xfrm>
          <a:prstGeom prst="ellipse">
            <a:avLst/>
          </a:prstGeom>
          <a:solidFill>
            <a:srgbClr val="943D4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sp>
        <p:nvSpPr>
          <p:cNvPr id="68" name="标题 4"/>
          <p:cNvSpPr txBox="1"/>
          <p:nvPr/>
        </p:nvSpPr>
        <p:spPr>
          <a:xfrm>
            <a:off x="6861089" y="4515746"/>
            <a:ext cx="517670" cy="359947"/>
          </a:xfrm>
          <a:prstGeom prst="rect">
            <a:avLst/>
          </a:prstGeom>
        </p:spPr>
        <p:txBody>
          <a:bodyPr anchor="ctr" bIns="45708" lIns="91416" rIns="91416" rtlCol="0" tIns="45708"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799">
                <a:solidFill>
                  <a:schemeClr val="bg1"/>
                </a:solidFill>
                <a:latin charset="-122" panose="020b0503020204020204" pitchFamily="34" typeface="微软雅黑"/>
                <a:ea charset="-122" panose="020b0503020204020204" pitchFamily="34" typeface="微软雅黑"/>
              </a:rPr>
              <a:t>03</a:t>
            </a:r>
          </a:p>
        </p:txBody>
      </p:sp>
      <p:sp>
        <p:nvSpPr>
          <p:cNvPr id="33" name="文本框 32">
            <a:extLst>
              <a:ext uri="{FF2B5EF4-FFF2-40B4-BE49-F238E27FC236}">
                <a16:creationId xmlns:a16="http://schemas.microsoft.com/office/drawing/2014/main" id="{E9D67808-016B-4225-A053-B22723833BDB}"/>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zh-CN" b="1" lang="en-US" sz="3500">
                <a:blipFill>
                  <a:blip r:embed="rId3"/>
                  <a:stretch>
                    <a:fillRect/>
                  </a:stretch>
                </a:blipFill>
                <a:latin charset="-122" panose="020b0503020204020204" pitchFamily="34" typeface="微软雅黑"/>
                <a:ea charset="-122" panose="020b0503020204020204" pitchFamily="34" typeface="微软雅黑"/>
              </a:rPr>
              <a:t>SWOT分析步骤</a:t>
            </a:r>
          </a:p>
        </p:txBody>
      </p:sp>
      <p:sp>
        <p:nvSpPr>
          <p:cNvPr id="34" name="矩形 33">
            <a:extLst>
              <a:ext uri="{FF2B5EF4-FFF2-40B4-BE49-F238E27FC236}">
                <a16:creationId xmlns:a16="http://schemas.microsoft.com/office/drawing/2014/main" id="{7EE6EB61-5126-42EC-A073-0D9D6FC262AD}"/>
              </a:ext>
            </a:extLst>
          </p:cNvPr>
          <p:cNvSpPr/>
          <p:nvPr/>
        </p:nvSpPr>
        <p:spPr>
          <a:xfrm>
            <a:off x="6135423" y="2208776"/>
            <a:ext cx="3962400" cy="335280"/>
          </a:xfrm>
          <a:prstGeom prst="rect">
            <a:avLst/>
          </a:prstGeom>
        </p:spPr>
        <p:txBody>
          <a:bodyPr wrap="square">
            <a:spAutoFit/>
          </a:bodyPr>
          <a:lstStyle/>
          <a:p>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包括外部环境分析和内部环境分析两部分。</a:t>
            </a:r>
          </a:p>
        </p:txBody>
      </p:sp>
      <p:sp>
        <p:nvSpPr>
          <p:cNvPr id="35" name="文本框 34">
            <a:extLst>
              <a:ext uri="{FF2B5EF4-FFF2-40B4-BE49-F238E27FC236}">
                <a16:creationId xmlns:a16="http://schemas.microsoft.com/office/drawing/2014/main" id="{A605EF3B-23C9-41E0-9A7B-B3AF8A707EF6}"/>
              </a:ext>
            </a:extLst>
          </p:cNvPr>
          <p:cNvSpPr txBox="1"/>
          <p:nvPr/>
        </p:nvSpPr>
        <p:spPr>
          <a:xfrm>
            <a:off x="6162311" y="1753183"/>
            <a:ext cx="2011680" cy="457200"/>
          </a:xfrm>
          <a:prstGeom prst="rect">
            <a:avLst/>
          </a:prstGeom>
          <a:noFill/>
        </p:spPr>
        <p:txBody>
          <a:bodyPr rtlCol="0" wrap="none">
            <a:spAutoFit/>
          </a:bodyPr>
          <a:lstStyle/>
          <a:p>
            <a:r>
              <a:rPr altLang="en-US" b="1" lang="zh-CN" sz="2400">
                <a:solidFill>
                  <a:srgbClr val="943D41"/>
                </a:solidFill>
                <a:latin charset="0" panose="020b0602020204020303" pitchFamily="34" typeface="Futura Md BT"/>
                <a:ea charset="-122" panose="020b0503020204020204" pitchFamily="34" typeface="微软雅黑"/>
              </a:rPr>
              <a:t>环境因素分析</a:t>
            </a:r>
          </a:p>
        </p:txBody>
      </p:sp>
      <p:sp>
        <p:nvSpPr>
          <p:cNvPr id="36" name="矩形 35">
            <a:extLst>
              <a:ext uri="{FF2B5EF4-FFF2-40B4-BE49-F238E27FC236}">
                <a16:creationId xmlns:a16="http://schemas.microsoft.com/office/drawing/2014/main" id="{568EE0AD-D115-4EC6-BA66-DECABE3FE508}"/>
              </a:ext>
            </a:extLst>
          </p:cNvPr>
          <p:cNvSpPr/>
          <p:nvPr/>
        </p:nvSpPr>
        <p:spPr>
          <a:xfrm>
            <a:off x="7036908" y="3236948"/>
            <a:ext cx="3888315" cy="822960"/>
          </a:xfrm>
          <a:prstGeom prst="rect">
            <a:avLst/>
          </a:prstGeom>
        </p:spPr>
        <p:txBody>
          <a:bodyPr wrap="square">
            <a:spAutoFit/>
          </a:bodyPr>
          <a:lstStyle/>
          <a:p>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将调查的出的各种因素填入矩阵图、按轻重缓急或影响程度等排序方式，构造SWOT矩阵</a:t>
            </a:r>
          </a:p>
        </p:txBody>
      </p:sp>
      <p:sp>
        <p:nvSpPr>
          <p:cNvPr id="37" name="文本框 36">
            <a:extLst>
              <a:ext uri="{FF2B5EF4-FFF2-40B4-BE49-F238E27FC236}">
                <a16:creationId xmlns:a16="http://schemas.microsoft.com/office/drawing/2014/main" id="{098C9E91-1330-4AF7-98C0-5FB56C63E47D}"/>
              </a:ext>
            </a:extLst>
          </p:cNvPr>
          <p:cNvSpPr txBox="1"/>
          <p:nvPr/>
        </p:nvSpPr>
        <p:spPr>
          <a:xfrm>
            <a:off x="7030498" y="2755955"/>
            <a:ext cx="2167305" cy="457200"/>
          </a:xfrm>
          <a:prstGeom prst="rect">
            <a:avLst/>
          </a:prstGeom>
          <a:noFill/>
        </p:spPr>
        <p:txBody>
          <a:bodyPr rtlCol="0" wrap="none">
            <a:spAutoFit/>
          </a:bodyPr>
          <a:lstStyle/>
          <a:p>
            <a:r>
              <a:rPr altLang="en-US" b="1" lang="zh-CN" sz="2400">
                <a:solidFill>
                  <a:srgbClr val="943D41"/>
                </a:solidFill>
                <a:latin charset="0" panose="020b0602020204020303" pitchFamily="34" typeface="Futura Md BT"/>
                <a:ea charset="-122" panose="020b0503020204020204" pitchFamily="34" typeface="微软雅黑"/>
              </a:rPr>
              <a:t>构造SWOT矩阵</a:t>
            </a:r>
          </a:p>
        </p:txBody>
      </p:sp>
      <p:sp>
        <p:nvSpPr>
          <p:cNvPr id="38" name="矩形 37">
            <a:extLst>
              <a:ext uri="{FF2B5EF4-FFF2-40B4-BE49-F238E27FC236}">
                <a16:creationId xmlns:a16="http://schemas.microsoft.com/office/drawing/2014/main" id="{E8FCA190-3DA1-4B7B-B466-5BC33416E9DD}"/>
              </a:ext>
            </a:extLst>
          </p:cNvPr>
          <p:cNvSpPr/>
          <p:nvPr/>
        </p:nvSpPr>
        <p:spPr>
          <a:xfrm>
            <a:off x="7501595" y="4733604"/>
            <a:ext cx="3670498" cy="579120"/>
          </a:xfrm>
          <a:prstGeom prst="rect">
            <a:avLst/>
          </a:prstGeom>
        </p:spPr>
        <p:txBody>
          <a:bodyPr wrap="square">
            <a:spAutoFit/>
          </a:bodyPr>
          <a:lstStyle/>
          <a:p>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包括战略（方针、目标）、战术（路线图）和战法（步骤）3部分。</a:t>
            </a:r>
          </a:p>
        </p:txBody>
      </p:sp>
      <p:sp>
        <p:nvSpPr>
          <p:cNvPr id="39" name="文本框 38">
            <a:extLst>
              <a:ext uri="{FF2B5EF4-FFF2-40B4-BE49-F238E27FC236}">
                <a16:creationId xmlns:a16="http://schemas.microsoft.com/office/drawing/2014/main" id="{3354C9FF-7A4E-412A-B1A7-C93C4936A773}"/>
              </a:ext>
            </a:extLst>
          </p:cNvPr>
          <p:cNvSpPr txBox="1"/>
          <p:nvPr/>
        </p:nvSpPr>
        <p:spPr>
          <a:xfrm>
            <a:off x="7495183" y="4252611"/>
            <a:ext cx="2011680" cy="457200"/>
          </a:xfrm>
          <a:prstGeom prst="rect">
            <a:avLst/>
          </a:prstGeom>
          <a:noFill/>
        </p:spPr>
        <p:txBody>
          <a:bodyPr rtlCol="0" wrap="none">
            <a:spAutoFit/>
          </a:bodyPr>
          <a:lstStyle/>
          <a:p>
            <a:r>
              <a:rPr altLang="en-US" b="1" lang="zh-CN" sz="2400">
                <a:solidFill>
                  <a:srgbClr val="943D41"/>
                </a:solidFill>
                <a:latin charset="0" panose="020b0602020204020303" pitchFamily="34" typeface="Futura Md BT"/>
                <a:ea charset="-122" panose="020b0503020204020204" pitchFamily="34" typeface="微软雅黑"/>
              </a:rPr>
              <a:t>制定战略计划</a:t>
            </a:r>
          </a:p>
        </p:txBody>
      </p:sp>
    </p:spTree>
    <p:extLst>
      <p:ext uri="{BB962C8B-B14F-4D97-AF65-F5344CB8AC3E}">
        <p14:creationId val="6793123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45"/>
                                        </p:tgtEl>
                                        <p:attrNameLst>
                                          <p:attrName>style.visibility</p:attrName>
                                        </p:attrNameLst>
                                      </p:cBhvr>
                                      <p:to>
                                        <p:strVal val="visible"/>
                                      </p:to>
                                    </p:set>
                                    <p:animEffect filter="wipe(right)" transition="in">
                                      <p:cBhvr>
                                        <p:cTn dur="500" id="7"/>
                                        <p:tgtEl>
                                          <p:spTgt spid="45"/>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46"/>
                                        </p:tgtEl>
                                        <p:attrNameLst>
                                          <p:attrName>style.visibility</p:attrName>
                                        </p:attrNameLst>
                                      </p:cBhvr>
                                      <p:to>
                                        <p:strVal val="visible"/>
                                      </p:to>
                                    </p:set>
                                    <p:animEffect filter="wipe(right)" transition="in">
                                      <p:cBhvr>
                                        <p:cTn dur="500" id="11"/>
                                        <p:tgtEl>
                                          <p:spTgt spid="46"/>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44"/>
                                        </p:tgtEl>
                                        <p:attrNameLst>
                                          <p:attrName>style.visibility</p:attrName>
                                        </p:attrNameLst>
                                      </p:cBhvr>
                                      <p:to>
                                        <p:strVal val="visible"/>
                                      </p:to>
                                    </p:set>
                                    <p:animEffect filter="wipe(right)" transition="in">
                                      <p:cBhvr>
                                        <p:cTn dur="500" id="15"/>
                                        <p:tgtEl>
                                          <p:spTgt spid="44"/>
                                        </p:tgtEl>
                                      </p:cBhvr>
                                    </p:animEffect>
                                  </p:childTnLst>
                                </p:cTn>
                              </p:par>
                              <p:par>
                                <p:cTn fill="hold" id="16" nodeType="withEffect" presetClass="entr" presetID="42" presetSubtype="0">
                                  <p:stCondLst>
                                    <p:cond delay="500"/>
                                  </p:stCondLst>
                                  <p:childTnLst>
                                    <p:set>
                                      <p:cBhvr>
                                        <p:cTn dur="1" fill="hold" id="17">
                                          <p:stCondLst>
                                            <p:cond delay="0"/>
                                          </p:stCondLst>
                                        </p:cTn>
                                        <p:tgtEl>
                                          <p:spTgt spid="47"/>
                                        </p:tgtEl>
                                        <p:attrNameLst>
                                          <p:attrName>style.visibility</p:attrName>
                                        </p:attrNameLst>
                                      </p:cBhvr>
                                      <p:to>
                                        <p:strVal val="visible"/>
                                      </p:to>
                                    </p:set>
                                    <p:animEffect filter="fade" transition="in">
                                      <p:cBhvr>
                                        <p:cTn dur="1000" id="18"/>
                                        <p:tgtEl>
                                          <p:spTgt spid="47"/>
                                        </p:tgtEl>
                                      </p:cBhvr>
                                    </p:animEffect>
                                    <p:anim calcmode="lin" valueType="num">
                                      <p:cBhvr>
                                        <p:cTn dur="1000" fill="hold" id="19"/>
                                        <p:tgtEl>
                                          <p:spTgt spid="47"/>
                                        </p:tgtEl>
                                        <p:attrNameLst>
                                          <p:attrName>ppt_x</p:attrName>
                                        </p:attrNameLst>
                                      </p:cBhvr>
                                      <p:tavLst>
                                        <p:tav tm="0">
                                          <p:val>
                                            <p:strVal val="#ppt_x"/>
                                          </p:val>
                                        </p:tav>
                                        <p:tav tm="100000">
                                          <p:val>
                                            <p:strVal val="#ppt_x"/>
                                          </p:val>
                                        </p:tav>
                                      </p:tavLst>
                                    </p:anim>
                                    <p:anim calcmode="lin" valueType="num">
                                      <p:cBhvr>
                                        <p:cTn dur="1000" fill="hold" id="20"/>
                                        <p:tgtEl>
                                          <p:spTgt spid="47"/>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500"/>
                                  </p:stCondLst>
                                  <p:childTnLst>
                                    <p:set>
                                      <p:cBhvr>
                                        <p:cTn dur="1" fill="hold" id="22">
                                          <p:stCondLst>
                                            <p:cond delay="0"/>
                                          </p:stCondLst>
                                        </p:cTn>
                                        <p:tgtEl>
                                          <p:spTgt spid="50"/>
                                        </p:tgtEl>
                                        <p:attrNameLst>
                                          <p:attrName>style.visibility</p:attrName>
                                        </p:attrNameLst>
                                      </p:cBhvr>
                                      <p:to>
                                        <p:strVal val="visible"/>
                                      </p:to>
                                    </p:set>
                                    <p:animEffect filter="fade" transition="in">
                                      <p:cBhvr>
                                        <p:cTn dur="1000" id="23"/>
                                        <p:tgtEl>
                                          <p:spTgt spid="50"/>
                                        </p:tgtEl>
                                      </p:cBhvr>
                                    </p:animEffect>
                                    <p:anim calcmode="lin" valueType="num">
                                      <p:cBhvr>
                                        <p:cTn dur="1000" fill="hold" id="24"/>
                                        <p:tgtEl>
                                          <p:spTgt spid="50"/>
                                        </p:tgtEl>
                                        <p:attrNameLst>
                                          <p:attrName>ppt_x</p:attrName>
                                        </p:attrNameLst>
                                      </p:cBhvr>
                                      <p:tavLst>
                                        <p:tav tm="0">
                                          <p:val>
                                            <p:strVal val="#ppt_x"/>
                                          </p:val>
                                        </p:tav>
                                        <p:tav tm="100000">
                                          <p:val>
                                            <p:strVal val="#ppt_x"/>
                                          </p:val>
                                        </p:tav>
                                      </p:tavLst>
                                    </p:anim>
                                    <p:anim calcmode="lin" valueType="num">
                                      <p:cBhvr>
                                        <p:cTn dur="1000" fill="hold" id="25"/>
                                        <p:tgtEl>
                                          <p:spTgt spid="50"/>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500"/>
                                  </p:stCondLst>
                                  <p:childTnLst>
                                    <p:set>
                                      <p:cBhvr>
                                        <p:cTn dur="1" fill="hold" id="27">
                                          <p:stCondLst>
                                            <p:cond delay="0"/>
                                          </p:stCondLst>
                                        </p:cTn>
                                        <p:tgtEl>
                                          <p:spTgt spid="53"/>
                                        </p:tgtEl>
                                        <p:attrNameLst>
                                          <p:attrName>style.visibility</p:attrName>
                                        </p:attrNameLst>
                                      </p:cBhvr>
                                      <p:to>
                                        <p:strVal val="visible"/>
                                      </p:to>
                                    </p:set>
                                    <p:animEffect filter="fade" transition="in">
                                      <p:cBhvr>
                                        <p:cTn dur="1000" id="28"/>
                                        <p:tgtEl>
                                          <p:spTgt spid="53"/>
                                        </p:tgtEl>
                                      </p:cBhvr>
                                    </p:animEffect>
                                    <p:anim calcmode="lin" valueType="num">
                                      <p:cBhvr>
                                        <p:cTn dur="1000" fill="hold" id="29"/>
                                        <p:tgtEl>
                                          <p:spTgt spid="53"/>
                                        </p:tgtEl>
                                        <p:attrNameLst>
                                          <p:attrName>ppt_x</p:attrName>
                                        </p:attrNameLst>
                                      </p:cBhvr>
                                      <p:tavLst>
                                        <p:tav tm="0">
                                          <p:val>
                                            <p:strVal val="#ppt_x"/>
                                          </p:val>
                                        </p:tav>
                                        <p:tav tm="100000">
                                          <p:val>
                                            <p:strVal val="#ppt_x"/>
                                          </p:val>
                                        </p:tav>
                                      </p:tavLst>
                                    </p:anim>
                                    <p:anim calcmode="lin" valueType="num">
                                      <p:cBhvr>
                                        <p:cTn dur="1000" fill="hold" id="30"/>
                                        <p:tgtEl>
                                          <p:spTgt spid="53"/>
                                        </p:tgtEl>
                                        <p:attrNameLst>
                                          <p:attrName>ppt_y</p:attrName>
                                        </p:attrNameLst>
                                      </p:cBhvr>
                                      <p:tavLst>
                                        <p:tav tm="0">
                                          <p:val>
                                            <p:strVal val="#ppt_y+.1"/>
                                          </p:val>
                                        </p:tav>
                                        <p:tav tm="100000">
                                          <p:val>
                                            <p:strVal val="#ppt_y"/>
                                          </p:val>
                                        </p:tav>
                                      </p:tavLst>
                                    </p:anim>
                                  </p:childTnLst>
                                </p:cTn>
                              </p:par>
                              <p:par>
                                <p:cTn fill="hold" grpId="0" id="31" nodeType="withEffect" presetClass="entr" presetID="10" presetSubtype="0">
                                  <p:stCondLst>
                                    <p:cond delay="1000"/>
                                  </p:stCondLst>
                                  <p:childTnLst>
                                    <p:set>
                                      <p:cBhvr>
                                        <p:cTn dur="1" fill="hold" id="32">
                                          <p:stCondLst>
                                            <p:cond delay="0"/>
                                          </p:stCondLst>
                                        </p:cTn>
                                        <p:tgtEl>
                                          <p:spTgt spid="57"/>
                                        </p:tgtEl>
                                        <p:attrNameLst>
                                          <p:attrName>style.visibility</p:attrName>
                                        </p:attrNameLst>
                                      </p:cBhvr>
                                      <p:to>
                                        <p:strVal val="visible"/>
                                      </p:to>
                                    </p:set>
                                    <p:animEffect filter="fade" transition="in">
                                      <p:cBhvr>
                                        <p:cTn dur="500" id="33"/>
                                        <p:tgtEl>
                                          <p:spTgt spid="57"/>
                                        </p:tgtEl>
                                      </p:cBhvr>
                                    </p:animEffect>
                                  </p:childTnLst>
                                </p:cTn>
                              </p:par>
                              <p:par>
                                <p:cTn fill="hold" id="34" nodeType="withEffect" presetClass="entr" presetID="10" presetSubtype="0">
                                  <p:stCondLst>
                                    <p:cond delay="1000"/>
                                  </p:stCondLst>
                                  <p:childTnLst>
                                    <p:set>
                                      <p:cBhvr>
                                        <p:cTn dur="1" fill="hold" id="35">
                                          <p:stCondLst>
                                            <p:cond delay="0"/>
                                          </p:stCondLst>
                                        </p:cTn>
                                        <p:tgtEl>
                                          <p:spTgt spid="58"/>
                                        </p:tgtEl>
                                        <p:attrNameLst>
                                          <p:attrName>style.visibility</p:attrName>
                                        </p:attrNameLst>
                                      </p:cBhvr>
                                      <p:to>
                                        <p:strVal val="visible"/>
                                      </p:to>
                                    </p:set>
                                    <p:animEffect filter="fade" transition="in">
                                      <p:cBhvr>
                                        <p:cTn dur="500" id="36"/>
                                        <p:tgtEl>
                                          <p:spTgt spid="58"/>
                                        </p:tgtEl>
                                      </p:cBhvr>
                                    </p:animEffect>
                                  </p:childTnLst>
                                </p:cTn>
                              </p:par>
                              <p:par>
                                <p:cTn fill="hold" grpId="0" id="37" nodeType="withEffect" presetClass="entr" presetID="10" presetSubtype="0">
                                  <p:stCondLst>
                                    <p:cond delay="1000"/>
                                  </p:stCondLst>
                                  <p:childTnLst>
                                    <p:set>
                                      <p:cBhvr>
                                        <p:cTn dur="1" fill="hold" id="38">
                                          <p:stCondLst>
                                            <p:cond delay="0"/>
                                          </p:stCondLst>
                                        </p:cTn>
                                        <p:tgtEl>
                                          <p:spTgt spid="56"/>
                                        </p:tgtEl>
                                        <p:attrNameLst>
                                          <p:attrName>style.visibility</p:attrName>
                                        </p:attrNameLst>
                                      </p:cBhvr>
                                      <p:to>
                                        <p:strVal val="visible"/>
                                      </p:to>
                                    </p:set>
                                    <p:animEffect filter="fade" transition="in">
                                      <p:cBhvr>
                                        <p:cTn dur="500" id="39"/>
                                        <p:tgtEl>
                                          <p:spTgt spid="56"/>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grpId="0" id="42" nodeType="clickEffect" presetClass="entr" presetID="42" presetSubtype="0">
                                  <p:stCondLst>
                                    <p:cond delay="0"/>
                                  </p:stCondLst>
                                  <p:childTnLst>
                                    <p:set>
                                      <p:cBhvr>
                                        <p:cTn dur="1" fill="hold" id="43">
                                          <p:stCondLst>
                                            <p:cond delay="0"/>
                                          </p:stCondLst>
                                        </p:cTn>
                                        <p:tgtEl>
                                          <p:spTgt spid="63"/>
                                        </p:tgtEl>
                                        <p:attrNameLst>
                                          <p:attrName>style.visibility</p:attrName>
                                        </p:attrNameLst>
                                      </p:cBhvr>
                                      <p:to>
                                        <p:strVal val="visible"/>
                                      </p:to>
                                    </p:set>
                                    <p:animEffect filter="fade" transition="in">
                                      <p:cBhvr>
                                        <p:cTn dur="1000" id="44"/>
                                        <p:tgtEl>
                                          <p:spTgt spid="63"/>
                                        </p:tgtEl>
                                      </p:cBhvr>
                                    </p:animEffect>
                                    <p:anim calcmode="lin" valueType="num">
                                      <p:cBhvr>
                                        <p:cTn dur="1000" fill="hold" id="45"/>
                                        <p:tgtEl>
                                          <p:spTgt spid="63"/>
                                        </p:tgtEl>
                                        <p:attrNameLst>
                                          <p:attrName>ppt_x</p:attrName>
                                        </p:attrNameLst>
                                      </p:cBhvr>
                                      <p:tavLst>
                                        <p:tav tm="0">
                                          <p:val>
                                            <p:strVal val="#ppt_x"/>
                                          </p:val>
                                        </p:tav>
                                        <p:tav tm="100000">
                                          <p:val>
                                            <p:strVal val="#ppt_x"/>
                                          </p:val>
                                        </p:tav>
                                      </p:tavLst>
                                    </p:anim>
                                    <p:anim calcmode="lin" valueType="num">
                                      <p:cBhvr>
                                        <p:cTn dur="1000" fill="hold" id="46"/>
                                        <p:tgtEl>
                                          <p:spTgt spid="63"/>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64"/>
                                        </p:tgtEl>
                                        <p:attrNameLst>
                                          <p:attrName>style.visibility</p:attrName>
                                        </p:attrNameLst>
                                      </p:cBhvr>
                                      <p:to>
                                        <p:strVal val="visible"/>
                                      </p:to>
                                    </p:set>
                                    <p:animEffect filter="fade" transition="in">
                                      <p:cBhvr>
                                        <p:cTn dur="1000" id="49"/>
                                        <p:tgtEl>
                                          <p:spTgt spid="64"/>
                                        </p:tgtEl>
                                      </p:cBhvr>
                                    </p:animEffect>
                                    <p:anim calcmode="lin" valueType="num">
                                      <p:cBhvr>
                                        <p:cTn dur="1000" fill="hold" id="50"/>
                                        <p:tgtEl>
                                          <p:spTgt spid="64"/>
                                        </p:tgtEl>
                                        <p:attrNameLst>
                                          <p:attrName>ppt_x</p:attrName>
                                        </p:attrNameLst>
                                      </p:cBhvr>
                                      <p:tavLst>
                                        <p:tav tm="0">
                                          <p:val>
                                            <p:strVal val="#ppt_x"/>
                                          </p:val>
                                        </p:tav>
                                        <p:tav tm="100000">
                                          <p:val>
                                            <p:strVal val="#ppt_x"/>
                                          </p:val>
                                        </p:tav>
                                      </p:tavLst>
                                    </p:anim>
                                    <p:anim calcmode="lin" valueType="num">
                                      <p:cBhvr>
                                        <p:cTn dur="1000" fill="hold" id="51"/>
                                        <p:tgtEl>
                                          <p:spTgt spid="64"/>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grpId="0" id="54" nodeType="clickEffect" presetClass="entr" presetID="42" presetSubtype="0">
                                  <p:stCondLst>
                                    <p:cond delay="0"/>
                                  </p:stCondLst>
                                  <p:childTnLst>
                                    <p:set>
                                      <p:cBhvr>
                                        <p:cTn dur="1" fill="hold" id="55">
                                          <p:stCondLst>
                                            <p:cond delay="0"/>
                                          </p:stCondLst>
                                        </p:cTn>
                                        <p:tgtEl>
                                          <p:spTgt spid="65"/>
                                        </p:tgtEl>
                                        <p:attrNameLst>
                                          <p:attrName>style.visibility</p:attrName>
                                        </p:attrNameLst>
                                      </p:cBhvr>
                                      <p:to>
                                        <p:strVal val="visible"/>
                                      </p:to>
                                    </p:set>
                                    <p:animEffect filter="fade" transition="in">
                                      <p:cBhvr>
                                        <p:cTn dur="1000" id="56"/>
                                        <p:tgtEl>
                                          <p:spTgt spid="65"/>
                                        </p:tgtEl>
                                      </p:cBhvr>
                                    </p:animEffect>
                                    <p:anim calcmode="lin" valueType="num">
                                      <p:cBhvr>
                                        <p:cTn dur="1000" fill="hold" id="57"/>
                                        <p:tgtEl>
                                          <p:spTgt spid="65"/>
                                        </p:tgtEl>
                                        <p:attrNameLst>
                                          <p:attrName>ppt_x</p:attrName>
                                        </p:attrNameLst>
                                      </p:cBhvr>
                                      <p:tavLst>
                                        <p:tav tm="0">
                                          <p:val>
                                            <p:strVal val="#ppt_x"/>
                                          </p:val>
                                        </p:tav>
                                        <p:tav tm="100000">
                                          <p:val>
                                            <p:strVal val="#ppt_x"/>
                                          </p:val>
                                        </p:tav>
                                      </p:tavLst>
                                    </p:anim>
                                    <p:anim calcmode="lin" valueType="num">
                                      <p:cBhvr>
                                        <p:cTn dur="1000" fill="hold" id="58"/>
                                        <p:tgtEl>
                                          <p:spTgt spid="65"/>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66"/>
                                        </p:tgtEl>
                                        <p:attrNameLst>
                                          <p:attrName>style.visibility</p:attrName>
                                        </p:attrNameLst>
                                      </p:cBhvr>
                                      <p:to>
                                        <p:strVal val="visible"/>
                                      </p:to>
                                    </p:set>
                                    <p:animEffect filter="fade" transition="in">
                                      <p:cBhvr>
                                        <p:cTn dur="1000" id="61"/>
                                        <p:tgtEl>
                                          <p:spTgt spid="66"/>
                                        </p:tgtEl>
                                      </p:cBhvr>
                                    </p:animEffect>
                                    <p:anim calcmode="lin" valueType="num">
                                      <p:cBhvr>
                                        <p:cTn dur="1000" fill="hold" id="62"/>
                                        <p:tgtEl>
                                          <p:spTgt spid="66"/>
                                        </p:tgtEl>
                                        <p:attrNameLst>
                                          <p:attrName>ppt_x</p:attrName>
                                        </p:attrNameLst>
                                      </p:cBhvr>
                                      <p:tavLst>
                                        <p:tav tm="0">
                                          <p:val>
                                            <p:strVal val="#ppt_x"/>
                                          </p:val>
                                        </p:tav>
                                        <p:tav tm="100000">
                                          <p:val>
                                            <p:strVal val="#ppt_x"/>
                                          </p:val>
                                        </p:tav>
                                      </p:tavLst>
                                    </p:anim>
                                    <p:anim calcmode="lin" valueType="num">
                                      <p:cBhvr>
                                        <p:cTn dur="1000" fill="hold" id="63"/>
                                        <p:tgtEl>
                                          <p:spTgt spid="66"/>
                                        </p:tgtEl>
                                        <p:attrNameLst>
                                          <p:attrName>ppt_y</p:attrName>
                                        </p:attrNameLst>
                                      </p:cBhvr>
                                      <p:tavLst>
                                        <p:tav tm="0">
                                          <p:val>
                                            <p:strVal val="#ppt_y+.1"/>
                                          </p:val>
                                        </p:tav>
                                        <p:tav tm="100000">
                                          <p:val>
                                            <p:strVal val="#ppt_y"/>
                                          </p:val>
                                        </p:tav>
                                      </p:tavLst>
                                    </p:anim>
                                  </p:childTnLst>
                                </p:cTn>
                              </p:par>
                            </p:childTnLst>
                          </p:cTn>
                        </p:par>
                      </p:childTnLst>
                    </p:cTn>
                  </p:par>
                  <p:par>
                    <p:cTn fill="hold" id="64" nodeType="clickPar">
                      <p:stCondLst>
                        <p:cond delay="indefinite"/>
                        <p:cond delay="0" evt="onBegin">
                          <p:tn val="63"/>
                        </p:cond>
                      </p:stCondLst>
                      <p:childTnLst>
                        <p:par>
                          <p:cTn fill="hold" id="65" nodeType="afterGroup">
                            <p:stCondLst>
                              <p:cond delay="0"/>
                            </p:stCondLst>
                            <p:childTnLst>
                              <p:par>
                                <p:cTn fill="hold" grpId="0" id="66" nodeType="clickEffect" presetClass="entr" presetID="42" presetSubtype="0">
                                  <p:stCondLst>
                                    <p:cond delay="0"/>
                                  </p:stCondLst>
                                  <p:childTnLst>
                                    <p:set>
                                      <p:cBhvr>
                                        <p:cTn dur="1" fill="hold" id="67">
                                          <p:stCondLst>
                                            <p:cond delay="0"/>
                                          </p:stCondLst>
                                        </p:cTn>
                                        <p:tgtEl>
                                          <p:spTgt spid="67"/>
                                        </p:tgtEl>
                                        <p:attrNameLst>
                                          <p:attrName>style.visibility</p:attrName>
                                        </p:attrNameLst>
                                      </p:cBhvr>
                                      <p:to>
                                        <p:strVal val="visible"/>
                                      </p:to>
                                    </p:set>
                                    <p:animEffect filter="fade" transition="in">
                                      <p:cBhvr>
                                        <p:cTn dur="1000" id="68"/>
                                        <p:tgtEl>
                                          <p:spTgt spid="67"/>
                                        </p:tgtEl>
                                      </p:cBhvr>
                                    </p:animEffect>
                                    <p:anim calcmode="lin" valueType="num">
                                      <p:cBhvr>
                                        <p:cTn dur="1000" fill="hold" id="69"/>
                                        <p:tgtEl>
                                          <p:spTgt spid="67"/>
                                        </p:tgtEl>
                                        <p:attrNameLst>
                                          <p:attrName>ppt_x</p:attrName>
                                        </p:attrNameLst>
                                      </p:cBhvr>
                                      <p:tavLst>
                                        <p:tav tm="0">
                                          <p:val>
                                            <p:strVal val="#ppt_x"/>
                                          </p:val>
                                        </p:tav>
                                        <p:tav tm="100000">
                                          <p:val>
                                            <p:strVal val="#ppt_x"/>
                                          </p:val>
                                        </p:tav>
                                      </p:tavLst>
                                    </p:anim>
                                    <p:anim calcmode="lin" valueType="num">
                                      <p:cBhvr>
                                        <p:cTn dur="1000" fill="hold" id="70"/>
                                        <p:tgtEl>
                                          <p:spTgt spid="67"/>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68"/>
                                        </p:tgtEl>
                                        <p:attrNameLst>
                                          <p:attrName>style.visibility</p:attrName>
                                        </p:attrNameLst>
                                      </p:cBhvr>
                                      <p:to>
                                        <p:strVal val="visible"/>
                                      </p:to>
                                    </p:set>
                                    <p:animEffect filter="fade" transition="in">
                                      <p:cBhvr>
                                        <p:cTn dur="1000" id="73"/>
                                        <p:tgtEl>
                                          <p:spTgt spid="68"/>
                                        </p:tgtEl>
                                      </p:cBhvr>
                                    </p:animEffect>
                                    <p:anim calcmode="lin" valueType="num">
                                      <p:cBhvr>
                                        <p:cTn dur="1000" fill="hold" id="74"/>
                                        <p:tgtEl>
                                          <p:spTgt spid="68"/>
                                        </p:tgtEl>
                                        <p:attrNameLst>
                                          <p:attrName>ppt_x</p:attrName>
                                        </p:attrNameLst>
                                      </p:cBhvr>
                                      <p:tavLst>
                                        <p:tav tm="0">
                                          <p:val>
                                            <p:strVal val="#ppt_x"/>
                                          </p:val>
                                        </p:tav>
                                        <p:tav tm="100000">
                                          <p:val>
                                            <p:strVal val="#ppt_x"/>
                                          </p:val>
                                        </p:tav>
                                      </p:tavLst>
                                    </p:anim>
                                    <p:anim calcmode="lin" valueType="num">
                                      <p:cBhvr>
                                        <p:cTn dur="1000" fill="hold" id="75"/>
                                        <p:tgtEl>
                                          <p:spTgt spid="68"/>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34"/>
                                        </p:tgtEl>
                                        <p:attrNameLst>
                                          <p:attrName>style.visibility</p:attrName>
                                        </p:attrNameLst>
                                      </p:cBhvr>
                                      <p:to>
                                        <p:strVal val="visible"/>
                                      </p:to>
                                    </p:set>
                                    <p:animEffect filter="fade" transition="in">
                                      <p:cBhvr>
                                        <p:cTn dur="1000" id="78"/>
                                        <p:tgtEl>
                                          <p:spTgt spid="34"/>
                                        </p:tgtEl>
                                      </p:cBhvr>
                                    </p:animEffect>
                                    <p:anim calcmode="lin" valueType="num">
                                      <p:cBhvr>
                                        <p:cTn dur="1000" fill="hold" id="79"/>
                                        <p:tgtEl>
                                          <p:spTgt spid="34"/>
                                        </p:tgtEl>
                                        <p:attrNameLst>
                                          <p:attrName>ppt_x</p:attrName>
                                        </p:attrNameLst>
                                      </p:cBhvr>
                                      <p:tavLst>
                                        <p:tav tm="0">
                                          <p:val>
                                            <p:strVal val="#ppt_x"/>
                                          </p:val>
                                        </p:tav>
                                        <p:tav tm="100000">
                                          <p:val>
                                            <p:strVal val="#ppt_x"/>
                                          </p:val>
                                        </p:tav>
                                      </p:tavLst>
                                    </p:anim>
                                    <p:anim calcmode="lin" valueType="num">
                                      <p:cBhvr>
                                        <p:cTn dur="1000" fill="hold" id="80"/>
                                        <p:tgtEl>
                                          <p:spTgt spid="34"/>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35"/>
                                        </p:tgtEl>
                                        <p:attrNameLst>
                                          <p:attrName>style.visibility</p:attrName>
                                        </p:attrNameLst>
                                      </p:cBhvr>
                                      <p:to>
                                        <p:strVal val="visible"/>
                                      </p:to>
                                    </p:set>
                                    <p:animEffect filter="fade" transition="in">
                                      <p:cBhvr>
                                        <p:cTn dur="1000" id="83"/>
                                        <p:tgtEl>
                                          <p:spTgt spid="35"/>
                                        </p:tgtEl>
                                      </p:cBhvr>
                                    </p:animEffect>
                                    <p:anim calcmode="lin" valueType="num">
                                      <p:cBhvr>
                                        <p:cTn dur="1000" fill="hold" id="84"/>
                                        <p:tgtEl>
                                          <p:spTgt spid="35"/>
                                        </p:tgtEl>
                                        <p:attrNameLst>
                                          <p:attrName>ppt_x</p:attrName>
                                        </p:attrNameLst>
                                      </p:cBhvr>
                                      <p:tavLst>
                                        <p:tav tm="0">
                                          <p:val>
                                            <p:strVal val="#ppt_x"/>
                                          </p:val>
                                        </p:tav>
                                        <p:tav tm="100000">
                                          <p:val>
                                            <p:strVal val="#ppt_x"/>
                                          </p:val>
                                        </p:tav>
                                      </p:tavLst>
                                    </p:anim>
                                    <p:anim calcmode="lin" valueType="num">
                                      <p:cBhvr>
                                        <p:cTn dur="1000" fill="hold" id="85"/>
                                        <p:tgtEl>
                                          <p:spTgt spid="35"/>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36"/>
                                        </p:tgtEl>
                                        <p:attrNameLst>
                                          <p:attrName>style.visibility</p:attrName>
                                        </p:attrNameLst>
                                      </p:cBhvr>
                                      <p:to>
                                        <p:strVal val="visible"/>
                                      </p:to>
                                    </p:set>
                                    <p:animEffect filter="fade" transition="in">
                                      <p:cBhvr>
                                        <p:cTn dur="1000" id="88"/>
                                        <p:tgtEl>
                                          <p:spTgt spid="36"/>
                                        </p:tgtEl>
                                      </p:cBhvr>
                                    </p:animEffect>
                                    <p:anim calcmode="lin" valueType="num">
                                      <p:cBhvr>
                                        <p:cTn dur="1000" fill="hold" id="89"/>
                                        <p:tgtEl>
                                          <p:spTgt spid="36"/>
                                        </p:tgtEl>
                                        <p:attrNameLst>
                                          <p:attrName>ppt_x</p:attrName>
                                        </p:attrNameLst>
                                      </p:cBhvr>
                                      <p:tavLst>
                                        <p:tav tm="0">
                                          <p:val>
                                            <p:strVal val="#ppt_x"/>
                                          </p:val>
                                        </p:tav>
                                        <p:tav tm="100000">
                                          <p:val>
                                            <p:strVal val="#ppt_x"/>
                                          </p:val>
                                        </p:tav>
                                      </p:tavLst>
                                    </p:anim>
                                    <p:anim calcmode="lin" valueType="num">
                                      <p:cBhvr>
                                        <p:cTn dur="1000" fill="hold" id="90"/>
                                        <p:tgtEl>
                                          <p:spTgt spid="36"/>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37"/>
                                        </p:tgtEl>
                                        <p:attrNameLst>
                                          <p:attrName>style.visibility</p:attrName>
                                        </p:attrNameLst>
                                      </p:cBhvr>
                                      <p:to>
                                        <p:strVal val="visible"/>
                                      </p:to>
                                    </p:set>
                                    <p:animEffect filter="fade" transition="in">
                                      <p:cBhvr>
                                        <p:cTn dur="1000" id="93"/>
                                        <p:tgtEl>
                                          <p:spTgt spid="37"/>
                                        </p:tgtEl>
                                      </p:cBhvr>
                                    </p:animEffect>
                                    <p:anim calcmode="lin" valueType="num">
                                      <p:cBhvr>
                                        <p:cTn dur="1000" fill="hold" id="94"/>
                                        <p:tgtEl>
                                          <p:spTgt spid="37"/>
                                        </p:tgtEl>
                                        <p:attrNameLst>
                                          <p:attrName>ppt_x</p:attrName>
                                        </p:attrNameLst>
                                      </p:cBhvr>
                                      <p:tavLst>
                                        <p:tav tm="0">
                                          <p:val>
                                            <p:strVal val="#ppt_x"/>
                                          </p:val>
                                        </p:tav>
                                        <p:tav tm="100000">
                                          <p:val>
                                            <p:strVal val="#ppt_x"/>
                                          </p:val>
                                        </p:tav>
                                      </p:tavLst>
                                    </p:anim>
                                    <p:anim calcmode="lin" valueType="num">
                                      <p:cBhvr>
                                        <p:cTn dur="1000" fill="hold" id="95"/>
                                        <p:tgtEl>
                                          <p:spTgt spid="37"/>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0"/>
                                  </p:stCondLst>
                                  <p:childTnLst>
                                    <p:set>
                                      <p:cBhvr>
                                        <p:cTn dur="1" fill="hold" id="97">
                                          <p:stCondLst>
                                            <p:cond delay="0"/>
                                          </p:stCondLst>
                                        </p:cTn>
                                        <p:tgtEl>
                                          <p:spTgt spid="38"/>
                                        </p:tgtEl>
                                        <p:attrNameLst>
                                          <p:attrName>style.visibility</p:attrName>
                                        </p:attrNameLst>
                                      </p:cBhvr>
                                      <p:to>
                                        <p:strVal val="visible"/>
                                      </p:to>
                                    </p:set>
                                    <p:animEffect filter="fade" transition="in">
                                      <p:cBhvr>
                                        <p:cTn dur="1000" id="98"/>
                                        <p:tgtEl>
                                          <p:spTgt spid="38"/>
                                        </p:tgtEl>
                                      </p:cBhvr>
                                    </p:animEffect>
                                    <p:anim calcmode="lin" valueType="num">
                                      <p:cBhvr>
                                        <p:cTn dur="1000" fill="hold" id="99"/>
                                        <p:tgtEl>
                                          <p:spTgt spid="38"/>
                                        </p:tgtEl>
                                        <p:attrNameLst>
                                          <p:attrName>ppt_x</p:attrName>
                                        </p:attrNameLst>
                                      </p:cBhvr>
                                      <p:tavLst>
                                        <p:tav tm="0">
                                          <p:val>
                                            <p:strVal val="#ppt_x"/>
                                          </p:val>
                                        </p:tav>
                                        <p:tav tm="100000">
                                          <p:val>
                                            <p:strVal val="#ppt_x"/>
                                          </p:val>
                                        </p:tav>
                                      </p:tavLst>
                                    </p:anim>
                                    <p:anim calcmode="lin" valueType="num">
                                      <p:cBhvr>
                                        <p:cTn dur="1000" fill="hold" id="100"/>
                                        <p:tgtEl>
                                          <p:spTgt spid="38"/>
                                        </p:tgtEl>
                                        <p:attrNameLst>
                                          <p:attrName>ppt_y</p:attrName>
                                        </p:attrNameLst>
                                      </p:cBhvr>
                                      <p:tavLst>
                                        <p:tav tm="0">
                                          <p:val>
                                            <p:strVal val="#ppt_y+.1"/>
                                          </p:val>
                                        </p:tav>
                                        <p:tav tm="100000">
                                          <p:val>
                                            <p:strVal val="#ppt_y"/>
                                          </p:val>
                                        </p:tav>
                                      </p:tavLst>
                                    </p:anim>
                                  </p:childTnLst>
                                </p:cTn>
                              </p:par>
                              <p:par>
                                <p:cTn fill="hold" grpId="0" id="101" nodeType="withEffect" presetClass="entr" presetID="42" presetSubtype="0">
                                  <p:stCondLst>
                                    <p:cond delay="0"/>
                                  </p:stCondLst>
                                  <p:childTnLst>
                                    <p:set>
                                      <p:cBhvr>
                                        <p:cTn dur="1" fill="hold" id="102">
                                          <p:stCondLst>
                                            <p:cond delay="0"/>
                                          </p:stCondLst>
                                        </p:cTn>
                                        <p:tgtEl>
                                          <p:spTgt spid="39"/>
                                        </p:tgtEl>
                                        <p:attrNameLst>
                                          <p:attrName>style.visibility</p:attrName>
                                        </p:attrNameLst>
                                      </p:cBhvr>
                                      <p:to>
                                        <p:strVal val="visible"/>
                                      </p:to>
                                    </p:set>
                                    <p:animEffect filter="fade" transition="in">
                                      <p:cBhvr>
                                        <p:cTn dur="1000" id="103"/>
                                        <p:tgtEl>
                                          <p:spTgt spid="39"/>
                                        </p:tgtEl>
                                      </p:cBhvr>
                                    </p:animEffect>
                                    <p:anim calcmode="lin" valueType="num">
                                      <p:cBhvr>
                                        <p:cTn dur="1000" fill="hold" id="104"/>
                                        <p:tgtEl>
                                          <p:spTgt spid="39"/>
                                        </p:tgtEl>
                                        <p:attrNameLst>
                                          <p:attrName>ppt_x</p:attrName>
                                        </p:attrNameLst>
                                      </p:cBhvr>
                                      <p:tavLst>
                                        <p:tav tm="0">
                                          <p:val>
                                            <p:strVal val="#ppt_x"/>
                                          </p:val>
                                        </p:tav>
                                        <p:tav tm="100000">
                                          <p:val>
                                            <p:strVal val="#ppt_x"/>
                                          </p:val>
                                        </p:tav>
                                      </p:tavLst>
                                    </p:anim>
                                    <p:anim calcmode="lin" valueType="num">
                                      <p:cBhvr>
                                        <p:cTn dur="1000" fill="hold" id="105"/>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56"/>
      <p:bldP grpId="0" spid="57"/>
      <p:bldP grpId="0" spid="63"/>
      <p:bldP grpId="0" spid="64"/>
      <p:bldP grpId="0" spid="65"/>
      <p:bldP grpId="0" spid="66"/>
      <p:bldP grpId="0" spid="67"/>
      <p:bldP grpId="0" spid="68"/>
      <p:bldP grpId="0" spid="34"/>
      <p:bldP grpId="0" spid="35"/>
      <p:bldP grpId="0" spid="36"/>
      <p:bldP grpId="0" spid="37"/>
      <p:bldP grpId="0" spid="38"/>
      <p:bldP grpId="0" spid="3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a:extLst>
              <a:ext uri="{FF2B5EF4-FFF2-40B4-BE49-F238E27FC236}">
                <a16:creationId xmlns:a16="http://schemas.microsoft.com/office/drawing/2014/main" id="{96635D91-AC8C-474F-A853-25A31BA02FD4}"/>
              </a:ext>
            </a:extLst>
          </p:cNvPr>
          <p:cNvGrpSpPr/>
          <p:nvPr/>
        </p:nvGrpSpPr>
        <p:grpSpPr>
          <a:xfrm>
            <a:off x="3465556" y="4320545"/>
            <a:ext cx="4236505" cy="569691"/>
            <a:chOff x="3942953" y="4425950"/>
            <a:chExt cx="3265488" cy="569913"/>
          </a:xfrm>
        </p:grpSpPr>
        <p:sp>
          <p:nvSpPr>
            <p:cNvPr id="44" name="圆角矩形 5">
              <a:extLst>
                <a:ext uri="{FF2B5EF4-FFF2-40B4-BE49-F238E27FC236}">
                  <a16:creationId xmlns:a16="http://schemas.microsoft.com/office/drawing/2014/main" id="{95335E5A-D943-4E40-AF6F-0502BC4843B8}"/>
                </a:ext>
              </a:extLst>
            </p:cNvPr>
            <p:cNvSpPr/>
            <p:nvPr/>
          </p:nvSpPr>
          <p:spPr bwMode="auto">
            <a:xfrm>
              <a:off x="3942953" y="4425950"/>
              <a:ext cx="3265488" cy="569913"/>
            </a:xfrm>
            <a:custGeom>
              <a:rect b="b" l="l" r="r" t="t"/>
              <a:pathLst>
                <a:path h="569236" w="3265929">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gradFill flip="none" rotWithShape="1">
              <a:gsLst>
                <a:gs pos="0">
                  <a:schemeClr val="bg1">
                    <a:lumMod val="85000"/>
                  </a:schemeClr>
                </a:gs>
                <a:gs pos="100000">
                  <a:schemeClr val="bg1">
                    <a:shade val="100000"/>
                    <a:satMod val="115000"/>
                  </a:schemeClr>
                </a:gs>
              </a:gsLst>
              <a:lin ang="2700000" scaled="1"/>
            </a:gradFill>
            <a:ln cap="flat" w="6350">
              <a:solidFill>
                <a:schemeClr val="bg1"/>
              </a:solidFill>
              <a:prstDash val="solid"/>
              <a:miter lim="800000"/>
            </a:ln>
            <a:effectLst>
              <a:outerShdw algn="tl" blurRad="76200" dir="2700000" dist="38100" rotWithShape="0">
                <a:prstClr val="black">
                  <a:alpha val="51000"/>
                </a:prstClr>
              </a:outerShdw>
            </a:effectLst>
            <a:extLst/>
          </p:spPr>
          <p:txBody>
            <a:bodyPr anchor="ctr" anchorCtr="0" bIns="45702" compatLnSpc="1" forceAA="0" fromWordArt="0" horzOverflow="overflow" lIns="91404" numCol="1" rIns="91404" rot="0" rtlCol="0" spcCol="0" spcFirstLastPara="0" tIns="45702" vert="horz" vertOverflow="overflow" wrap="square">
              <a:prstTxWarp prst="textNoShape">
                <a:avLst/>
              </a:prstTxWarp>
              <a:noAutofit/>
            </a:bodyPr>
            <a:lstStyle/>
            <a:p>
              <a:pPr algn="ctr"/>
              <a:endParaRPr altLang="en-US" lang="zh-CN" spc="300" sz="2799">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45" name="TextBox 37">
              <a:extLst>
                <a:ext uri="{FF2B5EF4-FFF2-40B4-BE49-F238E27FC236}">
                  <a16:creationId xmlns:a16="http://schemas.microsoft.com/office/drawing/2014/main" id="{CB17F155-469B-48BC-B4EA-8E7AA983794B}"/>
                </a:ext>
              </a:extLst>
            </p:cNvPr>
            <p:cNvSpPr txBox="1"/>
            <p:nvPr/>
          </p:nvSpPr>
          <p:spPr bwMode="auto">
            <a:xfrm>
              <a:off x="4406941" y="4543789"/>
              <a:ext cx="2251028" cy="426886"/>
            </a:xfrm>
            <a:prstGeom prst="rect">
              <a:avLst/>
            </a:prstGeom>
            <a:noFill/>
          </p:spPr>
          <p:txBody>
            <a:bodyPr wrap="none">
              <a:spAutoFit/>
            </a:bodyPr>
            <a:lstStyle>
              <a:defPPr>
                <a:defRPr lang="zh-CN"/>
              </a:defPPr>
              <a:lvl1pPr defTabSz="967414">
                <a:defRPr b="1" sz="2200">
                  <a:solidFill>
                    <a:srgbClr val="943D41"/>
                  </a:solidFill>
                  <a:latin charset="0" panose="020b0602020204020303" pitchFamily="34" typeface="Futura Md BT"/>
                  <a:ea charset="-122" panose="020b0503020204020204" pitchFamily="34" typeface="微软雅黑"/>
                </a:defRPr>
              </a:lvl1pPr>
            </a:lstStyle>
            <a:p>
              <a:r>
                <a:rPr altLang="en-US" lang="zh-CN"/>
                <a:t>竞争劣势 WEAKNESSES</a:t>
              </a:r>
            </a:p>
          </p:txBody>
        </p:sp>
      </p:grpSp>
      <p:grpSp>
        <p:nvGrpSpPr>
          <p:cNvPr id="46" name="组合 45">
            <a:extLst>
              <a:ext uri="{FF2B5EF4-FFF2-40B4-BE49-F238E27FC236}">
                <a16:creationId xmlns:a16="http://schemas.microsoft.com/office/drawing/2014/main" id="{32056C69-321C-4B57-B9DF-8100A12E2AE7}"/>
              </a:ext>
            </a:extLst>
          </p:cNvPr>
          <p:cNvGrpSpPr/>
          <p:nvPr/>
        </p:nvGrpSpPr>
        <p:grpSpPr>
          <a:xfrm>
            <a:off x="3504726" y="2077273"/>
            <a:ext cx="4236506" cy="568103"/>
            <a:chOff x="3942953" y="1939925"/>
            <a:chExt cx="3265488" cy="568325"/>
          </a:xfrm>
        </p:grpSpPr>
        <p:sp>
          <p:nvSpPr>
            <p:cNvPr id="47" name="圆角矩形 5">
              <a:extLst>
                <a:ext uri="{FF2B5EF4-FFF2-40B4-BE49-F238E27FC236}">
                  <a16:creationId xmlns:a16="http://schemas.microsoft.com/office/drawing/2014/main" id="{004B60EA-CC82-4637-B623-3EB385F14E46}"/>
                </a:ext>
              </a:extLst>
            </p:cNvPr>
            <p:cNvSpPr/>
            <p:nvPr/>
          </p:nvSpPr>
          <p:spPr bwMode="auto">
            <a:xfrm>
              <a:off x="3942953" y="1939925"/>
              <a:ext cx="3265488" cy="568325"/>
            </a:xfrm>
            <a:custGeom>
              <a:gdLst>
                <a:gd fmla="*/ 0 w 3265930" name="T0"/>
                <a:gd fmla="*/ 0 h 569236" name="T1"/>
                <a:gd fmla="*/ 2980506 w 3265930" name="T2"/>
                <a:gd fmla="*/ 0 h 569236" name="T3"/>
                <a:gd fmla="*/ 3265046 w 3265930" name="T4"/>
                <a:gd fmla="*/ 283708 h 569236" name="T5"/>
                <a:gd fmla="*/ 2980506 w 3265930" name="T6"/>
                <a:gd fmla="*/ 567415 h 569236" name="T7"/>
                <a:gd fmla="*/ 0 w 3265930" name="T8"/>
                <a:gd fmla="*/ 567415 h 569236" name="T9"/>
                <a:gd fmla="*/ 0 w 3265930" name="T10"/>
                <a:gd fmla="*/ 0 h 56923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69236" w="3265929">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gradFill flip="none" rotWithShape="1">
              <a:gsLst>
                <a:gs pos="0">
                  <a:schemeClr val="bg1">
                    <a:lumMod val="85000"/>
                  </a:schemeClr>
                </a:gs>
                <a:gs pos="100000">
                  <a:schemeClr val="bg1">
                    <a:shade val="100000"/>
                    <a:satMod val="115000"/>
                  </a:schemeClr>
                </a:gs>
              </a:gsLst>
              <a:lin ang="2700000" scaled="1"/>
            </a:gradFill>
            <a:ln cap="flat" w="6350">
              <a:solidFill>
                <a:schemeClr val="bg1"/>
              </a:solidFill>
              <a:prstDash val="solid"/>
              <a:miter lim="800000"/>
            </a:ln>
            <a:effectLst>
              <a:outerShdw algn="tl" blurRad="76200" dir="2700000" dist="38100" rotWithShape="0">
                <a:prstClr val="black">
                  <a:alpha val="51000"/>
                </a:prstClr>
              </a:outerShdw>
            </a:effectLst>
            <a:extLst/>
          </p:spPr>
          <p:txBody>
            <a:bodyPr anchor="ctr" anchorCtr="0" bIns="45702" compatLnSpc="1" forceAA="0" fromWordArt="0" horzOverflow="overflow" lIns="91404" numCol="1" rIns="91404" rot="0" rtlCol="0" spcCol="0" spcFirstLastPara="0" tIns="45702" vert="horz" vertOverflow="overflow" wrap="square">
              <a:prstTxWarp prst="textNoShape">
                <a:avLst/>
              </a:prstTxWarp>
              <a:noAutofit/>
            </a:bodyPr>
            <a:lstStyle/>
            <a:p>
              <a:pPr algn="ctr"/>
              <a:endParaRPr altLang="en-US" lang="zh-CN" spc="300" sz="2799">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48" name="TextBox 27">
              <a:extLst>
                <a:ext uri="{FF2B5EF4-FFF2-40B4-BE49-F238E27FC236}">
                  <a16:creationId xmlns:a16="http://schemas.microsoft.com/office/drawing/2014/main" id="{822CD9AE-4EBE-4BD4-BF13-01941B743DA0}"/>
                </a:ext>
              </a:extLst>
            </p:cNvPr>
            <p:cNvSpPr txBox="1"/>
            <p:nvPr/>
          </p:nvSpPr>
          <p:spPr bwMode="auto">
            <a:xfrm>
              <a:off x="4345009" y="2011703"/>
              <a:ext cx="2105423" cy="426887"/>
            </a:xfrm>
            <a:prstGeom prst="rect">
              <a:avLst/>
            </a:prstGeom>
            <a:noFill/>
          </p:spPr>
          <p:txBody>
            <a:bodyPr wrap="none">
              <a:spAutoFit/>
            </a:bodyPr>
            <a:lstStyle/>
            <a:p>
              <a:pPr defTabSz="967414">
                <a:defRPr/>
              </a:pPr>
              <a:r>
                <a:rPr altLang="en-US" b="1" lang="zh-CN" sz="2200">
                  <a:solidFill>
                    <a:srgbClr val="943D41"/>
                  </a:solidFill>
                  <a:latin charset="0" panose="020b0602020204020303" pitchFamily="34" typeface="Futura Md BT"/>
                  <a:ea charset="-122" panose="020b0503020204020204" pitchFamily="34" typeface="微软雅黑"/>
                </a:rPr>
                <a:t>竞争优势 STRENGTHS</a:t>
              </a:r>
            </a:p>
          </p:txBody>
        </p:sp>
      </p:grpSp>
      <p:grpSp>
        <p:nvGrpSpPr>
          <p:cNvPr id="49" name="组合 48">
            <a:extLst>
              <a:ext uri="{FF2B5EF4-FFF2-40B4-BE49-F238E27FC236}">
                <a16:creationId xmlns:a16="http://schemas.microsoft.com/office/drawing/2014/main" id="{0A46EE71-C2EA-4100-8700-5C98F19CA868}"/>
              </a:ext>
            </a:extLst>
          </p:cNvPr>
          <p:cNvGrpSpPr/>
          <p:nvPr/>
        </p:nvGrpSpPr>
        <p:grpSpPr>
          <a:xfrm>
            <a:off x="1082017" y="1584095"/>
            <a:ext cx="2689305" cy="4235216"/>
            <a:chOff x="1519297" y="1443954"/>
            <a:chExt cx="2690356" cy="4469705"/>
          </a:xfrm>
        </p:grpSpPr>
        <p:sp>
          <p:nvSpPr>
            <p:cNvPr id="50" name="空心弧 49">
              <a:extLst>
                <a:ext uri="{FF2B5EF4-FFF2-40B4-BE49-F238E27FC236}">
                  <a16:creationId xmlns:a16="http://schemas.microsoft.com/office/drawing/2014/main" id="{82FD8E03-4763-4E3D-B468-67D7B3713EC7}"/>
                </a:ext>
              </a:extLst>
            </p:cNvPr>
            <p:cNvSpPr/>
            <p:nvPr/>
          </p:nvSpPr>
          <p:spPr bwMode="auto">
            <a:xfrm flipV="1">
              <a:off x="1519297" y="1443954"/>
              <a:ext cx="1460500" cy="1460500"/>
            </a:xfrm>
            <a:prstGeom prst="blockArc">
              <a:avLst>
                <a:gd fmla="val 5423681" name="adj1"/>
                <a:gd fmla="val 20860726" name="adj2"/>
                <a:gd fmla="val 17514" name="adj3"/>
              </a:avLst>
            </a:prstGeom>
            <a:solidFill>
              <a:srgbClr val="AE4044"/>
            </a:solidFill>
            <a:ln algn="ctr" cap="flat" cmpd="sng" w="9525">
              <a:noFill/>
              <a:prstDash val="solid"/>
              <a:round/>
              <a:headEnd len="med" type="none" w="med"/>
              <a:tailEnd len="med" type="none" w="med"/>
            </a:ln>
            <a:effectLst/>
            <a:extLst/>
          </p:spPr>
          <p:txBody>
            <a:bodyPr/>
            <a:lstStyle/>
            <a:p>
              <a:pPr>
                <a:buFont charset="0" panose="020b0604020202020204" pitchFamily="34" typeface="Arial"/>
                <a:buNone/>
                <a:defRPr/>
              </a:pPr>
              <a:endParaRPr altLang="en-US" lang="zh-CN" sz="135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1" name="空心弧 50">
              <a:extLst>
                <a:ext uri="{FF2B5EF4-FFF2-40B4-BE49-F238E27FC236}">
                  <a16:creationId xmlns:a16="http://schemas.microsoft.com/office/drawing/2014/main" id="{3269B764-FD28-4DA4-84CB-8AB8DE32D5F3}"/>
                </a:ext>
              </a:extLst>
            </p:cNvPr>
            <p:cNvSpPr/>
            <p:nvPr/>
          </p:nvSpPr>
          <p:spPr bwMode="auto">
            <a:xfrm flipV="1" rot="10800000">
              <a:off x="2715816" y="1754188"/>
              <a:ext cx="1460500" cy="1460500"/>
            </a:xfrm>
            <a:prstGeom prst="blockArc">
              <a:avLst>
                <a:gd fmla="val 5423681" name="adj1"/>
                <a:gd fmla="val 20860726" name="adj2"/>
                <a:gd fmla="val 17514" name="adj3"/>
              </a:avLst>
            </a:prstGeom>
            <a:solidFill>
              <a:srgbClr val="C06170"/>
            </a:solidFill>
            <a:ln algn="ctr" cap="flat" cmpd="sng" w="9525">
              <a:noFill/>
              <a:prstDash val="solid"/>
              <a:round/>
              <a:headEnd len="med" type="none" w="med"/>
              <a:tailEnd len="med" type="none" w="med"/>
            </a:ln>
            <a:effectLst/>
            <a:extLst/>
          </p:spPr>
          <p:txBody>
            <a:bodyPr/>
            <a:lstStyle/>
            <a:p>
              <a:pPr>
                <a:buFont charset="0" panose="020b0604020202020204" pitchFamily="34" typeface="Arial"/>
                <a:buNone/>
                <a:defRPr/>
              </a:pPr>
              <a:endParaRPr altLang="en-US" lang="zh-CN" sz="135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2" name="空心弧 51">
              <a:extLst>
                <a:ext uri="{FF2B5EF4-FFF2-40B4-BE49-F238E27FC236}">
                  <a16:creationId xmlns:a16="http://schemas.microsoft.com/office/drawing/2014/main" id="{03D152F0-A667-4BEC-80E8-4CD26A15794D}"/>
                </a:ext>
              </a:extLst>
            </p:cNvPr>
            <p:cNvSpPr/>
            <p:nvPr/>
          </p:nvSpPr>
          <p:spPr bwMode="auto">
            <a:xfrm flipV="1" rot="4631022">
              <a:off x="2749153" y="2965450"/>
              <a:ext cx="1460500" cy="1460500"/>
            </a:xfrm>
            <a:prstGeom prst="blockArc">
              <a:avLst>
                <a:gd fmla="val 10168821" name="adj1"/>
                <a:gd fmla="val 20860726" name="adj2"/>
                <a:gd fmla="val 17514" name="adj3"/>
              </a:avLst>
            </a:prstGeom>
            <a:solidFill>
              <a:srgbClr val="AE4044"/>
            </a:solidFill>
            <a:ln algn="ctr" cap="flat" cmpd="sng" w="9525">
              <a:noFill/>
              <a:prstDash val="solid"/>
              <a:round/>
              <a:headEnd len="med" type="none" w="med"/>
              <a:tailEnd len="med" type="none" w="med"/>
            </a:ln>
            <a:effectLst/>
            <a:extLst/>
          </p:spPr>
          <p:txBody>
            <a:bodyPr/>
            <a:lstStyle/>
            <a:p>
              <a:pPr>
                <a:buFont charset="0" panose="020b0604020202020204" pitchFamily="34" typeface="Arial"/>
                <a:buNone/>
                <a:defRPr/>
              </a:pPr>
              <a:endParaRPr altLang="en-US" lang="zh-CN" sz="135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3" name="空心弧 52">
              <a:extLst>
                <a:ext uri="{FF2B5EF4-FFF2-40B4-BE49-F238E27FC236}">
                  <a16:creationId xmlns:a16="http://schemas.microsoft.com/office/drawing/2014/main" id="{BF5687D1-714E-4B0E-859A-608CDD587FDE}"/>
                </a:ext>
              </a:extLst>
            </p:cNvPr>
            <p:cNvSpPr/>
            <p:nvPr/>
          </p:nvSpPr>
          <p:spPr bwMode="auto">
            <a:xfrm>
              <a:off x="1544949" y="4451571"/>
              <a:ext cx="1460500" cy="1462088"/>
            </a:xfrm>
            <a:prstGeom prst="blockArc">
              <a:avLst>
                <a:gd fmla="val 5423681" name="adj1"/>
                <a:gd fmla="val 20860726" name="adj2"/>
                <a:gd fmla="val 17514" name="adj3"/>
              </a:avLst>
            </a:prstGeom>
            <a:solidFill>
              <a:srgbClr val="AE4044"/>
            </a:solidFill>
            <a:ln algn="ctr" cap="flat" cmpd="sng" w="9525">
              <a:noFill/>
              <a:prstDash val="solid"/>
              <a:round/>
              <a:headEnd len="med" type="none" w="med"/>
              <a:tailEnd len="med" type="none" w="med"/>
            </a:ln>
            <a:effectLst/>
            <a:extLst/>
          </p:spPr>
          <p:txBody>
            <a:bodyPr/>
            <a:lstStyle/>
            <a:p>
              <a:pPr>
                <a:buFont charset="0" panose="020b0604020202020204" pitchFamily="34" typeface="Arial"/>
                <a:buNone/>
                <a:defRPr/>
              </a:pPr>
              <a:endParaRPr altLang="en-US" lang="zh-CN" sz="135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4" name="空心弧 53">
              <a:extLst>
                <a:ext uri="{FF2B5EF4-FFF2-40B4-BE49-F238E27FC236}">
                  <a16:creationId xmlns:a16="http://schemas.microsoft.com/office/drawing/2014/main" id="{F698EC27-3221-4C9B-B0BC-7876A081FBD6}"/>
                </a:ext>
              </a:extLst>
            </p:cNvPr>
            <p:cNvSpPr/>
            <p:nvPr/>
          </p:nvSpPr>
          <p:spPr bwMode="auto">
            <a:xfrm rot="10800000">
              <a:off x="2736453" y="4165600"/>
              <a:ext cx="1460500" cy="1460500"/>
            </a:xfrm>
            <a:prstGeom prst="blockArc">
              <a:avLst>
                <a:gd fmla="val 5423681" name="adj1"/>
                <a:gd fmla="val 20860726" name="adj2"/>
                <a:gd fmla="val 17514" name="adj3"/>
              </a:avLst>
            </a:prstGeom>
            <a:solidFill>
              <a:srgbClr val="C06170"/>
            </a:solidFill>
            <a:ln algn="ctr" cap="flat" cmpd="sng" w="9525">
              <a:noFill/>
              <a:prstDash val="solid"/>
              <a:round/>
              <a:headEnd len="med" type="none" w="med"/>
              <a:tailEnd len="med" type="none" w="med"/>
            </a:ln>
            <a:effectLst/>
            <a:extLst/>
          </p:spPr>
          <p:txBody>
            <a:bodyPr/>
            <a:lstStyle/>
            <a:p>
              <a:pPr>
                <a:buFont charset="0" panose="020b0604020202020204" pitchFamily="34" typeface="Arial"/>
                <a:buNone/>
                <a:defRPr/>
              </a:pPr>
              <a:endParaRPr altLang="en-US" lang="zh-CN" sz="1350">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55" name="TextBox 33">
            <a:extLst>
              <a:ext uri="{FF2B5EF4-FFF2-40B4-BE49-F238E27FC236}">
                <a16:creationId xmlns:a16="http://schemas.microsoft.com/office/drawing/2014/main" id="{141ADC94-A677-4593-AFDD-40A5A241C5DD}"/>
              </a:ext>
            </a:extLst>
          </p:cNvPr>
          <p:cNvSpPr txBox="1"/>
          <p:nvPr/>
        </p:nvSpPr>
        <p:spPr bwMode="auto">
          <a:xfrm>
            <a:off x="2735816" y="2159608"/>
            <a:ext cx="487680" cy="700735"/>
          </a:xfrm>
          <a:prstGeom prst="rect">
            <a:avLst/>
          </a:prstGeom>
          <a:noFill/>
        </p:spPr>
        <p:txBody>
          <a:bodyPr wrap="none">
            <a:spAutoFit/>
          </a:bodyPr>
          <a:lstStyle/>
          <a:p>
            <a:pPr defTabSz="967414">
              <a:defRPr/>
            </a:pPr>
            <a:r>
              <a:rPr altLang="zh-CN" b="1" lang="en-US" sz="3998">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S</a:t>
            </a:r>
          </a:p>
        </p:txBody>
      </p:sp>
      <p:sp>
        <p:nvSpPr>
          <p:cNvPr id="56" name="TextBox 34">
            <a:extLst>
              <a:ext uri="{FF2B5EF4-FFF2-40B4-BE49-F238E27FC236}">
                <a16:creationId xmlns:a16="http://schemas.microsoft.com/office/drawing/2014/main" id="{B86F8FB1-DAA0-4BFA-BDD6-EC95897AD92B}"/>
              </a:ext>
            </a:extLst>
          </p:cNvPr>
          <p:cNvSpPr txBox="1"/>
          <p:nvPr/>
        </p:nvSpPr>
        <p:spPr bwMode="auto">
          <a:xfrm>
            <a:off x="2728478" y="4554338"/>
            <a:ext cx="728980" cy="700735"/>
          </a:xfrm>
          <a:prstGeom prst="rect">
            <a:avLst/>
          </a:prstGeom>
          <a:noFill/>
        </p:spPr>
        <p:txBody>
          <a:bodyPr wrap="none">
            <a:spAutoFit/>
          </a:bodyPr>
          <a:lstStyle/>
          <a:p>
            <a:pPr defTabSz="967414">
              <a:defRPr/>
            </a:pPr>
            <a:r>
              <a:rPr altLang="zh-CN" b="1" lang="en-US" sz="3998">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W</a:t>
            </a:r>
          </a:p>
        </p:txBody>
      </p:sp>
      <p:sp>
        <p:nvSpPr>
          <p:cNvPr id="20" name="文本框 19">
            <a:extLst>
              <a:ext uri="{FF2B5EF4-FFF2-40B4-BE49-F238E27FC236}">
                <a16:creationId xmlns:a16="http://schemas.microsoft.com/office/drawing/2014/main" id="{5CB32DB1-4C24-415C-A2DC-CCC89D2F3FB8}"/>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en-US" b="1" lang="zh-CN" sz="3500">
                <a:blipFill>
                  <a:blip r:embed="rId3"/>
                  <a:stretch>
                    <a:fillRect/>
                  </a:stretch>
                </a:blipFill>
                <a:latin charset="-122" panose="020b0503020204020204" pitchFamily="34" typeface="微软雅黑"/>
                <a:ea charset="-122" panose="020b0503020204020204" pitchFamily="34" typeface="微软雅黑"/>
              </a:rPr>
              <a:t>内部环境分析</a:t>
            </a:r>
          </a:p>
        </p:txBody>
      </p:sp>
      <p:sp>
        <p:nvSpPr>
          <p:cNvPr id="21" name="文本框 20">
            <a:extLst>
              <a:ext uri="{FF2B5EF4-FFF2-40B4-BE49-F238E27FC236}">
                <a16:creationId xmlns:a16="http://schemas.microsoft.com/office/drawing/2014/main" id="{F454CAA4-6328-48DE-942A-7D8FCE6CBDA9}"/>
              </a:ext>
            </a:extLst>
          </p:cNvPr>
          <p:cNvSpPr txBox="1"/>
          <p:nvPr/>
        </p:nvSpPr>
        <p:spPr>
          <a:xfrm>
            <a:off x="3758627" y="2938768"/>
            <a:ext cx="7073900" cy="640080"/>
          </a:xfrm>
          <a:prstGeom prst="rect">
            <a:avLst/>
          </a:prstGeom>
          <a:noFill/>
        </p:spPr>
        <p:txBody>
          <a:bodyPr rtlCol="0" wrap="square">
            <a:spAutoFit/>
          </a:bodyPr>
          <a:lstStyle/>
          <a:p>
            <a:r>
              <a:rPr altLang="en-US" lang="zh-CN">
                <a:solidFill>
                  <a:schemeClr val="tx1">
                    <a:lumMod val="75000"/>
                    <a:lumOff val="25000"/>
                  </a:schemeClr>
                </a:solidFill>
                <a:latin charset="0" panose="020b0602020204020303" pitchFamily="34" typeface="Futura Md BT"/>
                <a:ea charset="-122" panose="020b0503020204020204" pitchFamily="34" typeface="微软雅黑"/>
              </a:rPr>
              <a:t>竞争优势是指一个企业超越其竞争对手的能力,或者指公司所 特有的能提高公司竞争力的东西。</a:t>
            </a:r>
          </a:p>
        </p:txBody>
      </p:sp>
      <p:sp>
        <p:nvSpPr>
          <p:cNvPr id="22" name="文本框 21">
            <a:extLst>
              <a:ext uri="{FF2B5EF4-FFF2-40B4-BE49-F238E27FC236}">
                <a16:creationId xmlns:a16="http://schemas.microsoft.com/office/drawing/2014/main" id="{C61FA0B9-86C4-408A-AE03-AAE0F50F6754}"/>
              </a:ext>
            </a:extLst>
          </p:cNvPr>
          <p:cNvSpPr txBox="1"/>
          <p:nvPr/>
        </p:nvSpPr>
        <p:spPr>
          <a:xfrm>
            <a:off x="3826661" y="5126618"/>
            <a:ext cx="7073900" cy="640080"/>
          </a:xfrm>
          <a:prstGeom prst="rect">
            <a:avLst/>
          </a:prstGeom>
          <a:noFill/>
        </p:spPr>
        <p:txBody>
          <a:bodyPr rtlCol="0" wrap="square">
            <a:spAutoFit/>
          </a:bodyPr>
          <a:lstStyle/>
          <a:p>
            <a:r>
              <a:rPr altLang="en-US" lang="zh-CN">
                <a:solidFill>
                  <a:schemeClr val="tx1">
                    <a:lumMod val="75000"/>
                    <a:lumOff val="25000"/>
                  </a:schemeClr>
                </a:solidFill>
                <a:latin charset="0" panose="020b0602020204020303" pitchFamily="34" typeface="Futura Md BT"/>
                <a:ea charset="-122" panose="020b0503020204020204" pitchFamily="34" typeface="微软雅黑"/>
              </a:rPr>
              <a:t>竞争劣势是指一个企业与其竞争对手相比，做的不好或没有做到的东西，从而使自己与竞争对手相比处于劣势。</a:t>
            </a:r>
          </a:p>
        </p:txBody>
      </p:sp>
    </p:spTree>
    <p:extLst>
      <p:ext uri="{BB962C8B-B14F-4D97-AF65-F5344CB8AC3E}">
        <p14:creationId val="19649050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49"/>
                                        </p:tgtEl>
                                        <p:attrNameLst>
                                          <p:attrName>style.visibility</p:attrName>
                                        </p:attrNameLst>
                                      </p:cBhvr>
                                      <p:to>
                                        <p:strVal val="visible"/>
                                      </p:to>
                                    </p:set>
                                    <p:animEffect filter="barn(outHorizontal)" transition="in">
                                      <p:cBhvr>
                                        <p:cTn dur="500" id="7"/>
                                        <p:tgtEl>
                                          <p:spTgt spid="49"/>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5"/>
                                        </p:tgtEl>
                                        <p:attrNameLst>
                                          <p:attrName>style.visibility</p:attrName>
                                        </p:attrNameLst>
                                      </p:cBhvr>
                                      <p:to>
                                        <p:strVal val="visible"/>
                                      </p:to>
                                    </p:set>
                                    <p:anim calcmode="lin" valueType="num">
                                      <p:cBhvr>
                                        <p:cTn dur="500" fill="hold" id="11"/>
                                        <p:tgtEl>
                                          <p:spTgt spid="55"/>
                                        </p:tgtEl>
                                        <p:attrNameLst>
                                          <p:attrName>ppt_w</p:attrName>
                                        </p:attrNameLst>
                                      </p:cBhvr>
                                      <p:tavLst>
                                        <p:tav tm="0">
                                          <p:val>
                                            <p:fltVal val="0"/>
                                          </p:val>
                                        </p:tav>
                                        <p:tav tm="100000">
                                          <p:val>
                                            <p:strVal val="#ppt_w"/>
                                          </p:val>
                                        </p:tav>
                                      </p:tavLst>
                                    </p:anim>
                                    <p:anim calcmode="lin" valueType="num">
                                      <p:cBhvr>
                                        <p:cTn dur="500" fill="hold" id="12"/>
                                        <p:tgtEl>
                                          <p:spTgt spid="55"/>
                                        </p:tgtEl>
                                        <p:attrNameLst>
                                          <p:attrName>ppt_h</p:attrName>
                                        </p:attrNameLst>
                                      </p:cBhvr>
                                      <p:tavLst>
                                        <p:tav tm="0">
                                          <p:val>
                                            <p:fltVal val="0"/>
                                          </p:val>
                                        </p:tav>
                                        <p:tav tm="100000">
                                          <p:val>
                                            <p:strVal val="#ppt_h"/>
                                          </p:val>
                                        </p:tav>
                                      </p:tavLst>
                                    </p:anim>
                                    <p:animEffect filter="fade" transition="in">
                                      <p:cBhvr>
                                        <p:cTn dur="500" id="13"/>
                                        <p:tgtEl>
                                          <p:spTgt spid="55"/>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46"/>
                                        </p:tgtEl>
                                        <p:attrNameLst>
                                          <p:attrName>style.visibility</p:attrName>
                                        </p:attrNameLst>
                                      </p:cBhvr>
                                      <p:to>
                                        <p:strVal val="visible"/>
                                      </p:to>
                                    </p:set>
                                    <p:animEffect filter="wipe(left)" transition="in">
                                      <p:cBhvr>
                                        <p:cTn dur="500" id="17"/>
                                        <p:tgtEl>
                                          <p:spTgt spid="46"/>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56"/>
                                        </p:tgtEl>
                                        <p:attrNameLst>
                                          <p:attrName>style.visibility</p:attrName>
                                        </p:attrNameLst>
                                      </p:cBhvr>
                                      <p:to>
                                        <p:strVal val="visible"/>
                                      </p:to>
                                    </p:set>
                                    <p:anim calcmode="lin" valueType="num">
                                      <p:cBhvr>
                                        <p:cTn dur="500" fill="hold" id="21"/>
                                        <p:tgtEl>
                                          <p:spTgt spid="56"/>
                                        </p:tgtEl>
                                        <p:attrNameLst>
                                          <p:attrName>ppt_w</p:attrName>
                                        </p:attrNameLst>
                                      </p:cBhvr>
                                      <p:tavLst>
                                        <p:tav tm="0">
                                          <p:val>
                                            <p:fltVal val="0"/>
                                          </p:val>
                                        </p:tav>
                                        <p:tav tm="100000">
                                          <p:val>
                                            <p:strVal val="#ppt_w"/>
                                          </p:val>
                                        </p:tav>
                                      </p:tavLst>
                                    </p:anim>
                                    <p:anim calcmode="lin" valueType="num">
                                      <p:cBhvr>
                                        <p:cTn dur="500" fill="hold" id="22"/>
                                        <p:tgtEl>
                                          <p:spTgt spid="56"/>
                                        </p:tgtEl>
                                        <p:attrNameLst>
                                          <p:attrName>ppt_h</p:attrName>
                                        </p:attrNameLst>
                                      </p:cBhvr>
                                      <p:tavLst>
                                        <p:tav tm="0">
                                          <p:val>
                                            <p:fltVal val="0"/>
                                          </p:val>
                                        </p:tav>
                                        <p:tav tm="100000">
                                          <p:val>
                                            <p:strVal val="#ppt_h"/>
                                          </p:val>
                                        </p:tav>
                                      </p:tavLst>
                                    </p:anim>
                                    <p:animEffect filter="fade" transition="in">
                                      <p:cBhvr>
                                        <p:cTn dur="500" id="23"/>
                                        <p:tgtEl>
                                          <p:spTgt spid="56"/>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43"/>
                                        </p:tgtEl>
                                        <p:attrNameLst>
                                          <p:attrName>style.visibility</p:attrName>
                                        </p:attrNameLst>
                                      </p:cBhvr>
                                      <p:to>
                                        <p:strVal val="visible"/>
                                      </p:to>
                                    </p:set>
                                    <p:animEffect filter="wipe(left)" transition="in">
                                      <p:cBhvr>
                                        <p:cTn dur="500" id="27"/>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21"/>
          <p:cNvSpPr/>
          <p:nvPr/>
        </p:nvSpPr>
        <p:spPr bwMode="auto">
          <a:xfrm flipH="1" rot="16200000">
            <a:off x="6007785" y="2163953"/>
            <a:ext cx="2892825" cy="2959724"/>
          </a:xfrm>
          <a:custGeom>
            <a:gdLst>
              <a:gd fmla="*/ 663159 w 2893222" name="connsiteX0"/>
              <a:gd fmla="*/ 2702644 h 2959458" name="connsiteY0"/>
              <a:gd fmla="*/ 0 w 2893222" name="connsiteX1"/>
              <a:gd fmla="*/ 2032204 h 2959458" name="connsiteY1"/>
              <a:gd fmla="*/ 1396998 w 2893222" name="connsiteX2"/>
              <a:gd fmla="*/ 0 h 2959458" name="connsiteY2"/>
              <a:gd fmla="*/ 2893222 w 2893222" name="connsiteX3"/>
              <a:gd fmla="*/ 2404291 h 2959458" name="connsiteY3"/>
              <a:gd fmla="*/ 1559412 w 2893222" name="connsiteX4"/>
              <a:gd fmla="*/ 2959458 h 2959458" name="connsiteY4"/>
              <a:gd fmla="*/ 663159 w 2893222" name="connsiteX5"/>
              <a:gd fmla="*/ 2702644 h 2959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r="13500000" dist="63500">
              <a:prstClr val="black">
                <a:alpha val="30000"/>
              </a:prstClr>
            </a:innerShdw>
          </a:effectLst>
        </p:spPr>
        <p:txBody>
          <a:bodyPr anchor="ctr" anchorCtr="0" bIns="45720" compatLnSpc="1" lIns="91440" numCol="1" rIns="91440" tIns="45720" vert="horz" wrap="square">
            <a:prstTxWarp prst="textNoShape">
              <a:avLst/>
            </a:prstTxWarp>
          </a:bodyPr>
          <a:lstStyle/>
          <a:p>
            <a:pPr algn="r"/>
            <a:endParaRPr altLang="en-US" lang="zh-CN" sz="1600">
              <a:solidFill>
                <a:schemeClr val="bg1"/>
              </a:solidFill>
              <a:cs typeface="+mn-ea"/>
              <a:sym typeface="+mn-lt"/>
            </a:endParaRPr>
          </a:p>
        </p:txBody>
      </p:sp>
      <p:sp>
        <p:nvSpPr>
          <p:cNvPr id="5" name="等腰三角形 21"/>
          <p:cNvSpPr/>
          <p:nvPr/>
        </p:nvSpPr>
        <p:spPr bwMode="auto">
          <a:xfrm rot="5400000">
            <a:off x="3141853" y="2163953"/>
            <a:ext cx="2892825" cy="2959724"/>
          </a:xfrm>
          <a:custGeom>
            <a:gdLst>
              <a:gd fmla="*/ 663159 w 2893222" name="connsiteX0"/>
              <a:gd fmla="*/ 2702644 h 2959458" name="connsiteY0"/>
              <a:gd fmla="*/ 0 w 2893222" name="connsiteX1"/>
              <a:gd fmla="*/ 2032204 h 2959458" name="connsiteY1"/>
              <a:gd fmla="*/ 1396998 w 2893222" name="connsiteX2"/>
              <a:gd fmla="*/ 0 h 2959458" name="connsiteY2"/>
              <a:gd fmla="*/ 2893222 w 2893222" name="connsiteX3"/>
              <a:gd fmla="*/ 2404291 h 2959458" name="connsiteY3"/>
              <a:gd fmla="*/ 1559412 w 2893222" name="connsiteX4"/>
              <a:gd fmla="*/ 2959458 h 2959458" name="connsiteY4"/>
              <a:gd fmla="*/ 663159 w 2893222" name="connsiteX5"/>
              <a:gd fmla="*/ 2702644 h 2959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r="13500000" dist="63500">
              <a:prstClr val="black">
                <a:alpha val="30000"/>
              </a:prstClr>
            </a:innerShdw>
          </a:effectLst>
        </p:spPr>
        <p:txBody>
          <a:bodyPr anchor="ctr" anchorCtr="0" bIns="45720" compatLnSpc="1" lIns="91440" numCol="1" rIns="91440" tIns="45720" vert="horz" wrap="square">
            <a:prstTxWarp prst="textNoShape">
              <a:avLst/>
            </a:prstTxWarp>
          </a:bodyPr>
          <a:lstStyle/>
          <a:p>
            <a:pPr algn="r"/>
            <a:endParaRPr altLang="en-US" lang="zh-CN" sz="1600">
              <a:solidFill>
                <a:schemeClr val="bg1"/>
              </a:solidFill>
              <a:cs typeface="+mn-ea"/>
              <a:sym typeface="+mn-lt"/>
            </a:endParaRPr>
          </a:p>
        </p:txBody>
      </p:sp>
      <p:sp>
        <p:nvSpPr>
          <p:cNvPr id="6" name="椭圆 5"/>
          <p:cNvSpPr/>
          <p:nvPr/>
        </p:nvSpPr>
        <p:spPr bwMode="auto">
          <a:xfrm>
            <a:off x="3110231" y="1956099"/>
            <a:ext cx="3648549" cy="3648075"/>
          </a:xfrm>
          <a:prstGeom prst="ellipse">
            <a:avLst/>
          </a:prstGeom>
          <a:noFill/>
          <a:ln algn="ctr" cap="flat" cmpd="sng" w="12700">
            <a:solidFill>
              <a:schemeClr val="tx1">
                <a:lumMod val="65000"/>
                <a:lumOff val="35000"/>
              </a:schemeClr>
            </a:solidFill>
            <a:prstDash val="dash"/>
          </a:ln>
          <a:effectLst/>
        </p:spPr>
        <p:txBody>
          <a:bodyPr anchor="ctr" bIns="45720" lIns="91440" rIns="91440" tIns="45720"/>
          <a:lstStyle/>
          <a:p>
            <a:pPr algn="ctr">
              <a:defRPr/>
            </a:pPr>
            <a:endParaRPr altLang="en-US" kern="0" lang="zh-CN">
              <a:solidFill>
                <a:sysClr lastClr="FFFFFF" val="window"/>
              </a:solidFill>
              <a:cs typeface="+mn-ea"/>
              <a:sym typeface="+mn-lt"/>
            </a:endParaRPr>
          </a:p>
        </p:txBody>
      </p:sp>
      <p:sp>
        <p:nvSpPr>
          <p:cNvPr id="7" name="椭圆 6"/>
          <p:cNvSpPr/>
          <p:nvPr/>
        </p:nvSpPr>
        <p:spPr bwMode="auto">
          <a:xfrm>
            <a:off x="5293327" y="1956099"/>
            <a:ext cx="3650139" cy="3648075"/>
          </a:xfrm>
          <a:prstGeom prst="ellipse">
            <a:avLst/>
          </a:prstGeom>
          <a:noFill/>
          <a:ln algn="ctr" cap="flat" cmpd="sng" w="12700">
            <a:solidFill>
              <a:schemeClr val="tx1">
                <a:lumMod val="65000"/>
                <a:lumOff val="35000"/>
              </a:schemeClr>
            </a:solidFill>
            <a:prstDash val="dash"/>
          </a:ln>
          <a:effectLst/>
        </p:spPr>
        <p:txBody>
          <a:bodyPr anchor="ctr" bIns="45720" lIns="91440" rIns="91440" tIns="45720"/>
          <a:lstStyle/>
          <a:p>
            <a:pPr algn="ctr">
              <a:defRPr/>
            </a:pPr>
            <a:endParaRPr altLang="en-US" kern="0" lang="zh-CN">
              <a:solidFill>
                <a:sysClr lastClr="FFFFFF" val="window"/>
              </a:solidFill>
              <a:cs typeface="+mn-ea"/>
              <a:sym typeface="+mn-lt"/>
            </a:endParaRPr>
          </a:p>
        </p:txBody>
      </p:sp>
      <p:cxnSp>
        <p:nvCxnSpPr>
          <p:cNvPr id="8" name="直接连接符 7"/>
          <p:cNvCxnSpPr>
            <a:cxnSpLocks noChangeShapeType="1"/>
          </p:cNvCxnSpPr>
          <p:nvPr/>
        </p:nvCxnSpPr>
        <p:spPr bwMode="auto">
          <a:xfrm>
            <a:off x="4112074" y="2765981"/>
            <a:ext cx="571575" cy="268287"/>
          </a:xfrm>
          <a:prstGeom prst="line">
            <a:avLst/>
          </a:prstGeom>
          <a:noFill/>
          <a:ln algn="ctr" w="19050">
            <a:solidFill>
              <a:srgbClr val="C06170"/>
            </a:solidFill>
            <a:round/>
            <a:headEnd len="med" type="none" w="med"/>
            <a:tailEnd len="med" type="triangle" w="med"/>
          </a:ln>
        </p:spPr>
      </p:cxnSp>
      <p:cxnSp>
        <p:nvCxnSpPr>
          <p:cNvPr id="9" name="直接连接符 8"/>
          <p:cNvCxnSpPr>
            <a:cxnSpLocks noChangeShapeType="1"/>
          </p:cNvCxnSpPr>
          <p:nvPr/>
        </p:nvCxnSpPr>
        <p:spPr bwMode="auto">
          <a:xfrm>
            <a:off x="3807233" y="3589891"/>
            <a:ext cx="590627" cy="0"/>
          </a:xfrm>
          <a:prstGeom prst="line">
            <a:avLst/>
          </a:prstGeom>
          <a:noFill/>
          <a:ln algn="ctr" w="19050">
            <a:solidFill>
              <a:srgbClr val="C06170"/>
            </a:solidFill>
            <a:round/>
            <a:headEnd len="med" type="none" w="med"/>
            <a:tailEnd len="med" type="triangle" w="med"/>
          </a:ln>
        </p:spPr>
      </p:cxnSp>
      <p:cxnSp>
        <p:nvCxnSpPr>
          <p:cNvPr id="10" name="直接连接符 9"/>
          <p:cNvCxnSpPr>
            <a:cxnSpLocks noChangeShapeType="1"/>
          </p:cNvCxnSpPr>
          <p:nvPr/>
        </p:nvCxnSpPr>
        <p:spPr bwMode="auto">
          <a:xfrm flipV="1">
            <a:off x="4112072" y="4123291"/>
            <a:ext cx="590627" cy="312739"/>
          </a:xfrm>
          <a:prstGeom prst="line">
            <a:avLst/>
          </a:prstGeom>
          <a:noFill/>
          <a:ln algn="ctr" w="19050">
            <a:solidFill>
              <a:srgbClr val="C06170"/>
            </a:solidFill>
            <a:round/>
            <a:headEnd len="med" type="none" w="med"/>
            <a:tailEnd len="med" type="triangle" w="med"/>
          </a:ln>
        </p:spPr>
      </p:cxnSp>
      <p:cxnSp>
        <p:nvCxnSpPr>
          <p:cNvPr id="11" name="直接连接符 10"/>
          <p:cNvCxnSpPr>
            <a:cxnSpLocks noChangeShapeType="1"/>
          </p:cNvCxnSpPr>
          <p:nvPr/>
        </p:nvCxnSpPr>
        <p:spPr bwMode="auto">
          <a:xfrm flipH="1" flipV="1">
            <a:off x="7444669" y="4110591"/>
            <a:ext cx="590627" cy="312739"/>
          </a:xfrm>
          <a:prstGeom prst="line">
            <a:avLst/>
          </a:prstGeom>
          <a:noFill/>
          <a:ln algn="ctr" w="19050">
            <a:solidFill>
              <a:srgbClr val="C06170"/>
            </a:solidFill>
            <a:round/>
            <a:headEnd len="med" type="none" w="med"/>
            <a:tailEnd len="med" type="triangle" w="med"/>
          </a:ln>
        </p:spPr>
      </p:cxnSp>
      <p:cxnSp>
        <p:nvCxnSpPr>
          <p:cNvPr id="12" name="直接连接符 11"/>
          <p:cNvCxnSpPr>
            <a:cxnSpLocks noChangeShapeType="1"/>
          </p:cNvCxnSpPr>
          <p:nvPr/>
        </p:nvCxnSpPr>
        <p:spPr bwMode="auto">
          <a:xfrm flipH="1">
            <a:off x="7739983" y="3586716"/>
            <a:ext cx="590627" cy="0"/>
          </a:xfrm>
          <a:prstGeom prst="line">
            <a:avLst/>
          </a:prstGeom>
          <a:noFill/>
          <a:ln algn="ctr" w="19050">
            <a:solidFill>
              <a:srgbClr val="C06170"/>
            </a:solidFill>
            <a:round/>
            <a:headEnd len="med" type="none" w="med"/>
            <a:tailEnd len="med" type="triangle" w="med"/>
          </a:ln>
        </p:spPr>
      </p:cxnSp>
      <p:cxnSp>
        <p:nvCxnSpPr>
          <p:cNvPr id="13" name="直接连接符 12"/>
          <p:cNvCxnSpPr>
            <a:cxnSpLocks noChangeShapeType="1"/>
          </p:cNvCxnSpPr>
          <p:nvPr/>
        </p:nvCxnSpPr>
        <p:spPr bwMode="auto">
          <a:xfrm flipH="1">
            <a:off x="7463722" y="2765981"/>
            <a:ext cx="571575" cy="268287"/>
          </a:xfrm>
          <a:prstGeom prst="line">
            <a:avLst/>
          </a:prstGeom>
          <a:noFill/>
          <a:ln algn="ctr" w="19050">
            <a:solidFill>
              <a:srgbClr val="C06170"/>
            </a:solidFill>
            <a:round/>
            <a:headEnd len="med" type="none" w="med"/>
            <a:tailEnd len="med" type="triangle" w="med"/>
          </a:ln>
        </p:spPr>
      </p:cxnSp>
      <p:sp>
        <p:nvSpPr>
          <p:cNvPr id="14" name="Oval 19"/>
          <p:cNvSpPr>
            <a:spLocks noChangeArrowheads="1"/>
          </p:cNvSpPr>
          <p:nvPr/>
        </p:nvSpPr>
        <p:spPr bwMode="auto">
          <a:xfrm>
            <a:off x="3127695" y="1923861"/>
            <a:ext cx="992317" cy="992187"/>
          </a:xfrm>
          <a:prstGeom prst="ellipse">
            <a:avLst/>
          </a:prstGeom>
          <a:solidFill>
            <a:srgbClr val="943D41"/>
          </a:soli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20" lIns="0" rIns="0" rtlCol="0" tIns="45720"/>
          <a:lstStyle/>
          <a:p>
            <a:pPr algn="ctr"/>
            <a:r>
              <a:rPr altLang="zh-CN" b="1" lang="en-US" sz="2600">
                <a:solidFill>
                  <a:schemeClr val="bg1"/>
                </a:solidFill>
                <a:cs typeface="+mn-ea"/>
                <a:sym typeface="+mn-lt"/>
              </a:rPr>
              <a:t>Q </a:t>
            </a:r>
          </a:p>
        </p:txBody>
      </p:sp>
      <p:sp>
        <p:nvSpPr>
          <p:cNvPr id="15" name="Oval 19"/>
          <p:cNvSpPr>
            <a:spLocks noChangeArrowheads="1"/>
          </p:cNvSpPr>
          <p:nvPr/>
        </p:nvSpPr>
        <p:spPr bwMode="auto">
          <a:xfrm>
            <a:off x="7939241" y="1923067"/>
            <a:ext cx="992316" cy="993775"/>
          </a:xfrm>
          <a:prstGeom prst="ellipse">
            <a:avLst/>
          </a:prstGeom>
          <a:solidFill>
            <a:srgbClr val="C06170"/>
          </a:soli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20" lIns="0" rIns="0" rtlCol="0" tIns="45720"/>
          <a:lstStyle/>
          <a:p>
            <a:pPr algn="ctr"/>
            <a:r>
              <a:rPr altLang="zh-CN" b="1" lang="en-US" sz="2600">
                <a:solidFill>
                  <a:schemeClr val="bg1"/>
                </a:solidFill>
                <a:cs typeface="+mn-ea"/>
                <a:sym typeface="+mn-lt"/>
              </a:rPr>
              <a:t>C</a:t>
            </a:r>
          </a:p>
        </p:txBody>
      </p:sp>
      <p:sp>
        <p:nvSpPr>
          <p:cNvPr id="16" name="Oval 19"/>
          <p:cNvSpPr>
            <a:spLocks noChangeArrowheads="1"/>
          </p:cNvSpPr>
          <p:nvPr/>
        </p:nvSpPr>
        <p:spPr bwMode="auto">
          <a:xfrm>
            <a:off x="8435399" y="3110469"/>
            <a:ext cx="993904" cy="993775"/>
          </a:xfrm>
          <a:prstGeom prst="ellipse">
            <a:avLst/>
          </a:prstGeom>
          <a:solidFill>
            <a:srgbClr val="943D41"/>
          </a:soli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20" lIns="0" rIns="0" rtlCol="0" tIns="45720"/>
          <a:lstStyle/>
          <a:p>
            <a:pPr algn="ctr"/>
            <a:r>
              <a:rPr altLang="zh-CN" b="1" lang="en-US" sz="2600">
                <a:solidFill>
                  <a:schemeClr val="bg1"/>
                </a:solidFill>
                <a:cs typeface="+mn-ea"/>
                <a:sym typeface="+mn-lt"/>
              </a:rPr>
              <a:t>DL</a:t>
            </a:r>
          </a:p>
        </p:txBody>
      </p:sp>
      <p:sp>
        <p:nvSpPr>
          <p:cNvPr id="17" name="Oval 19"/>
          <p:cNvSpPr>
            <a:spLocks noChangeArrowheads="1"/>
          </p:cNvSpPr>
          <p:nvPr/>
        </p:nvSpPr>
        <p:spPr bwMode="auto">
          <a:xfrm>
            <a:off x="8033707" y="4266169"/>
            <a:ext cx="993904" cy="993775"/>
          </a:xfrm>
          <a:prstGeom prst="ellipse">
            <a:avLst/>
          </a:prstGeom>
          <a:solidFill>
            <a:srgbClr val="C06170"/>
          </a:soli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20" lIns="0" rIns="0" rtlCol="0" tIns="45720"/>
          <a:lstStyle/>
          <a:p>
            <a:pPr algn="ctr"/>
            <a:r>
              <a:rPr altLang="zh-CN" b="1" lang="en-US" sz="2600">
                <a:solidFill>
                  <a:schemeClr val="bg1"/>
                </a:solidFill>
                <a:cs typeface="+mn-ea"/>
                <a:sym typeface="+mn-lt"/>
              </a:rPr>
              <a:t>S</a:t>
            </a:r>
          </a:p>
        </p:txBody>
      </p:sp>
      <p:sp>
        <p:nvSpPr>
          <p:cNvPr id="18" name="Oval 19"/>
          <p:cNvSpPr>
            <a:spLocks noChangeArrowheads="1"/>
          </p:cNvSpPr>
          <p:nvPr/>
        </p:nvSpPr>
        <p:spPr bwMode="auto">
          <a:xfrm>
            <a:off x="2683136" y="3110469"/>
            <a:ext cx="993904" cy="993775"/>
          </a:xfrm>
          <a:prstGeom prst="ellipse">
            <a:avLst/>
          </a:prstGeom>
          <a:solidFill>
            <a:srgbClr val="C06170"/>
          </a:soli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20" lIns="0" rIns="0" rtlCol="0" tIns="45720"/>
          <a:lstStyle/>
          <a:p>
            <a:pPr algn="ctr"/>
            <a:r>
              <a:rPr altLang="zh-CN" b="1" lang="en-US" sz="2600">
                <a:solidFill>
                  <a:schemeClr val="bg1"/>
                </a:solidFill>
                <a:cs typeface="+mn-ea"/>
                <a:sym typeface="+mn-lt"/>
              </a:rPr>
              <a:t>DD</a:t>
            </a:r>
          </a:p>
        </p:txBody>
      </p:sp>
      <p:sp>
        <p:nvSpPr>
          <p:cNvPr id="19" name="Oval 19"/>
          <p:cNvSpPr>
            <a:spLocks noChangeArrowheads="1"/>
          </p:cNvSpPr>
          <p:nvPr/>
        </p:nvSpPr>
        <p:spPr bwMode="auto">
          <a:xfrm>
            <a:off x="3089591" y="4266169"/>
            <a:ext cx="993904" cy="993775"/>
          </a:xfrm>
          <a:prstGeom prst="ellipse">
            <a:avLst/>
          </a:prstGeom>
          <a:solidFill>
            <a:srgbClr val="943D41"/>
          </a:soli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20" lIns="0" rIns="0" rtlCol="0" tIns="45720"/>
          <a:lstStyle/>
          <a:p>
            <a:pPr algn="ctr"/>
            <a:r>
              <a:rPr altLang="zh-CN" b="1" lang="en-US" sz="2600">
                <a:solidFill>
                  <a:schemeClr val="bg1"/>
                </a:solidFill>
                <a:cs typeface="+mn-ea"/>
                <a:sym typeface="+mn-lt"/>
              </a:rPr>
              <a:t>M</a:t>
            </a:r>
          </a:p>
        </p:txBody>
      </p:sp>
      <p:grpSp>
        <p:nvGrpSpPr>
          <p:cNvPr id="26" name="组合 25"/>
          <p:cNvGrpSpPr/>
          <p:nvPr/>
        </p:nvGrpSpPr>
        <p:grpSpPr>
          <a:xfrm>
            <a:off x="5010503" y="2571829"/>
            <a:ext cx="2035861" cy="2036123"/>
            <a:chOff x="5049626" y="2709612"/>
            <a:chExt cx="2035596" cy="2036122"/>
          </a:xfrm>
        </p:grpSpPr>
        <p:sp>
          <p:nvSpPr>
            <p:cNvPr id="27" name="椭圆 26"/>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zh-CN" b="1" lang="en-US" sz="5000">
                  <a:solidFill>
                    <a:srgbClr val="943D41"/>
                  </a:solidFill>
                  <a:cs typeface="+mn-ea"/>
                  <a:sym typeface="+mn-lt"/>
                </a:rPr>
                <a:t>SW</a:t>
              </a:r>
            </a:p>
          </p:txBody>
        </p:sp>
        <p:sp>
          <p:nvSpPr>
            <p:cNvPr id="28" name="同心圆 27"/>
            <p:cNvSpPr/>
            <p:nvPr/>
          </p:nvSpPr>
          <p:spPr>
            <a:xfrm>
              <a:off x="5175546" y="2835796"/>
              <a:ext cx="1783756" cy="1783754"/>
            </a:xfrm>
            <a:prstGeom prst="donut">
              <a:avLst>
                <a:gd fmla="val 9002" name="adj"/>
              </a:avLst>
            </a:prstGeom>
            <a:solidFill>
              <a:srgbClr val="C06170"/>
            </a:solid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sp>
        <p:nvSpPr>
          <p:cNvPr id="30" name="文本框 29">
            <a:extLst>
              <a:ext uri="{FF2B5EF4-FFF2-40B4-BE49-F238E27FC236}">
                <a16:creationId xmlns:a16="http://schemas.microsoft.com/office/drawing/2014/main" id="{08A1B5E1-1FD2-4813-9F88-99BEC830FBEA}"/>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zh-CN" b="1" lang="en-US" sz="3500">
                <a:blipFill>
                  <a:blip r:embed="rId3"/>
                  <a:stretch>
                    <a:fillRect/>
                  </a:stretch>
                </a:blipFill>
                <a:latin charset="-122" panose="020b0503020204020204" pitchFamily="34" typeface="微软雅黑"/>
                <a:ea charset="-122" panose="020b0503020204020204" pitchFamily="34" typeface="微软雅黑"/>
              </a:rPr>
              <a:t>SW分析领域</a:t>
            </a:r>
          </a:p>
        </p:txBody>
      </p:sp>
      <p:sp>
        <p:nvSpPr>
          <p:cNvPr id="31" name="文本框 30">
            <a:extLst>
              <a:ext uri="{FF2B5EF4-FFF2-40B4-BE49-F238E27FC236}">
                <a16:creationId xmlns:a16="http://schemas.microsoft.com/office/drawing/2014/main" id="{2A0570E5-6DC3-411E-9597-B1F5D39347FC}"/>
              </a:ext>
            </a:extLst>
          </p:cNvPr>
          <p:cNvSpPr txBox="1"/>
          <p:nvPr/>
        </p:nvSpPr>
        <p:spPr>
          <a:xfrm>
            <a:off x="2001529" y="1738997"/>
            <a:ext cx="921456" cy="396240"/>
          </a:xfrm>
          <a:prstGeom prst="rect">
            <a:avLst/>
          </a:prstGeom>
          <a:noFill/>
        </p:spPr>
        <p:txBody>
          <a:bodyPr rtlCol="0" wrap="square">
            <a:spAutoFit/>
          </a:bodyPr>
          <a:lstStyle/>
          <a:p>
            <a:r>
              <a:rPr altLang="en-US" b="1" lang="zh-CN" sz="2000">
                <a:solidFill>
                  <a:srgbClr val="943D41"/>
                </a:solidFill>
                <a:latin charset="0" panose="020b0602020204020303" pitchFamily="34" typeface="Futura Md BT"/>
                <a:ea charset="-122" panose="020b0503020204020204" pitchFamily="34" typeface="微软雅黑"/>
              </a:rPr>
              <a:t>品 质</a:t>
            </a:r>
          </a:p>
        </p:txBody>
      </p:sp>
      <p:sp>
        <p:nvSpPr>
          <p:cNvPr id="32" name="矩形 31">
            <a:extLst>
              <a:ext uri="{FF2B5EF4-FFF2-40B4-BE49-F238E27FC236}">
                <a16:creationId xmlns:a16="http://schemas.microsoft.com/office/drawing/2014/main" id="{B1313AD8-82AC-457A-A924-D1BC3C475911}"/>
              </a:ext>
            </a:extLst>
          </p:cNvPr>
          <p:cNvSpPr/>
          <p:nvPr/>
        </p:nvSpPr>
        <p:spPr>
          <a:xfrm>
            <a:off x="193938" y="2102797"/>
            <a:ext cx="2849612" cy="457200"/>
          </a:xfrm>
          <a:prstGeom prst="rect">
            <a:avLst/>
          </a:prstGeom>
        </p:spPr>
        <p:txBody>
          <a:bodyPr wrap="square">
            <a:spAutoFit/>
          </a:bodyPr>
          <a:lstStyle/>
          <a:p>
            <a:r>
              <a:rPr altLang="en-US" lang="zh-CN" sz="1200">
                <a:solidFill>
                  <a:schemeClr val="tx1">
                    <a:lumMod val="50000"/>
                    <a:lumOff val="50000"/>
                  </a:schemeClr>
                </a:solidFill>
                <a:latin charset="0" panose="020b0602020204020303" pitchFamily="34" typeface="Futura Md BT"/>
                <a:ea charset="-122" panose="020b0503020204020204" pitchFamily="34" typeface="微软雅黑"/>
              </a:rPr>
              <a:t>产品质量的安全性、稳定性、可靠性、美观性、适用性、耐久性、经济性等。</a:t>
            </a:r>
          </a:p>
        </p:txBody>
      </p:sp>
      <p:sp>
        <p:nvSpPr>
          <p:cNvPr id="33" name="文本框 32">
            <a:extLst>
              <a:ext uri="{FF2B5EF4-FFF2-40B4-BE49-F238E27FC236}">
                <a16:creationId xmlns:a16="http://schemas.microsoft.com/office/drawing/2014/main" id="{F7AF2190-FE7E-4EA4-BA3E-3DAB715FFB93}"/>
              </a:ext>
            </a:extLst>
          </p:cNvPr>
          <p:cNvSpPr txBox="1"/>
          <p:nvPr/>
        </p:nvSpPr>
        <p:spPr>
          <a:xfrm>
            <a:off x="9100355" y="1719532"/>
            <a:ext cx="1706880" cy="396240"/>
          </a:xfrm>
          <a:prstGeom prst="rect">
            <a:avLst/>
          </a:prstGeom>
          <a:noFill/>
        </p:spPr>
        <p:txBody>
          <a:bodyPr rtlCol="0" wrap="none">
            <a:spAutoFit/>
          </a:bodyPr>
          <a:lstStyle/>
          <a:p>
            <a:r>
              <a:rPr altLang="en-US" b="1" lang="zh-CN" sz="2000">
                <a:solidFill>
                  <a:srgbClr val="943D41"/>
                </a:solidFill>
                <a:latin charset="0" panose="020b0602020204020303" pitchFamily="34" typeface="Futura Md BT"/>
                <a:ea charset="-122" panose="020b0503020204020204" pitchFamily="34" typeface="微软雅黑"/>
              </a:rPr>
              <a:t>成本（价格）</a:t>
            </a:r>
          </a:p>
        </p:txBody>
      </p:sp>
      <p:sp>
        <p:nvSpPr>
          <p:cNvPr id="34" name="矩形 33">
            <a:extLst>
              <a:ext uri="{FF2B5EF4-FFF2-40B4-BE49-F238E27FC236}">
                <a16:creationId xmlns:a16="http://schemas.microsoft.com/office/drawing/2014/main" id="{16AE92C4-6200-4860-9714-429A0052F5D4}"/>
              </a:ext>
            </a:extLst>
          </p:cNvPr>
          <p:cNvSpPr/>
          <p:nvPr/>
        </p:nvSpPr>
        <p:spPr>
          <a:xfrm>
            <a:off x="9100353" y="2224273"/>
            <a:ext cx="2353530" cy="640080"/>
          </a:xfrm>
          <a:prstGeom prst="rect">
            <a:avLst/>
          </a:prstGeom>
        </p:spPr>
        <p:txBody>
          <a:bodyPr wrap="square">
            <a:spAutoFit/>
          </a:bodyPr>
          <a:lstStyle/>
          <a:p>
            <a:r>
              <a:rPr altLang="en-US" lang="zh-CN" sz="1200">
                <a:solidFill>
                  <a:schemeClr val="tx1">
                    <a:lumMod val="50000"/>
                    <a:lumOff val="50000"/>
                  </a:schemeClr>
                </a:solidFill>
                <a:latin charset="0" panose="020b0602020204020303" pitchFamily="34" typeface="Futura Md BT"/>
                <a:ea charset="-122" panose="020b0503020204020204" pitchFamily="34" typeface="微软雅黑"/>
              </a:rPr>
              <a:t>同样等级产品的生产成本、销售成本、服务成本等和销售价格（产品赢利能力）。</a:t>
            </a:r>
          </a:p>
        </p:txBody>
      </p:sp>
      <p:sp>
        <p:nvSpPr>
          <p:cNvPr id="35" name="文本框 34">
            <a:extLst>
              <a:ext uri="{FF2B5EF4-FFF2-40B4-BE49-F238E27FC236}">
                <a16:creationId xmlns:a16="http://schemas.microsoft.com/office/drawing/2014/main" id="{E0558D4C-5AA8-4653-8E1B-AEFB37FCBB20}"/>
              </a:ext>
            </a:extLst>
          </p:cNvPr>
          <p:cNvSpPr txBox="1"/>
          <p:nvPr/>
        </p:nvSpPr>
        <p:spPr>
          <a:xfrm>
            <a:off x="193938" y="3015694"/>
            <a:ext cx="3255703" cy="396240"/>
          </a:xfrm>
          <a:prstGeom prst="rect">
            <a:avLst/>
          </a:prstGeom>
          <a:noFill/>
        </p:spPr>
        <p:txBody>
          <a:bodyPr rtlCol="0" wrap="square">
            <a:spAutoFit/>
          </a:bodyPr>
          <a:lstStyle/>
          <a:p>
            <a:r>
              <a:rPr altLang="en-US" b="1" lang="zh-CN" sz="2000">
                <a:solidFill>
                  <a:srgbClr val="943D41"/>
                </a:solidFill>
                <a:latin charset="0" panose="020b0602020204020303" pitchFamily="34" typeface="Futura Md BT"/>
                <a:ea charset="-122" panose="020b0503020204020204" pitchFamily="34" typeface="微软雅黑"/>
              </a:rPr>
              <a:t>产量/效率/交付能力</a:t>
            </a:r>
          </a:p>
        </p:txBody>
      </p:sp>
      <p:sp>
        <p:nvSpPr>
          <p:cNvPr id="36" name="矩形 35">
            <a:extLst>
              <a:ext uri="{FF2B5EF4-FFF2-40B4-BE49-F238E27FC236}">
                <a16:creationId xmlns:a16="http://schemas.microsoft.com/office/drawing/2014/main" id="{72A8BE29-0473-4C0C-8A59-2FCAF7737950}"/>
              </a:ext>
            </a:extLst>
          </p:cNvPr>
          <p:cNvSpPr/>
          <p:nvPr/>
        </p:nvSpPr>
        <p:spPr>
          <a:xfrm>
            <a:off x="209675" y="3421736"/>
            <a:ext cx="2608069" cy="640080"/>
          </a:xfrm>
          <a:prstGeom prst="rect">
            <a:avLst/>
          </a:prstGeom>
        </p:spPr>
        <p:txBody>
          <a:bodyPr wrap="square">
            <a:spAutoFit/>
          </a:bodyPr>
          <a:lstStyle/>
          <a:p>
            <a:r>
              <a:rPr altLang="en-US" lang="zh-CN" sz="1200">
                <a:solidFill>
                  <a:schemeClr val="tx1">
                    <a:lumMod val="50000"/>
                    <a:lumOff val="50000"/>
                  </a:schemeClr>
                </a:solidFill>
                <a:latin charset="0" panose="020b0602020204020303" pitchFamily="34" typeface="Futura Md BT"/>
                <a:ea charset="-122" panose="020b0503020204020204" pitchFamily="34" typeface="微软雅黑"/>
              </a:rPr>
              <a:t>生产总量、生产能力（CT），综合效率、人均产量、人均附加值、交付按量准时。</a:t>
            </a:r>
          </a:p>
        </p:txBody>
      </p:sp>
      <p:sp>
        <p:nvSpPr>
          <p:cNvPr id="37" name="文本框 36">
            <a:extLst>
              <a:ext uri="{FF2B5EF4-FFF2-40B4-BE49-F238E27FC236}">
                <a16:creationId xmlns:a16="http://schemas.microsoft.com/office/drawing/2014/main" id="{AF576CEA-C067-4B4C-88F1-1A42803FC74B}"/>
              </a:ext>
            </a:extLst>
          </p:cNvPr>
          <p:cNvSpPr txBox="1"/>
          <p:nvPr/>
        </p:nvSpPr>
        <p:spPr>
          <a:xfrm>
            <a:off x="9390504" y="3167849"/>
            <a:ext cx="2335530" cy="396240"/>
          </a:xfrm>
          <a:prstGeom prst="rect">
            <a:avLst/>
          </a:prstGeom>
          <a:noFill/>
        </p:spPr>
        <p:txBody>
          <a:bodyPr rtlCol="0" wrap="none">
            <a:spAutoFit/>
          </a:bodyPr>
          <a:lstStyle/>
          <a:p>
            <a:r>
              <a:rPr altLang="en-US" b="1" lang="zh-CN" sz="2000">
                <a:solidFill>
                  <a:srgbClr val="943D41"/>
                </a:solidFill>
                <a:latin charset="0" panose="020b0602020204020303" pitchFamily="34" typeface="Futura Md BT"/>
                <a:ea charset="-122" panose="020b0503020204020204" pitchFamily="34" typeface="微软雅黑"/>
              </a:rPr>
              <a:t>产品研发/生产技术</a:t>
            </a:r>
          </a:p>
        </p:txBody>
      </p:sp>
      <p:sp>
        <p:nvSpPr>
          <p:cNvPr id="38" name="矩形 37">
            <a:extLst>
              <a:ext uri="{FF2B5EF4-FFF2-40B4-BE49-F238E27FC236}">
                <a16:creationId xmlns:a16="http://schemas.microsoft.com/office/drawing/2014/main" id="{7D964337-ECF5-4F5F-91ED-C75B20A7569D}"/>
              </a:ext>
            </a:extLst>
          </p:cNvPr>
          <p:cNvSpPr/>
          <p:nvPr/>
        </p:nvSpPr>
        <p:spPr>
          <a:xfrm>
            <a:off x="9390503" y="3672591"/>
            <a:ext cx="2353530" cy="640080"/>
          </a:xfrm>
          <a:prstGeom prst="rect">
            <a:avLst/>
          </a:prstGeom>
        </p:spPr>
        <p:txBody>
          <a:bodyPr wrap="square">
            <a:spAutoFit/>
          </a:bodyPr>
          <a:lstStyle/>
          <a:p>
            <a:r>
              <a:rPr altLang="en-US" lang="zh-CN" sz="1200">
                <a:solidFill>
                  <a:schemeClr val="tx1">
                    <a:lumMod val="50000"/>
                    <a:lumOff val="50000"/>
                  </a:schemeClr>
                </a:solidFill>
                <a:latin charset="0" panose="020b0602020204020303" pitchFamily="34" typeface="Futura Md BT"/>
                <a:ea charset="-122" panose="020b0503020204020204" pitchFamily="34" typeface="微软雅黑"/>
              </a:rPr>
              <a:t> 新产品设计开发能力，开发周期，专利技术，专有技术，技术创新能力等。</a:t>
            </a:r>
          </a:p>
        </p:txBody>
      </p:sp>
      <p:sp>
        <p:nvSpPr>
          <p:cNvPr id="39" name="文本框 38">
            <a:extLst>
              <a:ext uri="{FF2B5EF4-FFF2-40B4-BE49-F238E27FC236}">
                <a16:creationId xmlns:a16="http://schemas.microsoft.com/office/drawing/2014/main" id="{47F4D67F-3405-47C3-A197-D5E00CA52686}"/>
              </a:ext>
            </a:extLst>
          </p:cNvPr>
          <p:cNvSpPr txBox="1"/>
          <p:nvPr/>
        </p:nvSpPr>
        <p:spPr>
          <a:xfrm>
            <a:off x="123362" y="4431735"/>
            <a:ext cx="3326279" cy="365760"/>
          </a:xfrm>
          <a:prstGeom prst="rect">
            <a:avLst/>
          </a:prstGeom>
          <a:noFill/>
        </p:spPr>
        <p:txBody>
          <a:bodyPr rtlCol="0" wrap="square">
            <a:spAutoFit/>
          </a:bodyPr>
          <a:lstStyle/>
          <a:p>
            <a:r>
              <a:rPr altLang="en-US" b="1" lang="zh-CN">
                <a:solidFill>
                  <a:srgbClr val="943D41"/>
                </a:solidFill>
                <a:latin charset="0" panose="020b0602020204020303" pitchFamily="34" typeface="Futura Md BT"/>
                <a:ea charset="-122" panose="020b0503020204020204" pitchFamily="34" typeface="微软雅黑"/>
              </a:rPr>
              <a:t>人才/设备/物料/方法/测量</a:t>
            </a:r>
          </a:p>
        </p:txBody>
      </p:sp>
      <p:sp>
        <p:nvSpPr>
          <p:cNvPr id="40" name="矩形 39">
            <a:extLst>
              <a:ext uri="{FF2B5EF4-FFF2-40B4-BE49-F238E27FC236}">
                <a16:creationId xmlns:a16="http://schemas.microsoft.com/office/drawing/2014/main" id="{A76B0D20-B9B0-49AD-B69D-F15BAEE8D057}"/>
              </a:ext>
            </a:extLst>
          </p:cNvPr>
          <p:cNvSpPr/>
          <p:nvPr/>
        </p:nvSpPr>
        <p:spPr>
          <a:xfrm>
            <a:off x="193938" y="4938072"/>
            <a:ext cx="2608069" cy="701040"/>
          </a:xfrm>
          <a:prstGeom prst="rect">
            <a:avLst/>
          </a:prstGeom>
        </p:spPr>
        <p:txBody>
          <a:bodyPr wrap="square">
            <a:spAutoFit/>
          </a:bodyPr>
          <a:lstStyle/>
          <a:p>
            <a:r>
              <a:rPr altLang="zh-CN" lang="en-US" sz="1000">
                <a:solidFill>
                  <a:schemeClr val="tx1">
                    <a:lumMod val="50000"/>
                    <a:lumOff val="50000"/>
                  </a:schemeClr>
                </a:solidFill>
                <a:latin charset="0" panose="020b0602020204020303" pitchFamily="34" typeface="Futura Md BT"/>
                <a:ea charset="-122" panose="020b0503020204020204" pitchFamily="34" typeface="微软雅黑"/>
              </a:rPr>
              <a:t>『人才』：经验丰富的优秀管理人才；『设备』：先进高效率的生产线；『物料』：优秀的供应商团队；『方法』：先进的管理方法；『测量』：先进的测量仪器。</a:t>
            </a:r>
          </a:p>
        </p:txBody>
      </p:sp>
      <p:sp>
        <p:nvSpPr>
          <p:cNvPr id="41" name="文本框 40">
            <a:extLst>
              <a:ext uri="{FF2B5EF4-FFF2-40B4-BE49-F238E27FC236}">
                <a16:creationId xmlns:a16="http://schemas.microsoft.com/office/drawing/2014/main" id="{39D943E9-82A9-48E2-BDA9-C07F68A19DB0}"/>
              </a:ext>
            </a:extLst>
          </p:cNvPr>
          <p:cNvSpPr txBox="1"/>
          <p:nvPr/>
        </p:nvSpPr>
        <p:spPr>
          <a:xfrm>
            <a:off x="9121755" y="4537963"/>
            <a:ext cx="1319530" cy="396240"/>
          </a:xfrm>
          <a:prstGeom prst="rect">
            <a:avLst/>
          </a:prstGeom>
          <a:noFill/>
        </p:spPr>
        <p:txBody>
          <a:bodyPr rtlCol="0" wrap="none">
            <a:spAutoFit/>
          </a:bodyPr>
          <a:lstStyle/>
          <a:p>
            <a:r>
              <a:rPr altLang="en-US" b="1" lang="zh-CN" sz="2000">
                <a:solidFill>
                  <a:srgbClr val="943D41"/>
                </a:solidFill>
                <a:latin charset="0" panose="020b0602020204020303" pitchFamily="34" typeface="Futura Md BT"/>
                <a:ea charset="-122" panose="020b0503020204020204" pitchFamily="34" typeface="微软雅黑"/>
              </a:rPr>
              <a:t>销售/服务</a:t>
            </a:r>
          </a:p>
        </p:txBody>
      </p:sp>
      <p:sp>
        <p:nvSpPr>
          <p:cNvPr id="42" name="矩形 41">
            <a:extLst>
              <a:ext uri="{FF2B5EF4-FFF2-40B4-BE49-F238E27FC236}">
                <a16:creationId xmlns:a16="http://schemas.microsoft.com/office/drawing/2014/main" id="{6095ABB8-408D-4005-AA37-B60100CB9727}"/>
              </a:ext>
            </a:extLst>
          </p:cNvPr>
          <p:cNvSpPr/>
          <p:nvPr/>
        </p:nvSpPr>
        <p:spPr>
          <a:xfrm>
            <a:off x="9121753" y="5042703"/>
            <a:ext cx="2353530" cy="762000"/>
          </a:xfrm>
          <a:prstGeom prst="rect">
            <a:avLst/>
          </a:prstGeom>
        </p:spPr>
        <p:txBody>
          <a:bodyPr wrap="square">
            <a:spAutoFit/>
          </a:bodyPr>
          <a:lstStyle/>
          <a:p>
            <a:r>
              <a:rPr altLang="zh-CN" lang="en-US" sz="1100">
                <a:solidFill>
                  <a:schemeClr val="tx1">
                    <a:lumMod val="50000"/>
                    <a:lumOff val="50000"/>
                  </a:schemeClr>
                </a:solidFill>
                <a:latin charset="0" panose="020b0602020204020303" pitchFamily="34" typeface="Futura Md BT"/>
                <a:ea charset="-122" panose="020b0503020204020204" pitchFamily="34" typeface="微软雅黑"/>
              </a:rPr>
              <a:t>『销售』：强大的销售网络，优秀的销售团队，丰富的销售经验和技巧；『服务』：完善的售后服务体系。</a:t>
            </a:r>
          </a:p>
        </p:txBody>
      </p:sp>
    </p:spTree>
    <p:extLst>
      <p:ext uri="{BB962C8B-B14F-4D97-AF65-F5344CB8AC3E}">
        <p14:creationId val="2902799043"/>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par>
                                <p:cTn fill="hold" grpId="0" id="14" nodeType="withEffect" presetClass="entr" presetID="22" presetSubtype="2">
                                  <p:stCondLst>
                                    <p:cond delay="0"/>
                                  </p:stCondLst>
                                  <p:childTnLst>
                                    <p:set>
                                      <p:cBhvr>
                                        <p:cTn dur="1" fill="hold" id="15">
                                          <p:stCondLst>
                                            <p:cond delay="0"/>
                                          </p:stCondLst>
                                        </p:cTn>
                                        <p:tgtEl>
                                          <p:spTgt spid="6"/>
                                        </p:tgtEl>
                                        <p:attrNameLst>
                                          <p:attrName>style.visibility</p:attrName>
                                        </p:attrNameLst>
                                      </p:cBhvr>
                                      <p:to>
                                        <p:strVal val="visible"/>
                                      </p:to>
                                    </p:set>
                                    <p:animEffect filter="wipe(right)" transition="in">
                                      <p:cBhvr>
                                        <p:cTn dur="500" id="16"/>
                                        <p:tgtEl>
                                          <p:spTgt spid="6"/>
                                        </p:tgtEl>
                                      </p:cBhvr>
                                    </p:animEffect>
                                  </p:childTnLst>
                                </p:cTn>
                              </p:par>
                            </p:childTnLst>
                          </p:cTn>
                        </p:par>
                        <p:par>
                          <p:cTn fill="hold" id="17" nodeType="afterGroup">
                            <p:stCondLst>
                              <p:cond delay="1000"/>
                            </p:stCondLst>
                            <p:childTnLst>
                              <p:par>
                                <p:cTn fill="hold" grpId="0" id="18" nodeType="afterEffect" presetClass="entr" presetID="22" presetSubtype="2">
                                  <p:stCondLst>
                                    <p:cond delay="0"/>
                                  </p:stCondLst>
                                  <p:childTnLst>
                                    <p:set>
                                      <p:cBhvr>
                                        <p:cTn dur="1" fill="hold" id="19">
                                          <p:stCondLst>
                                            <p:cond delay="0"/>
                                          </p:stCondLst>
                                        </p:cTn>
                                        <p:tgtEl>
                                          <p:spTgt spid="4"/>
                                        </p:tgtEl>
                                        <p:attrNameLst>
                                          <p:attrName>style.visibility</p:attrName>
                                        </p:attrNameLst>
                                      </p:cBhvr>
                                      <p:to>
                                        <p:strVal val="visible"/>
                                      </p:to>
                                    </p:set>
                                    <p:animEffect filter="wipe(right)" transition="in">
                                      <p:cBhvr>
                                        <p:cTn dur="500" id="20"/>
                                        <p:tgtEl>
                                          <p:spTgt spid="4"/>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500" id="23"/>
                                        <p:tgtEl>
                                          <p:spTgt spid="5"/>
                                        </p:tgtEl>
                                      </p:cBhvr>
                                    </p:animEffect>
                                  </p:childTnLst>
                                </p:cTn>
                              </p:par>
                            </p:childTnLst>
                          </p:cTn>
                        </p:par>
                        <p:par>
                          <p:cTn fill="hold" id="24" nodeType="afterGroup">
                            <p:stCondLst>
                              <p:cond delay="1500"/>
                            </p:stCondLst>
                            <p:childTnLst>
                              <p:par>
                                <p:cTn fill="hold" grpId="0" id="25" nodeType="afterEffect" presetClass="entr" presetID="52" presetSubtype="0">
                                  <p:stCondLst>
                                    <p:cond delay="0"/>
                                  </p:stCondLst>
                                  <p:childTnLst>
                                    <p:set>
                                      <p:cBhvr>
                                        <p:cTn dur="1" fill="hold" id="26">
                                          <p:stCondLst>
                                            <p:cond delay="0"/>
                                          </p:stCondLst>
                                        </p:cTn>
                                        <p:tgtEl>
                                          <p:spTgt spid="14"/>
                                        </p:tgtEl>
                                        <p:attrNameLst>
                                          <p:attrName>style.visibility</p:attrName>
                                        </p:attrNameLst>
                                      </p:cBhvr>
                                      <p:to>
                                        <p:strVal val="visible"/>
                                      </p:to>
                                    </p:set>
                                    <p:animScale>
                                      <p:cBhvr>
                                        <p:cTn decel="50000" dur="1000" fill="hold" id="27">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14"/>
                                        </p:tgtEl>
                                        <p:attrNameLst>
                                          <p:attrName>ppt_x</p:attrName>
                                          <p:attrName>ppt_y</p:attrName>
                                        </p:attrNameLst>
                                      </p:cBhvr>
                                    </p:animMotion>
                                    <p:animEffect filter="fade" transition="in">
                                      <p:cBhvr>
                                        <p:cTn dur="1000" id="29"/>
                                        <p:tgtEl>
                                          <p:spTgt spid="14"/>
                                        </p:tgtEl>
                                      </p:cBhvr>
                                    </p:animEffect>
                                  </p:childTnLst>
                                </p:cTn>
                              </p:par>
                              <p:par>
                                <p:cTn fill="hold" grpId="0" id="30" nodeType="withEffect" presetClass="entr" presetID="52" presetSubtype="0">
                                  <p:stCondLst>
                                    <p:cond delay="200"/>
                                  </p:stCondLst>
                                  <p:childTnLst>
                                    <p:set>
                                      <p:cBhvr>
                                        <p:cTn dur="1" fill="hold" id="31">
                                          <p:stCondLst>
                                            <p:cond delay="0"/>
                                          </p:stCondLst>
                                        </p:cTn>
                                        <p:tgtEl>
                                          <p:spTgt spid="15"/>
                                        </p:tgtEl>
                                        <p:attrNameLst>
                                          <p:attrName>style.visibility</p:attrName>
                                        </p:attrNameLst>
                                      </p:cBhvr>
                                      <p:to>
                                        <p:strVal val="visible"/>
                                      </p:to>
                                    </p:set>
                                    <p:animScale>
                                      <p:cBhvr>
                                        <p:cTn decel="50000" dur="1000" fill="hold" id="32">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15"/>
                                        </p:tgtEl>
                                        <p:attrNameLst>
                                          <p:attrName>ppt_x</p:attrName>
                                          <p:attrName>ppt_y</p:attrName>
                                        </p:attrNameLst>
                                      </p:cBhvr>
                                    </p:animMotion>
                                    <p:animEffect filter="fade" transition="in">
                                      <p:cBhvr>
                                        <p:cTn dur="1000" id="34"/>
                                        <p:tgtEl>
                                          <p:spTgt spid="15"/>
                                        </p:tgtEl>
                                      </p:cBhvr>
                                    </p:animEffect>
                                  </p:childTnLst>
                                </p:cTn>
                              </p:par>
                              <p:par>
                                <p:cTn fill="hold" grpId="0" id="35" nodeType="withEffect" presetClass="entr" presetID="52" presetSubtype="0">
                                  <p:stCondLst>
                                    <p:cond delay="400"/>
                                  </p:stCondLst>
                                  <p:childTnLst>
                                    <p:set>
                                      <p:cBhvr>
                                        <p:cTn dur="1" fill="hold" id="36">
                                          <p:stCondLst>
                                            <p:cond delay="0"/>
                                          </p:stCondLst>
                                        </p:cTn>
                                        <p:tgtEl>
                                          <p:spTgt spid="18"/>
                                        </p:tgtEl>
                                        <p:attrNameLst>
                                          <p:attrName>style.visibility</p:attrName>
                                        </p:attrNameLst>
                                      </p:cBhvr>
                                      <p:to>
                                        <p:strVal val="visible"/>
                                      </p:to>
                                    </p:set>
                                    <p:animScale>
                                      <p:cBhvr>
                                        <p:cTn decel="50000" dur="1000" fill="hold" id="37">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18"/>
                                        </p:tgtEl>
                                        <p:attrNameLst>
                                          <p:attrName>ppt_x</p:attrName>
                                          <p:attrName>ppt_y</p:attrName>
                                        </p:attrNameLst>
                                      </p:cBhvr>
                                    </p:animMotion>
                                    <p:animEffect filter="fade" transition="in">
                                      <p:cBhvr>
                                        <p:cTn dur="1000" id="39"/>
                                        <p:tgtEl>
                                          <p:spTgt spid="18"/>
                                        </p:tgtEl>
                                      </p:cBhvr>
                                    </p:animEffect>
                                  </p:childTnLst>
                                </p:cTn>
                              </p:par>
                              <p:par>
                                <p:cTn fill="hold" grpId="0" id="40" nodeType="withEffect" presetClass="entr" presetID="52" presetSubtype="0">
                                  <p:stCondLst>
                                    <p:cond delay="600"/>
                                  </p:stCondLst>
                                  <p:childTnLst>
                                    <p:set>
                                      <p:cBhvr>
                                        <p:cTn dur="1" fill="hold" id="41">
                                          <p:stCondLst>
                                            <p:cond delay="0"/>
                                          </p:stCondLst>
                                        </p:cTn>
                                        <p:tgtEl>
                                          <p:spTgt spid="16"/>
                                        </p:tgtEl>
                                        <p:attrNameLst>
                                          <p:attrName>style.visibility</p:attrName>
                                        </p:attrNameLst>
                                      </p:cBhvr>
                                      <p:to>
                                        <p:strVal val="visible"/>
                                      </p:to>
                                    </p:set>
                                    <p:animScale>
                                      <p:cBhvr>
                                        <p:cTn decel="50000" dur="1000" fill="hold" id="42">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16"/>
                                        </p:tgtEl>
                                        <p:attrNameLst>
                                          <p:attrName>ppt_x</p:attrName>
                                          <p:attrName>ppt_y</p:attrName>
                                        </p:attrNameLst>
                                      </p:cBhvr>
                                    </p:animMotion>
                                    <p:animEffect filter="fade" transition="in">
                                      <p:cBhvr>
                                        <p:cTn dur="1000" id="44"/>
                                        <p:tgtEl>
                                          <p:spTgt spid="16"/>
                                        </p:tgtEl>
                                      </p:cBhvr>
                                    </p:animEffect>
                                  </p:childTnLst>
                                </p:cTn>
                              </p:par>
                              <p:par>
                                <p:cTn fill="hold" grpId="0" id="45" nodeType="withEffect" presetClass="entr" presetID="52" presetSubtype="0">
                                  <p:stCondLst>
                                    <p:cond delay="800"/>
                                  </p:stCondLst>
                                  <p:childTnLst>
                                    <p:set>
                                      <p:cBhvr>
                                        <p:cTn dur="1" fill="hold" id="46">
                                          <p:stCondLst>
                                            <p:cond delay="0"/>
                                          </p:stCondLst>
                                        </p:cTn>
                                        <p:tgtEl>
                                          <p:spTgt spid="19"/>
                                        </p:tgtEl>
                                        <p:attrNameLst>
                                          <p:attrName>style.visibility</p:attrName>
                                        </p:attrNameLst>
                                      </p:cBhvr>
                                      <p:to>
                                        <p:strVal val="visible"/>
                                      </p:to>
                                    </p:set>
                                    <p:animScale>
                                      <p:cBhvr>
                                        <p:cTn decel="50000" dur="1000" fill="hold" id="47">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8">
                                          <p:stCondLst>
                                            <p:cond delay="0"/>
                                          </p:stCondLst>
                                        </p:cTn>
                                        <p:tgtEl>
                                          <p:spTgt spid="19"/>
                                        </p:tgtEl>
                                        <p:attrNameLst>
                                          <p:attrName>ppt_x</p:attrName>
                                          <p:attrName>ppt_y</p:attrName>
                                        </p:attrNameLst>
                                      </p:cBhvr>
                                    </p:animMotion>
                                    <p:animEffect filter="fade" transition="in">
                                      <p:cBhvr>
                                        <p:cTn dur="1000" id="49"/>
                                        <p:tgtEl>
                                          <p:spTgt spid="19"/>
                                        </p:tgtEl>
                                      </p:cBhvr>
                                    </p:animEffect>
                                  </p:childTnLst>
                                </p:cTn>
                              </p:par>
                              <p:par>
                                <p:cTn fill="hold" grpId="0" id="50" nodeType="withEffect" presetClass="entr" presetID="52" presetSubtype="0">
                                  <p:stCondLst>
                                    <p:cond delay="1000"/>
                                  </p:stCondLst>
                                  <p:childTnLst>
                                    <p:set>
                                      <p:cBhvr>
                                        <p:cTn dur="1" fill="hold" id="51">
                                          <p:stCondLst>
                                            <p:cond delay="0"/>
                                          </p:stCondLst>
                                        </p:cTn>
                                        <p:tgtEl>
                                          <p:spTgt spid="17"/>
                                        </p:tgtEl>
                                        <p:attrNameLst>
                                          <p:attrName>style.visibility</p:attrName>
                                        </p:attrNameLst>
                                      </p:cBhvr>
                                      <p:to>
                                        <p:strVal val="visible"/>
                                      </p:to>
                                    </p:set>
                                    <p:animScale>
                                      <p:cBhvr>
                                        <p:cTn decel="50000" dur="1000" fill="hold" id="52">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3">
                                          <p:stCondLst>
                                            <p:cond delay="0"/>
                                          </p:stCondLst>
                                        </p:cTn>
                                        <p:tgtEl>
                                          <p:spTgt spid="17"/>
                                        </p:tgtEl>
                                        <p:attrNameLst>
                                          <p:attrName>ppt_x</p:attrName>
                                          <p:attrName>ppt_y</p:attrName>
                                        </p:attrNameLst>
                                      </p:cBhvr>
                                    </p:animMotion>
                                    <p:animEffect filter="fade" transition="in">
                                      <p:cBhvr>
                                        <p:cTn dur="1000" id="54"/>
                                        <p:tgtEl>
                                          <p:spTgt spid="17"/>
                                        </p:tgtEl>
                                      </p:cBhvr>
                                    </p:animEffect>
                                  </p:childTnLst>
                                </p:cTn>
                              </p:par>
                            </p:childTnLst>
                          </p:cTn>
                        </p:par>
                        <p:par>
                          <p:cTn fill="hold" id="55" nodeType="afterGroup">
                            <p:stCondLst>
                              <p:cond delay="3500"/>
                            </p:stCondLst>
                            <p:childTnLst>
                              <p:par>
                                <p:cTn fill="hold" id="56" nodeType="afterEffect" presetClass="entr" presetID="12" presetSubtype="8">
                                  <p:stCondLst>
                                    <p:cond delay="0"/>
                                  </p:stCondLst>
                                  <p:childTnLst>
                                    <p:set>
                                      <p:cBhvr>
                                        <p:cTn dur="1" fill="hold" id="57">
                                          <p:stCondLst>
                                            <p:cond delay="0"/>
                                          </p:stCondLst>
                                        </p:cTn>
                                        <p:tgtEl>
                                          <p:spTgt spid="8"/>
                                        </p:tgtEl>
                                        <p:attrNameLst>
                                          <p:attrName>style.visibility</p:attrName>
                                        </p:attrNameLst>
                                      </p:cBhvr>
                                      <p:to>
                                        <p:strVal val="visible"/>
                                      </p:to>
                                    </p:set>
                                    <p:anim calcmode="lin" valueType="num">
                                      <p:cBhvr additive="base">
                                        <p:cTn dur="500" id="58"/>
                                        <p:tgtEl>
                                          <p:spTgt spid="8"/>
                                        </p:tgtEl>
                                        <p:attrNameLst>
                                          <p:attrName>ppt_x</p:attrName>
                                        </p:attrNameLst>
                                      </p:cBhvr>
                                      <p:tavLst>
                                        <p:tav tm="0">
                                          <p:val>
                                            <p:strVal val="#ppt_x-#ppt_w*1.125000"/>
                                          </p:val>
                                        </p:tav>
                                        <p:tav tm="100000">
                                          <p:val>
                                            <p:strVal val="#ppt_x"/>
                                          </p:val>
                                        </p:tav>
                                      </p:tavLst>
                                    </p:anim>
                                    <p:animEffect filter="wipe(right)" transition="in">
                                      <p:cBhvr>
                                        <p:cTn dur="500" id="59"/>
                                        <p:tgtEl>
                                          <p:spTgt spid="8"/>
                                        </p:tgtEl>
                                      </p:cBhvr>
                                    </p:animEffect>
                                  </p:childTnLst>
                                </p:cTn>
                              </p:par>
                              <p:par>
                                <p:cTn fill="hold" id="60" nodeType="withEffect" presetClass="entr" presetID="12" presetSubtype="8">
                                  <p:stCondLst>
                                    <p:cond delay="0"/>
                                  </p:stCondLst>
                                  <p:childTnLst>
                                    <p:set>
                                      <p:cBhvr>
                                        <p:cTn dur="1" fill="hold" id="61">
                                          <p:stCondLst>
                                            <p:cond delay="0"/>
                                          </p:stCondLst>
                                        </p:cTn>
                                        <p:tgtEl>
                                          <p:spTgt spid="9"/>
                                        </p:tgtEl>
                                        <p:attrNameLst>
                                          <p:attrName>style.visibility</p:attrName>
                                        </p:attrNameLst>
                                      </p:cBhvr>
                                      <p:to>
                                        <p:strVal val="visible"/>
                                      </p:to>
                                    </p:set>
                                    <p:anim calcmode="lin" valueType="num">
                                      <p:cBhvr additive="base">
                                        <p:cTn dur="500" id="62"/>
                                        <p:tgtEl>
                                          <p:spTgt spid="9"/>
                                        </p:tgtEl>
                                        <p:attrNameLst>
                                          <p:attrName>ppt_x</p:attrName>
                                        </p:attrNameLst>
                                      </p:cBhvr>
                                      <p:tavLst>
                                        <p:tav tm="0">
                                          <p:val>
                                            <p:strVal val="#ppt_x-#ppt_w*1.125000"/>
                                          </p:val>
                                        </p:tav>
                                        <p:tav tm="100000">
                                          <p:val>
                                            <p:strVal val="#ppt_x"/>
                                          </p:val>
                                        </p:tav>
                                      </p:tavLst>
                                    </p:anim>
                                    <p:animEffect filter="wipe(right)" transition="in">
                                      <p:cBhvr>
                                        <p:cTn dur="500" id="63"/>
                                        <p:tgtEl>
                                          <p:spTgt spid="9"/>
                                        </p:tgtEl>
                                      </p:cBhvr>
                                    </p:animEffect>
                                  </p:childTnLst>
                                </p:cTn>
                              </p:par>
                              <p:par>
                                <p:cTn fill="hold" id="64" nodeType="withEffect" presetClass="entr" presetID="12" presetSubtype="8">
                                  <p:stCondLst>
                                    <p:cond delay="0"/>
                                  </p:stCondLst>
                                  <p:childTnLst>
                                    <p:set>
                                      <p:cBhvr>
                                        <p:cTn dur="1" fill="hold" id="65">
                                          <p:stCondLst>
                                            <p:cond delay="0"/>
                                          </p:stCondLst>
                                        </p:cTn>
                                        <p:tgtEl>
                                          <p:spTgt spid="10"/>
                                        </p:tgtEl>
                                        <p:attrNameLst>
                                          <p:attrName>style.visibility</p:attrName>
                                        </p:attrNameLst>
                                      </p:cBhvr>
                                      <p:to>
                                        <p:strVal val="visible"/>
                                      </p:to>
                                    </p:set>
                                    <p:anim calcmode="lin" valueType="num">
                                      <p:cBhvr additive="base">
                                        <p:cTn dur="500" id="66"/>
                                        <p:tgtEl>
                                          <p:spTgt spid="10"/>
                                        </p:tgtEl>
                                        <p:attrNameLst>
                                          <p:attrName>ppt_x</p:attrName>
                                        </p:attrNameLst>
                                      </p:cBhvr>
                                      <p:tavLst>
                                        <p:tav tm="0">
                                          <p:val>
                                            <p:strVal val="#ppt_x-#ppt_w*1.125000"/>
                                          </p:val>
                                        </p:tav>
                                        <p:tav tm="100000">
                                          <p:val>
                                            <p:strVal val="#ppt_x"/>
                                          </p:val>
                                        </p:tav>
                                      </p:tavLst>
                                    </p:anim>
                                    <p:animEffect filter="wipe(right)" transition="in">
                                      <p:cBhvr>
                                        <p:cTn dur="500" id="67"/>
                                        <p:tgtEl>
                                          <p:spTgt spid="10"/>
                                        </p:tgtEl>
                                      </p:cBhvr>
                                    </p:animEffect>
                                  </p:childTnLst>
                                </p:cTn>
                              </p:par>
                              <p:par>
                                <p:cTn fill="hold" id="68" nodeType="withEffect" presetClass="entr" presetID="12" presetSubtype="2">
                                  <p:stCondLst>
                                    <p:cond delay="0"/>
                                  </p:stCondLst>
                                  <p:childTnLst>
                                    <p:set>
                                      <p:cBhvr>
                                        <p:cTn dur="1" fill="hold" id="69">
                                          <p:stCondLst>
                                            <p:cond delay="0"/>
                                          </p:stCondLst>
                                        </p:cTn>
                                        <p:tgtEl>
                                          <p:spTgt spid="13"/>
                                        </p:tgtEl>
                                        <p:attrNameLst>
                                          <p:attrName>style.visibility</p:attrName>
                                        </p:attrNameLst>
                                      </p:cBhvr>
                                      <p:to>
                                        <p:strVal val="visible"/>
                                      </p:to>
                                    </p:set>
                                    <p:anim calcmode="lin" valueType="num">
                                      <p:cBhvr additive="base">
                                        <p:cTn dur="500" id="70"/>
                                        <p:tgtEl>
                                          <p:spTgt spid="13"/>
                                        </p:tgtEl>
                                        <p:attrNameLst>
                                          <p:attrName>ppt_x</p:attrName>
                                        </p:attrNameLst>
                                      </p:cBhvr>
                                      <p:tavLst>
                                        <p:tav tm="0">
                                          <p:val>
                                            <p:strVal val="#ppt_x+#ppt_w*1.125000"/>
                                          </p:val>
                                        </p:tav>
                                        <p:tav tm="100000">
                                          <p:val>
                                            <p:strVal val="#ppt_x"/>
                                          </p:val>
                                        </p:tav>
                                      </p:tavLst>
                                    </p:anim>
                                    <p:animEffect filter="wipe(left)" transition="in">
                                      <p:cBhvr>
                                        <p:cTn dur="500" id="71"/>
                                        <p:tgtEl>
                                          <p:spTgt spid="13"/>
                                        </p:tgtEl>
                                      </p:cBhvr>
                                    </p:animEffect>
                                  </p:childTnLst>
                                </p:cTn>
                              </p:par>
                              <p:par>
                                <p:cTn fill="hold" id="72" nodeType="withEffect" presetClass="entr" presetID="12" presetSubtype="2">
                                  <p:stCondLst>
                                    <p:cond delay="0"/>
                                  </p:stCondLst>
                                  <p:childTnLst>
                                    <p:set>
                                      <p:cBhvr>
                                        <p:cTn dur="1" fill="hold" id="73">
                                          <p:stCondLst>
                                            <p:cond delay="0"/>
                                          </p:stCondLst>
                                        </p:cTn>
                                        <p:tgtEl>
                                          <p:spTgt spid="12"/>
                                        </p:tgtEl>
                                        <p:attrNameLst>
                                          <p:attrName>style.visibility</p:attrName>
                                        </p:attrNameLst>
                                      </p:cBhvr>
                                      <p:to>
                                        <p:strVal val="visible"/>
                                      </p:to>
                                    </p:set>
                                    <p:anim calcmode="lin" valueType="num">
                                      <p:cBhvr additive="base">
                                        <p:cTn dur="500" id="74"/>
                                        <p:tgtEl>
                                          <p:spTgt spid="12"/>
                                        </p:tgtEl>
                                        <p:attrNameLst>
                                          <p:attrName>ppt_x</p:attrName>
                                        </p:attrNameLst>
                                      </p:cBhvr>
                                      <p:tavLst>
                                        <p:tav tm="0">
                                          <p:val>
                                            <p:strVal val="#ppt_x+#ppt_w*1.125000"/>
                                          </p:val>
                                        </p:tav>
                                        <p:tav tm="100000">
                                          <p:val>
                                            <p:strVal val="#ppt_x"/>
                                          </p:val>
                                        </p:tav>
                                      </p:tavLst>
                                    </p:anim>
                                    <p:animEffect filter="wipe(left)" transition="in">
                                      <p:cBhvr>
                                        <p:cTn dur="500" id="75"/>
                                        <p:tgtEl>
                                          <p:spTgt spid="12"/>
                                        </p:tgtEl>
                                      </p:cBhvr>
                                    </p:animEffect>
                                  </p:childTnLst>
                                </p:cTn>
                              </p:par>
                              <p:par>
                                <p:cTn fill="hold" id="76" nodeType="withEffect" presetClass="entr" presetID="12" presetSubtype="2">
                                  <p:stCondLst>
                                    <p:cond delay="0"/>
                                  </p:stCondLst>
                                  <p:childTnLst>
                                    <p:set>
                                      <p:cBhvr>
                                        <p:cTn dur="1" fill="hold" id="77">
                                          <p:stCondLst>
                                            <p:cond delay="0"/>
                                          </p:stCondLst>
                                        </p:cTn>
                                        <p:tgtEl>
                                          <p:spTgt spid="11"/>
                                        </p:tgtEl>
                                        <p:attrNameLst>
                                          <p:attrName>style.visibility</p:attrName>
                                        </p:attrNameLst>
                                      </p:cBhvr>
                                      <p:to>
                                        <p:strVal val="visible"/>
                                      </p:to>
                                    </p:set>
                                    <p:anim calcmode="lin" valueType="num">
                                      <p:cBhvr additive="base">
                                        <p:cTn dur="500" id="78"/>
                                        <p:tgtEl>
                                          <p:spTgt spid="11"/>
                                        </p:tgtEl>
                                        <p:attrNameLst>
                                          <p:attrName>ppt_x</p:attrName>
                                        </p:attrNameLst>
                                      </p:cBhvr>
                                      <p:tavLst>
                                        <p:tav tm="0">
                                          <p:val>
                                            <p:strVal val="#ppt_x+#ppt_w*1.125000"/>
                                          </p:val>
                                        </p:tav>
                                        <p:tav tm="100000">
                                          <p:val>
                                            <p:strVal val="#ppt_x"/>
                                          </p:val>
                                        </p:tav>
                                      </p:tavLst>
                                    </p:anim>
                                    <p:animEffect filter="wipe(left)" transition="in">
                                      <p:cBhvr>
                                        <p:cTn dur="500" id="79"/>
                                        <p:tgtEl>
                                          <p:spTgt spid="11"/>
                                        </p:tgtEl>
                                      </p:cBhvr>
                                    </p:animEffect>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grpId="0" id="82" nodeType="clickEffect" presetClass="entr" presetID="14" presetSubtype="10">
                                  <p:stCondLst>
                                    <p:cond delay="0"/>
                                  </p:stCondLst>
                                  <p:childTnLst>
                                    <p:set>
                                      <p:cBhvr>
                                        <p:cTn dur="1" fill="hold" id="83">
                                          <p:stCondLst>
                                            <p:cond delay="0"/>
                                          </p:stCondLst>
                                        </p:cTn>
                                        <p:tgtEl>
                                          <p:spTgt spid="32"/>
                                        </p:tgtEl>
                                        <p:attrNameLst>
                                          <p:attrName>style.visibility</p:attrName>
                                        </p:attrNameLst>
                                      </p:cBhvr>
                                      <p:to>
                                        <p:strVal val="visible"/>
                                      </p:to>
                                    </p:set>
                                    <p:animEffect filter="randombar(horizontal)" transition="in">
                                      <p:cBhvr>
                                        <p:cTn dur="500" id="84"/>
                                        <p:tgtEl>
                                          <p:spTgt spid="32"/>
                                        </p:tgtEl>
                                      </p:cBhvr>
                                    </p:animEffect>
                                  </p:childTnLst>
                                </p:cTn>
                              </p:par>
                              <p:par>
                                <p:cTn fill="hold" grpId="0" id="85" nodeType="withEffect" presetClass="entr" presetID="14" presetSubtype="10">
                                  <p:stCondLst>
                                    <p:cond delay="0"/>
                                  </p:stCondLst>
                                  <p:childTnLst>
                                    <p:set>
                                      <p:cBhvr>
                                        <p:cTn dur="1" fill="hold" id="86">
                                          <p:stCondLst>
                                            <p:cond delay="0"/>
                                          </p:stCondLst>
                                        </p:cTn>
                                        <p:tgtEl>
                                          <p:spTgt spid="36"/>
                                        </p:tgtEl>
                                        <p:attrNameLst>
                                          <p:attrName>style.visibility</p:attrName>
                                        </p:attrNameLst>
                                      </p:cBhvr>
                                      <p:to>
                                        <p:strVal val="visible"/>
                                      </p:to>
                                    </p:set>
                                    <p:animEffect filter="randombar(horizontal)" transition="in">
                                      <p:cBhvr>
                                        <p:cTn dur="500" id="87"/>
                                        <p:tgtEl>
                                          <p:spTgt spid="36"/>
                                        </p:tgtEl>
                                      </p:cBhvr>
                                    </p:animEffect>
                                  </p:childTnLst>
                                </p:cTn>
                              </p:par>
                              <p:par>
                                <p:cTn fill="hold" grpId="0" id="88" nodeType="withEffect" presetClass="entr" presetID="14" presetSubtype="10">
                                  <p:stCondLst>
                                    <p:cond delay="0"/>
                                  </p:stCondLst>
                                  <p:childTnLst>
                                    <p:set>
                                      <p:cBhvr>
                                        <p:cTn dur="1" fill="hold" id="89">
                                          <p:stCondLst>
                                            <p:cond delay="0"/>
                                          </p:stCondLst>
                                        </p:cTn>
                                        <p:tgtEl>
                                          <p:spTgt spid="31"/>
                                        </p:tgtEl>
                                        <p:attrNameLst>
                                          <p:attrName>style.visibility</p:attrName>
                                        </p:attrNameLst>
                                      </p:cBhvr>
                                      <p:to>
                                        <p:strVal val="visible"/>
                                      </p:to>
                                    </p:set>
                                    <p:animEffect filter="randombar(horizontal)" transition="in">
                                      <p:cBhvr>
                                        <p:cTn dur="500" id="90"/>
                                        <p:tgtEl>
                                          <p:spTgt spid="31"/>
                                        </p:tgtEl>
                                      </p:cBhvr>
                                    </p:animEffect>
                                  </p:childTnLst>
                                </p:cTn>
                              </p:par>
                              <p:par>
                                <p:cTn fill="hold" grpId="0" id="91" nodeType="withEffect" presetClass="entr" presetID="14" presetSubtype="10">
                                  <p:stCondLst>
                                    <p:cond delay="0"/>
                                  </p:stCondLst>
                                  <p:childTnLst>
                                    <p:set>
                                      <p:cBhvr>
                                        <p:cTn dur="1" fill="hold" id="92">
                                          <p:stCondLst>
                                            <p:cond delay="0"/>
                                          </p:stCondLst>
                                        </p:cTn>
                                        <p:tgtEl>
                                          <p:spTgt spid="35"/>
                                        </p:tgtEl>
                                        <p:attrNameLst>
                                          <p:attrName>style.visibility</p:attrName>
                                        </p:attrNameLst>
                                      </p:cBhvr>
                                      <p:to>
                                        <p:strVal val="visible"/>
                                      </p:to>
                                    </p:set>
                                    <p:animEffect filter="randombar(horizontal)" transition="in">
                                      <p:cBhvr>
                                        <p:cTn dur="500" id="93"/>
                                        <p:tgtEl>
                                          <p:spTgt spid="35"/>
                                        </p:tgtEl>
                                      </p:cBhvr>
                                    </p:animEffect>
                                  </p:childTnLst>
                                </p:cTn>
                              </p:par>
                              <p:par>
                                <p:cTn fill="hold" grpId="0" id="94" nodeType="withEffect" presetClass="entr" presetID="14" presetSubtype="10">
                                  <p:stCondLst>
                                    <p:cond delay="0"/>
                                  </p:stCondLst>
                                  <p:childTnLst>
                                    <p:set>
                                      <p:cBhvr>
                                        <p:cTn dur="1" fill="hold" id="95">
                                          <p:stCondLst>
                                            <p:cond delay="0"/>
                                          </p:stCondLst>
                                        </p:cTn>
                                        <p:tgtEl>
                                          <p:spTgt spid="39"/>
                                        </p:tgtEl>
                                        <p:attrNameLst>
                                          <p:attrName>style.visibility</p:attrName>
                                        </p:attrNameLst>
                                      </p:cBhvr>
                                      <p:to>
                                        <p:strVal val="visible"/>
                                      </p:to>
                                    </p:set>
                                    <p:animEffect filter="randombar(horizontal)" transition="in">
                                      <p:cBhvr>
                                        <p:cTn dur="500" id="96"/>
                                        <p:tgtEl>
                                          <p:spTgt spid="39"/>
                                        </p:tgtEl>
                                      </p:cBhvr>
                                    </p:animEffect>
                                  </p:childTnLst>
                                </p:cTn>
                              </p:par>
                              <p:par>
                                <p:cTn fill="hold" grpId="0" id="97" nodeType="withEffect" presetClass="entr" presetID="14" presetSubtype="10">
                                  <p:stCondLst>
                                    <p:cond delay="0"/>
                                  </p:stCondLst>
                                  <p:childTnLst>
                                    <p:set>
                                      <p:cBhvr>
                                        <p:cTn dur="1" fill="hold" id="98">
                                          <p:stCondLst>
                                            <p:cond delay="0"/>
                                          </p:stCondLst>
                                        </p:cTn>
                                        <p:tgtEl>
                                          <p:spTgt spid="40"/>
                                        </p:tgtEl>
                                        <p:attrNameLst>
                                          <p:attrName>style.visibility</p:attrName>
                                        </p:attrNameLst>
                                      </p:cBhvr>
                                      <p:to>
                                        <p:strVal val="visible"/>
                                      </p:to>
                                    </p:set>
                                    <p:animEffect filter="randombar(horizontal)" transition="in">
                                      <p:cBhvr>
                                        <p:cTn dur="500" id="99"/>
                                        <p:tgtEl>
                                          <p:spTgt spid="40"/>
                                        </p:tgtEl>
                                      </p:cBhvr>
                                    </p:animEffect>
                                  </p:childTnLst>
                                </p:cTn>
                              </p:par>
                              <p:par>
                                <p:cTn fill="hold" grpId="0" id="100" nodeType="withEffect" presetClass="entr" presetID="14" presetSubtype="10">
                                  <p:stCondLst>
                                    <p:cond delay="0"/>
                                  </p:stCondLst>
                                  <p:childTnLst>
                                    <p:set>
                                      <p:cBhvr>
                                        <p:cTn dur="1" fill="hold" id="101">
                                          <p:stCondLst>
                                            <p:cond delay="0"/>
                                          </p:stCondLst>
                                        </p:cTn>
                                        <p:tgtEl>
                                          <p:spTgt spid="33"/>
                                        </p:tgtEl>
                                        <p:attrNameLst>
                                          <p:attrName>style.visibility</p:attrName>
                                        </p:attrNameLst>
                                      </p:cBhvr>
                                      <p:to>
                                        <p:strVal val="visible"/>
                                      </p:to>
                                    </p:set>
                                    <p:animEffect filter="randombar(horizontal)" transition="in">
                                      <p:cBhvr>
                                        <p:cTn dur="500" id="102"/>
                                        <p:tgtEl>
                                          <p:spTgt spid="33"/>
                                        </p:tgtEl>
                                      </p:cBhvr>
                                    </p:animEffect>
                                  </p:childTnLst>
                                </p:cTn>
                              </p:par>
                              <p:par>
                                <p:cTn fill="hold" grpId="0" id="103" nodeType="withEffect" presetClass="entr" presetID="14" presetSubtype="10">
                                  <p:stCondLst>
                                    <p:cond delay="0"/>
                                  </p:stCondLst>
                                  <p:childTnLst>
                                    <p:set>
                                      <p:cBhvr>
                                        <p:cTn dur="1" fill="hold" id="104">
                                          <p:stCondLst>
                                            <p:cond delay="0"/>
                                          </p:stCondLst>
                                        </p:cTn>
                                        <p:tgtEl>
                                          <p:spTgt spid="34"/>
                                        </p:tgtEl>
                                        <p:attrNameLst>
                                          <p:attrName>style.visibility</p:attrName>
                                        </p:attrNameLst>
                                      </p:cBhvr>
                                      <p:to>
                                        <p:strVal val="visible"/>
                                      </p:to>
                                    </p:set>
                                    <p:animEffect filter="randombar(horizontal)" transition="in">
                                      <p:cBhvr>
                                        <p:cTn dur="500" id="105"/>
                                        <p:tgtEl>
                                          <p:spTgt spid="34"/>
                                        </p:tgtEl>
                                      </p:cBhvr>
                                    </p:animEffect>
                                  </p:childTnLst>
                                </p:cTn>
                              </p:par>
                              <p:par>
                                <p:cTn fill="hold" grpId="0" id="106" nodeType="withEffect" presetClass="entr" presetID="14" presetSubtype="10">
                                  <p:stCondLst>
                                    <p:cond delay="0"/>
                                  </p:stCondLst>
                                  <p:childTnLst>
                                    <p:set>
                                      <p:cBhvr>
                                        <p:cTn dur="1" fill="hold" id="107">
                                          <p:stCondLst>
                                            <p:cond delay="0"/>
                                          </p:stCondLst>
                                        </p:cTn>
                                        <p:tgtEl>
                                          <p:spTgt spid="37"/>
                                        </p:tgtEl>
                                        <p:attrNameLst>
                                          <p:attrName>style.visibility</p:attrName>
                                        </p:attrNameLst>
                                      </p:cBhvr>
                                      <p:to>
                                        <p:strVal val="visible"/>
                                      </p:to>
                                    </p:set>
                                    <p:animEffect filter="randombar(horizontal)" transition="in">
                                      <p:cBhvr>
                                        <p:cTn dur="500" id="108"/>
                                        <p:tgtEl>
                                          <p:spTgt spid="37"/>
                                        </p:tgtEl>
                                      </p:cBhvr>
                                    </p:animEffect>
                                  </p:childTnLst>
                                </p:cTn>
                              </p:par>
                              <p:par>
                                <p:cTn fill="hold" grpId="0" id="109" nodeType="withEffect" presetClass="entr" presetID="14" presetSubtype="10">
                                  <p:stCondLst>
                                    <p:cond delay="0"/>
                                  </p:stCondLst>
                                  <p:childTnLst>
                                    <p:set>
                                      <p:cBhvr>
                                        <p:cTn dur="1" fill="hold" id="110">
                                          <p:stCondLst>
                                            <p:cond delay="0"/>
                                          </p:stCondLst>
                                        </p:cTn>
                                        <p:tgtEl>
                                          <p:spTgt spid="38"/>
                                        </p:tgtEl>
                                        <p:attrNameLst>
                                          <p:attrName>style.visibility</p:attrName>
                                        </p:attrNameLst>
                                      </p:cBhvr>
                                      <p:to>
                                        <p:strVal val="visible"/>
                                      </p:to>
                                    </p:set>
                                    <p:animEffect filter="randombar(horizontal)" transition="in">
                                      <p:cBhvr>
                                        <p:cTn dur="500" id="111"/>
                                        <p:tgtEl>
                                          <p:spTgt spid="38"/>
                                        </p:tgtEl>
                                      </p:cBhvr>
                                    </p:animEffect>
                                  </p:childTnLst>
                                </p:cTn>
                              </p:par>
                              <p:par>
                                <p:cTn fill="hold" grpId="0" id="112" nodeType="withEffect" presetClass="entr" presetID="14" presetSubtype="10">
                                  <p:stCondLst>
                                    <p:cond delay="0"/>
                                  </p:stCondLst>
                                  <p:childTnLst>
                                    <p:set>
                                      <p:cBhvr>
                                        <p:cTn dur="1" fill="hold" id="113">
                                          <p:stCondLst>
                                            <p:cond delay="0"/>
                                          </p:stCondLst>
                                        </p:cTn>
                                        <p:tgtEl>
                                          <p:spTgt spid="41"/>
                                        </p:tgtEl>
                                        <p:attrNameLst>
                                          <p:attrName>style.visibility</p:attrName>
                                        </p:attrNameLst>
                                      </p:cBhvr>
                                      <p:to>
                                        <p:strVal val="visible"/>
                                      </p:to>
                                    </p:set>
                                    <p:animEffect filter="randombar(horizontal)" transition="in">
                                      <p:cBhvr>
                                        <p:cTn dur="500" id="114"/>
                                        <p:tgtEl>
                                          <p:spTgt spid="41"/>
                                        </p:tgtEl>
                                      </p:cBhvr>
                                    </p:animEffect>
                                  </p:childTnLst>
                                </p:cTn>
                              </p:par>
                              <p:par>
                                <p:cTn fill="hold" grpId="0" id="115" nodeType="withEffect" presetClass="entr" presetID="14" presetSubtype="10">
                                  <p:stCondLst>
                                    <p:cond delay="0"/>
                                  </p:stCondLst>
                                  <p:childTnLst>
                                    <p:set>
                                      <p:cBhvr>
                                        <p:cTn dur="1" fill="hold" id="116">
                                          <p:stCondLst>
                                            <p:cond delay="0"/>
                                          </p:stCondLst>
                                        </p:cTn>
                                        <p:tgtEl>
                                          <p:spTgt spid="42"/>
                                        </p:tgtEl>
                                        <p:attrNameLst>
                                          <p:attrName>style.visibility</p:attrName>
                                        </p:attrNameLst>
                                      </p:cBhvr>
                                      <p:to>
                                        <p:strVal val="visible"/>
                                      </p:to>
                                    </p:set>
                                    <p:animEffect filter="randombar(horizontal)" transition="in">
                                      <p:cBhvr>
                                        <p:cTn dur="500" id="11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4"/>
      <p:bldP grpId="0" spid="15"/>
      <p:bldP grpId="0" spid="16"/>
      <p:bldP grpId="0" spid="17"/>
      <p:bldP grpId="0" spid="18"/>
      <p:bldP grpId="0" spid="19"/>
      <p:bldP grpId="0" spid="31"/>
      <p:bldP grpId="0" spid="32"/>
      <p:bldP grpId="0" spid="33"/>
      <p:bldP grpId="0" spid="34"/>
      <p:bldP grpId="0" spid="35"/>
      <p:bldP grpId="0" spid="36"/>
      <p:bldP grpId="0" spid="37"/>
      <p:bldP grpId="0" spid="38"/>
      <p:bldP grpId="0" spid="39"/>
      <p:bldP grpId="0" spid="40"/>
      <p:bldP grpId="0" spid="41"/>
      <p:bldP grpId="0" spid="4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任意多边形 18">
            <a:extLst>
              <a:ext uri="{FF2B5EF4-FFF2-40B4-BE49-F238E27FC236}">
                <a16:creationId xmlns:a16="http://schemas.microsoft.com/office/drawing/2014/main" id="{8810E50B-7C0B-4CD3-90E0-358F9EBE80A2}"/>
              </a:ext>
            </a:extLst>
          </p:cNvPr>
          <p:cNvSpPr/>
          <p:nvPr/>
        </p:nvSpPr>
        <p:spPr bwMode="auto">
          <a:xfrm>
            <a:off x="1024933" y="4903027"/>
            <a:ext cx="4958579" cy="652824"/>
          </a:xfrm>
          <a:custGeom>
            <a:gdLst>
              <a:gd fmla="*/ 216100 w 3279285" name="T0"/>
              <a:gd fmla="*/ 0 h 431880" name="T1"/>
              <a:gd fmla="*/ 2354790 w 3279285" name="T2"/>
              <a:gd fmla="*/ 0 h 431880" name="T3"/>
              <a:gd fmla="*/ 2424017 w 3279285" name="T4"/>
              <a:gd fmla="*/ 76044 h 431880" name="T5"/>
              <a:gd fmla="*/ 3159270 w 3279285" name="T6"/>
              <a:gd fmla="*/ 425214 h 431880" name="T7"/>
              <a:gd fmla="*/ 3281735 w 3279285" name="T8"/>
              <a:gd fmla="*/ 431389 h 431880" name="T9"/>
              <a:gd fmla="*/ 3280825 w 3279285" name="T10"/>
              <a:gd fmla="*/ 431480 h 431880" name="T11"/>
              <a:gd fmla="*/ 216100 w 3279285" name="T12"/>
              <a:gd fmla="*/ 431480 h 431880" name="T13"/>
              <a:gd fmla="*/ 0 w 3279285" name="T14"/>
              <a:gd fmla="*/ 215740 h 431880" name="T15"/>
              <a:gd fmla="*/ 216100 w 3279285" name="T16"/>
              <a:gd fmla="*/ 0 h 43188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79285" name="T27"/>
              <a:gd fmla="*/ 0 h 431880" name="T28"/>
              <a:gd fmla="*/ 3279285 w 3279285" name="T29"/>
              <a:gd fmla="*/ 431880 h 43188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31880" w="3279284">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chemeClr val="bg1">
              <a:alpha val="10000"/>
            </a:schemeClr>
          </a:solidFill>
          <a:ln w="28575">
            <a:solidFill>
              <a:srgbClr val="C06170"/>
            </a:solidFill>
            <a:round/>
          </a:ln>
          <a:effectLst>
            <a:outerShdw algn="l" blurRad="50800" dist="38100" rotWithShape="0">
              <a:prstClr val="black">
                <a:alpha val="40000"/>
              </a:prstClr>
            </a:outerShdw>
          </a:effectLst>
        </p:spPr>
        <p:txBody>
          <a:bodyPr anchor="t" anchorCtr="0" bIns="45702" compatLnSpc="1" lIns="91404" numCol="1" rIns="91404" tIns="45702" vert="horz" wrap="square"/>
          <a:lstStyle/>
          <a:p>
            <a:endParaRPr altLang="zh-CN" lang="en-US" sz="1799">
              <a:solidFill>
                <a:schemeClr val="tx2"/>
              </a:solidFill>
              <a:latin charset="0" panose="020b0604020202020204" pitchFamily="34" typeface="Arial"/>
              <a:ea charset="-122" panose="02010600030101010101" pitchFamily="2" typeface="宋体"/>
            </a:endParaRPr>
          </a:p>
        </p:txBody>
      </p:sp>
      <p:sp>
        <p:nvSpPr>
          <p:cNvPr id="25" name="任意多边形 17">
            <a:extLst>
              <a:ext uri="{FF2B5EF4-FFF2-40B4-BE49-F238E27FC236}">
                <a16:creationId xmlns:a16="http://schemas.microsoft.com/office/drawing/2014/main" id="{B6D165C6-44B1-4E6C-9735-7524E3204E65}"/>
              </a:ext>
            </a:extLst>
          </p:cNvPr>
          <p:cNvSpPr/>
          <p:nvPr/>
        </p:nvSpPr>
        <p:spPr bwMode="auto">
          <a:xfrm>
            <a:off x="6067513" y="1883720"/>
            <a:ext cx="4951381" cy="652824"/>
          </a:xfrm>
          <a:custGeom>
            <a:gdLst>
              <a:gd fmla="*/ 27359 w 3275513" name="T0"/>
              <a:gd fmla="*/ 0 h 431880" name="T1"/>
              <a:gd fmla="*/ 3057238 w 3275513" name="T2"/>
              <a:gd fmla="*/ 0 h 431880" name="T3"/>
              <a:gd fmla="*/ 3273013 w 3275513" name="T4"/>
              <a:gd fmla="*/ 215740 h 431880" name="T5"/>
              <a:gd fmla="*/ 3057238 w 3275513" name="T6"/>
              <a:gd fmla="*/ 431480 h 431880" name="T7"/>
              <a:gd fmla="*/ 872766 w 3275513" name="T8"/>
              <a:gd fmla="*/ 431480 h 431880" name="T9"/>
              <a:gd fmla="*/ 803640 w 3275513" name="T10"/>
              <a:gd fmla="*/ 355438 h 431880" name="T11"/>
              <a:gd fmla="*/ 69496 w 3275513" name="T12"/>
              <a:gd fmla="*/ 6267 h 431880" name="T13"/>
              <a:gd fmla="*/ 0 w 3275513" name="T14"/>
              <a:gd fmla="*/ 2755 h 431880" name="T15"/>
              <a:gd fmla="*/ 0 60000 65536" name="T16"/>
              <a:gd fmla="*/ 0 60000 65536" name="T17"/>
              <a:gd fmla="*/ 0 60000 65536" name="T18"/>
              <a:gd fmla="*/ 0 60000 65536" name="T19"/>
              <a:gd fmla="*/ 0 60000 65536" name="T20"/>
              <a:gd fmla="*/ 0 60000 65536" name="T21"/>
              <a:gd fmla="*/ 0 60000 65536" name="T22"/>
              <a:gd fmla="*/ 0 60000 65536" name="T23"/>
              <a:gd fmla="*/ 0 w 3275513" name="T24"/>
              <a:gd fmla="*/ 0 h 431880" name="T25"/>
              <a:gd fmla="*/ 3275513 w 3275513" name="T26"/>
              <a:gd fmla="*/ 431880 h 43188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1880" w="3275513">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bg1"/>
          </a:solidFill>
          <a:ln w="28575">
            <a:solidFill>
              <a:srgbClr val="C06170"/>
            </a:solidFill>
            <a:round/>
          </a:ln>
          <a:effectLst>
            <a:outerShdw algn="l" blurRad="50800" dist="38100" rotWithShape="0">
              <a:prstClr val="black">
                <a:alpha val="40000"/>
              </a:prstClr>
            </a:outerShdw>
          </a:effectLst>
        </p:spPr>
        <p:txBody>
          <a:bodyPr anchor="t" anchorCtr="0" bIns="45702" compatLnSpc="1" lIns="91404" numCol="1" rIns="91404" tIns="45702" vert="horz" wrap="square"/>
          <a:lstStyle/>
          <a:p>
            <a:endParaRPr altLang="en-US" lang="zh-CN" sz="1799">
              <a:solidFill>
                <a:schemeClr val="tx2"/>
              </a:solidFill>
              <a:latin charset="0" panose="020b0604020202020204" pitchFamily="34" typeface="Arial"/>
              <a:ea charset="-122" panose="02010600030101010101" pitchFamily="2" typeface="宋体"/>
            </a:endParaRPr>
          </a:p>
        </p:txBody>
      </p:sp>
      <p:grpSp>
        <p:nvGrpSpPr>
          <p:cNvPr id="28" name="组合 27">
            <a:extLst>
              <a:ext uri="{FF2B5EF4-FFF2-40B4-BE49-F238E27FC236}">
                <a16:creationId xmlns:a16="http://schemas.microsoft.com/office/drawing/2014/main" id="{18941E51-1C8B-4454-95D1-C61A4BDA87A1}"/>
              </a:ext>
            </a:extLst>
          </p:cNvPr>
          <p:cNvGrpSpPr/>
          <p:nvPr/>
        </p:nvGrpSpPr>
        <p:grpSpPr>
          <a:xfrm>
            <a:off x="4372380" y="2069977"/>
            <a:ext cx="3292919" cy="3295321"/>
            <a:chOff x="4369998" y="2069976"/>
            <a:chExt cx="3292919" cy="3295321"/>
          </a:xfrm>
        </p:grpSpPr>
        <p:grpSp>
          <p:nvGrpSpPr>
            <p:cNvPr id="29" name="组合 28">
              <a:extLst>
                <a:ext uri="{FF2B5EF4-FFF2-40B4-BE49-F238E27FC236}">
                  <a16:creationId xmlns:a16="http://schemas.microsoft.com/office/drawing/2014/main" id="{5ED7CEB5-7248-4172-87BB-E46AE2159F5E}"/>
                </a:ext>
              </a:extLst>
            </p:cNvPr>
            <p:cNvGrpSpPr/>
            <p:nvPr/>
          </p:nvGrpSpPr>
          <p:grpSpPr>
            <a:xfrm>
              <a:off x="4369998" y="2069976"/>
              <a:ext cx="3292919" cy="3295321"/>
              <a:chOff x="4371705" y="2069446"/>
              <a:chExt cx="3294205" cy="3296608"/>
            </a:xfrm>
            <a:solidFill>
              <a:srgbClr val="01304C"/>
            </a:solidFill>
          </p:grpSpPr>
          <p:grpSp>
            <p:nvGrpSpPr>
              <p:cNvPr id="32" name="组合 31">
                <a:extLst>
                  <a:ext uri="{FF2B5EF4-FFF2-40B4-BE49-F238E27FC236}">
                    <a16:creationId xmlns:a16="http://schemas.microsoft.com/office/drawing/2014/main" id="{1D5E32D3-1EC3-4EBF-BED2-602B07DE5AC6}"/>
                  </a:ext>
                </a:extLst>
              </p:cNvPr>
              <p:cNvGrpSpPr/>
              <p:nvPr/>
            </p:nvGrpSpPr>
            <p:grpSpPr>
              <a:xfrm>
                <a:off x="4550909" y="2249849"/>
                <a:ext cx="2935798" cy="2935802"/>
                <a:chOff x="4598426" y="1496202"/>
                <a:chExt cx="3167150" cy="3167154"/>
              </a:xfrm>
              <a:grpFill/>
            </p:grpSpPr>
            <p:sp>
              <p:nvSpPr>
                <p:cNvPr id="34" name="椭圆 33">
                  <a:extLst>
                    <a:ext uri="{FF2B5EF4-FFF2-40B4-BE49-F238E27FC236}">
                      <a16:creationId xmlns:a16="http://schemas.microsoft.com/office/drawing/2014/main" id="{227DE738-5710-411E-B775-E156774CE1F0}"/>
                    </a:ext>
                  </a:extLst>
                </p:cNvPr>
                <p:cNvSpPr/>
                <p:nvPr/>
              </p:nvSpPr>
              <p:spPr>
                <a:xfrm flipH="1">
                  <a:off x="4598426" y="1496202"/>
                  <a:ext cx="3167150" cy="316715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034">
                    <a:defRPr/>
                  </a:pPr>
                  <a:endParaRPr altLang="en-US" kern="0" lang="zh-CN" sz="9596">
                    <a:solidFill>
                      <a:sysClr lastClr="000000" val="windowText"/>
                    </a:solidFill>
                  </a:endParaRPr>
                </a:p>
              </p:txBody>
            </p:sp>
            <p:sp>
              <p:nvSpPr>
                <p:cNvPr id="35" name="椭圆 34">
                  <a:extLst>
                    <a:ext uri="{FF2B5EF4-FFF2-40B4-BE49-F238E27FC236}">
                      <a16:creationId xmlns:a16="http://schemas.microsoft.com/office/drawing/2014/main" id="{7B1E8E97-8130-49C6-A930-71F723F10F3C}"/>
                    </a:ext>
                  </a:extLst>
                </p:cNvPr>
                <p:cNvSpPr/>
                <p:nvPr/>
              </p:nvSpPr>
              <p:spPr>
                <a:xfrm flipH="1">
                  <a:off x="4672200" y="1569976"/>
                  <a:ext cx="3019603" cy="3019607"/>
                </a:xfrm>
                <a:prstGeom prst="ellipse">
                  <a:avLst/>
                </a:prstGeom>
                <a:solidFill>
                  <a:srgbClr val="943D4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034">
                    <a:defRPr/>
                  </a:pPr>
                  <a:endParaRPr altLang="en-US" kern="0" lang="zh-CN" sz="9596">
                    <a:solidFill>
                      <a:sysClr lastClr="000000" val="windowText"/>
                    </a:solidFill>
                  </a:endParaRPr>
                </a:p>
              </p:txBody>
            </p:sp>
          </p:grpSp>
          <p:sp>
            <p:nvSpPr>
              <p:cNvPr id="33" name="同心圆 76">
                <a:extLst>
                  <a:ext uri="{FF2B5EF4-FFF2-40B4-BE49-F238E27FC236}">
                    <a16:creationId xmlns:a16="http://schemas.microsoft.com/office/drawing/2014/main" id="{60386B96-95AE-46C2-8D40-F6C5252154AE}"/>
                  </a:ext>
                </a:extLst>
              </p:cNvPr>
              <p:cNvSpPr/>
              <p:nvPr/>
            </p:nvSpPr>
            <p:spPr>
              <a:xfrm>
                <a:off x="4371705" y="2069446"/>
                <a:ext cx="3294205" cy="3296608"/>
              </a:xfrm>
              <a:prstGeom prst="donut">
                <a:avLst>
                  <a:gd fmla="val 6327" name="adj"/>
                </a:avLst>
              </a:prstGeom>
              <a:solidFill>
                <a:srgbClr val="C06170"/>
              </a:solidFill>
              <a:ln w="38100">
                <a:solidFill>
                  <a:schemeClr val="bg1"/>
                </a:solidFill>
                <a:round/>
              </a:ln>
              <a:effectLst>
                <a:outerShdw algn="l" blurRad="50800" dist="38100" rotWithShape="0">
                  <a:prstClr val="black">
                    <a:alpha val="40000"/>
                  </a:prstClr>
                </a:outerShdw>
              </a:effectLst>
            </p:spPr>
            <p:txBody>
              <a:bodyPr anchor="t" anchorCtr="0" bIns="45702" compatLnSpc="1" lIns="91404" numCol="1" rIns="91404" tIns="45702" vert="horz" wrap="square"/>
              <a:lstStyle/>
              <a:p>
                <a:endParaRPr altLang="en-US" lang="zh-CN" sz="1799">
                  <a:latin charset="0" panose="020b0604020202020204" pitchFamily="34" typeface="Arial"/>
                  <a:ea charset="-122" panose="02010600030101010101" pitchFamily="2" typeface="宋体"/>
                </a:endParaRPr>
              </a:p>
            </p:txBody>
          </p:sp>
        </p:grpSp>
        <p:sp>
          <p:nvSpPr>
            <p:cNvPr id="30" name="矩形 29">
              <a:extLst>
                <a:ext uri="{FF2B5EF4-FFF2-40B4-BE49-F238E27FC236}">
                  <a16:creationId xmlns:a16="http://schemas.microsoft.com/office/drawing/2014/main" id="{A6CE17C3-79F3-4541-A805-3B244FAA8676}"/>
                </a:ext>
              </a:extLst>
            </p:cNvPr>
            <p:cNvSpPr/>
            <p:nvPr/>
          </p:nvSpPr>
          <p:spPr>
            <a:xfrm>
              <a:off x="5021238" y="3718924"/>
              <a:ext cx="2144761" cy="853440"/>
            </a:xfrm>
            <a:prstGeom prst="rect">
              <a:avLst/>
            </a:prstGeom>
          </p:spPr>
          <p:txBody>
            <a:bodyPr wrap="square">
              <a:spAutoFit/>
            </a:bodyPr>
            <a:lstStyle/>
            <a:p>
              <a:pPr algn="ctr"/>
              <a:r>
                <a:rPr altLang="en-US" b="1" lang="zh-CN" sz="2500">
                  <a:solidFill>
                    <a:schemeClr val="bg1"/>
                  </a:solidFill>
                  <a:latin charset="-122" panose="020b0503020204020204" pitchFamily="34" typeface="微软雅黑"/>
                  <a:ea charset="-122" panose="020b0503020204020204" pitchFamily="34" typeface="微软雅黑"/>
                </a:rPr>
                <a:t>机会与威胁分析</a:t>
              </a:r>
            </a:p>
          </p:txBody>
        </p:sp>
      </p:grpSp>
      <p:grpSp>
        <p:nvGrpSpPr>
          <p:cNvPr id="51" name="组合 50">
            <a:extLst>
              <a:ext uri="{FF2B5EF4-FFF2-40B4-BE49-F238E27FC236}">
                <a16:creationId xmlns:a16="http://schemas.microsoft.com/office/drawing/2014/main" id="{2A557916-DF2E-4229-8B73-5F2BB46F4A7C}"/>
              </a:ext>
            </a:extLst>
          </p:cNvPr>
          <p:cNvGrpSpPr/>
          <p:nvPr/>
        </p:nvGrpSpPr>
        <p:grpSpPr>
          <a:xfrm>
            <a:off x="5572712" y="2547349"/>
            <a:ext cx="821598" cy="1063498"/>
            <a:chOff x="4869483" y="1994377"/>
            <a:chExt cx="2108681" cy="2729533"/>
          </a:xfrm>
          <a:solidFill>
            <a:schemeClr val="bg1"/>
          </a:solidFill>
        </p:grpSpPr>
        <p:sp>
          <p:nvSpPr>
            <p:cNvPr id="52" name="Freeform 5">
              <a:extLst>
                <a:ext uri="{FF2B5EF4-FFF2-40B4-BE49-F238E27FC236}">
                  <a16:creationId xmlns:a16="http://schemas.microsoft.com/office/drawing/2014/main" id="{A8CD089D-ED04-4C2D-8C24-A9DF602B122E}"/>
                </a:ext>
              </a:extLst>
            </p:cNvPr>
            <p:cNvSpPr>
              <a:spLocks noEditPoints="1"/>
            </p:cNvSpPr>
            <p:nvPr/>
          </p:nvSpPr>
          <p:spPr bwMode="auto">
            <a:xfrm>
              <a:off x="4869483" y="2492896"/>
              <a:ext cx="623632" cy="2231014"/>
            </a:xfrm>
            <a:custGeom>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b="b" l="0" r="r" t="0"/>
              <a:pathLst>
                <a:path h="1524" w="425">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grpFill/>
            <a:ln w="9525">
              <a:noFill/>
              <a:round/>
            </a:ln>
          </p:spPr>
          <p:txBody>
            <a:bodyPr/>
            <a:lstStyle/>
            <a:p>
              <a:pPr>
                <a:defRPr/>
              </a:pPr>
              <a:endParaRPr lang="en-US">
                <a:solidFill>
                  <a:schemeClr val="tx1">
                    <a:lumMod val="75000"/>
                    <a:lumOff val="25000"/>
                  </a:schemeClr>
                </a:solidFill>
              </a:endParaRPr>
            </a:p>
          </p:txBody>
        </p:sp>
        <p:grpSp>
          <p:nvGrpSpPr>
            <p:cNvPr id="53" name="Group 79">
              <a:extLst>
                <a:ext uri="{FF2B5EF4-FFF2-40B4-BE49-F238E27FC236}">
                  <a16:creationId xmlns:a16="http://schemas.microsoft.com/office/drawing/2014/main" id="{3682EFF5-3B4A-4744-9C75-C2E79945C424}"/>
                </a:ext>
              </a:extLst>
            </p:cNvPr>
            <p:cNvGrpSpPr/>
            <p:nvPr/>
          </p:nvGrpSpPr>
          <p:grpSpPr>
            <a:xfrm>
              <a:off x="6453659" y="2492896"/>
              <a:ext cx="524505" cy="2175941"/>
              <a:chOff x="1858693" y="1193726"/>
              <a:chExt cx="593901" cy="2463832"/>
            </a:xfrm>
            <a:grpFill/>
          </p:grpSpPr>
          <p:sp>
            <p:nvSpPr>
              <p:cNvPr id="57" name="Freeform 7">
                <a:extLst>
                  <a:ext uri="{FF2B5EF4-FFF2-40B4-BE49-F238E27FC236}">
                    <a16:creationId xmlns:a16="http://schemas.microsoft.com/office/drawing/2014/main" id="{83A1CF52-B24F-43E3-AA06-39E49875FE92}"/>
                  </a:ext>
                </a:extLst>
              </p:cNvPr>
              <p:cNvSpPr/>
              <p:nvPr/>
            </p:nvSpPr>
            <p:spPr bwMode="auto">
              <a:xfrm>
                <a:off x="1943535" y="1193726"/>
                <a:ext cx="295254" cy="363128"/>
              </a:xfrm>
              <a:custGeom>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b="b" l="0" r="r" t="0"/>
                <a:pathLst>
                  <a:path h="215" w="17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grpFill/>
              <a:ln w="9525">
                <a:noFill/>
                <a:round/>
              </a:ln>
            </p:spPr>
            <p:txBody>
              <a:bodyPr/>
              <a:lstStyle/>
              <a:p>
                <a:pPr>
                  <a:defRPr/>
                </a:pPr>
                <a:endParaRPr lang="en-US">
                  <a:solidFill>
                    <a:schemeClr val="tx1">
                      <a:lumMod val="75000"/>
                      <a:lumOff val="25000"/>
                    </a:schemeClr>
                  </a:solidFill>
                </a:endParaRPr>
              </a:p>
            </p:txBody>
          </p:sp>
          <p:sp>
            <p:nvSpPr>
              <p:cNvPr id="58" name="Freeform 8">
                <a:extLst>
                  <a:ext uri="{FF2B5EF4-FFF2-40B4-BE49-F238E27FC236}">
                    <a16:creationId xmlns:a16="http://schemas.microsoft.com/office/drawing/2014/main" id="{B6AA63F2-0EFA-43BB-894E-7A0A8927DE28}"/>
                  </a:ext>
                </a:extLst>
              </p:cNvPr>
              <p:cNvSpPr>
                <a:spLocks noEditPoints="1"/>
              </p:cNvSpPr>
              <p:nvPr/>
            </p:nvSpPr>
            <p:spPr bwMode="auto">
              <a:xfrm>
                <a:off x="1858693" y="1526309"/>
                <a:ext cx="593901" cy="2131249"/>
              </a:xfrm>
              <a:custGeom>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b="b" l="0" r="r" t="0"/>
                <a:pathLst>
                  <a:path h="1257" w="350">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grpFill/>
              <a:ln w="9525">
                <a:noFill/>
                <a:round/>
              </a:ln>
            </p:spPr>
            <p:txBody>
              <a:bodyPr/>
              <a:lstStyle/>
              <a:p>
                <a:pPr>
                  <a:defRPr/>
                </a:pPr>
                <a:endParaRPr lang="en-US">
                  <a:solidFill>
                    <a:schemeClr val="tx1">
                      <a:lumMod val="75000"/>
                      <a:lumOff val="25000"/>
                    </a:schemeClr>
                  </a:solidFill>
                </a:endParaRPr>
              </a:p>
            </p:txBody>
          </p:sp>
        </p:grpSp>
        <p:grpSp>
          <p:nvGrpSpPr>
            <p:cNvPr id="54" name="Group 82">
              <a:extLst>
                <a:ext uri="{FF2B5EF4-FFF2-40B4-BE49-F238E27FC236}">
                  <a16:creationId xmlns:a16="http://schemas.microsoft.com/office/drawing/2014/main" id="{EBC38912-A0FB-4842-8863-D5DBD2F0C335}"/>
                </a:ext>
              </a:extLst>
            </p:cNvPr>
            <p:cNvGrpSpPr/>
            <p:nvPr/>
          </p:nvGrpSpPr>
          <p:grpSpPr>
            <a:xfrm>
              <a:off x="5589537" y="1994377"/>
              <a:ext cx="791423" cy="2726389"/>
              <a:chOff x="5075236" y="1428742"/>
              <a:chExt cx="360363" cy="1241426"/>
            </a:xfrm>
            <a:grpFill/>
          </p:grpSpPr>
          <p:sp>
            <p:nvSpPr>
              <p:cNvPr id="55" name="Freeform 18">
                <a:extLst>
                  <a:ext uri="{FF2B5EF4-FFF2-40B4-BE49-F238E27FC236}">
                    <a16:creationId xmlns:a16="http://schemas.microsoft.com/office/drawing/2014/main" id="{B04137EE-A4ED-4F34-AD3F-0A78D82E8A6E}"/>
                  </a:ext>
                </a:extLst>
              </p:cNvPr>
              <p:cNvSpPr/>
              <p:nvPr/>
            </p:nvSpPr>
            <p:spPr bwMode="auto">
              <a:xfrm>
                <a:off x="5187948" y="1428742"/>
                <a:ext cx="123825" cy="182563"/>
              </a:xfrm>
              <a:custGeom>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b="b" l="0" r="r" t="0"/>
                <a:pathLst>
                  <a:path h="229" w="155">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grpFill/>
              <a:ln w="9525">
                <a:noFill/>
                <a:round/>
              </a:ln>
            </p:spPr>
            <p:txBody>
              <a:bodyPr/>
              <a:lstStyle/>
              <a:p>
                <a:pPr>
                  <a:defRPr/>
                </a:pPr>
                <a:endParaRPr lang="en-US">
                  <a:solidFill>
                    <a:schemeClr val="tx1">
                      <a:lumMod val="75000"/>
                      <a:lumOff val="25000"/>
                    </a:schemeClr>
                  </a:solidFill>
                </a:endParaRPr>
              </a:p>
            </p:txBody>
          </p:sp>
          <p:sp>
            <p:nvSpPr>
              <p:cNvPr id="56" name="Freeform 19">
                <a:extLst>
                  <a:ext uri="{FF2B5EF4-FFF2-40B4-BE49-F238E27FC236}">
                    <a16:creationId xmlns:a16="http://schemas.microsoft.com/office/drawing/2014/main" id="{2C637E27-045F-4E59-9F57-3EA2F8A3D01B}"/>
                  </a:ext>
                </a:extLst>
              </p:cNvPr>
              <p:cNvSpPr>
                <a:spLocks noEditPoints="1"/>
              </p:cNvSpPr>
              <p:nvPr/>
            </p:nvSpPr>
            <p:spPr bwMode="auto">
              <a:xfrm>
                <a:off x="5075236" y="1604955"/>
                <a:ext cx="360363" cy="1065213"/>
              </a:xfrm>
              <a:custGeom>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b="b" l="0" r="r" t="0"/>
                <a:pathLst>
                  <a:path h="1343" w="452">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grpFill/>
              <a:ln w="9525">
                <a:noFill/>
                <a:round/>
              </a:ln>
            </p:spPr>
            <p:txBody>
              <a:bodyPr/>
              <a:lstStyle/>
              <a:p>
                <a:pPr>
                  <a:defRPr/>
                </a:pPr>
                <a:endParaRPr lang="en-US">
                  <a:solidFill>
                    <a:schemeClr val="tx1">
                      <a:lumMod val="75000"/>
                      <a:lumOff val="25000"/>
                    </a:schemeClr>
                  </a:solidFill>
                </a:endParaRPr>
              </a:p>
            </p:txBody>
          </p:sp>
        </p:grpSp>
      </p:grpSp>
      <p:sp>
        <p:nvSpPr>
          <p:cNvPr id="31" name="文本框 30">
            <a:extLst>
              <a:ext uri="{FF2B5EF4-FFF2-40B4-BE49-F238E27FC236}">
                <a16:creationId xmlns:a16="http://schemas.microsoft.com/office/drawing/2014/main" id="{5A354E6E-4031-414D-AF40-565F7F82A0E8}"/>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en-US" b="1" lang="zh-CN" sz="3500">
                <a:blipFill>
                  <a:blip r:embed="rId3"/>
                  <a:stretch>
                    <a:fillRect/>
                  </a:stretch>
                </a:blipFill>
                <a:latin charset="-122" panose="020b0503020204020204" pitchFamily="34" typeface="微软雅黑"/>
                <a:ea charset="-122" panose="020b0503020204020204" pitchFamily="34" typeface="微软雅黑"/>
              </a:rPr>
              <a:t>外部环境分析</a:t>
            </a:r>
          </a:p>
        </p:txBody>
      </p:sp>
      <p:sp>
        <p:nvSpPr>
          <p:cNvPr id="36" name="矩形 35">
            <a:extLst>
              <a:ext uri="{FF2B5EF4-FFF2-40B4-BE49-F238E27FC236}">
                <a16:creationId xmlns:a16="http://schemas.microsoft.com/office/drawing/2014/main" id="{7309B0DB-229C-49D1-A57F-8D5675805F38}"/>
              </a:ext>
            </a:extLst>
          </p:cNvPr>
          <p:cNvSpPr/>
          <p:nvPr/>
        </p:nvSpPr>
        <p:spPr>
          <a:xfrm>
            <a:off x="7453801" y="1994688"/>
            <a:ext cx="2757110" cy="426720"/>
          </a:xfrm>
          <a:prstGeom prst="rect">
            <a:avLst/>
          </a:prstGeom>
        </p:spPr>
        <p:txBody>
          <a:bodyPr wrap="none">
            <a:spAutoFit/>
          </a:bodyPr>
          <a:lstStyle/>
          <a:p>
            <a:r>
              <a:rPr altLang="en-US" b="1" lang="zh-CN" sz="2200">
                <a:solidFill>
                  <a:srgbClr val="943D41"/>
                </a:solidFill>
                <a:latin charset="0" panose="020b0602020204020303" pitchFamily="34" typeface="Futura Md BT"/>
                <a:ea charset="-122" panose="020b0503020204020204" pitchFamily="34" typeface="微软雅黑"/>
              </a:rPr>
              <a:t>机会  OPPORTUNITIES</a:t>
            </a:r>
          </a:p>
        </p:txBody>
      </p:sp>
      <p:sp>
        <p:nvSpPr>
          <p:cNvPr id="37" name="文本框 36">
            <a:extLst>
              <a:ext uri="{FF2B5EF4-FFF2-40B4-BE49-F238E27FC236}">
                <a16:creationId xmlns:a16="http://schemas.microsoft.com/office/drawing/2014/main" id="{C4B90D33-0F48-40DF-8CA4-1E2F688BF5F4}"/>
              </a:ext>
            </a:extLst>
          </p:cNvPr>
          <p:cNvSpPr txBox="1"/>
          <p:nvPr/>
        </p:nvSpPr>
        <p:spPr>
          <a:xfrm>
            <a:off x="7733656" y="2686292"/>
            <a:ext cx="3110189" cy="1737360"/>
          </a:xfrm>
          <a:prstGeom prst="rect">
            <a:avLst/>
          </a:prstGeom>
          <a:noFill/>
        </p:spPr>
        <p:txBody>
          <a:bodyPr rtlCol="0" wrap="square">
            <a:spAutoFit/>
          </a:bodyPr>
          <a:lstStyle/>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竞争优势是指一个企业超越其竞争对手的能力,或者指公司所 特有的能提高公司竞争力的东西。</a:t>
            </a:r>
          </a:p>
        </p:txBody>
      </p:sp>
      <p:sp>
        <p:nvSpPr>
          <p:cNvPr id="38" name="矩形 37">
            <a:extLst>
              <a:ext uri="{FF2B5EF4-FFF2-40B4-BE49-F238E27FC236}">
                <a16:creationId xmlns:a16="http://schemas.microsoft.com/office/drawing/2014/main" id="{EBD550A7-05CF-461D-B89A-88672E5C08B2}"/>
              </a:ext>
            </a:extLst>
          </p:cNvPr>
          <p:cNvSpPr/>
          <p:nvPr/>
        </p:nvSpPr>
        <p:spPr>
          <a:xfrm>
            <a:off x="1463204" y="5001852"/>
            <a:ext cx="1889827" cy="426720"/>
          </a:xfrm>
          <a:prstGeom prst="rect">
            <a:avLst/>
          </a:prstGeom>
        </p:spPr>
        <p:txBody>
          <a:bodyPr wrap="none">
            <a:spAutoFit/>
          </a:bodyPr>
          <a:lstStyle/>
          <a:p>
            <a:r>
              <a:rPr altLang="en-US" b="1" lang="zh-CN" sz="2200">
                <a:solidFill>
                  <a:srgbClr val="943D41"/>
                </a:solidFill>
                <a:latin charset="0" panose="020b0602020204020303" pitchFamily="34" typeface="Futura Md BT"/>
                <a:ea charset="-122" panose="020b0503020204020204" pitchFamily="34" typeface="微软雅黑"/>
              </a:rPr>
              <a:t>威胁 THREATS </a:t>
            </a:r>
          </a:p>
        </p:txBody>
      </p:sp>
      <p:sp>
        <p:nvSpPr>
          <p:cNvPr id="39" name="文本框 38">
            <a:extLst>
              <a:ext uri="{FF2B5EF4-FFF2-40B4-BE49-F238E27FC236}">
                <a16:creationId xmlns:a16="http://schemas.microsoft.com/office/drawing/2014/main" id="{A9ED1ED3-9496-4C01-A904-1BCEFB439DE0}"/>
              </a:ext>
            </a:extLst>
          </p:cNvPr>
          <p:cNvSpPr txBox="1"/>
          <p:nvPr/>
        </p:nvSpPr>
        <p:spPr>
          <a:xfrm>
            <a:off x="1112481" y="3105961"/>
            <a:ext cx="3292919" cy="1737360"/>
          </a:xfrm>
          <a:prstGeom prst="rect">
            <a:avLst/>
          </a:prstGeom>
          <a:noFill/>
        </p:spPr>
        <p:txBody>
          <a:bodyPr rtlCol="0" wrap="square">
            <a:spAutoFit/>
          </a:bodyPr>
          <a:lstStyle/>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竞争劣势是指一个企业与其竞争对手相比，做的不好或没有做到的东西，从而使自己与竞争对手相比处于劣势。</a:t>
            </a:r>
          </a:p>
        </p:txBody>
      </p:sp>
    </p:spTree>
    <p:extLst>
      <p:ext uri="{BB962C8B-B14F-4D97-AF65-F5344CB8AC3E}">
        <p14:creationId val="259604023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51"/>
                                        </p:tgtEl>
                                        <p:attrNameLst>
                                          <p:attrName>style.visibility</p:attrName>
                                        </p:attrNameLst>
                                      </p:cBhvr>
                                      <p:to>
                                        <p:strVal val="visible"/>
                                      </p:to>
                                    </p:set>
                                    <p:animEffect filter="fade" transition="in">
                                      <p:cBhvr>
                                        <p:cTn dur="1000" id="13"/>
                                        <p:tgtEl>
                                          <p:spTgt spid="51"/>
                                        </p:tgtEl>
                                      </p:cBhvr>
                                    </p:animEffect>
                                    <p:anim calcmode="lin" valueType="num">
                                      <p:cBhvr>
                                        <p:cTn dur="1000" fill="hold" id="14"/>
                                        <p:tgtEl>
                                          <p:spTgt spid="51"/>
                                        </p:tgtEl>
                                        <p:attrNameLst>
                                          <p:attrName>ppt_x</p:attrName>
                                        </p:attrNameLst>
                                      </p:cBhvr>
                                      <p:tavLst>
                                        <p:tav tm="0">
                                          <p:val>
                                            <p:strVal val="#ppt_x"/>
                                          </p:val>
                                        </p:tav>
                                        <p:tav tm="100000">
                                          <p:val>
                                            <p:strVal val="#ppt_x"/>
                                          </p:val>
                                        </p:tav>
                                      </p:tavLst>
                                    </p:anim>
                                    <p:anim calcmode="lin" valueType="num">
                                      <p:cBhvr>
                                        <p:cTn dur="1000" fill="hold" id="15"/>
                                        <p:tgtEl>
                                          <p:spTgt spid="51"/>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16" presetSubtype="21">
                                  <p:stCondLst>
                                    <p:cond delay="0"/>
                                  </p:stCondLst>
                                  <p:childTnLst>
                                    <p:set>
                                      <p:cBhvr>
                                        <p:cTn dur="1" fill="hold" id="19">
                                          <p:stCondLst>
                                            <p:cond delay="0"/>
                                          </p:stCondLst>
                                        </p:cTn>
                                        <p:tgtEl>
                                          <p:spTgt spid="22"/>
                                        </p:tgtEl>
                                        <p:attrNameLst>
                                          <p:attrName>style.visibility</p:attrName>
                                        </p:attrNameLst>
                                      </p:cBhvr>
                                      <p:to>
                                        <p:strVal val="visible"/>
                                      </p:to>
                                    </p:set>
                                    <p:animEffect filter="barn(inVertical)" transition="in">
                                      <p:cBhvr>
                                        <p:cTn dur="500" id="20"/>
                                        <p:tgtEl>
                                          <p:spTgt spid="22"/>
                                        </p:tgtEl>
                                      </p:cBhvr>
                                    </p:animEffect>
                                  </p:childTnLst>
                                </p:cTn>
                              </p:par>
                              <p:par>
                                <p:cTn fill="hold" grpId="0" id="21" nodeType="withEffect" presetClass="entr" presetID="16" presetSubtype="21">
                                  <p:stCondLst>
                                    <p:cond delay="0"/>
                                  </p:stCondLst>
                                  <p:childTnLst>
                                    <p:set>
                                      <p:cBhvr>
                                        <p:cTn dur="1" fill="hold" id="22">
                                          <p:stCondLst>
                                            <p:cond delay="0"/>
                                          </p:stCondLst>
                                        </p:cTn>
                                        <p:tgtEl>
                                          <p:spTgt spid="38"/>
                                        </p:tgtEl>
                                        <p:attrNameLst>
                                          <p:attrName>style.visibility</p:attrName>
                                        </p:attrNameLst>
                                      </p:cBhvr>
                                      <p:to>
                                        <p:strVal val="visible"/>
                                      </p:to>
                                    </p:set>
                                    <p:animEffect filter="barn(inVertical)" transition="in">
                                      <p:cBhvr>
                                        <p:cTn dur="500" id="23"/>
                                        <p:tgtEl>
                                          <p:spTgt spid="38"/>
                                        </p:tgtEl>
                                      </p:cBhvr>
                                    </p:animEffect>
                                  </p:childTnLst>
                                </p:cTn>
                              </p:par>
                              <p:par>
                                <p:cTn fill="hold" grpId="0" id="24" nodeType="withEffect" presetClass="entr" presetID="16" presetSubtype="21">
                                  <p:stCondLst>
                                    <p:cond delay="0"/>
                                  </p:stCondLst>
                                  <p:childTnLst>
                                    <p:set>
                                      <p:cBhvr>
                                        <p:cTn dur="1" fill="hold" id="25">
                                          <p:stCondLst>
                                            <p:cond delay="0"/>
                                          </p:stCondLst>
                                        </p:cTn>
                                        <p:tgtEl>
                                          <p:spTgt spid="39"/>
                                        </p:tgtEl>
                                        <p:attrNameLst>
                                          <p:attrName>style.visibility</p:attrName>
                                        </p:attrNameLst>
                                      </p:cBhvr>
                                      <p:to>
                                        <p:strVal val="visible"/>
                                      </p:to>
                                    </p:set>
                                    <p:animEffect filter="barn(inVertical)" transition="in">
                                      <p:cBhvr>
                                        <p:cTn dur="500" id="26"/>
                                        <p:tgtEl>
                                          <p:spTgt spid="39"/>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16" presetSubtype="21">
                                  <p:stCondLst>
                                    <p:cond delay="0"/>
                                  </p:stCondLst>
                                  <p:childTnLst>
                                    <p:set>
                                      <p:cBhvr>
                                        <p:cTn dur="1" fill="hold" id="30">
                                          <p:stCondLst>
                                            <p:cond delay="0"/>
                                          </p:stCondLst>
                                        </p:cTn>
                                        <p:tgtEl>
                                          <p:spTgt spid="25"/>
                                        </p:tgtEl>
                                        <p:attrNameLst>
                                          <p:attrName>style.visibility</p:attrName>
                                        </p:attrNameLst>
                                      </p:cBhvr>
                                      <p:to>
                                        <p:strVal val="visible"/>
                                      </p:to>
                                    </p:set>
                                    <p:animEffect filter="barn(inVertical)" transition="in">
                                      <p:cBhvr>
                                        <p:cTn dur="500" id="31"/>
                                        <p:tgtEl>
                                          <p:spTgt spid="25"/>
                                        </p:tgtEl>
                                      </p:cBhvr>
                                    </p:animEffect>
                                  </p:childTnLst>
                                </p:cTn>
                              </p:par>
                              <p:par>
                                <p:cTn fill="hold" grpId="0" id="32" nodeType="withEffect" presetClass="entr" presetID="16" presetSubtype="21">
                                  <p:stCondLst>
                                    <p:cond delay="0"/>
                                  </p:stCondLst>
                                  <p:childTnLst>
                                    <p:set>
                                      <p:cBhvr>
                                        <p:cTn dur="1" fill="hold" id="33">
                                          <p:stCondLst>
                                            <p:cond delay="0"/>
                                          </p:stCondLst>
                                        </p:cTn>
                                        <p:tgtEl>
                                          <p:spTgt spid="36"/>
                                        </p:tgtEl>
                                        <p:attrNameLst>
                                          <p:attrName>style.visibility</p:attrName>
                                        </p:attrNameLst>
                                      </p:cBhvr>
                                      <p:to>
                                        <p:strVal val="visible"/>
                                      </p:to>
                                    </p:set>
                                    <p:animEffect filter="barn(inVertical)" transition="in">
                                      <p:cBhvr>
                                        <p:cTn dur="500" id="34"/>
                                        <p:tgtEl>
                                          <p:spTgt spid="36"/>
                                        </p:tgtEl>
                                      </p:cBhvr>
                                    </p:animEffect>
                                  </p:childTnLst>
                                </p:cTn>
                              </p:par>
                              <p:par>
                                <p:cTn fill="hold" grpId="0" id="35" nodeType="withEffect" presetClass="entr" presetID="16" presetSubtype="21">
                                  <p:stCondLst>
                                    <p:cond delay="0"/>
                                  </p:stCondLst>
                                  <p:childTnLst>
                                    <p:set>
                                      <p:cBhvr>
                                        <p:cTn dur="1" fill="hold" id="36">
                                          <p:stCondLst>
                                            <p:cond delay="0"/>
                                          </p:stCondLst>
                                        </p:cTn>
                                        <p:tgtEl>
                                          <p:spTgt spid="37"/>
                                        </p:tgtEl>
                                        <p:attrNameLst>
                                          <p:attrName>style.visibility</p:attrName>
                                        </p:attrNameLst>
                                      </p:cBhvr>
                                      <p:to>
                                        <p:strVal val="visible"/>
                                      </p:to>
                                    </p:set>
                                    <p:animEffect filter="barn(inVertical)" transition="in">
                                      <p:cBhvr>
                                        <p:cTn dur="500" id="3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5"/>
      <p:bldP grpId="0" spid="36"/>
      <p:bldP grpId="0" spid="37"/>
      <p:bldP grpId="0" spid="38"/>
      <p:bldP grpId="0" spid="3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104900" y="2012950"/>
            <a:ext cx="2345878" cy="3536950"/>
            <a:chOff x="1104900" y="2012950"/>
            <a:chExt cx="2345878" cy="3536950"/>
          </a:xfrm>
        </p:grpSpPr>
        <p:sp>
          <p:nvSpPr>
            <p:cNvPr id="2" name="矩形 1"/>
            <p:cNvSpPr/>
            <p:nvPr/>
          </p:nvSpPr>
          <p:spPr>
            <a:xfrm>
              <a:off x="1104900" y="2012950"/>
              <a:ext cx="2345878" cy="3536950"/>
            </a:xfrm>
            <a:prstGeom prst="rect">
              <a:avLst/>
            </a:prstGeom>
            <a:solidFill>
              <a:srgbClr val="943D41"/>
            </a:solidFill>
            <a:ln>
              <a:noFill/>
            </a:ln>
            <a:effectLst>
              <a:reflection algn="bl" blurRad="6350" dir="5400000" dist="12700" endPos="30000" rotWithShape="0" stA="81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grpSp>
          <p:nvGrpSpPr>
            <p:cNvPr id="8" name="组合 7"/>
            <p:cNvGrpSpPr/>
            <p:nvPr/>
          </p:nvGrpSpPr>
          <p:grpSpPr>
            <a:xfrm>
              <a:off x="1308100" y="2298700"/>
              <a:ext cx="1880964" cy="2892524"/>
              <a:chOff x="1308100" y="2717800"/>
              <a:chExt cx="1880964" cy="2892524"/>
            </a:xfrm>
          </p:grpSpPr>
          <p:sp>
            <p:nvSpPr>
              <p:cNvPr id="6" name="文本框 5"/>
              <p:cNvSpPr txBox="1"/>
              <p:nvPr/>
            </p:nvSpPr>
            <p:spPr>
              <a:xfrm>
                <a:off x="1354661" y="2717800"/>
                <a:ext cx="1787842" cy="457200"/>
              </a:xfrm>
              <a:prstGeom prst="rect">
                <a:avLst/>
              </a:prstGeom>
              <a:noFill/>
            </p:spPr>
            <p:txBody>
              <a:bodyPr rtlCol="0" wrap="none">
                <a:spAutoFit/>
              </a:bodyPr>
              <a:lstStyle/>
              <a:p>
                <a:pPr algn="ctr"/>
                <a:r>
                  <a:rPr altLang="zh-CN" b="1" lang="en-US" sz="2400">
                    <a:solidFill>
                      <a:schemeClr val="bg1"/>
                    </a:solidFill>
                    <a:latin charset="0" panose="020b0602020204020303" pitchFamily="34" typeface="Futura Md BT"/>
                    <a:ea charset="-122" panose="020b0503020204020204" pitchFamily="34" typeface="微软雅黑"/>
                  </a:rPr>
                  <a:t>P-政策/法律</a:t>
                </a:r>
              </a:p>
            </p:txBody>
          </p:sp>
          <p:sp>
            <p:nvSpPr>
              <p:cNvPr id="7" name="文本框 6"/>
              <p:cNvSpPr txBox="1"/>
              <p:nvPr/>
            </p:nvSpPr>
            <p:spPr>
              <a:xfrm>
                <a:off x="1308100" y="3302000"/>
                <a:ext cx="1524317" cy="2286000"/>
              </a:xfrm>
              <a:prstGeom prst="rect">
                <a:avLst/>
              </a:prstGeom>
              <a:noFill/>
            </p:spPr>
            <p:txBody>
              <a:bodyPr rtlCol="0" wrap="none">
                <a:spAutoFit/>
              </a:bodyPr>
              <a:lstStyle/>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◆政府稳定性</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◆劳动法</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◆贸易法</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◆税收政策</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◆经济刺激方案</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◆行业性法规等</a:t>
                </a:r>
              </a:p>
            </p:txBody>
          </p:sp>
        </p:grpSp>
      </p:grpSp>
      <p:grpSp>
        <p:nvGrpSpPr>
          <p:cNvPr id="10" name="组合 9"/>
          <p:cNvGrpSpPr/>
          <p:nvPr/>
        </p:nvGrpSpPr>
        <p:grpSpPr>
          <a:xfrm>
            <a:off x="3650340" y="2012950"/>
            <a:ext cx="2345878" cy="3536950"/>
            <a:chOff x="3650340" y="2012950"/>
            <a:chExt cx="2345878" cy="3536950"/>
          </a:xfrm>
        </p:grpSpPr>
        <p:sp>
          <p:nvSpPr>
            <p:cNvPr id="24" name="矩形 23"/>
            <p:cNvSpPr/>
            <p:nvPr/>
          </p:nvSpPr>
          <p:spPr>
            <a:xfrm>
              <a:off x="3650340" y="2012950"/>
              <a:ext cx="2345878" cy="3536950"/>
            </a:xfrm>
            <a:prstGeom prst="rect">
              <a:avLst/>
            </a:prstGeom>
            <a:solidFill>
              <a:srgbClr val="C06170"/>
            </a:solidFill>
            <a:ln>
              <a:noFill/>
            </a:ln>
            <a:effectLst>
              <a:reflection algn="bl" blurRad="6350" dir="5400000" dist="12700" endPos="30000" rotWithShape="0" stA="81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grpSp>
          <p:nvGrpSpPr>
            <p:cNvPr id="34" name="组合 33"/>
            <p:cNvGrpSpPr/>
            <p:nvPr/>
          </p:nvGrpSpPr>
          <p:grpSpPr>
            <a:xfrm>
              <a:off x="3860800" y="2298700"/>
              <a:ext cx="1501340" cy="2892524"/>
              <a:chOff x="1308100" y="2717800"/>
              <a:chExt cx="1501340" cy="2892524"/>
            </a:xfrm>
          </p:grpSpPr>
          <p:sp>
            <p:nvSpPr>
              <p:cNvPr id="35" name="文本框 34"/>
              <p:cNvSpPr txBox="1"/>
              <p:nvPr/>
            </p:nvSpPr>
            <p:spPr>
              <a:xfrm>
                <a:off x="1730898" y="2717800"/>
                <a:ext cx="1035367" cy="457200"/>
              </a:xfrm>
              <a:prstGeom prst="rect">
                <a:avLst/>
              </a:prstGeom>
              <a:noFill/>
            </p:spPr>
            <p:txBody>
              <a:bodyPr rtlCol="0" wrap="none">
                <a:spAutoFit/>
              </a:bodyPr>
              <a:lstStyle/>
              <a:p>
                <a:pPr algn="ctr"/>
                <a:r>
                  <a:rPr altLang="zh-CN" b="1" lang="en-US" sz="2400">
                    <a:solidFill>
                      <a:schemeClr val="bg1"/>
                    </a:solidFill>
                    <a:latin charset="0" panose="020b0602020204020303" pitchFamily="34" typeface="Futura Md BT"/>
                    <a:ea charset="-122" panose="020b0503020204020204" pitchFamily="34" typeface="微软雅黑"/>
                  </a:rPr>
                  <a:t>E-经济</a:t>
                </a:r>
              </a:p>
            </p:txBody>
          </p:sp>
          <p:sp>
            <p:nvSpPr>
              <p:cNvPr id="36" name="文本框 35"/>
              <p:cNvSpPr txBox="1"/>
              <p:nvPr/>
            </p:nvSpPr>
            <p:spPr>
              <a:xfrm>
                <a:off x="1308100" y="3302000"/>
                <a:ext cx="1321117" cy="2286000"/>
              </a:xfrm>
              <a:prstGeom prst="rect">
                <a:avLst/>
              </a:prstGeom>
              <a:noFill/>
            </p:spPr>
            <p:txBody>
              <a:bodyPr rtlCol="0" wrap="none">
                <a:spAutoFit/>
              </a:bodyPr>
              <a:lstStyle/>
              <a:p>
                <a:r>
                  <a:rPr altLang="en-US" lang="zh-CN" sz="1600">
                    <a:solidFill>
                      <a:schemeClr val="bg1"/>
                    </a:solidFill>
                    <a:latin charset="0" panose="020b0602020204020303" pitchFamily="34" typeface="Futura Md BT"/>
                    <a:ea charset="-122" panose="020b0503020204020204" pitchFamily="34" typeface="微软雅黑"/>
                  </a:rPr>
                  <a:t>◆经济周期</a:t>
                </a:r>
              </a:p>
              <a:p>
                <a:r>
                  <a:rPr altLang="en-US" lang="zh-CN" sz="1600">
                    <a:solidFill>
                      <a:schemeClr val="bg1"/>
                    </a:solidFill>
                    <a:latin charset="0" panose="020b0602020204020303" pitchFamily="34" typeface="Futura Md BT"/>
                    <a:ea charset="-122" panose="020b0503020204020204" pitchFamily="34" typeface="微软雅黑"/>
                  </a:rPr>
                  <a:t>◆GNP趋势</a:t>
                </a:r>
              </a:p>
              <a:p>
                <a:r>
                  <a:rPr altLang="en-US" lang="zh-CN" sz="1600">
                    <a:solidFill>
                      <a:schemeClr val="bg1"/>
                    </a:solidFill>
                    <a:latin charset="0" panose="020b0602020204020303" pitchFamily="34" typeface="Futura Md BT"/>
                    <a:ea charset="-122" panose="020b0503020204020204" pitchFamily="34" typeface="微软雅黑"/>
                  </a:rPr>
                  <a:t>◆利率/汇率</a:t>
                </a:r>
              </a:p>
              <a:p>
                <a:r>
                  <a:rPr altLang="en-US" lang="zh-CN" sz="1600">
                    <a:solidFill>
                      <a:schemeClr val="bg1"/>
                    </a:solidFill>
                    <a:latin charset="0" panose="020b0602020204020303" pitchFamily="34" typeface="Futura Md BT"/>
                    <a:ea charset="-122" panose="020b0503020204020204" pitchFamily="34" typeface="微软雅黑"/>
                  </a:rPr>
                  <a:t>◆货币供给</a:t>
                </a:r>
              </a:p>
              <a:p>
                <a:r>
                  <a:rPr altLang="en-US" lang="zh-CN" sz="1600">
                    <a:solidFill>
                      <a:schemeClr val="bg1"/>
                    </a:solidFill>
                    <a:latin charset="0" panose="020b0602020204020303" pitchFamily="34" typeface="Futura Md BT"/>
                    <a:ea charset="-122" panose="020b0503020204020204" pitchFamily="34" typeface="微软雅黑"/>
                  </a:rPr>
                  <a:t>◆通货膨胀</a:t>
                </a:r>
              </a:p>
              <a:p>
                <a:r>
                  <a:rPr altLang="en-US" lang="zh-CN" sz="1600">
                    <a:solidFill>
                      <a:schemeClr val="bg1"/>
                    </a:solidFill>
                    <a:latin charset="0" panose="020b0602020204020303" pitchFamily="34" typeface="Futura Md BT"/>
                    <a:ea charset="-122" panose="020b0503020204020204" pitchFamily="34" typeface="微软雅黑"/>
                  </a:rPr>
                  <a:t>◆失业率</a:t>
                </a:r>
              </a:p>
              <a:p>
                <a:r>
                  <a:rPr altLang="en-US" lang="zh-CN" sz="1600">
                    <a:solidFill>
                      <a:schemeClr val="bg1"/>
                    </a:solidFill>
                    <a:latin charset="0" panose="020b0602020204020303" pitchFamily="34" typeface="Futura Md BT"/>
                    <a:ea charset="-122" panose="020b0503020204020204" pitchFamily="34" typeface="微软雅黑"/>
                  </a:rPr>
                  <a:t>◆可支配收入</a:t>
                </a:r>
              </a:p>
              <a:p>
                <a:r>
                  <a:rPr altLang="en-US" lang="zh-CN" sz="1600">
                    <a:solidFill>
                      <a:schemeClr val="bg1"/>
                    </a:solidFill>
                    <a:latin charset="0" panose="020b0602020204020303" pitchFamily="34" typeface="Futura Md BT"/>
                    <a:ea charset="-122" panose="020b0503020204020204" pitchFamily="34" typeface="微软雅黑"/>
                  </a:rPr>
                  <a:t>◆经济环境</a:t>
                </a:r>
              </a:p>
              <a:p>
                <a:r>
                  <a:rPr altLang="en-US" lang="zh-CN" sz="1600">
                    <a:solidFill>
                      <a:schemeClr val="bg1"/>
                    </a:solidFill>
                    <a:latin charset="0" panose="020b0602020204020303" pitchFamily="34" typeface="Futura Md BT"/>
                    <a:ea charset="-122" panose="020b0503020204020204" pitchFamily="34" typeface="微软雅黑"/>
                  </a:rPr>
                  <a:t>◆成本</a:t>
                </a:r>
              </a:p>
            </p:txBody>
          </p:sp>
        </p:grpSp>
      </p:grpSp>
      <p:grpSp>
        <p:nvGrpSpPr>
          <p:cNvPr id="11" name="组合 10"/>
          <p:cNvGrpSpPr/>
          <p:nvPr/>
        </p:nvGrpSpPr>
        <p:grpSpPr>
          <a:xfrm>
            <a:off x="6195781" y="2012950"/>
            <a:ext cx="2345878" cy="3536950"/>
            <a:chOff x="6195781" y="2012950"/>
            <a:chExt cx="2345878" cy="3536950"/>
          </a:xfrm>
        </p:grpSpPr>
        <p:sp>
          <p:nvSpPr>
            <p:cNvPr id="25" name="矩形 24"/>
            <p:cNvSpPr/>
            <p:nvPr/>
          </p:nvSpPr>
          <p:spPr>
            <a:xfrm>
              <a:off x="6195781" y="2012950"/>
              <a:ext cx="2345878" cy="3536950"/>
            </a:xfrm>
            <a:prstGeom prst="rect">
              <a:avLst/>
            </a:prstGeom>
            <a:solidFill>
              <a:srgbClr val="943D41"/>
            </a:solidFill>
            <a:ln>
              <a:noFill/>
            </a:ln>
            <a:effectLst>
              <a:reflection algn="bl" blurRad="6350" dir="5400000" dist="12700" endPos="30000" rotWithShape="0" stA="81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grpSp>
          <p:nvGrpSpPr>
            <p:cNvPr id="37" name="组合 36"/>
            <p:cNvGrpSpPr/>
            <p:nvPr/>
          </p:nvGrpSpPr>
          <p:grpSpPr>
            <a:xfrm>
              <a:off x="6413500" y="2298700"/>
              <a:ext cx="2082800" cy="2892524"/>
              <a:chOff x="1308100" y="2717800"/>
              <a:chExt cx="2082800" cy="2892524"/>
            </a:xfrm>
          </p:grpSpPr>
          <p:sp>
            <p:nvSpPr>
              <p:cNvPr id="39" name="文本框 38"/>
              <p:cNvSpPr txBox="1"/>
              <p:nvPr/>
            </p:nvSpPr>
            <p:spPr>
              <a:xfrm>
                <a:off x="1428480" y="2717800"/>
                <a:ext cx="1640205" cy="457200"/>
              </a:xfrm>
              <a:prstGeom prst="rect">
                <a:avLst/>
              </a:prstGeom>
              <a:noFill/>
            </p:spPr>
            <p:txBody>
              <a:bodyPr rtlCol="0" wrap="none">
                <a:spAutoFit/>
              </a:bodyPr>
              <a:lstStyle/>
              <a:p>
                <a:pPr algn="ctr"/>
                <a:r>
                  <a:rPr altLang="zh-CN" b="1" lang="en-US" sz="2400">
                    <a:solidFill>
                      <a:schemeClr val="bg1"/>
                    </a:solidFill>
                    <a:latin charset="0" panose="020b0602020204020303" pitchFamily="34" typeface="Futura Md BT"/>
                    <a:ea charset="-122" panose="020b0503020204020204" pitchFamily="34" typeface="微软雅黑"/>
                  </a:rPr>
                  <a:t>S-社会环境</a:t>
                </a:r>
              </a:p>
            </p:txBody>
          </p:sp>
          <p:sp>
            <p:nvSpPr>
              <p:cNvPr id="40" name="文本框 39"/>
              <p:cNvSpPr txBox="1"/>
              <p:nvPr/>
            </p:nvSpPr>
            <p:spPr>
              <a:xfrm>
                <a:off x="1308100" y="3302000"/>
                <a:ext cx="2082800" cy="2286000"/>
              </a:xfrm>
              <a:prstGeom prst="rect">
                <a:avLst/>
              </a:prstGeom>
              <a:noFill/>
            </p:spPr>
            <p:txBody>
              <a:bodyPr rtlCol="0" wrap="square">
                <a:spAutoFit/>
              </a:bodyPr>
              <a:lstStyle/>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◆市场需求增长强劲</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◆竞争对手陷入困境</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◆生活方式的变化</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◆教育水平</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◆消费方式/水平</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◆区域特性</a:t>
                </a:r>
              </a:p>
            </p:txBody>
          </p:sp>
        </p:grpSp>
      </p:grpSp>
      <p:grpSp>
        <p:nvGrpSpPr>
          <p:cNvPr id="12" name="组合 11"/>
          <p:cNvGrpSpPr/>
          <p:nvPr/>
        </p:nvGrpSpPr>
        <p:grpSpPr>
          <a:xfrm>
            <a:off x="8741222" y="2012950"/>
            <a:ext cx="2345878" cy="3536950"/>
            <a:chOff x="8741222" y="2012950"/>
            <a:chExt cx="2345878" cy="3536950"/>
          </a:xfrm>
        </p:grpSpPr>
        <p:sp>
          <p:nvSpPr>
            <p:cNvPr id="29" name="矩形 28"/>
            <p:cNvSpPr/>
            <p:nvPr/>
          </p:nvSpPr>
          <p:spPr>
            <a:xfrm>
              <a:off x="8741222" y="2012950"/>
              <a:ext cx="2345878" cy="3536950"/>
            </a:xfrm>
            <a:prstGeom prst="rect">
              <a:avLst/>
            </a:prstGeom>
            <a:solidFill>
              <a:srgbClr val="C06170"/>
            </a:solidFill>
            <a:ln>
              <a:noFill/>
            </a:ln>
            <a:effectLst>
              <a:reflection algn="bl" blurRad="6350" dir="5400000" dist="12700" endPos="30000" rotWithShape="0" stA="81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grpSp>
          <p:nvGrpSpPr>
            <p:cNvPr id="44" name="组合 43"/>
            <p:cNvGrpSpPr/>
            <p:nvPr/>
          </p:nvGrpSpPr>
          <p:grpSpPr>
            <a:xfrm>
              <a:off x="8966200" y="2298700"/>
              <a:ext cx="1930400" cy="2892524"/>
              <a:chOff x="1308100" y="2717800"/>
              <a:chExt cx="1930400" cy="2892524"/>
            </a:xfrm>
          </p:grpSpPr>
          <p:sp>
            <p:nvSpPr>
              <p:cNvPr id="45" name="文本框 44"/>
              <p:cNvSpPr txBox="1"/>
              <p:nvPr/>
            </p:nvSpPr>
            <p:spPr>
              <a:xfrm>
                <a:off x="1730104" y="2717800"/>
                <a:ext cx="1036955" cy="457200"/>
              </a:xfrm>
              <a:prstGeom prst="rect">
                <a:avLst/>
              </a:prstGeom>
              <a:noFill/>
            </p:spPr>
            <p:txBody>
              <a:bodyPr rtlCol="0" wrap="none">
                <a:spAutoFit/>
              </a:bodyPr>
              <a:lstStyle/>
              <a:p>
                <a:pPr algn="ctr"/>
                <a:r>
                  <a:rPr altLang="zh-CN" b="1" lang="en-US" sz="2400">
                    <a:solidFill>
                      <a:schemeClr val="bg1"/>
                    </a:solidFill>
                    <a:latin charset="0" panose="020b0602020204020303" pitchFamily="34" typeface="Futura Md BT"/>
                    <a:ea charset="-122" panose="020b0503020204020204" pitchFamily="34" typeface="微软雅黑"/>
                  </a:rPr>
                  <a:t>T-技术</a:t>
                </a:r>
              </a:p>
            </p:txBody>
          </p:sp>
          <p:sp>
            <p:nvSpPr>
              <p:cNvPr id="49" name="文本框 48"/>
              <p:cNvSpPr txBox="1"/>
              <p:nvPr/>
            </p:nvSpPr>
            <p:spPr>
              <a:xfrm>
                <a:off x="1308100" y="3302000"/>
                <a:ext cx="1930400" cy="2286000"/>
              </a:xfrm>
              <a:prstGeom prst="rect">
                <a:avLst/>
              </a:prstGeom>
              <a:noFill/>
            </p:spPr>
            <p:txBody>
              <a:bodyPr rtlCol="0" wrap="square">
                <a:spAutoFit/>
              </a:bodyPr>
              <a:lstStyle/>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◆重大技术突破</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◆技术壁垒</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◆新技术的发明</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  和进展</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◆技术传播的速度</a:t>
                </a:r>
              </a:p>
              <a:p>
                <a:pPr>
                  <a:lnSpc>
                    <a:spcPct val="150000"/>
                  </a:lnSpc>
                </a:pPr>
                <a:r>
                  <a:rPr altLang="en-US" lang="zh-CN" sz="1600">
                    <a:solidFill>
                      <a:schemeClr val="bg1"/>
                    </a:solidFill>
                    <a:latin charset="0" panose="020b0602020204020303" pitchFamily="34" typeface="Futura Md BT"/>
                    <a:ea charset="-122" panose="020b0503020204020204" pitchFamily="34" typeface="微软雅黑"/>
                  </a:rPr>
                  <a:t>◆代替技术出现</a:t>
                </a:r>
              </a:p>
            </p:txBody>
          </p:sp>
        </p:grpSp>
      </p:grpSp>
      <p:sp>
        <p:nvSpPr>
          <p:cNvPr id="51"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a:extLst>
              <a:ext uri="{FF2B5EF4-FFF2-40B4-BE49-F238E27FC236}">
                <a16:creationId xmlns:a16="http://schemas.microsoft.com/office/drawing/2014/main" id="{7FF626C1-21D0-4818-97AB-84FB852A4BB8}"/>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zh-CN" b="1" lang="en-US" sz="3500">
                <a:blipFill>
                  <a:blip r:embed="rId3"/>
                  <a:stretch>
                    <a:fillRect/>
                  </a:stretch>
                </a:blipFill>
                <a:latin charset="-122" panose="020b0503020204020204" pitchFamily="34" typeface="微软雅黑"/>
                <a:ea charset="-122" panose="020b0503020204020204" pitchFamily="34" typeface="微软雅黑"/>
              </a:rPr>
              <a:t>PEST分析法</a:t>
            </a:r>
          </a:p>
        </p:txBody>
      </p:sp>
    </p:spTree>
    <p:extLst>
      <p:ext uri="{BB962C8B-B14F-4D97-AF65-F5344CB8AC3E}">
        <p14:creationId val="49563144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82000" fill="hold"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82000" fill="hold" id="10" nodeType="afterEffect" presetClass="entr" presetID="2" presetSubtype="2">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1+#ppt_w/2"/>
                                          </p:val>
                                        </p:tav>
                                        <p:tav tm="100000">
                                          <p:val>
                                            <p:strVal val="#ppt_x"/>
                                          </p:val>
                                        </p:tav>
                                      </p:tavLst>
                                    </p:anim>
                                    <p:anim calcmode="lin" valueType="num">
                                      <p:cBhvr additive="base">
                                        <p:cTn dur="500" fill="hold" id="13"/>
                                        <p:tgtEl>
                                          <p:spTgt spid="1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82000" fill="hold" id="15" nodeType="afterEffect" presetClass="entr" presetID="2" presetSubtype="2">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1+#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decel="82000" fill="hold" id="20" nodeType="afterEffect" presetClass="entr" presetID="2" presetSubtype="2">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1+#ppt_w/2"/>
                                          </p:val>
                                        </p:tav>
                                        <p:tav tm="100000">
                                          <p:val>
                                            <p:strVal val="#ppt_x"/>
                                          </p:val>
                                        </p:tav>
                                      </p:tavLst>
                                    </p:anim>
                                    <p:anim calcmode="lin" valueType="num">
                                      <p:cBhvr additive="base">
                                        <p:cTn dur="500" fill="hold" id="23"/>
                                        <p:tgtEl>
                                          <p:spTgt spid="12"/>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51"/>
                                        </p:tgtEl>
                                        <p:attrNameLst>
                                          <p:attrName>style.visibility</p:attrName>
                                        </p:attrNameLst>
                                      </p:cBhvr>
                                      <p:to>
                                        <p:strVal val="visible"/>
                                      </p:to>
                                    </p:set>
                                    <p:animEffect filter="fade" transition="in">
                                      <p:cBhvr>
                                        <p:cTn dur="500" id="27"/>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Freeform 5"/>
          <p:cNvSpPr/>
          <p:nvPr/>
        </p:nvSpPr>
        <p:spPr bwMode="auto">
          <a:xfrm>
            <a:off x="4512237" y="-26484"/>
            <a:ext cx="3166618" cy="1340419"/>
          </a:xfrm>
          <a:custGeom>
            <a:rect b="b" l="l" r="r" t="t"/>
            <a:pathLst>
              <a:path h="513429" w="1212931">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blipFill>
            <a:blip r:embed="rId3"/>
            <a:stretch>
              <a:fillRect/>
            </a:stretch>
          </a:blipFill>
          <a:ln cap="flat" w="9525">
            <a:noFill/>
            <a:prstDash val="solid"/>
            <a:miter lim="800000"/>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cs typeface="+mn-ea"/>
              <a:sym typeface="+mn-lt"/>
            </a:endParaRPr>
          </a:p>
        </p:txBody>
      </p:sp>
      <p:sp>
        <p:nvSpPr>
          <p:cNvPr id="67" name="TextBox 59"/>
          <p:cNvSpPr txBox="1">
            <a:spLocks noChangeArrowheads="1"/>
          </p:cNvSpPr>
          <p:nvPr/>
        </p:nvSpPr>
        <p:spPr bwMode="auto">
          <a:xfrm>
            <a:off x="4439793" y="342093"/>
            <a:ext cx="3311506" cy="1846723"/>
          </a:xfrm>
          <a:prstGeom prst="rect">
            <a:avLst/>
          </a:prstGeom>
          <a:noFill/>
          <a:ln>
            <a:noFill/>
          </a:ln>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3491">
              <a:lnSpc>
                <a:spcPct val="120000"/>
              </a:lnSpc>
              <a:defRPr/>
            </a:pPr>
            <a:r>
              <a:rPr altLang="en-US" b="1" kern="0" lang="zh-CN" sz="4799">
                <a:solidFill>
                  <a:schemeClr val="bg1"/>
                </a:solidFill>
                <a:latin typeface="+mn-lt"/>
                <a:ea typeface="+mn-ea"/>
                <a:cs typeface="+mn-ea"/>
                <a:sym typeface="+mn-lt"/>
              </a:rPr>
              <a:t>目 录 </a:t>
            </a:r>
          </a:p>
          <a:p>
            <a:pPr algn="ctr" defTabSz="913491">
              <a:lnSpc>
                <a:spcPct val="120000"/>
              </a:lnSpc>
              <a:defRPr/>
            </a:pPr>
            <a:r>
              <a:rPr altLang="en-US" b="1" kern="0" lang="zh-CN" sz="4799">
                <a:solidFill>
                  <a:schemeClr val="bg1"/>
                </a:solidFill>
                <a:latin typeface="+mn-lt"/>
                <a:ea typeface="+mn-ea"/>
                <a:cs typeface="+mn-ea"/>
                <a:sym typeface="+mn-lt"/>
              </a:rPr>
              <a:t>Contents</a:t>
            </a:r>
          </a:p>
        </p:txBody>
      </p:sp>
      <p:sp>
        <p:nvSpPr>
          <p:cNvPr id="70" name="文本框 9"/>
          <p:cNvSpPr txBox="1"/>
          <p:nvPr/>
        </p:nvSpPr>
        <p:spPr>
          <a:xfrm>
            <a:off x="1507672" y="3848015"/>
            <a:ext cx="1891623" cy="800082"/>
          </a:xfrm>
          <a:prstGeom prst="rect">
            <a:avLst/>
          </a:prstGeom>
          <a:noFill/>
        </p:spPr>
        <p:txBody>
          <a:bodyPr bIns="34281" lIns="68562" rIns="68562" rtlCol="0" tIns="34281" wrap="square">
            <a:spAutoFit/>
          </a:bodyPr>
          <a:lstStyle/>
          <a:p>
            <a:pPr algn="ctr" lvl="1" marL="0"/>
            <a:r>
              <a:rPr altLang="en-US" b="1" lang="zh-CN" sz="2400">
                <a:solidFill>
                  <a:schemeClr val="tx1">
                    <a:lumMod val="75000"/>
                    <a:lumOff val="25000"/>
                  </a:schemeClr>
                </a:solidFill>
                <a:cs typeface="+mn-ea"/>
                <a:sym typeface="+mn-lt"/>
              </a:rPr>
              <a:t>什么是SWOT分析</a:t>
            </a:r>
          </a:p>
        </p:txBody>
      </p:sp>
      <p:grpSp>
        <p:nvGrpSpPr>
          <p:cNvPr id="4" name="组合 3">
            <a:extLst>
              <a:ext uri="{FF2B5EF4-FFF2-40B4-BE49-F238E27FC236}">
                <a16:creationId xmlns:a16="http://schemas.microsoft.com/office/drawing/2014/main" id="{BC1E5BD9-B0BF-44B4-A853-01BFD9570467}"/>
              </a:ext>
            </a:extLst>
          </p:cNvPr>
          <p:cNvGrpSpPr/>
          <p:nvPr/>
        </p:nvGrpSpPr>
        <p:grpSpPr>
          <a:xfrm>
            <a:off x="4361752" y="2596450"/>
            <a:ext cx="1183682" cy="1067223"/>
            <a:chOff x="3750335" y="2609943"/>
            <a:chExt cx="1183682" cy="1067223"/>
          </a:xfrm>
        </p:grpSpPr>
        <p:sp>
          <p:nvSpPr>
            <p:cNvPr id="71" name="Freeform 5"/>
            <p:cNvSpPr/>
            <p:nvPr/>
          </p:nvSpPr>
          <p:spPr bwMode="auto">
            <a:xfrm>
              <a:off x="3750335" y="2609943"/>
              <a:ext cx="1183682" cy="106722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cap="flat" w="9525">
              <a:noFill/>
              <a:prstDash val="solid"/>
              <a:miter lim="800000"/>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solidFill>
                  <a:srgbClr val="3CCCC7"/>
                </a:solidFill>
                <a:cs typeface="+mn-ea"/>
                <a:sym typeface="+mn-lt"/>
              </a:endParaRPr>
            </a:p>
          </p:txBody>
        </p:sp>
        <p:sp>
          <p:nvSpPr>
            <p:cNvPr id="75" name="KSO_Shape"/>
            <p:cNvSpPr/>
            <p:nvPr/>
          </p:nvSpPr>
          <p:spPr bwMode="auto">
            <a:xfrm>
              <a:off x="4056634" y="2922734"/>
              <a:ext cx="599451" cy="457182"/>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p:spPr>
          <p:txBody>
            <a:bodyPr anchor="ctr">
              <a:scene3d>
                <a:camera prst="orthographicFront"/>
                <a:lightRig dir="t" rig="threePt"/>
              </a:scene3d>
              <a:sp3d contourW="12700">
                <a:contourClr>
                  <a:srgbClr val="FFFFFF"/>
                </a:contourClr>
              </a:sp3d>
            </a:bodyPr>
            <a:lstStyle/>
            <a:p>
              <a:pPr algn="ctr">
                <a:defRPr/>
              </a:pPr>
              <a:endParaRPr altLang="en-US" lang="zh-CN" sz="1799">
                <a:solidFill>
                  <a:srgbClr val="1C666E"/>
                </a:solidFill>
                <a:cs typeface="+mn-ea"/>
                <a:sym typeface="+mn-lt"/>
              </a:endParaRPr>
            </a:p>
          </p:txBody>
        </p:sp>
      </p:grpSp>
      <p:grpSp>
        <p:nvGrpSpPr>
          <p:cNvPr id="3" name="组合 2">
            <a:extLst>
              <a:ext uri="{FF2B5EF4-FFF2-40B4-BE49-F238E27FC236}">
                <a16:creationId xmlns:a16="http://schemas.microsoft.com/office/drawing/2014/main" id="{AA1DA38D-C3DB-41A1-9222-F3A797891696}"/>
              </a:ext>
            </a:extLst>
          </p:cNvPr>
          <p:cNvGrpSpPr/>
          <p:nvPr/>
        </p:nvGrpSpPr>
        <p:grpSpPr>
          <a:xfrm>
            <a:off x="6741293" y="2596450"/>
            <a:ext cx="1183682" cy="1067223"/>
            <a:chOff x="5564318" y="2609943"/>
            <a:chExt cx="1183682" cy="1067223"/>
          </a:xfrm>
        </p:grpSpPr>
        <p:sp>
          <p:nvSpPr>
            <p:cNvPr id="72" name="Freeform 5"/>
            <p:cNvSpPr/>
            <p:nvPr/>
          </p:nvSpPr>
          <p:spPr bwMode="auto">
            <a:xfrm>
              <a:off x="5564318" y="2609943"/>
              <a:ext cx="1183682" cy="106722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cap="flat" w="9525">
              <a:noFill/>
              <a:prstDash val="solid"/>
              <a:miter lim="800000"/>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cs typeface="+mn-ea"/>
                <a:sym typeface="+mn-lt"/>
              </a:endParaRPr>
            </a:p>
          </p:txBody>
        </p:sp>
        <p:sp>
          <p:nvSpPr>
            <p:cNvPr id="76" name="KSO_Shape"/>
            <p:cNvSpPr/>
            <p:nvPr/>
          </p:nvSpPr>
          <p:spPr bwMode="auto">
            <a:xfrm>
              <a:off x="5856745" y="2866247"/>
              <a:ext cx="587371" cy="581499"/>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p:spPr>
          <p:txBody>
            <a:bodyPr anchor="ctr">
              <a:scene3d>
                <a:camera prst="orthographicFront"/>
                <a:lightRig dir="t" rig="threePt"/>
              </a:scene3d>
              <a:sp3d contourW="12700">
                <a:contourClr>
                  <a:srgbClr val="FFFFFF"/>
                </a:contourClr>
              </a:sp3d>
            </a:bodyPr>
            <a:lstStyle/>
            <a:p>
              <a:pPr algn="ctr">
                <a:defRPr/>
              </a:pPr>
              <a:endParaRPr altLang="en-US" lang="zh-CN" sz="1799">
                <a:solidFill>
                  <a:srgbClr val="1C666E"/>
                </a:solidFill>
                <a:cs typeface="+mn-ea"/>
                <a:sym typeface="+mn-lt"/>
              </a:endParaRPr>
            </a:p>
          </p:txBody>
        </p:sp>
      </p:grpSp>
      <p:sp>
        <p:nvSpPr>
          <p:cNvPr id="78" name="文本框 9"/>
          <p:cNvSpPr txBox="1"/>
          <p:nvPr/>
        </p:nvSpPr>
        <p:spPr>
          <a:xfrm>
            <a:off x="3927403" y="3848015"/>
            <a:ext cx="1891623" cy="800082"/>
          </a:xfrm>
          <a:prstGeom prst="rect">
            <a:avLst/>
          </a:prstGeom>
          <a:noFill/>
        </p:spPr>
        <p:txBody>
          <a:bodyPr bIns="34281" lIns="68562" rIns="68562" rtlCol="0" tIns="34281" wrap="square">
            <a:spAutoFit/>
          </a:bodyPr>
          <a:lstStyle/>
          <a:p>
            <a:pPr algn="ctr" lvl="1" marL="0"/>
            <a:r>
              <a:rPr altLang="zh-CN" b="1" lang="en-US" sz="2400">
                <a:solidFill>
                  <a:schemeClr val="tx1">
                    <a:lumMod val="75000"/>
                    <a:lumOff val="25000"/>
                  </a:schemeClr>
                </a:solidFill>
                <a:cs typeface="+mn-ea"/>
                <a:sym typeface="+mn-lt"/>
              </a:rPr>
              <a:t>SWOT分析模型</a:t>
            </a:r>
          </a:p>
        </p:txBody>
      </p:sp>
      <p:sp>
        <p:nvSpPr>
          <p:cNvPr id="79" name="文本框 9"/>
          <p:cNvSpPr txBox="1"/>
          <p:nvPr/>
        </p:nvSpPr>
        <p:spPr>
          <a:xfrm>
            <a:off x="6347134" y="3848015"/>
            <a:ext cx="1891623" cy="800082"/>
          </a:xfrm>
          <a:prstGeom prst="rect">
            <a:avLst/>
          </a:prstGeom>
          <a:noFill/>
        </p:spPr>
        <p:txBody>
          <a:bodyPr bIns="34281" lIns="68562" rIns="68562" rtlCol="0" tIns="34281" wrap="square">
            <a:spAutoFit/>
          </a:bodyPr>
          <a:lstStyle/>
          <a:p>
            <a:pPr algn="ctr" lvl="1" marL="0"/>
            <a:r>
              <a:rPr altLang="zh-CN" b="1" lang="en-US" sz="2400">
                <a:solidFill>
                  <a:schemeClr val="tx1">
                    <a:lumMod val="75000"/>
                    <a:lumOff val="25000"/>
                  </a:schemeClr>
                </a:solidFill>
                <a:cs typeface="+mn-ea"/>
                <a:sym typeface="+mn-lt"/>
              </a:rPr>
              <a:t>SWOT分析法的规则</a:t>
            </a:r>
          </a:p>
        </p:txBody>
      </p:sp>
      <p:sp>
        <p:nvSpPr>
          <p:cNvPr id="80" name="文本框 9"/>
          <p:cNvSpPr txBox="1"/>
          <p:nvPr/>
        </p:nvSpPr>
        <p:spPr>
          <a:xfrm>
            <a:off x="8766865" y="3848015"/>
            <a:ext cx="1891623" cy="800082"/>
          </a:xfrm>
          <a:prstGeom prst="rect">
            <a:avLst/>
          </a:prstGeom>
          <a:noFill/>
        </p:spPr>
        <p:txBody>
          <a:bodyPr bIns="34281" lIns="68562" rIns="68562" rtlCol="0" tIns="34281" wrap="square">
            <a:spAutoFit/>
          </a:bodyPr>
          <a:lstStyle/>
          <a:p>
            <a:pPr algn="ctr" lvl="1" marL="0"/>
            <a:r>
              <a:rPr altLang="zh-CN" b="1" lang="en-US" sz="2400">
                <a:solidFill>
                  <a:schemeClr val="tx1">
                    <a:lumMod val="75000"/>
                    <a:lumOff val="25000"/>
                  </a:schemeClr>
                </a:solidFill>
                <a:cs typeface="+mn-ea"/>
                <a:sym typeface="+mn-lt"/>
              </a:rPr>
              <a:t>SWOT分析步骤</a:t>
            </a:r>
          </a:p>
        </p:txBody>
      </p:sp>
      <p:grpSp>
        <p:nvGrpSpPr>
          <p:cNvPr id="2" name="组合 1">
            <a:extLst>
              <a:ext uri="{FF2B5EF4-FFF2-40B4-BE49-F238E27FC236}">
                <a16:creationId xmlns:a16="http://schemas.microsoft.com/office/drawing/2014/main" id="{2A5E9079-8332-41EA-8A59-5A3AEAB1C8B5}"/>
              </a:ext>
            </a:extLst>
          </p:cNvPr>
          <p:cNvGrpSpPr/>
          <p:nvPr/>
        </p:nvGrpSpPr>
        <p:grpSpPr>
          <a:xfrm>
            <a:off x="9120835" y="2596450"/>
            <a:ext cx="1183682" cy="1067223"/>
            <a:chOff x="8300220" y="2609943"/>
            <a:chExt cx="1183682" cy="1067223"/>
          </a:xfrm>
        </p:grpSpPr>
        <p:sp>
          <p:nvSpPr>
            <p:cNvPr id="73" name="Freeform 5"/>
            <p:cNvSpPr/>
            <p:nvPr/>
          </p:nvSpPr>
          <p:spPr bwMode="auto">
            <a:xfrm>
              <a:off x="8300220" y="2609943"/>
              <a:ext cx="1183682" cy="106722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cap="flat" w="9525">
              <a:noFill/>
              <a:prstDash val="solid"/>
              <a:miter lim="800000"/>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solidFill>
                  <a:srgbClr val="3CCCC7"/>
                </a:solidFill>
                <a:cs typeface="+mn-ea"/>
                <a:sym typeface="+mn-lt"/>
              </a:endParaRPr>
            </a:p>
          </p:txBody>
        </p:sp>
        <p:sp>
          <p:nvSpPr>
            <p:cNvPr id="82" name="KSO_Shape"/>
            <p:cNvSpPr/>
            <p:nvPr/>
          </p:nvSpPr>
          <p:spPr bwMode="auto">
            <a:xfrm>
              <a:off x="8632502" y="2872992"/>
              <a:ext cx="519118" cy="519118"/>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p:spPr>
          <p:txBody>
            <a:bodyPr anchor="ctr">
              <a:scene3d>
                <a:camera prst="orthographicFront"/>
                <a:lightRig dir="t" rig="threePt"/>
              </a:scene3d>
              <a:sp3d>
                <a:contourClr>
                  <a:srgbClr val="FFFFFF"/>
                </a:contourClr>
              </a:sp3d>
            </a:bodyPr>
            <a:lstStyle/>
            <a:p>
              <a:pPr algn="ctr">
                <a:defRPr/>
              </a:pPr>
              <a:endParaRPr altLang="en-US" lang="zh-CN" sz="1799">
                <a:solidFill>
                  <a:schemeClr val="bg1"/>
                </a:solidFill>
                <a:cs typeface="+mn-ea"/>
                <a:sym typeface="+mn-lt"/>
              </a:endParaRPr>
            </a:p>
          </p:txBody>
        </p:sp>
      </p:grpSp>
      <p:grpSp>
        <p:nvGrpSpPr>
          <p:cNvPr id="5" name="组合 4">
            <a:extLst>
              <a:ext uri="{FF2B5EF4-FFF2-40B4-BE49-F238E27FC236}">
                <a16:creationId xmlns:a16="http://schemas.microsoft.com/office/drawing/2014/main" id="{625A705E-D8F3-456C-B9BB-7B0644AD866D}"/>
              </a:ext>
            </a:extLst>
          </p:cNvPr>
          <p:cNvGrpSpPr/>
          <p:nvPr/>
        </p:nvGrpSpPr>
        <p:grpSpPr>
          <a:xfrm>
            <a:off x="1982211" y="2596450"/>
            <a:ext cx="1183682" cy="1067223"/>
            <a:chOff x="1923596" y="2609943"/>
            <a:chExt cx="1183682" cy="1067223"/>
          </a:xfrm>
        </p:grpSpPr>
        <p:sp>
          <p:nvSpPr>
            <p:cNvPr id="69" name="Freeform 5"/>
            <p:cNvSpPr/>
            <p:nvPr/>
          </p:nvSpPr>
          <p:spPr bwMode="auto">
            <a:xfrm>
              <a:off x="1923596" y="2609943"/>
              <a:ext cx="1183682" cy="106722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cap="flat" w="9525">
              <a:noFill/>
              <a:prstDash val="solid"/>
              <a:miter lim="800000"/>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solidFill>
                  <a:srgbClr val="3CCCC7"/>
                </a:solidFill>
                <a:cs typeface="+mn-ea"/>
                <a:sym typeface="+mn-lt"/>
              </a:endParaRPr>
            </a:p>
          </p:txBody>
        </p:sp>
        <p:sp>
          <p:nvSpPr>
            <p:cNvPr id="83" name="KSO_Shape"/>
            <p:cNvSpPr/>
            <p:nvPr/>
          </p:nvSpPr>
          <p:spPr bwMode="auto">
            <a:xfrm>
              <a:off x="2235345" y="2921547"/>
              <a:ext cx="585515" cy="444014"/>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p:spPr>
          <p:txBody>
            <a:bodyPr anchor="ctr">
              <a:scene3d>
                <a:camera prst="orthographicFront"/>
                <a:lightRig dir="t" rig="threePt"/>
              </a:scene3d>
              <a:sp3d>
                <a:contourClr>
                  <a:srgbClr val="FFFFFF"/>
                </a:contourClr>
              </a:sp3d>
            </a:bodyPr>
            <a:lstStyle/>
            <a:p>
              <a:pPr algn="ctr">
                <a:defRPr/>
              </a:pPr>
              <a:endParaRPr altLang="en-US" lang="zh-CN" sz="1799">
                <a:solidFill>
                  <a:schemeClr val="bg1"/>
                </a:solidFill>
                <a:cs typeface="+mn-ea"/>
                <a:sym typeface="+mn-lt"/>
              </a:endParaRPr>
            </a:p>
          </p:txBody>
        </p:sp>
      </p:grpSp>
      <p:sp>
        <p:nvSpPr>
          <p:cNvPr id="89" name="TextBox 88"/>
          <p:cNvSpPr txBox="1"/>
          <p:nvPr/>
        </p:nvSpPr>
        <p:spPr>
          <a:xfrm>
            <a:off x="13510893" y="7029355"/>
            <a:ext cx="868680" cy="365608"/>
          </a:xfrm>
          <a:prstGeom prst="rect">
            <a:avLst/>
          </a:prstGeom>
          <a:noFill/>
        </p:spPr>
        <p:txBody>
          <a:bodyPr rtlCol="0" wrap="none">
            <a:spAutoFit/>
          </a:bodyPr>
          <a:lstStyle/>
          <a:p>
            <a:r>
              <a:rPr altLang="en-US" lang="zh-CN" sz="1799">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val="0"/>
              </a:ext>
            </a:extLst>
          </a:blip>
          <a:stretch>
            <a:fillRect/>
          </a:stretch>
        </p:blipFill>
        <p:spPr>
          <a:xfrm>
            <a:off x="0" y="4644188"/>
            <a:ext cx="12192000" cy="2213811"/>
          </a:xfrm>
          <a:prstGeom prst="rect">
            <a:avLst/>
          </a:prstGeom>
        </p:spPr>
      </p:pic>
    </p:spTree>
    <p:extLst>
      <p:ext uri="{BB962C8B-B14F-4D97-AF65-F5344CB8AC3E}">
        <p14:creationId val="2599462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1000" id="7"/>
                                        <p:tgtEl>
                                          <p:spTgt spid="47"/>
                                        </p:tgtEl>
                                      </p:cBhvr>
                                    </p:animEffect>
                                    <p:anim calcmode="lin" valueType="num">
                                      <p:cBhvr>
                                        <p:cTn dur="1000" fill="hold" id="8"/>
                                        <p:tgtEl>
                                          <p:spTgt spid="47"/>
                                        </p:tgtEl>
                                        <p:attrNameLst>
                                          <p:attrName>ppt_x</p:attrName>
                                        </p:attrNameLst>
                                      </p:cBhvr>
                                      <p:tavLst>
                                        <p:tav tm="0">
                                          <p:val>
                                            <p:strVal val="#ppt_x"/>
                                          </p:val>
                                        </p:tav>
                                        <p:tav tm="100000">
                                          <p:val>
                                            <p:strVal val="#ppt_x"/>
                                          </p:val>
                                        </p:tav>
                                      </p:tavLst>
                                    </p:anim>
                                    <p:anim calcmode="lin" valueType="num">
                                      <p:cBhvr>
                                        <p:cTn dur="1000" fill="hold" id="9"/>
                                        <p:tgtEl>
                                          <p:spTgt spid="4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67"/>
                                        </p:tgtEl>
                                        <p:attrNameLst>
                                          <p:attrName>style.visibility</p:attrName>
                                        </p:attrNameLst>
                                      </p:cBhvr>
                                      <p:to>
                                        <p:strVal val="visible"/>
                                      </p:to>
                                    </p:set>
                                    <p:anim calcmode="lin" valueType="num">
                                      <p:cBhvr>
                                        <p:cTn dur="500" fill="hold" id="13"/>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67"/>
                                        </p:tgtEl>
                                        <p:attrNameLst>
                                          <p:attrName>ppt_y</p:attrName>
                                        </p:attrNameLst>
                                      </p:cBhvr>
                                      <p:tavLst>
                                        <p:tav tm="0">
                                          <p:val>
                                            <p:strVal val="#ppt_y"/>
                                          </p:val>
                                        </p:tav>
                                        <p:tav tm="100000">
                                          <p:val>
                                            <p:strVal val="#ppt_y"/>
                                          </p:val>
                                        </p:tav>
                                      </p:tavLst>
                                    </p:anim>
                                    <p:anim calcmode="lin" valueType="num">
                                      <p:cBhvr>
                                        <p:cTn dur="500" fill="hold" id="15"/>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6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67"/>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22" presetSubtype="4">
                                  <p:stCondLst>
                                    <p:cond delay="0"/>
                                  </p:stCondLst>
                                  <p:childTnLst>
                                    <p:set>
                                      <p:cBhvr>
                                        <p:cTn dur="1" fill="hold" id="21">
                                          <p:stCondLst>
                                            <p:cond delay="0"/>
                                          </p:stCondLst>
                                        </p:cTn>
                                        <p:tgtEl>
                                          <p:spTgt spid="4"/>
                                        </p:tgtEl>
                                        <p:attrNameLst>
                                          <p:attrName>style.visibility</p:attrName>
                                        </p:attrNameLst>
                                      </p:cBhvr>
                                      <p:to>
                                        <p:strVal val="visible"/>
                                      </p:to>
                                    </p:set>
                                    <p:animEffect filter="wipe(down)" transition="in">
                                      <p:cBhvr>
                                        <p:cTn dur="500" id="22"/>
                                        <p:tgtEl>
                                          <p:spTgt spid="4"/>
                                        </p:tgtEl>
                                      </p:cBhvr>
                                    </p:animEffect>
                                  </p:childTnLst>
                                </p:cTn>
                              </p:par>
                              <p:par>
                                <p:cTn fill="hold" id="23" nodeType="withEffect" presetClass="entr" presetID="22" presetSubtype="4">
                                  <p:stCondLst>
                                    <p:cond delay="0"/>
                                  </p:stCondLst>
                                  <p:childTnLst>
                                    <p:set>
                                      <p:cBhvr>
                                        <p:cTn dur="1" fill="hold" id="24">
                                          <p:stCondLst>
                                            <p:cond delay="0"/>
                                          </p:stCondLst>
                                        </p:cTn>
                                        <p:tgtEl>
                                          <p:spTgt spid="3"/>
                                        </p:tgtEl>
                                        <p:attrNameLst>
                                          <p:attrName>style.visibility</p:attrName>
                                        </p:attrNameLst>
                                      </p:cBhvr>
                                      <p:to>
                                        <p:strVal val="visible"/>
                                      </p:to>
                                    </p:set>
                                    <p:animEffect filter="wipe(down)" transition="in">
                                      <p:cBhvr>
                                        <p:cTn dur="500" id="25"/>
                                        <p:tgtEl>
                                          <p:spTgt spid="3"/>
                                        </p:tgtEl>
                                      </p:cBhvr>
                                    </p:animEffect>
                                  </p:childTnLst>
                                </p:cTn>
                              </p:par>
                              <p:par>
                                <p:cTn fill="hold" id="26" nodeType="withEffect" presetClass="entr" presetID="22" presetSubtype="4">
                                  <p:stCondLst>
                                    <p:cond delay="0"/>
                                  </p:stCondLst>
                                  <p:childTnLst>
                                    <p:set>
                                      <p:cBhvr>
                                        <p:cTn dur="1" fill="hold" id="27">
                                          <p:stCondLst>
                                            <p:cond delay="0"/>
                                          </p:stCondLst>
                                        </p:cTn>
                                        <p:tgtEl>
                                          <p:spTgt spid="2"/>
                                        </p:tgtEl>
                                        <p:attrNameLst>
                                          <p:attrName>style.visibility</p:attrName>
                                        </p:attrNameLst>
                                      </p:cBhvr>
                                      <p:to>
                                        <p:strVal val="visible"/>
                                      </p:to>
                                    </p:set>
                                    <p:animEffect filter="wipe(down)" transition="in">
                                      <p:cBhvr>
                                        <p:cTn dur="500" id="28"/>
                                        <p:tgtEl>
                                          <p:spTgt spid="2"/>
                                        </p:tgtEl>
                                      </p:cBhvr>
                                    </p:animEffect>
                                  </p:childTnLst>
                                </p:cTn>
                              </p:par>
                              <p:par>
                                <p:cTn fill="hold" id="29" nodeType="withEffect" presetClass="entr" presetID="22" presetSubtype="4">
                                  <p:stCondLst>
                                    <p:cond delay="0"/>
                                  </p:stCondLst>
                                  <p:childTnLst>
                                    <p:set>
                                      <p:cBhvr>
                                        <p:cTn dur="1" fill="hold" id="30">
                                          <p:stCondLst>
                                            <p:cond delay="0"/>
                                          </p:stCondLst>
                                        </p:cTn>
                                        <p:tgtEl>
                                          <p:spTgt spid="5"/>
                                        </p:tgtEl>
                                        <p:attrNameLst>
                                          <p:attrName>style.visibility</p:attrName>
                                        </p:attrNameLst>
                                      </p:cBhvr>
                                      <p:to>
                                        <p:strVal val="visible"/>
                                      </p:to>
                                    </p:set>
                                    <p:animEffect filter="wipe(down)" transition="in">
                                      <p:cBhvr>
                                        <p:cTn dur="500" id="31"/>
                                        <p:tgtEl>
                                          <p:spTgt spid="5"/>
                                        </p:tgtEl>
                                      </p:cBhvr>
                                    </p:animEffect>
                                  </p:childTnLst>
                                </p:cTn>
                              </p:par>
                              <p:par>
                                <p:cTn fill="hold" grpId="0" id="32" nodeType="withEffect" presetClass="entr" presetID="16" presetSubtype="21">
                                  <p:stCondLst>
                                    <p:cond delay="3250"/>
                                  </p:stCondLst>
                                  <p:childTnLst>
                                    <p:set>
                                      <p:cBhvr>
                                        <p:cTn dur="1" fill="hold" id="33">
                                          <p:stCondLst>
                                            <p:cond delay="0"/>
                                          </p:stCondLst>
                                        </p:cTn>
                                        <p:tgtEl>
                                          <p:spTgt spid="70"/>
                                        </p:tgtEl>
                                        <p:attrNameLst>
                                          <p:attrName>style.visibility</p:attrName>
                                        </p:attrNameLst>
                                      </p:cBhvr>
                                      <p:to>
                                        <p:strVal val="visible"/>
                                      </p:to>
                                    </p:set>
                                    <p:animEffect filter="barn(inVertical)" transition="in">
                                      <p:cBhvr>
                                        <p:cTn dur="500" id="34"/>
                                        <p:tgtEl>
                                          <p:spTgt spid="70"/>
                                        </p:tgtEl>
                                      </p:cBhvr>
                                    </p:animEffect>
                                  </p:childTnLst>
                                </p:cTn>
                              </p:par>
                              <p:par>
                                <p:cTn fill="hold" grpId="0" id="35" nodeType="withEffect" presetClass="entr" presetID="16" presetSubtype="21">
                                  <p:stCondLst>
                                    <p:cond delay="3250"/>
                                  </p:stCondLst>
                                  <p:childTnLst>
                                    <p:set>
                                      <p:cBhvr>
                                        <p:cTn dur="1" fill="hold" id="36">
                                          <p:stCondLst>
                                            <p:cond delay="0"/>
                                          </p:stCondLst>
                                        </p:cTn>
                                        <p:tgtEl>
                                          <p:spTgt spid="78"/>
                                        </p:tgtEl>
                                        <p:attrNameLst>
                                          <p:attrName>style.visibility</p:attrName>
                                        </p:attrNameLst>
                                      </p:cBhvr>
                                      <p:to>
                                        <p:strVal val="visible"/>
                                      </p:to>
                                    </p:set>
                                    <p:animEffect filter="barn(inVertical)" transition="in">
                                      <p:cBhvr>
                                        <p:cTn dur="500" id="37"/>
                                        <p:tgtEl>
                                          <p:spTgt spid="78"/>
                                        </p:tgtEl>
                                      </p:cBhvr>
                                    </p:animEffect>
                                  </p:childTnLst>
                                </p:cTn>
                              </p:par>
                              <p:par>
                                <p:cTn fill="hold" grpId="0" id="38" nodeType="withEffect" presetClass="entr" presetID="16" presetSubtype="21">
                                  <p:stCondLst>
                                    <p:cond delay="3250"/>
                                  </p:stCondLst>
                                  <p:childTnLst>
                                    <p:set>
                                      <p:cBhvr>
                                        <p:cTn dur="1" fill="hold" id="39">
                                          <p:stCondLst>
                                            <p:cond delay="0"/>
                                          </p:stCondLst>
                                        </p:cTn>
                                        <p:tgtEl>
                                          <p:spTgt spid="79"/>
                                        </p:tgtEl>
                                        <p:attrNameLst>
                                          <p:attrName>style.visibility</p:attrName>
                                        </p:attrNameLst>
                                      </p:cBhvr>
                                      <p:to>
                                        <p:strVal val="visible"/>
                                      </p:to>
                                    </p:set>
                                    <p:animEffect filter="barn(inVertical)" transition="in">
                                      <p:cBhvr>
                                        <p:cTn dur="500" id="40"/>
                                        <p:tgtEl>
                                          <p:spTgt spid="79"/>
                                        </p:tgtEl>
                                      </p:cBhvr>
                                    </p:animEffect>
                                  </p:childTnLst>
                                </p:cTn>
                              </p:par>
                              <p:par>
                                <p:cTn fill="hold" grpId="0" id="41" nodeType="withEffect" presetClass="entr" presetID="16" presetSubtype="21">
                                  <p:stCondLst>
                                    <p:cond delay="3250"/>
                                  </p:stCondLst>
                                  <p:childTnLst>
                                    <p:set>
                                      <p:cBhvr>
                                        <p:cTn dur="1" fill="hold" id="42">
                                          <p:stCondLst>
                                            <p:cond delay="0"/>
                                          </p:stCondLst>
                                        </p:cTn>
                                        <p:tgtEl>
                                          <p:spTgt spid="80"/>
                                        </p:tgtEl>
                                        <p:attrNameLst>
                                          <p:attrName>style.visibility</p:attrName>
                                        </p:attrNameLst>
                                      </p:cBhvr>
                                      <p:to>
                                        <p:strVal val="visible"/>
                                      </p:to>
                                    </p:set>
                                    <p:animEffect filter="barn(inVertical)" transition="in">
                                      <p:cBhvr>
                                        <p:cTn dur="500" id="43"/>
                                        <p:tgtEl>
                                          <p:spTgt spid="80"/>
                                        </p:tgtEl>
                                      </p:cBhvr>
                                    </p:animEffect>
                                  </p:childTnLst>
                                </p:cTn>
                              </p:par>
                            </p:childTnLst>
                          </p:cTn>
                        </p:par>
                        <p:par>
                          <p:cTn fill="hold" id="44" nodeType="afterGroup">
                            <p:stCondLst>
                              <p:cond delay="3750"/>
                            </p:stCondLst>
                            <p:childTnLst>
                              <p:par>
                                <p:cTn fill="hold" grpId="0" id="45" nodeType="afterEffect" presetClass="entr" presetID="10" presetSubtype="0">
                                  <p:stCondLst>
                                    <p:cond delay="0"/>
                                  </p:stCondLst>
                                  <p:childTnLst>
                                    <p:set>
                                      <p:cBhvr>
                                        <p:cTn dur="1" fill="hold" id="46">
                                          <p:stCondLst>
                                            <p:cond delay="0"/>
                                          </p:stCondLst>
                                        </p:cTn>
                                        <p:tgtEl>
                                          <p:spTgt spid="89"/>
                                        </p:tgtEl>
                                        <p:attrNameLst>
                                          <p:attrName>style.visibility</p:attrName>
                                        </p:attrNameLst>
                                      </p:cBhvr>
                                      <p:to>
                                        <p:strVal val="visible"/>
                                      </p:to>
                                    </p:set>
                                    <p:animEffect filter="fade" transition="in">
                                      <p:cBhvr>
                                        <p:cTn dur="1250" id="47"/>
                                        <p:tgtEl>
                                          <p:spTgt spid="89"/>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id="50" nodeType="clickEffect" presetClass="entr" presetID="22" presetSubtype="4">
                                  <p:stCondLst>
                                    <p:cond delay="0"/>
                                  </p:stCondLst>
                                  <p:childTnLst>
                                    <p:set>
                                      <p:cBhvr>
                                        <p:cTn dur="1" fill="hold" id="51">
                                          <p:stCondLst>
                                            <p:cond delay="0"/>
                                          </p:stCondLst>
                                        </p:cTn>
                                        <p:tgtEl>
                                          <p:spTgt spid="25"/>
                                        </p:tgtEl>
                                        <p:attrNameLst>
                                          <p:attrName>style.visibility</p:attrName>
                                        </p:attrNameLst>
                                      </p:cBhvr>
                                      <p:to>
                                        <p:strVal val="visible"/>
                                      </p:to>
                                    </p:set>
                                    <p:animEffect filter="wipe(down)" transition="in">
                                      <p:cBhvr>
                                        <p:cTn dur="500" id="52"/>
                                        <p:tgtEl>
                                          <p:spTgt spid="25"/>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id="55" nodeType="clickEffect" presetClass="entr" presetID="42" presetSubtype="0">
                                  <p:stCondLst>
                                    <p:cond delay="0"/>
                                  </p:stCondLst>
                                  <p:childTnLst>
                                    <p:set>
                                      <p:cBhvr>
                                        <p:cTn dur="1" fill="hold" id="56">
                                          <p:stCondLst>
                                            <p:cond delay="0"/>
                                          </p:stCondLst>
                                        </p:cTn>
                                        <p:tgtEl>
                                          <p:spTgt spid="26"/>
                                        </p:tgtEl>
                                        <p:attrNameLst>
                                          <p:attrName>style.visibility</p:attrName>
                                        </p:attrNameLst>
                                      </p:cBhvr>
                                      <p:to>
                                        <p:strVal val="visible"/>
                                      </p:to>
                                    </p:set>
                                    <p:animEffect filter="fade" transition="in">
                                      <p:cBhvr>
                                        <p:cTn dur="1000" id="57"/>
                                        <p:tgtEl>
                                          <p:spTgt spid="26"/>
                                        </p:tgtEl>
                                      </p:cBhvr>
                                    </p:animEffect>
                                    <p:anim calcmode="lin" valueType="num">
                                      <p:cBhvr>
                                        <p:cTn dur="1000" fill="hold" id="58"/>
                                        <p:tgtEl>
                                          <p:spTgt spid="26"/>
                                        </p:tgtEl>
                                        <p:attrNameLst>
                                          <p:attrName>ppt_x</p:attrName>
                                        </p:attrNameLst>
                                      </p:cBhvr>
                                      <p:tavLst>
                                        <p:tav tm="0">
                                          <p:val>
                                            <p:strVal val="#ppt_x"/>
                                          </p:val>
                                        </p:tav>
                                        <p:tav tm="100000">
                                          <p:val>
                                            <p:strVal val="#ppt_x"/>
                                          </p:val>
                                        </p:tav>
                                      </p:tavLst>
                                    </p:anim>
                                    <p:anim calcmode="lin" valueType="num">
                                      <p:cBhvr>
                                        <p:cTn dur="1000" fill="hold" id="59"/>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67"/>
      <p:bldP grpId="0" spid="70"/>
      <p:bldP grpId="0" spid="78"/>
      <p:bldP grpId="0" spid="79"/>
      <p:bldP grpId="0" spid="80"/>
      <p:bldP grpId="0" spid="8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3907427" y="3322319"/>
            <a:ext cx="4053840"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a:off x="5949587" y="3333302"/>
            <a:ext cx="1166859" cy="1099131"/>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flipH="1">
            <a:off x="4771027" y="3333302"/>
            <a:ext cx="1166859" cy="1099131"/>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flipH="1">
            <a:off x="5934347" y="3317513"/>
            <a:ext cx="0" cy="1631229"/>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a:off x="2893969" y="2866867"/>
            <a:ext cx="1016000" cy="10160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cs typeface="+mn-ea"/>
              <a:sym typeface="+mn-lt"/>
            </a:endParaRPr>
          </a:p>
        </p:txBody>
      </p:sp>
      <p:sp>
        <p:nvSpPr>
          <p:cNvPr id="11" name="椭圆 10"/>
          <p:cNvSpPr/>
          <p:nvPr/>
        </p:nvSpPr>
        <p:spPr>
          <a:xfrm>
            <a:off x="7963809" y="2866867"/>
            <a:ext cx="1016000" cy="10160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cs typeface="+mn-ea"/>
              <a:sym typeface="+mn-lt"/>
            </a:endParaRPr>
          </a:p>
        </p:txBody>
      </p:sp>
      <p:sp>
        <p:nvSpPr>
          <p:cNvPr id="12" name="椭圆 11"/>
          <p:cNvSpPr/>
          <p:nvPr/>
        </p:nvSpPr>
        <p:spPr>
          <a:xfrm>
            <a:off x="6980577" y="4268947"/>
            <a:ext cx="1016000" cy="10160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cs typeface="+mn-ea"/>
              <a:sym typeface="+mn-lt"/>
            </a:endParaRPr>
          </a:p>
        </p:txBody>
      </p:sp>
      <p:sp>
        <p:nvSpPr>
          <p:cNvPr id="13" name="椭圆 12"/>
          <p:cNvSpPr/>
          <p:nvPr/>
        </p:nvSpPr>
        <p:spPr>
          <a:xfrm>
            <a:off x="3891937" y="4268947"/>
            <a:ext cx="1016000" cy="10160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cs typeface="+mn-ea"/>
              <a:sym typeface="+mn-lt"/>
            </a:endParaRPr>
          </a:p>
        </p:txBody>
      </p:sp>
      <p:sp>
        <p:nvSpPr>
          <p:cNvPr id="14" name="椭圆 13"/>
          <p:cNvSpPr/>
          <p:nvPr/>
        </p:nvSpPr>
        <p:spPr>
          <a:xfrm>
            <a:off x="5426347" y="4948742"/>
            <a:ext cx="1016000" cy="10160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cs typeface="+mn-ea"/>
              <a:sym typeface="+mn-lt"/>
            </a:endParaRPr>
          </a:p>
        </p:txBody>
      </p:sp>
      <p:sp>
        <p:nvSpPr>
          <p:cNvPr id="15" name="椭圆 14"/>
          <p:cNvSpPr/>
          <p:nvPr/>
        </p:nvSpPr>
        <p:spPr>
          <a:xfrm>
            <a:off x="5040267" y="2428239"/>
            <a:ext cx="1788160" cy="178816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cs typeface="+mn-ea"/>
              <a:sym typeface="+mn-lt"/>
            </a:endParaRPr>
          </a:p>
        </p:txBody>
      </p:sp>
      <p:sp>
        <p:nvSpPr>
          <p:cNvPr id="21" name="矩形 20"/>
          <p:cNvSpPr/>
          <p:nvPr/>
        </p:nvSpPr>
        <p:spPr>
          <a:xfrm>
            <a:off x="5112249" y="3125638"/>
            <a:ext cx="1644196" cy="579120"/>
          </a:xfrm>
          <a:prstGeom prst="rect">
            <a:avLst/>
          </a:prstGeom>
        </p:spPr>
        <p:txBody>
          <a:bodyPr wrap="square">
            <a:spAutoFit/>
          </a:bodyPr>
          <a:lstStyle/>
          <a:p>
            <a:pPr algn="ctr"/>
            <a:r>
              <a:rPr altLang="en-US" b="1" lang="zh-CN" sz="3200">
                <a:solidFill>
                  <a:srgbClr val="943D41"/>
                </a:solidFill>
                <a:cs typeface="+mn-ea"/>
                <a:sym typeface="+mn-lt"/>
              </a:rPr>
              <a:t>企业</a:t>
            </a:r>
          </a:p>
        </p:txBody>
      </p:sp>
      <p:sp>
        <p:nvSpPr>
          <p:cNvPr id="22" name="Freeform 338"/>
          <p:cNvSpPr>
            <a:spLocks noEditPoints="1"/>
          </p:cNvSpPr>
          <p:nvPr/>
        </p:nvSpPr>
        <p:spPr bwMode="auto">
          <a:xfrm>
            <a:off x="5681537" y="5278564"/>
            <a:ext cx="512696" cy="435792"/>
          </a:xfrm>
          <a:custGeom>
            <a:gdLst>
              <a:gd fmla="*/ 58 w 76" name="T0"/>
              <a:gd fmla="*/ 2 h 65" name="T1"/>
              <a:gd fmla="*/ 69 w 76" name="T2"/>
              <a:gd fmla="*/ 2 h 65" name="T3"/>
              <a:gd fmla="*/ 76 w 76" name="T4"/>
              <a:gd fmla="*/ 8 h 65" name="T5"/>
              <a:gd fmla="*/ 76 w 76" name="T6"/>
              <a:gd fmla="*/ 62 h 65" name="T7"/>
              <a:gd fmla="*/ 73 w 76" name="T8"/>
              <a:gd fmla="*/ 65 h 65" name="T9"/>
              <a:gd fmla="*/ 12 w 76" name="T10"/>
              <a:gd fmla="*/ 62 h 65" name="T11"/>
              <a:gd fmla="*/ 8 w 76" name="T12"/>
              <a:gd fmla="*/ 58 h 65" name="T13"/>
              <a:gd fmla="*/ 0 w 76" name="T14"/>
              <a:gd fmla="*/ 45 h 65" name="T15"/>
              <a:gd fmla="*/ 10 w 76" name="T16"/>
              <a:gd fmla="*/ 47 h 65" name="T17"/>
              <a:gd fmla="*/ 49 w 76" name="T18"/>
              <a:gd fmla="*/ 47 h 65" name="T19"/>
              <a:gd fmla="*/ 10 w 76" name="T20"/>
              <a:gd fmla="*/ 44 h 65" name="T21"/>
              <a:gd fmla="*/ 10 w 76" name="T22"/>
              <a:gd fmla="*/ 41 h 65" name="T23"/>
              <a:gd fmla="*/ 49 w 76" name="T24"/>
              <a:gd fmla="*/ 39 h 65" name="T25"/>
              <a:gd fmla="*/ 10 w 76" name="T26"/>
              <a:gd fmla="*/ 31 h 65" name="T27"/>
              <a:gd fmla="*/ 49 w 76" name="T28"/>
              <a:gd fmla="*/ 31 h 65" name="T29"/>
              <a:gd fmla="*/ 42 w 76" name="T30"/>
              <a:gd fmla="*/ 23 h 65" name="T31"/>
              <a:gd fmla="*/ 50 w 76" name="T32"/>
              <a:gd fmla="*/ 21 h 65" name="T33"/>
              <a:gd fmla="*/ 45 w 76" name="T34"/>
              <a:gd fmla="*/ 14 h 65" name="T35"/>
              <a:gd fmla="*/ 46 w 76" name="T36"/>
              <a:gd fmla="*/ 12 h 65" name="T37"/>
              <a:gd fmla="*/ 50 w 76" name="T38"/>
              <a:gd fmla="*/ 12 h 65" name="T39"/>
              <a:gd fmla="*/ 42 w 76" name="T40"/>
              <a:gd fmla="*/ 15 h 65" name="T41"/>
              <a:gd fmla="*/ 46 w 76" name="T42"/>
              <a:gd fmla="*/ 21 h 65" name="T43"/>
              <a:gd fmla="*/ 45 w 76" name="T44"/>
              <a:gd fmla="*/ 23 h 65" name="T45"/>
              <a:gd fmla="*/ 18 w 76" name="T46"/>
              <a:gd fmla="*/ 26 h 65" name="T47"/>
              <a:gd fmla="*/ 15 w 76" name="T48"/>
              <a:gd fmla="*/ 17 h 65" name="T49"/>
              <a:gd fmla="*/ 9 w 76" name="T50"/>
              <a:gd fmla="*/ 26 h 65" name="T51"/>
              <a:gd fmla="*/ 15 w 76" name="T52"/>
              <a:gd fmla="*/ 26 h 65" name="T53"/>
              <a:gd fmla="*/ 26 w 76" name="T54"/>
              <a:gd fmla="*/ 24 h 65" name="T55"/>
              <a:gd fmla="*/ 26 w 76" name="T56"/>
              <a:gd fmla="*/ 18 h 65" name="T57"/>
              <a:gd fmla="*/ 23 w 76" name="T58"/>
              <a:gd fmla="*/ 12 h 65" name="T59"/>
              <a:gd fmla="*/ 19 w 76" name="T60"/>
              <a:gd fmla="*/ 10 h 65" name="T61"/>
              <a:gd fmla="*/ 41 w 76" name="T62"/>
              <a:gd fmla="*/ 10 h 65" name="T63"/>
              <a:gd fmla="*/ 36 w 76" name="T64"/>
              <a:gd fmla="*/ 10 h 65" name="T65"/>
              <a:gd fmla="*/ 30 w 76" name="T66"/>
              <a:gd fmla="*/ 10 h 65" name="T67"/>
              <a:gd fmla="*/ 32 w 76" name="T68"/>
              <a:gd fmla="*/ 26 h 65" name="T69"/>
              <a:gd fmla="*/ 39 w 76" name="T70"/>
              <a:gd fmla="*/ 26 h 65" name="T71"/>
              <a:gd fmla="*/ 58 w 76" name="T72"/>
              <a:gd fmla="*/ 44 h 65" name="T73"/>
              <a:gd fmla="*/ 61 w 76" name="T74"/>
              <a:gd fmla="*/ 53 h 65" name="T75"/>
              <a:gd fmla="*/ 63 w 76" name="T76"/>
              <a:gd fmla="*/ 44 h 65" name="T77"/>
              <a:gd fmla="*/ 63 w 76" name="T78"/>
              <a:gd fmla="*/ 8 h 65" name="T79"/>
              <a:gd fmla="*/ 59 w 76" name="T80"/>
              <a:gd fmla="*/ 7 h 65" name="T81"/>
              <a:gd fmla="*/ 68 w 76" name="T82"/>
              <a:gd fmla="*/ 7 h 65" name="T83"/>
              <a:gd fmla="*/ 68 w 76" name="T84"/>
              <a:gd fmla="*/ 8 h 65" name="T85"/>
              <a:gd fmla="*/ 67 w 76" name="T86"/>
              <a:gd fmla="*/ 53 h 65" name="T87"/>
              <a:gd fmla="*/ 62 w 76" name="T88"/>
              <a:gd fmla="*/ 58 h 65" name="T89"/>
              <a:gd fmla="*/ 71 w 76" name="T90"/>
              <a:gd fmla="*/ 59 h 65" name="T91"/>
              <a:gd fmla="*/ 71 w 76" name="T92"/>
              <a:gd fmla="*/ 8 h 65" name="T93"/>
              <a:gd fmla="*/ 69 w 76" name="T94"/>
              <a:gd fmla="*/ 7 h 65" name="T95"/>
              <a:gd fmla="*/ 5 w 76" name="T96"/>
              <a:gd fmla="*/ 5 h 65" name="T97"/>
              <a:gd fmla="*/ 5 w 76" name="T98"/>
              <a:gd fmla="*/ 45 h 65" name="T99"/>
              <a:gd fmla="*/ 54 w 76" name="T100"/>
              <a:gd fmla="*/ 53 h 65" name="T101"/>
              <a:gd fmla="*/ 53 w 76" name="T102"/>
              <a:gd fmla="*/ 5 h 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5" w="76">
                <a:moveTo>
                  <a:pt x="2" y="0"/>
                </a:moveTo>
                <a:cubicBezTo>
                  <a:pt x="55" y="0"/>
                  <a:pt x="55" y="0"/>
                  <a:pt x="55" y="0"/>
                </a:cubicBezTo>
                <a:cubicBezTo>
                  <a:pt x="57" y="0"/>
                  <a:pt x="58" y="1"/>
                  <a:pt x="58" y="2"/>
                </a:cubicBezTo>
                <a:cubicBezTo>
                  <a:pt x="58" y="2"/>
                  <a:pt x="59" y="2"/>
                  <a:pt x="59" y="2"/>
                </a:cubicBezTo>
                <a:cubicBezTo>
                  <a:pt x="68" y="2"/>
                  <a:pt x="68" y="2"/>
                  <a:pt x="68" y="2"/>
                </a:cubicBezTo>
                <a:cubicBezTo>
                  <a:pt x="68" y="2"/>
                  <a:pt x="69" y="2"/>
                  <a:pt x="69" y="2"/>
                </a:cubicBezTo>
                <a:cubicBezTo>
                  <a:pt x="69" y="2"/>
                  <a:pt x="69" y="2"/>
                  <a:pt x="70" y="2"/>
                </a:cubicBezTo>
                <a:cubicBezTo>
                  <a:pt x="71" y="2"/>
                  <a:pt x="73" y="2"/>
                  <a:pt x="74" y="3"/>
                </a:cubicBezTo>
                <a:cubicBezTo>
                  <a:pt x="75" y="5"/>
                  <a:pt x="76" y="6"/>
                  <a:pt x="76" y="8"/>
                </a:cubicBezTo>
                <a:cubicBezTo>
                  <a:pt x="76" y="8"/>
                  <a:pt x="76" y="8"/>
                  <a:pt x="76" y="9"/>
                </a:cubicBezTo>
                <a:cubicBezTo>
                  <a:pt x="76" y="9"/>
                  <a:pt x="76" y="9"/>
                  <a:pt x="76" y="9"/>
                </a:cubicBezTo>
                <a:cubicBezTo>
                  <a:pt x="76" y="62"/>
                  <a:pt x="76" y="62"/>
                  <a:pt x="76" y="62"/>
                </a:cubicBezTo>
                <a:cubicBezTo>
                  <a:pt x="76" y="62"/>
                  <a:pt x="76" y="62"/>
                  <a:pt x="76" y="62"/>
                </a:cubicBezTo>
                <a:cubicBezTo>
                  <a:pt x="76" y="62"/>
                  <a:pt x="76" y="62"/>
                  <a:pt x="76" y="62"/>
                </a:cubicBezTo>
                <a:cubicBezTo>
                  <a:pt x="76" y="63"/>
                  <a:pt x="75" y="65"/>
                  <a:pt x="73" y="65"/>
                </a:cubicBezTo>
                <a:cubicBezTo>
                  <a:pt x="73" y="65"/>
                  <a:pt x="73" y="64"/>
                  <a:pt x="72" y="64"/>
                </a:cubicBezTo>
                <a:cubicBezTo>
                  <a:pt x="14" y="64"/>
                  <a:pt x="14" y="64"/>
                  <a:pt x="14" y="64"/>
                </a:cubicBezTo>
                <a:cubicBezTo>
                  <a:pt x="13" y="64"/>
                  <a:pt x="12" y="63"/>
                  <a:pt x="12" y="62"/>
                </a:cubicBezTo>
                <a:cubicBezTo>
                  <a:pt x="12" y="58"/>
                  <a:pt x="12" y="58"/>
                  <a:pt x="12" y="58"/>
                </a:cubicBezTo>
                <a:cubicBezTo>
                  <a:pt x="8" y="58"/>
                  <a:pt x="8" y="58"/>
                  <a:pt x="8" y="58"/>
                </a:cubicBezTo>
                <a:cubicBezTo>
                  <a:pt x="8" y="58"/>
                  <a:pt x="8" y="58"/>
                  <a:pt x="8" y="58"/>
                </a:cubicBezTo>
                <a:cubicBezTo>
                  <a:pt x="6" y="57"/>
                  <a:pt x="4" y="56"/>
                  <a:pt x="2" y="54"/>
                </a:cubicBezTo>
                <a:cubicBezTo>
                  <a:pt x="1" y="52"/>
                  <a:pt x="0" y="49"/>
                  <a:pt x="0" y="45"/>
                </a:cubicBezTo>
                <a:cubicBezTo>
                  <a:pt x="0" y="45"/>
                  <a:pt x="0" y="45"/>
                  <a:pt x="0" y="45"/>
                </a:cubicBezTo>
                <a:cubicBezTo>
                  <a:pt x="0" y="3"/>
                  <a:pt x="0" y="3"/>
                  <a:pt x="0" y="3"/>
                </a:cubicBezTo>
                <a:cubicBezTo>
                  <a:pt x="0" y="1"/>
                  <a:pt x="1" y="0"/>
                  <a:pt x="2" y="0"/>
                </a:cubicBezTo>
                <a:close/>
                <a:moveTo>
                  <a:pt x="10" y="47"/>
                </a:moveTo>
                <a:cubicBezTo>
                  <a:pt x="10" y="49"/>
                  <a:pt x="10" y="49"/>
                  <a:pt x="10" y="49"/>
                </a:cubicBezTo>
                <a:cubicBezTo>
                  <a:pt x="49" y="49"/>
                  <a:pt x="49" y="49"/>
                  <a:pt x="49" y="49"/>
                </a:cubicBezTo>
                <a:cubicBezTo>
                  <a:pt x="49" y="47"/>
                  <a:pt x="49" y="47"/>
                  <a:pt x="49" y="47"/>
                </a:cubicBezTo>
                <a:cubicBezTo>
                  <a:pt x="10" y="47"/>
                  <a:pt x="10" y="47"/>
                  <a:pt x="10" y="47"/>
                </a:cubicBezTo>
                <a:close/>
                <a:moveTo>
                  <a:pt x="10" y="41"/>
                </a:moveTo>
                <a:cubicBezTo>
                  <a:pt x="10" y="44"/>
                  <a:pt x="10" y="44"/>
                  <a:pt x="10" y="44"/>
                </a:cubicBezTo>
                <a:cubicBezTo>
                  <a:pt x="49" y="44"/>
                  <a:pt x="49" y="44"/>
                  <a:pt x="49" y="44"/>
                </a:cubicBezTo>
                <a:cubicBezTo>
                  <a:pt x="49" y="41"/>
                  <a:pt x="49" y="41"/>
                  <a:pt x="49" y="41"/>
                </a:cubicBezTo>
                <a:cubicBezTo>
                  <a:pt x="10" y="41"/>
                  <a:pt x="10" y="41"/>
                  <a:pt x="10" y="41"/>
                </a:cubicBezTo>
                <a:close/>
                <a:moveTo>
                  <a:pt x="10" y="36"/>
                </a:moveTo>
                <a:cubicBezTo>
                  <a:pt x="10" y="39"/>
                  <a:pt x="10" y="39"/>
                  <a:pt x="10" y="39"/>
                </a:cubicBezTo>
                <a:cubicBezTo>
                  <a:pt x="49" y="39"/>
                  <a:pt x="49" y="39"/>
                  <a:pt x="49" y="39"/>
                </a:cubicBezTo>
                <a:cubicBezTo>
                  <a:pt x="49" y="36"/>
                  <a:pt x="49" y="36"/>
                  <a:pt x="49" y="36"/>
                </a:cubicBezTo>
                <a:cubicBezTo>
                  <a:pt x="10" y="36"/>
                  <a:pt x="10" y="36"/>
                  <a:pt x="10" y="36"/>
                </a:cubicBezTo>
                <a:close/>
                <a:moveTo>
                  <a:pt x="10" y="31"/>
                </a:moveTo>
                <a:cubicBezTo>
                  <a:pt x="10" y="33"/>
                  <a:pt x="10" y="33"/>
                  <a:pt x="10" y="33"/>
                </a:cubicBezTo>
                <a:cubicBezTo>
                  <a:pt x="49" y="33"/>
                  <a:pt x="49" y="33"/>
                  <a:pt x="49" y="33"/>
                </a:cubicBezTo>
                <a:cubicBezTo>
                  <a:pt x="49" y="31"/>
                  <a:pt x="49" y="31"/>
                  <a:pt x="49" y="31"/>
                </a:cubicBezTo>
                <a:cubicBezTo>
                  <a:pt x="10" y="31"/>
                  <a:pt x="10" y="31"/>
                  <a:pt x="10" y="31"/>
                </a:cubicBezTo>
                <a:close/>
                <a:moveTo>
                  <a:pt x="42" y="20"/>
                </a:moveTo>
                <a:cubicBezTo>
                  <a:pt x="42" y="23"/>
                  <a:pt x="42" y="23"/>
                  <a:pt x="42" y="23"/>
                </a:cubicBezTo>
                <a:cubicBezTo>
                  <a:pt x="42" y="25"/>
                  <a:pt x="43" y="26"/>
                  <a:pt x="46" y="26"/>
                </a:cubicBezTo>
                <a:cubicBezTo>
                  <a:pt x="48" y="26"/>
                  <a:pt x="50" y="25"/>
                  <a:pt x="50" y="23"/>
                </a:cubicBezTo>
                <a:cubicBezTo>
                  <a:pt x="50" y="21"/>
                  <a:pt x="50" y="21"/>
                  <a:pt x="50" y="21"/>
                </a:cubicBezTo>
                <a:cubicBezTo>
                  <a:pt x="50" y="20"/>
                  <a:pt x="50" y="20"/>
                  <a:pt x="49" y="19"/>
                </a:cubicBezTo>
                <a:cubicBezTo>
                  <a:pt x="49" y="18"/>
                  <a:pt x="48" y="17"/>
                  <a:pt x="46" y="16"/>
                </a:cubicBezTo>
                <a:cubicBezTo>
                  <a:pt x="46" y="15"/>
                  <a:pt x="45" y="14"/>
                  <a:pt x="45" y="14"/>
                </a:cubicBezTo>
                <a:cubicBezTo>
                  <a:pt x="45" y="13"/>
                  <a:pt x="45" y="13"/>
                  <a:pt x="45" y="13"/>
                </a:cubicBezTo>
                <a:cubicBezTo>
                  <a:pt x="45" y="12"/>
                  <a:pt x="45" y="12"/>
                  <a:pt x="46" y="12"/>
                </a:cubicBezTo>
                <a:cubicBezTo>
                  <a:pt x="46" y="12"/>
                  <a:pt x="46" y="12"/>
                  <a:pt x="46" y="12"/>
                </a:cubicBezTo>
                <a:cubicBezTo>
                  <a:pt x="46" y="15"/>
                  <a:pt x="46" y="15"/>
                  <a:pt x="46" y="15"/>
                </a:cubicBezTo>
                <a:cubicBezTo>
                  <a:pt x="50" y="15"/>
                  <a:pt x="50" y="15"/>
                  <a:pt x="50" y="15"/>
                </a:cubicBezTo>
                <a:cubicBezTo>
                  <a:pt x="50" y="12"/>
                  <a:pt x="50" y="12"/>
                  <a:pt x="50" y="12"/>
                </a:cubicBezTo>
                <a:cubicBezTo>
                  <a:pt x="50" y="10"/>
                  <a:pt x="48" y="10"/>
                  <a:pt x="46" y="10"/>
                </a:cubicBezTo>
                <a:cubicBezTo>
                  <a:pt x="43" y="10"/>
                  <a:pt x="42" y="11"/>
                  <a:pt x="42" y="13"/>
                </a:cubicBezTo>
                <a:cubicBezTo>
                  <a:pt x="42" y="15"/>
                  <a:pt x="42" y="15"/>
                  <a:pt x="42" y="15"/>
                </a:cubicBezTo>
                <a:cubicBezTo>
                  <a:pt x="42" y="15"/>
                  <a:pt x="42" y="16"/>
                  <a:pt x="42" y="16"/>
                </a:cubicBezTo>
                <a:cubicBezTo>
                  <a:pt x="43" y="17"/>
                  <a:pt x="44" y="18"/>
                  <a:pt x="45" y="19"/>
                </a:cubicBezTo>
                <a:cubicBezTo>
                  <a:pt x="46" y="20"/>
                  <a:pt x="46" y="21"/>
                  <a:pt x="46" y="21"/>
                </a:cubicBezTo>
                <a:cubicBezTo>
                  <a:pt x="46" y="23"/>
                  <a:pt x="46" y="23"/>
                  <a:pt x="46" y="23"/>
                </a:cubicBezTo>
                <a:cubicBezTo>
                  <a:pt x="46" y="24"/>
                  <a:pt x="46" y="24"/>
                  <a:pt x="46" y="24"/>
                </a:cubicBezTo>
                <a:cubicBezTo>
                  <a:pt x="45" y="24"/>
                  <a:pt x="45" y="24"/>
                  <a:pt x="45" y="23"/>
                </a:cubicBezTo>
                <a:cubicBezTo>
                  <a:pt x="45" y="20"/>
                  <a:pt x="45" y="20"/>
                  <a:pt x="45" y="20"/>
                </a:cubicBezTo>
                <a:cubicBezTo>
                  <a:pt x="42" y="20"/>
                  <a:pt x="42" y="20"/>
                  <a:pt x="42" y="20"/>
                </a:cubicBezTo>
                <a:close/>
                <a:moveTo>
                  <a:pt x="18" y="26"/>
                </a:moveTo>
                <a:cubicBezTo>
                  <a:pt x="18" y="10"/>
                  <a:pt x="18" y="10"/>
                  <a:pt x="18" y="10"/>
                </a:cubicBezTo>
                <a:cubicBezTo>
                  <a:pt x="15" y="10"/>
                  <a:pt x="15" y="10"/>
                  <a:pt x="15" y="10"/>
                </a:cubicBezTo>
                <a:cubicBezTo>
                  <a:pt x="15" y="17"/>
                  <a:pt x="15" y="17"/>
                  <a:pt x="15" y="17"/>
                </a:cubicBezTo>
                <a:cubicBezTo>
                  <a:pt x="13" y="10"/>
                  <a:pt x="13" y="10"/>
                  <a:pt x="13" y="10"/>
                </a:cubicBezTo>
                <a:cubicBezTo>
                  <a:pt x="9" y="10"/>
                  <a:pt x="9" y="10"/>
                  <a:pt x="9" y="10"/>
                </a:cubicBezTo>
                <a:cubicBezTo>
                  <a:pt x="9" y="26"/>
                  <a:pt x="9" y="26"/>
                  <a:pt x="9" y="26"/>
                </a:cubicBezTo>
                <a:cubicBezTo>
                  <a:pt x="12" y="26"/>
                  <a:pt x="12" y="26"/>
                  <a:pt x="12" y="26"/>
                </a:cubicBezTo>
                <a:cubicBezTo>
                  <a:pt x="12" y="17"/>
                  <a:pt x="12" y="17"/>
                  <a:pt x="12" y="17"/>
                </a:cubicBezTo>
                <a:cubicBezTo>
                  <a:pt x="15" y="26"/>
                  <a:pt x="15" y="26"/>
                  <a:pt x="15" y="26"/>
                </a:cubicBezTo>
                <a:cubicBezTo>
                  <a:pt x="18" y="26"/>
                  <a:pt x="18" y="26"/>
                  <a:pt x="18" y="26"/>
                </a:cubicBezTo>
                <a:close/>
                <a:moveTo>
                  <a:pt x="26" y="26"/>
                </a:moveTo>
                <a:cubicBezTo>
                  <a:pt x="26" y="24"/>
                  <a:pt x="26" y="24"/>
                  <a:pt x="26" y="24"/>
                </a:cubicBezTo>
                <a:cubicBezTo>
                  <a:pt x="23" y="24"/>
                  <a:pt x="23" y="24"/>
                  <a:pt x="23" y="24"/>
                </a:cubicBezTo>
                <a:cubicBezTo>
                  <a:pt x="23" y="18"/>
                  <a:pt x="23" y="18"/>
                  <a:pt x="23" y="18"/>
                </a:cubicBezTo>
                <a:cubicBezTo>
                  <a:pt x="26" y="18"/>
                  <a:pt x="26" y="18"/>
                  <a:pt x="26" y="18"/>
                </a:cubicBezTo>
                <a:cubicBezTo>
                  <a:pt x="26" y="16"/>
                  <a:pt x="26" y="16"/>
                  <a:pt x="26" y="16"/>
                </a:cubicBezTo>
                <a:cubicBezTo>
                  <a:pt x="23" y="16"/>
                  <a:pt x="23" y="16"/>
                  <a:pt x="23" y="16"/>
                </a:cubicBezTo>
                <a:cubicBezTo>
                  <a:pt x="23" y="12"/>
                  <a:pt x="23" y="12"/>
                  <a:pt x="23" y="12"/>
                </a:cubicBezTo>
                <a:cubicBezTo>
                  <a:pt x="26" y="12"/>
                  <a:pt x="26" y="12"/>
                  <a:pt x="26" y="12"/>
                </a:cubicBezTo>
                <a:cubicBezTo>
                  <a:pt x="26" y="10"/>
                  <a:pt x="26" y="10"/>
                  <a:pt x="26" y="10"/>
                </a:cubicBezTo>
                <a:cubicBezTo>
                  <a:pt x="19" y="10"/>
                  <a:pt x="19" y="10"/>
                  <a:pt x="19" y="10"/>
                </a:cubicBezTo>
                <a:cubicBezTo>
                  <a:pt x="19" y="26"/>
                  <a:pt x="19" y="26"/>
                  <a:pt x="19" y="26"/>
                </a:cubicBezTo>
                <a:cubicBezTo>
                  <a:pt x="26" y="26"/>
                  <a:pt x="26" y="26"/>
                  <a:pt x="26" y="26"/>
                </a:cubicBezTo>
                <a:close/>
                <a:moveTo>
                  <a:pt x="41" y="10"/>
                </a:moveTo>
                <a:cubicBezTo>
                  <a:pt x="38" y="10"/>
                  <a:pt x="38" y="10"/>
                  <a:pt x="38" y="10"/>
                </a:cubicBezTo>
                <a:cubicBezTo>
                  <a:pt x="37" y="17"/>
                  <a:pt x="37" y="17"/>
                  <a:pt x="37" y="17"/>
                </a:cubicBezTo>
                <a:cubicBezTo>
                  <a:pt x="36" y="10"/>
                  <a:pt x="36" y="10"/>
                  <a:pt x="36" y="10"/>
                </a:cubicBezTo>
                <a:cubicBezTo>
                  <a:pt x="32" y="10"/>
                  <a:pt x="32" y="10"/>
                  <a:pt x="32" y="10"/>
                </a:cubicBezTo>
                <a:cubicBezTo>
                  <a:pt x="31" y="17"/>
                  <a:pt x="31" y="17"/>
                  <a:pt x="31" y="17"/>
                </a:cubicBezTo>
                <a:cubicBezTo>
                  <a:pt x="30" y="10"/>
                  <a:pt x="30" y="10"/>
                  <a:pt x="30" y="10"/>
                </a:cubicBezTo>
                <a:cubicBezTo>
                  <a:pt x="26" y="10"/>
                  <a:pt x="26" y="10"/>
                  <a:pt x="26" y="10"/>
                </a:cubicBezTo>
                <a:cubicBezTo>
                  <a:pt x="29" y="26"/>
                  <a:pt x="29" y="26"/>
                  <a:pt x="29" y="26"/>
                </a:cubicBezTo>
                <a:cubicBezTo>
                  <a:pt x="32" y="26"/>
                  <a:pt x="32" y="26"/>
                  <a:pt x="32" y="26"/>
                </a:cubicBezTo>
                <a:cubicBezTo>
                  <a:pt x="33" y="17"/>
                  <a:pt x="33" y="17"/>
                  <a:pt x="33" y="17"/>
                </a:cubicBezTo>
                <a:cubicBezTo>
                  <a:pt x="35" y="26"/>
                  <a:pt x="35" y="26"/>
                  <a:pt x="35" y="26"/>
                </a:cubicBezTo>
                <a:cubicBezTo>
                  <a:pt x="39" y="26"/>
                  <a:pt x="39" y="26"/>
                  <a:pt x="39" y="26"/>
                </a:cubicBezTo>
                <a:cubicBezTo>
                  <a:pt x="41" y="10"/>
                  <a:pt x="41" y="10"/>
                  <a:pt x="41" y="10"/>
                </a:cubicBezTo>
                <a:close/>
                <a:moveTo>
                  <a:pt x="58" y="7"/>
                </a:moveTo>
                <a:cubicBezTo>
                  <a:pt x="58" y="44"/>
                  <a:pt x="58" y="44"/>
                  <a:pt x="58" y="44"/>
                </a:cubicBezTo>
                <a:cubicBezTo>
                  <a:pt x="58" y="44"/>
                  <a:pt x="58" y="44"/>
                  <a:pt x="58" y="45"/>
                </a:cubicBezTo>
                <a:cubicBezTo>
                  <a:pt x="58" y="48"/>
                  <a:pt x="58" y="50"/>
                  <a:pt x="59" y="52"/>
                </a:cubicBezTo>
                <a:cubicBezTo>
                  <a:pt x="60" y="52"/>
                  <a:pt x="60" y="53"/>
                  <a:pt x="61" y="53"/>
                </a:cubicBezTo>
                <a:cubicBezTo>
                  <a:pt x="61" y="53"/>
                  <a:pt x="61" y="53"/>
                  <a:pt x="61" y="53"/>
                </a:cubicBezTo>
                <a:cubicBezTo>
                  <a:pt x="61" y="53"/>
                  <a:pt x="62" y="52"/>
                  <a:pt x="62" y="51"/>
                </a:cubicBezTo>
                <a:cubicBezTo>
                  <a:pt x="62" y="50"/>
                  <a:pt x="63" y="47"/>
                  <a:pt x="63" y="44"/>
                </a:cubicBezTo>
                <a:cubicBezTo>
                  <a:pt x="63" y="44"/>
                  <a:pt x="63" y="44"/>
                  <a:pt x="63" y="44"/>
                </a:cubicBezTo>
                <a:cubicBezTo>
                  <a:pt x="63" y="44"/>
                  <a:pt x="63" y="44"/>
                  <a:pt x="63" y="44"/>
                </a:cubicBezTo>
                <a:cubicBezTo>
                  <a:pt x="63" y="8"/>
                  <a:pt x="63" y="8"/>
                  <a:pt x="63" y="8"/>
                </a:cubicBezTo>
                <a:cubicBezTo>
                  <a:pt x="63" y="8"/>
                  <a:pt x="63" y="8"/>
                  <a:pt x="63" y="8"/>
                </a:cubicBezTo>
                <a:cubicBezTo>
                  <a:pt x="63" y="8"/>
                  <a:pt x="63" y="7"/>
                  <a:pt x="63" y="7"/>
                </a:cubicBezTo>
                <a:cubicBezTo>
                  <a:pt x="59" y="7"/>
                  <a:pt x="59" y="7"/>
                  <a:pt x="59" y="7"/>
                </a:cubicBezTo>
                <a:cubicBezTo>
                  <a:pt x="59" y="7"/>
                  <a:pt x="58" y="7"/>
                  <a:pt x="58" y="7"/>
                </a:cubicBezTo>
                <a:close/>
                <a:moveTo>
                  <a:pt x="69" y="7"/>
                </a:moveTo>
                <a:cubicBezTo>
                  <a:pt x="69" y="7"/>
                  <a:pt x="68" y="7"/>
                  <a:pt x="68" y="7"/>
                </a:cubicBezTo>
                <a:cubicBezTo>
                  <a:pt x="68" y="7"/>
                  <a:pt x="68" y="7"/>
                  <a:pt x="68" y="7"/>
                </a:cubicBezTo>
                <a:cubicBezTo>
                  <a:pt x="68" y="7"/>
                  <a:pt x="68" y="7"/>
                  <a:pt x="68" y="8"/>
                </a:cubicBezTo>
                <a:cubicBezTo>
                  <a:pt x="68" y="8"/>
                  <a:pt x="68" y="8"/>
                  <a:pt x="68" y="8"/>
                </a:cubicBezTo>
                <a:cubicBezTo>
                  <a:pt x="68" y="44"/>
                  <a:pt x="68" y="44"/>
                  <a:pt x="68" y="44"/>
                </a:cubicBezTo>
                <a:cubicBezTo>
                  <a:pt x="68" y="44"/>
                  <a:pt x="68" y="44"/>
                  <a:pt x="68" y="44"/>
                </a:cubicBezTo>
                <a:cubicBezTo>
                  <a:pt x="68" y="48"/>
                  <a:pt x="67" y="51"/>
                  <a:pt x="67" y="53"/>
                </a:cubicBezTo>
                <a:cubicBezTo>
                  <a:pt x="66" y="56"/>
                  <a:pt x="64" y="58"/>
                  <a:pt x="62" y="58"/>
                </a:cubicBezTo>
                <a:cubicBezTo>
                  <a:pt x="62" y="58"/>
                  <a:pt x="62" y="58"/>
                  <a:pt x="62" y="58"/>
                </a:cubicBezTo>
                <a:cubicBezTo>
                  <a:pt x="62" y="58"/>
                  <a:pt x="62" y="58"/>
                  <a:pt x="62" y="58"/>
                </a:cubicBezTo>
                <a:cubicBezTo>
                  <a:pt x="17" y="58"/>
                  <a:pt x="17" y="58"/>
                  <a:pt x="17" y="58"/>
                </a:cubicBezTo>
                <a:cubicBezTo>
                  <a:pt x="17" y="59"/>
                  <a:pt x="17" y="59"/>
                  <a:pt x="17" y="59"/>
                </a:cubicBezTo>
                <a:cubicBezTo>
                  <a:pt x="71" y="59"/>
                  <a:pt x="71" y="59"/>
                  <a:pt x="71" y="59"/>
                </a:cubicBezTo>
                <a:cubicBezTo>
                  <a:pt x="71" y="9"/>
                  <a:pt x="71" y="9"/>
                  <a:pt x="71" y="9"/>
                </a:cubicBezTo>
                <a:cubicBezTo>
                  <a:pt x="71" y="8"/>
                  <a:pt x="71" y="8"/>
                  <a:pt x="71" y="8"/>
                </a:cubicBezTo>
                <a:cubicBezTo>
                  <a:pt x="71" y="8"/>
                  <a:pt x="71" y="8"/>
                  <a:pt x="71" y="8"/>
                </a:cubicBezTo>
                <a:cubicBezTo>
                  <a:pt x="71" y="8"/>
                  <a:pt x="71" y="7"/>
                  <a:pt x="70" y="7"/>
                </a:cubicBezTo>
                <a:cubicBezTo>
                  <a:pt x="70" y="7"/>
                  <a:pt x="70" y="7"/>
                  <a:pt x="69" y="7"/>
                </a:cubicBezTo>
                <a:cubicBezTo>
                  <a:pt x="69" y="7"/>
                  <a:pt x="69" y="7"/>
                  <a:pt x="69" y="7"/>
                </a:cubicBezTo>
                <a:cubicBezTo>
                  <a:pt x="69" y="7"/>
                  <a:pt x="69" y="7"/>
                  <a:pt x="69" y="7"/>
                </a:cubicBezTo>
                <a:close/>
                <a:moveTo>
                  <a:pt x="53" y="5"/>
                </a:moveTo>
                <a:cubicBezTo>
                  <a:pt x="5" y="5"/>
                  <a:pt x="5" y="5"/>
                  <a:pt x="5" y="5"/>
                </a:cubicBezTo>
                <a:cubicBezTo>
                  <a:pt x="5" y="45"/>
                  <a:pt x="5" y="45"/>
                  <a:pt x="5" y="45"/>
                </a:cubicBezTo>
                <a:cubicBezTo>
                  <a:pt x="5" y="45"/>
                  <a:pt x="5" y="45"/>
                  <a:pt x="5" y="45"/>
                </a:cubicBezTo>
                <a:cubicBezTo>
                  <a:pt x="5" y="45"/>
                  <a:pt x="5" y="45"/>
                  <a:pt x="5" y="45"/>
                </a:cubicBezTo>
                <a:cubicBezTo>
                  <a:pt x="5" y="48"/>
                  <a:pt x="5" y="50"/>
                  <a:pt x="6" y="51"/>
                </a:cubicBezTo>
                <a:cubicBezTo>
                  <a:pt x="7" y="52"/>
                  <a:pt x="8" y="52"/>
                  <a:pt x="9" y="53"/>
                </a:cubicBezTo>
                <a:cubicBezTo>
                  <a:pt x="54" y="53"/>
                  <a:pt x="54" y="53"/>
                  <a:pt x="54" y="53"/>
                </a:cubicBezTo>
                <a:cubicBezTo>
                  <a:pt x="53" y="51"/>
                  <a:pt x="53" y="48"/>
                  <a:pt x="53" y="44"/>
                </a:cubicBezTo>
                <a:cubicBezTo>
                  <a:pt x="53" y="44"/>
                  <a:pt x="53" y="44"/>
                  <a:pt x="53" y="44"/>
                </a:cubicBezTo>
                <a:lnTo>
                  <a:pt x="53" y="5"/>
                </a:lnTo>
                <a:close/>
              </a:path>
            </a:pathLst>
          </a:custGeom>
          <a:solidFill>
            <a:srgbClr val="C06170"/>
          </a:solidFill>
          <a:ln>
            <a:noFill/>
          </a:ln>
          <a:extLst/>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23" name="Freeform 373"/>
          <p:cNvSpPr>
            <a:spLocks noEditPoints="1"/>
          </p:cNvSpPr>
          <p:nvPr/>
        </p:nvSpPr>
        <p:spPr bwMode="auto">
          <a:xfrm>
            <a:off x="3172678" y="3142199"/>
            <a:ext cx="458581" cy="464277"/>
          </a:xfrm>
          <a:custGeom>
            <a:gdLst>
              <a:gd fmla="*/ 65 w 68" name="T0"/>
              <a:gd fmla="*/ 29 h 69" name="T1"/>
              <a:gd fmla="*/ 68 w 68" name="T2"/>
              <a:gd fmla="*/ 34 h 69" name="T3"/>
              <a:gd fmla="*/ 68 w 68" name="T4"/>
              <a:gd fmla="*/ 63 h 69" name="T5"/>
              <a:gd fmla="*/ 61 w 68" name="T6"/>
              <a:gd fmla="*/ 69 h 69" name="T7"/>
              <a:gd fmla="*/ 7 w 68" name="T8"/>
              <a:gd fmla="*/ 69 h 69" name="T9"/>
              <a:gd fmla="*/ 0 w 68" name="T10"/>
              <a:gd fmla="*/ 63 h 69" name="T11"/>
              <a:gd fmla="*/ 0 w 68" name="T12"/>
              <a:gd fmla="*/ 34 h 69" name="T13"/>
              <a:gd fmla="*/ 2 w 68" name="T14"/>
              <a:gd fmla="*/ 30 h 69" name="T15"/>
              <a:gd fmla="*/ 2 w 68" name="T16"/>
              <a:gd fmla="*/ 30 h 69" name="T17"/>
              <a:gd fmla="*/ 2 w 68" name="T18"/>
              <a:gd fmla="*/ 30 h 69" name="T19"/>
              <a:gd fmla="*/ 2 w 68" name="T20"/>
              <a:gd fmla="*/ 29 h 69" name="T21"/>
              <a:gd fmla="*/ 30 w 68" name="T22"/>
              <a:gd fmla="*/ 2 h 69" name="T23"/>
              <a:gd fmla="*/ 38 w 68" name="T24"/>
              <a:gd fmla="*/ 2 h 69" name="T25"/>
              <a:gd fmla="*/ 65 w 68" name="T26"/>
              <a:gd fmla="*/ 29 h 69" name="T27"/>
              <a:gd fmla="*/ 12 w 68" name="T28"/>
              <a:gd fmla="*/ 22 h 69" name="T29"/>
              <a:gd fmla="*/ 12 w 68" name="T30"/>
              <a:gd fmla="*/ 39 h 69" name="T31"/>
              <a:gd fmla="*/ 34 w 68" name="T32"/>
              <a:gd fmla="*/ 56 h 69" name="T33"/>
              <a:gd fmla="*/ 55 w 68" name="T34"/>
              <a:gd fmla="*/ 40 h 69" name="T35"/>
              <a:gd fmla="*/ 55 w 68" name="T36"/>
              <a:gd fmla="*/ 22 h 69" name="T37"/>
              <a:gd fmla="*/ 12 w 68" name="T38"/>
              <a:gd fmla="*/ 22 h 69" name="T39"/>
              <a:gd fmla="*/ 19 w 68" name="T40"/>
              <a:gd fmla="*/ 26 h 69" name="T41"/>
              <a:gd fmla="*/ 19 w 68" name="T42"/>
              <a:gd fmla="*/ 29 h 69" name="T43"/>
              <a:gd fmla="*/ 48 w 68" name="T44"/>
              <a:gd fmla="*/ 29 h 69" name="T45"/>
              <a:gd fmla="*/ 48 w 68" name="T46"/>
              <a:gd fmla="*/ 26 h 69" name="T47"/>
              <a:gd fmla="*/ 19 w 68" name="T48"/>
              <a:gd fmla="*/ 26 h 69" name="T49"/>
              <a:gd fmla="*/ 19 w 68" name="T50"/>
              <a:gd fmla="*/ 38 h 69" name="T51"/>
              <a:gd fmla="*/ 19 w 68" name="T52"/>
              <a:gd fmla="*/ 41 h 69" name="T53"/>
              <a:gd fmla="*/ 48 w 68" name="T54"/>
              <a:gd fmla="*/ 41 h 69" name="T55"/>
              <a:gd fmla="*/ 48 w 68" name="T56"/>
              <a:gd fmla="*/ 38 h 69" name="T57"/>
              <a:gd fmla="*/ 19 w 68" name="T58"/>
              <a:gd fmla="*/ 38 h 69" name="T59"/>
              <a:gd fmla="*/ 19 w 68" name="T60"/>
              <a:gd fmla="*/ 32 h 69" name="T61"/>
              <a:gd fmla="*/ 19 w 68" name="T62"/>
              <a:gd fmla="*/ 35 h 69" name="T63"/>
              <a:gd fmla="*/ 48 w 68" name="T64"/>
              <a:gd fmla="*/ 35 h 69" name="T65"/>
              <a:gd fmla="*/ 48 w 68" name="T66"/>
              <a:gd fmla="*/ 32 h 69" name="T67"/>
              <a:gd fmla="*/ 19 w 68" name="T68"/>
              <a:gd fmla="*/ 32 h 69" name="T69"/>
              <a:gd fmla="*/ 8 w 68" name="T70"/>
              <a:gd fmla="*/ 65 h 69" name="T71"/>
              <a:gd fmla="*/ 21 w 68" name="T72"/>
              <a:gd fmla="*/ 52 h 69" name="T73"/>
              <a:gd fmla="*/ 21 w 68" name="T74"/>
              <a:gd fmla="*/ 50 h 69" name="T75"/>
              <a:gd fmla="*/ 19 w 68" name="T76"/>
              <a:gd fmla="*/ 50 h 69" name="T77"/>
              <a:gd fmla="*/ 6 w 68" name="T78"/>
              <a:gd fmla="*/ 63 h 69" name="T79"/>
              <a:gd fmla="*/ 6 w 68" name="T80"/>
              <a:gd fmla="*/ 65 h 69" name="T81"/>
              <a:gd fmla="*/ 8 w 68" name="T82"/>
              <a:gd fmla="*/ 65 h 69" name="T83"/>
              <a:gd fmla="*/ 63 w 68" name="T84"/>
              <a:gd fmla="*/ 63 h 69" name="T85"/>
              <a:gd fmla="*/ 50 w 68" name="T86"/>
              <a:gd fmla="*/ 50 h 69" name="T87"/>
              <a:gd fmla="*/ 48 w 68" name="T88"/>
              <a:gd fmla="*/ 50 h 69" name="T89"/>
              <a:gd fmla="*/ 48 w 68" name="T90"/>
              <a:gd fmla="*/ 52 h 69" name="T91"/>
              <a:gd fmla="*/ 61 w 68" name="T92"/>
              <a:gd fmla="*/ 65 h 69" name="T93"/>
              <a:gd fmla="*/ 64 w 68" name="T94"/>
              <a:gd fmla="*/ 65 h 69" name="T95"/>
              <a:gd fmla="*/ 63 w 68" name="T96"/>
              <a:gd fmla="*/ 63 h 6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9" w="68">
                <a:moveTo>
                  <a:pt x="65" y="29"/>
                </a:moveTo>
                <a:cubicBezTo>
                  <a:pt x="67" y="30"/>
                  <a:pt x="68" y="32"/>
                  <a:pt x="68" y="34"/>
                </a:cubicBezTo>
                <a:cubicBezTo>
                  <a:pt x="68" y="63"/>
                  <a:pt x="68" y="63"/>
                  <a:pt x="68" y="63"/>
                </a:cubicBezTo>
                <a:cubicBezTo>
                  <a:pt x="68" y="66"/>
                  <a:pt x="65" y="69"/>
                  <a:pt x="61" y="69"/>
                </a:cubicBezTo>
                <a:cubicBezTo>
                  <a:pt x="7" y="69"/>
                  <a:pt x="7" y="69"/>
                  <a:pt x="7" y="69"/>
                </a:cubicBezTo>
                <a:cubicBezTo>
                  <a:pt x="3" y="69"/>
                  <a:pt x="0" y="66"/>
                  <a:pt x="0" y="63"/>
                </a:cubicBezTo>
                <a:cubicBezTo>
                  <a:pt x="0" y="34"/>
                  <a:pt x="0" y="34"/>
                  <a:pt x="0" y="34"/>
                </a:cubicBezTo>
                <a:cubicBezTo>
                  <a:pt x="0" y="33"/>
                  <a:pt x="1" y="31"/>
                  <a:pt x="2" y="30"/>
                </a:cubicBezTo>
                <a:cubicBezTo>
                  <a:pt x="2" y="30"/>
                  <a:pt x="2" y="30"/>
                  <a:pt x="2" y="30"/>
                </a:cubicBezTo>
                <a:cubicBezTo>
                  <a:pt x="2" y="30"/>
                  <a:pt x="2" y="30"/>
                  <a:pt x="2" y="30"/>
                </a:cubicBezTo>
                <a:cubicBezTo>
                  <a:pt x="2" y="29"/>
                  <a:pt x="2" y="29"/>
                  <a:pt x="2" y="29"/>
                </a:cubicBezTo>
                <a:cubicBezTo>
                  <a:pt x="30" y="2"/>
                  <a:pt x="30" y="2"/>
                  <a:pt x="30" y="2"/>
                </a:cubicBezTo>
                <a:cubicBezTo>
                  <a:pt x="33" y="0"/>
                  <a:pt x="35" y="0"/>
                  <a:pt x="38" y="2"/>
                </a:cubicBezTo>
                <a:cubicBezTo>
                  <a:pt x="65" y="29"/>
                  <a:pt x="65" y="29"/>
                  <a:pt x="65" y="29"/>
                </a:cubicBezTo>
                <a:close/>
                <a:moveTo>
                  <a:pt x="12" y="22"/>
                </a:moveTo>
                <a:cubicBezTo>
                  <a:pt x="12" y="39"/>
                  <a:pt x="12" y="39"/>
                  <a:pt x="12" y="39"/>
                </a:cubicBezTo>
                <a:cubicBezTo>
                  <a:pt x="34" y="56"/>
                  <a:pt x="34" y="56"/>
                  <a:pt x="34" y="56"/>
                </a:cubicBezTo>
                <a:cubicBezTo>
                  <a:pt x="55" y="40"/>
                  <a:pt x="55" y="40"/>
                  <a:pt x="55" y="40"/>
                </a:cubicBezTo>
                <a:cubicBezTo>
                  <a:pt x="55" y="22"/>
                  <a:pt x="55" y="22"/>
                  <a:pt x="55" y="22"/>
                </a:cubicBezTo>
                <a:cubicBezTo>
                  <a:pt x="12" y="22"/>
                  <a:pt x="12" y="22"/>
                  <a:pt x="12" y="22"/>
                </a:cubicBezTo>
                <a:close/>
                <a:moveTo>
                  <a:pt x="19" y="26"/>
                </a:moveTo>
                <a:cubicBezTo>
                  <a:pt x="19" y="29"/>
                  <a:pt x="19" y="29"/>
                  <a:pt x="19" y="29"/>
                </a:cubicBezTo>
                <a:cubicBezTo>
                  <a:pt x="48" y="29"/>
                  <a:pt x="48" y="29"/>
                  <a:pt x="48" y="29"/>
                </a:cubicBezTo>
                <a:cubicBezTo>
                  <a:pt x="48" y="26"/>
                  <a:pt x="48" y="26"/>
                  <a:pt x="48" y="26"/>
                </a:cubicBezTo>
                <a:cubicBezTo>
                  <a:pt x="19" y="26"/>
                  <a:pt x="19" y="26"/>
                  <a:pt x="19" y="26"/>
                </a:cubicBezTo>
                <a:close/>
                <a:moveTo>
                  <a:pt x="19" y="38"/>
                </a:moveTo>
                <a:cubicBezTo>
                  <a:pt x="19" y="41"/>
                  <a:pt x="19" y="41"/>
                  <a:pt x="19" y="41"/>
                </a:cubicBezTo>
                <a:cubicBezTo>
                  <a:pt x="48" y="41"/>
                  <a:pt x="48" y="41"/>
                  <a:pt x="48" y="41"/>
                </a:cubicBezTo>
                <a:cubicBezTo>
                  <a:pt x="48" y="38"/>
                  <a:pt x="48" y="38"/>
                  <a:pt x="48" y="38"/>
                </a:cubicBezTo>
                <a:cubicBezTo>
                  <a:pt x="19" y="38"/>
                  <a:pt x="19" y="38"/>
                  <a:pt x="19" y="38"/>
                </a:cubicBezTo>
                <a:close/>
                <a:moveTo>
                  <a:pt x="19" y="32"/>
                </a:moveTo>
                <a:cubicBezTo>
                  <a:pt x="19" y="35"/>
                  <a:pt x="19" y="35"/>
                  <a:pt x="19" y="35"/>
                </a:cubicBezTo>
                <a:cubicBezTo>
                  <a:pt x="48" y="35"/>
                  <a:pt x="48" y="35"/>
                  <a:pt x="48" y="35"/>
                </a:cubicBezTo>
                <a:cubicBezTo>
                  <a:pt x="48" y="32"/>
                  <a:pt x="48" y="32"/>
                  <a:pt x="48" y="32"/>
                </a:cubicBezTo>
                <a:cubicBezTo>
                  <a:pt x="19" y="32"/>
                  <a:pt x="19" y="32"/>
                  <a:pt x="19" y="32"/>
                </a:cubicBezTo>
                <a:close/>
                <a:moveTo>
                  <a:pt x="8" y="65"/>
                </a:moveTo>
                <a:cubicBezTo>
                  <a:pt x="21" y="52"/>
                  <a:pt x="21" y="52"/>
                  <a:pt x="21" y="52"/>
                </a:cubicBezTo>
                <a:cubicBezTo>
                  <a:pt x="22" y="52"/>
                  <a:pt x="22" y="51"/>
                  <a:pt x="21" y="50"/>
                </a:cubicBezTo>
                <a:cubicBezTo>
                  <a:pt x="21" y="49"/>
                  <a:pt x="20" y="49"/>
                  <a:pt x="19" y="50"/>
                </a:cubicBezTo>
                <a:cubicBezTo>
                  <a:pt x="6" y="63"/>
                  <a:pt x="6" y="63"/>
                  <a:pt x="6" y="63"/>
                </a:cubicBezTo>
                <a:cubicBezTo>
                  <a:pt x="5" y="64"/>
                  <a:pt x="5" y="64"/>
                  <a:pt x="6" y="65"/>
                </a:cubicBezTo>
                <a:cubicBezTo>
                  <a:pt x="6" y="66"/>
                  <a:pt x="7" y="66"/>
                  <a:pt x="8" y="65"/>
                </a:cubicBezTo>
                <a:close/>
                <a:moveTo>
                  <a:pt x="63" y="63"/>
                </a:moveTo>
                <a:cubicBezTo>
                  <a:pt x="50" y="50"/>
                  <a:pt x="50" y="50"/>
                  <a:pt x="50" y="50"/>
                </a:cubicBezTo>
                <a:cubicBezTo>
                  <a:pt x="49" y="49"/>
                  <a:pt x="48" y="49"/>
                  <a:pt x="48" y="50"/>
                </a:cubicBezTo>
                <a:cubicBezTo>
                  <a:pt x="47" y="51"/>
                  <a:pt x="47" y="52"/>
                  <a:pt x="48" y="52"/>
                </a:cubicBezTo>
                <a:cubicBezTo>
                  <a:pt x="61" y="65"/>
                  <a:pt x="61" y="65"/>
                  <a:pt x="61" y="65"/>
                </a:cubicBezTo>
                <a:cubicBezTo>
                  <a:pt x="62" y="66"/>
                  <a:pt x="63" y="66"/>
                  <a:pt x="64" y="65"/>
                </a:cubicBezTo>
                <a:cubicBezTo>
                  <a:pt x="64" y="64"/>
                  <a:pt x="64" y="64"/>
                  <a:pt x="63" y="63"/>
                </a:cubicBezTo>
                <a:close/>
              </a:path>
            </a:pathLst>
          </a:custGeom>
          <a:solidFill>
            <a:srgbClr val="C06170"/>
          </a:solidFill>
          <a:ln>
            <a:noFill/>
          </a:ln>
          <a:extLst/>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24" name="Freeform 447"/>
          <p:cNvSpPr>
            <a:spLocks noEditPoints="1"/>
          </p:cNvSpPr>
          <p:nvPr/>
        </p:nvSpPr>
        <p:spPr bwMode="auto">
          <a:xfrm>
            <a:off x="7296314" y="4517751"/>
            <a:ext cx="384525" cy="518392"/>
          </a:xfrm>
          <a:custGeom>
            <a:gdLst>
              <a:gd fmla="*/ 10 w 57" name="T0"/>
              <a:gd fmla="*/ 24 h 77" name="T1"/>
              <a:gd fmla="*/ 26 w 57" name="T2"/>
              <a:gd fmla="*/ 53 h 77" name="T3"/>
              <a:gd fmla="*/ 55 w 57" name="T4"/>
              <a:gd fmla="*/ 38 h 77" name="T5"/>
              <a:gd fmla="*/ 40 w 57" name="T6"/>
              <a:gd fmla="*/ 9 h 77" name="T7"/>
              <a:gd fmla="*/ 23 w 57" name="T8"/>
              <a:gd fmla="*/ 46 h 77" name="T9"/>
              <a:gd fmla="*/ 32 w 57" name="T10"/>
              <a:gd fmla="*/ 49 h 77" name="T11"/>
              <a:gd fmla="*/ 23 w 57" name="T12"/>
              <a:gd fmla="*/ 46 h 77" name="T13"/>
              <a:gd fmla="*/ 38 w 57" name="T14"/>
              <a:gd fmla="*/ 42 h 77" name="T15"/>
              <a:gd fmla="*/ 43 w 57" name="T16"/>
              <a:gd fmla="*/ 41 h 77" name="T17"/>
              <a:gd fmla="*/ 35 w 57" name="T18"/>
              <a:gd fmla="*/ 45 h 77" name="T19"/>
              <a:gd fmla="*/ 47 w 57" name="T20"/>
              <a:gd fmla="*/ 36 h 77" name="T21"/>
              <a:gd fmla="*/ 50 w 57" name="T22"/>
              <a:gd fmla="*/ 36 h 77" name="T23"/>
              <a:gd fmla="*/ 47 w 57" name="T24"/>
              <a:gd fmla="*/ 36 h 77" name="T25"/>
              <a:gd fmla="*/ 37 w 57" name="T26"/>
              <a:gd fmla="*/ 16 h 77" name="T27"/>
              <a:gd fmla="*/ 38 w 57" name="T28"/>
              <a:gd fmla="*/ 14 h 77" name="T29"/>
              <a:gd fmla="*/ 32 w 57" name="T30"/>
              <a:gd fmla="*/ 18 h 77" name="T31"/>
              <a:gd fmla="*/ 23 w 57" name="T32"/>
              <a:gd fmla="*/ 23 h 77" name="T33"/>
              <a:gd fmla="*/ 24 w 57" name="T34"/>
              <a:gd fmla="*/ 15 h 77" name="T35"/>
              <a:gd fmla="*/ 32 w 57" name="T36"/>
              <a:gd fmla="*/ 18 h 77" name="T37"/>
              <a:gd fmla="*/ 15 w 57" name="T38"/>
              <a:gd fmla="*/ 30 h 77" name="T39"/>
              <a:gd fmla="*/ 17 w 57" name="T40"/>
              <a:gd fmla="*/ 22 h 77" name="T41"/>
              <a:gd fmla="*/ 23 w 57" name="T42"/>
              <a:gd fmla="*/ 41 h 77" name="T43"/>
              <a:gd fmla="*/ 19 w 57" name="T44"/>
              <a:gd fmla="*/ 33 h 77" name="T45"/>
              <a:gd fmla="*/ 22 w 57" name="T46"/>
              <a:gd fmla="*/ 37 h 77" name="T47"/>
              <a:gd fmla="*/ 23 w 57" name="T48"/>
              <a:gd fmla="*/ 41 h 77" name="T49"/>
              <a:gd fmla="*/ 29 w 57" name="T50"/>
              <a:gd fmla="*/ 25 h 77" name="T51"/>
              <a:gd fmla="*/ 39 w 57" name="T52"/>
              <a:gd fmla="*/ 28 h 77" name="T53"/>
              <a:gd fmla="*/ 36 w 57" name="T54"/>
              <a:gd fmla="*/ 37 h 77" name="T55"/>
              <a:gd fmla="*/ 27 w 57" name="T56"/>
              <a:gd fmla="*/ 34 h 77" name="T57"/>
              <a:gd fmla="*/ 41 w 57" name="T58"/>
              <a:gd fmla="*/ 21 h 77" name="T59"/>
              <a:gd fmla="*/ 49 w 57" name="T60"/>
              <a:gd fmla="*/ 23 h 77" name="T61"/>
              <a:gd fmla="*/ 46 w 57" name="T62"/>
              <a:gd fmla="*/ 30 h 77" name="T63"/>
              <a:gd fmla="*/ 41 w 57" name="T64"/>
              <a:gd fmla="*/ 21 h 77" name="T65"/>
              <a:gd fmla="*/ 49 w 57" name="T66"/>
              <a:gd fmla="*/ 77 h 77" name="T67"/>
              <a:gd fmla="*/ 21 w 57" name="T68"/>
              <a:gd fmla="*/ 71 h 77" name="T69"/>
              <a:gd fmla="*/ 30 w 57" name="T70"/>
              <a:gd fmla="*/ 64 h 77" name="T71"/>
              <a:gd fmla="*/ 0 w 57" name="T72"/>
              <a:gd fmla="*/ 31 h 77" name="T73"/>
              <a:gd fmla="*/ 22 w 57" name="T74"/>
              <a:gd fmla="*/ 0 h 77" name="T75"/>
              <a:gd fmla="*/ 14 w 57" name="T76"/>
              <a:gd fmla="*/ 13 h 77" name="T77"/>
              <a:gd fmla="*/ 14 w 57" name="T78"/>
              <a:gd fmla="*/ 50 h 77" name="T79"/>
              <a:gd fmla="*/ 49 w 57" name="T80"/>
              <a:gd fmla="*/ 51 h 77" name="T81"/>
              <a:gd fmla="*/ 38 w 57" name="T82"/>
              <a:gd fmla="*/ 63 h 77" name="T83"/>
              <a:gd fmla="*/ 49 w 57" name="T84"/>
              <a:gd fmla="*/ 71 h 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7" w="57">
                <a:moveTo>
                  <a:pt x="22" y="10"/>
                </a:moveTo>
                <a:cubicBezTo>
                  <a:pt x="16" y="13"/>
                  <a:pt x="12" y="18"/>
                  <a:pt x="10" y="24"/>
                </a:cubicBezTo>
                <a:cubicBezTo>
                  <a:pt x="9" y="30"/>
                  <a:pt x="9" y="36"/>
                  <a:pt x="12" y="42"/>
                </a:cubicBezTo>
                <a:cubicBezTo>
                  <a:pt x="15" y="47"/>
                  <a:pt x="20" y="51"/>
                  <a:pt x="26" y="53"/>
                </a:cubicBezTo>
                <a:cubicBezTo>
                  <a:pt x="31" y="55"/>
                  <a:pt x="38" y="55"/>
                  <a:pt x="43" y="52"/>
                </a:cubicBezTo>
                <a:cubicBezTo>
                  <a:pt x="49" y="49"/>
                  <a:pt x="53" y="44"/>
                  <a:pt x="55" y="38"/>
                </a:cubicBezTo>
                <a:cubicBezTo>
                  <a:pt x="57" y="32"/>
                  <a:pt x="56" y="26"/>
                  <a:pt x="53" y="20"/>
                </a:cubicBezTo>
                <a:cubicBezTo>
                  <a:pt x="50" y="14"/>
                  <a:pt x="45" y="11"/>
                  <a:pt x="40" y="9"/>
                </a:cubicBezTo>
                <a:cubicBezTo>
                  <a:pt x="34" y="7"/>
                  <a:pt x="28" y="7"/>
                  <a:pt x="22" y="10"/>
                </a:cubicBezTo>
                <a:close/>
                <a:moveTo>
                  <a:pt x="23" y="46"/>
                </a:moveTo>
                <a:cubicBezTo>
                  <a:pt x="25" y="46"/>
                  <a:pt x="26" y="46"/>
                  <a:pt x="28" y="46"/>
                </a:cubicBezTo>
                <a:cubicBezTo>
                  <a:pt x="29" y="47"/>
                  <a:pt x="31" y="48"/>
                  <a:pt x="32" y="49"/>
                </a:cubicBezTo>
                <a:cubicBezTo>
                  <a:pt x="30" y="49"/>
                  <a:pt x="29" y="49"/>
                  <a:pt x="27" y="48"/>
                </a:cubicBezTo>
                <a:cubicBezTo>
                  <a:pt x="26" y="48"/>
                  <a:pt x="24" y="47"/>
                  <a:pt x="23" y="46"/>
                </a:cubicBezTo>
                <a:close/>
                <a:moveTo>
                  <a:pt x="34" y="44"/>
                </a:moveTo>
                <a:cubicBezTo>
                  <a:pt x="35" y="43"/>
                  <a:pt x="37" y="43"/>
                  <a:pt x="38" y="42"/>
                </a:cubicBezTo>
                <a:cubicBezTo>
                  <a:pt x="40" y="41"/>
                  <a:pt x="41" y="40"/>
                  <a:pt x="43" y="39"/>
                </a:cubicBezTo>
                <a:cubicBezTo>
                  <a:pt x="43" y="40"/>
                  <a:pt x="43" y="40"/>
                  <a:pt x="43" y="41"/>
                </a:cubicBezTo>
                <a:cubicBezTo>
                  <a:pt x="43" y="44"/>
                  <a:pt x="42" y="46"/>
                  <a:pt x="41" y="47"/>
                </a:cubicBezTo>
                <a:cubicBezTo>
                  <a:pt x="40" y="48"/>
                  <a:pt x="38" y="47"/>
                  <a:pt x="35" y="45"/>
                </a:cubicBezTo>
                <a:cubicBezTo>
                  <a:pt x="35" y="45"/>
                  <a:pt x="34" y="44"/>
                  <a:pt x="34" y="44"/>
                </a:cubicBezTo>
                <a:close/>
                <a:moveTo>
                  <a:pt x="47" y="36"/>
                </a:moveTo>
                <a:cubicBezTo>
                  <a:pt x="49" y="34"/>
                  <a:pt x="50" y="33"/>
                  <a:pt x="51" y="32"/>
                </a:cubicBezTo>
                <a:cubicBezTo>
                  <a:pt x="51" y="33"/>
                  <a:pt x="50" y="35"/>
                  <a:pt x="50" y="36"/>
                </a:cubicBezTo>
                <a:cubicBezTo>
                  <a:pt x="49" y="38"/>
                  <a:pt x="49" y="39"/>
                  <a:pt x="48" y="40"/>
                </a:cubicBezTo>
                <a:cubicBezTo>
                  <a:pt x="48" y="39"/>
                  <a:pt x="48" y="37"/>
                  <a:pt x="47" y="36"/>
                </a:cubicBezTo>
                <a:close/>
                <a:moveTo>
                  <a:pt x="42" y="16"/>
                </a:moveTo>
                <a:cubicBezTo>
                  <a:pt x="41" y="16"/>
                  <a:pt x="39" y="16"/>
                  <a:pt x="37" y="16"/>
                </a:cubicBezTo>
                <a:cubicBezTo>
                  <a:pt x="36" y="15"/>
                  <a:pt x="35" y="14"/>
                  <a:pt x="34" y="13"/>
                </a:cubicBezTo>
                <a:cubicBezTo>
                  <a:pt x="35" y="13"/>
                  <a:pt x="37" y="13"/>
                  <a:pt x="38" y="14"/>
                </a:cubicBezTo>
                <a:cubicBezTo>
                  <a:pt x="39" y="14"/>
                  <a:pt x="41" y="15"/>
                  <a:pt x="42" y="16"/>
                </a:cubicBezTo>
                <a:close/>
                <a:moveTo>
                  <a:pt x="32" y="18"/>
                </a:moveTo>
                <a:cubicBezTo>
                  <a:pt x="30" y="19"/>
                  <a:pt x="29" y="19"/>
                  <a:pt x="27" y="20"/>
                </a:cubicBezTo>
                <a:cubicBezTo>
                  <a:pt x="25" y="21"/>
                  <a:pt x="24" y="22"/>
                  <a:pt x="23" y="23"/>
                </a:cubicBezTo>
                <a:cubicBezTo>
                  <a:pt x="23" y="22"/>
                  <a:pt x="23" y="22"/>
                  <a:pt x="23" y="21"/>
                </a:cubicBezTo>
                <a:cubicBezTo>
                  <a:pt x="22" y="18"/>
                  <a:pt x="23" y="16"/>
                  <a:pt x="24" y="15"/>
                </a:cubicBezTo>
                <a:cubicBezTo>
                  <a:pt x="26" y="14"/>
                  <a:pt x="28" y="15"/>
                  <a:pt x="30" y="17"/>
                </a:cubicBezTo>
                <a:cubicBezTo>
                  <a:pt x="31" y="17"/>
                  <a:pt x="31" y="18"/>
                  <a:pt x="32" y="18"/>
                </a:cubicBezTo>
                <a:close/>
                <a:moveTo>
                  <a:pt x="18" y="26"/>
                </a:moveTo>
                <a:cubicBezTo>
                  <a:pt x="17" y="28"/>
                  <a:pt x="16" y="29"/>
                  <a:pt x="15" y="30"/>
                </a:cubicBezTo>
                <a:cubicBezTo>
                  <a:pt x="15" y="29"/>
                  <a:pt x="15" y="27"/>
                  <a:pt x="15" y="26"/>
                </a:cubicBezTo>
                <a:cubicBezTo>
                  <a:pt x="16" y="24"/>
                  <a:pt x="17" y="23"/>
                  <a:pt x="17" y="22"/>
                </a:cubicBezTo>
                <a:cubicBezTo>
                  <a:pt x="17" y="23"/>
                  <a:pt x="18" y="25"/>
                  <a:pt x="18" y="26"/>
                </a:cubicBezTo>
                <a:close/>
                <a:moveTo>
                  <a:pt x="23" y="41"/>
                </a:moveTo>
                <a:cubicBezTo>
                  <a:pt x="20" y="41"/>
                  <a:pt x="17" y="41"/>
                  <a:pt x="17" y="39"/>
                </a:cubicBezTo>
                <a:cubicBezTo>
                  <a:pt x="16" y="38"/>
                  <a:pt x="17" y="36"/>
                  <a:pt x="19" y="33"/>
                </a:cubicBezTo>
                <a:cubicBezTo>
                  <a:pt x="19" y="33"/>
                  <a:pt x="19" y="32"/>
                  <a:pt x="20" y="32"/>
                </a:cubicBezTo>
                <a:cubicBezTo>
                  <a:pt x="20" y="34"/>
                  <a:pt x="21" y="35"/>
                  <a:pt x="22" y="37"/>
                </a:cubicBezTo>
                <a:cubicBezTo>
                  <a:pt x="23" y="38"/>
                  <a:pt x="24" y="40"/>
                  <a:pt x="24" y="41"/>
                </a:cubicBezTo>
                <a:cubicBezTo>
                  <a:pt x="24" y="41"/>
                  <a:pt x="23" y="41"/>
                  <a:pt x="23" y="41"/>
                </a:cubicBezTo>
                <a:close/>
                <a:moveTo>
                  <a:pt x="24" y="28"/>
                </a:moveTo>
                <a:cubicBezTo>
                  <a:pt x="26" y="27"/>
                  <a:pt x="27" y="26"/>
                  <a:pt x="29" y="25"/>
                </a:cubicBezTo>
                <a:cubicBezTo>
                  <a:pt x="31" y="24"/>
                  <a:pt x="33" y="23"/>
                  <a:pt x="35" y="22"/>
                </a:cubicBezTo>
                <a:cubicBezTo>
                  <a:pt x="37" y="24"/>
                  <a:pt x="38" y="26"/>
                  <a:pt x="39" y="28"/>
                </a:cubicBezTo>
                <a:cubicBezTo>
                  <a:pt x="40" y="30"/>
                  <a:pt x="41" y="32"/>
                  <a:pt x="41" y="34"/>
                </a:cubicBezTo>
                <a:cubicBezTo>
                  <a:pt x="40" y="35"/>
                  <a:pt x="38" y="36"/>
                  <a:pt x="36" y="37"/>
                </a:cubicBezTo>
                <a:cubicBezTo>
                  <a:pt x="34" y="38"/>
                  <a:pt x="32" y="39"/>
                  <a:pt x="30" y="40"/>
                </a:cubicBezTo>
                <a:cubicBezTo>
                  <a:pt x="29" y="38"/>
                  <a:pt x="28" y="36"/>
                  <a:pt x="27" y="34"/>
                </a:cubicBezTo>
                <a:cubicBezTo>
                  <a:pt x="25" y="32"/>
                  <a:pt x="25" y="30"/>
                  <a:pt x="24" y="28"/>
                </a:cubicBezTo>
                <a:close/>
                <a:moveTo>
                  <a:pt x="41" y="21"/>
                </a:moveTo>
                <a:cubicBezTo>
                  <a:pt x="41" y="21"/>
                  <a:pt x="42" y="21"/>
                  <a:pt x="43" y="21"/>
                </a:cubicBezTo>
                <a:cubicBezTo>
                  <a:pt x="46" y="21"/>
                  <a:pt x="48" y="21"/>
                  <a:pt x="49" y="23"/>
                </a:cubicBezTo>
                <a:cubicBezTo>
                  <a:pt x="49" y="24"/>
                  <a:pt x="49" y="26"/>
                  <a:pt x="47" y="29"/>
                </a:cubicBezTo>
                <a:cubicBezTo>
                  <a:pt x="46" y="29"/>
                  <a:pt x="46" y="29"/>
                  <a:pt x="46" y="30"/>
                </a:cubicBezTo>
                <a:cubicBezTo>
                  <a:pt x="45" y="28"/>
                  <a:pt x="44" y="27"/>
                  <a:pt x="43" y="25"/>
                </a:cubicBezTo>
                <a:cubicBezTo>
                  <a:pt x="43" y="24"/>
                  <a:pt x="42" y="22"/>
                  <a:pt x="41" y="21"/>
                </a:cubicBezTo>
                <a:close/>
                <a:moveTo>
                  <a:pt x="49" y="71"/>
                </a:moveTo>
                <a:cubicBezTo>
                  <a:pt x="49" y="77"/>
                  <a:pt x="49" y="77"/>
                  <a:pt x="49" y="77"/>
                </a:cubicBezTo>
                <a:cubicBezTo>
                  <a:pt x="21" y="77"/>
                  <a:pt x="21" y="77"/>
                  <a:pt x="21" y="77"/>
                </a:cubicBezTo>
                <a:cubicBezTo>
                  <a:pt x="21" y="71"/>
                  <a:pt x="21" y="71"/>
                  <a:pt x="21" y="71"/>
                </a:cubicBezTo>
                <a:cubicBezTo>
                  <a:pt x="30" y="71"/>
                  <a:pt x="30" y="71"/>
                  <a:pt x="30" y="71"/>
                </a:cubicBezTo>
                <a:cubicBezTo>
                  <a:pt x="30" y="64"/>
                  <a:pt x="30" y="64"/>
                  <a:pt x="30" y="64"/>
                </a:cubicBezTo>
                <a:cubicBezTo>
                  <a:pt x="22" y="63"/>
                  <a:pt x="15" y="60"/>
                  <a:pt x="9" y="54"/>
                </a:cubicBezTo>
                <a:cubicBezTo>
                  <a:pt x="3" y="48"/>
                  <a:pt x="0" y="40"/>
                  <a:pt x="0" y="31"/>
                </a:cubicBezTo>
                <a:cubicBezTo>
                  <a:pt x="0" y="22"/>
                  <a:pt x="3" y="14"/>
                  <a:pt x="9" y="8"/>
                </a:cubicBezTo>
                <a:cubicBezTo>
                  <a:pt x="13" y="4"/>
                  <a:pt x="17" y="2"/>
                  <a:pt x="22" y="0"/>
                </a:cubicBezTo>
                <a:cubicBezTo>
                  <a:pt x="25" y="6"/>
                  <a:pt x="25" y="6"/>
                  <a:pt x="25" y="6"/>
                </a:cubicBezTo>
                <a:cubicBezTo>
                  <a:pt x="21" y="7"/>
                  <a:pt x="17" y="9"/>
                  <a:pt x="14" y="13"/>
                </a:cubicBezTo>
                <a:cubicBezTo>
                  <a:pt x="9" y="17"/>
                  <a:pt x="6" y="24"/>
                  <a:pt x="6" y="31"/>
                </a:cubicBezTo>
                <a:cubicBezTo>
                  <a:pt x="6" y="38"/>
                  <a:pt x="9" y="45"/>
                  <a:pt x="14" y="50"/>
                </a:cubicBezTo>
                <a:cubicBezTo>
                  <a:pt x="19" y="54"/>
                  <a:pt x="25" y="57"/>
                  <a:pt x="33" y="57"/>
                </a:cubicBezTo>
                <a:cubicBezTo>
                  <a:pt x="39" y="57"/>
                  <a:pt x="45" y="55"/>
                  <a:pt x="49" y="51"/>
                </a:cubicBezTo>
                <a:cubicBezTo>
                  <a:pt x="52" y="57"/>
                  <a:pt x="52" y="57"/>
                  <a:pt x="52" y="57"/>
                </a:cubicBezTo>
                <a:cubicBezTo>
                  <a:pt x="48" y="60"/>
                  <a:pt x="43" y="62"/>
                  <a:pt x="38" y="63"/>
                </a:cubicBezTo>
                <a:cubicBezTo>
                  <a:pt x="38" y="71"/>
                  <a:pt x="38" y="71"/>
                  <a:pt x="38" y="71"/>
                </a:cubicBezTo>
                <a:lnTo>
                  <a:pt x="49" y="71"/>
                </a:lnTo>
                <a:close/>
              </a:path>
            </a:pathLst>
          </a:custGeom>
          <a:solidFill>
            <a:srgbClr val="943D41"/>
          </a:solidFill>
          <a:ln>
            <a:noFill/>
          </a:ln>
          <a:extLst/>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25" name="Freeform 454"/>
          <p:cNvSpPr>
            <a:spLocks noEditPoints="1"/>
          </p:cNvSpPr>
          <p:nvPr/>
        </p:nvSpPr>
        <p:spPr bwMode="auto">
          <a:xfrm>
            <a:off x="8225429" y="3125639"/>
            <a:ext cx="492760" cy="498456"/>
          </a:xfrm>
          <a:custGeom>
            <a:gdLst>
              <a:gd fmla="*/ 33 w 73" name="T0"/>
              <a:gd fmla="*/ 12 h 74" name="T1"/>
              <a:gd fmla="*/ 55 w 73" name="T2"/>
              <a:gd fmla="*/ 18 h 74" name="T3"/>
              <a:gd fmla="*/ 66 w 73" name="T4"/>
              <a:gd fmla="*/ 38 h 74" name="T5"/>
              <a:gd fmla="*/ 60 w 73" name="T6"/>
              <a:gd fmla="*/ 59 h 74" name="T7"/>
              <a:gd fmla="*/ 62 w 73" name="T8"/>
              <a:gd fmla="*/ 74 h 74" name="T9"/>
              <a:gd fmla="*/ 58 w 73" name="T10"/>
              <a:gd fmla="*/ 74 h 74" name="T11"/>
              <a:gd fmla="*/ 53 w 73" name="T12"/>
              <a:gd fmla="*/ 67 h 74" name="T13"/>
              <a:gd fmla="*/ 39 w 73" name="T14"/>
              <a:gd fmla="*/ 72 h 74" name="T15"/>
              <a:gd fmla="*/ 39 w 73" name="T16"/>
              <a:gd fmla="*/ 72 h 74" name="T17"/>
              <a:gd fmla="*/ 39 w 73" name="T18"/>
              <a:gd fmla="*/ 72 h 74" name="T19"/>
              <a:gd fmla="*/ 20 w 73" name="T20"/>
              <a:gd fmla="*/ 67 h 74" name="T21"/>
              <a:gd fmla="*/ 15 w 73" name="T22"/>
              <a:gd fmla="*/ 74 h 74" name="T23"/>
              <a:gd fmla="*/ 11 w 73" name="T24"/>
              <a:gd fmla="*/ 74 h 74" name="T25"/>
              <a:gd fmla="*/ 13 w 73" name="T26"/>
              <a:gd fmla="*/ 60 h 74" name="T27"/>
              <a:gd fmla="*/ 6 w 73" name="T28"/>
              <a:gd fmla="*/ 45 h 74" name="T29"/>
              <a:gd fmla="*/ 6 w 73" name="T30"/>
              <a:gd fmla="*/ 45 h 74" name="T31"/>
              <a:gd fmla="*/ 6 w 73" name="T32"/>
              <a:gd fmla="*/ 45 h 74" name="T33"/>
              <a:gd fmla="*/ 33 w 73" name="T34"/>
              <a:gd fmla="*/ 12 h 74" name="T35"/>
              <a:gd fmla="*/ 37 w 73" name="T36"/>
              <a:gd fmla="*/ 37 h 74" name="T37"/>
              <a:gd fmla="*/ 34 w 73" name="T38"/>
              <a:gd fmla="*/ 37 h 74" name="T39"/>
              <a:gd fmla="*/ 26 w 73" name="T40"/>
              <a:gd fmla="*/ 24 h 74" name="T41"/>
              <a:gd fmla="*/ 25 w 73" name="T42"/>
              <a:gd fmla="*/ 24 h 74" name="T43"/>
              <a:gd fmla="*/ 33 w 73" name="T44"/>
              <a:gd fmla="*/ 38 h 74" name="T45"/>
              <a:gd fmla="*/ 32 w 73" name="T46"/>
              <a:gd fmla="*/ 42 h 74" name="T47"/>
              <a:gd fmla="*/ 37 w 73" name="T48"/>
              <a:gd fmla="*/ 47 h 74" name="T49"/>
              <a:gd fmla="*/ 42 w 73" name="T50"/>
              <a:gd fmla="*/ 42 h 74" name="T51"/>
              <a:gd fmla="*/ 42 w 73" name="T52"/>
              <a:gd fmla="*/ 41 h 74" name="T53"/>
              <a:gd fmla="*/ 51 w 73" name="T54"/>
              <a:gd fmla="*/ 31 h 74" name="T55"/>
              <a:gd fmla="*/ 48 w 73" name="T56"/>
              <a:gd fmla="*/ 28 h 74" name="T57"/>
              <a:gd fmla="*/ 39 w 73" name="T58"/>
              <a:gd fmla="*/ 37 h 74" name="T59"/>
              <a:gd fmla="*/ 37 w 73" name="T60"/>
              <a:gd fmla="*/ 37 h 74" name="T61"/>
              <a:gd fmla="*/ 67 w 73" name="T62"/>
              <a:gd fmla="*/ 0 h 74" name="T63"/>
              <a:gd fmla="*/ 63 w 73" name="T64"/>
              <a:gd fmla="*/ 3 h 74" name="T65"/>
              <a:gd fmla="*/ 45 w 73" name="T66"/>
              <a:gd fmla="*/ 7 h 74" name="T67"/>
              <a:gd fmla="*/ 45 w 73" name="T68"/>
              <a:gd fmla="*/ 7 h 74" name="T69"/>
              <a:gd fmla="*/ 68 w 73" name="T70"/>
              <a:gd fmla="*/ 27 h 74" name="T71"/>
              <a:gd fmla="*/ 68 w 73" name="T72"/>
              <a:gd fmla="*/ 26 h 74" name="T73"/>
              <a:gd fmla="*/ 68 w 73" name="T74"/>
              <a:gd fmla="*/ 7 h 74" name="T75"/>
              <a:gd fmla="*/ 70 w 73" name="T76"/>
              <a:gd fmla="*/ 2 h 74" name="T77"/>
              <a:gd fmla="*/ 67 w 73" name="T78"/>
              <a:gd fmla="*/ 0 h 74" name="T79"/>
              <a:gd fmla="*/ 5 w 73" name="T80"/>
              <a:gd fmla="*/ 2 h 74" name="T81"/>
              <a:gd fmla="*/ 6 w 73" name="T82"/>
              <a:gd fmla="*/ 6 h 74" name="T83"/>
              <a:gd fmla="*/ 4 w 73" name="T84"/>
              <a:gd fmla="*/ 25 h 74" name="T85"/>
              <a:gd fmla="*/ 4 w 73" name="T86"/>
              <a:gd fmla="*/ 25 h 74" name="T87"/>
              <a:gd fmla="*/ 29 w 73" name="T88"/>
              <a:gd fmla="*/ 8 h 74" name="T89"/>
              <a:gd fmla="*/ 29 w 73" name="T90"/>
              <a:gd fmla="*/ 8 h 74" name="T91"/>
              <a:gd fmla="*/ 11 w 73" name="T92"/>
              <a:gd fmla="*/ 3 h 74" name="T93"/>
              <a:gd fmla="*/ 7 w 73" name="T94"/>
              <a:gd fmla="*/ 0 h 74" name="T95"/>
              <a:gd fmla="*/ 5 w 73" name="T96"/>
              <a:gd fmla="*/ 2 h 74" name="T97"/>
              <a:gd fmla="*/ 51 w 73" name="T98"/>
              <a:gd fmla="*/ 23 h 74" name="T99"/>
              <a:gd fmla="*/ 33 w 73" name="T100"/>
              <a:gd fmla="*/ 18 h 74" name="T101"/>
              <a:gd fmla="*/ 17 w 73" name="T102"/>
              <a:gd fmla="*/ 27 h 74" name="T103"/>
              <a:gd fmla="*/ 12 w 73" name="T104"/>
              <a:gd fmla="*/ 44 h 74" name="T105"/>
              <a:gd fmla="*/ 12 w 73" name="T106"/>
              <a:gd fmla="*/ 44 h 74" name="T107"/>
              <a:gd fmla="*/ 21 w 73" name="T108"/>
              <a:gd fmla="*/ 60 h 74" name="T109"/>
              <a:gd fmla="*/ 39 w 73" name="T110"/>
              <a:gd fmla="*/ 65 h 74" name="T111"/>
              <a:gd fmla="*/ 39 w 73" name="T112"/>
              <a:gd fmla="*/ 65 h 74" name="T113"/>
              <a:gd fmla="*/ 55 w 73" name="T114"/>
              <a:gd fmla="*/ 57 h 74" name="T115"/>
              <a:gd fmla="*/ 60 w 73" name="T116"/>
              <a:gd fmla="*/ 39 h 74" name="T117"/>
              <a:gd fmla="*/ 51 w 73" name="T118"/>
              <a:gd fmla="*/ 23 h 7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4" w="73">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solidFill>
            <a:srgbClr val="C06170"/>
          </a:solidFill>
          <a:ln>
            <a:noFill/>
          </a:ln>
          <a:extLst/>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26" name="Freeform 292"/>
          <p:cNvSpPr>
            <a:spLocks noEditPoints="1"/>
          </p:cNvSpPr>
          <p:nvPr/>
        </p:nvSpPr>
        <p:spPr bwMode="auto">
          <a:xfrm>
            <a:off x="4086622" y="4473601"/>
            <a:ext cx="626629" cy="606693"/>
          </a:xfrm>
          <a:custGeom>
            <a:gdLst>
              <a:gd fmla="*/ 44 w 93" name="T0"/>
              <a:gd fmla="*/ 0 h 90" name="T1"/>
              <a:gd fmla="*/ 83 w 93" name="T2"/>
              <a:gd fmla="*/ 0 h 90" name="T3"/>
              <a:gd fmla="*/ 90 w 93" name="T4"/>
              <a:gd fmla="*/ 3 h 90" name="T5"/>
              <a:gd fmla="*/ 93 w 93" name="T6"/>
              <a:gd fmla="*/ 11 h 90" name="T7"/>
              <a:gd fmla="*/ 93 w 93" name="T8"/>
              <a:gd fmla="*/ 33 h 90" name="T9"/>
              <a:gd fmla="*/ 90 w 93" name="T10"/>
              <a:gd fmla="*/ 40 h 90" name="T11"/>
              <a:gd fmla="*/ 83 w 93" name="T12"/>
              <a:gd fmla="*/ 43 h 90" name="T13"/>
              <a:gd fmla="*/ 61 w 93" name="T14"/>
              <a:gd fmla="*/ 43 h 90" name="T15"/>
              <a:gd fmla="*/ 50 w 93" name="T16"/>
              <a:gd fmla="*/ 53 h 90" name="T17"/>
              <a:gd fmla="*/ 49 w 93" name="T18"/>
              <a:gd fmla="*/ 52 h 90" name="T19"/>
              <a:gd fmla="*/ 46 w 93" name="T20"/>
              <a:gd fmla="*/ 50 h 90" name="T21"/>
              <a:gd fmla="*/ 48 w 93" name="T22"/>
              <a:gd fmla="*/ 43 h 90" name="T23"/>
              <a:gd fmla="*/ 47 w 93" name="T24"/>
              <a:gd fmla="*/ 43 h 90" name="T25"/>
              <a:gd fmla="*/ 48 w 93" name="T26"/>
              <a:gd fmla="*/ 39 h 90" name="T27"/>
              <a:gd fmla="*/ 51 w 93" name="T28"/>
              <a:gd fmla="*/ 39 h 90" name="T29"/>
              <a:gd fmla="*/ 54 w 93" name="T30"/>
              <a:gd fmla="*/ 39 h 90" name="T31"/>
              <a:gd fmla="*/ 53 w 93" name="T32"/>
              <a:gd fmla="*/ 41 h 90" name="T33"/>
              <a:gd fmla="*/ 52 w 93" name="T34"/>
              <a:gd fmla="*/ 44 h 90" name="T35"/>
              <a:gd fmla="*/ 58 w 93" name="T36"/>
              <a:gd fmla="*/ 39 h 90" name="T37"/>
              <a:gd fmla="*/ 59 w 93" name="T38"/>
              <a:gd fmla="*/ 39 h 90" name="T39"/>
              <a:gd fmla="*/ 60 w 93" name="T40"/>
              <a:gd fmla="*/ 39 h 90" name="T41"/>
              <a:gd fmla="*/ 83 w 93" name="T42"/>
              <a:gd fmla="*/ 39 h 90" name="T43"/>
              <a:gd fmla="*/ 87 w 93" name="T44"/>
              <a:gd fmla="*/ 37 h 90" name="T45"/>
              <a:gd fmla="*/ 89 w 93" name="T46"/>
              <a:gd fmla="*/ 33 h 90" name="T47"/>
              <a:gd fmla="*/ 89 w 93" name="T48"/>
              <a:gd fmla="*/ 11 h 90" name="T49"/>
              <a:gd fmla="*/ 87 w 93" name="T50"/>
              <a:gd fmla="*/ 7 h 90" name="T51"/>
              <a:gd fmla="*/ 83 w 93" name="T52"/>
              <a:gd fmla="*/ 5 h 90" name="T53"/>
              <a:gd fmla="*/ 44 w 93" name="T54"/>
              <a:gd fmla="*/ 5 h 90" name="T55"/>
              <a:gd fmla="*/ 39 w 93" name="T56"/>
              <a:gd fmla="*/ 7 h 90" name="T57"/>
              <a:gd fmla="*/ 38 w 93" name="T58"/>
              <a:gd fmla="*/ 11 h 90" name="T59"/>
              <a:gd fmla="*/ 38 w 93" name="T60"/>
              <a:gd fmla="*/ 14 h 90" name="T61"/>
              <a:gd fmla="*/ 33 w 93" name="T62"/>
              <a:gd fmla="*/ 12 h 90" name="T63"/>
              <a:gd fmla="*/ 33 w 93" name="T64"/>
              <a:gd fmla="*/ 11 h 90" name="T65"/>
              <a:gd fmla="*/ 36 w 93" name="T66"/>
              <a:gd fmla="*/ 3 h 90" name="T67"/>
              <a:gd fmla="*/ 44 w 93" name="T68"/>
              <a:gd fmla="*/ 0 h 90" name="T69"/>
              <a:gd fmla="*/ 75 w 93" name="T70"/>
              <a:gd fmla="*/ 18 h 90" name="T71"/>
              <a:gd fmla="*/ 71 w 93" name="T72"/>
              <a:gd fmla="*/ 22 h 90" name="T73"/>
              <a:gd fmla="*/ 75 w 93" name="T74"/>
              <a:gd fmla="*/ 25 h 90" name="T75"/>
              <a:gd fmla="*/ 79 w 93" name="T76"/>
              <a:gd fmla="*/ 22 h 90" name="T77"/>
              <a:gd fmla="*/ 75 w 93" name="T78"/>
              <a:gd fmla="*/ 18 h 90" name="T79"/>
              <a:gd fmla="*/ 63 w 93" name="T80"/>
              <a:gd fmla="*/ 18 h 90" name="T81"/>
              <a:gd fmla="*/ 59 w 93" name="T82"/>
              <a:gd fmla="*/ 22 h 90" name="T83"/>
              <a:gd fmla="*/ 63 w 93" name="T84"/>
              <a:gd fmla="*/ 25 h 90" name="T85"/>
              <a:gd fmla="*/ 67 w 93" name="T86"/>
              <a:gd fmla="*/ 22 h 90" name="T87"/>
              <a:gd fmla="*/ 63 w 93" name="T88"/>
              <a:gd fmla="*/ 18 h 90" name="T89"/>
              <a:gd fmla="*/ 51 w 93" name="T90"/>
              <a:gd fmla="*/ 18 h 90" name="T91"/>
              <a:gd fmla="*/ 48 w 93" name="T92"/>
              <a:gd fmla="*/ 22 h 90" name="T93"/>
              <a:gd fmla="*/ 51 w 93" name="T94"/>
              <a:gd fmla="*/ 25 h 90" name="T95"/>
              <a:gd fmla="*/ 55 w 93" name="T96"/>
              <a:gd fmla="*/ 22 h 90" name="T97"/>
              <a:gd fmla="*/ 51 w 93" name="T98"/>
              <a:gd fmla="*/ 18 h 90" name="T99"/>
              <a:gd fmla="*/ 27 w 93" name="T100"/>
              <a:gd fmla="*/ 18 h 90" name="T101"/>
              <a:gd fmla="*/ 12 w 93" name="T102"/>
              <a:gd fmla="*/ 33 h 90" name="T103"/>
              <a:gd fmla="*/ 27 w 93" name="T104"/>
              <a:gd fmla="*/ 48 h 90" name="T105"/>
              <a:gd fmla="*/ 43 w 93" name="T106"/>
              <a:gd fmla="*/ 33 h 90" name="T107"/>
              <a:gd fmla="*/ 27 w 93" name="T108"/>
              <a:gd fmla="*/ 18 h 90" name="T109"/>
              <a:gd fmla="*/ 55 w 93" name="T110"/>
              <a:gd fmla="*/ 82 h 90" name="T111"/>
              <a:gd fmla="*/ 38 w 93" name="T112"/>
              <a:gd fmla="*/ 53 h 90" name="T113"/>
              <a:gd fmla="*/ 28 w 93" name="T114"/>
              <a:gd fmla="*/ 69 h 90" name="T115"/>
              <a:gd fmla="*/ 18 w 93" name="T116"/>
              <a:gd fmla="*/ 53 h 90" name="T117"/>
              <a:gd fmla="*/ 0 w 93" name="T118"/>
              <a:gd fmla="*/ 82 h 90" name="T119"/>
              <a:gd fmla="*/ 55 w 93" name="T120"/>
              <a:gd fmla="*/ 82 h 9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0" w="93">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solidFill>
            <a:srgbClr val="943D41"/>
          </a:solidFill>
          <a:ln>
            <a:noFill/>
          </a:ln>
          <a:extLst/>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28" name="文本框 27">
            <a:extLst>
              <a:ext uri="{FF2B5EF4-FFF2-40B4-BE49-F238E27FC236}">
                <a16:creationId xmlns:a16="http://schemas.microsoft.com/office/drawing/2014/main" id="{4BE5310A-F2E7-48B2-88A1-8F9181C03694}"/>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en-US" b="1" lang="zh-CN" sz="3500">
                <a:blipFill>
                  <a:blip r:embed="rId3"/>
                  <a:stretch>
                    <a:fillRect/>
                  </a:stretch>
                </a:blipFill>
                <a:latin charset="-122" panose="020b0503020204020204" pitchFamily="34" typeface="微软雅黑"/>
                <a:ea charset="-122" panose="020b0503020204020204" pitchFamily="34" typeface="微软雅黑"/>
              </a:rPr>
              <a:t>波特五力分析法</a:t>
            </a:r>
          </a:p>
        </p:txBody>
      </p:sp>
      <p:sp>
        <p:nvSpPr>
          <p:cNvPr id="29" name="文本框 28">
            <a:extLst>
              <a:ext uri="{FF2B5EF4-FFF2-40B4-BE49-F238E27FC236}">
                <a16:creationId xmlns:a16="http://schemas.microsoft.com/office/drawing/2014/main" id="{8EB8FF29-E8D0-4DFA-84F1-215A6270EA08}"/>
              </a:ext>
            </a:extLst>
          </p:cNvPr>
          <p:cNvSpPr txBox="1"/>
          <p:nvPr/>
        </p:nvSpPr>
        <p:spPr>
          <a:xfrm>
            <a:off x="8349477" y="3931190"/>
            <a:ext cx="1308100" cy="457200"/>
          </a:xfrm>
          <a:prstGeom prst="rect">
            <a:avLst/>
          </a:prstGeom>
          <a:noFill/>
        </p:spPr>
        <p:txBody>
          <a:bodyPr rtlCol="0" wrap="square">
            <a:spAutoFit/>
          </a:bodyPr>
          <a:lstStyle/>
          <a:p>
            <a:r>
              <a:rPr altLang="en-US" lang="zh-CN" sz="2400">
                <a:solidFill>
                  <a:schemeClr val="tx1">
                    <a:lumMod val="75000"/>
                    <a:lumOff val="25000"/>
                  </a:schemeClr>
                </a:solidFill>
                <a:latin charset="0" panose="020b0602020204020303" pitchFamily="34" typeface="Futura Md BT"/>
                <a:ea charset="-122" panose="020b0503020204020204" pitchFamily="34" typeface="微软雅黑"/>
              </a:rPr>
              <a:t>代替品</a:t>
            </a:r>
          </a:p>
        </p:txBody>
      </p:sp>
      <p:sp>
        <p:nvSpPr>
          <p:cNvPr id="30" name="文本框 29">
            <a:extLst>
              <a:ext uri="{FF2B5EF4-FFF2-40B4-BE49-F238E27FC236}">
                <a16:creationId xmlns:a16="http://schemas.microsoft.com/office/drawing/2014/main" id="{3A399367-0EA3-4D64-AE17-6CB52D1F7C48}"/>
              </a:ext>
            </a:extLst>
          </p:cNvPr>
          <p:cNvSpPr txBox="1"/>
          <p:nvPr/>
        </p:nvSpPr>
        <p:spPr>
          <a:xfrm>
            <a:off x="7293499" y="5305103"/>
            <a:ext cx="2244544" cy="457200"/>
          </a:xfrm>
          <a:prstGeom prst="rect">
            <a:avLst/>
          </a:prstGeom>
          <a:noFill/>
        </p:spPr>
        <p:txBody>
          <a:bodyPr rtlCol="0" wrap="square">
            <a:spAutoFit/>
          </a:bodyPr>
          <a:lstStyle/>
          <a:p>
            <a:r>
              <a:rPr altLang="en-US" lang="zh-CN" sz="2400">
                <a:solidFill>
                  <a:schemeClr val="tx1">
                    <a:lumMod val="75000"/>
                    <a:lumOff val="25000"/>
                  </a:schemeClr>
                </a:solidFill>
                <a:latin charset="0" panose="020b0602020204020303" pitchFamily="34" typeface="Futura Md BT"/>
                <a:ea charset="-122" panose="020b0503020204020204" pitchFamily="34" typeface="微软雅黑"/>
              </a:rPr>
              <a:t>潜在竞争者</a:t>
            </a:r>
          </a:p>
        </p:txBody>
      </p:sp>
      <p:sp>
        <p:nvSpPr>
          <p:cNvPr id="31" name="文本框 30">
            <a:extLst>
              <a:ext uri="{FF2B5EF4-FFF2-40B4-BE49-F238E27FC236}">
                <a16:creationId xmlns:a16="http://schemas.microsoft.com/office/drawing/2014/main" id="{0407FBE8-ABC1-40BF-A743-C0A508BBDF3B}"/>
              </a:ext>
            </a:extLst>
          </p:cNvPr>
          <p:cNvSpPr txBox="1"/>
          <p:nvPr/>
        </p:nvSpPr>
        <p:spPr>
          <a:xfrm>
            <a:off x="5652657" y="6030756"/>
            <a:ext cx="1308100" cy="457200"/>
          </a:xfrm>
          <a:prstGeom prst="rect">
            <a:avLst/>
          </a:prstGeom>
          <a:noFill/>
        </p:spPr>
        <p:txBody>
          <a:bodyPr rtlCol="0" wrap="square">
            <a:spAutoFit/>
          </a:bodyPr>
          <a:lstStyle/>
          <a:p>
            <a:r>
              <a:rPr altLang="en-US" lang="zh-CN" sz="2400">
                <a:solidFill>
                  <a:schemeClr val="tx1">
                    <a:lumMod val="75000"/>
                    <a:lumOff val="25000"/>
                  </a:schemeClr>
                </a:solidFill>
                <a:latin charset="0" panose="020b0602020204020303" pitchFamily="34" typeface="Futura Md BT"/>
                <a:ea charset="-122" panose="020b0503020204020204" pitchFamily="34" typeface="微软雅黑"/>
              </a:rPr>
              <a:t>客户</a:t>
            </a:r>
          </a:p>
        </p:txBody>
      </p:sp>
      <p:sp>
        <p:nvSpPr>
          <p:cNvPr id="32" name="文本框 31">
            <a:extLst>
              <a:ext uri="{FF2B5EF4-FFF2-40B4-BE49-F238E27FC236}">
                <a16:creationId xmlns:a16="http://schemas.microsoft.com/office/drawing/2014/main" id="{A094E5DC-4C05-4DD3-B2CA-1852902F361A}"/>
              </a:ext>
            </a:extLst>
          </p:cNvPr>
          <p:cNvSpPr txBox="1"/>
          <p:nvPr/>
        </p:nvSpPr>
        <p:spPr>
          <a:xfrm>
            <a:off x="1672378" y="3878443"/>
            <a:ext cx="1314967" cy="457200"/>
          </a:xfrm>
          <a:prstGeom prst="rect">
            <a:avLst/>
          </a:prstGeom>
          <a:noFill/>
        </p:spPr>
        <p:txBody>
          <a:bodyPr rtlCol="0" wrap="square">
            <a:spAutoFit/>
          </a:bodyPr>
          <a:lstStyle/>
          <a:p>
            <a:pPr algn="r"/>
            <a:r>
              <a:rPr altLang="en-US" lang="zh-CN" sz="2400">
                <a:solidFill>
                  <a:schemeClr val="tx1">
                    <a:lumMod val="75000"/>
                    <a:lumOff val="25000"/>
                  </a:schemeClr>
                </a:solidFill>
                <a:latin charset="0" panose="020b0602020204020303" pitchFamily="34" typeface="Futura Md BT"/>
                <a:ea charset="-122" panose="020b0503020204020204" pitchFamily="34" typeface="微软雅黑"/>
              </a:rPr>
              <a:t>供应商</a:t>
            </a:r>
          </a:p>
        </p:txBody>
      </p:sp>
      <p:sp>
        <p:nvSpPr>
          <p:cNvPr id="33" name="文本框 32">
            <a:extLst>
              <a:ext uri="{FF2B5EF4-FFF2-40B4-BE49-F238E27FC236}">
                <a16:creationId xmlns:a16="http://schemas.microsoft.com/office/drawing/2014/main" id="{431434EA-DF2B-4E88-9BDD-9966ABFA4F93}"/>
              </a:ext>
            </a:extLst>
          </p:cNvPr>
          <p:cNvSpPr txBox="1"/>
          <p:nvPr/>
        </p:nvSpPr>
        <p:spPr>
          <a:xfrm>
            <a:off x="2190433" y="5312294"/>
            <a:ext cx="2423069" cy="457200"/>
          </a:xfrm>
          <a:prstGeom prst="rect">
            <a:avLst/>
          </a:prstGeom>
          <a:noFill/>
        </p:spPr>
        <p:txBody>
          <a:bodyPr rtlCol="0" wrap="square">
            <a:spAutoFit/>
          </a:bodyPr>
          <a:lstStyle/>
          <a:p>
            <a:pPr algn="r"/>
            <a:r>
              <a:rPr altLang="en-US" lang="zh-CN" sz="2400">
                <a:solidFill>
                  <a:schemeClr val="tx1">
                    <a:lumMod val="75000"/>
                    <a:lumOff val="25000"/>
                  </a:schemeClr>
                </a:solidFill>
                <a:latin charset="0" panose="020b0602020204020303" pitchFamily="34" typeface="Futura Md BT"/>
                <a:ea charset="-122" panose="020b0503020204020204" pitchFamily="34" typeface="微软雅黑"/>
              </a:rPr>
              <a:t>现有竞争者</a:t>
            </a:r>
          </a:p>
        </p:txBody>
      </p:sp>
      <p:sp>
        <p:nvSpPr>
          <p:cNvPr id="2" name="矩形 1">
            <a:extLst>
              <a:ext uri="{FF2B5EF4-FFF2-40B4-BE49-F238E27FC236}">
                <a16:creationId xmlns:a16="http://schemas.microsoft.com/office/drawing/2014/main" id="{32072E32-7BBB-4564-8A34-8DFF3074DB8A}"/>
              </a:ext>
            </a:extLst>
          </p:cNvPr>
          <p:cNvSpPr/>
          <p:nvPr/>
        </p:nvSpPr>
        <p:spPr>
          <a:xfrm>
            <a:off x="943560" y="1330979"/>
            <a:ext cx="9749854" cy="914400"/>
          </a:xfrm>
          <a:prstGeom prst="rect">
            <a:avLst/>
          </a:prstGeom>
        </p:spPr>
        <p:txBody>
          <a:bodyPr wrap="square">
            <a:spAutoFit/>
          </a:bodyPr>
          <a:lstStyle/>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对于企业外部环境分析，波特在SOWT分析的基础之上，提出了分析产业结构的『五力分析』，以求策略分析的细化和深化。</a:t>
            </a:r>
          </a:p>
        </p:txBody>
      </p:sp>
    </p:spTree>
    <p:extLst>
      <p:ext uri="{BB962C8B-B14F-4D97-AF65-F5344CB8AC3E}">
        <p14:creationId val="4154548125"/>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p:cTn dur="500" fill="hold" id="13"/>
                                        <p:tgtEl>
                                          <p:spTgt spid="15"/>
                                        </p:tgtEl>
                                        <p:attrNameLst>
                                          <p:attrName>ppt_w</p:attrName>
                                        </p:attrNameLst>
                                      </p:cBhvr>
                                      <p:tavLst>
                                        <p:tav tm="0">
                                          <p:val>
                                            <p:fltVal val="0"/>
                                          </p:val>
                                        </p:tav>
                                        <p:tav tm="100000">
                                          <p:val>
                                            <p:strVal val="#ppt_w"/>
                                          </p:val>
                                        </p:tav>
                                      </p:tavLst>
                                    </p:anim>
                                    <p:anim calcmode="lin" valueType="num">
                                      <p:cBhvr>
                                        <p:cTn dur="500" fill="hold" id="14"/>
                                        <p:tgtEl>
                                          <p:spTgt spid="15"/>
                                        </p:tgtEl>
                                        <p:attrNameLst>
                                          <p:attrName>ppt_h</p:attrName>
                                        </p:attrNameLst>
                                      </p:cBhvr>
                                      <p:tavLst>
                                        <p:tav tm="0">
                                          <p:val>
                                            <p:fltVal val="0"/>
                                          </p:val>
                                        </p:tav>
                                        <p:tav tm="100000">
                                          <p:val>
                                            <p:strVal val="#ppt_h"/>
                                          </p:val>
                                        </p:tav>
                                      </p:tavLst>
                                    </p:anim>
                                    <p:animEffect filter="fade" transition="in">
                                      <p:cBhvr>
                                        <p:cTn dur="500" id="15"/>
                                        <p:tgtEl>
                                          <p:spTgt spid="15"/>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500" id="19"/>
                                        <p:tgtEl>
                                          <p:spTgt spid="21"/>
                                        </p:tgtEl>
                                      </p:cBhvr>
                                    </p:animEffect>
                                  </p:childTnLst>
                                </p:cTn>
                              </p:par>
                            </p:childTnLst>
                          </p:cTn>
                        </p:par>
                        <p:par>
                          <p:cTn fill="hold" id="20" nodeType="afterGroup">
                            <p:stCondLst>
                              <p:cond delay="2000"/>
                            </p:stCondLst>
                            <p:childTnLst>
                              <p:par>
                                <p:cTn fill="hold" id="21" nodeType="afterEffect" presetClass="entr" presetID="16" presetSubtype="37">
                                  <p:stCondLst>
                                    <p:cond delay="0"/>
                                  </p:stCondLst>
                                  <p:childTnLst>
                                    <p:set>
                                      <p:cBhvr>
                                        <p:cTn dur="1" fill="hold" id="22">
                                          <p:stCondLst>
                                            <p:cond delay="0"/>
                                          </p:stCondLst>
                                        </p:cTn>
                                        <p:tgtEl>
                                          <p:spTgt spid="6"/>
                                        </p:tgtEl>
                                        <p:attrNameLst>
                                          <p:attrName>style.visibility</p:attrName>
                                        </p:attrNameLst>
                                      </p:cBhvr>
                                      <p:to>
                                        <p:strVal val="visible"/>
                                      </p:to>
                                    </p:set>
                                    <p:animEffect filter="barn(outVertical)" transition="in">
                                      <p:cBhvr>
                                        <p:cTn dur="500" id="23"/>
                                        <p:tgtEl>
                                          <p:spTgt spid="6"/>
                                        </p:tgtEl>
                                      </p:cBhvr>
                                    </p:animEffect>
                                  </p:childTnLst>
                                </p:cTn>
                              </p:par>
                              <p:par>
                                <p:cTn fill="hold" id="24" nodeType="withEffect" presetClass="entr" presetID="22" presetSubtype="1">
                                  <p:stCondLst>
                                    <p:cond delay="0"/>
                                  </p:stCondLst>
                                  <p:childTnLst>
                                    <p:set>
                                      <p:cBhvr>
                                        <p:cTn dur="1" fill="hold" id="25">
                                          <p:stCondLst>
                                            <p:cond delay="0"/>
                                          </p:stCondLst>
                                        </p:cTn>
                                        <p:tgtEl>
                                          <p:spTgt spid="7"/>
                                        </p:tgtEl>
                                        <p:attrNameLst>
                                          <p:attrName>style.visibility</p:attrName>
                                        </p:attrNameLst>
                                      </p:cBhvr>
                                      <p:to>
                                        <p:strVal val="visible"/>
                                      </p:to>
                                    </p:set>
                                    <p:animEffect filter="wipe(up)" transition="in">
                                      <p:cBhvr>
                                        <p:cTn dur="500" id="26"/>
                                        <p:tgtEl>
                                          <p:spTgt spid="7"/>
                                        </p:tgtEl>
                                      </p:cBhvr>
                                    </p:animEffect>
                                  </p:childTnLst>
                                </p:cTn>
                              </p:par>
                              <p:par>
                                <p:cTn fill="hold" id="27" nodeType="withEffect" presetClass="entr" presetID="22" presetSubtype="1">
                                  <p:stCondLst>
                                    <p:cond delay="0"/>
                                  </p:stCondLst>
                                  <p:childTnLst>
                                    <p:set>
                                      <p:cBhvr>
                                        <p:cTn dur="1" fill="hold" id="28">
                                          <p:stCondLst>
                                            <p:cond delay="0"/>
                                          </p:stCondLst>
                                        </p:cTn>
                                        <p:tgtEl>
                                          <p:spTgt spid="9"/>
                                        </p:tgtEl>
                                        <p:attrNameLst>
                                          <p:attrName>style.visibility</p:attrName>
                                        </p:attrNameLst>
                                      </p:cBhvr>
                                      <p:to>
                                        <p:strVal val="visible"/>
                                      </p:to>
                                    </p:set>
                                    <p:animEffect filter="wipe(up)" transition="in">
                                      <p:cBhvr>
                                        <p:cTn dur="500" id="29"/>
                                        <p:tgtEl>
                                          <p:spTgt spid="9"/>
                                        </p:tgtEl>
                                      </p:cBhvr>
                                    </p:animEffect>
                                  </p:childTnLst>
                                </p:cTn>
                              </p:par>
                              <p:par>
                                <p:cTn fill="hold" id="30" nodeType="withEffect" presetClass="entr" presetID="22" presetSubtype="1">
                                  <p:stCondLst>
                                    <p:cond delay="0"/>
                                  </p:stCondLst>
                                  <p:childTnLst>
                                    <p:set>
                                      <p:cBhvr>
                                        <p:cTn dur="1" fill="hold" id="31">
                                          <p:stCondLst>
                                            <p:cond delay="0"/>
                                          </p:stCondLst>
                                        </p:cTn>
                                        <p:tgtEl>
                                          <p:spTgt spid="8"/>
                                        </p:tgtEl>
                                        <p:attrNameLst>
                                          <p:attrName>style.visibility</p:attrName>
                                        </p:attrNameLst>
                                      </p:cBhvr>
                                      <p:to>
                                        <p:strVal val="visible"/>
                                      </p:to>
                                    </p:set>
                                    <p:animEffect filter="wipe(up)" transition="in">
                                      <p:cBhvr>
                                        <p:cTn dur="500" id="32"/>
                                        <p:tgtEl>
                                          <p:spTgt spid="8"/>
                                        </p:tgtEl>
                                      </p:cBhvr>
                                    </p:animEffect>
                                  </p:childTnLst>
                                </p:cTn>
                              </p:par>
                            </p:childTnLst>
                          </p:cTn>
                        </p:par>
                        <p:par>
                          <p:cTn fill="hold" id="33" nodeType="afterGroup">
                            <p:stCondLst>
                              <p:cond delay="2500"/>
                            </p:stCondLst>
                            <p:childTnLst>
                              <p:par>
                                <p:cTn fill="hold" grpId="0" id="34" nodeType="afterEffect" presetClass="entr" presetID="53" presetSubtype="0">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p:cTn dur="500" fill="hold" id="36"/>
                                        <p:tgtEl>
                                          <p:spTgt spid="10"/>
                                        </p:tgtEl>
                                        <p:attrNameLst>
                                          <p:attrName>ppt_w</p:attrName>
                                        </p:attrNameLst>
                                      </p:cBhvr>
                                      <p:tavLst>
                                        <p:tav tm="0">
                                          <p:val>
                                            <p:fltVal val="0"/>
                                          </p:val>
                                        </p:tav>
                                        <p:tav tm="100000">
                                          <p:val>
                                            <p:strVal val="#ppt_w"/>
                                          </p:val>
                                        </p:tav>
                                      </p:tavLst>
                                    </p:anim>
                                    <p:anim calcmode="lin" valueType="num">
                                      <p:cBhvr>
                                        <p:cTn dur="500" fill="hold" id="37"/>
                                        <p:tgtEl>
                                          <p:spTgt spid="10"/>
                                        </p:tgtEl>
                                        <p:attrNameLst>
                                          <p:attrName>ppt_h</p:attrName>
                                        </p:attrNameLst>
                                      </p:cBhvr>
                                      <p:tavLst>
                                        <p:tav tm="0">
                                          <p:val>
                                            <p:fltVal val="0"/>
                                          </p:val>
                                        </p:tav>
                                        <p:tav tm="100000">
                                          <p:val>
                                            <p:strVal val="#ppt_h"/>
                                          </p:val>
                                        </p:tav>
                                      </p:tavLst>
                                    </p:anim>
                                    <p:animEffect filter="fade" transition="in">
                                      <p:cBhvr>
                                        <p:cTn dur="500" id="38"/>
                                        <p:tgtEl>
                                          <p:spTgt spid="10"/>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Effect filter="fade" transition="in">
                                      <p:cBhvr>
                                        <p:cTn dur="500" id="43"/>
                                        <p:tgtEl>
                                          <p:spTgt spid="13"/>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14"/>
                                        </p:tgtEl>
                                        <p:attrNameLst>
                                          <p:attrName>style.visibility</p:attrName>
                                        </p:attrNameLst>
                                      </p:cBhvr>
                                      <p:to>
                                        <p:strVal val="visible"/>
                                      </p:to>
                                    </p:set>
                                    <p:anim calcmode="lin" valueType="num">
                                      <p:cBhvr>
                                        <p:cTn dur="500" fill="hold" id="46"/>
                                        <p:tgtEl>
                                          <p:spTgt spid="14"/>
                                        </p:tgtEl>
                                        <p:attrNameLst>
                                          <p:attrName>ppt_w</p:attrName>
                                        </p:attrNameLst>
                                      </p:cBhvr>
                                      <p:tavLst>
                                        <p:tav tm="0">
                                          <p:val>
                                            <p:fltVal val="0"/>
                                          </p:val>
                                        </p:tav>
                                        <p:tav tm="100000">
                                          <p:val>
                                            <p:strVal val="#ppt_w"/>
                                          </p:val>
                                        </p:tav>
                                      </p:tavLst>
                                    </p:anim>
                                    <p:anim calcmode="lin" valueType="num">
                                      <p:cBhvr>
                                        <p:cTn dur="500" fill="hold" id="47"/>
                                        <p:tgtEl>
                                          <p:spTgt spid="14"/>
                                        </p:tgtEl>
                                        <p:attrNameLst>
                                          <p:attrName>ppt_h</p:attrName>
                                        </p:attrNameLst>
                                      </p:cBhvr>
                                      <p:tavLst>
                                        <p:tav tm="0">
                                          <p:val>
                                            <p:fltVal val="0"/>
                                          </p:val>
                                        </p:tav>
                                        <p:tav tm="100000">
                                          <p:val>
                                            <p:strVal val="#ppt_h"/>
                                          </p:val>
                                        </p:tav>
                                      </p:tavLst>
                                    </p:anim>
                                    <p:animEffect filter="fade" transition="in">
                                      <p:cBhvr>
                                        <p:cTn dur="500" id="48"/>
                                        <p:tgtEl>
                                          <p:spTgt spid="14"/>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p:cTn dur="500" fill="hold" id="51"/>
                                        <p:tgtEl>
                                          <p:spTgt spid="12"/>
                                        </p:tgtEl>
                                        <p:attrNameLst>
                                          <p:attrName>ppt_w</p:attrName>
                                        </p:attrNameLst>
                                      </p:cBhvr>
                                      <p:tavLst>
                                        <p:tav tm="0">
                                          <p:val>
                                            <p:fltVal val="0"/>
                                          </p:val>
                                        </p:tav>
                                        <p:tav tm="100000">
                                          <p:val>
                                            <p:strVal val="#ppt_w"/>
                                          </p:val>
                                        </p:tav>
                                      </p:tavLst>
                                    </p:anim>
                                    <p:anim calcmode="lin" valueType="num">
                                      <p:cBhvr>
                                        <p:cTn dur="500" fill="hold" id="52"/>
                                        <p:tgtEl>
                                          <p:spTgt spid="12"/>
                                        </p:tgtEl>
                                        <p:attrNameLst>
                                          <p:attrName>ppt_h</p:attrName>
                                        </p:attrNameLst>
                                      </p:cBhvr>
                                      <p:tavLst>
                                        <p:tav tm="0">
                                          <p:val>
                                            <p:fltVal val="0"/>
                                          </p:val>
                                        </p:tav>
                                        <p:tav tm="100000">
                                          <p:val>
                                            <p:strVal val="#ppt_h"/>
                                          </p:val>
                                        </p:tav>
                                      </p:tavLst>
                                    </p:anim>
                                    <p:animEffect filter="fade" transition="in">
                                      <p:cBhvr>
                                        <p:cTn dur="500" id="53"/>
                                        <p:tgtEl>
                                          <p:spTgt spid="12"/>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11"/>
                                        </p:tgtEl>
                                        <p:attrNameLst>
                                          <p:attrName>style.visibility</p:attrName>
                                        </p:attrNameLst>
                                      </p:cBhvr>
                                      <p:to>
                                        <p:strVal val="visible"/>
                                      </p:to>
                                    </p:set>
                                    <p:anim calcmode="lin" valueType="num">
                                      <p:cBhvr>
                                        <p:cTn dur="500" fill="hold" id="56"/>
                                        <p:tgtEl>
                                          <p:spTgt spid="11"/>
                                        </p:tgtEl>
                                        <p:attrNameLst>
                                          <p:attrName>ppt_w</p:attrName>
                                        </p:attrNameLst>
                                      </p:cBhvr>
                                      <p:tavLst>
                                        <p:tav tm="0">
                                          <p:val>
                                            <p:fltVal val="0"/>
                                          </p:val>
                                        </p:tav>
                                        <p:tav tm="100000">
                                          <p:val>
                                            <p:strVal val="#ppt_w"/>
                                          </p:val>
                                        </p:tav>
                                      </p:tavLst>
                                    </p:anim>
                                    <p:anim calcmode="lin" valueType="num">
                                      <p:cBhvr>
                                        <p:cTn dur="500" fill="hold" id="57"/>
                                        <p:tgtEl>
                                          <p:spTgt spid="11"/>
                                        </p:tgtEl>
                                        <p:attrNameLst>
                                          <p:attrName>ppt_h</p:attrName>
                                        </p:attrNameLst>
                                      </p:cBhvr>
                                      <p:tavLst>
                                        <p:tav tm="0">
                                          <p:val>
                                            <p:fltVal val="0"/>
                                          </p:val>
                                        </p:tav>
                                        <p:tav tm="100000">
                                          <p:val>
                                            <p:strVal val="#ppt_h"/>
                                          </p:val>
                                        </p:tav>
                                      </p:tavLst>
                                    </p:anim>
                                    <p:animEffect filter="fade" transition="in">
                                      <p:cBhvr>
                                        <p:cTn dur="500" id="58"/>
                                        <p:tgtEl>
                                          <p:spTgt spid="11"/>
                                        </p:tgtEl>
                                      </p:cBhvr>
                                    </p:animEffect>
                                  </p:childTnLst>
                                </p:cTn>
                              </p:par>
                            </p:childTnLst>
                          </p:cTn>
                        </p:par>
                        <p:par>
                          <p:cTn fill="hold" id="59" nodeType="afterGroup">
                            <p:stCondLst>
                              <p:cond delay="3000"/>
                            </p:stCondLst>
                            <p:childTnLst>
                              <p:par>
                                <p:cTn fill="hold" grpId="0" id="60" nodeType="afterEffect" presetClass="entr" presetID="10" presetSubtype="0">
                                  <p:stCondLst>
                                    <p:cond delay="0"/>
                                  </p:stCondLst>
                                  <p:childTnLst>
                                    <p:set>
                                      <p:cBhvr>
                                        <p:cTn dur="1" fill="hold" id="61">
                                          <p:stCondLst>
                                            <p:cond delay="0"/>
                                          </p:stCondLst>
                                        </p:cTn>
                                        <p:tgtEl>
                                          <p:spTgt spid="23"/>
                                        </p:tgtEl>
                                        <p:attrNameLst>
                                          <p:attrName>style.visibility</p:attrName>
                                        </p:attrNameLst>
                                      </p:cBhvr>
                                      <p:to>
                                        <p:strVal val="visible"/>
                                      </p:to>
                                    </p:set>
                                    <p:animEffect filter="fade" transition="in">
                                      <p:cBhvr>
                                        <p:cTn dur="500" id="62"/>
                                        <p:tgtEl>
                                          <p:spTgt spid="23"/>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26"/>
                                        </p:tgtEl>
                                        <p:attrNameLst>
                                          <p:attrName>style.visibility</p:attrName>
                                        </p:attrNameLst>
                                      </p:cBhvr>
                                      <p:to>
                                        <p:strVal val="visible"/>
                                      </p:to>
                                    </p:set>
                                    <p:animEffect filter="fade" transition="in">
                                      <p:cBhvr>
                                        <p:cTn dur="500" id="65"/>
                                        <p:tgtEl>
                                          <p:spTgt spid="26"/>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22"/>
                                        </p:tgtEl>
                                        <p:attrNameLst>
                                          <p:attrName>style.visibility</p:attrName>
                                        </p:attrNameLst>
                                      </p:cBhvr>
                                      <p:to>
                                        <p:strVal val="visible"/>
                                      </p:to>
                                    </p:set>
                                    <p:animEffect filter="fade" transition="in">
                                      <p:cBhvr>
                                        <p:cTn dur="500" id="68"/>
                                        <p:tgtEl>
                                          <p:spTgt spid="22"/>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24"/>
                                        </p:tgtEl>
                                        <p:attrNameLst>
                                          <p:attrName>style.visibility</p:attrName>
                                        </p:attrNameLst>
                                      </p:cBhvr>
                                      <p:to>
                                        <p:strVal val="visible"/>
                                      </p:to>
                                    </p:set>
                                    <p:animEffect filter="fade" transition="in">
                                      <p:cBhvr>
                                        <p:cTn dur="500" id="71"/>
                                        <p:tgtEl>
                                          <p:spTgt spid="24"/>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25"/>
                                        </p:tgtEl>
                                        <p:attrNameLst>
                                          <p:attrName>style.visibility</p:attrName>
                                        </p:attrNameLst>
                                      </p:cBhvr>
                                      <p:to>
                                        <p:strVal val="visible"/>
                                      </p:to>
                                    </p:set>
                                    <p:animEffect filter="fade" transition="in">
                                      <p:cBhvr>
                                        <p:cTn dur="500" id="74"/>
                                        <p:tgtEl>
                                          <p:spTgt spid="25"/>
                                        </p:tgtEl>
                                      </p:cBhvr>
                                    </p:animEffect>
                                  </p:childTnLst>
                                </p:cTn>
                              </p:par>
                            </p:childTnLst>
                          </p:cTn>
                        </p:par>
                      </p:childTnLst>
                    </p:cTn>
                  </p:par>
                  <p:par>
                    <p:cTn fill="hold" id="75" nodeType="clickPar">
                      <p:stCondLst>
                        <p:cond delay="indefinite"/>
                      </p:stCondLst>
                      <p:childTnLst>
                        <p:par>
                          <p:cTn fill="hold" id="76" nodeType="afterGroup">
                            <p:stCondLst>
                              <p:cond delay="0"/>
                            </p:stCondLst>
                            <p:childTnLst>
                              <p:par>
                                <p:cTn fill="hold" grpId="0" id="77" nodeType="clickEffect" presetClass="entr" presetID="16" presetSubtype="21">
                                  <p:stCondLst>
                                    <p:cond delay="0"/>
                                  </p:stCondLst>
                                  <p:childTnLst>
                                    <p:set>
                                      <p:cBhvr>
                                        <p:cTn dur="1" fill="hold" id="78">
                                          <p:stCondLst>
                                            <p:cond delay="0"/>
                                          </p:stCondLst>
                                        </p:cTn>
                                        <p:tgtEl>
                                          <p:spTgt spid="29"/>
                                        </p:tgtEl>
                                        <p:attrNameLst>
                                          <p:attrName>style.visibility</p:attrName>
                                        </p:attrNameLst>
                                      </p:cBhvr>
                                      <p:to>
                                        <p:strVal val="visible"/>
                                      </p:to>
                                    </p:set>
                                    <p:animEffect filter="barn(inVertical)" transition="in">
                                      <p:cBhvr>
                                        <p:cTn dur="500" id="79"/>
                                        <p:tgtEl>
                                          <p:spTgt spid="29"/>
                                        </p:tgtEl>
                                      </p:cBhvr>
                                    </p:animEffect>
                                  </p:childTnLst>
                                </p:cTn>
                              </p:par>
                              <p:par>
                                <p:cTn fill="hold" grpId="0" id="80" nodeType="withEffect" presetClass="entr" presetID="16" presetSubtype="21">
                                  <p:stCondLst>
                                    <p:cond delay="0"/>
                                  </p:stCondLst>
                                  <p:childTnLst>
                                    <p:set>
                                      <p:cBhvr>
                                        <p:cTn dur="1" fill="hold" id="81">
                                          <p:stCondLst>
                                            <p:cond delay="0"/>
                                          </p:stCondLst>
                                        </p:cTn>
                                        <p:tgtEl>
                                          <p:spTgt spid="30"/>
                                        </p:tgtEl>
                                        <p:attrNameLst>
                                          <p:attrName>style.visibility</p:attrName>
                                        </p:attrNameLst>
                                      </p:cBhvr>
                                      <p:to>
                                        <p:strVal val="visible"/>
                                      </p:to>
                                    </p:set>
                                    <p:animEffect filter="barn(inVertical)" transition="in">
                                      <p:cBhvr>
                                        <p:cTn dur="500" id="82"/>
                                        <p:tgtEl>
                                          <p:spTgt spid="30"/>
                                        </p:tgtEl>
                                      </p:cBhvr>
                                    </p:animEffect>
                                  </p:childTnLst>
                                </p:cTn>
                              </p:par>
                              <p:par>
                                <p:cTn fill="hold" grpId="0" id="83" nodeType="withEffect" presetClass="entr" presetID="16" presetSubtype="21">
                                  <p:stCondLst>
                                    <p:cond delay="0"/>
                                  </p:stCondLst>
                                  <p:childTnLst>
                                    <p:set>
                                      <p:cBhvr>
                                        <p:cTn dur="1" fill="hold" id="84">
                                          <p:stCondLst>
                                            <p:cond delay="0"/>
                                          </p:stCondLst>
                                        </p:cTn>
                                        <p:tgtEl>
                                          <p:spTgt spid="31"/>
                                        </p:tgtEl>
                                        <p:attrNameLst>
                                          <p:attrName>style.visibility</p:attrName>
                                        </p:attrNameLst>
                                      </p:cBhvr>
                                      <p:to>
                                        <p:strVal val="visible"/>
                                      </p:to>
                                    </p:set>
                                    <p:animEffect filter="barn(inVertical)" transition="in">
                                      <p:cBhvr>
                                        <p:cTn dur="500" id="85"/>
                                        <p:tgtEl>
                                          <p:spTgt spid="31"/>
                                        </p:tgtEl>
                                      </p:cBhvr>
                                    </p:animEffect>
                                  </p:childTnLst>
                                </p:cTn>
                              </p:par>
                              <p:par>
                                <p:cTn fill="hold" grpId="0" id="86" nodeType="withEffect" presetClass="entr" presetID="16" presetSubtype="21">
                                  <p:stCondLst>
                                    <p:cond delay="0"/>
                                  </p:stCondLst>
                                  <p:childTnLst>
                                    <p:set>
                                      <p:cBhvr>
                                        <p:cTn dur="1" fill="hold" id="87">
                                          <p:stCondLst>
                                            <p:cond delay="0"/>
                                          </p:stCondLst>
                                        </p:cTn>
                                        <p:tgtEl>
                                          <p:spTgt spid="33"/>
                                        </p:tgtEl>
                                        <p:attrNameLst>
                                          <p:attrName>style.visibility</p:attrName>
                                        </p:attrNameLst>
                                      </p:cBhvr>
                                      <p:to>
                                        <p:strVal val="visible"/>
                                      </p:to>
                                    </p:set>
                                    <p:animEffect filter="barn(inVertical)" transition="in">
                                      <p:cBhvr>
                                        <p:cTn dur="500" id="88"/>
                                        <p:tgtEl>
                                          <p:spTgt spid="33"/>
                                        </p:tgtEl>
                                      </p:cBhvr>
                                    </p:animEffect>
                                  </p:childTnLst>
                                </p:cTn>
                              </p:par>
                              <p:par>
                                <p:cTn fill="hold" grpId="0" id="89" nodeType="withEffect" presetClass="entr" presetID="16" presetSubtype="21">
                                  <p:stCondLst>
                                    <p:cond delay="0"/>
                                  </p:stCondLst>
                                  <p:childTnLst>
                                    <p:set>
                                      <p:cBhvr>
                                        <p:cTn dur="1" fill="hold" id="90">
                                          <p:stCondLst>
                                            <p:cond delay="0"/>
                                          </p:stCondLst>
                                        </p:cTn>
                                        <p:tgtEl>
                                          <p:spTgt spid="32"/>
                                        </p:tgtEl>
                                        <p:attrNameLst>
                                          <p:attrName>style.visibility</p:attrName>
                                        </p:attrNameLst>
                                      </p:cBhvr>
                                      <p:to>
                                        <p:strVal val="visible"/>
                                      </p:to>
                                    </p:set>
                                    <p:animEffect filter="barn(inVertical)" transition="in">
                                      <p:cBhvr>
                                        <p:cTn dur="500" id="9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21"/>
      <p:bldP grpId="0" spid="22"/>
      <p:bldP grpId="0" spid="23"/>
      <p:bldP grpId="0" spid="24"/>
      <p:bldP grpId="0" spid="25"/>
      <p:bldP grpId="0" spid="26"/>
      <p:bldP grpId="0" spid="29"/>
      <p:bldP grpId="0" spid="30"/>
      <p:bldP grpId="0" spid="31"/>
      <p:bldP grpId="0" spid="32"/>
      <p:bldP grpId="0" spid="33"/>
      <p:bldP grpId="0" spid="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nvGrpSpPr>
        <p:grpSpPr>
          <a:xfrm>
            <a:off x="1066800" y="1485900"/>
            <a:ext cx="5283200" cy="4771430"/>
            <a:chOff x="1066800" y="1485900"/>
            <a:chExt cx="5283200" cy="4771430"/>
          </a:xfrm>
        </p:grpSpPr>
        <p:sp>
          <p:nvSpPr>
            <p:cNvPr id="6" name="文本框 5"/>
            <p:cNvSpPr txBox="1"/>
            <p:nvPr/>
          </p:nvSpPr>
          <p:spPr>
            <a:xfrm>
              <a:off x="1066800" y="1485900"/>
              <a:ext cx="5283200" cy="1066800"/>
            </a:xfrm>
            <a:prstGeom prst="rect">
              <a:avLst/>
            </a:prstGeom>
            <a:noFill/>
          </p:spPr>
          <p:txBody>
            <a:bodyPr rtlCol="0" wrap="square">
              <a:spAutoFit/>
            </a:bodyPr>
            <a:lstStyle/>
            <a:p>
              <a:r>
                <a:rPr altLang="en-US" lang="zh-CN" sz="1600">
                  <a:solidFill>
                    <a:schemeClr val="tx1">
                      <a:lumMod val="75000"/>
                      <a:lumOff val="25000"/>
                    </a:schemeClr>
                  </a:solidFill>
                  <a:latin charset="0" panose="020b0602020204020303" pitchFamily="34" typeface="Futura Md BT"/>
                  <a:ea charset="-122" panose="020b0503020204020204" pitchFamily="34" typeface="微软雅黑"/>
                </a:rPr>
                <a:t>任何企业在制定策略和展开经营活动时，首先必须面对现有竞争者。同行竞争的激烈程度，是由竞争各方的布局结构和所属产业的发展的前景所决定的。一个产业的竞争格局有以下几种：</a:t>
              </a:r>
            </a:p>
          </p:txBody>
        </p:sp>
        <p:sp>
          <p:nvSpPr>
            <p:cNvPr id="7" name="矩形 6"/>
            <p:cNvSpPr/>
            <p:nvPr/>
          </p:nvSpPr>
          <p:spPr>
            <a:xfrm>
              <a:off x="1168400" y="2819400"/>
              <a:ext cx="5016500" cy="6096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1600">
                  <a:latin charset="0" panose="020b0602020204020303" pitchFamily="34" typeface="Futura Md BT"/>
                  <a:ea charset="-122" panose="020b0503020204020204" pitchFamily="34" typeface="微软雅黑"/>
                </a:rPr>
                <a:t>　以下因素决定同业者所面临的竞争态势</a:t>
              </a:r>
            </a:p>
          </p:txBody>
        </p:sp>
        <p:sp>
          <p:nvSpPr>
            <p:cNvPr id="21" name="矩形 20"/>
            <p:cNvSpPr/>
            <p:nvPr/>
          </p:nvSpPr>
          <p:spPr>
            <a:xfrm>
              <a:off x="1168400" y="4559300"/>
              <a:ext cx="5016500" cy="6096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1600">
                  <a:latin charset="0" panose="020b0602020204020303" pitchFamily="34" typeface="Futura Md BT"/>
                  <a:ea charset="-122" panose="020b0503020204020204" pitchFamily="34" typeface="微软雅黑"/>
                </a:rPr>
                <a:t>　以下因素市场饱和、次序混乱，竞争会更加激烈</a:t>
              </a:r>
            </a:p>
          </p:txBody>
        </p:sp>
        <p:sp>
          <p:nvSpPr>
            <p:cNvPr id="12" name="文本框 11"/>
            <p:cNvSpPr txBox="1"/>
            <p:nvPr/>
          </p:nvSpPr>
          <p:spPr>
            <a:xfrm>
              <a:off x="1524000" y="3479800"/>
              <a:ext cx="3784600" cy="914400"/>
            </a:xfrm>
            <a:prstGeom prst="rect">
              <a:avLst/>
            </a:prstGeom>
            <a:noFill/>
          </p:spPr>
          <p:txBody>
            <a:bodyPr rtlCol="0" wrap="square">
              <a:spAutoFit/>
            </a:bodyPr>
            <a:lstStyle/>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  完全垄断　　　◆  寡头垄断</a:t>
              </a:r>
            </a:p>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  垄断竞争　　　◆  自由竞争</a:t>
              </a:r>
            </a:p>
          </p:txBody>
        </p:sp>
        <p:sp>
          <p:nvSpPr>
            <p:cNvPr id="24" name="文本框 23"/>
            <p:cNvSpPr txBox="1"/>
            <p:nvPr/>
          </p:nvSpPr>
          <p:spPr>
            <a:xfrm>
              <a:off x="1524000" y="5334000"/>
              <a:ext cx="3784600" cy="914400"/>
            </a:xfrm>
            <a:prstGeom prst="rect">
              <a:avLst/>
            </a:prstGeom>
            <a:noFill/>
          </p:spPr>
          <p:txBody>
            <a:bodyPr rtlCol="0" wrap="square">
              <a:spAutoFit/>
            </a:bodyPr>
            <a:lstStyle/>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 如果企业之间实力相当</a:t>
              </a:r>
            </a:p>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 如果企业之间产品差异化程度小</a:t>
              </a:r>
            </a:p>
          </p:txBody>
        </p:sp>
      </p:grpSp>
      <p:sp>
        <p:nvSpPr>
          <p:cNvPr id="17" name="矩形 16"/>
          <p:cNvSpPr/>
          <p:nvPr/>
        </p:nvSpPr>
        <p:spPr>
          <a:xfrm>
            <a:off x="8049242" y="5719226"/>
            <a:ext cx="3315479" cy="594360"/>
          </a:xfrm>
          <a:prstGeom prst="rect">
            <a:avLst/>
          </a:prstGeom>
          <a:noFill/>
        </p:spPr>
        <p:txBody>
          <a:bodyPr rtlCol="0" wrap="square">
            <a:spAutoFit/>
          </a:bodyPr>
          <a:lstStyle/>
          <a:p>
            <a:pPr>
              <a:lnSpc>
                <a:spcPct val="150000"/>
              </a:lnSpc>
            </a:pPr>
            <a:r>
              <a:rPr altLang="en-US" b="1" lang="zh-CN" sz="2200">
                <a:solidFill>
                  <a:srgbClr val="943D41"/>
                </a:solidFill>
                <a:latin charset="0" panose="020b0602020204020303" pitchFamily="34" typeface="Futura Md BT"/>
                <a:ea charset="-122" panose="020b0503020204020204" pitchFamily="34" typeface="微软雅黑"/>
              </a:rPr>
              <a:t>同行竞争者分析指标</a:t>
            </a:r>
          </a:p>
        </p:txBody>
      </p:sp>
      <p:grpSp>
        <p:nvGrpSpPr>
          <p:cNvPr id="22" name="组合 21"/>
          <p:cNvGrpSpPr/>
          <p:nvPr/>
        </p:nvGrpSpPr>
        <p:grpSpPr>
          <a:xfrm>
            <a:off x="8064500" y="1130300"/>
            <a:ext cx="2730500" cy="2730500"/>
            <a:chOff x="8064500" y="1130300"/>
            <a:chExt cx="2730500" cy="2730500"/>
          </a:xfrm>
        </p:grpSpPr>
        <p:sp>
          <p:nvSpPr>
            <p:cNvPr id="14" name="椭圆 13"/>
            <p:cNvSpPr/>
            <p:nvPr/>
          </p:nvSpPr>
          <p:spPr>
            <a:xfrm>
              <a:off x="8064500" y="1130300"/>
              <a:ext cx="2730500" cy="2730500"/>
            </a:xfrm>
            <a:prstGeom prst="ellipse">
              <a:avLst/>
            </a:prstGeom>
            <a:solidFill>
              <a:srgbClr val="C0617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sp>
          <p:nvSpPr>
            <p:cNvPr id="18" name="文本框 17"/>
            <p:cNvSpPr txBox="1"/>
            <p:nvPr/>
          </p:nvSpPr>
          <p:spPr>
            <a:xfrm>
              <a:off x="8629774" y="1524000"/>
              <a:ext cx="1706880" cy="1310640"/>
            </a:xfrm>
            <a:prstGeom prst="rect">
              <a:avLst/>
            </a:prstGeom>
            <a:noFill/>
          </p:spPr>
          <p:txBody>
            <a:bodyPr rtlCol="0" wrap="none">
              <a:spAutoFit/>
            </a:bodyPr>
            <a:lstStyle/>
            <a:p>
              <a:pPr algn="ctr"/>
              <a:r>
                <a:rPr altLang="en-US" lang="zh-CN" sz="4000">
                  <a:solidFill>
                    <a:schemeClr val="bg1"/>
                  </a:solidFill>
                  <a:latin charset="0" panose="020b0602020204020303" pitchFamily="34" typeface="Futura Md BT"/>
                  <a:ea charset="-122" panose="020b0503020204020204" pitchFamily="34" typeface="微软雅黑"/>
                </a:rPr>
                <a:t>市场</a:t>
              </a:r>
            </a:p>
            <a:p>
              <a:pPr algn="ctr"/>
              <a:r>
                <a:rPr altLang="en-US" lang="zh-CN" sz="4000">
                  <a:solidFill>
                    <a:schemeClr val="bg1"/>
                  </a:solidFill>
                  <a:latin charset="0" panose="020b0602020204020303" pitchFamily="34" typeface="Futura Md BT"/>
                  <a:ea charset="-122" panose="020b0503020204020204" pitchFamily="34" typeface="微软雅黑"/>
                </a:rPr>
                <a:t>占有率</a:t>
              </a:r>
            </a:p>
          </p:txBody>
        </p:sp>
      </p:grpSp>
      <p:grpSp>
        <p:nvGrpSpPr>
          <p:cNvPr id="25" name="组合 24"/>
          <p:cNvGrpSpPr/>
          <p:nvPr/>
        </p:nvGrpSpPr>
        <p:grpSpPr>
          <a:xfrm>
            <a:off x="7112000" y="2825750"/>
            <a:ext cx="2730500" cy="2730500"/>
            <a:chOff x="7112000" y="2825750"/>
            <a:chExt cx="2730500" cy="2730500"/>
          </a:xfrm>
        </p:grpSpPr>
        <p:sp>
          <p:nvSpPr>
            <p:cNvPr id="29" name="椭圆 28"/>
            <p:cNvSpPr/>
            <p:nvPr/>
          </p:nvSpPr>
          <p:spPr>
            <a:xfrm>
              <a:off x="7112000" y="2825750"/>
              <a:ext cx="2730500" cy="2730500"/>
            </a:xfrm>
            <a:prstGeom prst="ellipse">
              <a:avLst/>
            </a:prstGeom>
            <a:solidFill>
              <a:srgbClr val="943D4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sp>
          <p:nvSpPr>
            <p:cNvPr id="35" name="文本框 34"/>
            <p:cNvSpPr txBox="1"/>
            <p:nvPr/>
          </p:nvSpPr>
          <p:spPr>
            <a:xfrm>
              <a:off x="7283574" y="3790950"/>
              <a:ext cx="1706880" cy="1310640"/>
            </a:xfrm>
            <a:prstGeom prst="rect">
              <a:avLst/>
            </a:prstGeom>
            <a:noFill/>
          </p:spPr>
          <p:txBody>
            <a:bodyPr rtlCol="0" wrap="none">
              <a:spAutoFit/>
            </a:bodyPr>
            <a:lstStyle/>
            <a:p>
              <a:pPr algn="ctr"/>
              <a:r>
                <a:rPr altLang="en-US" lang="zh-CN" sz="4000">
                  <a:solidFill>
                    <a:schemeClr val="bg1"/>
                  </a:solidFill>
                  <a:latin charset="0" panose="020b0602020204020303" pitchFamily="34" typeface="Futura Md BT"/>
                  <a:ea charset="-122" panose="020b0503020204020204" pitchFamily="34" typeface="微软雅黑"/>
                </a:rPr>
                <a:t>销售</a:t>
              </a:r>
            </a:p>
            <a:p>
              <a:pPr algn="ctr"/>
              <a:r>
                <a:rPr altLang="en-US" lang="zh-CN" sz="4000">
                  <a:solidFill>
                    <a:schemeClr val="bg1"/>
                  </a:solidFill>
                  <a:latin charset="0" panose="020b0602020204020303" pitchFamily="34" typeface="Futura Md BT"/>
                  <a:ea charset="-122" panose="020b0503020204020204" pitchFamily="34" typeface="微软雅黑"/>
                </a:rPr>
                <a:t>增长率</a:t>
              </a:r>
            </a:p>
          </p:txBody>
        </p:sp>
      </p:grpSp>
      <p:grpSp>
        <p:nvGrpSpPr>
          <p:cNvPr id="20" name="组合 19"/>
          <p:cNvGrpSpPr/>
          <p:nvPr/>
        </p:nvGrpSpPr>
        <p:grpSpPr>
          <a:xfrm>
            <a:off x="9017000" y="2825750"/>
            <a:ext cx="2730500" cy="2730500"/>
            <a:chOff x="9017000" y="2825750"/>
            <a:chExt cx="2730500" cy="2730500"/>
          </a:xfrm>
        </p:grpSpPr>
        <p:sp>
          <p:nvSpPr>
            <p:cNvPr id="34" name="椭圆 33"/>
            <p:cNvSpPr/>
            <p:nvPr/>
          </p:nvSpPr>
          <p:spPr>
            <a:xfrm>
              <a:off x="9017000" y="2825750"/>
              <a:ext cx="2730500" cy="2730500"/>
            </a:xfrm>
            <a:prstGeom prst="ellipse">
              <a:avLst/>
            </a:prstGeom>
            <a:solidFill>
              <a:srgbClr val="AE40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sp>
          <p:nvSpPr>
            <p:cNvPr id="36" name="文本框 35"/>
            <p:cNvSpPr txBox="1"/>
            <p:nvPr/>
          </p:nvSpPr>
          <p:spPr>
            <a:xfrm>
              <a:off x="9937874" y="3778250"/>
              <a:ext cx="1706880" cy="1310640"/>
            </a:xfrm>
            <a:prstGeom prst="rect">
              <a:avLst/>
            </a:prstGeom>
            <a:noFill/>
          </p:spPr>
          <p:txBody>
            <a:bodyPr rtlCol="0" wrap="none">
              <a:spAutoFit/>
            </a:bodyPr>
            <a:lstStyle/>
            <a:p>
              <a:pPr algn="ctr"/>
              <a:r>
                <a:rPr altLang="en-US" lang="zh-CN" sz="4000">
                  <a:solidFill>
                    <a:schemeClr val="bg1"/>
                  </a:solidFill>
                  <a:latin charset="0" panose="020b0602020204020303" pitchFamily="34" typeface="Futura Md BT"/>
                  <a:ea charset="-122" panose="020b0503020204020204" pitchFamily="34" typeface="微软雅黑"/>
                </a:rPr>
                <a:t>产品</a:t>
              </a:r>
            </a:p>
            <a:p>
              <a:pPr algn="ctr"/>
              <a:r>
                <a:rPr altLang="en-US" lang="zh-CN" sz="4000">
                  <a:solidFill>
                    <a:schemeClr val="bg1"/>
                  </a:solidFill>
                  <a:latin charset="0" panose="020b0602020204020303" pitchFamily="34" typeface="Futura Md BT"/>
                  <a:ea charset="-122" panose="020b0503020204020204" pitchFamily="34" typeface="微软雅黑"/>
                </a:rPr>
                <a:t>利润率</a:t>
              </a:r>
            </a:p>
          </p:txBody>
        </p:sp>
      </p:grpSp>
      <p:sp>
        <p:nvSpPr>
          <p:cNvPr id="38"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FDD7B1C1-D37D-4603-93E0-46023CDBF43F}"/>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en-US" b="1" lang="zh-CN" sz="3500">
                <a:blipFill>
                  <a:blip r:embed="rId3"/>
                  <a:stretch>
                    <a:fillRect/>
                  </a:stretch>
                </a:blipFill>
                <a:latin charset="-122" panose="020b0503020204020204" pitchFamily="34" typeface="微软雅黑"/>
                <a:ea charset="-122" panose="020b0503020204020204" pitchFamily="34" typeface="微软雅黑"/>
              </a:rPr>
              <a:t>现有竞争者</a:t>
            </a:r>
          </a:p>
        </p:txBody>
      </p:sp>
    </p:spTree>
    <p:extLst>
      <p:ext uri="{BB962C8B-B14F-4D97-AF65-F5344CB8AC3E}">
        <p14:creationId val="15589059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500"/>
                                  </p:stCondLst>
                                  <p:childTnLst>
                                    <p:set>
                                      <p:cBhvr>
                                        <p:cTn dur="1" fill="hold" id="6">
                                          <p:stCondLst>
                                            <p:cond delay="0"/>
                                          </p:stCondLst>
                                        </p:cTn>
                                        <p:tgtEl>
                                          <p:spTgt spid="19"/>
                                        </p:tgtEl>
                                        <p:attrNameLst>
                                          <p:attrName>style.visibility</p:attrName>
                                        </p:attrNameLst>
                                      </p:cBhvr>
                                      <p:to>
                                        <p:strVal val="visible"/>
                                      </p:to>
                                    </p:set>
                                    <p:animEffect filter="wipe(up)" transition="in">
                                      <p:cBhvr>
                                        <p:cTn dur="2000" id="7"/>
                                        <p:tgtEl>
                                          <p:spTgt spid="19"/>
                                        </p:tgtEl>
                                      </p:cBhvr>
                                    </p:animEffect>
                                  </p:childTnLst>
                                </p:cTn>
                              </p:par>
                              <p:par>
                                <p:cTn fill="hold" grpId="0" id="8" nodeType="withEffect" presetClass="entr" presetID="47" presetSubtype="0">
                                  <p:stCondLst>
                                    <p:cond delay="1500"/>
                                  </p:stCondLst>
                                  <p:childTnLst>
                                    <p:set>
                                      <p:cBhvr>
                                        <p:cTn dur="1" fill="hold" id="9">
                                          <p:stCondLst>
                                            <p:cond delay="0"/>
                                          </p:stCondLst>
                                        </p:cTn>
                                        <p:tgtEl>
                                          <p:spTgt spid="17"/>
                                        </p:tgtEl>
                                        <p:attrNameLst>
                                          <p:attrName>style.visibility</p:attrName>
                                        </p:attrNameLst>
                                      </p:cBhvr>
                                      <p:to>
                                        <p:strVal val="visible"/>
                                      </p:to>
                                    </p:set>
                                    <p:animEffect filter="fade" transition="in">
                                      <p:cBhvr>
                                        <p:cTn dur="1000" id="10"/>
                                        <p:tgtEl>
                                          <p:spTgt spid="17"/>
                                        </p:tgtEl>
                                      </p:cBhvr>
                                    </p:animEffect>
                                    <p:anim calcmode="lin" valueType="num">
                                      <p:cBhvr>
                                        <p:cTn dur="1000" fill="hold" id="11"/>
                                        <p:tgtEl>
                                          <p:spTgt spid="17"/>
                                        </p:tgtEl>
                                        <p:attrNameLst>
                                          <p:attrName>ppt_x</p:attrName>
                                        </p:attrNameLst>
                                      </p:cBhvr>
                                      <p:tavLst>
                                        <p:tav tm="0">
                                          <p:val>
                                            <p:strVal val="#ppt_x"/>
                                          </p:val>
                                        </p:tav>
                                        <p:tav tm="100000">
                                          <p:val>
                                            <p:strVal val="#ppt_x"/>
                                          </p:val>
                                        </p:tav>
                                      </p:tavLst>
                                    </p:anim>
                                    <p:anim calcmode="lin" valueType="num">
                                      <p:cBhvr>
                                        <p:cTn dur="1000" fill="hold" id="12"/>
                                        <p:tgtEl>
                                          <p:spTgt spid="17"/>
                                        </p:tgtEl>
                                        <p:attrNameLst>
                                          <p:attrName>ppt_y</p:attrName>
                                        </p:attrNameLst>
                                      </p:cBhvr>
                                      <p:tavLst>
                                        <p:tav tm="0">
                                          <p:val>
                                            <p:strVal val="#ppt_y-.1"/>
                                          </p:val>
                                        </p:tav>
                                        <p:tav tm="100000">
                                          <p:val>
                                            <p:strVal val="#ppt_y"/>
                                          </p:val>
                                        </p:tav>
                                      </p:tavLst>
                                    </p:anim>
                                  </p:childTnLst>
                                </p:cTn>
                              </p:par>
                              <p:par>
                                <p:cTn fill="hold" id="13" nodeType="withEffect" presetClass="entr" presetID="53" presetSubtype="0">
                                  <p:stCondLst>
                                    <p:cond delay="1500"/>
                                  </p:stCondLst>
                                  <p:childTnLst>
                                    <p:set>
                                      <p:cBhvr>
                                        <p:cTn dur="1" fill="hold" id="14">
                                          <p:stCondLst>
                                            <p:cond delay="0"/>
                                          </p:stCondLst>
                                        </p:cTn>
                                        <p:tgtEl>
                                          <p:spTgt spid="22"/>
                                        </p:tgtEl>
                                        <p:attrNameLst>
                                          <p:attrName>style.visibility</p:attrName>
                                        </p:attrNameLst>
                                      </p:cBhvr>
                                      <p:to>
                                        <p:strVal val="visible"/>
                                      </p:to>
                                    </p:set>
                                    <p:anim calcmode="lin" valueType="num">
                                      <p:cBhvr>
                                        <p:cTn dur="500" fill="hold" id="15"/>
                                        <p:tgtEl>
                                          <p:spTgt spid="22"/>
                                        </p:tgtEl>
                                        <p:attrNameLst>
                                          <p:attrName>ppt_w</p:attrName>
                                        </p:attrNameLst>
                                      </p:cBhvr>
                                      <p:tavLst>
                                        <p:tav tm="0">
                                          <p:val>
                                            <p:fltVal val="0"/>
                                          </p:val>
                                        </p:tav>
                                        <p:tav tm="100000">
                                          <p:val>
                                            <p:strVal val="#ppt_w"/>
                                          </p:val>
                                        </p:tav>
                                      </p:tavLst>
                                    </p:anim>
                                    <p:anim calcmode="lin" valueType="num">
                                      <p:cBhvr>
                                        <p:cTn dur="500" fill="hold" id="16"/>
                                        <p:tgtEl>
                                          <p:spTgt spid="22"/>
                                        </p:tgtEl>
                                        <p:attrNameLst>
                                          <p:attrName>ppt_h</p:attrName>
                                        </p:attrNameLst>
                                      </p:cBhvr>
                                      <p:tavLst>
                                        <p:tav tm="0">
                                          <p:val>
                                            <p:fltVal val="0"/>
                                          </p:val>
                                        </p:tav>
                                        <p:tav tm="100000">
                                          <p:val>
                                            <p:strVal val="#ppt_h"/>
                                          </p:val>
                                        </p:tav>
                                      </p:tavLst>
                                    </p:anim>
                                    <p:animEffect filter="fade" transition="in">
                                      <p:cBhvr>
                                        <p:cTn dur="500" id="17"/>
                                        <p:tgtEl>
                                          <p:spTgt spid="22"/>
                                        </p:tgtEl>
                                      </p:cBhvr>
                                    </p:animEffect>
                                  </p:childTnLst>
                                </p:cTn>
                              </p:par>
                              <p:par>
                                <p:cTn fill="hold" id="18" nodeType="withEffect" presetClass="entr" presetID="53" presetSubtype="0">
                                  <p:stCondLst>
                                    <p:cond delay="2000"/>
                                  </p:stCondLst>
                                  <p:childTnLst>
                                    <p:set>
                                      <p:cBhvr>
                                        <p:cTn dur="1" fill="hold" id="19">
                                          <p:stCondLst>
                                            <p:cond delay="0"/>
                                          </p:stCondLst>
                                        </p:cTn>
                                        <p:tgtEl>
                                          <p:spTgt spid="20"/>
                                        </p:tgtEl>
                                        <p:attrNameLst>
                                          <p:attrName>style.visibility</p:attrName>
                                        </p:attrNameLst>
                                      </p:cBhvr>
                                      <p:to>
                                        <p:strVal val="visible"/>
                                      </p:to>
                                    </p:set>
                                    <p:anim calcmode="lin" valueType="num">
                                      <p:cBhvr>
                                        <p:cTn dur="500" fill="hold" id="20"/>
                                        <p:tgtEl>
                                          <p:spTgt spid="20"/>
                                        </p:tgtEl>
                                        <p:attrNameLst>
                                          <p:attrName>ppt_w</p:attrName>
                                        </p:attrNameLst>
                                      </p:cBhvr>
                                      <p:tavLst>
                                        <p:tav tm="0">
                                          <p:val>
                                            <p:fltVal val="0"/>
                                          </p:val>
                                        </p:tav>
                                        <p:tav tm="100000">
                                          <p:val>
                                            <p:strVal val="#ppt_w"/>
                                          </p:val>
                                        </p:tav>
                                      </p:tavLst>
                                    </p:anim>
                                    <p:anim calcmode="lin" valueType="num">
                                      <p:cBhvr>
                                        <p:cTn dur="500" fill="hold" id="21"/>
                                        <p:tgtEl>
                                          <p:spTgt spid="20"/>
                                        </p:tgtEl>
                                        <p:attrNameLst>
                                          <p:attrName>ppt_h</p:attrName>
                                        </p:attrNameLst>
                                      </p:cBhvr>
                                      <p:tavLst>
                                        <p:tav tm="0">
                                          <p:val>
                                            <p:fltVal val="0"/>
                                          </p:val>
                                        </p:tav>
                                        <p:tav tm="100000">
                                          <p:val>
                                            <p:strVal val="#ppt_h"/>
                                          </p:val>
                                        </p:tav>
                                      </p:tavLst>
                                    </p:anim>
                                    <p:animEffect filter="fade" transition="in">
                                      <p:cBhvr>
                                        <p:cTn dur="500" id="22"/>
                                        <p:tgtEl>
                                          <p:spTgt spid="20"/>
                                        </p:tgtEl>
                                      </p:cBhvr>
                                    </p:animEffect>
                                  </p:childTnLst>
                                </p:cTn>
                              </p:par>
                              <p:par>
                                <p:cTn fill="hold" id="23" nodeType="withEffect" presetClass="entr" presetID="53" presetSubtype="0">
                                  <p:stCondLst>
                                    <p:cond delay="2500"/>
                                  </p:stCondLst>
                                  <p:childTnLst>
                                    <p:set>
                                      <p:cBhvr>
                                        <p:cTn dur="1" fill="hold" id="24">
                                          <p:stCondLst>
                                            <p:cond delay="0"/>
                                          </p:stCondLst>
                                        </p:cTn>
                                        <p:tgtEl>
                                          <p:spTgt spid="25"/>
                                        </p:tgtEl>
                                        <p:attrNameLst>
                                          <p:attrName>style.visibility</p:attrName>
                                        </p:attrNameLst>
                                      </p:cBhvr>
                                      <p:to>
                                        <p:strVal val="visible"/>
                                      </p:to>
                                    </p:set>
                                    <p:anim calcmode="lin" valueType="num">
                                      <p:cBhvr>
                                        <p:cTn dur="500" fill="hold" id="25"/>
                                        <p:tgtEl>
                                          <p:spTgt spid="25"/>
                                        </p:tgtEl>
                                        <p:attrNameLst>
                                          <p:attrName>ppt_w</p:attrName>
                                        </p:attrNameLst>
                                      </p:cBhvr>
                                      <p:tavLst>
                                        <p:tav tm="0">
                                          <p:val>
                                            <p:fltVal val="0"/>
                                          </p:val>
                                        </p:tav>
                                        <p:tav tm="100000">
                                          <p:val>
                                            <p:strVal val="#ppt_w"/>
                                          </p:val>
                                        </p:tav>
                                      </p:tavLst>
                                    </p:anim>
                                    <p:anim calcmode="lin" valueType="num">
                                      <p:cBhvr>
                                        <p:cTn dur="500" fill="hold" id="26"/>
                                        <p:tgtEl>
                                          <p:spTgt spid="25"/>
                                        </p:tgtEl>
                                        <p:attrNameLst>
                                          <p:attrName>ppt_h</p:attrName>
                                        </p:attrNameLst>
                                      </p:cBhvr>
                                      <p:tavLst>
                                        <p:tav tm="0">
                                          <p:val>
                                            <p:fltVal val="0"/>
                                          </p:val>
                                        </p:tav>
                                        <p:tav tm="100000">
                                          <p:val>
                                            <p:strVal val="#ppt_h"/>
                                          </p:val>
                                        </p:tav>
                                      </p:tavLst>
                                    </p:anim>
                                    <p:animEffect filter="fade" transition="in">
                                      <p:cBhvr>
                                        <p:cTn dur="500" id="27"/>
                                        <p:tgtEl>
                                          <p:spTgt spid="2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6565900" y="1536700"/>
            <a:ext cx="5321300" cy="4796830"/>
            <a:chOff x="6565900" y="1536700"/>
            <a:chExt cx="5321300" cy="4796830"/>
          </a:xfrm>
        </p:grpSpPr>
        <p:sp>
          <p:nvSpPr>
            <p:cNvPr id="6" name="文本框 5"/>
            <p:cNvSpPr txBox="1"/>
            <p:nvPr/>
          </p:nvSpPr>
          <p:spPr>
            <a:xfrm>
              <a:off x="6603999" y="1536700"/>
              <a:ext cx="5283200" cy="457200"/>
            </a:xfrm>
            <a:prstGeom prst="rect">
              <a:avLst/>
            </a:prstGeom>
            <a:noFill/>
          </p:spPr>
          <p:txBody>
            <a:bodyPr rtlCol="0" wrap="square">
              <a:spAutoFit/>
            </a:bodyPr>
            <a:lstStyle/>
            <a:p>
              <a:r>
                <a:rPr altLang="en-US" b="1" lang="zh-CN" sz="2400">
                  <a:solidFill>
                    <a:srgbClr val="943D41"/>
                  </a:solidFill>
                  <a:latin charset="0" panose="020b0602020204020303" pitchFamily="34" typeface="Futura Md BT"/>
                  <a:ea charset="-122" panose="020b0503020204020204" pitchFamily="34" typeface="微软雅黑"/>
                </a:rPr>
                <a:t>进入威胁取决于两个因素：</a:t>
              </a:r>
            </a:p>
          </p:txBody>
        </p:sp>
        <p:sp>
          <p:nvSpPr>
            <p:cNvPr id="7" name="矩形 6"/>
            <p:cNvSpPr/>
            <p:nvPr/>
          </p:nvSpPr>
          <p:spPr>
            <a:xfrm>
              <a:off x="6565900" y="2374900"/>
              <a:ext cx="5016500" cy="609600"/>
            </a:xfrm>
            <a:prstGeom prst="rect">
              <a:avLst/>
            </a:prstGeom>
            <a:solidFill>
              <a:srgbClr val="AE40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2000">
                  <a:latin charset="0" panose="020b0602020204020303" pitchFamily="34" typeface="Futura Md BT"/>
                  <a:ea charset="-122" panose="020b0503020204020204" pitchFamily="34" typeface="微软雅黑"/>
                </a:rPr>
                <a:t>　进入障碍的高低</a:t>
              </a:r>
            </a:p>
          </p:txBody>
        </p:sp>
        <p:sp>
          <p:nvSpPr>
            <p:cNvPr id="21" name="矩形 20"/>
            <p:cNvSpPr/>
            <p:nvPr/>
          </p:nvSpPr>
          <p:spPr>
            <a:xfrm>
              <a:off x="6565900" y="4635500"/>
              <a:ext cx="5016500" cy="6096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2000">
                  <a:latin charset="0" panose="020b0602020204020303" pitchFamily="34" typeface="Futura Md BT"/>
                  <a:ea charset="-122" panose="020b0503020204020204" pitchFamily="34" typeface="微软雅黑"/>
                </a:rPr>
                <a:t>　现有在位企业的报复手段、程度</a:t>
              </a:r>
            </a:p>
          </p:txBody>
        </p:sp>
        <p:sp>
          <p:nvSpPr>
            <p:cNvPr id="12" name="文本框 11"/>
            <p:cNvSpPr txBox="1"/>
            <p:nvPr/>
          </p:nvSpPr>
          <p:spPr>
            <a:xfrm>
              <a:off x="6921499" y="3035300"/>
              <a:ext cx="4597400" cy="1325880"/>
            </a:xfrm>
            <a:prstGeom prst="rect">
              <a:avLst/>
            </a:prstGeom>
            <a:noFill/>
          </p:spPr>
          <p:txBody>
            <a:bodyPr rtlCol="0" wrap="square">
              <a:spAutoFit/>
            </a:bodyPr>
            <a:lstStyle/>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  市场障碍—市场竞争条件下的壁垒。</a:t>
              </a:r>
            </a:p>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  非市场障碍— 政府管制造成的壁垒</a:t>
              </a:r>
            </a:p>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   （法定的核准进入条件）</a:t>
              </a:r>
            </a:p>
          </p:txBody>
        </p:sp>
        <p:sp>
          <p:nvSpPr>
            <p:cNvPr id="24" name="文本框 23"/>
            <p:cNvSpPr txBox="1"/>
            <p:nvPr/>
          </p:nvSpPr>
          <p:spPr>
            <a:xfrm>
              <a:off x="6921499" y="5410200"/>
              <a:ext cx="3784600" cy="914400"/>
            </a:xfrm>
            <a:prstGeom prst="rect">
              <a:avLst/>
            </a:prstGeom>
            <a:noFill/>
          </p:spPr>
          <p:txBody>
            <a:bodyPr rtlCol="0" wrap="square">
              <a:spAutoFit/>
            </a:bodyPr>
            <a:lstStyle/>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  价格打压　　●  材料垄断</a:t>
              </a:r>
            </a:p>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  市场垄断　　●  供应链整合等</a:t>
              </a:r>
            </a:p>
          </p:txBody>
        </p:sp>
      </p:grpSp>
      <p:sp>
        <p:nvSpPr>
          <p:cNvPr id="16" name="文本框 15"/>
          <p:cNvSpPr txBox="1"/>
          <p:nvPr/>
        </p:nvSpPr>
        <p:spPr>
          <a:xfrm>
            <a:off x="762000" y="1438003"/>
            <a:ext cx="5283200" cy="822960"/>
          </a:xfrm>
          <a:prstGeom prst="rect">
            <a:avLst/>
          </a:prstGeom>
          <a:noFill/>
        </p:spPr>
        <p:txBody>
          <a:bodyPr rtlCol="0" wrap="square">
            <a:spAutoFit/>
          </a:bodyPr>
          <a:lstStyle/>
          <a:p>
            <a:r>
              <a:rPr altLang="en-US" lang="zh-CN" sz="1600">
                <a:solidFill>
                  <a:schemeClr val="tx1">
                    <a:lumMod val="75000"/>
                    <a:lumOff val="25000"/>
                  </a:schemeClr>
                </a:solidFill>
                <a:latin charset="0" panose="020b0602020204020303" pitchFamily="34" typeface="Futura Md BT"/>
                <a:ea charset="-122" panose="020b0503020204020204" pitchFamily="34" typeface="微软雅黑"/>
              </a:rPr>
              <a:t>一个产业，只要有市场前景，有可观利润，一定会招来其它企业的投资，这些企业就是潜在竞争者。这些竞争者的加入必然会导致：</a:t>
            </a:r>
          </a:p>
        </p:txBody>
      </p:sp>
      <p:sp>
        <p:nvSpPr>
          <p:cNvPr id="20" name="矩形 19"/>
          <p:cNvSpPr/>
          <p:nvPr/>
        </p:nvSpPr>
        <p:spPr>
          <a:xfrm>
            <a:off x="762000" y="5974835"/>
            <a:ext cx="4306079" cy="594360"/>
          </a:xfrm>
          <a:prstGeom prst="rect">
            <a:avLst/>
          </a:prstGeom>
          <a:noFill/>
        </p:spPr>
        <p:txBody>
          <a:bodyPr rtlCol="0" wrap="square">
            <a:spAutoFit/>
          </a:bodyPr>
          <a:lstStyle/>
          <a:p>
            <a:pPr algn="ctr">
              <a:lnSpc>
                <a:spcPct val="150000"/>
              </a:lnSpc>
            </a:pPr>
            <a:r>
              <a:rPr altLang="en-US" b="1" lang="zh-CN" sz="2200">
                <a:solidFill>
                  <a:srgbClr val="943D41"/>
                </a:solidFill>
                <a:latin charset="0" panose="020b0602020204020303" pitchFamily="34" typeface="Futura Md BT"/>
                <a:ea charset="-122" panose="020b0503020204020204" pitchFamily="34" typeface="微软雅黑"/>
              </a:rPr>
              <a:t>竞争者的加入会导致的威胁</a:t>
            </a:r>
          </a:p>
        </p:txBody>
      </p:sp>
      <p:grpSp>
        <p:nvGrpSpPr>
          <p:cNvPr id="8" name="组合 7"/>
          <p:cNvGrpSpPr/>
          <p:nvPr/>
        </p:nvGrpSpPr>
        <p:grpSpPr>
          <a:xfrm>
            <a:off x="2400300" y="2508250"/>
            <a:ext cx="1454150" cy="1454150"/>
            <a:chOff x="2400300" y="2508250"/>
            <a:chExt cx="1454150" cy="1454150"/>
          </a:xfrm>
        </p:grpSpPr>
        <p:sp>
          <p:nvSpPr>
            <p:cNvPr id="19" name="椭圆 18"/>
            <p:cNvSpPr/>
            <p:nvPr/>
          </p:nvSpPr>
          <p:spPr>
            <a:xfrm>
              <a:off x="2400300" y="2508250"/>
              <a:ext cx="1454150" cy="1454150"/>
            </a:xfrm>
            <a:prstGeom prst="ellipse">
              <a:avLst/>
            </a:prstGeom>
            <a:solidFill>
              <a:srgbClr val="AE40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sp>
          <p:nvSpPr>
            <p:cNvPr id="4" name="文本框 3"/>
            <p:cNvSpPr txBox="1"/>
            <p:nvPr/>
          </p:nvSpPr>
          <p:spPr>
            <a:xfrm>
              <a:off x="2822526" y="2654300"/>
              <a:ext cx="640080" cy="640080"/>
            </a:xfrm>
            <a:prstGeom prst="rect">
              <a:avLst/>
            </a:prstGeom>
            <a:noFill/>
          </p:spPr>
          <p:txBody>
            <a:bodyPr rtlCol="0" wrap="none">
              <a:spAutoFit/>
            </a:bodyPr>
            <a:lstStyle/>
            <a:p>
              <a:pPr algn="ctr"/>
              <a:r>
                <a:rPr altLang="en-US" lang="zh-CN">
                  <a:solidFill>
                    <a:schemeClr val="bg1"/>
                  </a:solidFill>
                  <a:latin charset="0" panose="020b0602020204020303" pitchFamily="34" typeface="Futura Md BT"/>
                  <a:ea charset="-122" panose="020b0503020204020204" pitchFamily="34" typeface="微软雅黑"/>
                </a:rPr>
                <a:t>产量</a:t>
              </a:r>
            </a:p>
            <a:p>
              <a:pPr algn="ctr"/>
              <a:r>
                <a:rPr altLang="en-US" lang="zh-CN">
                  <a:solidFill>
                    <a:schemeClr val="bg1"/>
                  </a:solidFill>
                  <a:latin charset="0" panose="020b0602020204020303" pitchFamily="34" typeface="Futura Md BT"/>
                  <a:ea charset="-122" panose="020b0503020204020204" pitchFamily="34" typeface="微软雅黑"/>
                </a:rPr>
                <a:t>增加</a:t>
              </a:r>
            </a:p>
          </p:txBody>
        </p:sp>
      </p:grpSp>
      <p:grpSp>
        <p:nvGrpSpPr>
          <p:cNvPr id="9" name="组合 8"/>
          <p:cNvGrpSpPr/>
          <p:nvPr/>
        </p:nvGrpSpPr>
        <p:grpSpPr>
          <a:xfrm>
            <a:off x="3276600" y="3175000"/>
            <a:ext cx="1454150" cy="1454150"/>
            <a:chOff x="3276600" y="3175000"/>
            <a:chExt cx="1454150" cy="1454150"/>
          </a:xfrm>
        </p:grpSpPr>
        <p:sp>
          <p:nvSpPr>
            <p:cNvPr id="22" name="椭圆 21"/>
            <p:cNvSpPr/>
            <p:nvPr/>
          </p:nvSpPr>
          <p:spPr>
            <a:xfrm>
              <a:off x="3276600" y="3175000"/>
              <a:ext cx="1454150" cy="1454150"/>
            </a:xfrm>
            <a:prstGeom prst="ellipse">
              <a:avLst/>
            </a:prstGeom>
            <a:solidFill>
              <a:srgbClr val="C0617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sp>
          <p:nvSpPr>
            <p:cNvPr id="27" name="文本框 26"/>
            <p:cNvSpPr txBox="1"/>
            <p:nvPr/>
          </p:nvSpPr>
          <p:spPr>
            <a:xfrm>
              <a:off x="3902025" y="3454400"/>
              <a:ext cx="640080" cy="640080"/>
            </a:xfrm>
            <a:prstGeom prst="rect">
              <a:avLst/>
            </a:prstGeom>
            <a:noFill/>
          </p:spPr>
          <p:txBody>
            <a:bodyPr rtlCol="0" wrap="none">
              <a:spAutoFit/>
            </a:bodyPr>
            <a:lstStyle/>
            <a:p>
              <a:pPr algn="ctr"/>
              <a:r>
                <a:rPr altLang="en-US" lang="zh-CN">
                  <a:solidFill>
                    <a:schemeClr val="bg1"/>
                  </a:solidFill>
                  <a:latin charset="0" panose="020b0602020204020303" pitchFamily="34" typeface="Futura Md BT"/>
                  <a:ea charset="-122" panose="020b0503020204020204" pitchFamily="34" typeface="微软雅黑"/>
                </a:rPr>
                <a:t>价格</a:t>
              </a:r>
            </a:p>
            <a:p>
              <a:pPr algn="ctr"/>
              <a:r>
                <a:rPr altLang="en-US" lang="zh-CN">
                  <a:solidFill>
                    <a:schemeClr val="bg1"/>
                  </a:solidFill>
                  <a:latin charset="0" panose="020b0602020204020303" pitchFamily="34" typeface="Futura Md BT"/>
                  <a:ea charset="-122" panose="020b0503020204020204" pitchFamily="34" typeface="微软雅黑"/>
                </a:rPr>
                <a:t>回落</a:t>
              </a:r>
            </a:p>
          </p:txBody>
        </p:sp>
      </p:grpSp>
      <p:grpSp>
        <p:nvGrpSpPr>
          <p:cNvPr id="10" name="组合 9"/>
          <p:cNvGrpSpPr/>
          <p:nvPr/>
        </p:nvGrpSpPr>
        <p:grpSpPr>
          <a:xfrm>
            <a:off x="2959100" y="4279900"/>
            <a:ext cx="1454150" cy="1454150"/>
            <a:chOff x="2959100" y="4279900"/>
            <a:chExt cx="1454150" cy="1454150"/>
          </a:xfrm>
        </p:grpSpPr>
        <p:sp>
          <p:nvSpPr>
            <p:cNvPr id="23" name="椭圆 22"/>
            <p:cNvSpPr/>
            <p:nvPr/>
          </p:nvSpPr>
          <p:spPr>
            <a:xfrm>
              <a:off x="2959100" y="4279900"/>
              <a:ext cx="1454150" cy="1454150"/>
            </a:xfrm>
            <a:prstGeom prst="ellipse">
              <a:avLst/>
            </a:prstGeom>
            <a:solidFill>
              <a:srgbClr val="AE40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sp>
          <p:nvSpPr>
            <p:cNvPr id="28" name="文本框 27"/>
            <p:cNvSpPr txBox="1"/>
            <p:nvPr/>
          </p:nvSpPr>
          <p:spPr>
            <a:xfrm>
              <a:off x="3470225" y="4800600"/>
              <a:ext cx="640080" cy="640080"/>
            </a:xfrm>
            <a:prstGeom prst="rect">
              <a:avLst/>
            </a:prstGeom>
            <a:noFill/>
          </p:spPr>
          <p:txBody>
            <a:bodyPr rtlCol="0" wrap="none">
              <a:spAutoFit/>
            </a:bodyPr>
            <a:lstStyle/>
            <a:p>
              <a:pPr algn="ctr"/>
              <a:r>
                <a:rPr altLang="en-US" lang="zh-CN">
                  <a:solidFill>
                    <a:schemeClr val="bg1"/>
                  </a:solidFill>
                  <a:latin charset="0" panose="020b0602020204020303" pitchFamily="34" typeface="Futura Md BT"/>
                  <a:ea charset="-122" panose="020b0503020204020204" pitchFamily="34" typeface="微软雅黑"/>
                </a:rPr>
                <a:t>利润</a:t>
              </a:r>
            </a:p>
            <a:p>
              <a:pPr algn="ctr"/>
              <a:r>
                <a:rPr altLang="en-US" lang="zh-CN">
                  <a:solidFill>
                    <a:schemeClr val="bg1"/>
                  </a:solidFill>
                  <a:latin charset="0" panose="020b0602020204020303" pitchFamily="34" typeface="Futura Md BT"/>
                  <a:ea charset="-122" panose="020b0503020204020204" pitchFamily="34" typeface="微软雅黑"/>
                </a:rPr>
                <a:t>下降</a:t>
              </a:r>
            </a:p>
          </p:txBody>
        </p:sp>
      </p:grpSp>
      <p:grpSp>
        <p:nvGrpSpPr>
          <p:cNvPr id="11" name="组合 10"/>
          <p:cNvGrpSpPr/>
          <p:nvPr/>
        </p:nvGrpSpPr>
        <p:grpSpPr>
          <a:xfrm>
            <a:off x="1816100" y="4279900"/>
            <a:ext cx="1479550" cy="1454150"/>
            <a:chOff x="1816100" y="4279900"/>
            <a:chExt cx="1479550" cy="1454150"/>
          </a:xfrm>
        </p:grpSpPr>
        <p:sp>
          <p:nvSpPr>
            <p:cNvPr id="25" name="椭圆 24"/>
            <p:cNvSpPr/>
            <p:nvPr/>
          </p:nvSpPr>
          <p:spPr>
            <a:xfrm>
              <a:off x="1841500" y="4279900"/>
              <a:ext cx="1454150" cy="1454150"/>
            </a:xfrm>
            <a:prstGeom prst="ellipse">
              <a:avLst/>
            </a:prstGeom>
            <a:solidFill>
              <a:srgbClr val="943D4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sp>
          <p:nvSpPr>
            <p:cNvPr id="30" name="文本框 29"/>
            <p:cNvSpPr txBox="1"/>
            <p:nvPr/>
          </p:nvSpPr>
          <p:spPr>
            <a:xfrm>
              <a:off x="1826816" y="4838700"/>
              <a:ext cx="1097280" cy="640080"/>
            </a:xfrm>
            <a:prstGeom prst="rect">
              <a:avLst/>
            </a:prstGeom>
            <a:noFill/>
          </p:spPr>
          <p:txBody>
            <a:bodyPr rtlCol="0" wrap="none">
              <a:spAutoFit/>
            </a:bodyPr>
            <a:lstStyle/>
            <a:p>
              <a:pPr algn="r"/>
              <a:r>
                <a:rPr altLang="en-US" lang="zh-CN">
                  <a:solidFill>
                    <a:schemeClr val="bg1"/>
                  </a:solidFill>
                  <a:latin charset="0" panose="020b0602020204020303" pitchFamily="34" typeface="Futura Md BT"/>
                  <a:ea charset="-122" panose="020b0503020204020204" pitchFamily="34" typeface="微软雅黑"/>
                </a:rPr>
                <a:t>市场占有</a:t>
              </a:r>
            </a:p>
            <a:p>
              <a:pPr algn="r"/>
              <a:r>
                <a:rPr altLang="en-US" lang="zh-CN">
                  <a:solidFill>
                    <a:schemeClr val="bg1"/>
                  </a:solidFill>
                  <a:latin charset="0" panose="020b0602020204020303" pitchFamily="34" typeface="Futura Md BT"/>
                  <a:ea charset="-122" panose="020b0503020204020204" pitchFamily="34" typeface="微软雅黑"/>
                </a:rPr>
                <a:t>率降低</a:t>
              </a:r>
            </a:p>
          </p:txBody>
        </p:sp>
      </p:grpSp>
      <p:grpSp>
        <p:nvGrpSpPr>
          <p:cNvPr id="13" name="组合 12"/>
          <p:cNvGrpSpPr/>
          <p:nvPr/>
        </p:nvGrpSpPr>
        <p:grpSpPr>
          <a:xfrm>
            <a:off x="1549400" y="3175000"/>
            <a:ext cx="1454150" cy="1454150"/>
            <a:chOff x="1549400" y="3175000"/>
            <a:chExt cx="1454150" cy="1454150"/>
          </a:xfrm>
        </p:grpSpPr>
        <p:sp>
          <p:nvSpPr>
            <p:cNvPr id="26" name="椭圆 25"/>
            <p:cNvSpPr/>
            <p:nvPr/>
          </p:nvSpPr>
          <p:spPr>
            <a:xfrm>
              <a:off x="1549400" y="3175000"/>
              <a:ext cx="1454150" cy="1454150"/>
            </a:xfrm>
            <a:prstGeom prst="ellipse">
              <a:avLst/>
            </a:prstGeom>
            <a:solidFill>
              <a:srgbClr val="C0617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2020204020303" pitchFamily="34" typeface="Futura Md BT"/>
                <a:ea charset="-122" panose="020b0503020204020204" pitchFamily="34" typeface="微软雅黑"/>
              </a:endParaRPr>
            </a:p>
          </p:txBody>
        </p:sp>
        <p:sp>
          <p:nvSpPr>
            <p:cNvPr id="31" name="文本框 30"/>
            <p:cNvSpPr txBox="1"/>
            <p:nvPr/>
          </p:nvSpPr>
          <p:spPr>
            <a:xfrm>
              <a:off x="1583283" y="3543300"/>
              <a:ext cx="868680" cy="640080"/>
            </a:xfrm>
            <a:prstGeom prst="rect">
              <a:avLst/>
            </a:prstGeom>
            <a:noFill/>
          </p:spPr>
          <p:txBody>
            <a:bodyPr rtlCol="0" wrap="none">
              <a:spAutoFit/>
            </a:bodyPr>
            <a:lstStyle/>
            <a:p>
              <a:pPr algn="r"/>
              <a:r>
                <a:rPr altLang="en-US" lang="zh-CN">
                  <a:solidFill>
                    <a:schemeClr val="bg1"/>
                  </a:solidFill>
                  <a:latin charset="0" panose="020b0602020204020303" pitchFamily="34" typeface="Futura Md BT"/>
                  <a:ea charset="-122" panose="020b0503020204020204" pitchFamily="34" typeface="微软雅黑"/>
                </a:rPr>
                <a:t>市场秩</a:t>
              </a:r>
            </a:p>
            <a:p>
              <a:pPr algn="r"/>
              <a:r>
                <a:rPr altLang="en-US" lang="zh-CN">
                  <a:solidFill>
                    <a:schemeClr val="bg1"/>
                  </a:solidFill>
                  <a:latin charset="0" panose="020b0602020204020303" pitchFamily="34" typeface="Futura Md BT"/>
                  <a:ea charset="-122" panose="020b0503020204020204" pitchFamily="34" typeface="微软雅黑"/>
                </a:rPr>
                <a:t>序混乱</a:t>
              </a:r>
            </a:p>
          </p:txBody>
        </p:sp>
      </p:grpSp>
      <p:sp>
        <p:nvSpPr>
          <p:cNvPr id="37"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a:extLst>
              <a:ext uri="{FF2B5EF4-FFF2-40B4-BE49-F238E27FC236}">
                <a16:creationId xmlns:a16="http://schemas.microsoft.com/office/drawing/2014/main" id="{EA511EF7-BED3-4EB6-9190-E8E02962EEA0}"/>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en-US" b="1" lang="zh-CN" sz="3500">
                <a:blipFill>
                  <a:blip r:embed="rId3"/>
                  <a:stretch>
                    <a:fillRect/>
                  </a:stretch>
                </a:blipFill>
                <a:latin charset="-122" panose="020b0503020204020204" pitchFamily="34" typeface="微软雅黑"/>
                <a:ea charset="-122" panose="020b0503020204020204" pitchFamily="34" typeface="微软雅黑"/>
              </a:rPr>
              <a:t>潜在竞争者</a:t>
            </a:r>
          </a:p>
        </p:txBody>
      </p:sp>
    </p:spTree>
    <p:extLst>
      <p:ext uri="{BB962C8B-B14F-4D97-AF65-F5344CB8AC3E}">
        <p14:creationId val="99719430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6"/>
                                        </p:tgtEl>
                                        <p:attrNameLst>
                                          <p:attrName>style.visibility</p:attrName>
                                        </p:attrNameLst>
                                      </p:cBhvr>
                                      <p:to>
                                        <p:strVal val="visible"/>
                                      </p:to>
                                    </p:set>
                                    <p:animEffect filter="randombar(horizontal)"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500" id="11"/>
                                        <p:tgtEl>
                                          <p:spTgt spid="20"/>
                                        </p:tgtEl>
                                      </p:cBhvr>
                                    </p:animEffect>
                                    <p:anim calcmode="lin" valueType="num">
                                      <p:cBhvr>
                                        <p:cTn dur="500" fill="hold" id="12"/>
                                        <p:tgtEl>
                                          <p:spTgt spid="20"/>
                                        </p:tgtEl>
                                        <p:attrNameLst>
                                          <p:attrName>ppt_x</p:attrName>
                                        </p:attrNameLst>
                                      </p:cBhvr>
                                      <p:tavLst>
                                        <p:tav tm="0">
                                          <p:val>
                                            <p:strVal val="#ppt_x"/>
                                          </p:val>
                                        </p:tav>
                                        <p:tav tm="100000">
                                          <p:val>
                                            <p:strVal val="#ppt_x"/>
                                          </p:val>
                                        </p:tav>
                                      </p:tavLst>
                                    </p:anim>
                                    <p:anim calcmode="lin" valueType="num">
                                      <p:cBhvr>
                                        <p:cTn dur="500" fill="hold" id="13"/>
                                        <p:tgtEl>
                                          <p:spTgt spid="2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ppt_w</p:attrName>
                                        </p:attrNameLst>
                                      </p:cBhvr>
                                      <p:tavLst>
                                        <p:tav tm="0">
                                          <p:val>
                                            <p:fltVal val="0"/>
                                          </p:val>
                                        </p:tav>
                                        <p:tav tm="100000">
                                          <p:val>
                                            <p:strVal val="#ppt_w"/>
                                          </p:val>
                                        </p:tav>
                                      </p:tavLst>
                                    </p:anim>
                                    <p:anim calcmode="lin" valueType="num">
                                      <p:cBhvr>
                                        <p:cTn dur="500" fill="hold" id="24"/>
                                        <p:tgtEl>
                                          <p:spTgt spid="9"/>
                                        </p:tgtEl>
                                        <p:attrNameLst>
                                          <p:attrName>ppt_h</p:attrName>
                                        </p:attrNameLst>
                                      </p:cBhvr>
                                      <p:tavLst>
                                        <p:tav tm="0">
                                          <p:val>
                                            <p:fltVal val="0"/>
                                          </p:val>
                                        </p:tav>
                                        <p:tav tm="100000">
                                          <p:val>
                                            <p:strVal val="#ppt_h"/>
                                          </p:val>
                                        </p:tav>
                                      </p:tavLst>
                                    </p:anim>
                                    <p:animEffect filter="fade" transition="in">
                                      <p:cBhvr>
                                        <p:cTn dur="500" id="25"/>
                                        <p:tgtEl>
                                          <p:spTgt spid="9"/>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p:cTn dur="500" fill="hold" id="29"/>
                                        <p:tgtEl>
                                          <p:spTgt spid="10"/>
                                        </p:tgtEl>
                                        <p:attrNameLst>
                                          <p:attrName>ppt_w</p:attrName>
                                        </p:attrNameLst>
                                      </p:cBhvr>
                                      <p:tavLst>
                                        <p:tav tm="0">
                                          <p:val>
                                            <p:fltVal val="0"/>
                                          </p:val>
                                        </p:tav>
                                        <p:tav tm="100000">
                                          <p:val>
                                            <p:strVal val="#ppt_w"/>
                                          </p:val>
                                        </p:tav>
                                      </p:tavLst>
                                    </p:anim>
                                    <p:anim calcmode="lin" valueType="num">
                                      <p:cBhvr>
                                        <p:cTn dur="500" fill="hold" id="30"/>
                                        <p:tgtEl>
                                          <p:spTgt spid="10"/>
                                        </p:tgtEl>
                                        <p:attrNameLst>
                                          <p:attrName>ppt_h</p:attrName>
                                        </p:attrNameLst>
                                      </p:cBhvr>
                                      <p:tavLst>
                                        <p:tav tm="0">
                                          <p:val>
                                            <p:fltVal val="0"/>
                                          </p:val>
                                        </p:tav>
                                        <p:tav tm="100000">
                                          <p:val>
                                            <p:strVal val="#ppt_h"/>
                                          </p:val>
                                        </p:tav>
                                      </p:tavLst>
                                    </p:anim>
                                    <p:animEffect filter="fade" transition="in">
                                      <p:cBhvr>
                                        <p:cTn dur="500" id="31"/>
                                        <p:tgtEl>
                                          <p:spTgt spid="10"/>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ppt_w</p:attrName>
                                        </p:attrNameLst>
                                      </p:cBhvr>
                                      <p:tavLst>
                                        <p:tav tm="0">
                                          <p:val>
                                            <p:fltVal val="0"/>
                                          </p:val>
                                        </p:tav>
                                        <p:tav tm="100000">
                                          <p:val>
                                            <p:strVal val="#ppt_w"/>
                                          </p:val>
                                        </p:tav>
                                      </p:tavLst>
                                    </p:anim>
                                    <p:anim calcmode="lin" valueType="num">
                                      <p:cBhvr>
                                        <p:cTn dur="500" fill="hold" id="36"/>
                                        <p:tgtEl>
                                          <p:spTgt spid="11"/>
                                        </p:tgtEl>
                                        <p:attrNameLst>
                                          <p:attrName>ppt_h</p:attrName>
                                        </p:attrNameLst>
                                      </p:cBhvr>
                                      <p:tavLst>
                                        <p:tav tm="0">
                                          <p:val>
                                            <p:fltVal val="0"/>
                                          </p:val>
                                        </p:tav>
                                        <p:tav tm="100000">
                                          <p:val>
                                            <p:strVal val="#ppt_h"/>
                                          </p:val>
                                        </p:tav>
                                      </p:tavLst>
                                    </p:anim>
                                    <p:animEffect filter="fade" transition="in">
                                      <p:cBhvr>
                                        <p:cTn dur="500" id="37"/>
                                        <p:tgtEl>
                                          <p:spTgt spid="11"/>
                                        </p:tgtEl>
                                      </p:cBhvr>
                                    </p:animEffect>
                                  </p:childTnLst>
                                </p:cTn>
                              </p:par>
                            </p:childTnLst>
                          </p:cTn>
                        </p:par>
                        <p:par>
                          <p:cTn fill="hold" id="38" nodeType="afterGroup">
                            <p:stCondLst>
                              <p:cond delay="3000"/>
                            </p:stCondLst>
                            <p:childTnLst>
                              <p:par>
                                <p:cTn fill="hold" id="39" nodeType="afterEffect" presetClass="entr" presetID="53" presetSubtype="0">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Effect filter="fade" transition="in">
                                      <p:cBhvr>
                                        <p:cTn dur="500" id="43"/>
                                        <p:tgtEl>
                                          <p:spTgt spid="13"/>
                                        </p:tgtEl>
                                      </p:cBhvr>
                                    </p:animEffect>
                                  </p:childTnLst>
                                </p:cTn>
                              </p:par>
                              <p:par>
                                <p:cTn fill="hold" id="44" nodeType="withEffect" presetClass="entr" presetID="22" presetSubtype="1">
                                  <p:stCondLst>
                                    <p:cond delay="0"/>
                                  </p:stCondLst>
                                  <p:childTnLst>
                                    <p:set>
                                      <p:cBhvr>
                                        <p:cTn dur="1" fill="hold" id="45">
                                          <p:stCondLst>
                                            <p:cond delay="0"/>
                                          </p:stCondLst>
                                        </p:cTn>
                                        <p:tgtEl>
                                          <p:spTgt spid="5"/>
                                        </p:tgtEl>
                                        <p:attrNameLst>
                                          <p:attrName>style.visibility</p:attrName>
                                        </p:attrNameLst>
                                      </p:cBhvr>
                                      <p:to>
                                        <p:strVal val="visible"/>
                                      </p:to>
                                    </p:set>
                                    <p:animEffect filter="wipe(up)" transition="in">
                                      <p:cBhvr>
                                        <p:cTn dur="1500" id="46"/>
                                        <p:tgtEl>
                                          <p:spTgt spid="5"/>
                                        </p:tgtEl>
                                      </p:cBhvr>
                                    </p:animEffect>
                                  </p:childTnLst>
                                </p:cTn>
                              </p:par>
                            </p:childTnLst>
                          </p:cTn>
                        </p:par>
                        <p:par>
                          <p:cTn fill="hold" id="47" nodeType="afterGroup">
                            <p:stCondLst>
                              <p:cond delay="4500"/>
                            </p:stCondLst>
                            <p:childTnLst>
                              <p:par>
                                <p:cTn fill="hold" grpId="0" id="48" nodeType="afterEffect" presetClass="entr" presetID="10" presetSubtype="0">
                                  <p:stCondLst>
                                    <p:cond delay="0"/>
                                  </p:stCondLst>
                                  <p:childTnLst>
                                    <p:set>
                                      <p:cBhvr>
                                        <p:cTn dur="1" fill="hold" id="49">
                                          <p:stCondLst>
                                            <p:cond delay="0"/>
                                          </p:stCondLst>
                                        </p:cTn>
                                        <p:tgtEl>
                                          <p:spTgt spid="37"/>
                                        </p:tgtEl>
                                        <p:attrNameLst>
                                          <p:attrName>style.visibility</p:attrName>
                                        </p:attrNameLst>
                                      </p:cBhvr>
                                      <p:to>
                                        <p:strVal val="visible"/>
                                      </p:to>
                                    </p:set>
                                    <p:animEffect filter="fade" transition="in">
                                      <p:cBhvr>
                                        <p:cTn dur="500" id="5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0"/>
      <p:bldP grpId="0" spid="3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iṣ1idê">
            <a:extLst>
              <a:ext uri="{FF2B5EF4-FFF2-40B4-BE49-F238E27FC236}">
                <a16:creationId xmlns:a16="http://schemas.microsoft.com/office/drawing/2014/main" id="{F1D2AEFD-8886-4622-BEC2-BAE9D257AEA0}"/>
              </a:ext>
            </a:extLst>
          </p:cNvPr>
          <p:cNvGrpSpPr/>
          <p:nvPr/>
        </p:nvGrpSpPr>
        <p:grpSpPr>
          <a:xfrm>
            <a:off x="4370456" y="1987896"/>
            <a:ext cx="3433064" cy="3701369"/>
            <a:chOff x="550068" y="558800"/>
            <a:chExt cx="5375776" cy="5795910"/>
          </a:xfrm>
        </p:grpSpPr>
        <p:sp>
          <p:nvSpPr>
            <p:cNvPr id="24" name="î$ḻîḋè">
              <a:extLst>
                <a:ext uri="{FF2B5EF4-FFF2-40B4-BE49-F238E27FC236}">
                  <a16:creationId xmlns:a16="http://schemas.microsoft.com/office/drawing/2014/main" id="{C14C0911-C635-4567-9742-8A591766637A}"/>
                </a:ext>
              </a:extLst>
            </p:cNvPr>
            <p:cNvSpPr/>
            <p:nvPr/>
          </p:nvSpPr>
          <p:spPr>
            <a:xfrm>
              <a:off x="2730046" y="1333500"/>
              <a:ext cx="2359479" cy="2359479"/>
            </a:xfrm>
            <a:prstGeom prst="roundRect">
              <a:avLst/>
            </a:prstGeom>
            <a:solidFill>
              <a:srgbClr val="AE4044"/>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25" name="îṡlíḑê">
              <a:extLst>
                <a:ext uri="{FF2B5EF4-FFF2-40B4-BE49-F238E27FC236}">
                  <a16:creationId xmlns:a16="http://schemas.microsoft.com/office/drawing/2014/main" id="{136CE2DE-A541-47DD-8CEA-2569F969C03A}"/>
                </a:ext>
              </a:extLst>
            </p:cNvPr>
            <p:cNvSpPr/>
            <p:nvPr/>
          </p:nvSpPr>
          <p:spPr>
            <a:xfrm>
              <a:off x="1346200" y="2527300"/>
              <a:ext cx="1981200" cy="1981200"/>
            </a:xfrm>
            <a:prstGeom prst="roundRect">
              <a:avLst/>
            </a:prstGeom>
            <a:solidFill>
              <a:srgbClr val="943D41"/>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26" name="iṧ1iḑé">
              <a:extLst>
                <a:ext uri="{FF2B5EF4-FFF2-40B4-BE49-F238E27FC236}">
                  <a16:creationId xmlns:a16="http://schemas.microsoft.com/office/drawing/2014/main" id="{183B56CB-4572-4277-80D7-9D59BFA87424}"/>
                </a:ext>
              </a:extLst>
            </p:cNvPr>
            <p:cNvSpPr/>
            <p:nvPr/>
          </p:nvSpPr>
          <p:spPr>
            <a:xfrm>
              <a:off x="5115719" y="558800"/>
              <a:ext cx="774700" cy="774700"/>
            </a:xfrm>
            <a:prstGeom prst="roundRect">
              <a:avLst/>
            </a:prstGeom>
            <a:solidFill>
              <a:srgbClr val="AE4044"/>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27" name="ïšľíḍé">
              <a:extLst>
                <a:ext uri="{FF2B5EF4-FFF2-40B4-BE49-F238E27FC236}">
                  <a16:creationId xmlns:a16="http://schemas.microsoft.com/office/drawing/2014/main" id="{6DCDA7CD-0F1C-480E-88BD-9A52DE3BC85D}"/>
                </a:ext>
              </a:extLst>
            </p:cNvPr>
            <p:cNvSpPr/>
            <p:nvPr/>
          </p:nvSpPr>
          <p:spPr>
            <a:xfrm>
              <a:off x="550068" y="1773142"/>
              <a:ext cx="774700" cy="774700"/>
            </a:xfrm>
            <a:prstGeom prst="roundRect">
              <a:avLst/>
            </a:prstGeom>
            <a:solidFill>
              <a:srgbClr val="943D41"/>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28" name="í$ľiďê">
              <a:extLst>
                <a:ext uri="{FF2B5EF4-FFF2-40B4-BE49-F238E27FC236}">
                  <a16:creationId xmlns:a16="http://schemas.microsoft.com/office/drawing/2014/main" id="{BFF2EF6A-270D-4A6B-9948-A22D30F6C5C1}"/>
                </a:ext>
              </a:extLst>
            </p:cNvPr>
            <p:cNvSpPr/>
            <p:nvPr/>
          </p:nvSpPr>
          <p:spPr>
            <a:xfrm>
              <a:off x="4791073" y="1095373"/>
              <a:ext cx="540544" cy="561182"/>
            </a:xfrm>
            <a:custGeom>
              <a:gdLst>
                <a:gd fmla="*/ 323406 w 540544" name="connsiteX0"/>
                <a:gd fmla="*/ 0 h 561182" name="connsiteY0"/>
                <a:gd fmla="*/ 540544 w 540544" name="connsiteX1"/>
                <a:gd fmla="*/ 0 h 561182" name="connsiteY1"/>
                <a:gd fmla="*/ 540544 w 540544" name="connsiteX2"/>
                <a:gd fmla="*/ 239285 h 561182" name="connsiteY2"/>
                <a:gd fmla="*/ 529037 w 540544" name="connsiteX3"/>
                <a:gd fmla="*/ 238125 h 561182" name="connsiteY3"/>
                <a:gd fmla="*/ 279402 w 540544" name="connsiteX4"/>
                <a:gd fmla="*/ 487760 h 561182" name="connsiteY4"/>
                <a:gd fmla="*/ 284474 w 540544" name="connsiteX5"/>
                <a:gd fmla="*/ 538070 h 561182" name="connsiteY5"/>
                <a:gd fmla="*/ 291649 w 540544" name="connsiteX6"/>
                <a:gd fmla="*/ 561182 h 561182" name="connsiteY6"/>
                <a:gd fmla="*/ 0 w 540544" name="connsiteX7"/>
                <a:gd fmla="*/ 561182 h 561182" name="connsiteY7"/>
                <a:gd fmla="*/ 0 w 540544" name="connsiteX8"/>
                <a:gd fmla="*/ 249200 h 561182" name="connsiteY8"/>
                <a:gd fmla="*/ 24701 w 540544" name="connsiteX9"/>
                <a:gd fmla="*/ 256868 h 561182" name="connsiteY9"/>
                <a:gd fmla="*/ 75011 w 540544" name="connsiteX10"/>
                <a:gd fmla="*/ 261940 h 561182" name="connsiteY10"/>
                <a:gd fmla="*/ 324646 w 540544" name="connsiteX11"/>
                <a:gd fmla="*/ 12305 h 561182" name="connsiteY11"/>
                <a:gd fmla="*/ 323406 w 540544" name="connsiteX12"/>
                <a:gd fmla="*/ 0 h 56118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1182" w="540544">
                  <a:moveTo>
                    <a:pt x="323406" y="0"/>
                  </a:moveTo>
                  <a:lnTo>
                    <a:pt x="540544" y="0"/>
                  </a:lnTo>
                  <a:lnTo>
                    <a:pt x="540544" y="239285"/>
                  </a:lnTo>
                  <a:lnTo>
                    <a:pt x="529037" y="238125"/>
                  </a:lnTo>
                  <a:cubicBezTo>
                    <a:pt x="391167" y="238125"/>
                    <a:pt x="279402" y="349890"/>
                    <a:pt x="279402" y="487760"/>
                  </a:cubicBezTo>
                  <a:cubicBezTo>
                    <a:pt x="279402" y="504994"/>
                    <a:pt x="281149" y="521820"/>
                    <a:pt x="284474" y="538070"/>
                  </a:cubicBezTo>
                  <a:lnTo>
                    <a:pt x="291649" y="561182"/>
                  </a:lnTo>
                  <a:lnTo>
                    <a:pt x="0" y="561182"/>
                  </a:lnTo>
                  <a:lnTo>
                    <a:pt x="0" y="249200"/>
                  </a:lnTo>
                  <a:lnTo>
                    <a:pt x="24701" y="256868"/>
                  </a:lnTo>
                  <a:cubicBezTo>
                    <a:pt x="40952" y="260194"/>
                    <a:pt x="57777" y="261940"/>
                    <a:pt x="75011" y="261940"/>
                  </a:cubicBezTo>
                  <a:cubicBezTo>
                    <a:pt x="212881" y="261940"/>
                    <a:pt x="324646" y="150175"/>
                    <a:pt x="324646" y="12305"/>
                  </a:cubicBezTo>
                  <a:lnTo>
                    <a:pt x="323406" y="0"/>
                  </a:lnTo>
                  <a:close/>
                </a:path>
              </a:pathLst>
            </a:custGeom>
            <a:solidFill>
              <a:srgbClr val="AE4044"/>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grpSp>
          <p:nvGrpSpPr>
            <p:cNvPr id="29" name="ïśḷïḍê">
              <a:extLst>
                <a:ext uri="{FF2B5EF4-FFF2-40B4-BE49-F238E27FC236}">
                  <a16:creationId xmlns:a16="http://schemas.microsoft.com/office/drawing/2014/main" id="{0C2FA9DE-57BA-40A7-A8C9-711FB8A42E3E}"/>
                </a:ext>
              </a:extLst>
            </p:cNvPr>
            <p:cNvGrpSpPr/>
            <p:nvPr/>
          </p:nvGrpSpPr>
          <p:grpSpPr>
            <a:xfrm>
              <a:off x="2625725" y="3766118"/>
              <a:ext cx="2463800" cy="2443502"/>
              <a:chOff x="2654300" y="3799456"/>
              <a:chExt cx="2463800" cy="2443502"/>
            </a:xfrm>
            <a:solidFill>
              <a:srgbClr val="D7000E"/>
            </a:solidFill>
          </p:grpSpPr>
          <p:sp>
            <p:nvSpPr>
              <p:cNvPr id="37" name="ïşḻiḍé">
                <a:extLst>
                  <a:ext uri="{FF2B5EF4-FFF2-40B4-BE49-F238E27FC236}">
                    <a16:creationId xmlns:a16="http://schemas.microsoft.com/office/drawing/2014/main" id="{C0845602-57D4-48E6-B85C-68C55EC91E46}"/>
                  </a:ext>
                </a:extLst>
              </p:cNvPr>
              <p:cNvSpPr/>
              <p:nvPr/>
            </p:nvSpPr>
            <p:spPr>
              <a:xfrm>
                <a:off x="3441700" y="3799456"/>
                <a:ext cx="1676400" cy="1676400"/>
              </a:xfrm>
              <a:prstGeom prst="roundRect">
                <a:avLst/>
              </a:prstGeom>
              <a:solidFill>
                <a:srgbClr val="C06170"/>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38" name="iṡļíde">
                <a:extLst>
                  <a:ext uri="{FF2B5EF4-FFF2-40B4-BE49-F238E27FC236}">
                    <a16:creationId xmlns:a16="http://schemas.microsoft.com/office/drawing/2014/main" id="{0C5BCDC3-A4D0-4A2B-A96D-78390CA06D5B}"/>
                  </a:ext>
                </a:extLst>
              </p:cNvPr>
              <p:cNvSpPr/>
              <p:nvPr/>
            </p:nvSpPr>
            <p:spPr>
              <a:xfrm>
                <a:off x="2654300" y="5455558"/>
                <a:ext cx="787400" cy="787400"/>
              </a:xfrm>
              <a:prstGeom prst="roundRect">
                <a:avLst/>
              </a:prstGeom>
              <a:solidFill>
                <a:srgbClr val="C06170"/>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45" name="íṧlïḑê">
                <a:extLst>
                  <a:ext uri="{FF2B5EF4-FFF2-40B4-BE49-F238E27FC236}">
                    <a16:creationId xmlns:a16="http://schemas.microsoft.com/office/drawing/2014/main" id="{44204973-2ABC-4418-B7C4-98A62D2CE3B9}"/>
                  </a:ext>
                </a:extLst>
              </p:cNvPr>
              <p:cNvSpPr/>
              <p:nvPr/>
            </p:nvSpPr>
            <p:spPr>
              <a:xfrm flipH="1" flipV="1">
                <a:off x="3325019" y="5281613"/>
                <a:ext cx="292497" cy="303664"/>
              </a:xfrm>
              <a:custGeom>
                <a:gdLst>
                  <a:gd fmla="*/ 323406 w 540544" name="connsiteX0"/>
                  <a:gd fmla="*/ 0 h 561182" name="connsiteY0"/>
                  <a:gd fmla="*/ 540544 w 540544" name="connsiteX1"/>
                  <a:gd fmla="*/ 0 h 561182" name="connsiteY1"/>
                  <a:gd fmla="*/ 540544 w 540544" name="connsiteX2"/>
                  <a:gd fmla="*/ 239285 h 561182" name="connsiteY2"/>
                  <a:gd fmla="*/ 529037 w 540544" name="connsiteX3"/>
                  <a:gd fmla="*/ 238125 h 561182" name="connsiteY3"/>
                  <a:gd fmla="*/ 279402 w 540544" name="connsiteX4"/>
                  <a:gd fmla="*/ 487760 h 561182" name="connsiteY4"/>
                  <a:gd fmla="*/ 284474 w 540544" name="connsiteX5"/>
                  <a:gd fmla="*/ 538070 h 561182" name="connsiteY5"/>
                  <a:gd fmla="*/ 291649 w 540544" name="connsiteX6"/>
                  <a:gd fmla="*/ 561182 h 561182" name="connsiteY6"/>
                  <a:gd fmla="*/ 0 w 540544" name="connsiteX7"/>
                  <a:gd fmla="*/ 561182 h 561182" name="connsiteY7"/>
                  <a:gd fmla="*/ 0 w 540544" name="connsiteX8"/>
                  <a:gd fmla="*/ 249200 h 561182" name="connsiteY8"/>
                  <a:gd fmla="*/ 24701 w 540544" name="connsiteX9"/>
                  <a:gd fmla="*/ 256868 h 561182" name="connsiteY9"/>
                  <a:gd fmla="*/ 75011 w 540544" name="connsiteX10"/>
                  <a:gd fmla="*/ 261940 h 561182" name="connsiteY10"/>
                  <a:gd fmla="*/ 324646 w 540544" name="connsiteX11"/>
                  <a:gd fmla="*/ 12305 h 561182" name="connsiteY11"/>
                  <a:gd fmla="*/ 323406 w 540544" name="connsiteX12"/>
                  <a:gd fmla="*/ 0 h 56118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1182" w="540544">
                    <a:moveTo>
                      <a:pt x="323406" y="0"/>
                    </a:moveTo>
                    <a:lnTo>
                      <a:pt x="540544" y="0"/>
                    </a:lnTo>
                    <a:lnTo>
                      <a:pt x="540544" y="239285"/>
                    </a:lnTo>
                    <a:lnTo>
                      <a:pt x="529037" y="238125"/>
                    </a:lnTo>
                    <a:cubicBezTo>
                      <a:pt x="391167" y="238125"/>
                      <a:pt x="279402" y="349890"/>
                      <a:pt x="279402" y="487760"/>
                    </a:cubicBezTo>
                    <a:cubicBezTo>
                      <a:pt x="279402" y="504994"/>
                      <a:pt x="281149" y="521820"/>
                      <a:pt x="284474" y="538070"/>
                    </a:cubicBezTo>
                    <a:lnTo>
                      <a:pt x="291649" y="561182"/>
                    </a:lnTo>
                    <a:lnTo>
                      <a:pt x="0" y="561182"/>
                    </a:lnTo>
                    <a:lnTo>
                      <a:pt x="0" y="249200"/>
                    </a:lnTo>
                    <a:lnTo>
                      <a:pt x="24701" y="256868"/>
                    </a:lnTo>
                    <a:cubicBezTo>
                      <a:pt x="40952" y="260194"/>
                      <a:pt x="57777" y="261940"/>
                      <a:pt x="75011" y="261940"/>
                    </a:cubicBezTo>
                    <a:cubicBezTo>
                      <a:pt x="212881" y="261940"/>
                      <a:pt x="324646" y="150175"/>
                      <a:pt x="324646" y="12305"/>
                    </a:cubicBezTo>
                    <a:lnTo>
                      <a:pt x="323406" y="0"/>
                    </a:lnTo>
                    <a:close/>
                  </a:path>
                </a:pathLst>
              </a:custGeom>
              <a:solidFill>
                <a:srgbClr val="C06170"/>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grpSp>
        <p:sp>
          <p:nvSpPr>
            <p:cNvPr id="30" name="íşḻiḍè">
              <a:extLst>
                <a:ext uri="{FF2B5EF4-FFF2-40B4-BE49-F238E27FC236}">
                  <a16:creationId xmlns:a16="http://schemas.microsoft.com/office/drawing/2014/main" id="{2681813D-106F-4E02-8811-4A96BF663E41}"/>
                </a:ext>
              </a:extLst>
            </p:cNvPr>
            <p:cNvSpPr/>
            <p:nvPr/>
          </p:nvSpPr>
          <p:spPr>
            <a:xfrm flipH="1">
              <a:off x="1161851" y="2359917"/>
              <a:ext cx="411560" cy="427273"/>
            </a:xfrm>
            <a:custGeom>
              <a:gdLst>
                <a:gd fmla="*/ 323406 w 540544" name="connsiteX0"/>
                <a:gd fmla="*/ 0 h 561182" name="connsiteY0"/>
                <a:gd fmla="*/ 540544 w 540544" name="connsiteX1"/>
                <a:gd fmla="*/ 0 h 561182" name="connsiteY1"/>
                <a:gd fmla="*/ 540544 w 540544" name="connsiteX2"/>
                <a:gd fmla="*/ 239285 h 561182" name="connsiteY2"/>
                <a:gd fmla="*/ 529037 w 540544" name="connsiteX3"/>
                <a:gd fmla="*/ 238125 h 561182" name="connsiteY3"/>
                <a:gd fmla="*/ 279402 w 540544" name="connsiteX4"/>
                <a:gd fmla="*/ 487760 h 561182" name="connsiteY4"/>
                <a:gd fmla="*/ 284474 w 540544" name="connsiteX5"/>
                <a:gd fmla="*/ 538070 h 561182" name="connsiteY5"/>
                <a:gd fmla="*/ 291649 w 540544" name="connsiteX6"/>
                <a:gd fmla="*/ 561182 h 561182" name="connsiteY6"/>
                <a:gd fmla="*/ 0 w 540544" name="connsiteX7"/>
                <a:gd fmla="*/ 561182 h 561182" name="connsiteY7"/>
                <a:gd fmla="*/ 0 w 540544" name="connsiteX8"/>
                <a:gd fmla="*/ 249200 h 561182" name="connsiteY8"/>
                <a:gd fmla="*/ 24701 w 540544" name="connsiteX9"/>
                <a:gd fmla="*/ 256868 h 561182" name="connsiteY9"/>
                <a:gd fmla="*/ 75011 w 540544" name="connsiteX10"/>
                <a:gd fmla="*/ 261940 h 561182" name="connsiteY10"/>
                <a:gd fmla="*/ 324646 w 540544" name="connsiteX11"/>
                <a:gd fmla="*/ 12305 h 561182" name="connsiteY11"/>
                <a:gd fmla="*/ 323406 w 540544" name="connsiteX12"/>
                <a:gd fmla="*/ 0 h 56118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1182" w="540544">
                  <a:moveTo>
                    <a:pt x="323406" y="0"/>
                  </a:moveTo>
                  <a:lnTo>
                    <a:pt x="540544" y="0"/>
                  </a:lnTo>
                  <a:lnTo>
                    <a:pt x="540544" y="239285"/>
                  </a:lnTo>
                  <a:lnTo>
                    <a:pt x="529037" y="238125"/>
                  </a:lnTo>
                  <a:cubicBezTo>
                    <a:pt x="391167" y="238125"/>
                    <a:pt x="279402" y="349890"/>
                    <a:pt x="279402" y="487760"/>
                  </a:cubicBezTo>
                  <a:cubicBezTo>
                    <a:pt x="279402" y="504994"/>
                    <a:pt x="281149" y="521820"/>
                    <a:pt x="284474" y="538070"/>
                  </a:cubicBezTo>
                  <a:lnTo>
                    <a:pt x="291649" y="561182"/>
                  </a:lnTo>
                  <a:lnTo>
                    <a:pt x="0" y="561182"/>
                  </a:lnTo>
                  <a:lnTo>
                    <a:pt x="0" y="249200"/>
                  </a:lnTo>
                  <a:lnTo>
                    <a:pt x="24701" y="256868"/>
                  </a:lnTo>
                  <a:cubicBezTo>
                    <a:pt x="40952" y="260194"/>
                    <a:pt x="57777" y="261940"/>
                    <a:pt x="75011" y="261940"/>
                  </a:cubicBezTo>
                  <a:cubicBezTo>
                    <a:pt x="212881" y="261940"/>
                    <a:pt x="324646" y="150175"/>
                    <a:pt x="324646" y="12305"/>
                  </a:cubicBezTo>
                  <a:lnTo>
                    <a:pt x="323406" y="0"/>
                  </a:lnTo>
                  <a:close/>
                </a:path>
              </a:pathLst>
            </a:custGeom>
            <a:solidFill>
              <a:srgbClr val="943D41"/>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31" name="ísḷiḍe">
              <a:extLst>
                <a:ext uri="{FF2B5EF4-FFF2-40B4-BE49-F238E27FC236}">
                  <a16:creationId xmlns:a16="http://schemas.microsoft.com/office/drawing/2014/main" id="{E0D45BD9-CEAD-4627-9A10-FE97D89E92FF}"/>
                </a:ext>
              </a:extLst>
            </p:cNvPr>
            <p:cNvSpPr/>
            <p:nvPr/>
          </p:nvSpPr>
          <p:spPr>
            <a:xfrm>
              <a:off x="618295" y="1882687"/>
              <a:ext cx="602931" cy="819301"/>
            </a:xfrm>
            <a:prstGeom prst="rect">
              <a:avLst/>
            </a:prstGeom>
          </p:spPr>
          <p:txBody>
            <a:bodyPr wrap="none">
              <a:normAutofit/>
            </a:bodyPr>
            <a:lstStyle/>
            <a:p>
              <a:pPr algn="ctr"/>
              <a:r>
                <a:rPr altLang="zh-CN" b="1" lang="en-US" sz="2800">
                  <a:solidFill>
                    <a:srgbClr val="FFFFFF"/>
                  </a:solidFill>
                  <a:ea charset="-122" panose="020b0503020204020204" pitchFamily="34" typeface="微软雅黑"/>
                </a:rPr>
                <a:t>1</a:t>
              </a:r>
            </a:p>
          </p:txBody>
        </p:sp>
        <p:sp>
          <p:nvSpPr>
            <p:cNvPr id="32" name="ïśľíḍé">
              <a:extLst>
                <a:ext uri="{FF2B5EF4-FFF2-40B4-BE49-F238E27FC236}">
                  <a16:creationId xmlns:a16="http://schemas.microsoft.com/office/drawing/2014/main" id="{26CDB6C7-D54B-47AE-8EF4-8684A7C756C9}"/>
                </a:ext>
              </a:extLst>
            </p:cNvPr>
            <p:cNvSpPr/>
            <p:nvPr/>
          </p:nvSpPr>
          <p:spPr>
            <a:xfrm>
              <a:off x="5322913" y="672608"/>
              <a:ext cx="602931" cy="819301"/>
            </a:xfrm>
            <a:prstGeom prst="rect">
              <a:avLst/>
            </a:prstGeom>
          </p:spPr>
          <p:txBody>
            <a:bodyPr wrap="none">
              <a:normAutofit/>
            </a:bodyPr>
            <a:lstStyle/>
            <a:p>
              <a:pPr algn="ctr"/>
              <a:r>
                <a:rPr altLang="zh-CN" b="1" lang="en-US" sz="2800">
                  <a:solidFill>
                    <a:srgbClr val="FFFFFF"/>
                  </a:solidFill>
                  <a:ea charset="-122" panose="020b0503020204020204" pitchFamily="34" typeface="微软雅黑"/>
                </a:rPr>
                <a:t>2</a:t>
              </a:r>
            </a:p>
          </p:txBody>
        </p:sp>
        <p:sp>
          <p:nvSpPr>
            <p:cNvPr id="33" name="ïSľídè">
              <a:extLst>
                <a:ext uri="{FF2B5EF4-FFF2-40B4-BE49-F238E27FC236}">
                  <a16:creationId xmlns:a16="http://schemas.microsoft.com/office/drawing/2014/main" id="{247038F6-71D6-476A-8E87-0DD1D8822DF0}"/>
                </a:ext>
              </a:extLst>
            </p:cNvPr>
            <p:cNvSpPr/>
            <p:nvPr/>
          </p:nvSpPr>
          <p:spPr>
            <a:xfrm>
              <a:off x="2717961" y="5535409"/>
              <a:ext cx="602931" cy="819301"/>
            </a:xfrm>
            <a:prstGeom prst="rect">
              <a:avLst/>
            </a:prstGeom>
          </p:spPr>
          <p:txBody>
            <a:bodyPr wrap="none">
              <a:normAutofit/>
            </a:bodyPr>
            <a:lstStyle/>
            <a:p>
              <a:pPr algn="ctr"/>
              <a:r>
                <a:rPr altLang="zh-CN" b="1" lang="en-US" sz="2800">
                  <a:solidFill>
                    <a:srgbClr val="FFFFFF"/>
                  </a:solidFill>
                  <a:ea charset="-122" panose="020b0503020204020204" pitchFamily="34" typeface="微软雅黑"/>
                </a:rPr>
                <a:t>3</a:t>
              </a:r>
            </a:p>
          </p:txBody>
        </p:sp>
        <p:sp>
          <p:nvSpPr>
            <p:cNvPr id="34" name="iṥḷídé" title="xxwU0yg0bH">
              <a:extLst>
                <a:ext uri="{FF2B5EF4-FFF2-40B4-BE49-F238E27FC236}">
                  <a16:creationId xmlns:a16="http://schemas.microsoft.com/office/drawing/2014/main" id="{19083727-60DD-4D7A-89F8-FF956AE279DC}"/>
                </a:ext>
              </a:extLst>
            </p:cNvPr>
            <p:cNvSpPr/>
            <p:nvPr/>
          </p:nvSpPr>
          <p:spPr bwMode="auto">
            <a:xfrm>
              <a:off x="3786761" y="4098966"/>
              <a:ext cx="991634" cy="1010704"/>
            </a:xfrm>
            <a:custGeom>
              <a:gdLst>
                <a:gd fmla="*/ 117474 w 330200" name="connsiteX0"/>
                <a:gd fmla="*/ 301625 h 336550" name="connsiteY0"/>
                <a:gd fmla="*/ 109537 w 330200" name="connsiteX1"/>
                <a:gd fmla="*/ 309563 h 336550" name="connsiteY1"/>
                <a:gd fmla="*/ 117474 w 330200" name="connsiteX2"/>
                <a:gd fmla="*/ 317500 h 336550" name="connsiteY2"/>
                <a:gd fmla="*/ 133349 w 330200" name="connsiteX3"/>
                <a:gd fmla="*/ 317500 h 336550" name="connsiteY3"/>
                <a:gd fmla="*/ 141287 w 330200" name="connsiteX4"/>
                <a:gd fmla="*/ 309563 h 336550" name="connsiteY4"/>
                <a:gd fmla="*/ 133349 w 330200" name="connsiteX5"/>
                <a:gd fmla="*/ 301625 h 336550" name="connsiteY5"/>
                <a:gd fmla="*/ 117474 w 330200" name="connsiteX6"/>
                <a:gd fmla="*/ 301625 h 336550" name="connsiteY6"/>
                <a:gd fmla="*/ 231246 w 330200" name="connsiteX7"/>
                <a:gd fmla="*/ 177800 h 336550" name="connsiteY7"/>
                <a:gd fmla="*/ 228600 w 330200" name="connsiteX8"/>
                <a:gd fmla="*/ 180487 h 336550" name="connsiteY8"/>
                <a:gd fmla="*/ 228600 w 330200" name="connsiteX9"/>
                <a:gd fmla="*/ 192577 h 336550" name="connsiteY9"/>
                <a:gd fmla="*/ 231246 w 330200" name="connsiteX10"/>
                <a:gd fmla="*/ 195263 h 336550" name="connsiteY10"/>
                <a:gd fmla="*/ 241829 w 330200" name="connsiteX11"/>
                <a:gd fmla="*/ 195263 h 336550" name="connsiteY11"/>
                <a:gd fmla="*/ 244475 w 330200" name="connsiteX12"/>
                <a:gd fmla="*/ 192577 h 336550" name="connsiteY12"/>
                <a:gd fmla="*/ 244475 w 330200" name="connsiteX13"/>
                <a:gd fmla="*/ 180487 h 336550" name="connsiteY13"/>
                <a:gd fmla="*/ 241829 w 330200" name="connsiteX14"/>
                <a:gd fmla="*/ 177800 h 336550" name="connsiteY14"/>
                <a:gd fmla="*/ 231246 w 330200" name="connsiteX15"/>
                <a:gd fmla="*/ 177800 h 336550" name="connsiteY15"/>
                <a:gd fmla="*/ 224924 w 330200" name="connsiteX16"/>
                <a:gd fmla="*/ 106363 h 336550" name="connsiteY16"/>
                <a:gd fmla="*/ 223587 w 330200" name="connsiteX17"/>
                <a:gd fmla="*/ 107675 h 336550" name="connsiteY17"/>
                <a:gd fmla="*/ 222250 w 330200" name="connsiteX18"/>
                <a:gd fmla="*/ 108986 h 336550" name="connsiteY18"/>
                <a:gd fmla="*/ 227598 w 330200" name="connsiteX19"/>
                <a:gd fmla="*/ 164065 h 336550" name="connsiteY19"/>
                <a:gd fmla="*/ 230271 w 330200" name="connsiteX20"/>
                <a:gd fmla="*/ 166688 h 336550" name="connsiteY20"/>
                <a:gd fmla="*/ 240966 w 330200" name="connsiteX21"/>
                <a:gd fmla="*/ 166688 h 336550" name="connsiteY21"/>
                <a:gd fmla="*/ 243640 w 330200" name="connsiteX22"/>
                <a:gd fmla="*/ 164065 h 336550" name="connsiteY22"/>
                <a:gd fmla="*/ 247650 w 330200" name="connsiteX23"/>
                <a:gd fmla="*/ 108986 h 336550" name="connsiteY23"/>
                <a:gd fmla="*/ 247650 w 330200" name="connsiteX24"/>
                <a:gd fmla="*/ 107675 h 336550" name="connsiteY24"/>
                <a:gd fmla="*/ 246313 w 330200" name="connsiteX25"/>
                <a:gd fmla="*/ 106363 h 336550" name="connsiteY25"/>
                <a:gd fmla="*/ 224924 w 330200" name="connsiteX26"/>
                <a:gd fmla="*/ 106363 h 336550" name="connsiteY26"/>
                <a:gd fmla="*/ 150283 w 330200" name="connsiteX27"/>
                <a:gd fmla="*/ 82550 h 336550" name="connsiteY27"/>
                <a:gd fmla="*/ 319617 w 330200" name="connsiteX28"/>
                <a:gd fmla="*/ 82550 h 336550" name="connsiteY28"/>
                <a:gd fmla="*/ 330200 w 330200" name="connsiteX29"/>
                <a:gd fmla="*/ 93070 h 336550" name="connsiteY29"/>
                <a:gd fmla="*/ 330200 w 330200" name="connsiteX30"/>
                <a:gd fmla="*/ 211422 h 336550" name="connsiteY30"/>
                <a:gd fmla="*/ 319617 w 330200" name="connsiteX31"/>
                <a:gd fmla="*/ 221943 h 336550" name="connsiteY31"/>
                <a:gd fmla="*/ 227013 w 330200" name="connsiteX32"/>
                <a:gd fmla="*/ 221943 h 336550" name="connsiteY32"/>
                <a:gd fmla="*/ 204523 w 330200" name="connsiteX33"/>
                <a:gd fmla="*/ 256133 h 336550" name="connsiteY33"/>
                <a:gd fmla="*/ 199231 w 330200" name="connsiteX34"/>
                <a:gd fmla="*/ 258763 h 336550" name="connsiteY34"/>
                <a:gd fmla="*/ 193939 w 330200" name="connsiteX35"/>
                <a:gd fmla="*/ 256133 h 336550" name="connsiteY35"/>
                <a:gd fmla="*/ 171450 w 330200" name="connsiteX36"/>
                <a:gd fmla="*/ 221943 h 336550" name="connsiteY36"/>
                <a:gd fmla="*/ 150283 w 330200" name="connsiteX37"/>
                <a:gd fmla="*/ 221943 h 336550" name="connsiteY37"/>
                <a:gd fmla="*/ 139700 w 330200" name="connsiteX38"/>
                <a:gd fmla="*/ 211422 h 336550" name="connsiteY38"/>
                <a:gd fmla="*/ 139700 w 330200" name="connsiteX39"/>
                <a:gd fmla="*/ 93070 h 336550" name="connsiteY39"/>
                <a:gd fmla="*/ 150283 w 330200" name="connsiteX40"/>
                <a:gd fmla="*/ 82550 h 336550" name="connsiteY40"/>
                <a:gd fmla="*/ 14521 w 330200" name="connsiteX41"/>
                <a:gd fmla="*/ 0 h 336550" name="connsiteY41"/>
                <a:gd fmla="*/ 237624 w 330200" name="connsiteX42"/>
                <a:gd fmla="*/ 0 h 336550" name="connsiteY42"/>
                <a:gd fmla="*/ 250825 w 330200" name="connsiteX43"/>
                <a:gd fmla="*/ 14461 h 336550" name="connsiteY43"/>
                <a:gd fmla="*/ 250825 w 330200" name="connsiteX44"/>
                <a:gd fmla="*/ 69676 h 336550" name="connsiteY44"/>
                <a:gd fmla="*/ 225743 w 330200" name="connsiteX45"/>
                <a:gd fmla="*/ 69676 h 336550" name="connsiteY45"/>
                <a:gd fmla="*/ 225743 w 330200" name="connsiteX46"/>
                <a:gd fmla="*/ 24978 h 336550" name="connsiteY46"/>
                <a:gd fmla="*/ 25082 w 330200" name="connsiteX47"/>
                <a:gd fmla="*/ 24978 h 336550" name="connsiteY47"/>
                <a:gd fmla="*/ 25082 w 330200" name="connsiteX48"/>
                <a:gd fmla="*/ 286594 h 336550" name="connsiteY48"/>
                <a:gd fmla="*/ 225743 w 330200" name="connsiteX49"/>
                <a:gd fmla="*/ 286594 h 336550" name="connsiteY49"/>
                <a:gd fmla="*/ 225743 w 330200" name="connsiteX50"/>
                <a:gd fmla="*/ 247154 h 336550" name="connsiteY50"/>
                <a:gd fmla="*/ 233664 w 330200" name="connsiteX51"/>
                <a:gd fmla="*/ 235322 h 336550" name="connsiteY51"/>
                <a:gd fmla="*/ 250825 w 330200" name="connsiteX52"/>
                <a:gd fmla="*/ 235322 h 336550" name="connsiteY52"/>
                <a:gd fmla="*/ 250825 w 330200" name="connsiteX53"/>
                <a:gd fmla="*/ 322089 h 336550" name="connsiteY53"/>
                <a:gd fmla="*/ 237624 w 330200" name="connsiteX54"/>
                <a:gd fmla="*/ 336550 h 336550" name="connsiteY54"/>
                <a:gd fmla="*/ 14521 w 330200" name="connsiteX55"/>
                <a:gd fmla="*/ 336550 h 336550" name="connsiteY55"/>
                <a:gd fmla="*/ 0 w 330200" name="connsiteX56"/>
                <a:gd fmla="*/ 322089 h 336550" name="connsiteY56"/>
                <a:gd fmla="*/ 0 w 330200" name="connsiteX57"/>
                <a:gd fmla="*/ 14461 h 336550" name="connsiteY57"/>
                <a:gd fmla="*/ 14521 w 330200" name="connsiteX58"/>
                <a:gd fmla="*/ 0 h 336550"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336550" w="330200">
                  <a:moveTo>
                    <a:pt x="117474" y="301625"/>
                  </a:moveTo>
                  <a:cubicBezTo>
                    <a:pt x="112183" y="301625"/>
                    <a:pt x="109537" y="305594"/>
                    <a:pt x="109537" y="309563"/>
                  </a:cubicBezTo>
                  <a:cubicBezTo>
                    <a:pt x="109537" y="313531"/>
                    <a:pt x="112183" y="317500"/>
                    <a:pt x="117474" y="317500"/>
                  </a:cubicBezTo>
                  <a:cubicBezTo>
                    <a:pt x="117474" y="317500"/>
                    <a:pt x="117474" y="317500"/>
                    <a:pt x="133349" y="317500"/>
                  </a:cubicBezTo>
                  <a:cubicBezTo>
                    <a:pt x="138641" y="317500"/>
                    <a:pt x="141287" y="313531"/>
                    <a:pt x="141287" y="309563"/>
                  </a:cubicBezTo>
                  <a:cubicBezTo>
                    <a:pt x="141287" y="305594"/>
                    <a:pt x="138641" y="301625"/>
                    <a:pt x="133349" y="301625"/>
                  </a:cubicBezTo>
                  <a:cubicBezTo>
                    <a:pt x="133349" y="301625"/>
                    <a:pt x="133349" y="301625"/>
                    <a:pt x="117474" y="301625"/>
                  </a:cubicBezTo>
                  <a:close/>
                  <a:moveTo>
                    <a:pt x="231246" y="177800"/>
                  </a:moveTo>
                  <a:cubicBezTo>
                    <a:pt x="229923" y="177800"/>
                    <a:pt x="228600" y="179143"/>
                    <a:pt x="228600" y="180487"/>
                  </a:cubicBezTo>
                  <a:cubicBezTo>
                    <a:pt x="228600" y="180487"/>
                    <a:pt x="228600" y="180487"/>
                    <a:pt x="228600" y="192577"/>
                  </a:cubicBezTo>
                  <a:cubicBezTo>
                    <a:pt x="228600" y="193920"/>
                    <a:pt x="229923" y="195263"/>
                    <a:pt x="231246" y="195263"/>
                  </a:cubicBezTo>
                  <a:cubicBezTo>
                    <a:pt x="231246" y="195263"/>
                    <a:pt x="231246" y="195263"/>
                    <a:pt x="241829" y="195263"/>
                  </a:cubicBezTo>
                  <a:cubicBezTo>
                    <a:pt x="243152" y="195263"/>
                    <a:pt x="244475" y="193920"/>
                    <a:pt x="244475" y="192577"/>
                  </a:cubicBezTo>
                  <a:lnTo>
                    <a:pt x="244475" y="180487"/>
                  </a:lnTo>
                  <a:cubicBezTo>
                    <a:pt x="244475" y="179143"/>
                    <a:pt x="243152" y="177800"/>
                    <a:pt x="241829" y="177800"/>
                  </a:cubicBezTo>
                  <a:cubicBezTo>
                    <a:pt x="241829" y="177800"/>
                    <a:pt x="241829" y="177800"/>
                    <a:pt x="231246" y="177800"/>
                  </a:cubicBezTo>
                  <a:close/>
                  <a:moveTo>
                    <a:pt x="224924" y="106363"/>
                  </a:moveTo>
                  <a:cubicBezTo>
                    <a:pt x="224924" y="106363"/>
                    <a:pt x="223587" y="106363"/>
                    <a:pt x="223587" y="107675"/>
                  </a:cubicBezTo>
                  <a:cubicBezTo>
                    <a:pt x="223587" y="107675"/>
                    <a:pt x="222250" y="108986"/>
                    <a:pt x="222250" y="108986"/>
                  </a:cubicBezTo>
                  <a:cubicBezTo>
                    <a:pt x="222250" y="108986"/>
                    <a:pt x="222250" y="108986"/>
                    <a:pt x="227598" y="164065"/>
                  </a:cubicBezTo>
                  <a:cubicBezTo>
                    <a:pt x="227598" y="165377"/>
                    <a:pt x="228934" y="166688"/>
                    <a:pt x="230271" y="166688"/>
                  </a:cubicBezTo>
                  <a:cubicBezTo>
                    <a:pt x="230271" y="166688"/>
                    <a:pt x="230271" y="166688"/>
                    <a:pt x="240966" y="166688"/>
                  </a:cubicBezTo>
                  <a:cubicBezTo>
                    <a:pt x="242303" y="166688"/>
                    <a:pt x="243640" y="165377"/>
                    <a:pt x="243640" y="164065"/>
                  </a:cubicBezTo>
                  <a:lnTo>
                    <a:pt x="247650" y="108986"/>
                  </a:lnTo>
                  <a:cubicBezTo>
                    <a:pt x="247650" y="108986"/>
                    <a:pt x="247650" y="107675"/>
                    <a:pt x="247650" y="107675"/>
                  </a:cubicBezTo>
                  <a:cubicBezTo>
                    <a:pt x="247650" y="106363"/>
                    <a:pt x="246313" y="106363"/>
                    <a:pt x="246313" y="106363"/>
                  </a:cubicBezTo>
                  <a:cubicBezTo>
                    <a:pt x="246313" y="106363"/>
                    <a:pt x="246313" y="106363"/>
                    <a:pt x="224924" y="106363"/>
                  </a:cubicBezTo>
                  <a:close/>
                  <a:moveTo>
                    <a:pt x="150283" y="82550"/>
                  </a:moveTo>
                  <a:cubicBezTo>
                    <a:pt x="150283" y="82550"/>
                    <a:pt x="150283" y="82550"/>
                    <a:pt x="319617" y="82550"/>
                  </a:cubicBezTo>
                  <a:cubicBezTo>
                    <a:pt x="324909" y="82550"/>
                    <a:pt x="330200" y="86495"/>
                    <a:pt x="330200" y="93070"/>
                  </a:cubicBezTo>
                  <a:cubicBezTo>
                    <a:pt x="330200" y="93070"/>
                    <a:pt x="330200" y="93070"/>
                    <a:pt x="330200" y="211422"/>
                  </a:cubicBezTo>
                  <a:cubicBezTo>
                    <a:pt x="330200" y="217997"/>
                    <a:pt x="324909" y="221943"/>
                    <a:pt x="319617" y="221943"/>
                  </a:cubicBezTo>
                  <a:cubicBezTo>
                    <a:pt x="319617" y="221943"/>
                    <a:pt x="319617" y="221943"/>
                    <a:pt x="227013" y="221943"/>
                  </a:cubicBezTo>
                  <a:cubicBezTo>
                    <a:pt x="227013" y="221943"/>
                    <a:pt x="227013" y="221943"/>
                    <a:pt x="204523" y="256133"/>
                  </a:cubicBezTo>
                  <a:cubicBezTo>
                    <a:pt x="203200" y="257448"/>
                    <a:pt x="201877" y="258763"/>
                    <a:pt x="199231" y="258763"/>
                  </a:cubicBezTo>
                  <a:cubicBezTo>
                    <a:pt x="196585" y="258763"/>
                    <a:pt x="195262" y="257448"/>
                    <a:pt x="193939" y="256133"/>
                  </a:cubicBezTo>
                  <a:cubicBezTo>
                    <a:pt x="193939" y="256133"/>
                    <a:pt x="193939" y="256133"/>
                    <a:pt x="171450" y="221943"/>
                  </a:cubicBezTo>
                  <a:cubicBezTo>
                    <a:pt x="171450" y="221943"/>
                    <a:pt x="171450" y="221943"/>
                    <a:pt x="150283" y="221943"/>
                  </a:cubicBezTo>
                  <a:cubicBezTo>
                    <a:pt x="144991" y="221943"/>
                    <a:pt x="139700" y="217997"/>
                    <a:pt x="139700" y="211422"/>
                  </a:cubicBezTo>
                  <a:cubicBezTo>
                    <a:pt x="139700" y="211422"/>
                    <a:pt x="139700" y="211422"/>
                    <a:pt x="139700" y="93070"/>
                  </a:cubicBezTo>
                  <a:cubicBezTo>
                    <a:pt x="139700" y="86495"/>
                    <a:pt x="144991" y="82550"/>
                    <a:pt x="150283" y="82550"/>
                  </a:cubicBezTo>
                  <a:close/>
                  <a:moveTo>
                    <a:pt x="14521" y="0"/>
                  </a:moveTo>
                  <a:cubicBezTo>
                    <a:pt x="14521" y="0"/>
                    <a:pt x="14521" y="0"/>
                    <a:pt x="237624" y="0"/>
                  </a:cubicBezTo>
                  <a:cubicBezTo>
                    <a:pt x="244225" y="0"/>
                    <a:pt x="250825" y="6573"/>
                    <a:pt x="250825" y="14461"/>
                  </a:cubicBezTo>
                  <a:cubicBezTo>
                    <a:pt x="250825" y="14461"/>
                    <a:pt x="250825" y="14461"/>
                    <a:pt x="250825" y="69676"/>
                  </a:cubicBezTo>
                  <a:cubicBezTo>
                    <a:pt x="250825" y="69676"/>
                    <a:pt x="250825" y="69676"/>
                    <a:pt x="225743" y="69676"/>
                  </a:cubicBezTo>
                  <a:cubicBezTo>
                    <a:pt x="225743" y="69676"/>
                    <a:pt x="225743" y="69676"/>
                    <a:pt x="225743" y="24978"/>
                  </a:cubicBezTo>
                  <a:cubicBezTo>
                    <a:pt x="225743" y="24978"/>
                    <a:pt x="225743" y="24978"/>
                    <a:pt x="25082" y="24978"/>
                  </a:cubicBezTo>
                  <a:cubicBezTo>
                    <a:pt x="25082" y="24978"/>
                    <a:pt x="25082" y="24978"/>
                    <a:pt x="25082" y="286594"/>
                  </a:cubicBezTo>
                  <a:cubicBezTo>
                    <a:pt x="25082" y="286594"/>
                    <a:pt x="25082" y="286594"/>
                    <a:pt x="225743" y="286594"/>
                  </a:cubicBezTo>
                  <a:cubicBezTo>
                    <a:pt x="225743" y="286594"/>
                    <a:pt x="225743" y="286594"/>
                    <a:pt x="225743" y="247154"/>
                  </a:cubicBezTo>
                  <a:cubicBezTo>
                    <a:pt x="225743" y="247154"/>
                    <a:pt x="225743" y="247154"/>
                    <a:pt x="233664" y="235322"/>
                  </a:cubicBezTo>
                  <a:lnTo>
                    <a:pt x="250825" y="235322"/>
                  </a:lnTo>
                  <a:cubicBezTo>
                    <a:pt x="250825" y="235322"/>
                    <a:pt x="250825" y="235322"/>
                    <a:pt x="250825" y="322089"/>
                  </a:cubicBezTo>
                  <a:cubicBezTo>
                    <a:pt x="250825" y="329977"/>
                    <a:pt x="244225" y="336550"/>
                    <a:pt x="237624" y="336550"/>
                  </a:cubicBezTo>
                  <a:cubicBezTo>
                    <a:pt x="237624" y="336550"/>
                    <a:pt x="237624" y="336550"/>
                    <a:pt x="14521" y="336550"/>
                  </a:cubicBezTo>
                  <a:cubicBezTo>
                    <a:pt x="6600" y="336550"/>
                    <a:pt x="0" y="329977"/>
                    <a:pt x="0" y="322089"/>
                  </a:cubicBezTo>
                  <a:cubicBezTo>
                    <a:pt x="0" y="322089"/>
                    <a:pt x="0" y="322089"/>
                    <a:pt x="0" y="14461"/>
                  </a:cubicBezTo>
                  <a:cubicBezTo>
                    <a:pt x="0" y="6573"/>
                    <a:pt x="6600" y="0"/>
                    <a:pt x="14521" y="0"/>
                  </a:cubicBezTo>
                  <a:close/>
                </a:path>
              </a:pathLst>
            </a:custGeom>
            <a:solidFill>
              <a:srgbClr val="FFFFFF"/>
            </a:solidFill>
            <a:ln>
              <a:noFill/>
            </a:ln>
          </p:spPr>
          <p:txBody>
            <a:bodyPr anchor="ctr"/>
            <a:lstStyle/>
            <a:p>
              <a:pPr algn="ctr"/>
              <a:endParaRPr/>
            </a:p>
          </p:txBody>
        </p:sp>
        <p:sp>
          <p:nvSpPr>
            <p:cNvPr id="35" name="íśļîḓê" title="WSpneox6o6">
              <a:extLst>
                <a:ext uri="{FF2B5EF4-FFF2-40B4-BE49-F238E27FC236}">
                  <a16:creationId xmlns:a16="http://schemas.microsoft.com/office/drawing/2014/main" id="{A628C9AB-F240-4998-9F79-1C0436AB4284}"/>
                </a:ext>
              </a:extLst>
            </p:cNvPr>
            <p:cNvSpPr>
              <a:spLocks noChangeAspect="1"/>
            </p:cNvSpPr>
            <p:nvPr/>
          </p:nvSpPr>
          <p:spPr bwMode="auto">
            <a:xfrm>
              <a:off x="3424371" y="1842307"/>
              <a:ext cx="1032276" cy="1183354"/>
            </a:xfrm>
            <a:custGeom>
              <a:gdLst>
                <a:gd fmla="*/ 95356 w 293583" name="connsiteX0"/>
                <a:gd fmla="*/ 263525 h 336550" name="connsiteY0"/>
                <a:gd fmla="*/ 89006 w 293583" name="connsiteX1"/>
                <a:gd fmla="*/ 266065 h 336550" name="connsiteY1"/>
                <a:gd fmla="*/ 85196 w 293583" name="connsiteX2"/>
                <a:gd fmla="*/ 271145 h 336550" name="connsiteY2"/>
                <a:gd fmla="*/ 86466 w 293583" name="connsiteX3"/>
                <a:gd fmla="*/ 277495 h 336550" name="connsiteY3"/>
                <a:gd fmla="*/ 86466 w 293583" name="connsiteX4"/>
                <a:gd fmla="*/ 278765 h 336550" name="connsiteY4"/>
                <a:gd fmla="*/ 94086 w 293583" name="connsiteX5"/>
                <a:gd fmla="*/ 282575 h 336550" name="connsiteY5"/>
                <a:gd fmla="*/ 97896 w 293583" name="connsiteX6"/>
                <a:gd fmla="*/ 281305 h 336550" name="connsiteY6"/>
                <a:gd fmla="*/ 104246 w 293583" name="connsiteX7"/>
                <a:gd fmla="*/ 278765 h 336550" name="connsiteY7"/>
                <a:gd fmla="*/ 95356 w 293583" name="connsiteX8"/>
                <a:gd fmla="*/ 263525 h 336550" name="connsiteY8"/>
                <a:gd fmla="*/ 194734 w 293583" name="connsiteX9"/>
                <a:gd fmla="*/ 241300 h 336550" name="connsiteY9"/>
                <a:gd fmla="*/ 123296 w 293583" name="connsiteX10"/>
                <a:gd fmla="*/ 278628 h 336550" name="connsiteY10"/>
                <a:gd fmla="*/ 127265 w 293583" name="connsiteX11"/>
                <a:gd fmla="*/ 285064 h 336550" name="connsiteY11"/>
                <a:gd fmla="*/ 135202 w 293583" name="connsiteX12"/>
                <a:gd fmla="*/ 288925 h 336550" name="connsiteY12"/>
                <a:gd fmla="*/ 139171 w 293583" name="connsiteX13"/>
                <a:gd fmla="*/ 287638 h 336550" name="connsiteY13"/>
                <a:gd fmla="*/ 202671 w 293583" name="connsiteX14"/>
                <a:gd fmla="*/ 254172 h 336550" name="connsiteY14"/>
                <a:gd fmla="*/ 194734 w 293583" name="connsiteX15"/>
                <a:gd fmla="*/ 241300 h 336550" name="connsiteY15"/>
                <a:gd fmla="*/ 77894 w 293583" name="connsiteX16"/>
                <a:gd fmla="*/ 230187 h 336550" name="connsiteY16"/>
                <a:gd fmla="*/ 71544 w 293583" name="connsiteX17"/>
                <a:gd fmla="*/ 234156 h 336550" name="connsiteY17"/>
                <a:gd fmla="*/ 66464 w 293583" name="connsiteX18"/>
                <a:gd fmla="*/ 236802 h 336550" name="connsiteY18"/>
                <a:gd fmla="*/ 62654 w 293583" name="connsiteX19"/>
                <a:gd fmla="*/ 248708 h 336550" name="connsiteY19"/>
                <a:gd fmla="*/ 63924 w 293583" name="connsiteX20"/>
                <a:gd fmla="*/ 250031 h 336550" name="connsiteY20"/>
                <a:gd fmla="*/ 71544 w 293583" name="connsiteX21"/>
                <a:gd fmla="*/ 254000 h 336550" name="connsiteY21"/>
                <a:gd fmla="*/ 75354 w 293583" name="connsiteX22"/>
                <a:gd fmla="*/ 254000 h 336550" name="connsiteY22"/>
                <a:gd fmla="*/ 80434 w 293583" name="connsiteX23"/>
                <a:gd fmla="*/ 250031 h 336550" name="connsiteY23"/>
                <a:gd fmla="*/ 86784 w 293583" name="connsiteX24"/>
                <a:gd fmla="*/ 247385 h 336550" name="connsiteY24"/>
                <a:gd fmla="*/ 77894 w 293583" name="connsiteX25"/>
                <a:gd fmla="*/ 230187 h 336550" name="connsiteY25"/>
                <a:gd fmla="*/ 61067 w 293583" name="connsiteX26"/>
                <a:gd fmla="*/ 198437 h 336550" name="connsiteY26"/>
                <a:gd fmla="*/ 54187 w 293583" name="connsiteX27"/>
                <a:gd fmla="*/ 202604 h 336550" name="connsiteY27"/>
                <a:gd fmla="*/ 50060 w 293583" name="connsiteX28"/>
                <a:gd fmla="*/ 206771 h 336550" name="connsiteY28"/>
                <a:gd fmla="*/ 51436 w 293583" name="connsiteX29"/>
                <a:gd fmla="*/ 215106 h 336550" name="connsiteY29"/>
                <a:gd fmla="*/ 59691 w 293583" name="connsiteX30"/>
                <a:gd fmla="*/ 220662 h 336550" name="connsiteY30"/>
                <a:gd fmla="*/ 63818 w 293583" name="connsiteX31"/>
                <a:gd fmla="*/ 219273 h 336550" name="connsiteY31"/>
                <a:gd fmla="*/ 69322 w 293583" name="connsiteX32"/>
                <a:gd fmla="*/ 216495 h 336550" name="connsiteY32"/>
                <a:gd fmla="*/ 61067 w 293583" name="connsiteX33"/>
                <a:gd fmla="*/ 198437 h 336550" name="connsiteY33"/>
                <a:gd fmla="*/ 141011 w 293583" name="connsiteX34"/>
                <a:gd fmla="*/ 42862 h 336550" name="connsiteY34"/>
                <a:gd fmla="*/ 29634 w 293583" name="connsiteX35"/>
                <a:gd fmla="*/ 103643 h 336550" name="connsiteY35"/>
                <a:gd fmla="*/ 116115 w 293583" name="connsiteX36"/>
                <a:gd fmla="*/ 263525 h 336550" name="connsiteY36"/>
                <a:gd fmla="*/ 190803 w 293583" name="connsiteX37"/>
                <a:gd fmla="*/ 222564 h 336550" name="connsiteY37"/>
                <a:gd fmla="*/ 193424 w 293583" name="connsiteX38"/>
                <a:gd fmla="*/ 198780 h 336550" name="connsiteY38"/>
                <a:gd fmla="*/ 193424 w 293583" name="connsiteX39"/>
                <a:gd fmla="*/ 197458 h 336550" name="connsiteY39"/>
                <a:gd fmla="*/ 194734 w 293583" name="connsiteX40"/>
                <a:gd fmla="*/ 189530 h 336550" name="connsiteY40"/>
                <a:gd fmla="*/ 185562 w 293583" name="connsiteX41"/>
                <a:gd fmla="*/ 186888 h 336550" name="connsiteY41"/>
                <a:gd fmla="*/ 152804 w 293583" name="connsiteX42"/>
                <a:gd fmla="*/ 167068 h 336550" name="connsiteY42"/>
                <a:gd fmla="*/ 177700 w 293583" name="connsiteX43"/>
                <a:gd fmla="*/ 130070 h 336550" name="connsiteY43"/>
                <a:gd fmla="*/ 185562 w 293583" name="connsiteX44"/>
                <a:gd fmla="*/ 126106 h 336550" name="connsiteY44"/>
                <a:gd fmla="*/ 141011 w 293583" name="connsiteX45"/>
                <a:gd fmla="*/ 42862 h 336550" name="connsiteY45"/>
                <a:gd fmla="*/ 120699 w 293583" name="connsiteX46"/>
                <a:gd fmla="*/ 17462 h 336550" name="connsiteY46"/>
                <a:gd fmla="*/ 116748 w 293583" name="connsiteX47"/>
                <a:gd fmla="*/ 18785 h 336550" name="connsiteY47"/>
                <a:gd fmla="*/ 20614 w 293583" name="connsiteX48"/>
                <a:gd fmla="*/ 70379 h 336550" name="connsiteY48"/>
                <a:gd fmla="*/ 16663 w 293583" name="connsiteX49"/>
                <a:gd fmla="*/ 75671 h 336550" name="connsiteY49"/>
                <a:gd fmla="*/ 16663 w 293583" name="connsiteX50"/>
                <a:gd fmla="*/ 82285 h 336550" name="connsiteY50"/>
                <a:gd fmla="*/ 20614 w 293583" name="connsiteX51"/>
                <a:gd fmla="*/ 88900 h 336550" name="connsiteY51"/>
                <a:gd fmla="*/ 131234 w 293583" name="connsiteX52"/>
                <a:gd fmla="*/ 29368 h 336550" name="connsiteY52"/>
                <a:gd fmla="*/ 128600 w 293583" name="connsiteX53"/>
                <a:gd fmla="*/ 22754 h 336550" name="connsiteY53"/>
                <a:gd fmla="*/ 120699 w 293583" name="connsiteX54"/>
                <a:gd fmla="*/ 17462 h 336550" name="connsiteY54"/>
                <a:gd fmla="*/ 192839 w 293583" name="connsiteX55"/>
                <a:gd fmla="*/ 5790 h 336550" name="connsiteY55"/>
                <a:gd fmla="*/ 202058 w 293583" name="connsiteX56"/>
                <a:gd fmla="*/ 13634 h 336550" name="connsiteY56"/>
                <a:gd fmla="*/ 202058 w 293583" name="connsiteX57"/>
                <a:gd fmla="*/ 17556 h 336550" name="connsiteY57"/>
                <a:gd fmla="*/ 275805 w 293583" name="connsiteX58"/>
                <a:gd fmla="*/ 26707 h 336550" name="connsiteY58"/>
                <a:gd fmla="*/ 275805 w 293583" name="connsiteX59"/>
                <a:gd fmla="*/ 111685 h 336550" name="connsiteY59"/>
                <a:gd fmla="*/ 270537 w 293583" name="connsiteX60"/>
                <a:gd fmla="*/ 114300 h 336550" name="connsiteY60"/>
                <a:gd fmla="*/ 263953 w 293583" name="connsiteX61"/>
                <a:gd fmla="*/ 111685 h 336550" name="connsiteY61"/>
                <a:gd fmla="*/ 263953 w 293583" name="connsiteX62"/>
                <a:gd fmla="*/ 99919 h 336550" name="connsiteY62"/>
                <a:gd fmla="*/ 263953 w 293583" name="connsiteX63"/>
                <a:gd fmla="*/ 38474 h 336550" name="connsiteY63"/>
                <a:gd fmla="*/ 233664 w 293583" name="connsiteX64"/>
                <a:gd fmla="*/ 26707 h 336550" name="connsiteY64"/>
                <a:gd fmla="*/ 213910 w 293583" name="connsiteX65"/>
                <a:gd fmla="*/ 30629 h 336550" name="connsiteY65"/>
                <a:gd fmla="*/ 217861 w 293583" name="connsiteX66"/>
                <a:gd fmla="*/ 30629 h 336550" name="connsiteY66"/>
                <a:gd fmla="*/ 227079 w 293583" name="connsiteX67"/>
                <a:gd fmla="*/ 39781 h 336550" name="connsiteY67"/>
                <a:gd fmla="*/ 217861 w 293583" name="connsiteX68"/>
                <a:gd fmla="*/ 48932 h 336550" name="connsiteY68"/>
                <a:gd fmla="*/ 192839 w 293583" name="connsiteX69"/>
                <a:gd fmla="*/ 48932 h 336550" name="connsiteY69"/>
                <a:gd fmla="*/ 183621 w 293583" name="connsiteX70"/>
                <a:gd fmla="*/ 39781 h 336550" name="connsiteY70"/>
                <a:gd fmla="*/ 183621 w 293583" name="connsiteX71"/>
                <a:gd fmla="*/ 13634 h 336550" name="connsiteY71"/>
                <a:gd fmla="*/ 192839 w 293583" name="connsiteX72"/>
                <a:gd fmla="*/ 5790 h 336550" name="connsiteY72"/>
                <a:gd fmla="*/ 121837 w 293583" name="connsiteX73"/>
                <a:gd fmla="*/ 0 h 336550" name="connsiteY73"/>
                <a:gd fmla="*/ 144205 w 293583" name="connsiteX74"/>
                <a:gd fmla="*/ 13146 h 336550" name="connsiteY74"/>
                <a:gd fmla="*/ 203415 w 293583" name="connsiteX75"/>
                <a:gd fmla="*/ 120948 h 336550" name="connsiteY75"/>
                <a:gd fmla="*/ 236309 w 293583" name="connsiteX76"/>
                <a:gd fmla="*/ 123577 h 336550" name="connsiteY76"/>
                <a:gd fmla="*/ 262624 w 293583" name="connsiteX77"/>
                <a:gd fmla="*/ 153814 h 336550" name="connsiteY77"/>
                <a:gd fmla="*/ 265256 w 293583" name="connsiteX78"/>
                <a:gd fmla="*/ 160387 h 336550" name="connsiteY78"/>
                <a:gd fmla="*/ 274466 w 293583" name="connsiteX79"/>
                <a:gd fmla="*/ 281335 h 336550" name="connsiteY79"/>
                <a:gd fmla="*/ 266572 w 293583" name="connsiteX80"/>
                <a:gd fmla="*/ 286593 h 336550" name="connsiteY80"/>
                <a:gd fmla="*/ 262624 w 293583" name="connsiteX81"/>
                <a:gd fmla="*/ 286593 h 336550" name="connsiteY81"/>
                <a:gd fmla="*/ 257361 w 293583" name="connsiteX82"/>
                <a:gd fmla="*/ 274762 h 336550" name="connsiteY82"/>
                <a:gd fmla="*/ 248151 w 293583" name="connsiteX83"/>
                <a:gd fmla="*/ 165646 h 336550" name="connsiteY83"/>
                <a:gd fmla="*/ 246835 w 293583" name="connsiteX84"/>
                <a:gd fmla="*/ 159072 h 336550" name="connsiteY84"/>
                <a:gd fmla="*/ 229730 w 293583" name="connsiteX85"/>
                <a:gd fmla="*/ 139353 h 336550" name="connsiteY85"/>
                <a:gd fmla="*/ 184994 w 293583" name="connsiteX86"/>
                <a:gd fmla="*/ 145926 h 336550" name="connsiteY86"/>
                <a:gd fmla="*/ 170520 w 293583" name="connsiteX87"/>
                <a:gd fmla="*/ 161702 h 336550" name="connsiteY87"/>
                <a:gd fmla="*/ 184994 w 293583" name="connsiteX88"/>
                <a:gd fmla="*/ 169590 h 336550" name="connsiteY88"/>
                <a:gd fmla="*/ 209994 w 293583" name="connsiteX89"/>
                <a:gd fmla="*/ 180107 h 336550" name="connsiteY89"/>
                <a:gd fmla="*/ 211309 w 293583" name="connsiteX90"/>
                <a:gd fmla="*/ 202456 h 336550" name="connsiteY90"/>
                <a:gd fmla="*/ 227099 w 293583" name="connsiteX91"/>
                <a:gd fmla="*/ 251098 h 336550" name="connsiteY91"/>
                <a:gd fmla="*/ 231046 w 293583" name="connsiteX92"/>
                <a:gd fmla="*/ 262930 h 336550" name="connsiteY92"/>
                <a:gd fmla="*/ 219204 w 293583" name="connsiteX93"/>
                <a:gd fmla="*/ 266874 h 336550" name="connsiteY93"/>
                <a:gd fmla="*/ 217888 w 293583" name="connsiteX94"/>
                <a:gd fmla="*/ 265559 h 336550" name="connsiteY94"/>
                <a:gd fmla="*/ 154731 w 293583" name="connsiteX95"/>
                <a:gd fmla="*/ 299740 h 336550" name="connsiteY95"/>
                <a:gd fmla="*/ 175783 w 293583" name="connsiteX96"/>
                <a:gd fmla="*/ 319460 h 336550" name="connsiteY96"/>
                <a:gd fmla="*/ 179731 w 293583" name="connsiteX97"/>
                <a:gd fmla="*/ 331291 h 336550" name="connsiteY97"/>
                <a:gd fmla="*/ 171836 w 293583" name="connsiteX98"/>
                <a:gd fmla="*/ 336550 h 336550" name="connsiteY98"/>
                <a:gd fmla="*/ 167889 w 293583" name="connsiteX99"/>
                <a:gd fmla="*/ 335235 h 336550" name="connsiteY99"/>
                <a:gd fmla="*/ 137626 w 293583" name="connsiteX100"/>
                <a:gd fmla="*/ 306313 h 336550" name="connsiteY100"/>
                <a:gd fmla="*/ 136311 w 293583" name="connsiteX101"/>
                <a:gd fmla="*/ 306313 h 336550" name="connsiteY101"/>
                <a:gd fmla="*/ 112627 w 293583" name="connsiteX102"/>
                <a:gd fmla="*/ 294481 h 336550" name="connsiteY102"/>
                <a:gd fmla="*/ 107364 w 293583" name="connsiteX103"/>
                <a:gd fmla="*/ 297111 h 336550" name="connsiteY103"/>
                <a:gd fmla="*/ 94206 w 293583" name="connsiteX104"/>
                <a:gd fmla="*/ 301055 h 336550" name="connsiteY104"/>
                <a:gd fmla="*/ 70522 w 293583" name="connsiteX105"/>
                <a:gd fmla="*/ 286593 h 336550" name="connsiteY105"/>
                <a:gd fmla="*/ 70522 w 293583" name="connsiteX106"/>
                <a:gd fmla="*/ 285279 h 336550" name="connsiteY106"/>
                <a:gd fmla="*/ 67891 w 293583" name="connsiteX107"/>
                <a:gd fmla="*/ 272132 h 336550" name="connsiteY107"/>
                <a:gd fmla="*/ 48154 w 293583" name="connsiteX108"/>
                <a:gd fmla="*/ 257671 h 336550" name="connsiteY108"/>
                <a:gd fmla="*/ 48154 w 293583" name="connsiteX109"/>
                <a:gd fmla="*/ 256356 h 336550" name="connsiteY109"/>
                <a:gd fmla="*/ 46838 w 293583" name="connsiteX110"/>
                <a:gd fmla="*/ 234007 h 336550" name="connsiteY110"/>
                <a:gd fmla="*/ 36312 w 293583" name="connsiteX111"/>
                <a:gd fmla="*/ 223490 h 336550" name="connsiteY111"/>
                <a:gd fmla="*/ 36312 w 293583" name="connsiteX112"/>
                <a:gd fmla="*/ 222176 h 336550" name="connsiteY112"/>
                <a:gd fmla="*/ 33681 w 293583" name="connsiteX113"/>
                <a:gd fmla="*/ 202456 h 336550" name="connsiteY113"/>
                <a:gd fmla="*/ 46838 w 293583" name="connsiteX114"/>
                <a:gd fmla="*/ 186680 h 336550" name="connsiteY114"/>
                <a:gd fmla="*/ 53417 w 293583" name="connsiteX115"/>
                <a:gd fmla="*/ 182736 h 336550" name="connsiteY115"/>
                <a:gd fmla="*/ 3418 w 293583" name="connsiteX116"/>
                <a:gd fmla="*/ 90711 h 336550" name="connsiteY116"/>
                <a:gd fmla="*/ 787 w 293583" name="connsiteX117"/>
                <a:gd fmla="*/ 70991 h 336550" name="connsiteY117"/>
                <a:gd fmla="*/ 13944 w 293583" name="connsiteX118"/>
                <a:gd fmla="*/ 55215 h 336550" name="connsiteY118"/>
                <a:gd fmla="*/ 108679 w 293583" name="connsiteX119"/>
                <a:gd fmla="*/ 2629 h 336550" name="connsiteY119"/>
                <a:gd fmla="*/ 121837 w 293583" name="connsiteX120"/>
                <a:gd fmla="*/ 0 h 336550" name="connsiteY1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b="b" l="l" r="r" t="t"/>
              <a:pathLst>
                <a:path h="336550" w="293583">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rgbClr val="FFFFFF"/>
            </a:solidFill>
            <a:ln>
              <a:noFill/>
            </a:ln>
          </p:spPr>
          <p:txBody>
            <a:bodyPr anchor="ctr"/>
            <a:lstStyle/>
            <a:p>
              <a:pPr algn="ctr"/>
              <a:endParaRPr/>
            </a:p>
          </p:txBody>
        </p:sp>
        <p:sp>
          <p:nvSpPr>
            <p:cNvPr id="36" name="išľíďe">
              <a:extLst>
                <a:ext uri="{FF2B5EF4-FFF2-40B4-BE49-F238E27FC236}">
                  <a16:creationId xmlns:a16="http://schemas.microsoft.com/office/drawing/2014/main" id="{F2A5F618-0459-444C-8F57-A7B72A754C24}"/>
                </a:ext>
              </a:extLst>
            </p:cNvPr>
            <p:cNvSpPr/>
            <p:nvPr/>
          </p:nvSpPr>
          <p:spPr bwMode="auto">
            <a:xfrm>
              <a:off x="1858540" y="3034615"/>
              <a:ext cx="968364" cy="966570"/>
            </a:xfrm>
            <a:custGeom>
              <a:gdLst>
                <a:gd fmla="*/ 164 w 204" name="T0"/>
                <a:gd fmla="*/ 0 h 204" name="T1"/>
                <a:gd fmla="*/ 39 w 204" name="T2"/>
                <a:gd fmla="*/ 0 h 204" name="T3"/>
                <a:gd fmla="*/ 0 w 204" name="T4"/>
                <a:gd fmla="*/ 39 h 204" name="T5"/>
                <a:gd fmla="*/ 0 w 204" name="T6"/>
                <a:gd fmla="*/ 81 h 204" name="T7"/>
                <a:gd fmla="*/ 0 w 204" name="T8"/>
                <a:gd fmla="*/ 164 h 204" name="T9"/>
                <a:gd fmla="*/ 39 w 204" name="T10"/>
                <a:gd fmla="*/ 204 h 204" name="T11"/>
                <a:gd fmla="*/ 164 w 204" name="T12"/>
                <a:gd fmla="*/ 204 h 204" name="T13"/>
                <a:gd fmla="*/ 204 w 204" name="T14"/>
                <a:gd fmla="*/ 164 h 204" name="T15"/>
                <a:gd fmla="*/ 204 w 204" name="T16"/>
                <a:gd fmla="*/ 81 h 204" name="T17"/>
                <a:gd fmla="*/ 204 w 204" name="T18"/>
                <a:gd fmla="*/ 39 h 204" name="T19"/>
                <a:gd fmla="*/ 164 w 204" name="T20"/>
                <a:gd fmla="*/ 0 h 204" name="T21"/>
                <a:gd fmla="*/ 176 w 204" name="T22"/>
                <a:gd fmla="*/ 23 h 204" name="T23"/>
                <a:gd fmla="*/ 180 w 204" name="T24"/>
                <a:gd fmla="*/ 23 h 204" name="T25"/>
                <a:gd fmla="*/ 180 w 204" name="T26"/>
                <a:gd fmla="*/ 28 h 204" name="T27"/>
                <a:gd fmla="*/ 180 w 204" name="T28"/>
                <a:gd fmla="*/ 58 h 204" name="T29"/>
                <a:gd fmla="*/ 146 w 204" name="T30"/>
                <a:gd fmla="*/ 58 h 204" name="T31"/>
                <a:gd fmla="*/ 146 w 204" name="T32"/>
                <a:gd fmla="*/ 24 h 204" name="T33"/>
                <a:gd fmla="*/ 176 w 204" name="T34"/>
                <a:gd fmla="*/ 23 h 204" name="T35"/>
                <a:gd fmla="*/ 73 w 204" name="T36"/>
                <a:gd fmla="*/ 81 h 204" name="T37"/>
                <a:gd fmla="*/ 102 w 204" name="T38"/>
                <a:gd fmla="*/ 66 h 204" name="T39"/>
                <a:gd fmla="*/ 131 w 204" name="T40"/>
                <a:gd fmla="*/ 81 h 204" name="T41"/>
                <a:gd fmla="*/ 138 w 204" name="T42"/>
                <a:gd fmla="*/ 102 h 204" name="T43"/>
                <a:gd fmla="*/ 102 w 204" name="T44"/>
                <a:gd fmla="*/ 138 h 204" name="T45"/>
                <a:gd fmla="*/ 66 w 204" name="T46"/>
                <a:gd fmla="*/ 102 h 204" name="T47"/>
                <a:gd fmla="*/ 73 w 204" name="T48"/>
                <a:gd fmla="*/ 81 h 204" name="T49"/>
                <a:gd fmla="*/ 184 w 204" name="T50"/>
                <a:gd fmla="*/ 164 h 204" name="T51"/>
                <a:gd fmla="*/ 164 w 204" name="T52"/>
                <a:gd fmla="*/ 184 h 204" name="T53"/>
                <a:gd fmla="*/ 39 w 204" name="T54"/>
                <a:gd fmla="*/ 184 h 204" name="T55"/>
                <a:gd fmla="*/ 20 w 204" name="T56"/>
                <a:gd fmla="*/ 164 h 204" name="T57"/>
                <a:gd fmla="*/ 20 w 204" name="T58"/>
                <a:gd fmla="*/ 81 h 204" name="T59"/>
                <a:gd fmla="*/ 50 w 204" name="T60"/>
                <a:gd fmla="*/ 81 h 204" name="T61"/>
                <a:gd fmla="*/ 46 w 204" name="T62"/>
                <a:gd fmla="*/ 102 h 204" name="T63"/>
                <a:gd fmla="*/ 102 w 204" name="T64"/>
                <a:gd fmla="*/ 158 h 204" name="T65"/>
                <a:gd fmla="*/ 157 w 204" name="T66"/>
                <a:gd fmla="*/ 102 h 204" name="T67"/>
                <a:gd fmla="*/ 153 w 204" name="T68"/>
                <a:gd fmla="*/ 81 h 204" name="T69"/>
                <a:gd fmla="*/ 184 w 204" name="T70"/>
                <a:gd fmla="*/ 81 h 204" name="T71"/>
                <a:gd fmla="*/ 184 w 204" name="T72"/>
                <a:gd fmla="*/ 164 h 2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a:p>
          </p:txBody>
        </p:sp>
      </p:grpSp>
      <p:sp>
        <p:nvSpPr>
          <p:cNvPr id="40" name="文本框 39">
            <a:extLst>
              <a:ext uri="{FF2B5EF4-FFF2-40B4-BE49-F238E27FC236}">
                <a16:creationId xmlns:a16="http://schemas.microsoft.com/office/drawing/2014/main" id="{C43297CE-B694-4E71-8CC4-420DD183C7E2}"/>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en-US" b="1" lang="zh-CN" sz="3500">
                <a:blipFill>
                  <a:blip r:embed="rId3"/>
                  <a:stretch>
                    <a:fillRect/>
                  </a:stretch>
                </a:blipFill>
                <a:latin charset="-122" panose="020b0503020204020204" pitchFamily="34" typeface="微软雅黑"/>
                <a:ea charset="-122" panose="020b0503020204020204" pitchFamily="34" typeface="微软雅黑"/>
              </a:rPr>
              <a:t>替代品</a:t>
            </a:r>
          </a:p>
        </p:txBody>
      </p:sp>
      <p:sp>
        <p:nvSpPr>
          <p:cNvPr id="41" name="文本框 40">
            <a:extLst>
              <a:ext uri="{FF2B5EF4-FFF2-40B4-BE49-F238E27FC236}">
                <a16:creationId xmlns:a16="http://schemas.microsoft.com/office/drawing/2014/main" id="{F4BF5DB2-521C-4278-A457-6579533FD03C}"/>
              </a:ext>
            </a:extLst>
          </p:cNvPr>
          <p:cNvSpPr txBox="1"/>
          <p:nvPr/>
        </p:nvSpPr>
        <p:spPr>
          <a:xfrm>
            <a:off x="960395" y="2509751"/>
            <a:ext cx="3240033" cy="2148841"/>
          </a:xfrm>
          <a:prstGeom prst="rect">
            <a:avLst/>
          </a:prstGeom>
          <a:noFill/>
        </p:spPr>
        <p:txBody>
          <a:bodyPr rtlCol="0" wrap="square">
            <a:spAutoFit/>
          </a:bodyPr>
          <a:lstStyle/>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替代品指的是和现有产品具有相同功能的产品，但是替代品能否产生替代的效果，就要看替代产品能否提供比现有产品更大的『性价比』。</a:t>
            </a:r>
          </a:p>
        </p:txBody>
      </p:sp>
      <p:sp>
        <p:nvSpPr>
          <p:cNvPr id="42" name="文本框 41">
            <a:extLst>
              <a:ext uri="{FF2B5EF4-FFF2-40B4-BE49-F238E27FC236}">
                <a16:creationId xmlns:a16="http://schemas.microsoft.com/office/drawing/2014/main" id="{03F7F55F-F05F-4BA2-BAC4-7C5F298BCDE4}"/>
              </a:ext>
            </a:extLst>
          </p:cNvPr>
          <p:cNvSpPr txBox="1"/>
          <p:nvPr/>
        </p:nvSpPr>
        <p:spPr>
          <a:xfrm>
            <a:off x="8043370" y="1628219"/>
            <a:ext cx="3240033" cy="1737360"/>
          </a:xfrm>
          <a:prstGeom prst="rect">
            <a:avLst/>
          </a:prstGeom>
          <a:noFill/>
        </p:spPr>
        <p:txBody>
          <a:bodyPr rtlCol="0" wrap="square">
            <a:spAutoFit/>
          </a:bodyPr>
          <a:lstStyle/>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所以，替代品的实际功能，是对现有产品造成了价格上的限制，进而影响到整个行业的收益。</a:t>
            </a:r>
          </a:p>
        </p:txBody>
      </p:sp>
      <p:sp>
        <p:nvSpPr>
          <p:cNvPr id="43" name="文本框 42">
            <a:extLst>
              <a:ext uri="{FF2B5EF4-FFF2-40B4-BE49-F238E27FC236}">
                <a16:creationId xmlns:a16="http://schemas.microsoft.com/office/drawing/2014/main" id="{58A67CBF-C5D3-4EA2-A31A-75FA5E919224}"/>
              </a:ext>
            </a:extLst>
          </p:cNvPr>
          <p:cNvSpPr txBox="1"/>
          <p:nvPr/>
        </p:nvSpPr>
        <p:spPr>
          <a:xfrm>
            <a:off x="7533527" y="3934938"/>
            <a:ext cx="3990257" cy="2148841"/>
          </a:xfrm>
          <a:prstGeom prst="rect">
            <a:avLst/>
          </a:prstGeom>
          <a:noFill/>
        </p:spPr>
        <p:txBody>
          <a:bodyPr rtlCol="0" wrap="square">
            <a:spAutoFit/>
          </a:bodyPr>
          <a:lstStyle/>
          <a:p>
            <a:pPr>
              <a:lnSpc>
                <a:spcPct val="150000"/>
              </a:lnSpc>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如果一但替代品能够提供比现有产品更高的『性价比』，那么对现有产品产生巨大的威胁，有时甚至会造成整个行业的颠覆，因此，现有产品生产企业千万不可以掉以轻心！</a:t>
            </a:r>
          </a:p>
        </p:txBody>
      </p:sp>
    </p:spTree>
    <p:extLst>
      <p:ext uri="{BB962C8B-B14F-4D97-AF65-F5344CB8AC3E}">
        <p14:creationId val="14339206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500" id="7"/>
                                        <p:tgtEl>
                                          <p:spTgt spid="2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41"/>
                                        </p:tgtEl>
                                        <p:attrNameLst>
                                          <p:attrName>style.visibility</p:attrName>
                                        </p:attrNameLst>
                                      </p:cBhvr>
                                      <p:to>
                                        <p:strVal val="visible"/>
                                      </p:to>
                                    </p:set>
                                    <p:animEffect filter="randombar(horizontal)" transition="in">
                                      <p:cBhvr>
                                        <p:cTn dur="500" id="12"/>
                                        <p:tgtEl>
                                          <p:spTgt spid="41"/>
                                        </p:tgtEl>
                                      </p:cBhvr>
                                    </p:animEffect>
                                  </p:childTnLst>
                                </p:cTn>
                              </p:par>
                              <p:par>
                                <p:cTn fill="hold" grpId="0" id="13" nodeType="withEffect" presetClass="entr" presetID="14" presetSubtype="10">
                                  <p:stCondLst>
                                    <p:cond delay="0"/>
                                  </p:stCondLst>
                                  <p:childTnLst>
                                    <p:set>
                                      <p:cBhvr>
                                        <p:cTn dur="1" fill="hold" id="14">
                                          <p:stCondLst>
                                            <p:cond delay="0"/>
                                          </p:stCondLst>
                                        </p:cTn>
                                        <p:tgtEl>
                                          <p:spTgt spid="42"/>
                                        </p:tgtEl>
                                        <p:attrNameLst>
                                          <p:attrName>style.visibility</p:attrName>
                                        </p:attrNameLst>
                                      </p:cBhvr>
                                      <p:to>
                                        <p:strVal val="visible"/>
                                      </p:to>
                                    </p:set>
                                    <p:animEffect filter="randombar(horizontal)" transition="in">
                                      <p:cBhvr>
                                        <p:cTn dur="500" id="15"/>
                                        <p:tgtEl>
                                          <p:spTgt spid="42"/>
                                        </p:tgtEl>
                                      </p:cBhvr>
                                    </p:animEffect>
                                  </p:childTnLst>
                                </p:cTn>
                              </p:par>
                              <p:par>
                                <p:cTn fill="hold" grpId="0" id="16" nodeType="withEffect" presetClass="entr" presetID="14" presetSubtype="10">
                                  <p:stCondLst>
                                    <p:cond delay="0"/>
                                  </p:stCondLst>
                                  <p:childTnLst>
                                    <p:set>
                                      <p:cBhvr>
                                        <p:cTn dur="1" fill="hold" id="17">
                                          <p:stCondLst>
                                            <p:cond delay="0"/>
                                          </p:stCondLst>
                                        </p:cTn>
                                        <p:tgtEl>
                                          <p:spTgt spid="43"/>
                                        </p:tgtEl>
                                        <p:attrNameLst>
                                          <p:attrName>style.visibility</p:attrName>
                                        </p:attrNameLst>
                                      </p:cBhvr>
                                      <p:to>
                                        <p:strVal val="visible"/>
                                      </p:to>
                                    </p:set>
                                    <p:animEffect filter="randombar(horizontal)" transition="in">
                                      <p:cBhvr>
                                        <p:cTn dur="500" id="18"/>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矩形 27"/>
          <p:cNvSpPr/>
          <p:nvPr/>
        </p:nvSpPr>
        <p:spPr>
          <a:xfrm>
            <a:off x="2090343" y="2486599"/>
            <a:ext cx="2647463" cy="365760"/>
          </a:xfrm>
          <a:prstGeom prst="rect">
            <a:avLst/>
          </a:prstGeom>
        </p:spPr>
        <p:txBody>
          <a:bodyPr wrap="square">
            <a:spAutoFit/>
          </a:bodyPr>
          <a:lstStyle/>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客户产品的市场占有率</a:t>
            </a:r>
          </a:p>
        </p:txBody>
      </p:sp>
      <p:sp>
        <p:nvSpPr>
          <p:cNvPr id="58" name="矩形 57"/>
          <p:cNvSpPr/>
          <p:nvPr/>
        </p:nvSpPr>
        <p:spPr>
          <a:xfrm>
            <a:off x="3625991" y="4908745"/>
            <a:ext cx="2861409" cy="365760"/>
          </a:xfrm>
          <a:prstGeom prst="rect">
            <a:avLst/>
          </a:prstGeom>
        </p:spPr>
        <p:txBody>
          <a:bodyPr wrap="square">
            <a:spAutoFit/>
          </a:bodyPr>
          <a:lstStyle/>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在客户采购中的份额比例</a:t>
            </a:r>
          </a:p>
        </p:txBody>
      </p:sp>
      <p:sp>
        <p:nvSpPr>
          <p:cNvPr id="63" name="矩形 62"/>
          <p:cNvSpPr/>
          <p:nvPr/>
        </p:nvSpPr>
        <p:spPr>
          <a:xfrm>
            <a:off x="910374" y="4872356"/>
            <a:ext cx="2647463" cy="365760"/>
          </a:xfrm>
          <a:prstGeom prst="rect">
            <a:avLst/>
          </a:prstGeom>
        </p:spPr>
        <p:txBody>
          <a:bodyPr wrap="square">
            <a:spAutoFit/>
          </a:bodyPr>
          <a:lstStyle/>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客户的议价能力</a:t>
            </a:r>
          </a:p>
        </p:txBody>
      </p:sp>
      <p:sp>
        <p:nvSpPr>
          <p:cNvPr id="68" name="矩形 67"/>
          <p:cNvSpPr/>
          <p:nvPr/>
        </p:nvSpPr>
        <p:spPr>
          <a:xfrm>
            <a:off x="6583815" y="4897520"/>
            <a:ext cx="3799254" cy="365760"/>
          </a:xfrm>
          <a:prstGeom prst="rect">
            <a:avLst/>
          </a:prstGeom>
        </p:spPr>
        <p:txBody>
          <a:bodyPr wrap="square">
            <a:sp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客户的信誉、拖欠款</a:t>
            </a:r>
          </a:p>
        </p:txBody>
      </p:sp>
      <p:sp>
        <p:nvSpPr>
          <p:cNvPr id="73" name="矩形 72"/>
          <p:cNvSpPr/>
          <p:nvPr/>
        </p:nvSpPr>
        <p:spPr>
          <a:xfrm>
            <a:off x="5346142" y="2440238"/>
            <a:ext cx="3799254" cy="365760"/>
          </a:xfrm>
          <a:prstGeom prst="rect">
            <a:avLst/>
          </a:prstGeom>
        </p:spPr>
        <p:txBody>
          <a:bodyPr wrap="square">
            <a:sp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客户的产品营利能力</a:t>
            </a:r>
          </a:p>
        </p:txBody>
      </p:sp>
      <p:sp>
        <p:nvSpPr>
          <p:cNvPr id="78" name="矩形 77"/>
          <p:cNvSpPr/>
          <p:nvPr/>
        </p:nvSpPr>
        <p:spPr>
          <a:xfrm>
            <a:off x="7807437" y="2418184"/>
            <a:ext cx="3799254" cy="365760"/>
          </a:xfrm>
          <a:prstGeom prst="rect">
            <a:avLst/>
          </a:prstGeom>
        </p:spPr>
        <p:txBody>
          <a:bodyPr wrap="square">
            <a:sp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客户向后整合的力量等</a:t>
            </a:r>
          </a:p>
        </p:txBody>
      </p:sp>
      <p:sp>
        <p:nvSpPr>
          <p:cNvPr id="80"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E52EB0A9-450F-4034-9B74-3DD7E360F695}"/>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en-US" b="1" lang="zh-CN" sz="3500">
                <a:blipFill>
                  <a:blip r:embed="rId3"/>
                  <a:stretch>
                    <a:fillRect/>
                  </a:stretch>
                </a:blipFill>
                <a:latin charset="-122" panose="020b0503020204020204" pitchFamily="34" typeface="微软雅黑"/>
                <a:ea charset="-122" panose="020b0503020204020204" pitchFamily="34" typeface="微软雅黑"/>
              </a:rPr>
              <a:t>客户</a:t>
            </a:r>
          </a:p>
        </p:txBody>
      </p:sp>
      <p:grpSp>
        <p:nvGrpSpPr>
          <p:cNvPr id="82" name="Group 72">
            <a:extLst>
              <a:ext uri="{FF2B5EF4-FFF2-40B4-BE49-F238E27FC236}">
                <a16:creationId xmlns:a16="http://schemas.microsoft.com/office/drawing/2014/main" id="{B6446848-895D-4D24-89EF-FB1291EB53B1}"/>
              </a:ext>
            </a:extLst>
          </p:cNvPr>
          <p:cNvGrpSpPr/>
          <p:nvPr/>
        </p:nvGrpSpPr>
        <p:grpSpPr>
          <a:xfrm>
            <a:off x="6092443" y="3799269"/>
            <a:ext cx="302992" cy="237848"/>
            <a:chOff x="17418050" y="5818188"/>
            <a:chExt cx="1587500" cy="1246187"/>
          </a:xfrm>
        </p:grpSpPr>
        <p:sp>
          <p:nvSpPr>
            <p:cNvPr id="83" name="Freeform 20">
              <a:extLst>
                <a:ext uri="{FF2B5EF4-FFF2-40B4-BE49-F238E27FC236}">
                  <a16:creationId xmlns:a16="http://schemas.microsoft.com/office/drawing/2014/main" id="{DB534597-2734-4842-92EC-DF97E26AA156}"/>
                </a:ext>
              </a:extLst>
            </p:cNvPr>
            <p:cNvSpPr>
              <a:spLocks noEditPoints="1"/>
            </p:cNvSpPr>
            <p:nvPr/>
          </p:nvSpPr>
          <p:spPr bwMode="auto">
            <a:xfrm>
              <a:off x="17418050" y="5818188"/>
              <a:ext cx="1587500" cy="263525"/>
            </a:xfrm>
            <a:custGeom>
              <a:gdLst>
                <a:gd fmla="*/ 471 w 507" name="T0"/>
                <a:gd fmla="*/ 0 h 84" name="T1"/>
                <a:gd fmla="*/ 37 w 507" name="T2"/>
                <a:gd fmla="*/ 0 h 84" name="T3"/>
                <a:gd fmla="*/ 0 w 507" name="T4"/>
                <a:gd fmla="*/ 37 h 84" name="T5"/>
                <a:gd fmla="*/ 0 w 507" name="T6"/>
                <a:gd fmla="*/ 84 h 84" name="T7"/>
                <a:gd fmla="*/ 507 w 507" name="T8"/>
                <a:gd fmla="*/ 84 h 84" name="T9"/>
                <a:gd fmla="*/ 507 w 507" name="T10"/>
                <a:gd fmla="*/ 37 h 84" name="T11"/>
                <a:gd fmla="*/ 471 w 507" name="T12"/>
                <a:gd fmla="*/ 0 h 84" name="T13"/>
                <a:gd fmla="*/ 49 w 507" name="T14"/>
                <a:gd fmla="*/ 59 h 84" name="T15"/>
                <a:gd fmla="*/ 36 w 507" name="T16"/>
                <a:gd fmla="*/ 46 h 84" name="T17"/>
                <a:gd fmla="*/ 49 w 507" name="T18"/>
                <a:gd fmla="*/ 33 h 84" name="T19"/>
                <a:gd fmla="*/ 62 w 507" name="T20"/>
                <a:gd fmla="*/ 46 h 84" name="T21"/>
                <a:gd fmla="*/ 49 w 507" name="T22"/>
                <a:gd fmla="*/ 59 h 84" name="T23"/>
                <a:gd fmla="*/ 100 w 507" name="T24"/>
                <a:gd fmla="*/ 59 h 84" name="T25"/>
                <a:gd fmla="*/ 87 w 507" name="T26"/>
                <a:gd fmla="*/ 46 h 84" name="T27"/>
                <a:gd fmla="*/ 100 w 507" name="T28"/>
                <a:gd fmla="*/ 33 h 84" name="T29"/>
                <a:gd fmla="*/ 112 w 507" name="T30"/>
                <a:gd fmla="*/ 46 h 84" name="T31"/>
                <a:gd fmla="*/ 100 w 507" name="T32"/>
                <a:gd fmla="*/ 59 h 84" name="T33"/>
                <a:gd fmla="*/ 150 w 507" name="T34"/>
                <a:gd fmla="*/ 59 h 84" name="T35"/>
                <a:gd fmla="*/ 138 w 507" name="T36"/>
                <a:gd fmla="*/ 46 h 84" name="T37"/>
                <a:gd fmla="*/ 150 w 507" name="T38"/>
                <a:gd fmla="*/ 33 h 84" name="T39"/>
                <a:gd fmla="*/ 163 w 507" name="T40"/>
                <a:gd fmla="*/ 46 h 84" name="T41"/>
                <a:gd fmla="*/ 150 w 507" name="T42"/>
                <a:gd fmla="*/ 59 h 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4" w="507">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84" name="Oval 21">
              <a:extLst>
                <a:ext uri="{FF2B5EF4-FFF2-40B4-BE49-F238E27FC236}">
                  <a16:creationId xmlns:a16="http://schemas.microsoft.com/office/drawing/2014/main" id="{7214DE1B-ACFC-4C0E-A46A-2F0E0A57EFE4}"/>
                </a:ext>
              </a:extLst>
            </p:cNvPr>
            <p:cNvSpPr>
              <a:spLocks noChangeArrowheads="1"/>
            </p:cNvSpPr>
            <p:nvPr/>
          </p:nvSpPr>
          <p:spPr bwMode="auto">
            <a:xfrm>
              <a:off x="18113375" y="6623050"/>
              <a:ext cx="198437" cy="2000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85" name="Oval 22">
              <a:extLst>
                <a:ext uri="{FF2B5EF4-FFF2-40B4-BE49-F238E27FC236}">
                  <a16:creationId xmlns:a16="http://schemas.microsoft.com/office/drawing/2014/main" id="{81D1BA6F-341E-4120-BD2D-BA6E91CD4BB5}"/>
                </a:ext>
              </a:extLst>
            </p:cNvPr>
            <p:cNvSpPr>
              <a:spLocks noChangeArrowheads="1"/>
            </p:cNvSpPr>
            <p:nvPr/>
          </p:nvSpPr>
          <p:spPr bwMode="auto">
            <a:xfrm>
              <a:off x="18383250" y="6384925"/>
              <a:ext cx="160337" cy="1587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86" name="Freeform 23">
              <a:extLst>
                <a:ext uri="{FF2B5EF4-FFF2-40B4-BE49-F238E27FC236}">
                  <a16:creationId xmlns:a16="http://schemas.microsoft.com/office/drawing/2014/main" id="{344EB8FA-AFA0-4F2C-8BD0-937D2BE85EC9}"/>
                </a:ext>
              </a:extLst>
            </p:cNvPr>
            <p:cNvSpPr>
              <a:spLocks noEditPoints="1"/>
            </p:cNvSpPr>
            <p:nvPr/>
          </p:nvSpPr>
          <p:spPr bwMode="auto">
            <a:xfrm>
              <a:off x="17418050" y="6111875"/>
              <a:ext cx="1587500" cy="952500"/>
            </a:xfrm>
            <a:custGeom>
              <a:gdLst>
                <a:gd fmla="*/ 0 w 507" name="T0"/>
                <a:gd fmla="*/ 268 h 304" name="T1"/>
                <a:gd fmla="*/ 37 w 507" name="T2"/>
                <a:gd fmla="*/ 304 h 304" name="T3"/>
                <a:gd fmla="*/ 471 w 507" name="T4"/>
                <a:gd fmla="*/ 304 h 304" name="T5"/>
                <a:gd fmla="*/ 507 w 507" name="T6"/>
                <a:gd fmla="*/ 268 h 304" name="T7"/>
                <a:gd fmla="*/ 507 w 507" name="T8"/>
                <a:gd fmla="*/ 0 h 304" name="T9"/>
                <a:gd fmla="*/ 0 w 507" name="T10"/>
                <a:gd fmla="*/ 0 h 304" name="T11"/>
                <a:gd fmla="*/ 0 w 507" name="T12"/>
                <a:gd fmla="*/ 268 h 304" name="T13"/>
                <a:gd fmla="*/ 155 w 507" name="T14"/>
                <a:gd fmla="*/ 52 h 304" name="T15"/>
                <a:gd fmla="*/ 199 w 507" name="T16"/>
                <a:gd fmla="*/ 96 h 304" name="T17"/>
                <a:gd fmla="*/ 193 w 507" name="T18"/>
                <a:gd fmla="*/ 119 h 304" name="T19"/>
                <a:gd fmla="*/ 224 w 507" name="T20"/>
                <a:gd fmla="*/ 151 h 304" name="T21"/>
                <a:gd fmla="*/ 253 w 507" name="T22"/>
                <a:gd fmla="*/ 142 h 304" name="T23"/>
                <a:gd fmla="*/ 283 w 507" name="T24"/>
                <a:gd fmla="*/ 151 h 304" name="T25"/>
                <a:gd fmla="*/ 295 w 507" name="T26"/>
                <a:gd fmla="*/ 139 h 304" name="T27"/>
                <a:gd fmla="*/ 287 w 507" name="T28"/>
                <a:gd fmla="*/ 112 h 304" name="T29"/>
                <a:gd fmla="*/ 333 w 507" name="T30"/>
                <a:gd fmla="*/ 66 h 304" name="T31"/>
                <a:gd fmla="*/ 379 w 507" name="T32"/>
                <a:gd fmla="*/ 112 h 304" name="T33"/>
                <a:gd fmla="*/ 333 w 507" name="T34"/>
                <a:gd fmla="*/ 158 h 304" name="T35"/>
                <a:gd fmla="*/ 311 w 507" name="T36"/>
                <a:gd fmla="*/ 153 h 304" name="T37"/>
                <a:gd fmla="*/ 297 w 507" name="T38"/>
                <a:gd fmla="*/ 166 h 304" name="T39"/>
                <a:gd fmla="*/ 306 w 507" name="T40"/>
                <a:gd fmla="*/ 195 h 304" name="T41"/>
                <a:gd fmla="*/ 253 w 507" name="T42"/>
                <a:gd fmla="*/ 247 h 304" name="T43"/>
                <a:gd fmla="*/ 201 w 507" name="T44"/>
                <a:gd fmla="*/ 195 h 304" name="T45"/>
                <a:gd fmla="*/ 210 w 507" name="T46"/>
                <a:gd fmla="*/ 166 h 304" name="T47"/>
                <a:gd fmla="*/ 178 w 507" name="T48"/>
                <a:gd fmla="*/ 134 h 304" name="T49"/>
                <a:gd fmla="*/ 155 w 507" name="T50"/>
                <a:gd fmla="*/ 141 h 304" name="T51"/>
                <a:gd fmla="*/ 110 w 507" name="T52"/>
                <a:gd fmla="*/ 96 h 304" name="T53"/>
                <a:gd fmla="*/ 155 w 507" name="T54"/>
                <a:gd fmla="*/ 52 h 3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04" w="507">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55" y="52"/>
                  </a:moveTo>
                  <a:cubicBezTo>
                    <a:pt x="179" y="52"/>
                    <a:pt x="199" y="72"/>
                    <a:pt x="199" y="96"/>
                  </a:cubicBezTo>
                  <a:cubicBezTo>
                    <a:pt x="199" y="105"/>
                    <a:pt x="197" y="113"/>
                    <a:pt x="193" y="119"/>
                  </a:cubicBezTo>
                  <a:cubicBezTo>
                    <a:pt x="224" y="151"/>
                    <a:pt x="224" y="151"/>
                    <a:pt x="224" y="151"/>
                  </a:cubicBezTo>
                  <a:cubicBezTo>
                    <a:pt x="233" y="146"/>
                    <a:pt x="243" y="142"/>
                    <a:pt x="253" y="142"/>
                  </a:cubicBezTo>
                  <a:cubicBezTo>
                    <a:pt x="264" y="142"/>
                    <a:pt x="274" y="146"/>
                    <a:pt x="283" y="151"/>
                  </a:cubicBezTo>
                  <a:cubicBezTo>
                    <a:pt x="295" y="139"/>
                    <a:pt x="295" y="139"/>
                    <a:pt x="295" y="139"/>
                  </a:cubicBezTo>
                  <a:cubicBezTo>
                    <a:pt x="290" y="131"/>
                    <a:pt x="287" y="122"/>
                    <a:pt x="287" y="112"/>
                  </a:cubicBezTo>
                  <a:cubicBezTo>
                    <a:pt x="287" y="87"/>
                    <a:pt x="308" y="66"/>
                    <a:pt x="333" y="66"/>
                  </a:cubicBezTo>
                  <a:cubicBezTo>
                    <a:pt x="359" y="66"/>
                    <a:pt x="379" y="87"/>
                    <a:pt x="379" y="112"/>
                  </a:cubicBezTo>
                  <a:cubicBezTo>
                    <a:pt x="379" y="138"/>
                    <a:pt x="359" y="158"/>
                    <a:pt x="333" y="158"/>
                  </a:cubicBezTo>
                  <a:cubicBezTo>
                    <a:pt x="325" y="158"/>
                    <a:pt x="317" y="156"/>
                    <a:pt x="311" y="153"/>
                  </a:cubicBezTo>
                  <a:cubicBezTo>
                    <a:pt x="297" y="166"/>
                    <a:pt x="297" y="166"/>
                    <a:pt x="297" y="166"/>
                  </a:cubicBezTo>
                  <a:cubicBezTo>
                    <a:pt x="303" y="174"/>
                    <a:pt x="306" y="184"/>
                    <a:pt x="306" y="195"/>
                  </a:cubicBezTo>
                  <a:cubicBezTo>
                    <a:pt x="306" y="224"/>
                    <a:pt x="282" y="247"/>
                    <a:pt x="253" y="247"/>
                  </a:cubicBezTo>
                  <a:cubicBezTo>
                    <a:pt x="225" y="247"/>
                    <a:pt x="201" y="224"/>
                    <a:pt x="201" y="195"/>
                  </a:cubicBezTo>
                  <a:cubicBezTo>
                    <a:pt x="201" y="184"/>
                    <a:pt x="204" y="174"/>
                    <a:pt x="210" y="166"/>
                  </a:cubicBezTo>
                  <a:cubicBezTo>
                    <a:pt x="178" y="134"/>
                    <a:pt x="178" y="134"/>
                    <a:pt x="178" y="134"/>
                  </a:cubicBezTo>
                  <a:cubicBezTo>
                    <a:pt x="171" y="138"/>
                    <a:pt x="163" y="141"/>
                    <a:pt x="155" y="141"/>
                  </a:cubicBezTo>
                  <a:cubicBezTo>
                    <a:pt x="130" y="141"/>
                    <a:pt x="110" y="121"/>
                    <a:pt x="110" y="96"/>
                  </a:cubicBezTo>
                  <a:cubicBezTo>
                    <a:pt x="110" y="72"/>
                    <a:pt x="130" y="52"/>
                    <a:pt x="155"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87" name="Oval 24">
              <a:extLst>
                <a:ext uri="{FF2B5EF4-FFF2-40B4-BE49-F238E27FC236}">
                  <a16:creationId xmlns:a16="http://schemas.microsoft.com/office/drawing/2014/main" id="{3CA3E262-EF1C-47FD-B65D-CB39CE5B6FE0}"/>
                </a:ext>
              </a:extLst>
            </p:cNvPr>
            <p:cNvSpPr>
              <a:spLocks noChangeArrowheads="1"/>
            </p:cNvSpPr>
            <p:nvPr/>
          </p:nvSpPr>
          <p:spPr bwMode="auto">
            <a:xfrm>
              <a:off x="17829212" y="6337300"/>
              <a:ext cx="147637" cy="15081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grpSp>
      <p:sp>
        <p:nvSpPr>
          <p:cNvPr id="92" name="矩形 91">
            <a:extLst>
              <a:ext uri="{FF2B5EF4-FFF2-40B4-BE49-F238E27FC236}">
                <a16:creationId xmlns:a16="http://schemas.microsoft.com/office/drawing/2014/main" id="{06EE2E11-EE4E-4D1F-823D-60B7B9B1BC31}"/>
              </a:ext>
            </a:extLst>
          </p:cNvPr>
          <p:cNvSpPr/>
          <p:nvPr/>
        </p:nvSpPr>
        <p:spPr>
          <a:xfrm>
            <a:off x="369473" y="1104373"/>
            <a:ext cx="7889240" cy="487680"/>
          </a:xfrm>
          <a:prstGeom prst="rect">
            <a:avLst/>
          </a:prstGeom>
          <a:noFill/>
        </p:spPr>
        <p:txBody>
          <a:bodyPr rtlCol="0" wrap="square">
            <a:spAutoFit/>
          </a:bodyPr>
          <a:lstStyle/>
          <a:p>
            <a:pPr algn="ctr"/>
            <a:r>
              <a:rPr altLang="en-US" lang="zh-CN" sz="2600">
                <a:solidFill>
                  <a:schemeClr val="tx1">
                    <a:lumMod val="50000"/>
                    <a:lumOff val="50000"/>
                  </a:schemeClr>
                </a:solidFill>
                <a:latin charset="0" panose="020b0602020204020303" pitchFamily="34" typeface="Futura Md BT"/>
                <a:ea charset="-122" panose="020b0503020204020204" pitchFamily="34" typeface="微软雅黑"/>
              </a:rPr>
              <a:t>选择优质的客户，是非常重要的：</a:t>
            </a:r>
          </a:p>
        </p:txBody>
      </p:sp>
      <p:grpSp>
        <p:nvGrpSpPr>
          <p:cNvPr id="93" name="îśliďè">
            <a:extLst>
              <a:ext uri="{FF2B5EF4-FFF2-40B4-BE49-F238E27FC236}">
                <a16:creationId xmlns:a16="http://schemas.microsoft.com/office/drawing/2014/main" id="{3501AB02-23AC-47EA-BB9F-2B1591FDD415}"/>
              </a:ext>
            </a:extLst>
          </p:cNvPr>
          <p:cNvGrpSpPr/>
          <p:nvPr/>
        </p:nvGrpSpPr>
        <p:grpSpPr>
          <a:xfrm rot="2640000">
            <a:off x="3307653" y="3618896"/>
            <a:ext cx="457627" cy="580495"/>
            <a:chOff x="4082243" y="2257857"/>
            <a:chExt cx="397973" cy="504825"/>
          </a:xfrm>
        </p:grpSpPr>
        <p:sp>
          <p:nvSpPr>
            <p:cNvPr id="94" name="íSḻïḓè">
              <a:extLst>
                <a:ext uri="{FF2B5EF4-FFF2-40B4-BE49-F238E27FC236}">
                  <a16:creationId xmlns:a16="http://schemas.microsoft.com/office/drawing/2014/main" id="{40997107-8352-47AF-9DA8-A52DB49F3584}"/>
                </a:ext>
              </a:extLst>
            </p:cNvPr>
            <p:cNvSpPr/>
            <p:nvPr/>
          </p:nvSpPr>
          <p:spPr bwMode="auto">
            <a:xfrm>
              <a:off x="4082243" y="2257857"/>
              <a:ext cx="397973" cy="504825"/>
            </a:xfrm>
            <a:custGeom>
              <a:cxnLst>
                <a:cxn ang="0">
                  <a:pos x="253" y="2"/>
                </a:cxn>
                <a:cxn ang="0">
                  <a:pos x="0" y="0"/>
                </a:cxn>
                <a:cxn ang="0">
                  <a:pos x="2" y="351"/>
                </a:cxn>
                <a:cxn ang="0">
                  <a:pos x="246" y="351"/>
                </a:cxn>
                <a:cxn ang="0">
                  <a:pos x="253" y="2"/>
                </a:cxn>
              </a:cxnLst>
              <a:rect b="b" l="0" r="r" t="0"/>
              <a:pathLst>
                <a:path h="356" w="253">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95" name="Straight Connector 37">
              <a:extLst>
                <a:ext uri="{FF2B5EF4-FFF2-40B4-BE49-F238E27FC236}">
                  <a16:creationId xmlns:a16="http://schemas.microsoft.com/office/drawing/2014/main" id="{FDECD3BD-B344-4C37-9325-A9B4E12F2A70}"/>
                </a:ext>
              </a:extLst>
            </p:cNvPr>
            <p:cNvCxnSpPr/>
            <p:nvPr/>
          </p:nvCxnSpPr>
          <p:spPr>
            <a:xfrm flipH="1" flipV="1" rot="5400000">
              <a:off x="4128829" y="2509475"/>
              <a:ext cx="304800" cy="1588"/>
            </a:xfrm>
            <a:prstGeom prst="line">
              <a:avLst/>
            </a:prstGeom>
            <a:ln w="19050">
              <a:solidFill>
                <a:schemeClr val="tx1">
                  <a:lumMod val="75000"/>
                  <a:lumOff val="25000"/>
                </a:schemeClr>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sp>
        <p:nvSpPr>
          <p:cNvPr id="96" name="ïsḷïďé">
            <a:extLst>
              <a:ext uri="{FF2B5EF4-FFF2-40B4-BE49-F238E27FC236}">
                <a16:creationId xmlns:a16="http://schemas.microsoft.com/office/drawing/2014/main" id="{F9207C1E-29F3-4FF2-B4CB-6F2811DF5E7F}"/>
              </a:ext>
            </a:extLst>
          </p:cNvPr>
          <p:cNvSpPr/>
          <p:nvPr/>
        </p:nvSpPr>
        <p:spPr bwMode="auto">
          <a:xfrm>
            <a:off x="2593084" y="3921503"/>
            <a:ext cx="919874" cy="919873"/>
          </a:xfrm>
          <a:prstGeom prst="ellipse">
            <a:avLst/>
          </a:prstGeom>
          <a:solidFill>
            <a:srgbClr val="C06170"/>
          </a:solidFill>
          <a:ln w="19050">
            <a:noFill/>
            <a:round/>
          </a:ln>
        </p:spPr>
        <p:txBody>
          <a:bodyPr anchor="ctr"/>
          <a:lstStyle/>
          <a:p>
            <a:pPr algn="ctr"/>
            <a:endParaRPr/>
          </a:p>
        </p:txBody>
      </p:sp>
      <p:grpSp>
        <p:nvGrpSpPr>
          <p:cNvPr id="97" name="iṡlíḍê">
            <a:extLst>
              <a:ext uri="{FF2B5EF4-FFF2-40B4-BE49-F238E27FC236}">
                <a16:creationId xmlns:a16="http://schemas.microsoft.com/office/drawing/2014/main" id="{30800497-1C51-440A-8D07-63E50B85B960}"/>
              </a:ext>
            </a:extLst>
          </p:cNvPr>
          <p:cNvGrpSpPr/>
          <p:nvPr/>
        </p:nvGrpSpPr>
        <p:grpSpPr>
          <a:xfrm rot="8040000">
            <a:off x="4272648" y="3610774"/>
            <a:ext cx="457627" cy="604562"/>
            <a:chOff x="4082243" y="2257857"/>
            <a:chExt cx="397973" cy="504825"/>
          </a:xfrm>
        </p:grpSpPr>
        <p:sp>
          <p:nvSpPr>
            <p:cNvPr id="98" name="íṧḷîḑe">
              <a:extLst>
                <a:ext uri="{FF2B5EF4-FFF2-40B4-BE49-F238E27FC236}">
                  <a16:creationId xmlns:a16="http://schemas.microsoft.com/office/drawing/2014/main" id="{009C100B-647F-4AAE-ADAE-98BD0217405F}"/>
                </a:ext>
              </a:extLst>
            </p:cNvPr>
            <p:cNvSpPr/>
            <p:nvPr/>
          </p:nvSpPr>
          <p:spPr bwMode="auto">
            <a:xfrm>
              <a:off x="4082243" y="2257857"/>
              <a:ext cx="397973" cy="504825"/>
            </a:xfrm>
            <a:custGeom>
              <a:cxnLst>
                <a:cxn ang="0">
                  <a:pos x="253" y="2"/>
                </a:cxn>
                <a:cxn ang="0">
                  <a:pos x="0" y="0"/>
                </a:cxn>
                <a:cxn ang="0">
                  <a:pos x="2" y="351"/>
                </a:cxn>
                <a:cxn ang="0">
                  <a:pos x="246" y="351"/>
                </a:cxn>
                <a:cxn ang="0">
                  <a:pos x="253" y="2"/>
                </a:cxn>
              </a:cxnLst>
              <a:rect b="b" l="0" r="r" t="0"/>
              <a:pathLst>
                <a:path h="356" w="253">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99" name="Straight Connector 41">
              <a:extLst>
                <a:ext uri="{FF2B5EF4-FFF2-40B4-BE49-F238E27FC236}">
                  <a16:creationId xmlns:a16="http://schemas.microsoft.com/office/drawing/2014/main" id="{FA9F7FE8-3D10-4B64-8AB3-F64A9DDA4C92}"/>
                </a:ext>
              </a:extLst>
            </p:cNvPr>
            <p:cNvCxnSpPr/>
            <p:nvPr/>
          </p:nvCxnSpPr>
          <p:spPr>
            <a:xfrm flipH="1" flipV="1" rot="5400000">
              <a:off x="4128829" y="2509475"/>
              <a:ext cx="304800" cy="1588"/>
            </a:xfrm>
            <a:prstGeom prst="line">
              <a:avLst/>
            </a:prstGeom>
            <a:ln w="19050">
              <a:solidFill>
                <a:schemeClr val="tx1">
                  <a:lumMod val="75000"/>
                  <a:lumOff val="25000"/>
                </a:schemeClr>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sp>
        <p:nvSpPr>
          <p:cNvPr id="100" name="iṡḻíďe">
            <a:extLst>
              <a:ext uri="{FF2B5EF4-FFF2-40B4-BE49-F238E27FC236}">
                <a16:creationId xmlns:a16="http://schemas.microsoft.com/office/drawing/2014/main" id="{8AFE00A0-E1E3-48BC-A286-DA36BD8E4FA4}"/>
              </a:ext>
            </a:extLst>
          </p:cNvPr>
          <p:cNvSpPr/>
          <p:nvPr/>
        </p:nvSpPr>
        <p:spPr bwMode="auto">
          <a:xfrm rot="5400000">
            <a:off x="3557838" y="2961313"/>
            <a:ext cx="919873" cy="919874"/>
          </a:xfrm>
          <a:prstGeom prst="ellipse">
            <a:avLst/>
          </a:prstGeom>
          <a:solidFill>
            <a:srgbClr val="943D41"/>
          </a:solidFill>
          <a:ln w="19050">
            <a:noFill/>
            <a:round/>
          </a:ln>
        </p:spPr>
        <p:txBody>
          <a:bodyPr anchor="ctr"/>
          <a:lstStyle/>
          <a:p>
            <a:pPr algn="ctr"/>
            <a:endParaRPr/>
          </a:p>
        </p:txBody>
      </p:sp>
      <p:grpSp>
        <p:nvGrpSpPr>
          <p:cNvPr id="101" name="îs1îďê">
            <a:extLst>
              <a:ext uri="{FF2B5EF4-FFF2-40B4-BE49-F238E27FC236}">
                <a16:creationId xmlns:a16="http://schemas.microsoft.com/office/drawing/2014/main" id="{9BB789DA-CF6D-42C3-8A23-EC7455A67119}"/>
              </a:ext>
            </a:extLst>
          </p:cNvPr>
          <p:cNvGrpSpPr/>
          <p:nvPr/>
        </p:nvGrpSpPr>
        <p:grpSpPr>
          <a:xfrm rot="2640000">
            <a:off x="5256317" y="3617212"/>
            <a:ext cx="457627" cy="592516"/>
            <a:chOff x="4082243" y="2257857"/>
            <a:chExt cx="397973" cy="504825"/>
          </a:xfrm>
        </p:grpSpPr>
        <p:sp>
          <p:nvSpPr>
            <p:cNvPr id="102" name="iṣḻîḓê">
              <a:extLst>
                <a:ext uri="{FF2B5EF4-FFF2-40B4-BE49-F238E27FC236}">
                  <a16:creationId xmlns:a16="http://schemas.microsoft.com/office/drawing/2014/main" id="{12E2C358-638F-4C83-87B4-672A5FA3D162}"/>
                </a:ext>
              </a:extLst>
            </p:cNvPr>
            <p:cNvSpPr/>
            <p:nvPr/>
          </p:nvSpPr>
          <p:spPr bwMode="auto">
            <a:xfrm>
              <a:off x="4082243" y="2257857"/>
              <a:ext cx="397973" cy="504825"/>
            </a:xfrm>
            <a:custGeom>
              <a:cxnLst>
                <a:cxn ang="0">
                  <a:pos x="253" y="2"/>
                </a:cxn>
                <a:cxn ang="0">
                  <a:pos x="0" y="0"/>
                </a:cxn>
                <a:cxn ang="0">
                  <a:pos x="2" y="351"/>
                </a:cxn>
                <a:cxn ang="0">
                  <a:pos x="246" y="351"/>
                </a:cxn>
                <a:cxn ang="0">
                  <a:pos x="253" y="2"/>
                </a:cxn>
              </a:cxnLst>
              <a:rect b="b" l="0" r="r" t="0"/>
              <a:pathLst>
                <a:path h="356" w="253">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103" name="Straight Connector 45">
              <a:extLst>
                <a:ext uri="{FF2B5EF4-FFF2-40B4-BE49-F238E27FC236}">
                  <a16:creationId xmlns:a16="http://schemas.microsoft.com/office/drawing/2014/main" id="{77F667D3-079E-4842-BEE6-D60AF53F1B54}"/>
                </a:ext>
              </a:extLst>
            </p:cNvPr>
            <p:cNvCxnSpPr/>
            <p:nvPr/>
          </p:nvCxnSpPr>
          <p:spPr>
            <a:xfrm flipH="1" flipV="1" rot="5400000">
              <a:off x="4128829" y="2509475"/>
              <a:ext cx="304800" cy="1588"/>
            </a:xfrm>
            <a:prstGeom prst="line">
              <a:avLst/>
            </a:prstGeom>
            <a:ln w="19050">
              <a:solidFill>
                <a:schemeClr val="tx1">
                  <a:lumMod val="75000"/>
                  <a:lumOff val="25000"/>
                </a:schemeClr>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sp>
        <p:nvSpPr>
          <p:cNvPr id="104" name="íślídé">
            <a:extLst>
              <a:ext uri="{FF2B5EF4-FFF2-40B4-BE49-F238E27FC236}">
                <a16:creationId xmlns:a16="http://schemas.microsoft.com/office/drawing/2014/main" id="{590A7DC5-54F4-4FF2-A440-9A2A4CA4EA9D}"/>
              </a:ext>
            </a:extLst>
          </p:cNvPr>
          <p:cNvSpPr/>
          <p:nvPr/>
        </p:nvSpPr>
        <p:spPr bwMode="auto">
          <a:xfrm>
            <a:off x="4538619" y="3921505"/>
            <a:ext cx="919874" cy="919873"/>
          </a:xfrm>
          <a:prstGeom prst="ellipse">
            <a:avLst/>
          </a:prstGeom>
          <a:solidFill>
            <a:srgbClr val="C06170"/>
          </a:solidFill>
          <a:ln w="19050">
            <a:noFill/>
            <a:round/>
          </a:ln>
        </p:spPr>
        <p:txBody>
          <a:bodyPr anchor="ctr"/>
          <a:lstStyle/>
          <a:p>
            <a:pPr algn="ctr"/>
            <a:endParaRPr/>
          </a:p>
        </p:txBody>
      </p:sp>
      <p:grpSp>
        <p:nvGrpSpPr>
          <p:cNvPr id="105" name="ïS1îďè">
            <a:extLst>
              <a:ext uri="{FF2B5EF4-FFF2-40B4-BE49-F238E27FC236}">
                <a16:creationId xmlns:a16="http://schemas.microsoft.com/office/drawing/2014/main" id="{45049D43-F0E3-48A8-8F37-552B2EA0F5DF}"/>
              </a:ext>
            </a:extLst>
          </p:cNvPr>
          <p:cNvGrpSpPr/>
          <p:nvPr/>
        </p:nvGrpSpPr>
        <p:grpSpPr>
          <a:xfrm rot="8040000">
            <a:off x="6223985" y="3611413"/>
            <a:ext cx="457627" cy="600390"/>
            <a:chOff x="4082243" y="2257857"/>
            <a:chExt cx="397973" cy="504825"/>
          </a:xfrm>
        </p:grpSpPr>
        <p:sp>
          <p:nvSpPr>
            <p:cNvPr id="106" name="ïśḻîḓé">
              <a:extLst>
                <a:ext uri="{FF2B5EF4-FFF2-40B4-BE49-F238E27FC236}">
                  <a16:creationId xmlns:a16="http://schemas.microsoft.com/office/drawing/2014/main" id="{C63023E7-0AF1-4330-A42B-29FF84305DF5}"/>
                </a:ext>
              </a:extLst>
            </p:cNvPr>
            <p:cNvSpPr/>
            <p:nvPr/>
          </p:nvSpPr>
          <p:spPr bwMode="auto">
            <a:xfrm>
              <a:off x="4082243" y="2257857"/>
              <a:ext cx="397973" cy="504825"/>
            </a:xfrm>
            <a:custGeom>
              <a:cxnLst>
                <a:cxn ang="0">
                  <a:pos x="253" y="2"/>
                </a:cxn>
                <a:cxn ang="0">
                  <a:pos x="0" y="0"/>
                </a:cxn>
                <a:cxn ang="0">
                  <a:pos x="2" y="351"/>
                </a:cxn>
                <a:cxn ang="0">
                  <a:pos x="246" y="351"/>
                </a:cxn>
                <a:cxn ang="0">
                  <a:pos x="253" y="2"/>
                </a:cxn>
              </a:cxnLst>
              <a:rect b="b" l="0" r="r" t="0"/>
              <a:pathLst>
                <a:path h="356" w="253">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107" name="Straight Connector 49">
              <a:extLst>
                <a:ext uri="{FF2B5EF4-FFF2-40B4-BE49-F238E27FC236}">
                  <a16:creationId xmlns:a16="http://schemas.microsoft.com/office/drawing/2014/main" id="{ED550DCC-666E-4E2B-A2A5-D208D252F6E2}"/>
                </a:ext>
              </a:extLst>
            </p:cNvPr>
            <p:cNvCxnSpPr/>
            <p:nvPr/>
          </p:nvCxnSpPr>
          <p:spPr>
            <a:xfrm flipH="1" flipV="1" rot="5400000">
              <a:off x="4128829" y="2509475"/>
              <a:ext cx="304800" cy="1588"/>
            </a:xfrm>
            <a:prstGeom prst="line">
              <a:avLst/>
            </a:prstGeom>
            <a:ln w="19050">
              <a:solidFill>
                <a:schemeClr val="tx1">
                  <a:lumMod val="75000"/>
                  <a:lumOff val="25000"/>
                </a:schemeClr>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sp>
        <p:nvSpPr>
          <p:cNvPr id="108" name="íṩḻîḑe">
            <a:extLst>
              <a:ext uri="{FF2B5EF4-FFF2-40B4-BE49-F238E27FC236}">
                <a16:creationId xmlns:a16="http://schemas.microsoft.com/office/drawing/2014/main" id="{DFCC1BD1-38B9-4FA0-A057-1841456352E3}"/>
              </a:ext>
            </a:extLst>
          </p:cNvPr>
          <p:cNvSpPr/>
          <p:nvPr/>
        </p:nvSpPr>
        <p:spPr bwMode="auto">
          <a:xfrm rot="5400000">
            <a:off x="5507939" y="2961314"/>
            <a:ext cx="919873" cy="919874"/>
          </a:xfrm>
          <a:prstGeom prst="ellipse">
            <a:avLst/>
          </a:prstGeom>
          <a:solidFill>
            <a:srgbClr val="943D41"/>
          </a:solidFill>
          <a:ln w="19050">
            <a:noFill/>
            <a:round/>
          </a:ln>
        </p:spPr>
        <p:txBody>
          <a:bodyPr anchor="ctr"/>
          <a:lstStyle/>
          <a:p>
            <a:pPr algn="ctr"/>
            <a:endParaRPr/>
          </a:p>
        </p:txBody>
      </p:sp>
      <p:grpSp>
        <p:nvGrpSpPr>
          <p:cNvPr id="109" name="îṥ1îḑe">
            <a:extLst>
              <a:ext uri="{FF2B5EF4-FFF2-40B4-BE49-F238E27FC236}">
                <a16:creationId xmlns:a16="http://schemas.microsoft.com/office/drawing/2014/main" id="{564AD1FD-0FD9-441E-AD77-50D66C9A33CD}"/>
              </a:ext>
            </a:extLst>
          </p:cNvPr>
          <p:cNvGrpSpPr/>
          <p:nvPr/>
        </p:nvGrpSpPr>
        <p:grpSpPr>
          <a:xfrm rot="2640000">
            <a:off x="7207457" y="3617677"/>
            <a:ext cx="457627" cy="589192"/>
            <a:chOff x="4082243" y="2257857"/>
            <a:chExt cx="397973" cy="504825"/>
          </a:xfrm>
        </p:grpSpPr>
        <p:sp>
          <p:nvSpPr>
            <p:cNvPr id="110" name="íṣḷíḋè">
              <a:extLst>
                <a:ext uri="{FF2B5EF4-FFF2-40B4-BE49-F238E27FC236}">
                  <a16:creationId xmlns:a16="http://schemas.microsoft.com/office/drawing/2014/main" id="{B62AACA5-2552-4F46-AE51-2C4D398386A3}"/>
                </a:ext>
              </a:extLst>
            </p:cNvPr>
            <p:cNvSpPr/>
            <p:nvPr/>
          </p:nvSpPr>
          <p:spPr bwMode="auto">
            <a:xfrm>
              <a:off x="4082243" y="2257857"/>
              <a:ext cx="397973" cy="504825"/>
            </a:xfrm>
            <a:custGeom>
              <a:cxnLst>
                <a:cxn ang="0">
                  <a:pos x="253" y="2"/>
                </a:cxn>
                <a:cxn ang="0">
                  <a:pos x="0" y="0"/>
                </a:cxn>
                <a:cxn ang="0">
                  <a:pos x="2" y="351"/>
                </a:cxn>
                <a:cxn ang="0">
                  <a:pos x="246" y="351"/>
                </a:cxn>
                <a:cxn ang="0">
                  <a:pos x="253" y="2"/>
                </a:cxn>
              </a:cxnLst>
              <a:rect b="b" l="0" r="r" t="0"/>
              <a:pathLst>
                <a:path h="356" w="253">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111" name="Straight Connector 53">
              <a:extLst>
                <a:ext uri="{FF2B5EF4-FFF2-40B4-BE49-F238E27FC236}">
                  <a16:creationId xmlns:a16="http://schemas.microsoft.com/office/drawing/2014/main" id="{E5542CE2-2F6F-4244-BBF8-84EC1C5336B0}"/>
                </a:ext>
              </a:extLst>
            </p:cNvPr>
            <p:cNvCxnSpPr/>
            <p:nvPr/>
          </p:nvCxnSpPr>
          <p:spPr>
            <a:xfrm flipH="1" flipV="1" rot="5400000">
              <a:off x="4128829" y="2509475"/>
              <a:ext cx="304800" cy="1588"/>
            </a:xfrm>
            <a:prstGeom prst="line">
              <a:avLst/>
            </a:prstGeom>
            <a:ln w="19050">
              <a:solidFill>
                <a:schemeClr val="tx1">
                  <a:lumMod val="75000"/>
                  <a:lumOff val="25000"/>
                </a:schemeClr>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sp>
        <p:nvSpPr>
          <p:cNvPr id="112" name="ïs1ïḓe">
            <a:extLst>
              <a:ext uri="{FF2B5EF4-FFF2-40B4-BE49-F238E27FC236}">
                <a16:creationId xmlns:a16="http://schemas.microsoft.com/office/drawing/2014/main" id="{75A3E7F9-EEFB-4BF8-A335-4AF67BEFE6D5}"/>
              </a:ext>
            </a:extLst>
          </p:cNvPr>
          <p:cNvSpPr/>
          <p:nvPr/>
        </p:nvSpPr>
        <p:spPr bwMode="auto">
          <a:xfrm>
            <a:off x="6488606" y="3921505"/>
            <a:ext cx="919874" cy="919873"/>
          </a:xfrm>
          <a:prstGeom prst="ellipse">
            <a:avLst/>
          </a:prstGeom>
          <a:solidFill>
            <a:srgbClr val="C06170"/>
          </a:solidFill>
          <a:ln w="19050">
            <a:noFill/>
            <a:round/>
          </a:ln>
        </p:spPr>
        <p:txBody>
          <a:bodyPr anchor="ctr"/>
          <a:lstStyle/>
          <a:p>
            <a:pPr algn="ctr"/>
            <a:endParaRPr/>
          </a:p>
        </p:txBody>
      </p:sp>
      <p:sp>
        <p:nvSpPr>
          <p:cNvPr id="113" name="î$lïḑé">
            <a:extLst>
              <a:ext uri="{FF2B5EF4-FFF2-40B4-BE49-F238E27FC236}">
                <a16:creationId xmlns:a16="http://schemas.microsoft.com/office/drawing/2014/main" id="{11DBF091-9EC2-48A8-AEFC-B17C57CA5F6D}"/>
              </a:ext>
            </a:extLst>
          </p:cNvPr>
          <p:cNvSpPr/>
          <p:nvPr/>
        </p:nvSpPr>
        <p:spPr bwMode="auto">
          <a:xfrm rot="5400000">
            <a:off x="7457925" y="2961314"/>
            <a:ext cx="919873" cy="919874"/>
          </a:xfrm>
          <a:prstGeom prst="ellipse">
            <a:avLst/>
          </a:prstGeom>
          <a:solidFill>
            <a:srgbClr val="943D41"/>
          </a:solidFill>
          <a:ln w="19050">
            <a:noFill/>
            <a:round/>
          </a:ln>
        </p:spPr>
        <p:txBody>
          <a:bodyPr anchor="ctr"/>
          <a:lstStyle/>
          <a:p>
            <a:pPr algn="ctr"/>
            <a:endParaRPr/>
          </a:p>
        </p:txBody>
      </p:sp>
      <p:sp>
        <p:nvSpPr>
          <p:cNvPr id="114" name="íšḷiḓè">
            <a:extLst>
              <a:ext uri="{FF2B5EF4-FFF2-40B4-BE49-F238E27FC236}">
                <a16:creationId xmlns:a16="http://schemas.microsoft.com/office/drawing/2014/main" id="{A5C2BF36-6345-4050-9F91-8EB2AF23D8F9}"/>
              </a:ext>
            </a:extLst>
          </p:cNvPr>
          <p:cNvSpPr/>
          <p:nvPr/>
        </p:nvSpPr>
        <p:spPr bwMode="auto">
          <a:xfrm>
            <a:off x="4714535" y="4042775"/>
            <a:ext cx="618732" cy="618732"/>
          </a:xfrm>
          <a:custGeom>
            <a:gdLst>
              <a:gd fmla="*/ 184 w 260" name="T0"/>
              <a:gd fmla="*/ 106 h 260" name="T1"/>
              <a:gd fmla="*/ 193 w 260" name="T2"/>
              <a:gd fmla="*/ 143 h 260" name="T3"/>
              <a:gd fmla="*/ 117 w 260" name="T4"/>
              <a:gd fmla="*/ 219 h 260" name="T5"/>
              <a:gd fmla="*/ 42 w 260" name="T6"/>
              <a:gd fmla="*/ 143 h 260" name="T7"/>
              <a:gd fmla="*/ 117 w 260" name="T8"/>
              <a:gd fmla="*/ 66 h 260" name="T9"/>
              <a:gd fmla="*/ 154 w 260" name="T10"/>
              <a:gd fmla="*/ 76 h 260" name="T11"/>
              <a:gd fmla="*/ 183 w 260" name="T12"/>
              <a:gd fmla="*/ 46 h 260" name="T13"/>
              <a:gd fmla="*/ 117 w 260" name="T14"/>
              <a:gd fmla="*/ 25 h 260" name="T15"/>
              <a:gd fmla="*/ 0 w 260" name="T16"/>
              <a:gd fmla="*/ 143 h 260" name="T17"/>
              <a:gd fmla="*/ 117 w 260" name="T18"/>
              <a:gd fmla="*/ 260 h 260" name="T19"/>
              <a:gd fmla="*/ 233 w 260" name="T20"/>
              <a:gd fmla="*/ 143 h 260" name="T21"/>
              <a:gd fmla="*/ 213 w 260" name="T22"/>
              <a:gd fmla="*/ 77 h 260" name="T23"/>
              <a:gd fmla="*/ 184 w 260" name="T24"/>
              <a:gd fmla="*/ 106 h 260" name="T25"/>
              <a:gd fmla="*/ 225 w 260" name="T26"/>
              <a:gd fmla="*/ 35 h 260" name="T27"/>
              <a:gd fmla="*/ 225 w 260" name="T28"/>
              <a:gd fmla="*/ 35 h 260" name="T29"/>
              <a:gd fmla="*/ 225 w 260" name="T30"/>
              <a:gd fmla="*/ 0 h 260" name="T31"/>
              <a:gd fmla="*/ 203 w 260" name="T32"/>
              <a:gd fmla="*/ 23 h 260" name="T33"/>
              <a:gd fmla="*/ 203 w 260" name="T34"/>
              <a:gd fmla="*/ 46 h 260" name="T35"/>
              <a:gd fmla="*/ 139 w 260" name="T36"/>
              <a:gd fmla="*/ 111 h 260" name="T37"/>
              <a:gd fmla="*/ 117 w 260" name="T38"/>
              <a:gd fmla="*/ 104 h 260" name="T39"/>
              <a:gd fmla="*/ 79 w 260" name="T40"/>
              <a:gd fmla="*/ 143 h 260" name="T41"/>
              <a:gd fmla="*/ 117 w 260" name="T42"/>
              <a:gd fmla="*/ 181 h 260" name="T43"/>
              <a:gd fmla="*/ 155 w 260" name="T44"/>
              <a:gd fmla="*/ 143 h 260" name="T45"/>
              <a:gd fmla="*/ 150 w 260" name="T46"/>
              <a:gd fmla="*/ 123 h 260" name="T47"/>
              <a:gd fmla="*/ 215 w 260" name="T48"/>
              <a:gd fmla="*/ 58 h 260" name="T49"/>
              <a:gd fmla="*/ 237 w 260" name="T50"/>
              <a:gd fmla="*/ 58 h 260" name="T51"/>
              <a:gd fmla="*/ 260 w 260" name="T52"/>
              <a:gd fmla="*/ 35 h 260" name="T53"/>
              <a:gd fmla="*/ 225 w 260" name="T54"/>
              <a:gd fmla="*/ 35 h 2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0" w="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sp>
        <p:nvSpPr>
          <p:cNvPr id="115" name="iṥļídé">
            <a:extLst>
              <a:ext uri="{FF2B5EF4-FFF2-40B4-BE49-F238E27FC236}">
                <a16:creationId xmlns:a16="http://schemas.microsoft.com/office/drawing/2014/main" id="{853D913E-F9FC-4849-9018-280B9F9970C2}"/>
              </a:ext>
            </a:extLst>
          </p:cNvPr>
          <p:cNvSpPr/>
          <p:nvPr/>
        </p:nvSpPr>
        <p:spPr bwMode="auto">
          <a:xfrm>
            <a:off x="7608495" y="3088658"/>
            <a:ext cx="618732" cy="618732"/>
          </a:xfrm>
          <a:custGeom>
            <a:gdLst>
              <a:gd fmla="*/ 187 w 228" name="T0"/>
              <a:gd fmla="*/ 114 h 240" name="T1"/>
              <a:gd fmla="*/ 114 w 228" name="T2"/>
              <a:gd fmla="*/ 40 h 240" name="T3"/>
              <a:gd fmla="*/ 40 w 228" name="T4"/>
              <a:gd fmla="*/ 114 h 240" name="T5"/>
              <a:gd fmla="*/ 68 w 228" name="T6"/>
              <a:gd fmla="*/ 171 h 240" name="T7"/>
              <a:gd fmla="*/ 74 w 228" name="T8"/>
              <a:gd fmla="*/ 173 h 240" name="T9"/>
              <a:gd fmla="*/ 81 w 228" name="T10"/>
              <a:gd fmla="*/ 169 h 240" name="T11"/>
              <a:gd fmla="*/ 79 w 228" name="T12"/>
              <a:gd fmla="*/ 156 h 240" name="T13"/>
              <a:gd fmla="*/ 59 w 228" name="T14"/>
              <a:gd fmla="*/ 114 h 240" name="T15"/>
              <a:gd fmla="*/ 114 w 228" name="T16"/>
              <a:gd fmla="*/ 59 h 240" name="T17"/>
              <a:gd fmla="*/ 169 w 228" name="T18"/>
              <a:gd fmla="*/ 114 h 240" name="T19"/>
              <a:gd fmla="*/ 152 w 228" name="T20"/>
              <a:gd fmla="*/ 153 h 240" name="T21"/>
              <a:gd fmla="*/ 151 w 228" name="T22"/>
              <a:gd fmla="*/ 166 h 240" name="T23"/>
              <a:gd fmla="*/ 165 w 228" name="T24"/>
              <a:gd fmla="*/ 167 h 240" name="T25"/>
              <a:gd fmla="*/ 187 w 228" name="T26"/>
              <a:gd fmla="*/ 114 h 240" name="T27"/>
              <a:gd fmla="*/ 116 w 228" name="T28"/>
              <a:gd fmla="*/ 79 h 240" name="T29"/>
              <a:gd fmla="*/ 81 w 228" name="T30"/>
              <a:gd fmla="*/ 114 h 240" name="T31"/>
              <a:gd fmla="*/ 101 w 228" name="T32"/>
              <a:gd fmla="*/ 144 h 240" name="T33"/>
              <a:gd fmla="*/ 101 w 228" name="T34"/>
              <a:gd fmla="*/ 226 h 240" name="T35"/>
              <a:gd fmla="*/ 115 w 228" name="T36"/>
              <a:gd fmla="*/ 240 h 240" name="T37"/>
              <a:gd fmla="*/ 129 w 228" name="T38"/>
              <a:gd fmla="*/ 226 h 240" name="T39"/>
              <a:gd fmla="*/ 129 w 228" name="T40"/>
              <a:gd fmla="*/ 145 h 240" name="T41"/>
              <a:gd fmla="*/ 150 w 228" name="T42"/>
              <a:gd fmla="*/ 114 h 240" name="T43"/>
              <a:gd fmla="*/ 116 w 228" name="T44"/>
              <a:gd fmla="*/ 79 h 240" name="T45"/>
              <a:gd fmla="*/ 114 w 228" name="T46"/>
              <a:gd fmla="*/ 0 h 240" name="T47"/>
              <a:gd fmla="*/ 0 w 228" name="T48"/>
              <a:gd fmla="*/ 114 h 240" name="T49"/>
              <a:gd fmla="*/ 52 w 228" name="T50"/>
              <a:gd fmla="*/ 209 h 240" name="T51"/>
              <a:gd fmla="*/ 57 w 228" name="T52"/>
              <a:gd fmla="*/ 211 h 240" name="T53"/>
              <a:gd fmla="*/ 65 w 228" name="T54"/>
              <a:gd fmla="*/ 206 h 240" name="T55"/>
              <a:gd fmla="*/ 62 w 228" name="T56"/>
              <a:gd fmla="*/ 193 h 240" name="T57"/>
              <a:gd fmla="*/ 19 w 228" name="T58"/>
              <a:gd fmla="*/ 114 h 240" name="T59"/>
              <a:gd fmla="*/ 114 w 228" name="T60"/>
              <a:gd fmla="*/ 18 h 240" name="T61"/>
              <a:gd fmla="*/ 209 w 228" name="T62"/>
              <a:gd fmla="*/ 114 h 240" name="T63"/>
              <a:gd fmla="*/ 168 w 228" name="T64"/>
              <a:gd fmla="*/ 192 h 240" name="T65"/>
              <a:gd fmla="*/ 165 w 228" name="T66"/>
              <a:gd fmla="*/ 205 h 240" name="T67"/>
              <a:gd fmla="*/ 178 w 228" name="T68"/>
              <a:gd fmla="*/ 208 h 240" name="T69"/>
              <a:gd fmla="*/ 228 w 228" name="T70"/>
              <a:gd fmla="*/ 114 h 240" name="T71"/>
              <a:gd fmla="*/ 114 w 228" name="T72"/>
              <a:gd fmla="*/ 0 h 24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40" w="228">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p>
        </p:txBody>
      </p:sp>
      <p:sp>
        <p:nvSpPr>
          <p:cNvPr id="116" name="iṣ1îḋe">
            <a:extLst>
              <a:ext uri="{FF2B5EF4-FFF2-40B4-BE49-F238E27FC236}">
                <a16:creationId xmlns:a16="http://schemas.microsoft.com/office/drawing/2014/main" id="{F277BE47-1816-49A5-8EDB-9B08073AA47F}"/>
              </a:ext>
            </a:extLst>
          </p:cNvPr>
          <p:cNvSpPr/>
          <p:nvPr/>
        </p:nvSpPr>
        <p:spPr bwMode="auto">
          <a:xfrm>
            <a:off x="6637994" y="4057350"/>
            <a:ext cx="618732" cy="618732"/>
          </a:xfrm>
          <a:custGeom>
            <a:gdLst>
              <a:gd fmla="*/ 74 w 236" name="T0"/>
              <a:gd fmla="*/ 160 h 236" name="T1"/>
              <a:gd fmla="*/ 93 w 236" name="T2"/>
              <a:gd fmla="*/ 160 h 236" name="T3"/>
              <a:gd fmla="*/ 93 w 236" name="T4"/>
              <a:gd fmla="*/ 103 h 236" name="T5"/>
              <a:gd fmla="*/ 74 w 236" name="T6"/>
              <a:gd fmla="*/ 103 h 236" name="T7"/>
              <a:gd fmla="*/ 74 w 236" name="T8"/>
              <a:gd fmla="*/ 160 h 236" name="T9"/>
              <a:gd fmla="*/ 140 w 236" name="T10"/>
              <a:gd fmla="*/ 102 h 236" name="T11"/>
              <a:gd fmla="*/ 122 w 236" name="T12"/>
              <a:gd fmla="*/ 111 h 236" name="T13"/>
              <a:gd fmla="*/ 122 w 236" name="T14"/>
              <a:gd fmla="*/ 103 h 236" name="T15"/>
              <a:gd fmla="*/ 103 w 236" name="T16"/>
              <a:gd fmla="*/ 103 h 236" name="T17"/>
              <a:gd fmla="*/ 103 w 236" name="T18"/>
              <a:gd fmla="*/ 160 h 236" name="T19"/>
              <a:gd fmla="*/ 122 w 236" name="T20"/>
              <a:gd fmla="*/ 160 h 236" name="T21"/>
              <a:gd fmla="*/ 122 w 236" name="T22"/>
              <a:gd fmla="*/ 128 h 236" name="T23"/>
              <a:gd fmla="*/ 123 w 236" name="T24"/>
              <a:gd fmla="*/ 124 h 236" name="T25"/>
              <a:gd fmla="*/ 133 w 236" name="T26"/>
              <a:gd fmla="*/ 117 h 236" name="T27"/>
              <a:gd fmla="*/ 142 w 236" name="T28"/>
              <a:gd fmla="*/ 130 h 236" name="T29"/>
              <a:gd fmla="*/ 142 w 236" name="T30"/>
              <a:gd fmla="*/ 160 h 236" name="T31"/>
              <a:gd fmla="*/ 161 w 236" name="T32"/>
              <a:gd fmla="*/ 160 h 236" name="T33"/>
              <a:gd fmla="*/ 161 w 236" name="T34"/>
              <a:gd fmla="*/ 160 h 236" name="T35"/>
              <a:gd fmla="*/ 161 w 236" name="T36"/>
              <a:gd fmla="*/ 127 h 236" name="T37"/>
              <a:gd fmla="*/ 140 w 236" name="T38"/>
              <a:gd fmla="*/ 102 h 236" name="T39"/>
              <a:gd fmla="*/ 122 w 236" name="T40"/>
              <a:gd fmla="*/ 111 h 236" name="T41"/>
              <a:gd fmla="*/ 122 w 236" name="T42"/>
              <a:gd fmla="*/ 111 h 236" name="T43"/>
              <a:gd fmla="*/ 122 w 236" name="T44"/>
              <a:gd fmla="*/ 111 h 236" name="T45"/>
              <a:gd fmla="*/ 83 w 236" name="T46"/>
              <a:gd fmla="*/ 75 h 236" name="T47"/>
              <a:gd fmla="*/ 73 w 236" name="T48"/>
              <a:gd fmla="*/ 85 h 236" name="T49"/>
              <a:gd fmla="*/ 83 w 236" name="T50"/>
              <a:gd fmla="*/ 95 h 236" name="T51"/>
              <a:gd fmla="*/ 83 w 236" name="T52"/>
              <a:gd fmla="*/ 95 h 236" name="T53"/>
              <a:gd fmla="*/ 94 w 236" name="T54"/>
              <a:gd fmla="*/ 85 h 236" name="T55"/>
              <a:gd fmla="*/ 83 w 236" name="T56"/>
              <a:gd fmla="*/ 75 h 236" name="T57"/>
              <a:gd fmla="*/ 118 w 236" name="T58"/>
              <a:gd fmla="*/ 0 h 236" name="T59"/>
              <a:gd fmla="*/ 0 w 236" name="T60"/>
              <a:gd fmla="*/ 118 h 236" name="T61"/>
              <a:gd fmla="*/ 118 w 236" name="T62"/>
              <a:gd fmla="*/ 236 h 236" name="T63"/>
              <a:gd fmla="*/ 236 w 236" name="T64"/>
              <a:gd fmla="*/ 118 h 236" name="T65"/>
              <a:gd fmla="*/ 118 w 236" name="T66"/>
              <a:gd fmla="*/ 0 h 236" name="T67"/>
              <a:gd fmla="*/ 181 w 236" name="T68"/>
              <a:gd fmla="*/ 172 h 236" name="T69"/>
              <a:gd fmla="*/ 171 w 236" name="T70"/>
              <a:gd fmla="*/ 181 h 236" name="T71"/>
              <a:gd fmla="*/ 64 w 236" name="T72"/>
              <a:gd fmla="*/ 181 h 236" name="T73"/>
              <a:gd fmla="*/ 55 w 236" name="T74"/>
              <a:gd fmla="*/ 172 h 236" name="T75"/>
              <a:gd fmla="*/ 55 w 236" name="T76"/>
              <a:gd fmla="*/ 63 h 236" name="T77"/>
              <a:gd fmla="*/ 64 w 236" name="T78"/>
              <a:gd fmla="*/ 54 h 236" name="T79"/>
              <a:gd fmla="*/ 171 w 236" name="T80"/>
              <a:gd fmla="*/ 54 h 236" name="T81"/>
              <a:gd fmla="*/ 181 w 236" name="T82"/>
              <a:gd fmla="*/ 63 h 236" name="T83"/>
              <a:gd fmla="*/ 181 w 236" name="T84"/>
              <a:gd fmla="*/ 172 h 2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6" w="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117" name="iS1ïḑê">
            <a:extLst>
              <a:ext uri="{FF2B5EF4-FFF2-40B4-BE49-F238E27FC236}">
                <a16:creationId xmlns:a16="http://schemas.microsoft.com/office/drawing/2014/main" id="{B8DAF22D-FBB5-449A-BD38-9A933FA80463}"/>
              </a:ext>
            </a:extLst>
          </p:cNvPr>
          <p:cNvSpPr/>
          <p:nvPr/>
        </p:nvSpPr>
        <p:spPr bwMode="auto">
          <a:xfrm>
            <a:off x="5648872" y="3100708"/>
            <a:ext cx="618732" cy="618732"/>
          </a:xfrm>
          <a:custGeom>
            <a:gdLst>
              <a:gd fmla="*/ 0 w 236" name="T0"/>
              <a:gd fmla="*/ 118 h 236" name="T1"/>
              <a:gd fmla="*/ 236 w 236" name="T2"/>
              <a:gd fmla="*/ 118 h 236" name="T3"/>
              <a:gd fmla="*/ 150 w 236" name="T4"/>
              <a:gd fmla="*/ 168 h 236" name="T5"/>
              <a:gd fmla="*/ 128 w 236" name="T6"/>
              <a:gd fmla="*/ 196 h 236" name="T7"/>
              <a:gd fmla="*/ 125 w 236" name="T8"/>
              <a:gd fmla="*/ 199 h 236" name="T9"/>
              <a:gd fmla="*/ 111 w 236" name="T10"/>
              <a:gd fmla="*/ 198 h 236" name="T11"/>
              <a:gd fmla="*/ 110 w 236" name="T12"/>
              <a:gd fmla="*/ 180 h 236" name="T13"/>
              <a:gd fmla="*/ 90 w 236" name="T14"/>
              <a:gd fmla="*/ 173 h 236" name="T15"/>
              <a:gd fmla="*/ 79 w 236" name="T16"/>
              <a:gd fmla="*/ 166 h 236" name="T17"/>
              <a:gd fmla="*/ 78 w 236" name="T18"/>
              <a:gd fmla="*/ 160 h 236" name="T19"/>
              <a:gd fmla="*/ 89 w 236" name="T20"/>
              <a:gd fmla="*/ 147 h 236" name="T21"/>
              <a:gd fmla="*/ 91 w 236" name="T22"/>
              <a:gd fmla="*/ 148 h 236" name="T23"/>
              <a:gd fmla="*/ 119 w 236" name="T24"/>
              <a:gd fmla="*/ 160 h 236" name="T25"/>
              <a:gd fmla="*/ 137 w 236" name="T26"/>
              <a:gd fmla="*/ 145 h 236" name="T27"/>
              <a:gd fmla="*/ 133 w 236" name="T28"/>
              <a:gd fmla="*/ 137 h 236" name="T29"/>
              <a:gd fmla="*/ 122 w 236" name="T30"/>
              <a:gd fmla="*/ 130 h 236" name="T31"/>
              <a:gd fmla="*/ 109 w 236" name="T32"/>
              <a:gd fmla="*/ 125 h 236" name="T33"/>
              <a:gd fmla="*/ 98 w 236" name="T34"/>
              <a:gd fmla="*/ 120 h 236" name="T35"/>
              <a:gd fmla="*/ 89 w 236" name="T36"/>
              <a:gd fmla="*/ 113 h 236" name="T37"/>
              <a:gd fmla="*/ 82 w 236" name="T38"/>
              <a:gd fmla="*/ 103 h 236" name="T39"/>
              <a:gd fmla="*/ 79 w 236" name="T40"/>
              <a:gd fmla="*/ 90 h 236" name="T41"/>
              <a:gd fmla="*/ 110 w 236" name="T42"/>
              <a:gd fmla="*/ 57 h 236" name="T43"/>
              <a:gd fmla="*/ 111 w 236" name="T44"/>
              <a:gd fmla="*/ 38 h 236" name="T45"/>
              <a:gd fmla="*/ 125 w 236" name="T46"/>
              <a:gd fmla="*/ 37 h 236" name="T47"/>
              <a:gd fmla="*/ 128 w 236" name="T48"/>
              <a:gd fmla="*/ 40 h 236" name="T49"/>
              <a:gd fmla="*/ 137 w 236" name="T50"/>
              <a:gd fmla="*/ 58 h 236" name="T51"/>
              <a:gd fmla="*/ 151 w 236" name="T52"/>
              <a:gd fmla="*/ 65 h 236" name="T53"/>
              <a:gd fmla="*/ 155 w 236" name="T54"/>
              <a:gd fmla="*/ 69 h 236" name="T55"/>
              <a:gd fmla="*/ 149 w 236" name="T56"/>
              <a:gd fmla="*/ 85 h 236" name="T57"/>
              <a:gd fmla="*/ 144 w 236" name="T58"/>
              <a:gd fmla="*/ 86 h 236" name="T59"/>
              <a:gd fmla="*/ 140 w 236" name="T60"/>
              <a:gd fmla="*/ 82 h 236" name="T61"/>
              <a:gd fmla="*/ 128 w 236" name="T62"/>
              <a:gd fmla="*/ 77 h 236" name="T63"/>
              <a:gd fmla="*/ 107 w 236" name="T64"/>
              <a:gd fmla="*/ 80 h 236" name="T65"/>
              <a:gd fmla="*/ 102 w 236" name="T66"/>
              <a:gd fmla="*/ 94 h 236" name="T67"/>
              <a:gd fmla="*/ 108 w 236" name="T68"/>
              <a:gd fmla="*/ 101 h 236" name="T69"/>
              <a:gd fmla="*/ 118 w 236" name="T70"/>
              <a:gd fmla="*/ 106 h 236" name="T71"/>
              <a:gd fmla="*/ 132 w 236" name="T72"/>
              <a:gd fmla="*/ 112 h 236" name="T73"/>
              <a:gd fmla="*/ 145 w 236" name="T74"/>
              <a:gd fmla="*/ 119 h 236" name="T75"/>
              <a:gd fmla="*/ 155 w 236" name="T76"/>
              <a:gd fmla="*/ 129 h 236" name="T77"/>
              <a:gd fmla="*/ 159 w 236" name="T78"/>
              <a:gd fmla="*/ 144 h 23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p>
        </p:txBody>
      </p:sp>
      <p:sp>
        <p:nvSpPr>
          <p:cNvPr id="118" name="îsļïdé">
            <a:extLst>
              <a:ext uri="{FF2B5EF4-FFF2-40B4-BE49-F238E27FC236}">
                <a16:creationId xmlns:a16="http://schemas.microsoft.com/office/drawing/2014/main" id="{DD32B667-FB7F-499F-BF8A-C56933E73980}"/>
              </a:ext>
            </a:extLst>
          </p:cNvPr>
          <p:cNvSpPr/>
          <p:nvPr/>
        </p:nvSpPr>
        <p:spPr bwMode="auto">
          <a:xfrm>
            <a:off x="3719234" y="3120888"/>
            <a:ext cx="618732" cy="618732"/>
          </a:xfrm>
          <a:custGeom>
            <a:gdLst>
              <a:gd fmla="*/ 116 w 232" name="T0"/>
              <a:gd fmla="*/ 0 h 232" name="T1"/>
              <a:gd fmla="*/ 0 w 232" name="T2"/>
              <a:gd fmla="*/ 116 h 232" name="T3"/>
              <a:gd fmla="*/ 116 w 232" name="T4"/>
              <a:gd fmla="*/ 232 h 232" name="T5"/>
              <a:gd fmla="*/ 232 w 232" name="T6"/>
              <a:gd fmla="*/ 116 h 232" name="T7"/>
              <a:gd fmla="*/ 116 w 232" name="T8"/>
              <a:gd fmla="*/ 0 h 232" name="T9"/>
              <a:gd fmla="*/ 129 w 232" name="T10"/>
              <a:gd fmla="*/ 208 h 232" name="T11"/>
              <a:gd fmla="*/ 129 w 232" name="T12"/>
              <a:gd fmla="*/ 190 h 232" name="T13"/>
              <a:gd fmla="*/ 117 w 232" name="T14"/>
              <a:gd fmla="*/ 178 h 232" name="T15"/>
              <a:gd fmla="*/ 105 w 232" name="T16"/>
              <a:gd fmla="*/ 190 h 232" name="T17"/>
              <a:gd fmla="*/ 105 w 232" name="T18"/>
              <a:gd fmla="*/ 208 h 232" name="T19"/>
              <a:gd fmla="*/ 25 w 232" name="T20"/>
              <a:gd fmla="*/ 129 h 232" name="T21"/>
              <a:gd fmla="*/ 42 w 232" name="T22"/>
              <a:gd fmla="*/ 129 h 232" name="T23"/>
              <a:gd fmla="*/ 53 w 232" name="T24"/>
              <a:gd fmla="*/ 117 h 232" name="T25"/>
              <a:gd fmla="*/ 42 w 232" name="T26"/>
              <a:gd fmla="*/ 105 h 232" name="T27"/>
              <a:gd fmla="*/ 24 w 232" name="T28"/>
              <a:gd fmla="*/ 105 h 232" name="T29"/>
              <a:gd fmla="*/ 104 w 232" name="T30"/>
              <a:gd fmla="*/ 25 h 232" name="T31"/>
              <a:gd fmla="*/ 104 w 232" name="T32"/>
              <a:gd fmla="*/ 41 h 232" name="T33"/>
              <a:gd fmla="*/ 116 w 232" name="T34"/>
              <a:gd fmla="*/ 53 h 232" name="T35"/>
              <a:gd fmla="*/ 128 w 232" name="T36"/>
              <a:gd fmla="*/ 41 h 232" name="T37"/>
              <a:gd fmla="*/ 128 w 232" name="T38"/>
              <a:gd fmla="*/ 25 h 232" name="T39"/>
              <a:gd fmla="*/ 208 w 232" name="T40"/>
              <a:gd fmla="*/ 104 h 232" name="T41"/>
              <a:gd fmla="*/ 190 w 232" name="T42"/>
              <a:gd fmla="*/ 104 h 232" name="T43"/>
              <a:gd fmla="*/ 179 w 232" name="T44"/>
              <a:gd fmla="*/ 116 h 232" name="T45"/>
              <a:gd fmla="*/ 190 w 232" name="T46"/>
              <a:gd fmla="*/ 128 h 232" name="T47"/>
              <a:gd fmla="*/ 208 w 232" name="T48"/>
              <a:gd fmla="*/ 128 h 232" name="T49"/>
              <a:gd fmla="*/ 129 w 232" name="T50"/>
              <a:gd fmla="*/ 208 h 232" name="T51"/>
              <a:gd fmla="*/ 124 w 232" name="T52"/>
              <a:gd fmla="*/ 94 h 232" name="T53"/>
              <a:gd fmla="*/ 70 w 232" name="T54"/>
              <a:gd fmla="*/ 69 h 232" name="T55"/>
              <a:gd fmla="*/ 94 w 232" name="T56"/>
              <a:gd fmla="*/ 124 h 232" name="T57"/>
              <a:gd fmla="*/ 109 w 232" name="T58"/>
              <a:gd fmla="*/ 138 h 232" name="T59"/>
              <a:gd fmla="*/ 163 w 232" name="T60"/>
              <a:gd fmla="*/ 163 h 232" name="T61"/>
              <a:gd fmla="*/ 138 w 232" name="T62"/>
              <a:gd fmla="*/ 108 h 232" name="T63"/>
              <a:gd fmla="*/ 124 w 232" name="T64"/>
              <a:gd fmla="*/ 94 h 232" name="T65"/>
              <a:gd fmla="*/ 123 w 232" name="T66"/>
              <a:gd fmla="*/ 123 h 232" name="T67"/>
              <a:gd fmla="*/ 110 w 232" name="T68"/>
              <a:gd fmla="*/ 123 h 232" name="T69"/>
              <a:gd fmla="*/ 110 w 232" name="T70"/>
              <a:gd fmla="*/ 109 h 232" name="T71"/>
              <a:gd fmla="*/ 123 w 232" name="T72"/>
              <a:gd fmla="*/ 109 h 232" name="T73"/>
              <a:gd fmla="*/ 123 w 232" name="T74"/>
              <a:gd fmla="*/ 123 h 2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31" w="231">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p>
        </p:txBody>
      </p:sp>
      <p:sp>
        <p:nvSpPr>
          <p:cNvPr id="119" name="íṩḻídê">
            <a:extLst>
              <a:ext uri="{FF2B5EF4-FFF2-40B4-BE49-F238E27FC236}">
                <a16:creationId xmlns:a16="http://schemas.microsoft.com/office/drawing/2014/main" id="{3FFAD3BE-5E6A-4CBF-B17B-540491B16E98}"/>
              </a:ext>
            </a:extLst>
          </p:cNvPr>
          <p:cNvSpPr/>
          <p:nvPr/>
        </p:nvSpPr>
        <p:spPr bwMode="auto">
          <a:xfrm>
            <a:off x="2746581" y="4057350"/>
            <a:ext cx="618732" cy="618732"/>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p>
        </p:txBody>
      </p:sp>
    </p:spTree>
    <p:extLst>
      <p:ext uri="{BB962C8B-B14F-4D97-AF65-F5344CB8AC3E}">
        <p14:creationId val="29803870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0"/>
                                        </p:tgtEl>
                                        <p:attrNameLst>
                                          <p:attrName>style.visibility</p:attrName>
                                        </p:attrNameLst>
                                      </p:cBhvr>
                                      <p:to>
                                        <p:strVal val="visible"/>
                                      </p:to>
                                    </p:set>
                                    <p:animEffect filter="fade" transition="in">
                                      <p:cBhvr>
                                        <p:cTn dur="500" id="7"/>
                                        <p:tgtEl>
                                          <p:spTgt spid="80"/>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92"/>
                                        </p:tgtEl>
                                        <p:attrNameLst>
                                          <p:attrName>style.visibility</p:attrName>
                                        </p:attrNameLst>
                                      </p:cBhvr>
                                      <p:to>
                                        <p:strVal val="visible"/>
                                      </p:to>
                                    </p:set>
                                    <p:animEffect filter="wipe(left)" transition="in">
                                      <p:cBhvr>
                                        <p:cTn dur="500" id="11"/>
                                        <p:tgtEl>
                                          <p:spTgt spid="92"/>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14" presetSubtype="10">
                                  <p:stCondLst>
                                    <p:cond delay="0"/>
                                  </p:stCondLst>
                                  <p:childTnLst>
                                    <p:set>
                                      <p:cBhvr>
                                        <p:cTn dur="1" fill="hold" id="15">
                                          <p:stCondLst>
                                            <p:cond delay="0"/>
                                          </p:stCondLst>
                                        </p:cTn>
                                        <p:tgtEl>
                                          <p:spTgt spid="93"/>
                                        </p:tgtEl>
                                        <p:attrNameLst>
                                          <p:attrName>style.visibility</p:attrName>
                                        </p:attrNameLst>
                                      </p:cBhvr>
                                      <p:to>
                                        <p:strVal val="visible"/>
                                      </p:to>
                                    </p:set>
                                    <p:animEffect filter="randombar(horizontal)" transition="in">
                                      <p:cBhvr>
                                        <p:cTn dur="500" id="16"/>
                                        <p:tgtEl>
                                          <p:spTgt spid="93"/>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96"/>
                                        </p:tgtEl>
                                        <p:attrNameLst>
                                          <p:attrName>style.visibility</p:attrName>
                                        </p:attrNameLst>
                                      </p:cBhvr>
                                      <p:to>
                                        <p:strVal val="visible"/>
                                      </p:to>
                                    </p:set>
                                    <p:animEffect filter="randombar(horizontal)" transition="in">
                                      <p:cBhvr>
                                        <p:cTn dur="500" id="19"/>
                                        <p:tgtEl>
                                          <p:spTgt spid="96"/>
                                        </p:tgtEl>
                                      </p:cBhvr>
                                    </p:animEffect>
                                  </p:childTnLst>
                                </p:cTn>
                              </p:par>
                              <p:par>
                                <p:cTn fill="hold" id="20" nodeType="withEffect" presetClass="entr" presetID="14" presetSubtype="10">
                                  <p:stCondLst>
                                    <p:cond delay="0"/>
                                  </p:stCondLst>
                                  <p:childTnLst>
                                    <p:set>
                                      <p:cBhvr>
                                        <p:cTn dur="1" fill="hold" id="21">
                                          <p:stCondLst>
                                            <p:cond delay="0"/>
                                          </p:stCondLst>
                                        </p:cTn>
                                        <p:tgtEl>
                                          <p:spTgt spid="97"/>
                                        </p:tgtEl>
                                        <p:attrNameLst>
                                          <p:attrName>style.visibility</p:attrName>
                                        </p:attrNameLst>
                                      </p:cBhvr>
                                      <p:to>
                                        <p:strVal val="visible"/>
                                      </p:to>
                                    </p:set>
                                    <p:animEffect filter="randombar(horizontal)" transition="in">
                                      <p:cBhvr>
                                        <p:cTn dur="500" id="22"/>
                                        <p:tgtEl>
                                          <p:spTgt spid="97"/>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100"/>
                                        </p:tgtEl>
                                        <p:attrNameLst>
                                          <p:attrName>style.visibility</p:attrName>
                                        </p:attrNameLst>
                                      </p:cBhvr>
                                      <p:to>
                                        <p:strVal val="visible"/>
                                      </p:to>
                                    </p:set>
                                    <p:animEffect filter="randombar(horizontal)" transition="in">
                                      <p:cBhvr>
                                        <p:cTn dur="500" id="25"/>
                                        <p:tgtEl>
                                          <p:spTgt spid="100"/>
                                        </p:tgtEl>
                                      </p:cBhvr>
                                    </p:animEffect>
                                  </p:childTnLst>
                                </p:cTn>
                              </p:par>
                              <p:par>
                                <p:cTn fill="hold" id="26" nodeType="withEffect" presetClass="entr" presetID="14" presetSubtype="10">
                                  <p:stCondLst>
                                    <p:cond delay="0"/>
                                  </p:stCondLst>
                                  <p:childTnLst>
                                    <p:set>
                                      <p:cBhvr>
                                        <p:cTn dur="1" fill="hold" id="27">
                                          <p:stCondLst>
                                            <p:cond delay="0"/>
                                          </p:stCondLst>
                                        </p:cTn>
                                        <p:tgtEl>
                                          <p:spTgt spid="101"/>
                                        </p:tgtEl>
                                        <p:attrNameLst>
                                          <p:attrName>style.visibility</p:attrName>
                                        </p:attrNameLst>
                                      </p:cBhvr>
                                      <p:to>
                                        <p:strVal val="visible"/>
                                      </p:to>
                                    </p:set>
                                    <p:animEffect filter="randombar(horizontal)" transition="in">
                                      <p:cBhvr>
                                        <p:cTn dur="500" id="28"/>
                                        <p:tgtEl>
                                          <p:spTgt spid="101"/>
                                        </p:tgtEl>
                                      </p:cBhvr>
                                    </p:animEffect>
                                  </p:childTnLst>
                                </p:cTn>
                              </p:par>
                              <p:par>
                                <p:cTn fill="hold" grpId="0" id="29" nodeType="withEffect" presetClass="entr" presetID="14" presetSubtype="10">
                                  <p:stCondLst>
                                    <p:cond delay="0"/>
                                  </p:stCondLst>
                                  <p:childTnLst>
                                    <p:set>
                                      <p:cBhvr>
                                        <p:cTn dur="1" fill="hold" id="30">
                                          <p:stCondLst>
                                            <p:cond delay="0"/>
                                          </p:stCondLst>
                                        </p:cTn>
                                        <p:tgtEl>
                                          <p:spTgt spid="104"/>
                                        </p:tgtEl>
                                        <p:attrNameLst>
                                          <p:attrName>style.visibility</p:attrName>
                                        </p:attrNameLst>
                                      </p:cBhvr>
                                      <p:to>
                                        <p:strVal val="visible"/>
                                      </p:to>
                                    </p:set>
                                    <p:animEffect filter="randombar(horizontal)" transition="in">
                                      <p:cBhvr>
                                        <p:cTn dur="500" id="31"/>
                                        <p:tgtEl>
                                          <p:spTgt spid="104"/>
                                        </p:tgtEl>
                                      </p:cBhvr>
                                    </p:animEffect>
                                  </p:childTnLst>
                                </p:cTn>
                              </p:par>
                              <p:par>
                                <p:cTn fill="hold" id="32" nodeType="withEffect" presetClass="entr" presetID="14" presetSubtype="10">
                                  <p:stCondLst>
                                    <p:cond delay="0"/>
                                  </p:stCondLst>
                                  <p:childTnLst>
                                    <p:set>
                                      <p:cBhvr>
                                        <p:cTn dur="1" fill="hold" id="33">
                                          <p:stCondLst>
                                            <p:cond delay="0"/>
                                          </p:stCondLst>
                                        </p:cTn>
                                        <p:tgtEl>
                                          <p:spTgt spid="105"/>
                                        </p:tgtEl>
                                        <p:attrNameLst>
                                          <p:attrName>style.visibility</p:attrName>
                                        </p:attrNameLst>
                                      </p:cBhvr>
                                      <p:to>
                                        <p:strVal val="visible"/>
                                      </p:to>
                                    </p:set>
                                    <p:animEffect filter="randombar(horizontal)" transition="in">
                                      <p:cBhvr>
                                        <p:cTn dur="500" id="34"/>
                                        <p:tgtEl>
                                          <p:spTgt spid="105"/>
                                        </p:tgtEl>
                                      </p:cBhvr>
                                    </p:animEffect>
                                  </p:childTnLst>
                                </p:cTn>
                              </p:par>
                              <p:par>
                                <p:cTn fill="hold" grpId="0" id="35" nodeType="withEffect" presetClass="entr" presetID="14" presetSubtype="10">
                                  <p:stCondLst>
                                    <p:cond delay="0"/>
                                  </p:stCondLst>
                                  <p:childTnLst>
                                    <p:set>
                                      <p:cBhvr>
                                        <p:cTn dur="1" fill="hold" id="36">
                                          <p:stCondLst>
                                            <p:cond delay="0"/>
                                          </p:stCondLst>
                                        </p:cTn>
                                        <p:tgtEl>
                                          <p:spTgt spid="108"/>
                                        </p:tgtEl>
                                        <p:attrNameLst>
                                          <p:attrName>style.visibility</p:attrName>
                                        </p:attrNameLst>
                                      </p:cBhvr>
                                      <p:to>
                                        <p:strVal val="visible"/>
                                      </p:to>
                                    </p:set>
                                    <p:animEffect filter="randombar(horizontal)" transition="in">
                                      <p:cBhvr>
                                        <p:cTn dur="500" id="37"/>
                                        <p:tgtEl>
                                          <p:spTgt spid="108"/>
                                        </p:tgtEl>
                                      </p:cBhvr>
                                    </p:animEffect>
                                  </p:childTnLst>
                                </p:cTn>
                              </p:par>
                              <p:par>
                                <p:cTn fill="hold" id="38" nodeType="withEffect" presetClass="entr" presetID="14" presetSubtype="10">
                                  <p:stCondLst>
                                    <p:cond delay="0"/>
                                  </p:stCondLst>
                                  <p:childTnLst>
                                    <p:set>
                                      <p:cBhvr>
                                        <p:cTn dur="1" fill="hold" id="39">
                                          <p:stCondLst>
                                            <p:cond delay="0"/>
                                          </p:stCondLst>
                                        </p:cTn>
                                        <p:tgtEl>
                                          <p:spTgt spid="109"/>
                                        </p:tgtEl>
                                        <p:attrNameLst>
                                          <p:attrName>style.visibility</p:attrName>
                                        </p:attrNameLst>
                                      </p:cBhvr>
                                      <p:to>
                                        <p:strVal val="visible"/>
                                      </p:to>
                                    </p:set>
                                    <p:animEffect filter="randombar(horizontal)" transition="in">
                                      <p:cBhvr>
                                        <p:cTn dur="500" id="40"/>
                                        <p:tgtEl>
                                          <p:spTgt spid="109"/>
                                        </p:tgtEl>
                                      </p:cBhvr>
                                    </p:animEffect>
                                  </p:childTnLst>
                                </p:cTn>
                              </p:par>
                              <p:par>
                                <p:cTn fill="hold" grpId="0" id="41" nodeType="withEffect" presetClass="entr" presetID="14" presetSubtype="10">
                                  <p:stCondLst>
                                    <p:cond delay="0"/>
                                  </p:stCondLst>
                                  <p:childTnLst>
                                    <p:set>
                                      <p:cBhvr>
                                        <p:cTn dur="1" fill="hold" id="42">
                                          <p:stCondLst>
                                            <p:cond delay="0"/>
                                          </p:stCondLst>
                                        </p:cTn>
                                        <p:tgtEl>
                                          <p:spTgt spid="112"/>
                                        </p:tgtEl>
                                        <p:attrNameLst>
                                          <p:attrName>style.visibility</p:attrName>
                                        </p:attrNameLst>
                                      </p:cBhvr>
                                      <p:to>
                                        <p:strVal val="visible"/>
                                      </p:to>
                                    </p:set>
                                    <p:animEffect filter="randombar(horizontal)" transition="in">
                                      <p:cBhvr>
                                        <p:cTn dur="500" id="43"/>
                                        <p:tgtEl>
                                          <p:spTgt spid="112"/>
                                        </p:tgtEl>
                                      </p:cBhvr>
                                    </p:animEffect>
                                  </p:childTnLst>
                                </p:cTn>
                              </p:par>
                              <p:par>
                                <p:cTn fill="hold" grpId="0" id="44" nodeType="withEffect" presetClass="entr" presetID="14" presetSubtype="10">
                                  <p:stCondLst>
                                    <p:cond delay="0"/>
                                  </p:stCondLst>
                                  <p:childTnLst>
                                    <p:set>
                                      <p:cBhvr>
                                        <p:cTn dur="1" fill="hold" id="45">
                                          <p:stCondLst>
                                            <p:cond delay="0"/>
                                          </p:stCondLst>
                                        </p:cTn>
                                        <p:tgtEl>
                                          <p:spTgt spid="113"/>
                                        </p:tgtEl>
                                        <p:attrNameLst>
                                          <p:attrName>style.visibility</p:attrName>
                                        </p:attrNameLst>
                                      </p:cBhvr>
                                      <p:to>
                                        <p:strVal val="visible"/>
                                      </p:to>
                                    </p:set>
                                    <p:animEffect filter="randombar(horizontal)" transition="in">
                                      <p:cBhvr>
                                        <p:cTn dur="500" id="46"/>
                                        <p:tgtEl>
                                          <p:spTgt spid="113"/>
                                        </p:tgtEl>
                                      </p:cBhvr>
                                    </p:animEffect>
                                  </p:childTnLst>
                                </p:cTn>
                              </p:par>
                              <p:par>
                                <p:cTn fill="hold" grpId="0" id="47" nodeType="withEffect" presetClass="entr" presetID="14" presetSubtype="10">
                                  <p:stCondLst>
                                    <p:cond delay="0"/>
                                  </p:stCondLst>
                                  <p:childTnLst>
                                    <p:set>
                                      <p:cBhvr>
                                        <p:cTn dur="1" fill="hold" id="48">
                                          <p:stCondLst>
                                            <p:cond delay="0"/>
                                          </p:stCondLst>
                                        </p:cTn>
                                        <p:tgtEl>
                                          <p:spTgt spid="114"/>
                                        </p:tgtEl>
                                        <p:attrNameLst>
                                          <p:attrName>style.visibility</p:attrName>
                                        </p:attrNameLst>
                                      </p:cBhvr>
                                      <p:to>
                                        <p:strVal val="visible"/>
                                      </p:to>
                                    </p:set>
                                    <p:animEffect filter="randombar(horizontal)" transition="in">
                                      <p:cBhvr>
                                        <p:cTn dur="500" id="49"/>
                                        <p:tgtEl>
                                          <p:spTgt spid="114"/>
                                        </p:tgtEl>
                                      </p:cBhvr>
                                    </p:animEffect>
                                  </p:childTnLst>
                                </p:cTn>
                              </p:par>
                              <p:par>
                                <p:cTn fill="hold" grpId="0" id="50" nodeType="withEffect" presetClass="entr" presetID="14" presetSubtype="10">
                                  <p:stCondLst>
                                    <p:cond delay="0"/>
                                  </p:stCondLst>
                                  <p:childTnLst>
                                    <p:set>
                                      <p:cBhvr>
                                        <p:cTn dur="1" fill="hold" id="51">
                                          <p:stCondLst>
                                            <p:cond delay="0"/>
                                          </p:stCondLst>
                                        </p:cTn>
                                        <p:tgtEl>
                                          <p:spTgt spid="115"/>
                                        </p:tgtEl>
                                        <p:attrNameLst>
                                          <p:attrName>style.visibility</p:attrName>
                                        </p:attrNameLst>
                                      </p:cBhvr>
                                      <p:to>
                                        <p:strVal val="visible"/>
                                      </p:to>
                                    </p:set>
                                    <p:animEffect filter="randombar(horizontal)" transition="in">
                                      <p:cBhvr>
                                        <p:cTn dur="500" id="52"/>
                                        <p:tgtEl>
                                          <p:spTgt spid="115"/>
                                        </p:tgtEl>
                                      </p:cBhvr>
                                    </p:animEffect>
                                  </p:childTnLst>
                                </p:cTn>
                              </p:par>
                              <p:par>
                                <p:cTn fill="hold" grpId="0" id="53" nodeType="withEffect" presetClass="entr" presetID="14" presetSubtype="10">
                                  <p:stCondLst>
                                    <p:cond delay="0"/>
                                  </p:stCondLst>
                                  <p:childTnLst>
                                    <p:set>
                                      <p:cBhvr>
                                        <p:cTn dur="1" fill="hold" id="54">
                                          <p:stCondLst>
                                            <p:cond delay="0"/>
                                          </p:stCondLst>
                                        </p:cTn>
                                        <p:tgtEl>
                                          <p:spTgt spid="116"/>
                                        </p:tgtEl>
                                        <p:attrNameLst>
                                          <p:attrName>style.visibility</p:attrName>
                                        </p:attrNameLst>
                                      </p:cBhvr>
                                      <p:to>
                                        <p:strVal val="visible"/>
                                      </p:to>
                                    </p:set>
                                    <p:animEffect filter="randombar(horizontal)" transition="in">
                                      <p:cBhvr>
                                        <p:cTn dur="500" id="55"/>
                                        <p:tgtEl>
                                          <p:spTgt spid="116"/>
                                        </p:tgtEl>
                                      </p:cBhvr>
                                    </p:animEffect>
                                  </p:childTnLst>
                                </p:cTn>
                              </p:par>
                              <p:par>
                                <p:cTn fill="hold" grpId="0" id="56" nodeType="withEffect" presetClass="entr" presetID="14" presetSubtype="10">
                                  <p:stCondLst>
                                    <p:cond delay="0"/>
                                  </p:stCondLst>
                                  <p:childTnLst>
                                    <p:set>
                                      <p:cBhvr>
                                        <p:cTn dur="1" fill="hold" id="57">
                                          <p:stCondLst>
                                            <p:cond delay="0"/>
                                          </p:stCondLst>
                                        </p:cTn>
                                        <p:tgtEl>
                                          <p:spTgt spid="117"/>
                                        </p:tgtEl>
                                        <p:attrNameLst>
                                          <p:attrName>style.visibility</p:attrName>
                                        </p:attrNameLst>
                                      </p:cBhvr>
                                      <p:to>
                                        <p:strVal val="visible"/>
                                      </p:to>
                                    </p:set>
                                    <p:animEffect filter="randombar(horizontal)" transition="in">
                                      <p:cBhvr>
                                        <p:cTn dur="500" id="58"/>
                                        <p:tgtEl>
                                          <p:spTgt spid="117"/>
                                        </p:tgtEl>
                                      </p:cBhvr>
                                    </p:animEffect>
                                  </p:childTnLst>
                                </p:cTn>
                              </p:par>
                              <p:par>
                                <p:cTn fill="hold" grpId="0" id="59" nodeType="withEffect" presetClass="entr" presetID="14" presetSubtype="10">
                                  <p:stCondLst>
                                    <p:cond delay="0"/>
                                  </p:stCondLst>
                                  <p:childTnLst>
                                    <p:set>
                                      <p:cBhvr>
                                        <p:cTn dur="1" fill="hold" id="60">
                                          <p:stCondLst>
                                            <p:cond delay="0"/>
                                          </p:stCondLst>
                                        </p:cTn>
                                        <p:tgtEl>
                                          <p:spTgt spid="118"/>
                                        </p:tgtEl>
                                        <p:attrNameLst>
                                          <p:attrName>style.visibility</p:attrName>
                                        </p:attrNameLst>
                                      </p:cBhvr>
                                      <p:to>
                                        <p:strVal val="visible"/>
                                      </p:to>
                                    </p:set>
                                    <p:animEffect filter="randombar(horizontal)" transition="in">
                                      <p:cBhvr>
                                        <p:cTn dur="500" id="61"/>
                                        <p:tgtEl>
                                          <p:spTgt spid="118"/>
                                        </p:tgtEl>
                                      </p:cBhvr>
                                    </p:animEffect>
                                  </p:childTnLst>
                                </p:cTn>
                              </p:par>
                              <p:par>
                                <p:cTn fill="hold" grpId="0" id="62" nodeType="withEffect" presetClass="entr" presetID="14" presetSubtype="10">
                                  <p:stCondLst>
                                    <p:cond delay="0"/>
                                  </p:stCondLst>
                                  <p:childTnLst>
                                    <p:set>
                                      <p:cBhvr>
                                        <p:cTn dur="1" fill="hold" id="63">
                                          <p:stCondLst>
                                            <p:cond delay="0"/>
                                          </p:stCondLst>
                                        </p:cTn>
                                        <p:tgtEl>
                                          <p:spTgt spid="119"/>
                                        </p:tgtEl>
                                        <p:attrNameLst>
                                          <p:attrName>style.visibility</p:attrName>
                                        </p:attrNameLst>
                                      </p:cBhvr>
                                      <p:to>
                                        <p:strVal val="visible"/>
                                      </p:to>
                                    </p:set>
                                    <p:animEffect filter="randombar(horizontal)" transition="in">
                                      <p:cBhvr>
                                        <p:cTn dur="500" id="64"/>
                                        <p:tgtEl>
                                          <p:spTgt spid="119"/>
                                        </p:tgtEl>
                                      </p:cBhvr>
                                    </p:animEffect>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grpId="0" id="67" nodeType="clickEffect" presetClass="entr" presetID="16" presetSubtype="21">
                                  <p:stCondLst>
                                    <p:cond delay="0"/>
                                  </p:stCondLst>
                                  <p:childTnLst>
                                    <p:set>
                                      <p:cBhvr>
                                        <p:cTn dur="1" fill="hold" id="68">
                                          <p:stCondLst>
                                            <p:cond delay="0"/>
                                          </p:stCondLst>
                                        </p:cTn>
                                        <p:tgtEl>
                                          <p:spTgt spid="28"/>
                                        </p:tgtEl>
                                        <p:attrNameLst>
                                          <p:attrName>style.visibility</p:attrName>
                                        </p:attrNameLst>
                                      </p:cBhvr>
                                      <p:to>
                                        <p:strVal val="visible"/>
                                      </p:to>
                                    </p:set>
                                    <p:animEffect filter="barn(inVertical)" transition="in">
                                      <p:cBhvr>
                                        <p:cTn dur="500" id="69"/>
                                        <p:tgtEl>
                                          <p:spTgt spid="28"/>
                                        </p:tgtEl>
                                      </p:cBhvr>
                                    </p:animEffect>
                                  </p:childTnLst>
                                </p:cTn>
                              </p:par>
                              <p:par>
                                <p:cTn fill="hold" grpId="0" id="70" nodeType="withEffect" presetClass="entr" presetID="16" presetSubtype="21">
                                  <p:stCondLst>
                                    <p:cond delay="0"/>
                                  </p:stCondLst>
                                  <p:childTnLst>
                                    <p:set>
                                      <p:cBhvr>
                                        <p:cTn dur="1" fill="hold" id="71">
                                          <p:stCondLst>
                                            <p:cond delay="0"/>
                                          </p:stCondLst>
                                        </p:cTn>
                                        <p:tgtEl>
                                          <p:spTgt spid="63"/>
                                        </p:tgtEl>
                                        <p:attrNameLst>
                                          <p:attrName>style.visibility</p:attrName>
                                        </p:attrNameLst>
                                      </p:cBhvr>
                                      <p:to>
                                        <p:strVal val="visible"/>
                                      </p:to>
                                    </p:set>
                                    <p:animEffect filter="barn(inVertical)" transition="in">
                                      <p:cBhvr>
                                        <p:cTn dur="500" id="72"/>
                                        <p:tgtEl>
                                          <p:spTgt spid="63"/>
                                        </p:tgtEl>
                                      </p:cBhvr>
                                    </p:animEffect>
                                  </p:childTnLst>
                                </p:cTn>
                              </p:par>
                              <p:par>
                                <p:cTn fill="hold" grpId="0" id="73" nodeType="withEffect" presetClass="entr" presetID="16" presetSubtype="21">
                                  <p:stCondLst>
                                    <p:cond delay="0"/>
                                  </p:stCondLst>
                                  <p:childTnLst>
                                    <p:set>
                                      <p:cBhvr>
                                        <p:cTn dur="1" fill="hold" id="74">
                                          <p:stCondLst>
                                            <p:cond delay="0"/>
                                          </p:stCondLst>
                                        </p:cTn>
                                        <p:tgtEl>
                                          <p:spTgt spid="58"/>
                                        </p:tgtEl>
                                        <p:attrNameLst>
                                          <p:attrName>style.visibility</p:attrName>
                                        </p:attrNameLst>
                                      </p:cBhvr>
                                      <p:to>
                                        <p:strVal val="visible"/>
                                      </p:to>
                                    </p:set>
                                    <p:animEffect filter="barn(inVertical)" transition="in">
                                      <p:cBhvr>
                                        <p:cTn dur="500" id="75"/>
                                        <p:tgtEl>
                                          <p:spTgt spid="58"/>
                                        </p:tgtEl>
                                      </p:cBhvr>
                                    </p:animEffect>
                                  </p:childTnLst>
                                </p:cTn>
                              </p:par>
                              <p:par>
                                <p:cTn fill="hold" grpId="0" id="76" nodeType="withEffect" presetClass="entr" presetID="16" presetSubtype="21">
                                  <p:stCondLst>
                                    <p:cond delay="0"/>
                                  </p:stCondLst>
                                  <p:childTnLst>
                                    <p:set>
                                      <p:cBhvr>
                                        <p:cTn dur="1" fill="hold" id="77">
                                          <p:stCondLst>
                                            <p:cond delay="0"/>
                                          </p:stCondLst>
                                        </p:cTn>
                                        <p:tgtEl>
                                          <p:spTgt spid="73"/>
                                        </p:tgtEl>
                                        <p:attrNameLst>
                                          <p:attrName>style.visibility</p:attrName>
                                        </p:attrNameLst>
                                      </p:cBhvr>
                                      <p:to>
                                        <p:strVal val="visible"/>
                                      </p:to>
                                    </p:set>
                                    <p:animEffect filter="barn(inVertical)" transition="in">
                                      <p:cBhvr>
                                        <p:cTn dur="500" id="78"/>
                                        <p:tgtEl>
                                          <p:spTgt spid="73"/>
                                        </p:tgtEl>
                                      </p:cBhvr>
                                    </p:animEffect>
                                  </p:childTnLst>
                                </p:cTn>
                              </p:par>
                              <p:par>
                                <p:cTn fill="hold" grpId="0" id="79" nodeType="withEffect" presetClass="entr" presetID="16" presetSubtype="21">
                                  <p:stCondLst>
                                    <p:cond delay="0"/>
                                  </p:stCondLst>
                                  <p:childTnLst>
                                    <p:set>
                                      <p:cBhvr>
                                        <p:cTn dur="1" fill="hold" id="80">
                                          <p:stCondLst>
                                            <p:cond delay="0"/>
                                          </p:stCondLst>
                                        </p:cTn>
                                        <p:tgtEl>
                                          <p:spTgt spid="78"/>
                                        </p:tgtEl>
                                        <p:attrNameLst>
                                          <p:attrName>style.visibility</p:attrName>
                                        </p:attrNameLst>
                                      </p:cBhvr>
                                      <p:to>
                                        <p:strVal val="visible"/>
                                      </p:to>
                                    </p:set>
                                    <p:animEffect filter="barn(inVertical)" transition="in">
                                      <p:cBhvr>
                                        <p:cTn dur="500" id="81"/>
                                        <p:tgtEl>
                                          <p:spTgt spid="78"/>
                                        </p:tgtEl>
                                      </p:cBhvr>
                                    </p:animEffect>
                                  </p:childTnLst>
                                </p:cTn>
                              </p:par>
                              <p:par>
                                <p:cTn fill="hold" grpId="0" id="82" nodeType="withEffect" presetClass="entr" presetID="16" presetSubtype="21">
                                  <p:stCondLst>
                                    <p:cond delay="0"/>
                                  </p:stCondLst>
                                  <p:childTnLst>
                                    <p:set>
                                      <p:cBhvr>
                                        <p:cTn dur="1" fill="hold" id="83">
                                          <p:stCondLst>
                                            <p:cond delay="0"/>
                                          </p:stCondLst>
                                        </p:cTn>
                                        <p:tgtEl>
                                          <p:spTgt spid="68"/>
                                        </p:tgtEl>
                                        <p:attrNameLst>
                                          <p:attrName>style.visibility</p:attrName>
                                        </p:attrNameLst>
                                      </p:cBhvr>
                                      <p:to>
                                        <p:strVal val="visible"/>
                                      </p:to>
                                    </p:set>
                                    <p:animEffect filter="barn(inVertical)" transition="in">
                                      <p:cBhvr>
                                        <p:cTn dur="500" id="84"/>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58"/>
      <p:bldP grpId="0" spid="63"/>
      <p:bldP grpId="0" spid="68"/>
      <p:bldP grpId="0" spid="73"/>
      <p:bldP grpId="0" spid="78"/>
      <p:bldP grpId="0" spid="80"/>
      <p:bldP grpId="0" spid="92"/>
      <p:bldP grpId="0" spid="96"/>
      <p:bldP grpId="0" spid="100"/>
      <p:bldP grpId="0" spid="104"/>
      <p:bldP grpId="0" spid="108"/>
      <p:bldP grpId="0" spid="112"/>
      <p:bldP grpId="0" spid="113"/>
      <p:bldP grpId="0" spid="114"/>
      <p:bldP grpId="0" spid="115"/>
      <p:bldP grpId="0" spid="116"/>
      <p:bldP grpId="0" spid="117"/>
      <p:bldP grpId="0" spid="118"/>
      <p:bldP grpId="0" spid="11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p:nvPr/>
        </p:nvSpPr>
        <p:spPr>
          <a:xfrm>
            <a:off x="2151380" y="1326634"/>
            <a:ext cx="7889240" cy="487680"/>
          </a:xfrm>
          <a:prstGeom prst="rect">
            <a:avLst/>
          </a:prstGeom>
          <a:noFill/>
        </p:spPr>
        <p:txBody>
          <a:bodyPr rtlCol="0" wrap="square">
            <a:spAutoFit/>
          </a:bodyPr>
          <a:lstStyle/>
          <a:p>
            <a:pPr algn="ctr"/>
            <a:r>
              <a:rPr altLang="en-US" lang="zh-CN" sz="2600">
                <a:solidFill>
                  <a:schemeClr val="tx1">
                    <a:lumMod val="50000"/>
                    <a:lumOff val="50000"/>
                  </a:schemeClr>
                </a:solidFill>
                <a:latin charset="0" panose="020b0602020204020303" pitchFamily="34" typeface="Futura Md BT"/>
                <a:ea charset="-122" panose="020b0503020204020204" pitchFamily="34" typeface="微软雅黑"/>
              </a:rPr>
              <a:t>选择优质的供应商，同等也非常重要：</a:t>
            </a:r>
          </a:p>
        </p:txBody>
      </p:sp>
      <p:grpSp>
        <p:nvGrpSpPr>
          <p:cNvPr id="41" name="组合 40"/>
          <p:cNvGrpSpPr/>
          <p:nvPr/>
        </p:nvGrpSpPr>
        <p:grpSpPr>
          <a:xfrm>
            <a:off x="635000" y="2336801"/>
            <a:ext cx="1587500" cy="2419866"/>
            <a:chOff x="635000" y="2654301"/>
            <a:chExt cx="1587500" cy="2419866"/>
          </a:xfrm>
        </p:grpSpPr>
        <p:sp>
          <p:nvSpPr>
            <p:cNvPr id="42" name="矩形 41"/>
            <p:cNvSpPr/>
            <p:nvPr/>
          </p:nvSpPr>
          <p:spPr>
            <a:xfrm>
              <a:off x="781050" y="2654301"/>
              <a:ext cx="1295401" cy="12954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45922"/>
                </a:solidFill>
              </a:endParaRPr>
            </a:p>
          </p:txBody>
        </p:sp>
        <p:cxnSp>
          <p:nvCxnSpPr>
            <p:cNvPr id="43" name="直接箭头连接符 42"/>
            <p:cNvCxnSpPr/>
            <p:nvPr/>
          </p:nvCxnSpPr>
          <p:spPr>
            <a:xfrm flipH="1">
              <a:off x="1428750" y="4044951"/>
              <a:ext cx="0" cy="596900"/>
            </a:xfrm>
            <a:prstGeom prst="straightConnector1">
              <a:avLst/>
            </a:prstGeom>
            <a:ln w="19050">
              <a:solidFill>
                <a:schemeClr val="tx1">
                  <a:lumMod val="75000"/>
                  <a:lumOff val="25000"/>
                </a:schemeClr>
              </a:solidFill>
              <a:prstDash val="sysDot"/>
              <a:headEnd len="lg" type="oval" w="lg"/>
              <a:tailEnd len="lg" type="stealth" w="lg"/>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635000" y="4704835"/>
              <a:ext cx="1587500" cy="365760"/>
            </a:xfrm>
            <a:prstGeom prst="rect">
              <a:avLst/>
            </a:prstGeom>
          </p:spPr>
          <p:txBody>
            <a:bodyPr wrap="square">
              <a:spAutoFit/>
            </a:bodyPr>
            <a:lstStyle/>
            <a:p>
              <a:pPr algn="ct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供应商的价格</a:t>
              </a:r>
            </a:p>
          </p:txBody>
        </p:sp>
        <p:pic>
          <p:nvPicPr>
            <p:cNvPr id="45" name="图片 44"/>
            <p:cNvPicPr>
              <a:picLocks noChangeAspect="1"/>
            </p:cNvPicPr>
            <p:nvPr/>
          </p:nvPicPr>
          <p:blipFill>
            <a:blip r:embed="rId3">
              <a:biLevel thresh="25000"/>
              <a:extLst>
                <a:ext uri="{28A0092B-C50C-407E-A947-70E740481C1C}">
                  <a14:useLocalDpi val="0"/>
                </a:ext>
              </a:extLst>
            </a:blip>
            <a:stretch>
              <a:fillRect/>
            </a:stretch>
          </p:blipFill>
          <p:spPr>
            <a:xfrm>
              <a:off x="1263937" y="2944289"/>
              <a:ext cx="329626" cy="715424"/>
            </a:xfrm>
            <a:prstGeom prst="rect">
              <a:avLst/>
            </a:prstGeom>
          </p:spPr>
        </p:pic>
      </p:grpSp>
      <p:grpSp>
        <p:nvGrpSpPr>
          <p:cNvPr id="46" name="组合 45"/>
          <p:cNvGrpSpPr/>
          <p:nvPr/>
        </p:nvGrpSpPr>
        <p:grpSpPr>
          <a:xfrm>
            <a:off x="2425700" y="3213101"/>
            <a:ext cx="1587500" cy="2696865"/>
            <a:chOff x="635000" y="2654301"/>
            <a:chExt cx="1587500" cy="2696865"/>
          </a:xfrm>
        </p:grpSpPr>
        <p:sp>
          <p:nvSpPr>
            <p:cNvPr id="47" name="矩形 46"/>
            <p:cNvSpPr/>
            <p:nvPr/>
          </p:nvSpPr>
          <p:spPr>
            <a:xfrm>
              <a:off x="781050" y="2654301"/>
              <a:ext cx="1295401" cy="12954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45922"/>
                </a:solidFill>
              </a:endParaRPr>
            </a:p>
          </p:txBody>
        </p:sp>
        <p:cxnSp>
          <p:nvCxnSpPr>
            <p:cNvPr id="48" name="直接箭头连接符 47"/>
            <p:cNvCxnSpPr/>
            <p:nvPr/>
          </p:nvCxnSpPr>
          <p:spPr>
            <a:xfrm flipH="1">
              <a:off x="1428750" y="4044951"/>
              <a:ext cx="0" cy="596900"/>
            </a:xfrm>
            <a:prstGeom prst="straightConnector1">
              <a:avLst/>
            </a:prstGeom>
            <a:ln w="19050">
              <a:solidFill>
                <a:schemeClr val="tx1">
                  <a:lumMod val="75000"/>
                  <a:lumOff val="25000"/>
                </a:schemeClr>
              </a:solidFill>
              <a:prstDash val="sysDot"/>
              <a:headEnd len="lg" type="oval" w="lg"/>
              <a:tailEnd len="lg" type="stealth" w="lg"/>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635000" y="4704836"/>
              <a:ext cx="1587500" cy="640080"/>
            </a:xfrm>
            <a:prstGeom prst="rect">
              <a:avLst/>
            </a:prstGeom>
          </p:spPr>
          <p:txBody>
            <a:bodyPr wrap="square">
              <a:spAutoFit/>
            </a:bodyPr>
            <a:lstStyle/>
            <a:p>
              <a:pPr algn="ct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供应商的品质、服务水平</a:t>
              </a:r>
            </a:p>
          </p:txBody>
        </p:sp>
        <p:pic>
          <p:nvPicPr>
            <p:cNvPr id="51" name="图片 50"/>
            <p:cNvPicPr>
              <a:picLocks noChangeAspect="1"/>
            </p:cNvPicPr>
            <p:nvPr/>
          </p:nvPicPr>
          <p:blipFill>
            <a:blip r:embed="rId4">
              <a:biLevel thresh="25000"/>
              <a:extLst>
                <a:ext uri="{28A0092B-C50C-407E-A947-70E740481C1C}">
                  <a14:useLocalDpi val="0"/>
                </a:ext>
              </a:extLst>
            </a:blip>
            <a:stretch>
              <a:fillRect/>
            </a:stretch>
          </p:blipFill>
          <p:spPr>
            <a:xfrm>
              <a:off x="1054846" y="2946942"/>
              <a:ext cx="747808" cy="710117"/>
            </a:xfrm>
            <a:prstGeom prst="rect">
              <a:avLst/>
            </a:prstGeom>
          </p:spPr>
        </p:pic>
      </p:grpSp>
      <p:grpSp>
        <p:nvGrpSpPr>
          <p:cNvPr id="52" name="组合 51"/>
          <p:cNvGrpSpPr/>
          <p:nvPr/>
        </p:nvGrpSpPr>
        <p:grpSpPr>
          <a:xfrm>
            <a:off x="4216400" y="2336801"/>
            <a:ext cx="1587500" cy="2696865"/>
            <a:chOff x="635000" y="2654301"/>
            <a:chExt cx="1587500" cy="2696865"/>
          </a:xfrm>
        </p:grpSpPr>
        <p:sp>
          <p:nvSpPr>
            <p:cNvPr id="53" name="矩形 52"/>
            <p:cNvSpPr/>
            <p:nvPr/>
          </p:nvSpPr>
          <p:spPr>
            <a:xfrm>
              <a:off x="781050" y="2654301"/>
              <a:ext cx="1295401" cy="12954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45922"/>
                </a:solidFill>
              </a:endParaRPr>
            </a:p>
          </p:txBody>
        </p:sp>
        <p:cxnSp>
          <p:nvCxnSpPr>
            <p:cNvPr id="54" name="直接箭头连接符 53"/>
            <p:cNvCxnSpPr/>
            <p:nvPr/>
          </p:nvCxnSpPr>
          <p:spPr>
            <a:xfrm flipH="1">
              <a:off x="1428750" y="4044951"/>
              <a:ext cx="0" cy="596900"/>
            </a:xfrm>
            <a:prstGeom prst="straightConnector1">
              <a:avLst/>
            </a:prstGeom>
            <a:ln w="19050">
              <a:solidFill>
                <a:schemeClr val="tx1">
                  <a:lumMod val="75000"/>
                  <a:lumOff val="25000"/>
                </a:schemeClr>
              </a:solidFill>
              <a:prstDash val="sysDot"/>
              <a:headEnd len="lg" type="oval" w="lg"/>
              <a:tailEnd len="lg" type="stealth" w="lg"/>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635000" y="4704836"/>
              <a:ext cx="1587500" cy="640080"/>
            </a:xfrm>
            <a:prstGeom prst="rect">
              <a:avLst/>
            </a:prstGeom>
          </p:spPr>
          <p:txBody>
            <a:bodyPr wrap="square">
              <a:spAutoFit/>
            </a:bodyPr>
            <a:lstStyle/>
            <a:p>
              <a:pPr algn="ct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供应商的付款期限</a:t>
              </a:r>
            </a:p>
          </p:txBody>
        </p:sp>
        <p:pic>
          <p:nvPicPr>
            <p:cNvPr id="81" name="图片 80"/>
            <p:cNvPicPr>
              <a:picLocks noChangeAspect="1"/>
            </p:cNvPicPr>
            <p:nvPr/>
          </p:nvPicPr>
          <p:blipFill>
            <a:blip r:embed="rId5">
              <a:biLevel thresh="25000"/>
              <a:extLst>
                <a:ext uri="{28A0092B-C50C-407E-A947-70E740481C1C}">
                  <a14:useLocalDpi val="0"/>
                </a:ext>
              </a:extLst>
            </a:blip>
            <a:stretch>
              <a:fillRect/>
            </a:stretch>
          </p:blipFill>
          <p:spPr>
            <a:xfrm>
              <a:off x="1119015" y="3014758"/>
              <a:ext cx="619469" cy="574486"/>
            </a:xfrm>
            <a:prstGeom prst="rect">
              <a:avLst/>
            </a:prstGeom>
          </p:spPr>
        </p:pic>
      </p:grpSp>
      <p:grpSp>
        <p:nvGrpSpPr>
          <p:cNvPr id="82" name="组合 81"/>
          <p:cNvGrpSpPr/>
          <p:nvPr/>
        </p:nvGrpSpPr>
        <p:grpSpPr>
          <a:xfrm>
            <a:off x="6007100" y="3213101"/>
            <a:ext cx="1587500" cy="2696865"/>
            <a:chOff x="635000" y="2654301"/>
            <a:chExt cx="1587500" cy="2696865"/>
          </a:xfrm>
        </p:grpSpPr>
        <p:sp>
          <p:nvSpPr>
            <p:cNvPr id="83" name="矩形 82"/>
            <p:cNvSpPr/>
            <p:nvPr/>
          </p:nvSpPr>
          <p:spPr>
            <a:xfrm>
              <a:off x="781050" y="2654301"/>
              <a:ext cx="1295401" cy="12954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45922"/>
                </a:solidFill>
              </a:endParaRPr>
            </a:p>
          </p:txBody>
        </p:sp>
        <p:cxnSp>
          <p:nvCxnSpPr>
            <p:cNvPr id="84" name="直接箭头连接符 83"/>
            <p:cNvCxnSpPr/>
            <p:nvPr/>
          </p:nvCxnSpPr>
          <p:spPr>
            <a:xfrm flipH="1">
              <a:off x="1428750" y="4044951"/>
              <a:ext cx="0" cy="596900"/>
            </a:xfrm>
            <a:prstGeom prst="straightConnector1">
              <a:avLst/>
            </a:prstGeom>
            <a:ln w="19050">
              <a:solidFill>
                <a:schemeClr val="tx1">
                  <a:lumMod val="75000"/>
                  <a:lumOff val="25000"/>
                </a:schemeClr>
              </a:solidFill>
              <a:prstDash val="sysDot"/>
              <a:headEnd len="lg" type="oval" w="lg"/>
              <a:tailEnd len="lg" type="stealth" w="lg"/>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635000" y="4704836"/>
              <a:ext cx="1587500" cy="640080"/>
            </a:xfrm>
            <a:prstGeom prst="rect">
              <a:avLst/>
            </a:prstGeom>
          </p:spPr>
          <p:txBody>
            <a:bodyPr wrap="square">
              <a:spAutoFit/>
            </a:bodyPr>
            <a:lstStyle/>
            <a:p>
              <a:pPr algn="ct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供应商产品的代替性</a:t>
              </a:r>
            </a:p>
          </p:txBody>
        </p:sp>
        <p:pic>
          <p:nvPicPr>
            <p:cNvPr id="86" name="图片 85"/>
            <p:cNvPicPr>
              <a:picLocks noChangeAspect="1"/>
            </p:cNvPicPr>
            <p:nvPr/>
          </p:nvPicPr>
          <p:blipFill>
            <a:blip r:embed="rId6">
              <a:biLevel thresh="25000"/>
              <a:extLst>
                <a:ext uri="{28A0092B-C50C-407E-A947-70E740481C1C}">
                  <a14:useLocalDpi val="0"/>
                </a:ext>
              </a:extLst>
            </a:blip>
            <a:stretch>
              <a:fillRect/>
            </a:stretch>
          </p:blipFill>
          <p:spPr>
            <a:xfrm>
              <a:off x="1105272" y="2855925"/>
              <a:ext cx="710828" cy="776275"/>
            </a:xfrm>
            <a:prstGeom prst="rect">
              <a:avLst/>
            </a:prstGeom>
          </p:spPr>
        </p:pic>
      </p:grpSp>
      <p:grpSp>
        <p:nvGrpSpPr>
          <p:cNvPr id="87" name="组合 86"/>
          <p:cNvGrpSpPr/>
          <p:nvPr/>
        </p:nvGrpSpPr>
        <p:grpSpPr>
          <a:xfrm>
            <a:off x="7797800" y="2336801"/>
            <a:ext cx="1587500" cy="2696865"/>
            <a:chOff x="635000" y="2654301"/>
            <a:chExt cx="1587500" cy="2696865"/>
          </a:xfrm>
        </p:grpSpPr>
        <p:sp>
          <p:nvSpPr>
            <p:cNvPr id="88" name="矩形 87"/>
            <p:cNvSpPr/>
            <p:nvPr/>
          </p:nvSpPr>
          <p:spPr>
            <a:xfrm>
              <a:off x="781050" y="2654301"/>
              <a:ext cx="1295401" cy="12954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45922"/>
                </a:solidFill>
              </a:endParaRPr>
            </a:p>
          </p:txBody>
        </p:sp>
        <p:cxnSp>
          <p:nvCxnSpPr>
            <p:cNvPr id="89" name="直接箭头连接符 88"/>
            <p:cNvCxnSpPr/>
            <p:nvPr/>
          </p:nvCxnSpPr>
          <p:spPr>
            <a:xfrm flipH="1">
              <a:off x="1428750" y="4044951"/>
              <a:ext cx="0" cy="596900"/>
            </a:xfrm>
            <a:prstGeom prst="straightConnector1">
              <a:avLst/>
            </a:prstGeom>
            <a:ln w="19050">
              <a:solidFill>
                <a:schemeClr val="tx1">
                  <a:lumMod val="75000"/>
                  <a:lumOff val="25000"/>
                </a:schemeClr>
              </a:solidFill>
              <a:prstDash val="sysDot"/>
              <a:headEnd len="lg" type="oval" w="lg"/>
              <a:tailEnd len="lg" type="stealth" w="lg"/>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634999" y="4704836"/>
              <a:ext cx="1587500" cy="640080"/>
            </a:xfrm>
            <a:prstGeom prst="rect">
              <a:avLst/>
            </a:prstGeom>
          </p:spPr>
          <p:txBody>
            <a:bodyPr wrap="square">
              <a:spAutoFit/>
            </a:bodyPr>
            <a:lstStyle/>
            <a:p>
              <a:pPr algn="ct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供应商产品的垄断</a:t>
              </a:r>
            </a:p>
          </p:txBody>
        </p:sp>
        <p:pic>
          <p:nvPicPr>
            <p:cNvPr id="91" name="图片 90"/>
            <p:cNvPicPr>
              <a:picLocks noChangeAspect="1"/>
            </p:cNvPicPr>
            <p:nvPr/>
          </p:nvPicPr>
          <p:blipFill>
            <a:blip r:embed="rId7">
              <a:biLevel thresh="25000"/>
              <a:extLst>
                <a:ext uri="{28A0092B-C50C-407E-A947-70E740481C1C}">
                  <a14:useLocalDpi val="0"/>
                </a:ext>
              </a:extLst>
            </a:blip>
            <a:stretch>
              <a:fillRect/>
            </a:stretch>
          </p:blipFill>
          <p:spPr>
            <a:xfrm>
              <a:off x="1101109" y="2981806"/>
              <a:ext cx="655281" cy="640389"/>
            </a:xfrm>
            <a:prstGeom prst="rect">
              <a:avLst/>
            </a:prstGeom>
          </p:spPr>
        </p:pic>
      </p:grpSp>
      <p:grpSp>
        <p:nvGrpSpPr>
          <p:cNvPr id="92" name="组合 91"/>
          <p:cNvGrpSpPr/>
          <p:nvPr/>
        </p:nvGrpSpPr>
        <p:grpSpPr>
          <a:xfrm>
            <a:off x="9588500" y="3213101"/>
            <a:ext cx="1587500" cy="2696865"/>
            <a:chOff x="635000" y="2654301"/>
            <a:chExt cx="1587500" cy="2696865"/>
          </a:xfrm>
        </p:grpSpPr>
        <p:sp>
          <p:nvSpPr>
            <p:cNvPr id="93" name="矩形 92"/>
            <p:cNvSpPr/>
            <p:nvPr/>
          </p:nvSpPr>
          <p:spPr>
            <a:xfrm>
              <a:off x="781050" y="2654301"/>
              <a:ext cx="1295401" cy="12954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45922"/>
                </a:solidFill>
              </a:endParaRPr>
            </a:p>
          </p:txBody>
        </p:sp>
        <p:cxnSp>
          <p:nvCxnSpPr>
            <p:cNvPr id="94" name="直接箭头连接符 93"/>
            <p:cNvCxnSpPr/>
            <p:nvPr/>
          </p:nvCxnSpPr>
          <p:spPr>
            <a:xfrm flipH="1">
              <a:off x="1428750" y="4044951"/>
              <a:ext cx="0" cy="596900"/>
            </a:xfrm>
            <a:prstGeom prst="straightConnector1">
              <a:avLst/>
            </a:prstGeom>
            <a:ln w="19050">
              <a:solidFill>
                <a:schemeClr val="tx1">
                  <a:lumMod val="75000"/>
                  <a:lumOff val="25000"/>
                </a:schemeClr>
              </a:solidFill>
              <a:prstDash val="sysDot"/>
              <a:headEnd len="lg" type="oval" w="lg"/>
              <a:tailEnd len="lg" type="stealth" w="lg"/>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634999" y="4704836"/>
              <a:ext cx="1587500" cy="640080"/>
            </a:xfrm>
            <a:prstGeom prst="rect">
              <a:avLst/>
            </a:prstGeom>
          </p:spPr>
          <p:txBody>
            <a:bodyPr wrap="square">
              <a:spAutoFit/>
            </a:bodyPr>
            <a:lstStyle/>
            <a:p>
              <a:pPr algn="ct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供应商向前整合的力量等</a:t>
              </a:r>
            </a:p>
          </p:txBody>
        </p:sp>
        <p:pic>
          <p:nvPicPr>
            <p:cNvPr id="96" name="图片 95"/>
            <p:cNvPicPr>
              <a:picLocks noChangeAspect="1"/>
            </p:cNvPicPr>
            <p:nvPr/>
          </p:nvPicPr>
          <p:blipFill>
            <a:blip r:embed="rId8">
              <a:biLevel thresh="25000"/>
              <a:extLst>
                <a:ext uri="{28A0092B-C50C-407E-A947-70E740481C1C}">
                  <a14:useLocalDpi val="0"/>
                </a:ext>
              </a:extLst>
            </a:blip>
            <a:stretch>
              <a:fillRect/>
            </a:stretch>
          </p:blipFill>
          <p:spPr>
            <a:xfrm>
              <a:off x="1119757" y="2944289"/>
              <a:ext cx="678099" cy="662511"/>
            </a:xfrm>
            <a:prstGeom prst="rect">
              <a:avLst/>
            </a:prstGeom>
          </p:spPr>
        </p:pic>
      </p:grpSp>
      <p:sp>
        <p:nvSpPr>
          <p:cNvPr id="97"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a:extLst>
              <a:ext uri="{FF2B5EF4-FFF2-40B4-BE49-F238E27FC236}">
                <a16:creationId xmlns:a16="http://schemas.microsoft.com/office/drawing/2014/main" id="{BC300E4D-272B-4874-B08B-2372B7211F23}"/>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en-US" b="1" lang="zh-CN" sz="3500">
                <a:blipFill>
                  <a:blip r:embed="rId9"/>
                  <a:stretch>
                    <a:fillRect/>
                  </a:stretch>
                </a:blipFill>
                <a:latin charset="-122" panose="020b0503020204020204" pitchFamily="34" typeface="微软雅黑"/>
                <a:ea charset="-122" panose="020b0503020204020204" pitchFamily="34" typeface="微软雅黑"/>
              </a:rPr>
              <a:t>供应商</a:t>
            </a:r>
          </a:p>
        </p:txBody>
      </p:sp>
    </p:spTree>
    <p:extLst>
      <p:ext uri="{BB962C8B-B14F-4D97-AF65-F5344CB8AC3E}">
        <p14:creationId val="41937785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ppt_w</p:attrName>
                                        </p:attrNameLst>
                                      </p:cBhvr>
                                      <p:tavLst>
                                        <p:tav tm="0">
                                          <p:val>
                                            <p:fltVal val="0"/>
                                          </p:val>
                                        </p:tav>
                                        <p:tav tm="100000">
                                          <p:val>
                                            <p:strVal val="#ppt_w"/>
                                          </p:val>
                                        </p:tav>
                                      </p:tavLst>
                                    </p:anim>
                                    <p:anim calcmode="lin" valueType="num">
                                      <p:cBhvr>
                                        <p:cTn dur="500" fill="hold" id="8"/>
                                        <p:tgtEl>
                                          <p:spTgt spid="35"/>
                                        </p:tgtEl>
                                        <p:attrNameLst>
                                          <p:attrName>ppt_h</p:attrName>
                                        </p:attrNameLst>
                                      </p:cBhvr>
                                      <p:tavLst>
                                        <p:tav tm="0">
                                          <p:val>
                                            <p:fltVal val="0"/>
                                          </p:val>
                                        </p:tav>
                                        <p:tav tm="100000">
                                          <p:val>
                                            <p:strVal val="#ppt_h"/>
                                          </p:val>
                                        </p:tav>
                                      </p:tavLst>
                                    </p:anim>
                                    <p:animEffect filter="fade" transition="in">
                                      <p:cBhvr>
                                        <p:cTn dur="500" id="9"/>
                                        <p:tgtEl>
                                          <p:spTgt spid="35"/>
                                        </p:tgtEl>
                                      </p:cBhvr>
                                    </p:animEffect>
                                  </p:childTnLst>
                                </p:cTn>
                              </p:par>
                            </p:childTnLst>
                          </p:cTn>
                        </p:par>
                        <p:par>
                          <p:cTn fill="hold" id="10" nodeType="afterGroup">
                            <p:stCondLst>
                              <p:cond delay="500"/>
                            </p:stCondLst>
                            <p:childTnLst>
                              <p:par>
                                <p:cTn fill="hold" id="11" nodeType="afterEffect" presetClass="entr" presetID="47" presetSubtype="0">
                                  <p:stCondLst>
                                    <p:cond delay="0"/>
                                  </p:stCondLst>
                                  <p:childTnLst>
                                    <p:set>
                                      <p:cBhvr>
                                        <p:cTn dur="1" fill="hold" id="12">
                                          <p:stCondLst>
                                            <p:cond delay="0"/>
                                          </p:stCondLst>
                                        </p:cTn>
                                        <p:tgtEl>
                                          <p:spTgt spid="41"/>
                                        </p:tgtEl>
                                        <p:attrNameLst>
                                          <p:attrName>style.visibility</p:attrName>
                                        </p:attrNameLst>
                                      </p:cBhvr>
                                      <p:to>
                                        <p:strVal val="visible"/>
                                      </p:to>
                                    </p:set>
                                    <p:animEffect filter="fade" transition="in">
                                      <p:cBhvr>
                                        <p:cTn dur="750" id="13"/>
                                        <p:tgtEl>
                                          <p:spTgt spid="41"/>
                                        </p:tgtEl>
                                      </p:cBhvr>
                                    </p:animEffect>
                                    <p:anim calcmode="lin" valueType="num">
                                      <p:cBhvr>
                                        <p:cTn dur="750" fill="hold" id="14"/>
                                        <p:tgtEl>
                                          <p:spTgt spid="41"/>
                                        </p:tgtEl>
                                        <p:attrNameLst>
                                          <p:attrName>ppt_x</p:attrName>
                                        </p:attrNameLst>
                                      </p:cBhvr>
                                      <p:tavLst>
                                        <p:tav tm="0">
                                          <p:val>
                                            <p:strVal val="#ppt_x"/>
                                          </p:val>
                                        </p:tav>
                                        <p:tav tm="100000">
                                          <p:val>
                                            <p:strVal val="#ppt_x"/>
                                          </p:val>
                                        </p:tav>
                                      </p:tavLst>
                                    </p:anim>
                                    <p:anim calcmode="lin" valueType="num">
                                      <p:cBhvr>
                                        <p:cTn dur="750" fill="hold" id="15"/>
                                        <p:tgtEl>
                                          <p:spTgt spid="4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250"/>
                            </p:stCondLst>
                            <p:childTnLst>
                              <p:par>
                                <p:cTn fill="hold" id="17" nodeType="afterEffect" presetClass="entr" presetID="42" presetSubtype="0">
                                  <p:stCondLst>
                                    <p:cond delay="0"/>
                                  </p:stCondLst>
                                  <p:childTnLst>
                                    <p:set>
                                      <p:cBhvr>
                                        <p:cTn dur="1" fill="hold" id="18">
                                          <p:stCondLst>
                                            <p:cond delay="0"/>
                                          </p:stCondLst>
                                        </p:cTn>
                                        <p:tgtEl>
                                          <p:spTgt spid="46"/>
                                        </p:tgtEl>
                                        <p:attrNameLst>
                                          <p:attrName>style.visibility</p:attrName>
                                        </p:attrNameLst>
                                      </p:cBhvr>
                                      <p:to>
                                        <p:strVal val="visible"/>
                                      </p:to>
                                    </p:set>
                                    <p:animEffect filter="fade" transition="in">
                                      <p:cBhvr>
                                        <p:cTn dur="1000" id="19"/>
                                        <p:tgtEl>
                                          <p:spTgt spid="46"/>
                                        </p:tgtEl>
                                      </p:cBhvr>
                                    </p:animEffect>
                                    <p:anim calcmode="lin" valueType="num">
                                      <p:cBhvr>
                                        <p:cTn dur="1000" fill="hold" id="20"/>
                                        <p:tgtEl>
                                          <p:spTgt spid="46"/>
                                        </p:tgtEl>
                                        <p:attrNameLst>
                                          <p:attrName>ppt_x</p:attrName>
                                        </p:attrNameLst>
                                      </p:cBhvr>
                                      <p:tavLst>
                                        <p:tav tm="0">
                                          <p:val>
                                            <p:strVal val="#ppt_x"/>
                                          </p:val>
                                        </p:tav>
                                        <p:tav tm="100000">
                                          <p:val>
                                            <p:strVal val="#ppt_x"/>
                                          </p:val>
                                        </p:tav>
                                      </p:tavLst>
                                    </p:anim>
                                    <p:anim calcmode="lin" valueType="num">
                                      <p:cBhvr>
                                        <p:cTn dur="1000" fill="hold" id="21"/>
                                        <p:tgtEl>
                                          <p:spTgt spid="4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250"/>
                            </p:stCondLst>
                            <p:childTnLst>
                              <p:par>
                                <p:cTn fill="hold" id="23" nodeType="afterEffect" presetClass="entr" presetID="47" presetSubtype="0">
                                  <p:stCondLst>
                                    <p:cond delay="0"/>
                                  </p:stCondLst>
                                  <p:childTnLst>
                                    <p:set>
                                      <p:cBhvr>
                                        <p:cTn dur="1" fill="hold" id="24">
                                          <p:stCondLst>
                                            <p:cond delay="0"/>
                                          </p:stCondLst>
                                        </p:cTn>
                                        <p:tgtEl>
                                          <p:spTgt spid="52"/>
                                        </p:tgtEl>
                                        <p:attrNameLst>
                                          <p:attrName>style.visibility</p:attrName>
                                        </p:attrNameLst>
                                      </p:cBhvr>
                                      <p:to>
                                        <p:strVal val="visible"/>
                                      </p:to>
                                    </p:set>
                                    <p:animEffect filter="fade" transition="in">
                                      <p:cBhvr>
                                        <p:cTn dur="750" id="25"/>
                                        <p:tgtEl>
                                          <p:spTgt spid="52"/>
                                        </p:tgtEl>
                                      </p:cBhvr>
                                    </p:animEffect>
                                    <p:anim calcmode="lin" valueType="num">
                                      <p:cBhvr>
                                        <p:cTn dur="750" fill="hold" id="26"/>
                                        <p:tgtEl>
                                          <p:spTgt spid="52"/>
                                        </p:tgtEl>
                                        <p:attrNameLst>
                                          <p:attrName>ppt_x</p:attrName>
                                        </p:attrNameLst>
                                      </p:cBhvr>
                                      <p:tavLst>
                                        <p:tav tm="0">
                                          <p:val>
                                            <p:strVal val="#ppt_x"/>
                                          </p:val>
                                        </p:tav>
                                        <p:tav tm="100000">
                                          <p:val>
                                            <p:strVal val="#ppt_x"/>
                                          </p:val>
                                        </p:tav>
                                      </p:tavLst>
                                    </p:anim>
                                    <p:anim calcmode="lin" valueType="num">
                                      <p:cBhvr>
                                        <p:cTn dur="750" fill="hold" id="27"/>
                                        <p:tgtEl>
                                          <p:spTgt spid="5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000"/>
                            </p:stCondLst>
                            <p:childTnLst>
                              <p:par>
                                <p:cTn fill="hold" id="29" nodeType="afterEffect" presetClass="entr" presetID="42" presetSubtype="0">
                                  <p:stCondLst>
                                    <p:cond delay="0"/>
                                  </p:stCondLst>
                                  <p:childTnLst>
                                    <p:set>
                                      <p:cBhvr>
                                        <p:cTn dur="1" fill="hold" id="30">
                                          <p:stCondLst>
                                            <p:cond delay="0"/>
                                          </p:stCondLst>
                                        </p:cTn>
                                        <p:tgtEl>
                                          <p:spTgt spid="82"/>
                                        </p:tgtEl>
                                        <p:attrNameLst>
                                          <p:attrName>style.visibility</p:attrName>
                                        </p:attrNameLst>
                                      </p:cBhvr>
                                      <p:to>
                                        <p:strVal val="visible"/>
                                      </p:to>
                                    </p:set>
                                    <p:animEffect filter="fade" transition="in">
                                      <p:cBhvr>
                                        <p:cTn dur="1000" id="31"/>
                                        <p:tgtEl>
                                          <p:spTgt spid="82"/>
                                        </p:tgtEl>
                                      </p:cBhvr>
                                    </p:animEffect>
                                    <p:anim calcmode="lin" valueType="num">
                                      <p:cBhvr>
                                        <p:cTn dur="1000" fill="hold" id="32"/>
                                        <p:tgtEl>
                                          <p:spTgt spid="82"/>
                                        </p:tgtEl>
                                        <p:attrNameLst>
                                          <p:attrName>ppt_x</p:attrName>
                                        </p:attrNameLst>
                                      </p:cBhvr>
                                      <p:tavLst>
                                        <p:tav tm="0">
                                          <p:val>
                                            <p:strVal val="#ppt_x"/>
                                          </p:val>
                                        </p:tav>
                                        <p:tav tm="100000">
                                          <p:val>
                                            <p:strVal val="#ppt_x"/>
                                          </p:val>
                                        </p:tav>
                                      </p:tavLst>
                                    </p:anim>
                                    <p:anim calcmode="lin" valueType="num">
                                      <p:cBhvr>
                                        <p:cTn dur="1000" fill="hold" id="33"/>
                                        <p:tgtEl>
                                          <p:spTgt spid="8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fill="hold" id="35" nodeType="afterEffect" presetClass="entr" presetID="47" presetSubtype="0">
                                  <p:stCondLst>
                                    <p:cond delay="0"/>
                                  </p:stCondLst>
                                  <p:childTnLst>
                                    <p:set>
                                      <p:cBhvr>
                                        <p:cTn dur="1" fill="hold" id="36">
                                          <p:stCondLst>
                                            <p:cond delay="0"/>
                                          </p:stCondLst>
                                        </p:cTn>
                                        <p:tgtEl>
                                          <p:spTgt spid="87"/>
                                        </p:tgtEl>
                                        <p:attrNameLst>
                                          <p:attrName>style.visibility</p:attrName>
                                        </p:attrNameLst>
                                      </p:cBhvr>
                                      <p:to>
                                        <p:strVal val="visible"/>
                                      </p:to>
                                    </p:set>
                                    <p:animEffect filter="fade" transition="in">
                                      <p:cBhvr>
                                        <p:cTn dur="750" id="37"/>
                                        <p:tgtEl>
                                          <p:spTgt spid="87"/>
                                        </p:tgtEl>
                                      </p:cBhvr>
                                    </p:animEffect>
                                    <p:anim calcmode="lin" valueType="num">
                                      <p:cBhvr>
                                        <p:cTn dur="750" fill="hold" id="38"/>
                                        <p:tgtEl>
                                          <p:spTgt spid="87"/>
                                        </p:tgtEl>
                                        <p:attrNameLst>
                                          <p:attrName>ppt_x</p:attrName>
                                        </p:attrNameLst>
                                      </p:cBhvr>
                                      <p:tavLst>
                                        <p:tav tm="0">
                                          <p:val>
                                            <p:strVal val="#ppt_x"/>
                                          </p:val>
                                        </p:tav>
                                        <p:tav tm="100000">
                                          <p:val>
                                            <p:strVal val="#ppt_x"/>
                                          </p:val>
                                        </p:tav>
                                      </p:tavLst>
                                    </p:anim>
                                    <p:anim calcmode="lin" valueType="num">
                                      <p:cBhvr>
                                        <p:cTn dur="750" fill="hold" id="39"/>
                                        <p:tgtEl>
                                          <p:spTgt spid="8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750"/>
                            </p:stCondLst>
                            <p:childTnLst>
                              <p:par>
                                <p:cTn fill="hold" id="41" nodeType="afterEffect" presetClass="entr" presetID="42" presetSubtype="0">
                                  <p:stCondLst>
                                    <p:cond delay="0"/>
                                  </p:stCondLst>
                                  <p:childTnLst>
                                    <p:set>
                                      <p:cBhvr>
                                        <p:cTn dur="1" fill="hold" id="42">
                                          <p:stCondLst>
                                            <p:cond delay="0"/>
                                          </p:stCondLst>
                                        </p:cTn>
                                        <p:tgtEl>
                                          <p:spTgt spid="92"/>
                                        </p:tgtEl>
                                        <p:attrNameLst>
                                          <p:attrName>style.visibility</p:attrName>
                                        </p:attrNameLst>
                                      </p:cBhvr>
                                      <p:to>
                                        <p:strVal val="visible"/>
                                      </p:to>
                                    </p:set>
                                    <p:animEffect filter="fade" transition="in">
                                      <p:cBhvr>
                                        <p:cTn dur="1000" id="43"/>
                                        <p:tgtEl>
                                          <p:spTgt spid="92"/>
                                        </p:tgtEl>
                                      </p:cBhvr>
                                    </p:animEffect>
                                    <p:anim calcmode="lin" valueType="num">
                                      <p:cBhvr>
                                        <p:cTn dur="1000" fill="hold" id="44"/>
                                        <p:tgtEl>
                                          <p:spTgt spid="92"/>
                                        </p:tgtEl>
                                        <p:attrNameLst>
                                          <p:attrName>ppt_x</p:attrName>
                                        </p:attrNameLst>
                                      </p:cBhvr>
                                      <p:tavLst>
                                        <p:tav tm="0">
                                          <p:val>
                                            <p:strVal val="#ppt_x"/>
                                          </p:val>
                                        </p:tav>
                                        <p:tav tm="100000">
                                          <p:val>
                                            <p:strVal val="#ppt_x"/>
                                          </p:val>
                                        </p:tav>
                                      </p:tavLst>
                                    </p:anim>
                                    <p:anim calcmode="lin" valueType="num">
                                      <p:cBhvr>
                                        <p:cTn dur="1000" fill="hold" id="45"/>
                                        <p:tgtEl>
                                          <p:spTgt spid="92"/>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5750"/>
                            </p:stCondLst>
                            <p:childTnLst>
                              <p:par>
                                <p:cTn fill="hold" grpId="0" id="47" nodeType="afterEffect" presetClass="entr" presetID="10" presetSubtype="0">
                                  <p:stCondLst>
                                    <p:cond delay="0"/>
                                  </p:stCondLst>
                                  <p:childTnLst>
                                    <p:set>
                                      <p:cBhvr>
                                        <p:cTn dur="1" fill="hold" id="48">
                                          <p:stCondLst>
                                            <p:cond delay="0"/>
                                          </p:stCondLst>
                                        </p:cTn>
                                        <p:tgtEl>
                                          <p:spTgt spid="97"/>
                                        </p:tgtEl>
                                        <p:attrNameLst>
                                          <p:attrName>style.visibility</p:attrName>
                                        </p:attrNameLst>
                                      </p:cBhvr>
                                      <p:to>
                                        <p:strVal val="visible"/>
                                      </p:to>
                                    </p:set>
                                    <p:animEffect filter="fade" transition="in">
                                      <p:cBhvr>
                                        <p:cTn dur="500" id="49"/>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9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7" name="直接连接符 36"/>
          <p:cNvCxnSpPr/>
          <p:nvPr/>
        </p:nvCxnSpPr>
        <p:spPr>
          <a:xfrm>
            <a:off x="567748" y="3781688"/>
            <a:ext cx="939211"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669342" y="3781688"/>
            <a:ext cx="975360"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38"/>
          <p:cNvCxnSpPr/>
          <p:nvPr/>
        </p:nvCxnSpPr>
        <p:spPr>
          <a:xfrm>
            <a:off x="6790494" y="3781688"/>
            <a:ext cx="959104"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40" name="弧形 39"/>
          <p:cNvSpPr/>
          <p:nvPr/>
        </p:nvSpPr>
        <p:spPr>
          <a:xfrm flipH="1">
            <a:off x="1511170" y="2702854"/>
            <a:ext cx="2157669" cy="2157669"/>
          </a:xfrm>
          <a:prstGeom prst="arc">
            <a:avLst>
              <a:gd fmla="val 12184051" name="adj1"/>
              <a:gd fmla="val 0"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41" name="弧形 40"/>
          <p:cNvSpPr/>
          <p:nvPr/>
        </p:nvSpPr>
        <p:spPr>
          <a:xfrm flipH="1" flipV="1">
            <a:off x="1511170" y="2739500"/>
            <a:ext cx="2157669" cy="2157669"/>
          </a:xfrm>
          <a:prstGeom prst="arc">
            <a:avLst>
              <a:gd fmla="val 10684416" name="adj1"/>
              <a:gd fmla="val 20274395"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42" name="弧形 41"/>
          <p:cNvSpPr/>
          <p:nvPr/>
        </p:nvSpPr>
        <p:spPr>
          <a:xfrm flipH="1">
            <a:off x="4631990" y="2702854"/>
            <a:ext cx="2157669" cy="2157669"/>
          </a:xfrm>
          <a:prstGeom prst="arc">
            <a:avLst>
              <a:gd fmla="val 12184051" name="adj1"/>
              <a:gd fmla="val 0"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43" name="弧形 42"/>
          <p:cNvSpPr/>
          <p:nvPr/>
        </p:nvSpPr>
        <p:spPr>
          <a:xfrm flipH="1" flipV="1">
            <a:off x="4631990" y="2739500"/>
            <a:ext cx="2157669" cy="2157669"/>
          </a:xfrm>
          <a:prstGeom prst="arc">
            <a:avLst>
              <a:gd fmla="val 10684416" name="adj1"/>
              <a:gd fmla="val 20274395"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cxnSp>
        <p:nvCxnSpPr>
          <p:cNvPr id="44" name="直接连接符 43"/>
          <p:cNvCxnSpPr/>
          <p:nvPr/>
        </p:nvCxnSpPr>
        <p:spPr>
          <a:xfrm>
            <a:off x="9913947" y="3781688"/>
            <a:ext cx="1103107"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45" name="弧形 44"/>
          <p:cNvSpPr/>
          <p:nvPr/>
        </p:nvSpPr>
        <p:spPr>
          <a:xfrm flipH="1">
            <a:off x="7755775" y="2702854"/>
            <a:ext cx="2157669" cy="2157669"/>
          </a:xfrm>
          <a:prstGeom prst="arc">
            <a:avLst>
              <a:gd fmla="val 12184051" name="adj1"/>
              <a:gd fmla="val 0"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46" name="弧形 45"/>
          <p:cNvSpPr/>
          <p:nvPr/>
        </p:nvSpPr>
        <p:spPr>
          <a:xfrm flipH="1" flipV="1">
            <a:off x="7755775" y="2739500"/>
            <a:ext cx="2157669" cy="2157669"/>
          </a:xfrm>
          <a:prstGeom prst="arc">
            <a:avLst>
              <a:gd fmla="val 10684416" name="adj1"/>
              <a:gd fmla="val 20274395"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aphicFrame>
        <p:nvGraphicFramePr>
          <p:cNvPr id="47" name="图表 46"/>
          <p:cNvGraphicFramePr/>
          <p:nvPr>
            <p:extLst>
              <p:ext uri="{D42A27DB-BD31-4B8C-83A1-F6EECF244321}">
                <p14:modId val="3185991990"/>
              </p:ext>
            </p:extLst>
          </p:nvPr>
        </p:nvGraphicFramePr>
        <p:xfrm>
          <a:off x="4021635" y="2672533"/>
          <a:ext cx="3391925" cy="2261284"/>
        </p:xfrm>
        <a:graphic>
          <a:graphicData uri="http://schemas.openxmlformats.org/drawingml/2006/chart">
            <c:chart xmlns:c="http://schemas.openxmlformats.org/drawingml/2006/chart" r:id="rId3"/>
          </a:graphicData>
        </a:graphic>
      </p:graphicFrame>
      <p:sp>
        <p:nvSpPr>
          <p:cNvPr id="51" name="矩形 50"/>
          <p:cNvSpPr/>
          <p:nvPr/>
        </p:nvSpPr>
        <p:spPr>
          <a:xfrm>
            <a:off x="8450393" y="3558650"/>
            <a:ext cx="794067" cy="530352"/>
          </a:xfrm>
          <a:prstGeom prst="rect">
            <a:avLst/>
          </a:prstGeom>
        </p:spPr>
        <p:txBody>
          <a:bodyPr anchor="t" wrap="none">
            <a:spAutoFit/>
          </a:bodyPr>
          <a:lstStyle/>
          <a:p>
            <a:pPr algn="ctr">
              <a:lnSpc>
                <a:spcPct val="120000"/>
              </a:lnSpc>
            </a:pPr>
            <a:r>
              <a:rPr altLang="zh-CN" lang="en-US" sz="2400">
                <a:solidFill>
                  <a:srgbClr val="E93F30"/>
                </a:solidFill>
                <a:cs typeface="+mn-ea"/>
                <a:sym typeface="+mn-lt"/>
              </a:rPr>
              <a:t>84%</a:t>
            </a:r>
          </a:p>
        </p:txBody>
      </p:sp>
      <p:grpSp>
        <p:nvGrpSpPr>
          <p:cNvPr id="52" name="组合 51"/>
          <p:cNvGrpSpPr/>
          <p:nvPr/>
        </p:nvGrpSpPr>
        <p:grpSpPr>
          <a:xfrm>
            <a:off x="7150039" y="2672533"/>
            <a:ext cx="3391925" cy="2261284"/>
            <a:chOff x="5646331" y="1379843"/>
            <a:chExt cx="2543944" cy="1695963"/>
          </a:xfrm>
        </p:grpSpPr>
        <p:graphicFrame>
          <p:nvGraphicFramePr>
            <p:cNvPr id="53" name="图表 52"/>
            <p:cNvGraphicFramePr/>
            <p:nvPr>
              <p:extLst/>
            </p:nvPr>
          </p:nvGraphicFramePr>
          <p:xfrm>
            <a:off x="5646331" y="1379843"/>
            <a:ext cx="2543944" cy="1695963"/>
          </p:xfrm>
          <a:graphic>
            <a:graphicData uri="http://schemas.openxmlformats.org/drawingml/2006/chart">
              <c:chart xmlns:c="http://schemas.openxmlformats.org/drawingml/2006/chart" r:id="rId4"/>
            </a:graphicData>
          </a:graphic>
        </p:graphicFrame>
        <p:sp>
          <p:nvSpPr>
            <p:cNvPr id="54" name="椭圆 53"/>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cs typeface="+mn-ea"/>
                <a:sym typeface="+mn-lt"/>
              </a:endParaRPr>
            </a:p>
          </p:txBody>
        </p:sp>
      </p:grpSp>
      <p:grpSp>
        <p:nvGrpSpPr>
          <p:cNvPr id="59" name="组合 58"/>
          <p:cNvGrpSpPr/>
          <p:nvPr/>
        </p:nvGrpSpPr>
        <p:grpSpPr>
          <a:xfrm>
            <a:off x="4034577" y="2667870"/>
            <a:ext cx="3391925" cy="2261284"/>
            <a:chOff x="5661880" y="1376346"/>
            <a:chExt cx="2543944" cy="1695963"/>
          </a:xfrm>
        </p:grpSpPr>
        <p:graphicFrame>
          <p:nvGraphicFramePr>
            <p:cNvPr id="60" name="图表 59"/>
            <p:cNvGraphicFramePr/>
            <p:nvPr>
              <p:extLst/>
            </p:nvPr>
          </p:nvGraphicFramePr>
          <p:xfrm>
            <a:off x="5661880" y="1376346"/>
            <a:ext cx="2543944" cy="1695963"/>
          </p:xfrm>
          <a:graphic>
            <a:graphicData uri="http://schemas.openxmlformats.org/drawingml/2006/chart">
              <c:chart xmlns:c="http://schemas.openxmlformats.org/drawingml/2006/chart" r:id="rId5"/>
            </a:graphicData>
          </a:graphic>
        </p:graphicFrame>
        <p:sp>
          <p:nvSpPr>
            <p:cNvPr id="61" name="椭圆 60"/>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cs typeface="+mn-ea"/>
                <a:sym typeface="+mn-lt"/>
              </a:endParaRPr>
            </a:p>
          </p:txBody>
        </p:sp>
      </p:grpSp>
      <p:grpSp>
        <p:nvGrpSpPr>
          <p:cNvPr id="62" name="组合 61"/>
          <p:cNvGrpSpPr/>
          <p:nvPr/>
        </p:nvGrpSpPr>
        <p:grpSpPr>
          <a:xfrm>
            <a:off x="910374" y="2672533"/>
            <a:ext cx="3391925" cy="2261284"/>
            <a:chOff x="5646331" y="1379843"/>
            <a:chExt cx="2543944" cy="1695963"/>
          </a:xfrm>
        </p:grpSpPr>
        <p:graphicFrame>
          <p:nvGraphicFramePr>
            <p:cNvPr id="63" name="图表 62"/>
            <p:cNvGraphicFramePr/>
            <p:nvPr>
              <p:extLst/>
            </p:nvPr>
          </p:nvGraphicFramePr>
          <p:xfrm>
            <a:off x="5646331" y="1379843"/>
            <a:ext cx="2543944" cy="1695963"/>
          </p:xfrm>
          <a:graphic>
            <a:graphicData uri="http://schemas.openxmlformats.org/drawingml/2006/chart">
              <c:chart xmlns:c="http://schemas.openxmlformats.org/drawingml/2006/chart" r:id="rId6"/>
            </a:graphicData>
          </a:graphic>
        </p:graphicFrame>
        <p:sp>
          <p:nvSpPr>
            <p:cNvPr id="64" name="椭圆 63"/>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cs typeface="+mn-ea"/>
                <a:sym typeface="+mn-lt"/>
              </a:endParaRPr>
            </a:p>
          </p:txBody>
        </p:sp>
      </p:grpSp>
      <p:sp>
        <p:nvSpPr>
          <p:cNvPr id="65" name="矩形 64"/>
          <p:cNvSpPr/>
          <p:nvPr/>
        </p:nvSpPr>
        <p:spPr>
          <a:xfrm>
            <a:off x="2114683" y="3390799"/>
            <a:ext cx="986155" cy="815645"/>
          </a:xfrm>
          <a:prstGeom prst="rect">
            <a:avLst/>
          </a:prstGeom>
        </p:spPr>
        <p:txBody>
          <a:bodyPr anchor="ctr" wrap="none">
            <a:spAutoFit/>
          </a:bodyPr>
          <a:lstStyle/>
          <a:p>
            <a:pPr algn="ctr">
              <a:lnSpc>
                <a:spcPct val="150000"/>
              </a:lnSpc>
            </a:pPr>
            <a:r>
              <a:rPr altLang="en-US" b="1" baseline="12000" lang="zh-CN" sz="4800">
                <a:solidFill>
                  <a:schemeClr val="tx1">
                    <a:lumMod val="75000"/>
                    <a:lumOff val="25000"/>
                  </a:schemeClr>
                </a:solidFill>
                <a:effectLst>
                  <a:innerShdw blurRad="63500" dir="18900000" dist="50800">
                    <a:prstClr val="black">
                      <a:alpha val="30000"/>
                    </a:prstClr>
                  </a:innerShdw>
                </a:effectLst>
                <a:cs typeface="+mn-ea"/>
                <a:sym typeface="+mn-lt"/>
              </a:rPr>
              <a:t>热爱</a:t>
            </a:r>
          </a:p>
        </p:txBody>
      </p:sp>
      <p:sp>
        <p:nvSpPr>
          <p:cNvPr id="66" name="矩形 65"/>
          <p:cNvSpPr/>
          <p:nvPr/>
        </p:nvSpPr>
        <p:spPr>
          <a:xfrm>
            <a:off x="5214711" y="3410511"/>
            <a:ext cx="986155" cy="815645"/>
          </a:xfrm>
          <a:prstGeom prst="rect">
            <a:avLst/>
          </a:prstGeom>
        </p:spPr>
        <p:txBody>
          <a:bodyPr anchor="ctr" wrap="none">
            <a:spAutoFit/>
          </a:bodyPr>
          <a:lstStyle/>
          <a:p>
            <a:pPr algn="ctr">
              <a:lnSpc>
                <a:spcPct val="150000"/>
              </a:lnSpc>
            </a:pPr>
            <a:r>
              <a:rPr altLang="en-US" b="1" baseline="12000" lang="zh-CN" sz="4800">
                <a:solidFill>
                  <a:schemeClr val="tx1">
                    <a:lumMod val="75000"/>
                    <a:lumOff val="25000"/>
                  </a:schemeClr>
                </a:solidFill>
                <a:effectLst>
                  <a:innerShdw blurRad="63500" dir="18900000" dist="50800">
                    <a:prstClr val="black">
                      <a:alpha val="30000"/>
                    </a:prstClr>
                  </a:innerShdw>
                </a:effectLst>
                <a:cs typeface="+mn-ea"/>
                <a:sym typeface="+mn-lt"/>
              </a:rPr>
              <a:t>坚守</a:t>
            </a:r>
          </a:p>
        </p:txBody>
      </p:sp>
      <p:sp>
        <p:nvSpPr>
          <p:cNvPr id="67" name="矩形 66"/>
          <p:cNvSpPr/>
          <p:nvPr/>
        </p:nvSpPr>
        <p:spPr>
          <a:xfrm>
            <a:off x="8406171" y="3410511"/>
            <a:ext cx="986155" cy="815645"/>
          </a:xfrm>
          <a:prstGeom prst="rect">
            <a:avLst/>
          </a:prstGeom>
        </p:spPr>
        <p:txBody>
          <a:bodyPr anchor="ctr" wrap="none">
            <a:spAutoFit/>
          </a:bodyPr>
          <a:lstStyle/>
          <a:p>
            <a:pPr algn="ctr">
              <a:lnSpc>
                <a:spcPct val="150000"/>
              </a:lnSpc>
            </a:pPr>
            <a:r>
              <a:rPr altLang="en-US" b="1" baseline="12000" lang="zh-CN" sz="4800">
                <a:solidFill>
                  <a:schemeClr val="tx1">
                    <a:lumMod val="75000"/>
                    <a:lumOff val="25000"/>
                  </a:schemeClr>
                </a:solidFill>
                <a:effectLst>
                  <a:innerShdw blurRad="63500" dir="18900000" dist="50800">
                    <a:prstClr val="black">
                      <a:alpha val="30000"/>
                    </a:prstClr>
                  </a:innerShdw>
                </a:effectLst>
                <a:cs typeface="+mn-ea"/>
                <a:sym typeface="+mn-lt"/>
              </a:rPr>
              <a:t>突破</a:t>
            </a:r>
          </a:p>
        </p:txBody>
      </p:sp>
      <p:sp>
        <p:nvSpPr>
          <p:cNvPr id="33" name="文本框 32">
            <a:extLst>
              <a:ext uri="{FF2B5EF4-FFF2-40B4-BE49-F238E27FC236}">
                <a16:creationId xmlns:a16="http://schemas.microsoft.com/office/drawing/2014/main" id="{FF94A746-0CB1-41EA-861B-AF69C398F10A}"/>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en-US" b="1" lang="zh-CN" sz="3500">
                <a:blipFill>
                  <a:blip r:embed="rId7"/>
                  <a:stretch>
                    <a:fillRect/>
                  </a:stretch>
                </a:blipFill>
                <a:latin charset="-122" panose="020b0503020204020204" pitchFamily="34" typeface="微软雅黑"/>
                <a:ea charset="-122" panose="020b0503020204020204" pitchFamily="34" typeface="微软雅黑"/>
              </a:rPr>
              <a:t>制定战略计划</a:t>
            </a:r>
          </a:p>
        </p:txBody>
      </p:sp>
      <p:sp>
        <p:nvSpPr>
          <p:cNvPr id="35" name="文本框 34">
            <a:extLst>
              <a:ext uri="{FF2B5EF4-FFF2-40B4-BE49-F238E27FC236}">
                <a16:creationId xmlns:a16="http://schemas.microsoft.com/office/drawing/2014/main" id="{AAE7FB8B-FC16-4264-9A7F-86C258C62BA7}"/>
              </a:ext>
            </a:extLst>
          </p:cNvPr>
          <p:cNvSpPr txBox="1"/>
          <p:nvPr/>
        </p:nvSpPr>
        <p:spPr>
          <a:xfrm>
            <a:off x="1362052" y="5073490"/>
            <a:ext cx="1859280" cy="426720"/>
          </a:xfrm>
          <a:prstGeom prst="rect">
            <a:avLst/>
          </a:prstGeom>
          <a:noFill/>
        </p:spPr>
        <p:txBody>
          <a:bodyPr rtlCol="0" wrap="none">
            <a:spAutoFit/>
          </a:bodyPr>
          <a:lstStyle/>
          <a:p>
            <a:r>
              <a:rPr altLang="en-US" b="1" lang="zh-CN" sz="2200">
                <a:solidFill>
                  <a:srgbClr val="943D41"/>
                </a:solidFill>
                <a:latin charset="-122" panose="020b0503020204020204" pitchFamily="34" typeface="微软雅黑"/>
                <a:ea charset="-122" panose="020b0503020204020204" pitchFamily="34" typeface="微软雅黑"/>
              </a:rPr>
              <a:t>发挥优势因素</a:t>
            </a:r>
          </a:p>
        </p:txBody>
      </p:sp>
      <p:sp>
        <p:nvSpPr>
          <p:cNvPr id="36" name="矩形 35">
            <a:extLst>
              <a:ext uri="{FF2B5EF4-FFF2-40B4-BE49-F238E27FC236}">
                <a16:creationId xmlns:a16="http://schemas.microsoft.com/office/drawing/2014/main" id="{B8976C40-F5AF-4C68-9F64-DB6EDB2D5DC5}"/>
              </a:ext>
            </a:extLst>
          </p:cNvPr>
          <p:cNvSpPr/>
          <p:nvPr/>
        </p:nvSpPr>
        <p:spPr>
          <a:xfrm>
            <a:off x="1362052" y="5593729"/>
            <a:ext cx="3772977" cy="335280"/>
          </a:xfrm>
          <a:prstGeom prst="rect">
            <a:avLst/>
          </a:prstGeom>
        </p:spPr>
        <p:txBody>
          <a:bodyPr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分析劣势因素，并克服劣势因素</a:t>
            </a:r>
          </a:p>
        </p:txBody>
      </p:sp>
      <p:sp>
        <p:nvSpPr>
          <p:cNvPr id="50" name="文本框 49">
            <a:extLst>
              <a:ext uri="{FF2B5EF4-FFF2-40B4-BE49-F238E27FC236}">
                <a16:creationId xmlns:a16="http://schemas.microsoft.com/office/drawing/2014/main" id="{56DD5715-2AA6-4646-89F7-D885A6958879}"/>
              </a:ext>
            </a:extLst>
          </p:cNvPr>
          <p:cNvSpPr txBox="1"/>
          <p:nvPr/>
        </p:nvSpPr>
        <p:spPr>
          <a:xfrm>
            <a:off x="4717816" y="5034631"/>
            <a:ext cx="1859280" cy="426720"/>
          </a:xfrm>
          <a:prstGeom prst="rect">
            <a:avLst/>
          </a:prstGeom>
          <a:noFill/>
        </p:spPr>
        <p:txBody>
          <a:bodyPr rtlCol="0" wrap="none">
            <a:spAutoFit/>
          </a:bodyPr>
          <a:lstStyle/>
          <a:p>
            <a:r>
              <a:rPr altLang="en-US" b="1" lang="zh-CN" sz="2200">
                <a:solidFill>
                  <a:srgbClr val="943D41"/>
                </a:solidFill>
                <a:latin charset="-122" panose="020b0503020204020204" pitchFamily="34" typeface="微软雅黑"/>
                <a:ea charset="-122" panose="020b0503020204020204" pitchFamily="34" typeface="微软雅黑"/>
              </a:rPr>
              <a:t>利用机会因素</a:t>
            </a:r>
          </a:p>
        </p:txBody>
      </p:sp>
      <p:sp>
        <p:nvSpPr>
          <p:cNvPr id="68" name="矩形 67">
            <a:extLst>
              <a:ext uri="{FF2B5EF4-FFF2-40B4-BE49-F238E27FC236}">
                <a16:creationId xmlns:a16="http://schemas.microsoft.com/office/drawing/2014/main" id="{DA75FC43-7697-459E-9D6F-52454F37BC53}"/>
              </a:ext>
            </a:extLst>
          </p:cNvPr>
          <p:cNvSpPr/>
          <p:nvPr/>
        </p:nvSpPr>
        <p:spPr>
          <a:xfrm>
            <a:off x="4717816" y="5554869"/>
            <a:ext cx="2793261" cy="579120"/>
          </a:xfrm>
          <a:prstGeom prst="rect">
            <a:avLst/>
          </a:prstGeom>
        </p:spPr>
        <p:txBody>
          <a:bodyPr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识别威胁因素，并规避或化解威胁因素</a:t>
            </a:r>
          </a:p>
        </p:txBody>
      </p:sp>
      <p:sp>
        <p:nvSpPr>
          <p:cNvPr id="69" name="文本框 68">
            <a:extLst>
              <a:ext uri="{FF2B5EF4-FFF2-40B4-BE49-F238E27FC236}">
                <a16:creationId xmlns:a16="http://schemas.microsoft.com/office/drawing/2014/main" id="{4F79F192-B27E-4E43-8A30-F326F2ABE674}"/>
              </a:ext>
            </a:extLst>
          </p:cNvPr>
          <p:cNvSpPr txBox="1"/>
          <p:nvPr/>
        </p:nvSpPr>
        <p:spPr>
          <a:xfrm>
            <a:off x="8000288" y="5008546"/>
            <a:ext cx="1300480" cy="426720"/>
          </a:xfrm>
          <a:prstGeom prst="rect">
            <a:avLst/>
          </a:prstGeom>
          <a:noFill/>
        </p:spPr>
        <p:txBody>
          <a:bodyPr rtlCol="0" wrap="none">
            <a:spAutoFit/>
          </a:bodyPr>
          <a:lstStyle/>
          <a:p>
            <a:r>
              <a:rPr altLang="en-US" b="1" lang="zh-CN" sz="2200">
                <a:solidFill>
                  <a:srgbClr val="943D41"/>
                </a:solidFill>
                <a:latin charset="-122" panose="020b0503020204020204" pitchFamily="34" typeface="微软雅黑"/>
                <a:ea charset="-122" panose="020b0503020204020204" pitchFamily="34" typeface="微软雅黑"/>
              </a:rPr>
              <a:t>考虑过去</a:t>
            </a:r>
          </a:p>
        </p:txBody>
      </p:sp>
      <p:sp>
        <p:nvSpPr>
          <p:cNvPr id="70" name="矩形 69">
            <a:extLst>
              <a:ext uri="{FF2B5EF4-FFF2-40B4-BE49-F238E27FC236}">
                <a16:creationId xmlns:a16="http://schemas.microsoft.com/office/drawing/2014/main" id="{2DB1762E-55BE-4BD0-AB31-A50DB0B31F7E}"/>
              </a:ext>
            </a:extLst>
          </p:cNvPr>
          <p:cNvSpPr/>
          <p:nvPr/>
        </p:nvSpPr>
        <p:spPr>
          <a:xfrm>
            <a:off x="8000288" y="5528785"/>
            <a:ext cx="3772977" cy="335280"/>
          </a:xfrm>
          <a:prstGeom prst="rect">
            <a:avLst/>
          </a:prstGeom>
        </p:spPr>
        <p:txBody>
          <a:bodyPr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考虑过去，立足当前，着眼未来</a:t>
            </a:r>
          </a:p>
        </p:txBody>
      </p:sp>
      <p:grpSp>
        <p:nvGrpSpPr>
          <p:cNvPr id="71" name="组合 70">
            <a:extLst>
              <a:ext uri="{FF2B5EF4-FFF2-40B4-BE49-F238E27FC236}">
                <a16:creationId xmlns:a16="http://schemas.microsoft.com/office/drawing/2014/main" id="{24AFF861-6F76-4E15-A113-45933C390BDF}"/>
              </a:ext>
            </a:extLst>
          </p:cNvPr>
          <p:cNvGrpSpPr/>
          <p:nvPr/>
        </p:nvGrpSpPr>
        <p:grpSpPr>
          <a:xfrm>
            <a:off x="1037353" y="1154452"/>
            <a:ext cx="9534071" cy="1475438"/>
            <a:chOff x="946360" y="1457325"/>
            <a:chExt cx="5287526" cy="1475438"/>
          </a:xfrm>
        </p:grpSpPr>
        <p:sp>
          <p:nvSpPr>
            <p:cNvPr id="72" name="文本框 71">
              <a:extLst>
                <a:ext uri="{FF2B5EF4-FFF2-40B4-BE49-F238E27FC236}">
                  <a16:creationId xmlns:a16="http://schemas.microsoft.com/office/drawing/2014/main" id="{C5A1D2ED-5C28-46EF-B246-ACF8A0743EC4}"/>
                </a:ext>
              </a:extLst>
            </p:cNvPr>
            <p:cNvSpPr txBox="1"/>
            <p:nvPr/>
          </p:nvSpPr>
          <p:spPr>
            <a:xfrm>
              <a:off x="946360" y="1457325"/>
              <a:ext cx="1876342" cy="518160"/>
            </a:xfrm>
            <a:prstGeom prst="rect">
              <a:avLst/>
            </a:prstGeom>
            <a:noFill/>
          </p:spPr>
          <p:txBody>
            <a:bodyPr rtlCol="0" wrap="none">
              <a:spAutoFit/>
            </a:bodyPr>
            <a:lstStyle/>
            <a:p>
              <a:r>
                <a:rPr altLang="en-US" b="1" lang="zh-CN" sz="2800">
                  <a:solidFill>
                    <a:srgbClr val="943D41"/>
                  </a:solidFill>
                  <a:latin charset="-122" panose="020b0503020204020204" pitchFamily="34" typeface="微软雅黑"/>
                  <a:ea charset="-122" panose="020b0503020204020204" pitchFamily="34" typeface="微软雅黑"/>
                </a:rPr>
                <a:t>制定计划的基本思路</a:t>
              </a:r>
            </a:p>
          </p:txBody>
        </p:sp>
        <p:sp>
          <p:nvSpPr>
            <p:cNvPr id="73" name="矩形 72">
              <a:extLst>
                <a:ext uri="{FF2B5EF4-FFF2-40B4-BE49-F238E27FC236}">
                  <a16:creationId xmlns:a16="http://schemas.microsoft.com/office/drawing/2014/main" id="{295D546B-D296-43AE-9DFE-41C913F3381E}"/>
                </a:ext>
              </a:extLst>
            </p:cNvPr>
            <p:cNvSpPr/>
            <p:nvPr/>
          </p:nvSpPr>
          <p:spPr>
            <a:xfrm>
              <a:off x="946360" y="2101766"/>
              <a:ext cx="5287526" cy="579120"/>
            </a:xfrm>
            <a:prstGeom prst="rect">
              <a:avLst/>
            </a:prstGeom>
          </p:spPr>
          <p:txBody>
            <a:bodyPr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运用系统分析的综合分析方法，将排列与考虑的各种环境因素相互匹配起来加以组合，得出一系列公司未来发展的可选择对策。 </a:t>
              </a:r>
            </a:p>
          </p:txBody>
        </p:sp>
      </p:grpSp>
    </p:spTree>
    <p:extLst>
      <p:ext uri="{BB962C8B-B14F-4D97-AF65-F5344CB8AC3E}">
        <p14:creationId val="4180147877"/>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1"/>
                                        </p:tgtEl>
                                        <p:attrNameLst>
                                          <p:attrName>style.visibility</p:attrName>
                                        </p:attrNameLst>
                                      </p:cBhvr>
                                      <p:to>
                                        <p:strVal val="visible"/>
                                      </p:to>
                                    </p:set>
                                    <p:animEffect filter="wipe(up)" transition="in">
                                      <p:cBhvr>
                                        <p:cTn dur="500" id="7"/>
                                        <p:tgtEl>
                                          <p:spTgt spid="7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7"/>
                                        </p:tgtEl>
                                        <p:attrNameLst>
                                          <p:attrName>style.visibility</p:attrName>
                                        </p:attrNameLst>
                                      </p:cBhvr>
                                      <p:to>
                                        <p:strVal val="visible"/>
                                      </p:to>
                                    </p:set>
                                    <p:animEffect filter="wipe(left)" transition="in">
                                      <p:cBhvr>
                                        <p:cTn dur="500" id="11"/>
                                        <p:tgtEl>
                                          <p:spTgt spid="37"/>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40"/>
                                        </p:tgtEl>
                                        <p:attrNameLst>
                                          <p:attrName>style.visibility</p:attrName>
                                        </p:attrNameLst>
                                      </p:cBhvr>
                                      <p:to>
                                        <p:strVal val="visible"/>
                                      </p:to>
                                    </p:set>
                                    <p:animEffect filter="wipe(left)" transition="in">
                                      <p:cBhvr>
                                        <p:cTn dur="500" id="15"/>
                                        <p:tgtEl>
                                          <p:spTgt spid="40"/>
                                        </p:tgtEl>
                                      </p:cBhvr>
                                    </p:animEffect>
                                  </p:childTnLst>
                                </p:cTn>
                              </p:par>
                              <p:par>
                                <p:cTn fill="hold" grpId="0" id="16" nodeType="withEffect" presetClass="entr" presetID="22" presetSubtype="2">
                                  <p:stCondLst>
                                    <p:cond delay="0"/>
                                  </p:stCondLst>
                                  <p:childTnLst>
                                    <p:set>
                                      <p:cBhvr>
                                        <p:cTn dur="1" fill="hold" id="17">
                                          <p:stCondLst>
                                            <p:cond delay="0"/>
                                          </p:stCondLst>
                                        </p:cTn>
                                        <p:tgtEl>
                                          <p:spTgt spid="41"/>
                                        </p:tgtEl>
                                        <p:attrNameLst>
                                          <p:attrName>style.visibility</p:attrName>
                                        </p:attrNameLst>
                                      </p:cBhvr>
                                      <p:to>
                                        <p:strVal val="visible"/>
                                      </p:to>
                                    </p:set>
                                    <p:animEffect filter="wipe(right)" transition="in">
                                      <p:cBhvr>
                                        <p:cTn dur="500" id="18"/>
                                        <p:tgtEl>
                                          <p:spTgt spid="41"/>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53" presetSubtype="0">
                                  <p:stCondLst>
                                    <p:cond delay="0"/>
                                  </p:stCondLst>
                                  <p:childTnLst>
                                    <p:set>
                                      <p:cBhvr>
                                        <p:cTn dur="1" fill="hold" id="22">
                                          <p:stCondLst>
                                            <p:cond delay="0"/>
                                          </p:stCondLst>
                                        </p:cTn>
                                        <p:tgtEl>
                                          <p:spTgt spid="62"/>
                                        </p:tgtEl>
                                        <p:attrNameLst>
                                          <p:attrName>style.visibility</p:attrName>
                                        </p:attrNameLst>
                                      </p:cBhvr>
                                      <p:to>
                                        <p:strVal val="visible"/>
                                      </p:to>
                                    </p:set>
                                    <p:anim calcmode="lin" valueType="num">
                                      <p:cBhvr>
                                        <p:cTn dur="500" fill="hold" id="23"/>
                                        <p:tgtEl>
                                          <p:spTgt spid="62"/>
                                        </p:tgtEl>
                                        <p:attrNameLst>
                                          <p:attrName>ppt_w</p:attrName>
                                        </p:attrNameLst>
                                      </p:cBhvr>
                                      <p:tavLst>
                                        <p:tav tm="0">
                                          <p:val>
                                            <p:fltVal val="0"/>
                                          </p:val>
                                        </p:tav>
                                        <p:tav tm="100000">
                                          <p:val>
                                            <p:strVal val="#ppt_w"/>
                                          </p:val>
                                        </p:tav>
                                      </p:tavLst>
                                    </p:anim>
                                    <p:anim calcmode="lin" valueType="num">
                                      <p:cBhvr>
                                        <p:cTn dur="500" fill="hold" id="24"/>
                                        <p:tgtEl>
                                          <p:spTgt spid="62"/>
                                        </p:tgtEl>
                                        <p:attrNameLst>
                                          <p:attrName>ppt_h</p:attrName>
                                        </p:attrNameLst>
                                      </p:cBhvr>
                                      <p:tavLst>
                                        <p:tav tm="0">
                                          <p:val>
                                            <p:fltVal val="0"/>
                                          </p:val>
                                        </p:tav>
                                        <p:tav tm="100000">
                                          <p:val>
                                            <p:strVal val="#ppt_h"/>
                                          </p:val>
                                        </p:tav>
                                      </p:tavLst>
                                    </p:anim>
                                    <p:animEffect filter="fade" transition="in">
                                      <p:cBhvr>
                                        <p:cTn dur="500" id="25"/>
                                        <p:tgtEl>
                                          <p:spTgt spid="62"/>
                                        </p:tgtEl>
                                      </p:cBhvr>
                                    </p:animEffect>
                                  </p:childTnLst>
                                </p:cTn>
                              </p:par>
                            </p:childTnLst>
                          </p:cTn>
                        </p:par>
                        <p:par>
                          <p:cTn fill="hold" id="26" nodeType="afterGroup">
                            <p:stCondLst>
                              <p:cond delay="500"/>
                            </p:stCondLst>
                            <p:childTnLst>
                              <p:par>
                                <p:cTn fill="hold" grpId="0" id="27" nodeType="afterEffect" presetClass="entr" presetID="42" presetSubtype="0">
                                  <p:stCondLst>
                                    <p:cond delay="0"/>
                                  </p:stCondLst>
                                  <p:childTnLst>
                                    <p:set>
                                      <p:cBhvr>
                                        <p:cTn dur="1" fill="hold" id="28">
                                          <p:stCondLst>
                                            <p:cond delay="0"/>
                                          </p:stCondLst>
                                        </p:cTn>
                                        <p:tgtEl>
                                          <p:spTgt spid="65"/>
                                        </p:tgtEl>
                                        <p:attrNameLst>
                                          <p:attrName>style.visibility</p:attrName>
                                        </p:attrNameLst>
                                      </p:cBhvr>
                                      <p:to>
                                        <p:strVal val="visible"/>
                                      </p:to>
                                    </p:set>
                                    <p:animEffect filter="fade" transition="in">
                                      <p:cBhvr>
                                        <p:cTn dur="1000" id="29"/>
                                        <p:tgtEl>
                                          <p:spTgt spid="65"/>
                                        </p:tgtEl>
                                      </p:cBhvr>
                                    </p:animEffect>
                                    <p:anim calcmode="lin" valueType="num">
                                      <p:cBhvr>
                                        <p:cTn dur="1000" fill="hold" id="30"/>
                                        <p:tgtEl>
                                          <p:spTgt spid="65"/>
                                        </p:tgtEl>
                                        <p:attrNameLst>
                                          <p:attrName>ppt_x</p:attrName>
                                        </p:attrNameLst>
                                      </p:cBhvr>
                                      <p:tavLst>
                                        <p:tav tm="0">
                                          <p:val>
                                            <p:strVal val="#ppt_x"/>
                                          </p:val>
                                        </p:tav>
                                        <p:tav tm="100000">
                                          <p:val>
                                            <p:strVal val="#ppt_x"/>
                                          </p:val>
                                        </p:tav>
                                      </p:tavLst>
                                    </p:anim>
                                    <p:anim calcmode="lin" valueType="num">
                                      <p:cBhvr>
                                        <p:cTn dur="1000" fill="hold" id="31"/>
                                        <p:tgtEl>
                                          <p:spTgt spid="6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id="33" nodeType="afterEffect" presetClass="entr" presetID="22" presetSubtype="8">
                                  <p:stCondLst>
                                    <p:cond delay="0"/>
                                  </p:stCondLst>
                                  <p:childTnLst>
                                    <p:set>
                                      <p:cBhvr>
                                        <p:cTn dur="1" fill="hold" id="34">
                                          <p:stCondLst>
                                            <p:cond delay="0"/>
                                          </p:stCondLst>
                                        </p:cTn>
                                        <p:tgtEl>
                                          <p:spTgt spid="38"/>
                                        </p:tgtEl>
                                        <p:attrNameLst>
                                          <p:attrName>style.visibility</p:attrName>
                                        </p:attrNameLst>
                                      </p:cBhvr>
                                      <p:to>
                                        <p:strVal val="visible"/>
                                      </p:to>
                                    </p:set>
                                    <p:animEffect filter="wipe(left)" transition="in">
                                      <p:cBhvr>
                                        <p:cTn dur="500" id="35"/>
                                        <p:tgtEl>
                                          <p:spTgt spid="38"/>
                                        </p:tgtEl>
                                      </p:cBhvr>
                                    </p:animEffect>
                                  </p:childTnLst>
                                </p:cTn>
                              </p:par>
                            </p:childTnLst>
                          </p:cTn>
                        </p:par>
                        <p:par>
                          <p:cTn fill="hold" id="36" nodeType="afterGroup">
                            <p:stCondLst>
                              <p:cond delay="2000"/>
                            </p:stCondLst>
                            <p:childTnLst>
                              <p:par>
                                <p:cTn fill="hold" grpId="0" id="37" nodeType="afterEffect" presetClass="entr" presetID="42" presetSubtype="0">
                                  <p:stCondLst>
                                    <p:cond delay="0"/>
                                  </p:stCondLst>
                                  <p:childTnLst>
                                    <p:set>
                                      <p:cBhvr>
                                        <p:cTn dur="1" fill="hold" id="38">
                                          <p:stCondLst>
                                            <p:cond delay="0"/>
                                          </p:stCondLst>
                                        </p:cTn>
                                        <p:tgtEl>
                                          <p:spTgt spid="47"/>
                                        </p:tgtEl>
                                        <p:attrNameLst>
                                          <p:attrName>style.visibility</p:attrName>
                                        </p:attrNameLst>
                                      </p:cBhvr>
                                      <p:to>
                                        <p:strVal val="visible"/>
                                      </p:to>
                                    </p:set>
                                    <p:animEffect filter="fade" transition="in">
                                      <p:cBhvr>
                                        <p:cTn dur="750" id="39"/>
                                        <p:tgtEl>
                                          <p:spTgt spid="47"/>
                                        </p:tgtEl>
                                      </p:cBhvr>
                                    </p:animEffect>
                                    <p:anim calcmode="lin" valueType="num">
                                      <p:cBhvr>
                                        <p:cTn dur="750" fill="hold" id="40"/>
                                        <p:tgtEl>
                                          <p:spTgt spid="47"/>
                                        </p:tgtEl>
                                        <p:attrNameLst>
                                          <p:attrName>ppt_x</p:attrName>
                                        </p:attrNameLst>
                                      </p:cBhvr>
                                      <p:tavLst>
                                        <p:tav tm="0">
                                          <p:val>
                                            <p:strVal val="#ppt_x"/>
                                          </p:val>
                                        </p:tav>
                                        <p:tav tm="100000">
                                          <p:val>
                                            <p:strVal val="#ppt_x"/>
                                          </p:val>
                                        </p:tav>
                                      </p:tavLst>
                                    </p:anim>
                                    <p:anim calcmode="lin" valueType="num">
                                      <p:cBhvr>
                                        <p:cTn dur="750" fill="hold" id="41"/>
                                        <p:tgtEl>
                                          <p:spTgt spid="47"/>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750"/>
                            </p:stCondLst>
                            <p:childTnLst>
                              <p:par>
                                <p:cTn fill="hold" grpId="0" id="43" nodeType="afterEffect" presetClass="entr" presetID="22" presetSubtype="8">
                                  <p:stCondLst>
                                    <p:cond delay="0"/>
                                  </p:stCondLst>
                                  <p:childTnLst>
                                    <p:set>
                                      <p:cBhvr>
                                        <p:cTn dur="1" fill="hold" id="44">
                                          <p:stCondLst>
                                            <p:cond delay="0"/>
                                          </p:stCondLst>
                                        </p:cTn>
                                        <p:tgtEl>
                                          <p:spTgt spid="42"/>
                                        </p:tgtEl>
                                        <p:attrNameLst>
                                          <p:attrName>style.visibility</p:attrName>
                                        </p:attrNameLst>
                                      </p:cBhvr>
                                      <p:to>
                                        <p:strVal val="visible"/>
                                      </p:to>
                                    </p:set>
                                    <p:animEffect filter="wipe(left)" transition="in">
                                      <p:cBhvr>
                                        <p:cTn dur="500" id="45"/>
                                        <p:tgtEl>
                                          <p:spTgt spid="42"/>
                                        </p:tgtEl>
                                      </p:cBhvr>
                                    </p:animEffect>
                                  </p:childTnLst>
                                </p:cTn>
                              </p:par>
                              <p:par>
                                <p:cTn fill="hold" grpId="0" id="46" nodeType="withEffect" presetClass="entr" presetID="22" presetSubtype="2">
                                  <p:stCondLst>
                                    <p:cond delay="0"/>
                                  </p:stCondLst>
                                  <p:childTnLst>
                                    <p:set>
                                      <p:cBhvr>
                                        <p:cTn dur="1" fill="hold" id="47">
                                          <p:stCondLst>
                                            <p:cond delay="0"/>
                                          </p:stCondLst>
                                        </p:cTn>
                                        <p:tgtEl>
                                          <p:spTgt spid="43"/>
                                        </p:tgtEl>
                                        <p:attrNameLst>
                                          <p:attrName>style.visibility</p:attrName>
                                        </p:attrNameLst>
                                      </p:cBhvr>
                                      <p:to>
                                        <p:strVal val="visible"/>
                                      </p:to>
                                    </p:set>
                                    <p:animEffect filter="wipe(right)" transition="in">
                                      <p:cBhvr>
                                        <p:cTn dur="500" id="48"/>
                                        <p:tgtEl>
                                          <p:spTgt spid="43"/>
                                        </p:tgtEl>
                                      </p:cBhvr>
                                    </p:animEffect>
                                  </p:childTnLst>
                                </p:cTn>
                              </p:par>
                            </p:childTnLst>
                          </p:cTn>
                        </p:par>
                        <p:par>
                          <p:cTn fill="hold" id="49" nodeType="afterGroup">
                            <p:stCondLst>
                              <p:cond delay="3250"/>
                            </p:stCondLst>
                            <p:childTnLst>
                              <p:par>
                                <p:cTn fill="hold" id="50" nodeType="afterEffect" presetClass="entr" presetID="53" presetSubtype="0">
                                  <p:stCondLst>
                                    <p:cond delay="0"/>
                                  </p:stCondLst>
                                  <p:childTnLst>
                                    <p:set>
                                      <p:cBhvr>
                                        <p:cTn dur="1" fill="hold" id="51">
                                          <p:stCondLst>
                                            <p:cond delay="0"/>
                                          </p:stCondLst>
                                        </p:cTn>
                                        <p:tgtEl>
                                          <p:spTgt spid="59"/>
                                        </p:tgtEl>
                                        <p:attrNameLst>
                                          <p:attrName>style.visibility</p:attrName>
                                        </p:attrNameLst>
                                      </p:cBhvr>
                                      <p:to>
                                        <p:strVal val="visible"/>
                                      </p:to>
                                    </p:set>
                                    <p:anim calcmode="lin" valueType="num">
                                      <p:cBhvr>
                                        <p:cTn dur="500" fill="hold" id="52"/>
                                        <p:tgtEl>
                                          <p:spTgt spid="59"/>
                                        </p:tgtEl>
                                        <p:attrNameLst>
                                          <p:attrName>ppt_w</p:attrName>
                                        </p:attrNameLst>
                                      </p:cBhvr>
                                      <p:tavLst>
                                        <p:tav tm="0">
                                          <p:val>
                                            <p:fltVal val="0"/>
                                          </p:val>
                                        </p:tav>
                                        <p:tav tm="100000">
                                          <p:val>
                                            <p:strVal val="#ppt_w"/>
                                          </p:val>
                                        </p:tav>
                                      </p:tavLst>
                                    </p:anim>
                                    <p:anim calcmode="lin" valueType="num">
                                      <p:cBhvr>
                                        <p:cTn dur="500" fill="hold" id="53"/>
                                        <p:tgtEl>
                                          <p:spTgt spid="59"/>
                                        </p:tgtEl>
                                        <p:attrNameLst>
                                          <p:attrName>ppt_h</p:attrName>
                                        </p:attrNameLst>
                                      </p:cBhvr>
                                      <p:tavLst>
                                        <p:tav tm="0">
                                          <p:val>
                                            <p:fltVal val="0"/>
                                          </p:val>
                                        </p:tav>
                                        <p:tav tm="100000">
                                          <p:val>
                                            <p:strVal val="#ppt_h"/>
                                          </p:val>
                                        </p:tav>
                                      </p:tavLst>
                                    </p:anim>
                                    <p:animEffect filter="fade" transition="in">
                                      <p:cBhvr>
                                        <p:cTn dur="500" id="54"/>
                                        <p:tgtEl>
                                          <p:spTgt spid="59"/>
                                        </p:tgtEl>
                                      </p:cBhvr>
                                    </p:animEffect>
                                  </p:childTnLst>
                                </p:cTn>
                              </p:par>
                            </p:childTnLst>
                          </p:cTn>
                        </p:par>
                        <p:par>
                          <p:cTn fill="hold" id="55" nodeType="afterGroup">
                            <p:stCondLst>
                              <p:cond delay="3750"/>
                            </p:stCondLst>
                            <p:childTnLst>
                              <p:par>
                                <p:cTn fill="hold" grpId="0" id="56" nodeType="afterEffect" presetClass="entr" presetID="42" presetSubtype="0">
                                  <p:stCondLst>
                                    <p:cond delay="0"/>
                                  </p:stCondLst>
                                  <p:childTnLst>
                                    <p:set>
                                      <p:cBhvr>
                                        <p:cTn dur="1" fill="hold" id="57">
                                          <p:stCondLst>
                                            <p:cond delay="0"/>
                                          </p:stCondLst>
                                        </p:cTn>
                                        <p:tgtEl>
                                          <p:spTgt spid="66"/>
                                        </p:tgtEl>
                                        <p:attrNameLst>
                                          <p:attrName>style.visibility</p:attrName>
                                        </p:attrNameLst>
                                      </p:cBhvr>
                                      <p:to>
                                        <p:strVal val="visible"/>
                                      </p:to>
                                    </p:set>
                                    <p:animEffect filter="fade" transition="in">
                                      <p:cBhvr>
                                        <p:cTn dur="1000" id="58"/>
                                        <p:tgtEl>
                                          <p:spTgt spid="66"/>
                                        </p:tgtEl>
                                      </p:cBhvr>
                                    </p:animEffect>
                                    <p:anim calcmode="lin" valueType="num">
                                      <p:cBhvr>
                                        <p:cTn dur="1000" fill="hold" id="59"/>
                                        <p:tgtEl>
                                          <p:spTgt spid="66"/>
                                        </p:tgtEl>
                                        <p:attrNameLst>
                                          <p:attrName>ppt_x</p:attrName>
                                        </p:attrNameLst>
                                      </p:cBhvr>
                                      <p:tavLst>
                                        <p:tav tm="0">
                                          <p:val>
                                            <p:strVal val="#ppt_x"/>
                                          </p:val>
                                        </p:tav>
                                        <p:tav tm="100000">
                                          <p:val>
                                            <p:strVal val="#ppt_x"/>
                                          </p:val>
                                        </p:tav>
                                      </p:tavLst>
                                    </p:anim>
                                    <p:anim calcmode="lin" valueType="num">
                                      <p:cBhvr>
                                        <p:cTn dur="1000" fill="hold" id="60"/>
                                        <p:tgtEl>
                                          <p:spTgt spid="66"/>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4750"/>
                            </p:stCondLst>
                            <p:childTnLst>
                              <p:par>
                                <p:cTn fill="hold" id="62" nodeType="afterEffect" presetClass="entr" presetID="22" presetSubtype="8">
                                  <p:stCondLst>
                                    <p:cond delay="0"/>
                                  </p:stCondLst>
                                  <p:childTnLst>
                                    <p:set>
                                      <p:cBhvr>
                                        <p:cTn dur="1" fill="hold" id="63">
                                          <p:stCondLst>
                                            <p:cond delay="0"/>
                                          </p:stCondLst>
                                        </p:cTn>
                                        <p:tgtEl>
                                          <p:spTgt spid="39"/>
                                        </p:tgtEl>
                                        <p:attrNameLst>
                                          <p:attrName>style.visibility</p:attrName>
                                        </p:attrNameLst>
                                      </p:cBhvr>
                                      <p:to>
                                        <p:strVal val="visible"/>
                                      </p:to>
                                    </p:set>
                                    <p:animEffect filter="wipe(left)" transition="in">
                                      <p:cBhvr>
                                        <p:cTn dur="500" id="64"/>
                                        <p:tgtEl>
                                          <p:spTgt spid="39"/>
                                        </p:tgtEl>
                                      </p:cBhvr>
                                    </p:animEffect>
                                  </p:childTnLst>
                                </p:cTn>
                              </p:par>
                            </p:childTnLst>
                          </p:cTn>
                        </p:par>
                        <p:par>
                          <p:cTn fill="hold" id="65" nodeType="afterGroup">
                            <p:stCondLst>
                              <p:cond delay="5250"/>
                            </p:stCondLst>
                            <p:childTnLst>
                              <p:par>
                                <p:cTn fill="hold" grpId="0" id="66" nodeType="afterEffect" presetClass="entr" presetID="22" presetSubtype="8">
                                  <p:stCondLst>
                                    <p:cond delay="0"/>
                                  </p:stCondLst>
                                  <p:childTnLst>
                                    <p:set>
                                      <p:cBhvr>
                                        <p:cTn dur="1" fill="hold" id="67">
                                          <p:stCondLst>
                                            <p:cond delay="0"/>
                                          </p:stCondLst>
                                        </p:cTn>
                                        <p:tgtEl>
                                          <p:spTgt spid="45"/>
                                        </p:tgtEl>
                                        <p:attrNameLst>
                                          <p:attrName>style.visibility</p:attrName>
                                        </p:attrNameLst>
                                      </p:cBhvr>
                                      <p:to>
                                        <p:strVal val="visible"/>
                                      </p:to>
                                    </p:set>
                                    <p:animEffect filter="wipe(left)" transition="in">
                                      <p:cBhvr>
                                        <p:cTn dur="500" id="68"/>
                                        <p:tgtEl>
                                          <p:spTgt spid="45"/>
                                        </p:tgtEl>
                                      </p:cBhvr>
                                    </p:animEffect>
                                  </p:childTnLst>
                                </p:cTn>
                              </p:par>
                              <p:par>
                                <p:cTn fill="hold" grpId="0" id="69" nodeType="withEffect" presetClass="entr" presetID="22" presetSubtype="2">
                                  <p:stCondLst>
                                    <p:cond delay="0"/>
                                  </p:stCondLst>
                                  <p:childTnLst>
                                    <p:set>
                                      <p:cBhvr>
                                        <p:cTn dur="1" fill="hold" id="70">
                                          <p:stCondLst>
                                            <p:cond delay="0"/>
                                          </p:stCondLst>
                                        </p:cTn>
                                        <p:tgtEl>
                                          <p:spTgt spid="46"/>
                                        </p:tgtEl>
                                        <p:attrNameLst>
                                          <p:attrName>style.visibility</p:attrName>
                                        </p:attrNameLst>
                                      </p:cBhvr>
                                      <p:to>
                                        <p:strVal val="visible"/>
                                      </p:to>
                                    </p:set>
                                    <p:animEffect filter="wipe(right)" transition="in">
                                      <p:cBhvr>
                                        <p:cTn dur="500" id="71"/>
                                        <p:tgtEl>
                                          <p:spTgt spid="46"/>
                                        </p:tgtEl>
                                      </p:cBhvr>
                                    </p:animEffect>
                                  </p:childTnLst>
                                </p:cTn>
                              </p:par>
                            </p:childTnLst>
                          </p:cTn>
                        </p:par>
                        <p:par>
                          <p:cTn fill="hold" id="72" nodeType="afterGroup">
                            <p:stCondLst>
                              <p:cond delay="5750"/>
                            </p:stCondLst>
                            <p:childTnLst>
                              <p:par>
                                <p:cTn fill="hold" id="73" nodeType="afterEffect" presetClass="entr" presetID="53" presetSubtype="0">
                                  <p:stCondLst>
                                    <p:cond delay="0"/>
                                  </p:stCondLst>
                                  <p:childTnLst>
                                    <p:set>
                                      <p:cBhvr>
                                        <p:cTn dur="1" fill="hold" id="74">
                                          <p:stCondLst>
                                            <p:cond delay="0"/>
                                          </p:stCondLst>
                                        </p:cTn>
                                        <p:tgtEl>
                                          <p:spTgt spid="52"/>
                                        </p:tgtEl>
                                        <p:attrNameLst>
                                          <p:attrName>style.visibility</p:attrName>
                                        </p:attrNameLst>
                                      </p:cBhvr>
                                      <p:to>
                                        <p:strVal val="visible"/>
                                      </p:to>
                                    </p:set>
                                    <p:anim calcmode="lin" valueType="num">
                                      <p:cBhvr>
                                        <p:cTn dur="500" fill="hold" id="75"/>
                                        <p:tgtEl>
                                          <p:spTgt spid="52"/>
                                        </p:tgtEl>
                                        <p:attrNameLst>
                                          <p:attrName>ppt_w</p:attrName>
                                        </p:attrNameLst>
                                      </p:cBhvr>
                                      <p:tavLst>
                                        <p:tav tm="0">
                                          <p:val>
                                            <p:fltVal val="0"/>
                                          </p:val>
                                        </p:tav>
                                        <p:tav tm="100000">
                                          <p:val>
                                            <p:strVal val="#ppt_w"/>
                                          </p:val>
                                        </p:tav>
                                      </p:tavLst>
                                    </p:anim>
                                    <p:anim calcmode="lin" valueType="num">
                                      <p:cBhvr>
                                        <p:cTn dur="500" fill="hold" id="76"/>
                                        <p:tgtEl>
                                          <p:spTgt spid="52"/>
                                        </p:tgtEl>
                                        <p:attrNameLst>
                                          <p:attrName>ppt_h</p:attrName>
                                        </p:attrNameLst>
                                      </p:cBhvr>
                                      <p:tavLst>
                                        <p:tav tm="0">
                                          <p:val>
                                            <p:fltVal val="0"/>
                                          </p:val>
                                        </p:tav>
                                        <p:tav tm="100000">
                                          <p:val>
                                            <p:strVal val="#ppt_h"/>
                                          </p:val>
                                        </p:tav>
                                      </p:tavLst>
                                    </p:anim>
                                    <p:animEffect filter="fade" transition="in">
                                      <p:cBhvr>
                                        <p:cTn dur="500" id="77"/>
                                        <p:tgtEl>
                                          <p:spTgt spid="52"/>
                                        </p:tgtEl>
                                      </p:cBhvr>
                                    </p:animEffect>
                                  </p:childTnLst>
                                </p:cTn>
                              </p:par>
                            </p:childTnLst>
                          </p:cTn>
                        </p:par>
                      </p:childTnLst>
                    </p:cTn>
                  </p:par>
                  <p:par>
                    <p:cTn fill="hold" id="78" nodeType="clickPar">
                      <p:stCondLst>
                        <p:cond delay="indefinite"/>
                        <p:cond delay="0" evt="onBegin">
                          <p:tn val="77"/>
                        </p:cond>
                      </p:stCondLst>
                      <p:childTnLst>
                        <p:par>
                          <p:cTn fill="hold" id="79" nodeType="afterGroup">
                            <p:stCondLst>
                              <p:cond delay="0"/>
                            </p:stCondLst>
                            <p:childTnLst>
                              <p:par>
                                <p:cTn fill="hold" grpId="0" id="80" nodeType="clickEffect" presetClass="entr" presetID="42" presetSubtype="0">
                                  <p:stCondLst>
                                    <p:cond delay="0"/>
                                  </p:stCondLst>
                                  <p:childTnLst>
                                    <p:set>
                                      <p:cBhvr>
                                        <p:cTn dur="1" fill="hold" id="81">
                                          <p:stCondLst>
                                            <p:cond delay="0"/>
                                          </p:stCondLst>
                                        </p:cTn>
                                        <p:tgtEl>
                                          <p:spTgt spid="67"/>
                                        </p:tgtEl>
                                        <p:attrNameLst>
                                          <p:attrName>style.visibility</p:attrName>
                                        </p:attrNameLst>
                                      </p:cBhvr>
                                      <p:to>
                                        <p:strVal val="visible"/>
                                      </p:to>
                                    </p:set>
                                    <p:animEffect filter="fade" transition="in">
                                      <p:cBhvr>
                                        <p:cTn dur="1000" id="82"/>
                                        <p:tgtEl>
                                          <p:spTgt spid="67"/>
                                        </p:tgtEl>
                                      </p:cBhvr>
                                    </p:animEffect>
                                    <p:anim calcmode="lin" valueType="num">
                                      <p:cBhvr>
                                        <p:cTn dur="1000" fill="hold" id="83"/>
                                        <p:tgtEl>
                                          <p:spTgt spid="67"/>
                                        </p:tgtEl>
                                        <p:attrNameLst>
                                          <p:attrName>ppt_x</p:attrName>
                                        </p:attrNameLst>
                                      </p:cBhvr>
                                      <p:tavLst>
                                        <p:tav tm="0">
                                          <p:val>
                                            <p:strVal val="#ppt_x"/>
                                          </p:val>
                                        </p:tav>
                                        <p:tav tm="100000">
                                          <p:val>
                                            <p:strVal val="#ppt_x"/>
                                          </p:val>
                                        </p:tav>
                                      </p:tavLst>
                                    </p:anim>
                                    <p:anim calcmode="lin" valueType="num">
                                      <p:cBhvr>
                                        <p:cTn dur="1000" fill="hold" id="84"/>
                                        <p:tgtEl>
                                          <p:spTgt spid="67"/>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1000"/>
                            </p:stCondLst>
                            <p:childTnLst>
                              <p:par>
                                <p:cTn fill="hold" grpId="0" id="86" nodeType="afterEffect" presetClass="entr" presetID="53" presetSubtype="0">
                                  <p:stCondLst>
                                    <p:cond delay="0"/>
                                  </p:stCondLst>
                                  <p:childTnLst>
                                    <p:set>
                                      <p:cBhvr>
                                        <p:cTn dur="1" fill="hold" id="87">
                                          <p:stCondLst>
                                            <p:cond delay="0"/>
                                          </p:stCondLst>
                                        </p:cTn>
                                        <p:tgtEl>
                                          <p:spTgt spid="51"/>
                                        </p:tgtEl>
                                        <p:attrNameLst>
                                          <p:attrName>style.visibility</p:attrName>
                                        </p:attrNameLst>
                                      </p:cBhvr>
                                      <p:to>
                                        <p:strVal val="visible"/>
                                      </p:to>
                                    </p:set>
                                    <p:anim calcmode="lin" valueType="num">
                                      <p:cBhvr>
                                        <p:cTn dur="500" fill="hold" id="88"/>
                                        <p:tgtEl>
                                          <p:spTgt spid="51"/>
                                        </p:tgtEl>
                                        <p:attrNameLst>
                                          <p:attrName>ppt_w</p:attrName>
                                        </p:attrNameLst>
                                      </p:cBhvr>
                                      <p:tavLst>
                                        <p:tav tm="0">
                                          <p:val>
                                            <p:fltVal val="0"/>
                                          </p:val>
                                        </p:tav>
                                        <p:tav tm="100000">
                                          <p:val>
                                            <p:strVal val="#ppt_w"/>
                                          </p:val>
                                        </p:tav>
                                      </p:tavLst>
                                    </p:anim>
                                    <p:anim calcmode="lin" valueType="num">
                                      <p:cBhvr>
                                        <p:cTn dur="500" fill="hold" id="89"/>
                                        <p:tgtEl>
                                          <p:spTgt spid="51"/>
                                        </p:tgtEl>
                                        <p:attrNameLst>
                                          <p:attrName>ppt_h</p:attrName>
                                        </p:attrNameLst>
                                      </p:cBhvr>
                                      <p:tavLst>
                                        <p:tav tm="0">
                                          <p:val>
                                            <p:fltVal val="0"/>
                                          </p:val>
                                        </p:tav>
                                        <p:tav tm="100000">
                                          <p:val>
                                            <p:strVal val="#ppt_h"/>
                                          </p:val>
                                        </p:tav>
                                      </p:tavLst>
                                    </p:anim>
                                    <p:animEffect filter="fade" transition="in">
                                      <p:cBhvr>
                                        <p:cTn dur="500" id="90"/>
                                        <p:tgtEl>
                                          <p:spTgt spid="51"/>
                                        </p:tgtEl>
                                      </p:cBhvr>
                                    </p:animEffect>
                                  </p:childTnLst>
                                </p:cTn>
                              </p:par>
                            </p:childTnLst>
                          </p:cTn>
                        </p:par>
                        <p:par>
                          <p:cTn fill="hold" id="91" nodeType="afterGroup">
                            <p:stCondLst>
                              <p:cond delay="1500"/>
                            </p:stCondLst>
                            <p:childTnLst>
                              <p:par>
                                <p:cTn fill="hold" id="92" nodeType="afterEffect" presetClass="entr" presetID="22" presetSubtype="8">
                                  <p:stCondLst>
                                    <p:cond delay="0"/>
                                  </p:stCondLst>
                                  <p:childTnLst>
                                    <p:set>
                                      <p:cBhvr>
                                        <p:cTn dur="1" fill="hold" id="93">
                                          <p:stCondLst>
                                            <p:cond delay="0"/>
                                          </p:stCondLst>
                                        </p:cTn>
                                        <p:tgtEl>
                                          <p:spTgt spid="44"/>
                                        </p:tgtEl>
                                        <p:attrNameLst>
                                          <p:attrName>style.visibility</p:attrName>
                                        </p:attrNameLst>
                                      </p:cBhvr>
                                      <p:to>
                                        <p:strVal val="visible"/>
                                      </p:to>
                                    </p:set>
                                    <p:animEffect filter="wipe(left)" transition="in">
                                      <p:cBhvr>
                                        <p:cTn dur="500" id="94"/>
                                        <p:tgtEl>
                                          <p:spTgt spid="44"/>
                                        </p:tgtEl>
                                      </p:cBhvr>
                                    </p:animEffect>
                                  </p:childTnLst>
                                </p:cTn>
                              </p:par>
                            </p:childTnLst>
                          </p:cTn>
                        </p:par>
                      </p:childTnLst>
                    </p:cTn>
                  </p:par>
                  <p:par>
                    <p:cTn fill="hold" id="95" nodeType="clickPar">
                      <p:stCondLst>
                        <p:cond delay="indefinite"/>
                        <p:cond delay="0" evt="onBegin">
                          <p:tn val="94"/>
                        </p:cond>
                      </p:stCondLst>
                      <p:childTnLst>
                        <p:par>
                          <p:cTn fill="hold" id="96" nodeType="afterGroup">
                            <p:stCondLst>
                              <p:cond delay="0"/>
                            </p:stCondLst>
                            <p:childTnLst>
                              <p:par>
                                <p:cTn fill="hold" grpId="0" id="97" nodeType="clickEffect" presetClass="entr" presetID="14" presetSubtype="10">
                                  <p:stCondLst>
                                    <p:cond delay="0"/>
                                  </p:stCondLst>
                                  <p:childTnLst>
                                    <p:set>
                                      <p:cBhvr>
                                        <p:cTn dur="1" fill="hold" id="98">
                                          <p:stCondLst>
                                            <p:cond delay="0"/>
                                          </p:stCondLst>
                                        </p:cTn>
                                        <p:tgtEl>
                                          <p:spTgt spid="35"/>
                                        </p:tgtEl>
                                        <p:attrNameLst>
                                          <p:attrName>style.visibility</p:attrName>
                                        </p:attrNameLst>
                                      </p:cBhvr>
                                      <p:to>
                                        <p:strVal val="visible"/>
                                      </p:to>
                                    </p:set>
                                    <p:animEffect filter="randombar(horizontal)" transition="in">
                                      <p:cBhvr>
                                        <p:cTn dur="500" id="99"/>
                                        <p:tgtEl>
                                          <p:spTgt spid="35"/>
                                        </p:tgtEl>
                                      </p:cBhvr>
                                    </p:animEffect>
                                  </p:childTnLst>
                                </p:cTn>
                              </p:par>
                              <p:par>
                                <p:cTn fill="hold" grpId="0" id="100" nodeType="withEffect" presetClass="entr" presetID="14" presetSubtype="10">
                                  <p:stCondLst>
                                    <p:cond delay="0"/>
                                  </p:stCondLst>
                                  <p:childTnLst>
                                    <p:set>
                                      <p:cBhvr>
                                        <p:cTn dur="1" fill="hold" id="101">
                                          <p:stCondLst>
                                            <p:cond delay="0"/>
                                          </p:stCondLst>
                                        </p:cTn>
                                        <p:tgtEl>
                                          <p:spTgt spid="36"/>
                                        </p:tgtEl>
                                        <p:attrNameLst>
                                          <p:attrName>style.visibility</p:attrName>
                                        </p:attrNameLst>
                                      </p:cBhvr>
                                      <p:to>
                                        <p:strVal val="visible"/>
                                      </p:to>
                                    </p:set>
                                    <p:animEffect filter="randombar(horizontal)" transition="in">
                                      <p:cBhvr>
                                        <p:cTn dur="500" id="102"/>
                                        <p:tgtEl>
                                          <p:spTgt spid="36"/>
                                        </p:tgtEl>
                                      </p:cBhvr>
                                    </p:animEffect>
                                  </p:childTnLst>
                                </p:cTn>
                              </p:par>
                              <p:par>
                                <p:cTn fill="hold" grpId="0" id="103" nodeType="withEffect" presetClass="entr" presetID="14" presetSubtype="10">
                                  <p:stCondLst>
                                    <p:cond delay="0"/>
                                  </p:stCondLst>
                                  <p:childTnLst>
                                    <p:set>
                                      <p:cBhvr>
                                        <p:cTn dur="1" fill="hold" id="104">
                                          <p:stCondLst>
                                            <p:cond delay="0"/>
                                          </p:stCondLst>
                                        </p:cTn>
                                        <p:tgtEl>
                                          <p:spTgt spid="50"/>
                                        </p:tgtEl>
                                        <p:attrNameLst>
                                          <p:attrName>style.visibility</p:attrName>
                                        </p:attrNameLst>
                                      </p:cBhvr>
                                      <p:to>
                                        <p:strVal val="visible"/>
                                      </p:to>
                                    </p:set>
                                    <p:animEffect filter="randombar(horizontal)" transition="in">
                                      <p:cBhvr>
                                        <p:cTn dur="500" id="105"/>
                                        <p:tgtEl>
                                          <p:spTgt spid="50"/>
                                        </p:tgtEl>
                                      </p:cBhvr>
                                    </p:animEffect>
                                  </p:childTnLst>
                                </p:cTn>
                              </p:par>
                              <p:par>
                                <p:cTn fill="hold" grpId="0" id="106" nodeType="withEffect" presetClass="entr" presetID="14" presetSubtype="10">
                                  <p:stCondLst>
                                    <p:cond delay="0"/>
                                  </p:stCondLst>
                                  <p:childTnLst>
                                    <p:set>
                                      <p:cBhvr>
                                        <p:cTn dur="1" fill="hold" id="107">
                                          <p:stCondLst>
                                            <p:cond delay="0"/>
                                          </p:stCondLst>
                                        </p:cTn>
                                        <p:tgtEl>
                                          <p:spTgt spid="68"/>
                                        </p:tgtEl>
                                        <p:attrNameLst>
                                          <p:attrName>style.visibility</p:attrName>
                                        </p:attrNameLst>
                                      </p:cBhvr>
                                      <p:to>
                                        <p:strVal val="visible"/>
                                      </p:to>
                                    </p:set>
                                    <p:animEffect filter="randombar(horizontal)" transition="in">
                                      <p:cBhvr>
                                        <p:cTn dur="500" id="108"/>
                                        <p:tgtEl>
                                          <p:spTgt spid="68"/>
                                        </p:tgtEl>
                                      </p:cBhvr>
                                    </p:animEffect>
                                  </p:childTnLst>
                                </p:cTn>
                              </p:par>
                              <p:par>
                                <p:cTn fill="hold" grpId="0" id="109" nodeType="withEffect" presetClass="entr" presetID="14" presetSubtype="10">
                                  <p:stCondLst>
                                    <p:cond delay="0"/>
                                  </p:stCondLst>
                                  <p:childTnLst>
                                    <p:set>
                                      <p:cBhvr>
                                        <p:cTn dur="1" fill="hold" id="110">
                                          <p:stCondLst>
                                            <p:cond delay="0"/>
                                          </p:stCondLst>
                                        </p:cTn>
                                        <p:tgtEl>
                                          <p:spTgt spid="69"/>
                                        </p:tgtEl>
                                        <p:attrNameLst>
                                          <p:attrName>style.visibility</p:attrName>
                                        </p:attrNameLst>
                                      </p:cBhvr>
                                      <p:to>
                                        <p:strVal val="visible"/>
                                      </p:to>
                                    </p:set>
                                    <p:animEffect filter="randombar(horizontal)" transition="in">
                                      <p:cBhvr>
                                        <p:cTn dur="500" id="111"/>
                                        <p:tgtEl>
                                          <p:spTgt spid="69"/>
                                        </p:tgtEl>
                                      </p:cBhvr>
                                    </p:animEffect>
                                  </p:childTnLst>
                                </p:cTn>
                              </p:par>
                              <p:par>
                                <p:cTn fill="hold" grpId="0" id="112" nodeType="withEffect" presetClass="entr" presetID="14" presetSubtype="10">
                                  <p:stCondLst>
                                    <p:cond delay="0"/>
                                  </p:stCondLst>
                                  <p:childTnLst>
                                    <p:set>
                                      <p:cBhvr>
                                        <p:cTn dur="1" fill="hold" id="113">
                                          <p:stCondLst>
                                            <p:cond delay="0"/>
                                          </p:stCondLst>
                                        </p:cTn>
                                        <p:tgtEl>
                                          <p:spTgt spid="70"/>
                                        </p:tgtEl>
                                        <p:attrNameLst>
                                          <p:attrName>style.visibility</p:attrName>
                                        </p:attrNameLst>
                                      </p:cBhvr>
                                      <p:to>
                                        <p:strVal val="visible"/>
                                      </p:to>
                                    </p:set>
                                    <p:animEffect filter="randombar(horizontal)" transition="in">
                                      <p:cBhvr>
                                        <p:cTn dur="500" id="114"/>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P grpId="0" spid="45"/>
      <p:bldP grpId="0" spid="46"/>
      <p:bldP grpId="0" spid="51"/>
      <p:bldP grpId="0" spid="65"/>
      <p:bldP grpId="0" spid="66"/>
      <p:bldP grpId="0" spid="67"/>
      <p:bldP grpId="0" spid="35"/>
      <p:bldP grpId="0" spid="36"/>
      <p:bldP grpId="0" spid="50"/>
      <p:bldP grpId="0" spid="68"/>
      <p:bldP grpId="0" spid="69"/>
      <p:bldP grpId="0" spid="70"/>
      <p:bldGraphic grpId="0" spid="47">
        <p:bldAsOne/>
      </p:bldGraphic>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8" name="Group 449"/>
          <p:cNvGraphicFramePr>
            <a:graphicFrameLocks noGrp="1"/>
          </p:cNvGraphicFramePr>
          <p:nvPr>
            <p:extLst>
              <p:ext uri="{D42A27DB-BD31-4B8C-83A1-F6EECF244321}">
                <p14:modId val="1974157754"/>
              </p:ext>
            </p:extLst>
          </p:nvPr>
        </p:nvGraphicFramePr>
        <p:xfrm>
          <a:off x="466433" y="1334474"/>
          <a:ext cx="11074401" cy="4699003"/>
        </p:xfrm>
        <a:graphic>
          <a:graphicData uri="http://schemas.openxmlformats.org/drawingml/2006/table">
            <a:tbl>
              <a:tblPr/>
              <a:tblGrid>
                <a:gridCol w="615473">
                  <a:extLst>
                    <a:ext uri="{9D8B030D-6E8A-4147-A177-3AD203B41FA5}">
                      <a16:colId xmlns:a16="http://schemas.microsoft.com/office/drawing/2014/main" val="20000"/>
                    </a:ext>
                  </a:extLst>
                </a:gridCol>
                <a:gridCol w="527528">
                  <a:extLst>
                    <a:ext uri="{9D8B030D-6E8A-4147-A177-3AD203B41FA5}">
                      <a16:colId xmlns:a16="http://schemas.microsoft.com/office/drawing/2014/main" val="20001"/>
                    </a:ext>
                  </a:extLst>
                </a:gridCol>
                <a:gridCol w="1091164">
                  <a:extLst>
                    <a:ext uri="{9D8B030D-6E8A-4147-A177-3AD203B41FA5}">
                      <a16:colId xmlns:a16="http://schemas.microsoft.com/office/drawing/2014/main" val="20002"/>
                    </a:ext>
                  </a:extLst>
                </a:gridCol>
                <a:gridCol w="1302750">
                  <a:extLst>
                    <a:ext uri="{9D8B030D-6E8A-4147-A177-3AD203B41FA5}">
                      <a16:colId xmlns:a16="http://schemas.microsoft.com/office/drawing/2014/main" val="20003"/>
                    </a:ext>
                  </a:extLst>
                </a:gridCol>
                <a:gridCol w="1208376">
                  <a:extLst>
                    <a:ext uri="{9D8B030D-6E8A-4147-A177-3AD203B41FA5}">
                      <a16:colId xmlns:a16="http://schemas.microsoft.com/office/drawing/2014/main" val="20004"/>
                    </a:ext>
                  </a:extLst>
                </a:gridCol>
                <a:gridCol w="1304802">
                  <a:extLst>
                    <a:ext uri="{9D8B030D-6E8A-4147-A177-3AD203B41FA5}">
                      <a16:colId xmlns:a16="http://schemas.microsoft.com/office/drawing/2014/main" val="20005"/>
                    </a:ext>
                  </a:extLst>
                </a:gridCol>
                <a:gridCol w="1419690">
                  <a:extLst>
                    <a:ext uri="{9D8B030D-6E8A-4147-A177-3AD203B41FA5}">
                      <a16:colId xmlns:a16="http://schemas.microsoft.com/office/drawing/2014/main" val="20006"/>
                    </a:ext>
                  </a:extLst>
                </a:gridCol>
                <a:gridCol w="703691">
                  <a:extLst>
                    <a:ext uri="{9D8B030D-6E8A-4147-A177-3AD203B41FA5}">
                      <a16:colId xmlns:a16="http://schemas.microsoft.com/office/drawing/2014/main" val="20007"/>
                    </a:ext>
                  </a:extLst>
                </a:gridCol>
                <a:gridCol w="615473">
                  <a:extLst>
                    <a:ext uri="{9D8B030D-6E8A-4147-A177-3AD203B41FA5}">
                      <a16:colId xmlns:a16="http://schemas.microsoft.com/office/drawing/2014/main" val="20008"/>
                    </a:ext>
                  </a:extLst>
                </a:gridCol>
                <a:gridCol w="527254">
                  <a:extLst>
                    <a:ext uri="{9D8B030D-6E8A-4147-A177-3AD203B41FA5}">
                      <a16:colId xmlns:a16="http://schemas.microsoft.com/office/drawing/2014/main" val="20009"/>
                    </a:ext>
                  </a:extLst>
                </a:gridCol>
                <a:gridCol w="527255">
                  <a:extLst>
                    <a:ext uri="{9D8B030D-6E8A-4147-A177-3AD203B41FA5}">
                      <a16:colId xmlns:a16="http://schemas.microsoft.com/office/drawing/2014/main" val="20010"/>
                    </a:ext>
                  </a:extLst>
                </a:gridCol>
                <a:gridCol w="527254">
                  <a:extLst>
                    <a:ext uri="{9D8B030D-6E8A-4147-A177-3AD203B41FA5}">
                      <a16:colId xmlns:a16="http://schemas.microsoft.com/office/drawing/2014/main" val="20011"/>
                    </a:ext>
                  </a:extLst>
                </a:gridCol>
                <a:gridCol w="703691">
                  <a:extLst>
                    <a:ext uri="{9D8B030D-6E8A-4147-A177-3AD203B41FA5}">
                      <a16:colId xmlns:a16="http://schemas.microsoft.com/office/drawing/2014/main" val="20012"/>
                    </a:ext>
                  </a:extLst>
                </a:gridCol>
              </a:tblGrid>
              <a:tr h="318173">
                <a:tc rowSpan="2">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区分</a:t>
                      </a:r>
                    </a:p>
                  </a:txBody>
                  <a:tcPr anchor="ctr" horzOverflow="overflow" marB="46800" marL="90000" marR="90000" marT="46800">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rowSpan="2">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tx1"/>
                          </a:solidFill>
                          <a:effectLst/>
                          <a:latin charset="0" panose="020b0602020204020303" pitchFamily="34" typeface="Futura Md BT"/>
                          <a:ea charset="-122" panose="020b0503020204020204" pitchFamily="34" typeface="微软雅黑"/>
                        </a:rPr>
                        <a:t>NO</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rowSpan="2">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项目</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rowSpan="2">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内容</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rowSpan="2">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现状</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调查</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rowSpan="2">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原因</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分析</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rowSpan="2">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对策</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措施</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rowSpan="2">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目标</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rowSpan="2">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担当</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gridSpan="3">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展开日程</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hMerge="1">
                  <a:txBody>
                    <a:bodyPr vert="horz" wrap="square"/>
                    <a:lstStyle/>
                    <a:p>
                      <a:endParaRPr altLang="en-US" lang="zh-CN"/>
                    </a:p>
                  </a:txBody>
                  <a:tcPr/>
                </a:tc>
                <a:tc hMerge="1">
                  <a:txBody>
                    <a:bodyPr vert="horz" wrap="square"/>
                    <a:lstStyle/>
                    <a:p>
                      <a:endParaRPr altLang="en-US" lang="zh-CN"/>
                    </a:p>
                  </a:txBody>
                  <a:tcPr/>
                </a:tc>
                <a:tc rowSpan="2">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效果</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solidFill>
                          <a:effectLst/>
                          <a:latin charset="0" panose="020b0602020204020303" pitchFamily="34" typeface="Futura Md BT"/>
                          <a:ea charset="-122" panose="020b0503020204020204" pitchFamily="34" typeface="微软雅黑"/>
                        </a:rPr>
                        <a:t>评价</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0"/>
                  </a:ext>
                </a:extLst>
              </a:tr>
              <a:tr h="283097">
                <a:tc vMerge="1">
                  <a:txBody>
                    <a:bodyPr vert="horz" wrap="square"/>
                    <a:lstStyle/>
                    <a:p>
                      <a:endParaRPr altLang="en-US" lang="zh-CN"/>
                    </a:p>
                  </a:txBody>
                  <a:tcPr/>
                </a:tc>
                <a:tc vMerge="1">
                  <a:txBody>
                    <a:bodyPr vert="horz" wrap="square"/>
                    <a:lstStyle/>
                    <a:p>
                      <a:endParaRPr altLang="en-US" lang="zh-CN"/>
                    </a:p>
                  </a:txBody>
                  <a:tcPr/>
                </a:tc>
                <a:tc vMerge="1">
                  <a:txBody>
                    <a:bodyPr vert="horz" wrap="square"/>
                    <a:lstStyle/>
                    <a:p>
                      <a:endParaRPr altLang="en-US" lang="zh-CN"/>
                    </a:p>
                  </a:txBody>
                  <a:tcPr/>
                </a:tc>
                <a:tc vMerge="1">
                  <a:txBody>
                    <a:bodyPr vert="horz" wrap="square"/>
                    <a:lstStyle/>
                    <a:p>
                      <a:endParaRPr altLang="en-US" lang="zh-CN"/>
                    </a:p>
                  </a:txBody>
                  <a:tcPr/>
                </a:tc>
                <a:tc vMerge="1">
                  <a:txBody>
                    <a:bodyPr vert="horz" wrap="square"/>
                    <a:lstStyle/>
                    <a:p>
                      <a:endParaRPr altLang="en-US" lang="zh-CN"/>
                    </a:p>
                  </a:txBody>
                  <a:tcPr/>
                </a:tc>
                <a:tc vMerge="1">
                  <a:txBody>
                    <a:bodyPr vert="horz" wrap="square"/>
                    <a:lstStyle/>
                    <a:p>
                      <a:endParaRPr altLang="en-US" lang="zh-CN"/>
                    </a:p>
                  </a:txBody>
                  <a:tcPr/>
                </a:tc>
                <a:tc vMerge="1">
                  <a:txBody>
                    <a:bodyPr vert="horz" wrap="square"/>
                    <a:lstStyle/>
                    <a:p>
                      <a:endParaRPr altLang="en-US" lang="zh-CN"/>
                    </a:p>
                  </a:txBody>
                  <a:tcPr/>
                </a:tc>
                <a:tc vMerge="1">
                  <a:txBody>
                    <a:bodyPr vert="horz" wrap="square"/>
                    <a:lstStyle/>
                    <a:p>
                      <a:endParaRPr altLang="en-US" lang="zh-CN"/>
                    </a:p>
                  </a:txBody>
                  <a:tcPr/>
                </a:tc>
                <a:tc vMerge="1">
                  <a:txBody>
                    <a:bodyPr vert="horz" wrap="square"/>
                    <a:lstStyle/>
                    <a:p>
                      <a:endParaRPr altLang="en-US" lang="zh-CN"/>
                    </a:p>
                  </a:txBody>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000" u="none">
                          <a:ln>
                            <a:noFill/>
                          </a:ln>
                          <a:solidFill>
                            <a:schemeClr val="tx1"/>
                          </a:solidFill>
                          <a:effectLst/>
                          <a:latin charset="0" panose="020b0602020204020303" pitchFamily="34" typeface="Futura Md BT"/>
                          <a:ea charset="-122" panose="020b0503020204020204" pitchFamily="34" typeface="微软雅黑"/>
                        </a:rPr>
                        <a:t>1</a:t>
                      </a:r>
                      <a:r>
                        <a:rPr altLang="en-US" b="0" baseline="0" cap="none" i="0" kumimoji="1" lang="zh-CN" normalizeH="0" strike="noStrike" sz="1000" u="none">
                          <a:ln>
                            <a:noFill/>
                          </a:ln>
                          <a:solidFill>
                            <a:schemeClr val="tx1"/>
                          </a:solidFill>
                          <a:effectLst/>
                          <a:latin charset="0" panose="020b0602020204020303" pitchFamily="34" typeface="Futura Md BT"/>
                          <a:ea charset="-122" panose="020b0503020204020204" pitchFamily="34" typeface="微软雅黑"/>
                        </a:rPr>
                        <a:t>月</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000" u="none">
                          <a:ln>
                            <a:noFill/>
                          </a:ln>
                          <a:solidFill>
                            <a:schemeClr val="tx1"/>
                          </a:solidFill>
                          <a:effectLst/>
                          <a:latin charset="0" panose="020b0602020204020303" pitchFamily="34" typeface="Futura Md BT"/>
                          <a:ea charset="-122" panose="020b0503020204020204" pitchFamily="34" typeface="微软雅黑"/>
                        </a:rPr>
                        <a:t>2</a:t>
                      </a:r>
                      <a:r>
                        <a:rPr altLang="en-US" b="0" baseline="0" cap="none" i="0" kumimoji="1" lang="zh-CN" normalizeH="0" strike="noStrike" sz="1000" u="none">
                          <a:ln>
                            <a:noFill/>
                          </a:ln>
                          <a:solidFill>
                            <a:schemeClr val="tx1"/>
                          </a:solidFill>
                          <a:effectLst/>
                          <a:latin charset="0" panose="020b0602020204020303" pitchFamily="34" typeface="Futura Md BT"/>
                          <a:ea charset="-122" panose="020b0503020204020204" pitchFamily="34" typeface="微软雅黑"/>
                        </a:rPr>
                        <a:t>月</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000" u="none">
                          <a:ln>
                            <a:noFill/>
                          </a:ln>
                          <a:solidFill>
                            <a:schemeClr val="tx1"/>
                          </a:solidFill>
                          <a:effectLst/>
                          <a:latin charset="0" panose="020b0602020204020303" pitchFamily="34" typeface="Futura Md BT"/>
                          <a:ea charset="-122" panose="020b0503020204020204" pitchFamily="34" typeface="微软雅黑"/>
                        </a:rPr>
                        <a:t>3</a:t>
                      </a:r>
                      <a:r>
                        <a:rPr altLang="en-US" b="0" baseline="0" cap="none" i="0" kumimoji="1" lang="zh-CN" normalizeH="0" strike="noStrike" sz="1000" u="none">
                          <a:ln>
                            <a:noFill/>
                          </a:ln>
                          <a:solidFill>
                            <a:schemeClr val="tx1"/>
                          </a:solidFill>
                          <a:effectLst/>
                          <a:latin charset="0" panose="020b0602020204020303" pitchFamily="34" typeface="Futura Md BT"/>
                          <a:ea charset="-122" panose="020b0503020204020204" pitchFamily="34" typeface="微软雅黑"/>
                        </a:rPr>
                        <a:t>月</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vMerge="1">
                  <a:txBody>
                    <a:bodyPr vert="horz" wrap="square"/>
                    <a:lstStyle/>
                    <a:p>
                      <a:endParaRPr altLang="en-US" lang="zh-CN"/>
                    </a:p>
                  </a:txBody>
                  <a:tcPr/>
                </a:tc>
                <a:extLst>
                  <a:ext uri="{0D108BD9-81ED-4DB2-BD59-A6C34878D82A}">
                    <a16:rowId xmlns:a16="http://schemas.microsoft.com/office/drawing/2014/main" val="10001"/>
                  </a:ext>
                </a:extLst>
              </a:tr>
              <a:tr h="443936">
                <a:tc rowSpan="5">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1" baseline="0" cap="none" i="0" kumimoji="1" lang="zh-CN" normalizeH="0" strike="noStrike" sz="1800" u="none">
                          <a:ln>
                            <a:noFill/>
                          </a:ln>
                          <a:solidFill>
                            <a:schemeClr val="bg1"/>
                          </a:solidFill>
                          <a:effectLst/>
                          <a:latin charset="0" panose="020b0602020204020303" pitchFamily="34" typeface="Futura Md BT"/>
                          <a:ea charset="-122" panose="020b0503020204020204" pitchFamily="34" typeface="微软雅黑"/>
                        </a:rPr>
                        <a:t>劣</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1" baseline="0" cap="none" i="0" kumimoji="1" lang="zh-CN" normalizeH="0" strike="noStrike" sz="1800" u="none">
                          <a:ln>
                            <a:noFill/>
                          </a:ln>
                          <a:solidFill>
                            <a:schemeClr val="bg1"/>
                          </a:solidFill>
                          <a:effectLst/>
                          <a:latin charset="0" panose="020b0602020204020303" pitchFamily="34" typeface="Futura Md BT"/>
                          <a:ea charset="-122" panose="020b0503020204020204" pitchFamily="34" typeface="微软雅黑"/>
                        </a:rPr>
                        <a:t>势</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1" baseline="0" cap="none" i="0" kumimoji="1" lang="en-US" normalizeH="0" strike="noStrike" sz="1800" u="none">
                          <a:ln>
                            <a:noFill/>
                          </a:ln>
                          <a:solidFill>
                            <a:schemeClr val="bg1"/>
                          </a:solidFill>
                          <a:effectLst/>
                          <a:latin charset="0" panose="020b0602020204020303" pitchFamily="34" typeface="Futura Md BT"/>
                          <a:ea charset="-122" panose="020b0503020204020204" pitchFamily="34" typeface="微软雅黑"/>
                        </a:rPr>
                        <a:t>W</a:t>
                      </a:r>
                    </a:p>
                  </a:txBody>
                  <a:tcPr anchor="ctr" horzOverflow="overflow" marB="46800" marL="90000" marR="90000" marT="46800">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06170"/>
                    </a:solid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项目名称</a:t>
                      </a: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详细内容</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此处添加调查</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此处添加原因</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此处添加措施</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22</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2"/>
                  </a:ext>
                </a:extLst>
              </a:tr>
              <a:tr h="403745">
                <a:tc vMerge="1">
                  <a:txBody>
                    <a:bodyPr vert="horz" wrap="square"/>
                    <a:lstStyle/>
                    <a:p>
                      <a:endParaRPr altLang="en-US" lang="zh-CN"/>
                    </a:p>
                  </a:txBody>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项目名称</a:t>
                      </a: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详细内容</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此处添加调查</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此处添加原因</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此处添加措施</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9</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7</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6</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3"/>
                  </a:ext>
                </a:extLst>
              </a:tr>
              <a:tr h="405571">
                <a:tc vMerge="1">
                  <a:txBody>
                    <a:bodyPr vert="horz" wrap="square"/>
                    <a:lstStyle/>
                    <a:p>
                      <a:endParaRPr altLang="en-US" lang="zh-CN"/>
                    </a:p>
                  </a:txBody>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3</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项目名称</a:t>
                      </a: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3</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详细内容</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此处添加调查</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此处添加原因</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此处添加措施</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7</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4"/>
                  </a:ext>
                </a:extLst>
              </a:tr>
              <a:tr h="469512">
                <a:tc vMerge="1">
                  <a:txBody>
                    <a:bodyPr vert="horz" wrap="square"/>
                    <a:lstStyle/>
                    <a:p>
                      <a:endParaRPr altLang="en-US" lang="zh-CN"/>
                    </a:p>
                  </a:txBody>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4</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项目名称</a:t>
                      </a: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4</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详细内容</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此处添加调查</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此处添加原因</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此处添加措施</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3</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26</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5"/>
                  </a:ext>
                </a:extLst>
              </a:tr>
              <a:tr h="396438">
                <a:tc vMerge="1">
                  <a:txBody>
                    <a:bodyPr vert="horz" wrap="square"/>
                    <a:lstStyle/>
                    <a:p>
                      <a:endParaRPr altLang="en-US" lang="zh-CN"/>
                    </a:p>
                  </a:txBody>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项目名称</a:t>
                      </a: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详细内容</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此处添加调查</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此处添加原因</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此处添加措施</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8</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22</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6"/>
                  </a:ext>
                </a:extLst>
              </a:tr>
              <a:tr h="414705">
                <a:tc rowSpan="5">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1" baseline="0" cap="none" i="0" kumimoji="1" lang="zh-CN" normalizeH="0" strike="noStrike" sz="1800" u="none">
                          <a:ln>
                            <a:noFill/>
                          </a:ln>
                          <a:solidFill>
                            <a:schemeClr val="bg1"/>
                          </a:solidFill>
                          <a:effectLst/>
                          <a:latin charset="0" panose="020b0602020204020303" pitchFamily="34" typeface="Futura Md BT"/>
                          <a:ea charset="-122" panose="020b0503020204020204" pitchFamily="34" typeface="微软雅黑"/>
                        </a:rPr>
                        <a:t>威</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1" baseline="0" cap="none" i="0" kumimoji="1" lang="zh-CN" normalizeH="0" strike="noStrike" sz="1800" u="none">
                          <a:ln>
                            <a:noFill/>
                          </a:ln>
                          <a:solidFill>
                            <a:schemeClr val="bg1"/>
                          </a:solidFill>
                          <a:effectLst/>
                          <a:latin charset="0" panose="020b0602020204020303" pitchFamily="34" typeface="Futura Md BT"/>
                          <a:ea charset="-122" panose="020b0503020204020204" pitchFamily="34" typeface="微软雅黑"/>
                        </a:rPr>
                        <a:t>胁</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1" baseline="0" cap="none" i="0" kumimoji="1" lang="en-US" normalizeH="0" strike="noStrike" sz="1800" u="none">
                          <a:ln>
                            <a:noFill/>
                          </a:ln>
                          <a:solidFill>
                            <a:schemeClr val="bg1"/>
                          </a:solidFill>
                          <a:effectLst/>
                          <a:latin charset="0" panose="020b0602020204020303" pitchFamily="34" typeface="Futura Md BT"/>
                          <a:ea charset="-122" panose="020b0503020204020204" pitchFamily="34" typeface="微软雅黑"/>
                        </a:rPr>
                        <a:t>T</a:t>
                      </a:r>
                    </a:p>
                  </a:txBody>
                  <a:tcPr anchor="ctr" horzOverflow="overflow" marB="46800" marL="90000" marR="90000" marT="46800">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943D41"/>
                    </a:solid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项目名称</a:t>
                      </a: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详细内容</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此处添加调查</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此处添加原因</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此处添加措施</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8</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31</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7"/>
                  </a:ext>
                </a:extLst>
              </a:tr>
              <a:tr h="403745">
                <a:tc vMerge="1">
                  <a:txBody>
                    <a:bodyPr vert="horz" wrap="square"/>
                    <a:lstStyle/>
                    <a:p>
                      <a:endParaRPr altLang="en-US" lang="zh-CN"/>
                    </a:p>
                  </a:txBody>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项目名称</a:t>
                      </a: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详细内容</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此处添加调查</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此处添加原因</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此处添加措施</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27</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7</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8"/>
                  </a:ext>
                </a:extLst>
              </a:tr>
              <a:tr h="352591">
                <a:tc vMerge="1">
                  <a:txBody>
                    <a:bodyPr vert="horz" wrap="square"/>
                    <a:lstStyle/>
                    <a:p>
                      <a:endParaRPr altLang="en-US" lang="zh-CN"/>
                    </a:p>
                  </a:txBody>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3</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项目名称</a:t>
                      </a: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3</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详细内容</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此处添加调查</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此处添加原因</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此处添加措施</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10</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11</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9"/>
                  </a:ext>
                </a:extLst>
              </a:tr>
              <a:tr h="403745">
                <a:tc vMerge="1">
                  <a:txBody>
                    <a:bodyPr vert="horz" wrap="square"/>
                    <a:lstStyle/>
                    <a:p>
                      <a:endParaRPr altLang="en-US" lang="zh-CN"/>
                    </a:p>
                  </a:txBody>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4</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项目名称</a:t>
                      </a: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4</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详细内容</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此处添加调查</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此处添加原因</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此处添加措施</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7</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19</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10"/>
                  </a:ext>
                </a:extLst>
              </a:tr>
              <a:tr h="403745">
                <a:tc vMerge="1">
                  <a:txBody>
                    <a:bodyPr vert="horz" wrap="square"/>
                    <a:lstStyle/>
                    <a:p>
                      <a:endParaRPr altLang="en-US" lang="zh-CN"/>
                    </a:p>
                  </a:txBody>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项目名称</a:t>
                      </a: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5</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详细内容</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defRPr/>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此处添加调查</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此处添加原因</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此处添加措施</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文字</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3</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9</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21</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rPr>
                        <a:t>√</a:t>
                      </a:r>
                      <a:endParaRPr altLang="zh-CN" b="0" baseline="0" cap="none" i="0" kumimoji="1" lang="zh-CN" normalizeH="0" strike="noStrike" sz="1200" u="none">
                        <a:ln>
                          <a:noFill/>
                        </a:ln>
                        <a:solidFill>
                          <a:schemeClr val="bg1">
                            <a:lumMod val="65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5" name="文本框 4"/>
          <p:cNvSpPr txBox="1"/>
          <p:nvPr/>
        </p:nvSpPr>
        <p:spPr>
          <a:xfrm>
            <a:off x="6387386" y="6033477"/>
            <a:ext cx="5804614" cy="365760"/>
          </a:xfrm>
          <a:prstGeom prst="rect">
            <a:avLst/>
          </a:prstGeom>
          <a:noFill/>
        </p:spPr>
        <p:txBody>
          <a:bodyPr rtlCol="0" wrap="square">
            <a:spAutoFit/>
          </a:bodyPr>
          <a:lstStyle/>
          <a:p>
            <a:pPr algn="ctr"/>
            <a:r>
              <a:rPr altLang="en-US" b="1" lang="zh-CN">
                <a:solidFill>
                  <a:srgbClr val="943D41"/>
                </a:solidFill>
                <a:latin charset="0" panose="020b0602020204020303" pitchFamily="34" typeface="Futura Md BT"/>
                <a:ea charset="-122" panose="020b0503020204020204" pitchFamily="34" typeface="微软雅黑"/>
              </a:rPr>
              <a:t>　目的：将威胁降到最低，将劣势减到最小！</a:t>
            </a:r>
          </a:p>
        </p:txBody>
      </p:sp>
      <p:sp>
        <p:nvSpPr>
          <p:cNvPr id="34"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EA721E22-746C-42C0-9692-A1EAA0D24167}"/>
              </a:ext>
            </a:extLst>
          </p:cNvPr>
          <p:cNvSpPr txBox="1"/>
          <p:nvPr/>
        </p:nvSpPr>
        <p:spPr>
          <a:xfrm>
            <a:off x="910374" y="173520"/>
            <a:ext cx="5466980" cy="601962"/>
          </a:xfrm>
          <a:prstGeom prst="rect">
            <a:avLst/>
          </a:prstGeom>
          <a:noFill/>
        </p:spPr>
        <p:txBody>
          <a:bodyPr bIns="34281" lIns="68562" rIns="68562" rtlCol="0" tIns="34281" wrap="square">
            <a:spAutoFit/>
          </a:bodyPr>
          <a:lstStyle/>
          <a:p>
            <a:pPr lvl="1" marL="0"/>
            <a:r>
              <a:rPr altLang="en-US" b="1" lang="zh-CN" sz="3500">
                <a:blipFill>
                  <a:blip r:embed="rId3"/>
                  <a:stretch>
                    <a:fillRect/>
                  </a:stretch>
                </a:blipFill>
                <a:latin charset="-122" panose="020b0503020204020204" pitchFamily="34" typeface="微软雅黑"/>
                <a:ea charset="-122" panose="020b0503020204020204" pitchFamily="34" typeface="微软雅黑"/>
              </a:rPr>
              <a:t>威胁和劣势的原因和对策</a:t>
            </a:r>
          </a:p>
        </p:txBody>
      </p:sp>
    </p:spTree>
    <p:extLst>
      <p:ext uri="{BB962C8B-B14F-4D97-AF65-F5344CB8AC3E}">
        <p14:creationId val="21123064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28"/>
                                        </p:tgtEl>
                                        <p:attrNameLst>
                                          <p:attrName>style.visibility</p:attrName>
                                        </p:attrNameLst>
                                      </p:cBhvr>
                                      <p:to>
                                        <p:strVal val="visible"/>
                                      </p:to>
                                    </p:set>
                                    <p:animEffect filter="strips(downRight)" transition="in">
                                      <p:cBhvr>
                                        <p:cTn dur="1000" id="7"/>
                                        <p:tgtEl>
                                          <p:spTgt spid="28"/>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34"/>
                                        </p:tgtEl>
                                        <p:attrNameLst>
                                          <p:attrName>style.visibility</p:attrName>
                                        </p:attrNameLst>
                                      </p:cBhvr>
                                      <p:to>
                                        <p:strVal val="visible"/>
                                      </p:to>
                                    </p:set>
                                    <p:animEffect filter="fade" transition="in">
                                      <p:cBhvr>
                                        <p:cTn dur="500" id="11"/>
                                        <p:tgtEl>
                                          <p:spTgt spid="34"/>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500" id="1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7" name="Group 31"/>
          <p:cNvGraphicFramePr>
            <a:graphicFrameLocks noGrp="1"/>
          </p:cNvGraphicFramePr>
          <p:nvPr>
            <p:extLst>
              <p:ext uri="{D42A27DB-BD31-4B8C-83A1-F6EECF244321}">
                <p14:modId val="1018580240"/>
              </p:ext>
            </p:extLst>
          </p:nvPr>
        </p:nvGraphicFramePr>
        <p:xfrm>
          <a:off x="4037013" y="1233488"/>
          <a:ext cx="7507286" cy="4932363"/>
        </p:xfrm>
        <a:graphic>
          <a:graphicData uri="http://schemas.openxmlformats.org/drawingml/2006/table">
            <a:tbl>
              <a:tblPr/>
              <a:tblGrid>
                <a:gridCol w="2142978">
                  <a:extLst>
                    <a:ext uri="{9D8B030D-6E8A-4147-A177-3AD203B41FA5}">
                      <a16:colId xmlns:a16="http://schemas.microsoft.com/office/drawing/2014/main" val="20000"/>
                    </a:ext>
                  </a:extLst>
                </a:gridCol>
                <a:gridCol w="4310654">
                  <a:extLst>
                    <a:ext uri="{9D8B030D-6E8A-4147-A177-3AD203B41FA5}">
                      <a16:colId xmlns:a16="http://schemas.microsoft.com/office/drawing/2014/main" val="20001"/>
                    </a:ext>
                  </a:extLst>
                </a:gridCol>
                <a:gridCol w="1053654">
                  <a:extLst>
                    <a:ext uri="{9D8B030D-6E8A-4147-A177-3AD203B41FA5}">
                      <a16:colId xmlns:a16="http://schemas.microsoft.com/office/drawing/2014/main" val="20002"/>
                    </a:ext>
                  </a:extLst>
                </a:gridCol>
              </a:tblGrid>
              <a:tr h="1219200">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3000" u="none">
                          <a:ln>
                            <a:noFill/>
                          </a:ln>
                          <a:solidFill>
                            <a:schemeClr val="bg1"/>
                          </a:solidFill>
                          <a:effectLst/>
                          <a:latin charset="0" panose="020b0602020204020303" pitchFamily="34" typeface="Futura Md BT"/>
                          <a:ea charset="-122" panose="020b0503020204020204" pitchFamily="34" typeface="微软雅黑"/>
                        </a:rPr>
                        <a:t>WT</a:t>
                      </a:r>
                      <a:r>
                        <a:rPr altLang="en-US" b="0" baseline="0" cap="none" i="0" kumimoji="1" lang="zh-CN" normalizeH="0" strike="noStrike" sz="3000" u="none">
                          <a:ln>
                            <a:noFill/>
                          </a:ln>
                          <a:solidFill>
                            <a:schemeClr val="bg1"/>
                          </a:solidFill>
                          <a:effectLst/>
                          <a:latin charset="0" panose="020b0602020204020303" pitchFamily="34" typeface="Futura Md BT"/>
                          <a:ea charset="-122" panose="020b0503020204020204" pitchFamily="34" typeface="微软雅黑"/>
                        </a:rPr>
                        <a:t>对策</a:t>
                      </a:r>
                    </a:p>
                  </a:txBody>
                  <a:tcPr anchor="ctr" horzOverflow="overflow" marB="46800" marL="90000" marR="90000" marT="46800">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06170"/>
                    </a:solid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最小与最小对策，即考虑弱点因素和威胁因素，目的是努力使这些因素都趋于最小。 </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悲观</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endParaRPr altLang="zh-CN" b="0" baseline="0" cap="none" i="0" kumimoji="1" lang="en-US"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0"/>
                  </a:ext>
                </a:extLst>
              </a:tr>
              <a:tr h="1222375">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3000" u="none">
                          <a:ln>
                            <a:noFill/>
                          </a:ln>
                          <a:solidFill>
                            <a:schemeClr val="bg1"/>
                          </a:solidFill>
                          <a:effectLst/>
                          <a:latin charset="0" panose="020b0602020204020303" pitchFamily="34" typeface="Futura Md BT"/>
                          <a:ea charset="-122" panose="020b0503020204020204" pitchFamily="34" typeface="微软雅黑"/>
                        </a:rPr>
                        <a:t>WO</a:t>
                      </a:r>
                      <a:r>
                        <a:rPr altLang="en-US" b="0" baseline="0" cap="none" i="0" kumimoji="1" lang="zh-CN" normalizeH="0" strike="noStrike" sz="3000" u="none">
                          <a:ln>
                            <a:noFill/>
                          </a:ln>
                          <a:solidFill>
                            <a:schemeClr val="bg1"/>
                          </a:solidFill>
                          <a:effectLst/>
                          <a:latin charset="0" panose="020b0602020204020303" pitchFamily="34" typeface="Futura Md BT"/>
                          <a:ea charset="-122" panose="020b0503020204020204" pitchFamily="34" typeface="微软雅黑"/>
                        </a:rPr>
                        <a:t>对策 </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endParaRPr altLang="zh-CN" b="0" baseline="0" cap="none" i="0" kumimoji="1" lang="en-US"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943D41"/>
                    </a:solid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最小与最大对策，即着重考虑弱点因素和机会因素，目的是努力使弱点趋于最小，使机会趋于最大 </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苦乐参半 </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endParaRPr altLang="zh-CN" b="0" baseline="0" cap="none" i="0" kumimoji="1" lang="en-US"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1"/>
                  </a:ext>
                </a:extLst>
              </a:tr>
              <a:tr h="1268413">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3000" u="none">
                          <a:ln>
                            <a:noFill/>
                          </a:ln>
                          <a:solidFill>
                            <a:schemeClr val="bg1"/>
                          </a:solidFill>
                          <a:effectLst/>
                          <a:latin charset="0" panose="020b0602020204020303" pitchFamily="34" typeface="Futura Md BT"/>
                          <a:ea charset="-122" panose="020b0503020204020204" pitchFamily="34" typeface="微软雅黑"/>
                        </a:rPr>
                        <a:t>ST</a:t>
                      </a:r>
                      <a:r>
                        <a:rPr altLang="en-US" b="0" baseline="0" cap="none" i="0" kumimoji="1" lang="zh-CN" normalizeH="0" strike="noStrike" sz="3000" u="none">
                          <a:ln>
                            <a:noFill/>
                          </a:ln>
                          <a:solidFill>
                            <a:schemeClr val="bg1"/>
                          </a:solidFill>
                          <a:effectLst/>
                          <a:latin charset="0" panose="020b0602020204020303" pitchFamily="34" typeface="Futura Md BT"/>
                          <a:ea charset="-122" panose="020b0503020204020204" pitchFamily="34" typeface="微软雅黑"/>
                        </a:rPr>
                        <a:t>对策 </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endParaRPr altLang="zh-CN" b="0" baseline="0" cap="none" i="0" kumimoji="1" lang="en-US"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06170"/>
                    </a:solid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最小与最大对策，即着重考虑优势因素和威胁因素，目的是努力使优势因素趋于最大，是威胁因素趋于最小。 </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苦乐参半 </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endParaRPr altLang="zh-CN" b="0" baseline="0" cap="none" i="0" kumimoji="1" lang="en-US"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2"/>
                  </a:ext>
                </a:extLst>
              </a:tr>
              <a:tr h="1222375">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zh-CN" b="0" baseline="0" cap="none" i="0" kumimoji="1" lang="en-US" normalizeH="0" strike="noStrike" sz="3000" u="none">
                          <a:ln>
                            <a:noFill/>
                          </a:ln>
                          <a:solidFill>
                            <a:schemeClr val="bg1"/>
                          </a:solidFill>
                          <a:effectLst/>
                          <a:latin charset="0" panose="020b0602020204020303" pitchFamily="34" typeface="Futura Md BT"/>
                          <a:ea charset="-122" panose="020b0503020204020204" pitchFamily="34" typeface="微软雅黑"/>
                        </a:rPr>
                        <a:t>SO</a:t>
                      </a:r>
                      <a:r>
                        <a:rPr altLang="en-US" b="0" baseline="0" cap="none" i="0" kumimoji="1" lang="zh-CN" normalizeH="0" strike="noStrike" sz="3000" u="none">
                          <a:ln>
                            <a:noFill/>
                          </a:ln>
                          <a:solidFill>
                            <a:schemeClr val="bg1"/>
                          </a:solidFill>
                          <a:effectLst/>
                          <a:latin charset="0" panose="020b0602020204020303" pitchFamily="34" typeface="Futura Md BT"/>
                          <a:ea charset="-122" panose="020b0503020204020204" pitchFamily="34" typeface="微软雅黑"/>
                        </a:rPr>
                        <a:t>对策 </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endParaRPr altLang="zh-CN" b="0" baseline="0" cap="none" i="0" kumimoji="1" lang="en-US"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943D41"/>
                    </a:solid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最大与最大对策，即着重考虑优势因素和机会因素，目的在于努力使这两种因素都趋于最大。 </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理想 </a:t>
                      </a: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endParaRPr altLang="zh-CN" b="0" baseline="0" cap="none" i="0" kumimoji="1" lang="en-US" normalizeH="0" strike="noStrike" sz="1400" u="none">
                        <a:ln>
                          <a:noFill/>
                        </a:ln>
                        <a:solidFill>
                          <a:schemeClr val="tx1">
                            <a:lumMod val="50000"/>
                            <a:lumOff val="50000"/>
                          </a:schemeClr>
                        </a:solidFill>
                        <a:effectLst/>
                        <a:latin charset="0" panose="020b0602020204020303" pitchFamily="34" typeface="Futura Md BT"/>
                        <a:ea charset="-122" panose="020b0503020204020204" pitchFamily="34" typeface="微软雅黑"/>
                      </a:endParaRP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18" name="组合 17"/>
          <p:cNvGrpSpPr/>
          <p:nvPr/>
        </p:nvGrpSpPr>
        <p:grpSpPr>
          <a:xfrm>
            <a:off x="684213" y="1231901"/>
            <a:ext cx="3354385" cy="4946650"/>
            <a:chOff x="684213" y="1231901"/>
            <a:chExt cx="3354385" cy="4946650"/>
          </a:xfrm>
        </p:grpSpPr>
        <p:sp>
          <p:nvSpPr>
            <p:cNvPr id="14" name="AutoShape 59"/>
            <p:cNvSpPr>
              <a:spLocks noChangeArrowheads="1"/>
            </p:cNvSpPr>
            <p:nvPr/>
          </p:nvSpPr>
          <p:spPr bwMode="auto">
            <a:xfrm rot="5400000">
              <a:off x="914399" y="3054352"/>
              <a:ext cx="4946650" cy="1301748"/>
            </a:xfrm>
            <a:custGeom>
              <a:gdLst>
                <a:gd fmla="+- 6773 0 0" name="G0"/>
                <a:gd fmla="+- 21600 0 6773" name="G1"/>
                <a:gd fmla="*/ 6773 1 2" name="G2"/>
                <a:gd fmla="+- 21600 0 G2" name="G3"/>
                <a:gd fmla="+/ 6773 21600 2" name="G4"/>
                <a:gd fmla="+/ G1 0 2" name="G5"/>
                <a:gd fmla="*/ 21600 21600 6773" name="G6"/>
                <a:gd fmla="*/ G6 1 2" name="G7"/>
                <a:gd fmla="+- 21600 0 G7" name="G8"/>
                <a:gd fmla="*/ 21600 1 2" name="G9"/>
                <a:gd fmla="+- 6773 0 G9" name="G10"/>
                <a:gd fmla="?: G10 G8 0" name="G11"/>
                <a:gd fmla="?: G10 G7 21600" name="G12"/>
                <a:gd fmla="*/ 18213 w 21600" name="T0"/>
                <a:gd fmla="*/ 10800 h 21600" name="T1"/>
                <a:gd fmla="*/ 10800 w 21600" name="T2"/>
                <a:gd fmla="*/ 21600 h 21600" name="T3"/>
                <a:gd fmla="*/ 3387 w 21600" name="T4"/>
                <a:gd fmla="*/ 10800 h 21600" name="T5"/>
                <a:gd fmla="*/ 10800 w 21600" name="T6"/>
                <a:gd fmla="*/ 0 h 21600" name="T7"/>
                <a:gd fmla="*/ 5187 w 21600" name="T8"/>
                <a:gd fmla="*/ 5187 h 21600" name="T9"/>
                <a:gd fmla="*/ 16413 w 21600" name="T10"/>
                <a:gd fmla="*/ 16413 h 21600" name="T11"/>
              </a:gdLst>
              <a:cxnLst>
                <a:cxn ang="0">
                  <a:pos x="T0" y="T1"/>
                </a:cxn>
                <a:cxn ang="0">
                  <a:pos x="T2" y="T3"/>
                </a:cxn>
                <a:cxn ang="0">
                  <a:pos x="T4" y="T5"/>
                </a:cxn>
                <a:cxn ang="0">
                  <a:pos x="T6" y="T7"/>
                </a:cxn>
              </a:cxnLst>
              <a:rect b="T11" l="T8" r="T10" t="T9"/>
              <a:pathLst>
                <a:path h="21600" w="21600">
                  <a:moveTo>
                    <a:pt x="0" y="0"/>
                  </a:moveTo>
                  <a:lnTo>
                    <a:pt x="6773" y="21600"/>
                  </a:lnTo>
                  <a:lnTo>
                    <a:pt x="14827" y="21600"/>
                  </a:lnTo>
                  <a:lnTo>
                    <a:pt x="21600" y="0"/>
                  </a:lnTo>
                  <a:close/>
                </a:path>
              </a:pathLst>
            </a:custGeom>
            <a:noFill/>
            <a:ln algn="ctr" w="19050">
              <a:solidFill>
                <a:schemeClr val="bg1">
                  <a:lumMod val="65000"/>
                </a:schemeClr>
              </a:solidFill>
              <a:prstDash val="sysDot"/>
              <a:miter lim="800000"/>
            </a:ln>
            <a:effectLst/>
          </p:spPr>
          <p:txBody>
            <a:bodyPr anchor="ctr" vert="eaVert" wrap="none"/>
            <a:lstStyle/>
            <a:p>
              <a:endParaRPr altLang="en-US" lang="zh-CN">
                <a:latin charset="0" panose="020b0602020204020303" pitchFamily="34" typeface="Futura Md BT"/>
                <a:ea charset="-122" panose="020b0503020204020204" pitchFamily="34" typeface="微软雅黑"/>
              </a:endParaRPr>
            </a:p>
          </p:txBody>
        </p:sp>
        <p:sp>
          <p:nvSpPr>
            <p:cNvPr id="8" name="Line 53"/>
            <p:cNvSpPr>
              <a:spLocks noChangeShapeType="1"/>
            </p:cNvSpPr>
            <p:nvPr/>
          </p:nvSpPr>
          <p:spPr bwMode="auto">
            <a:xfrm flipH="1">
              <a:off x="684213" y="2774950"/>
              <a:ext cx="2057400" cy="0"/>
            </a:xfrm>
            <a:prstGeom prst="line">
              <a:avLst/>
            </a:prstGeom>
            <a:noFill/>
            <a:ln w="19050">
              <a:solidFill>
                <a:schemeClr val="bg1">
                  <a:lumMod val="65000"/>
                </a:schemeClr>
              </a:solidFill>
              <a:prstDash val="sysDot"/>
              <a:round/>
              <a:tailEnd len="lg" type="stealth" w="lg"/>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latin charset="0" panose="020b0602020204020303" pitchFamily="34" typeface="Futura Md BT"/>
                <a:ea charset="-122" panose="020b0503020204020204" pitchFamily="34" typeface="微软雅黑"/>
              </a:endParaRPr>
            </a:p>
          </p:txBody>
        </p:sp>
        <p:sp>
          <p:nvSpPr>
            <p:cNvPr id="9" name="Text Box 54"/>
            <p:cNvSpPr txBox="1">
              <a:spLocks noChangeArrowheads="1"/>
            </p:cNvSpPr>
            <p:nvPr/>
          </p:nvSpPr>
          <p:spPr bwMode="auto">
            <a:xfrm>
              <a:off x="1909930" y="2255838"/>
              <a:ext cx="53340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spcBef>
                  <a:spcPct val="50000"/>
                </a:spcBef>
              </a:pPr>
              <a:r>
                <a:rPr altLang="en-US" b="0" lang="zh-CN" sz="1600">
                  <a:effectLst/>
                  <a:latin charset="0" panose="020b0602020204020303" pitchFamily="34" typeface="Futura Md BT"/>
                  <a:ea charset="-122" panose="020b0503020204020204" pitchFamily="34" typeface="微软雅黑"/>
                </a:rPr>
                <a:t>小</a:t>
              </a:r>
            </a:p>
          </p:txBody>
        </p:sp>
        <p:sp>
          <p:nvSpPr>
            <p:cNvPr id="10" name="Text Box 55"/>
            <p:cNvSpPr txBox="1">
              <a:spLocks noChangeArrowheads="1"/>
            </p:cNvSpPr>
            <p:nvPr/>
          </p:nvSpPr>
          <p:spPr bwMode="auto">
            <a:xfrm>
              <a:off x="1052680" y="2255838"/>
              <a:ext cx="53340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spcBef>
                  <a:spcPct val="50000"/>
                </a:spcBef>
              </a:pPr>
              <a:r>
                <a:rPr altLang="en-US" b="0" lang="zh-CN" sz="1600">
                  <a:effectLst/>
                  <a:latin charset="0" panose="020b0602020204020303" pitchFamily="34" typeface="Futura Md BT"/>
                  <a:ea charset="-122" panose="020b0503020204020204" pitchFamily="34" typeface="微软雅黑"/>
                </a:rPr>
                <a:t>大</a:t>
              </a:r>
            </a:p>
          </p:txBody>
        </p:sp>
        <p:sp>
          <p:nvSpPr>
            <p:cNvPr id="11" name="Line 56"/>
            <p:cNvSpPr>
              <a:spLocks noChangeShapeType="1"/>
            </p:cNvSpPr>
            <p:nvPr/>
          </p:nvSpPr>
          <p:spPr bwMode="auto">
            <a:xfrm flipH="1">
              <a:off x="684213" y="4635500"/>
              <a:ext cx="2057400" cy="0"/>
            </a:xfrm>
            <a:prstGeom prst="line">
              <a:avLst/>
            </a:prstGeom>
            <a:noFill/>
            <a:ln w="19050">
              <a:solidFill>
                <a:schemeClr val="bg1">
                  <a:lumMod val="65000"/>
                </a:schemeClr>
              </a:solidFill>
              <a:prstDash val="sysDot"/>
              <a:round/>
              <a:tailEnd len="lg" type="stealth" w="lg"/>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latin charset="0" panose="020b0602020204020303" pitchFamily="34" typeface="Futura Md BT"/>
                <a:ea charset="-122" panose="020b0503020204020204" pitchFamily="34" typeface="微软雅黑"/>
              </a:endParaRPr>
            </a:p>
          </p:txBody>
        </p:sp>
        <p:sp>
          <p:nvSpPr>
            <p:cNvPr id="12" name="Text Box 57"/>
            <p:cNvSpPr txBox="1">
              <a:spLocks noChangeArrowheads="1"/>
            </p:cNvSpPr>
            <p:nvPr/>
          </p:nvSpPr>
          <p:spPr bwMode="auto">
            <a:xfrm>
              <a:off x="1052680" y="4849813"/>
              <a:ext cx="53340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spcBef>
                  <a:spcPct val="50000"/>
                </a:spcBef>
              </a:pPr>
              <a:r>
                <a:rPr altLang="en-US" b="0" lang="zh-CN" sz="1600">
                  <a:effectLst/>
                  <a:latin charset="0" panose="020b0602020204020303" pitchFamily="34" typeface="Futura Md BT"/>
                  <a:ea charset="-122" panose="020b0503020204020204" pitchFamily="34" typeface="微软雅黑"/>
                </a:rPr>
                <a:t>大</a:t>
              </a:r>
            </a:p>
          </p:txBody>
        </p:sp>
        <p:sp>
          <p:nvSpPr>
            <p:cNvPr id="13" name="Text Box 58"/>
            <p:cNvSpPr txBox="1">
              <a:spLocks noChangeArrowheads="1"/>
            </p:cNvSpPr>
            <p:nvPr/>
          </p:nvSpPr>
          <p:spPr bwMode="auto">
            <a:xfrm>
              <a:off x="1833730" y="4849813"/>
              <a:ext cx="53340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spcBef>
                  <a:spcPct val="50000"/>
                </a:spcBef>
              </a:pPr>
              <a:r>
                <a:rPr altLang="en-US" b="0" lang="zh-CN" sz="1600">
                  <a:effectLst/>
                  <a:latin charset="0" panose="020b0602020204020303" pitchFamily="34" typeface="Futura Md BT"/>
                  <a:ea charset="-122" panose="020b0503020204020204" pitchFamily="34" typeface="微软雅黑"/>
                </a:rPr>
                <a:t>小</a:t>
              </a:r>
            </a:p>
          </p:txBody>
        </p:sp>
      </p:grpSp>
      <p:sp>
        <p:nvSpPr>
          <p:cNvPr id="2" name="矩形 1"/>
          <p:cNvSpPr/>
          <p:nvPr/>
        </p:nvSpPr>
        <p:spPr>
          <a:xfrm>
            <a:off x="962025" y="2915533"/>
            <a:ext cx="738976" cy="738976"/>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3600">
                <a:latin charset="0" panose="020b0602020204020303" pitchFamily="34" typeface="Futura Md BT"/>
                <a:ea charset="-122" panose="020b0503020204020204" pitchFamily="34" typeface="微软雅黑"/>
              </a:rPr>
              <a:t>S</a:t>
            </a:r>
          </a:p>
        </p:txBody>
      </p:sp>
      <p:sp>
        <p:nvSpPr>
          <p:cNvPr id="15" name="矩形 14"/>
          <p:cNvSpPr/>
          <p:nvPr/>
        </p:nvSpPr>
        <p:spPr>
          <a:xfrm>
            <a:off x="1794674" y="2915533"/>
            <a:ext cx="738976" cy="738976"/>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3600">
                <a:latin charset="0" panose="020b0602020204020303" pitchFamily="34" typeface="Futura Md BT"/>
                <a:ea charset="-122" panose="020b0503020204020204" pitchFamily="34" typeface="微软雅黑"/>
              </a:rPr>
              <a:t>W</a:t>
            </a:r>
          </a:p>
        </p:txBody>
      </p:sp>
      <p:sp>
        <p:nvSpPr>
          <p:cNvPr id="16" name="矩形 15"/>
          <p:cNvSpPr/>
          <p:nvPr/>
        </p:nvSpPr>
        <p:spPr>
          <a:xfrm>
            <a:off x="962025" y="3737774"/>
            <a:ext cx="738976" cy="738976"/>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3600">
                <a:latin charset="0" panose="020b0602020204020303" pitchFamily="34" typeface="Futura Md BT"/>
                <a:ea charset="-122" panose="020b0503020204020204" pitchFamily="34" typeface="微软雅黑"/>
              </a:rPr>
              <a:t>O</a:t>
            </a:r>
          </a:p>
        </p:txBody>
      </p:sp>
      <p:sp>
        <p:nvSpPr>
          <p:cNvPr id="17" name="矩形 16"/>
          <p:cNvSpPr/>
          <p:nvPr/>
        </p:nvSpPr>
        <p:spPr>
          <a:xfrm>
            <a:off x="1794674" y="3737774"/>
            <a:ext cx="738976" cy="738976"/>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3600">
                <a:latin charset="0" panose="020b0602020204020303" pitchFamily="34" typeface="Futura Md BT"/>
                <a:ea charset="-122" panose="020b0503020204020204" pitchFamily="34" typeface="微软雅黑"/>
              </a:rPr>
              <a:t>T</a:t>
            </a:r>
          </a:p>
        </p:txBody>
      </p:sp>
      <p:sp>
        <p:nvSpPr>
          <p:cNvPr id="20"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a:extLst>
              <a:ext uri="{FF2B5EF4-FFF2-40B4-BE49-F238E27FC236}">
                <a16:creationId xmlns:a16="http://schemas.microsoft.com/office/drawing/2014/main" id="{46CE9518-1F37-4BF5-8E20-61D0B468E6AD}"/>
              </a:ext>
            </a:extLst>
          </p:cNvPr>
          <p:cNvSpPr txBox="1"/>
          <p:nvPr/>
        </p:nvSpPr>
        <p:spPr>
          <a:xfrm>
            <a:off x="910374" y="173520"/>
            <a:ext cx="5466980" cy="601962"/>
          </a:xfrm>
          <a:prstGeom prst="rect">
            <a:avLst/>
          </a:prstGeom>
          <a:noFill/>
        </p:spPr>
        <p:txBody>
          <a:bodyPr bIns="34281" lIns="68562" rIns="68562" rtlCol="0" tIns="34281" wrap="square">
            <a:spAutoFit/>
          </a:bodyPr>
          <a:lstStyle/>
          <a:p>
            <a:pPr lvl="1" marL="0"/>
            <a:r>
              <a:rPr altLang="en-US" b="1" lang="zh-CN" sz="3500">
                <a:blipFill>
                  <a:blip r:embed="rId3"/>
                  <a:stretch>
                    <a:fillRect/>
                  </a:stretch>
                </a:blipFill>
                <a:latin charset="-122" panose="020b0503020204020204" pitchFamily="34" typeface="微软雅黑"/>
                <a:ea charset="-122" panose="020b0503020204020204" pitchFamily="34" typeface="微软雅黑"/>
              </a:rPr>
              <a:t>对策措施</a:t>
            </a:r>
          </a:p>
        </p:txBody>
      </p:sp>
    </p:spTree>
    <p:extLst>
      <p:ext uri="{BB962C8B-B14F-4D97-AF65-F5344CB8AC3E}">
        <p14:creationId val="385494898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250" fill="hold" id="7"/>
                                        <p:tgtEl>
                                          <p:spTgt spid="2"/>
                                        </p:tgtEl>
                                        <p:attrNameLst>
                                          <p:attrName>ppt_w</p:attrName>
                                        </p:attrNameLst>
                                      </p:cBhvr>
                                      <p:tavLst>
                                        <p:tav tm="0">
                                          <p:val>
                                            <p:fltVal val="0"/>
                                          </p:val>
                                        </p:tav>
                                        <p:tav tm="100000">
                                          <p:val>
                                            <p:strVal val="#ppt_w"/>
                                          </p:val>
                                        </p:tav>
                                      </p:tavLst>
                                    </p:anim>
                                    <p:anim calcmode="lin" valueType="num">
                                      <p:cBhvr>
                                        <p:cTn dur="250" fill="hold" id="8"/>
                                        <p:tgtEl>
                                          <p:spTgt spid="2"/>
                                        </p:tgtEl>
                                        <p:attrNameLst>
                                          <p:attrName>ppt_h</p:attrName>
                                        </p:attrNameLst>
                                      </p:cBhvr>
                                      <p:tavLst>
                                        <p:tav tm="0">
                                          <p:val>
                                            <p:fltVal val="0"/>
                                          </p:val>
                                        </p:tav>
                                        <p:tav tm="100000">
                                          <p:val>
                                            <p:strVal val="#ppt_h"/>
                                          </p:val>
                                        </p:tav>
                                      </p:tavLst>
                                    </p:anim>
                                    <p:animEffect filter="fade" transition="in">
                                      <p:cBhvr>
                                        <p:cTn dur="250" id="9"/>
                                        <p:tgtEl>
                                          <p:spTgt spid="2"/>
                                        </p:tgtEl>
                                      </p:cBhvr>
                                    </p:animEffect>
                                  </p:childTnLst>
                                </p:cTn>
                              </p:par>
                            </p:childTnLst>
                          </p:cTn>
                        </p:par>
                        <p:par>
                          <p:cTn fill="hold" id="10" nodeType="afterGroup">
                            <p:stCondLst>
                              <p:cond delay="250"/>
                            </p:stCondLst>
                            <p:childTnLst>
                              <p:par>
                                <p:cTn fill="hold" grpId="0" id="11" nodeType="afterEffect" presetClass="entr" presetID="53" presetSubtype="0">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p:cTn dur="250" fill="hold" id="13"/>
                                        <p:tgtEl>
                                          <p:spTgt spid="15"/>
                                        </p:tgtEl>
                                        <p:attrNameLst>
                                          <p:attrName>ppt_w</p:attrName>
                                        </p:attrNameLst>
                                      </p:cBhvr>
                                      <p:tavLst>
                                        <p:tav tm="0">
                                          <p:val>
                                            <p:fltVal val="0"/>
                                          </p:val>
                                        </p:tav>
                                        <p:tav tm="100000">
                                          <p:val>
                                            <p:strVal val="#ppt_w"/>
                                          </p:val>
                                        </p:tav>
                                      </p:tavLst>
                                    </p:anim>
                                    <p:anim calcmode="lin" valueType="num">
                                      <p:cBhvr>
                                        <p:cTn dur="250" fill="hold" id="14"/>
                                        <p:tgtEl>
                                          <p:spTgt spid="15"/>
                                        </p:tgtEl>
                                        <p:attrNameLst>
                                          <p:attrName>ppt_h</p:attrName>
                                        </p:attrNameLst>
                                      </p:cBhvr>
                                      <p:tavLst>
                                        <p:tav tm="0">
                                          <p:val>
                                            <p:fltVal val="0"/>
                                          </p:val>
                                        </p:tav>
                                        <p:tav tm="100000">
                                          <p:val>
                                            <p:strVal val="#ppt_h"/>
                                          </p:val>
                                        </p:tav>
                                      </p:tavLst>
                                    </p:anim>
                                    <p:animEffect filter="fade" transition="in">
                                      <p:cBhvr>
                                        <p:cTn dur="250" id="15"/>
                                        <p:tgtEl>
                                          <p:spTgt spid="15"/>
                                        </p:tgtEl>
                                      </p:cBhvr>
                                    </p:animEffect>
                                  </p:childTnLst>
                                </p:cTn>
                              </p:par>
                            </p:childTnLst>
                          </p:cTn>
                        </p:par>
                        <p:par>
                          <p:cTn fill="hold" id="16" nodeType="afterGroup">
                            <p:stCondLst>
                              <p:cond delay="500"/>
                            </p:stCondLst>
                            <p:childTnLst>
                              <p:par>
                                <p:cTn fill="hold" grpId="0" id="17" nodeType="afterEffect" presetClass="entr" presetID="53" presetSubtype="0">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p:cTn dur="250" fill="hold" id="19"/>
                                        <p:tgtEl>
                                          <p:spTgt spid="16"/>
                                        </p:tgtEl>
                                        <p:attrNameLst>
                                          <p:attrName>ppt_w</p:attrName>
                                        </p:attrNameLst>
                                      </p:cBhvr>
                                      <p:tavLst>
                                        <p:tav tm="0">
                                          <p:val>
                                            <p:fltVal val="0"/>
                                          </p:val>
                                        </p:tav>
                                        <p:tav tm="100000">
                                          <p:val>
                                            <p:strVal val="#ppt_w"/>
                                          </p:val>
                                        </p:tav>
                                      </p:tavLst>
                                    </p:anim>
                                    <p:anim calcmode="lin" valueType="num">
                                      <p:cBhvr>
                                        <p:cTn dur="250" fill="hold" id="20"/>
                                        <p:tgtEl>
                                          <p:spTgt spid="16"/>
                                        </p:tgtEl>
                                        <p:attrNameLst>
                                          <p:attrName>ppt_h</p:attrName>
                                        </p:attrNameLst>
                                      </p:cBhvr>
                                      <p:tavLst>
                                        <p:tav tm="0">
                                          <p:val>
                                            <p:fltVal val="0"/>
                                          </p:val>
                                        </p:tav>
                                        <p:tav tm="100000">
                                          <p:val>
                                            <p:strVal val="#ppt_h"/>
                                          </p:val>
                                        </p:tav>
                                      </p:tavLst>
                                    </p:anim>
                                    <p:animEffect filter="fade" transition="in">
                                      <p:cBhvr>
                                        <p:cTn dur="250" id="21"/>
                                        <p:tgtEl>
                                          <p:spTgt spid="16"/>
                                        </p:tgtEl>
                                      </p:cBhvr>
                                    </p:animEffect>
                                  </p:childTnLst>
                                </p:cTn>
                              </p:par>
                            </p:childTnLst>
                          </p:cTn>
                        </p:par>
                        <p:par>
                          <p:cTn fill="hold" id="22" nodeType="afterGroup">
                            <p:stCondLst>
                              <p:cond delay="750"/>
                            </p:stCondLst>
                            <p:childTnLst>
                              <p:par>
                                <p:cTn fill="hold" grpId="0" id="23" nodeType="afterEffect" presetClass="entr" presetID="53" presetSubtype="0">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p:cTn dur="250" fill="hold" id="25"/>
                                        <p:tgtEl>
                                          <p:spTgt spid="17"/>
                                        </p:tgtEl>
                                        <p:attrNameLst>
                                          <p:attrName>ppt_w</p:attrName>
                                        </p:attrNameLst>
                                      </p:cBhvr>
                                      <p:tavLst>
                                        <p:tav tm="0">
                                          <p:val>
                                            <p:fltVal val="0"/>
                                          </p:val>
                                        </p:tav>
                                        <p:tav tm="100000">
                                          <p:val>
                                            <p:strVal val="#ppt_w"/>
                                          </p:val>
                                        </p:tav>
                                      </p:tavLst>
                                    </p:anim>
                                    <p:anim calcmode="lin" valueType="num">
                                      <p:cBhvr>
                                        <p:cTn dur="250" fill="hold" id="26"/>
                                        <p:tgtEl>
                                          <p:spTgt spid="17"/>
                                        </p:tgtEl>
                                        <p:attrNameLst>
                                          <p:attrName>ppt_h</p:attrName>
                                        </p:attrNameLst>
                                      </p:cBhvr>
                                      <p:tavLst>
                                        <p:tav tm="0">
                                          <p:val>
                                            <p:fltVal val="0"/>
                                          </p:val>
                                        </p:tav>
                                        <p:tav tm="100000">
                                          <p:val>
                                            <p:strVal val="#ppt_h"/>
                                          </p:val>
                                        </p:tav>
                                      </p:tavLst>
                                    </p:anim>
                                    <p:animEffect filter="fade" transition="in">
                                      <p:cBhvr>
                                        <p:cTn dur="250" id="27"/>
                                        <p:tgtEl>
                                          <p:spTgt spid="17"/>
                                        </p:tgtEl>
                                      </p:cBhvr>
                                    </p:animEffect>
                                  </p:childTnLst>
                                </p:cTn>
                              </p:par>
                            </p:childTnLst>
                          </p:cTn>
                        </p:par>
                        <p:par>
                          <p:cTn fill="hold" id="28" nodeType="afterGroup">
                            <p:stCondLst>
                              <p:cond delay="1000"/>
                            </p:stCondLst>
                            <p:childTnLst>
                              <p:par>
                                <p:cTn fill="hold" id="29" nodeType="afterEffect" presetClass="entr" presetID="18" presetSubtype="6">
                                  <p:stCondLst>
                                    <p:cond delay="0"/>
                                  </p:stCondLst>
                                  <p:childTnLst>
                                    <p:set>
                                      <p:cBhvr>
                                        <p:cTn dur="1" fill="hold" id="30">
                                          <p:stCondLst>
                                            <p:cond delay="0"/>
                                          </p:stCondLst>
                                        </p:cTn>
                                        <p:tgtEl>
                                          <p:spTgt spid="7"/>
                                        </p:tgtEl>
                                        <p:attrNameLst>
                                          <p:attrName>style.visibility</p:attrName>
                                        </p:attrNameLst>
                                      </p:cBhvr>
                                      <p:to>
                                        <p:strVal val="visible"/>
                                      </p:to>
                                    </p:set>
                                    <p:animEffect filter="strips(downRight)" transition="in">
                                      <p:cBhvr>
                                        <p:cTn dur="750" id="31"/>
                                        <p:tgtEl>
                                          <p:spTgt spid="7"/>
                                        </p:tgtEl>
                                      </p:cBhvr>
                                    </p:animEffect>
                                  </p:childTnLst>
                                </p:cTn>
                              </p:par>
                            </p:childTnLst>
                          </p:cTn>
                        </p:par>
                        <p:par>
                          <p:cTn fill="hold" id="32" nodeType="afterGroup">
                            <p:stCondLst>
                              <p:cond delay="1750"/>
                            </p:stCondLst>
                            <p:childTnLst>
                              <p:par>
                                <p:cTn fill="hold" id="33" nodeType="afterEffect" presetClass="entr" presetID="22" presetSubtype="2">
                                  <p:stCondLst>
                                    <p:cond delay="0"/>
                                  </p:stCondLst>
                                  <p:childTnLst>
                                    <p:set>
                                      <p:cBhvr>
                                        <p:cTn dur="1" fill="hold" id="34">
                                          <p:stCondLst>
                                            <p:cond delay="0"/>
                                          </p:stCondLst>
                                        </p:cTn>
                                        <p:tgtEl>
                                          <p:spTgt spid="18"/>
                                        </p:tgtEl>
                                        <p:attrNameLst>
                                          <p:attrName>style.visibility</p:attrName>
                                        </p:attrNameLst>
                                      </p:cBhvr>
                                      <p:to>
                                        <p:strVal val="visible"/>
                                      </p:to>
                                    </p:set>
                                    <p:animEffect filter="wipe(right)" transition="in">
                                      <p:cBhvr>
                                        <p:cTn dur="1000" id="35"/>
                                        <p:tgtEl>
                                          <p:spTgt spid="18"/>
                                        </p:tgtEl>
                                      </p:cBhvr>
                                    </p:animEffect>
                                  </p:childTnLst>
                                </p:cTn>
                              </p:par>
                            </p:childTnLst>
                          </p:cTn>
                        </p:par>
                        <p:par>
                          <p:cTn fill="hold" id="36" nodeType="afterGroup">
                            <p:stCondLst>
                              <p:cond delay="2750"/>
                            </p:stCondLst>
                            <p:childTnLst>
                              <p:par>
                                <p:cTn fill="hold" grpId="0" id="37" nodeType="afterEffect" presetClass="entr" presetID="10" presetSubtype="0">
                                  <p:stCondLst>
                                    <p:cond delay="0"/>
                                  </p:stCondLst>
                                  <p:childTnLst>
                                    <p:set>
                                      <p:cBhvr>
                                        <p:cTn dur="1" fill="hold" id="38">
                                          <p:stCondLst>
                                            <p:cond delay="0"/>
                                          </p:stCondLst>
                                        </p:cTn>
                                        <p:tgtEl>
                                          <p:spTgt spid="20"/>
                                        </p:tgtEl>
                                        <p:attrNameLst>
                                          <p:attrName>style.visibility</p:attrName>
                                        </p:attrNameLst>
                                      </p:cBhvr>
                                      <p:to>
                                        <p:strVal val="visible"/>
                                      </p:to>
                                    </p:set>
                                    <p:animEffect filter="fade" transition="in">
                                      <p:cBhvr>
                                        <p:cTn dur="500" id="3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
      <p:bldP grpId="0" spid="16"/>
      <p:bldP grpId="0" spid="17"/>
      <p:bldP grpId="0" spid="2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946360" y="1120524"/>
            <a:ext cx="10636040" cy="731520"/>
          </a:xfrm>
          <a:prstGeom prst="rect">
            <a:avLst/>
          </a:prstGeom>
        </p:spPr>
        <p:txBody>
          <a:bodyPr wrap="square">
            <a:spAutoFit/>
          </a:bodyPr>
          <a:lstStyle/>
          <a:p>
            <a:r>
              <a:rPr altLang="zh-CN" lang="en-US" sz="1400">
                <a:solidFill>
                  <a:schemeClr val="tx1">
                    <a:lumMod val="75000"/>
                    <a:lumOff val="25000"/>
                  </a:schemeClr>
                </a:solidFill>
                <a:latin charset="-122" panose="020b0503020204020204" pitchFamily="34" typeface="微软雅黑"/>
                <a:ea charset="-122" panose="020b0503020204020204" pitchFamily="34" typeface="微软雅黑"/>
              </a:rPr>
              <a:t>SWOT分析只是战略发展的第一步，企业需要进一步找到内部要素与外部环境的结合点，有效调整整合内部各要素，以吻合或超越外部环境的变化，获取竞争优势。此矩阵就是将内部要素与外部环境结合分析的工具。通过将强弱势与机会威胁对应进行分割，可得出企业应对环境变化的4个主要战略：</a:t>
            </a:r>
          </a:p>
        </p:txBody>
      </p:sp>
      <p:graphicFrame>
        <p:nvGraphicFramePr>
          <p:cNvPr id="19" name="Group 133"/>
          <p:cNvGraphicFramePr>
            <a:graphicFrameLocks noGrp="1"/>
          </p:cNvGraphicFramePr>
          <p:nvPr>
            <p:extLst>
              <p:ext uri="{D42A27DB-BD31-4B8C-83A1-F6EECF244321}">
                <p14:modId val="1235342668"/>
              </p:ext>
            </p:extLst>
          </p:nvPr>
        </p:nvGraphicFramePr>
        <p:xfrm>
          <a:off x="974558" y="2081463"/>
          <a:ext cx="10587788" cy="4172330"/>
        </p:xfrm>
        <a:graphic>
          <a:graphicData uri="http://schemas.openxmlformats.org/drawingml/2006/table">
            <a:tbl>
              <a:tblPr/>
              <a:tblGrid>
                <a:gridCol w="1004251">
                  <a:extLst>
                    <a:ext uri="{9D8B030D-6E8A-4147-A177-3AD203B41FA5}">
                      <a16:colId xmlns:a16="http://schemas.microsoft.com/office/drawing/2014/main" val="20000"/>
                    </a:ext>
                  </a:extLst>
                </a:gridCol>
                <a:gridCol w="4748616">
                  <a:extLst>
                    <a:ext uri="{9D8B030D-6E8A-4147-A177-3AD203B41FA5}">
                      <a16:colId xmlns:a16="http://schemas.microsoft.com/office/drawing/2014/main" val="20001"/>
                    </a:ext>
                  </a:extLst>
                </a:gridCol>
                <a:gridCol w="4834921">
                  <a:extLst>
                    <a:ext uri="{9D8B030D-6E8A-4147-A177-3AD203B41FA5}">
                      <a16:colId xmlns:a16="http://schemas.microsoft.com/office/drawing/2014/main" val="20002"/>
                    </a:ext>
                  </a:extLst>
                </a:gridCol>
              </a:tblGrid>
              <a:tr h="414321">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项目</a:t>
                      </a:r>
                    </a:p>
                  </a:txBody>
                  <a:tcPr anchor="ctr" horzOverflow="overflow" marB="46800" marL="90000" marR="90000" marT="46800">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tx1">
                        <a:lumMod val="75000"/>
                        <a:lumOff val="25000"/>
                      </a:schemeClr>
                    </a:solid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优势（</a:t>
                      </a:r>
                      <a:r>
                        <a:rPr altLang="zh-CN" b="0" baseline="0" cap="none" i="0" kumimoji="1" lang="en-US" normalizeH="0" strike="noStrike" sz="2400" u="none">
                          <a:ln>
                            <a:noFill/>
                          </a:ln>
                          <a:solidFill>
                            <a:schemeClr val="bg1"/>
                          </a:solidFill>
                          <a:effectLst/>
                          <a:latin charset="0" panose="020b0602020204020303" pitchFamily="34" typeface="Futura Md BT"/>
                          <a:ea charset="-122" panose="020b0503020204020204" pitchFamily="34" typeface="微软雅黑"/>
                        </a:rPr>
                        <a:t>S</a:t>
                      </a: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943D41"/>
                    </a:solid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劣势（</a:t>
                      </a:r>
                      <a:r>
                        <a:rPr altLang="zh-CN" b="0" baseline="0" cap="none" i="0" kumimoji="1" lang="en-US" normalizeH="0" strike="noStrike" sz="2400" u="none">
                          <a:ln>
                            <a:noFill/>
                          </a:ln>
                          <a:solidFill>
                            <a:schemeClr val="bg1"/>
                          </a:solidFill>
                          <a:effectLst/>
                          <a:latin charset="0" panose="020b0602020204020303" pitchFamily="34" typeface="Futura Md BT"/>
                          <a:ea charset="-122" panose="020b0503020204020204" pitchFamily="34" typeface="微软雅黑"/>
                        </a:rPr>
                        <a:t>W</a:t>
                      </a: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06170"/>
                    </a:solidFill>
                  </a:tcPr>
                </a:tc>
                <a:extLst>
                  <a:ext uri="{0D108BD9-81ED-4DB2-BD59-A6C34878D82A}">
                    <a16:rowId xmlns:a16="http://schemas.microsoft.com/office/drawing/2014/main" val="10000"/>
                  </a:ext>
                </a:extLst>
              </a:tr>
              <a:tr h="2261057">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机会</a:t>
                      </a:r>
                      <a:endParaRPr altLang="zh-CN" b="0" baseline="0" cap="none" i="0" kumimoji="1" lang="en-US" normalizeH="0" strike="noStrike" sz="2400" u="none">
                        <a:ln>
                          <a:noFill/>
                        </a:ln>
                        <a:solidFill>
                          <a:schemeClr val="bg1"/>
                        </a:solidFill>
                        <a:effectLst/>
                        <a:latin charset="0" panose="020b0602020204020303" pitchFamily="34" typeface="Futura Md BT"/>
                        <a:ea charset="-122" panose="020b0503020204020204" pitchFamily="34" typeface="微软雅黑"/>
                      </a:endParaRP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a:t>
                      </a:r>
                      <a:r>
                        <a:rPr altLang="zh-CN" b="0" baseline="0" cap="none" i="0" kumimoji="1" lang="en-US" normalizeH="0" strike="noStrike" sz="2400" u="none">
                          <a:ln>
                            <a:noFill/>
                          </a:ln>
                          <a:solidFill>
                            <a:schemeClr val="bg1"/>
                          </a:solidFill>
                          <a:effectLst/>
                          <a:latin charset="0" panose="020b0602020204020303" pitchFamily="34" typeface="Futura Md BT"/>
                          <a:ea charset="-122" panose="020b0503020204020204" pitchFamily="34" typeface="微软雅黑"/>
                        </a:rPr>
                        <a:t>O</a:t>
                      </a: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a:t>
                      </a:r>
                    </a:p>
                  </a:txBody>
                  <a:tcPr anchor="ctr" horzOverflow="overflow" marB="46800" marL="90000" marR="90000" marT="46800">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06170"/>
                    </a:solid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1" baseline="0" cap="none" i="0" kumimoji="1" lang="zh-CN" normalizeH="0" strike="noStrike" sz="1500" u="none">
                          <a:ln>
                            <a:noFill/>
                          </a:ln>
                          <a:solidFill>
                            <a:srgbClr val="943D41"/>
                          </a:solidFill>
                          <a:effectLst/>
                          <a:latin charset="0" panose="020b0602020204020303" pitchFamily="34" typeface="Futura Md BT"/>
                          <a:ea charset="-122" panose="020b0503020204020204" pitchFamily="34" typeface="微软雅黑"/>
                        </a:rPr>
                        <a:t>（</a:t>
                      </a:r>
                      <a:r>
                        <a:rPr altLang="zh-CN" b="1" baseline="0" cap="none" i="0" kumimoji="1" lang="en-US" normalizeH="0" strike="noStrike" sz="1500" u="none">
                          <a:ln>
                            <a:noFill/>
                          </a:ln>
                          <a:solidFill>
                            <a:srgbClr val="943D41"/>
                          </a:solidFill>
                          <a:effectLst/>
                          <a:latin charset="0" panose="020b0602020204020303" pitchFamily="34" typeface="Futura Md BT"/>
                          <a:ea charset="-122" panose="020b0503020204020204" pitchFamily="34" typeface="微软雅黑"/>
                        </a:rPr>
                        <a:t>SO</a:t>
                      </a:r>
                      <a:r>
                        <a:rPr altLang="en-US" b="1" baseline="0" cap="none" i="0" kumimoji="1" lang="zh-CN" normalizeH="0" strike="noStrike" sz="1500" u="none">
                          <a:ln>
                            <a:noFill/>
                          </a:ln>
                          <a:solidFill>
                            <a:srgbClr val="943D41"/>
                          </a:solidFill>
                          <a:effectLst/>
                          <a:latin charset="0" panose="020b0602020204020303" pitchFamily="34" typeface="Futura Md BT"/>
                          <a:ea charset="-122" panose="020b0503020204020204" pitchFamily="34" typeface="微软雅黑"/>
                        </a:rPr>
                        <a:t>）战略</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是一种发挥企业内部优势而利用企业外部机会的战略。</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所有的企业都希望处于这样一种状况：即可以利用自己的内部优势去抓住和利用外部环境变化中所提供的机会。</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企业通常首先采用</a:t>
                      </a:r>
                      <a:r>
                        <a:rPr altLang="zh-CN" b="0" baseline="0" cap="none" i="0" kumimoji="1" lang="en-US"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WO</a:t>
                      </a: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a:t>
                      </a:r>
                      <a:r>
                        <a:rPr altLang="zh-CN" b="0" baseline="0" cap="none" i="0" kumimoji="1" lang="en-US"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ST</a:t>
                      </a: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或</a:t>
                      </a:r>
                      <a:r>
                        <a:rPr altLang="zh-CN" b="0" baseline="0" cap="none" i="0" kumimoji="1" lang="en-US"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WT</a:t>
                      </a: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战略而达到能够采用</a:t>
                      </a:r>
                      <a:r>
                        <a:rPr altLang="zh-CN" b="0" baseline="0" cap="none" i="0" kumimoji="1" lang="en-US"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SO</a:t>
                      </a: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战略的状况。当企业存在重大弱点时，它将努力克服这一弱点而将其变为优势。当企业面临巨大威胁时，它将努力回避这些威胁以便集中精力利用机会。</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1" baseline="0" cap="none" i="0" kern="1200" kumimoji="1" lang="zh-CN" normalizeH="0" strike="noStrike" sz="1500" u="none">
                          <a:ln>
                            <a:noFill/>
                          </a:ln>
                          <a:solidFill>
                            <a:srgbClr val="943D41"/>
                          </a:solidFill>
                          <a:effectLst/>
                          <a:latin charset="0" panose="020b0602020204020303" pitchFamily="34" typeface="Futura Md BT"/>
                          <a:ea charset="-122" panose="020b0503020204020204" pitchFamily="34" typeface="微软雅黑"/>
                          <a:cs typeface="+mn-cs"/>
                        </a:rPr>
                        <a:t>（</a:t>
                      </a:r>
                      <a:r>
                        <a:rPr altLang="zh-CN" b="1" baseline="0" cap="none" i="0" kern="1200" kumimoji="1" lang="en-US" normalizeH="0" strike="noStrike" sz="1500" u="none">
                          <a:ln>
                            <a:noFill/>
                          </a:ln>
                          <a:solidFill>
                            <a:srgbClr val="943D41"/>
                          </a:solidFill>
                          <a:effectLst/>
                          <a:latin charset="0" panose="020b0602020204020303" pitchFamily="34" typeface="Futura Md BT"/>
                          <a:ea charset="-122" panose="020b0503020204020204" pitchFamily="34" typeface="微软雅黑"/>
                          <a:cs typeface="+mn-cs"/>
                        </a:rPr>
                        <a:t>WO</a:t>
                      </a:r>
                      <a:r>
                        <a:rPr altLang="en-US" b="1" baseline="0" cap="none" i="0" kern="1200" kumimoji="1" lang="zh-CN" normalizeH="0" strike="noStrike" sz="1500" u="none">
                          <a:ln>
                            <a:noFill/>
                          </a:ln>
                          <a:solidFill>
                            <a:srgbClr val="943D41"/>
                          </a:solidFill>
                          <a:effectLst/>
                          <a:latin charset="0" panose="020b0602020204020303" pitchFamily="34" typeface="Futura Md BT"/>
                          <a:ea charset="-122" panose="020b0503020204020204" pitchFamily="34" typeface="微软雅黑"/>
                          <a:cs typeface="+mn-cs"/>
                        </a:rPr>
                        <a:t>）战略</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1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是一种通过利用外部机会来弥补内部弱点的战略。</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1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适用于这一战略的基本情况是：</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1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企业存在一些外部机会，但企业内部有一些弱点妨碍着它利用这些外部机会。</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1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例如：市场对可以控制汽车引擎注油时间和注油量的电子装置存在着巨大需求（机会），但某些汽车零件制造商可能缺乏生产这一装置的技术（弱点）</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1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战略</a:t>
                      </a:r>
                      <a:r>
                        <a:rPr altLang="zh-CN" b="0" baseline="0" cap="none" i="0" kumimoji="1" lang="en-US" normalizeH="0" strike="noStrike" sz="11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1</a:t>
                      </a:r>
                      <a:r>
                        <a:rPr altLang="en-US" b="0" baseline="0" cap="none" i="0" kumimoji="1" lang="zh-CN" normalizeH="0" strike="noStrike" sz="11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：是通过与在这一领域有生产能力的企业组建合资企业而得到这一技术。</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1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战略</a:t>
                      </a:r>
                      <a:r>
                        <a:rPr altLang="zh-CN" b="0" baseline="0" cap="none" i="0" kumimoji="1" lang="en-US" normalizeH="0" strike="noStrike" sz="11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2</a:t>
                      </a:r>
                      <a:r>
                        <a:rPr altLang="en-US" b="0" baseline="0" cap="none" i="0" kumimoji="1" lang="zh-CN" normalizeH="0" strike="noStrike" sz="11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：可以是聘用所需人才或培训自己的人员，使他们具备这方面的技术能力。 </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1"/>
                  </a:ext>
                </a:extLst>
              </a:tr>
              <a:tr h="1451913">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威胁</a:t>
                      </a:r>
                      <a:endParaRPr altLang="zh-CN" b="0" baseline="0" cap="none" i="0" kumimoji="1" lang="en-US" normalizeH="0" strike="noStrike" sz="2400" u="none">
                        <a:ln>
                          <a:noFill/>
                        </a:ln>
                        <a:solidFill>
                          <a:schemeClr val="bg1"/>
                        </a:solidFill>
                        <a:effectLst/>
                        <a:latin charset="0" panose="020b0602020204020303" pitchFamily="34" typeface="Futura Md BT"/>
                        <a:ea charset="-122" panose="020b0503020204020204" pitchFamily="34" typeface="微软雅黑"/>
                      </a:endParaRPr>
                    </a:p>
                    <a:p>
                      <a:pPr algn="ctr"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a:t>
                      </a:r>
                      <a:r>
                        <a:rPr altLang="zh-CN" b="0" baseline="0" cap="none" i="0" kumimoji="1" lang="en-US" normalizeH="0" strike="noStrike" sz="2400" u="none">
                          <a:ln>
                            <a:noFill/>
                          </a:ln>
                          <a:solidFill>
                            <a:schemeClr val="bg1"/>
                          </a:solidFill>
                          <a:effectLst/>
                          <a:latin charset="0" panose="020b0602020204020303" pitchFamily="34" typeface="Futura Md BT"/>
                          <a:ea charset="-122" panose="020b0503020204020204" pitchFamily="34" typeface="微软雅黑"/>
                        </a:rPr>
                        <a:t>T</a:t>
                      </a:r>
                      <a:r>
                        <a:rPr altLang="en-US" b="0" baseline="0" cap="none" i="0" kumimoji="1" lang="zh-CN" normalizeH="0" strike="noStrike" sz="2400" u="none">
                          <a:ln>
                            <a:noFill/>
                          </a:ln>
                          <a:solidFill>
                            <a:schemeClr val="bg1"/>
                          </a:solidFill>
                          <a:effectLst/>
                          <a:latin charset="0" panose="020b0602020204020303" pitchFamily="34" typeface="Futura Md BT"/>
                          <a:ea charset="-122" panose="020b0503020204020204" pitchFamily="34" typeface="微软雅黑"/>
                        </a:rPr>
                        <a:t>）</a:t>
                      </a:r>
                    </a:p>
                  </a:txBody>
                  <a:tcPr anchor="ctr" horzOverflow="overflow" marB="46800" marL="90000" marR="90000" marT="46800">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943D41"/>
                    </a:solid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1" baseline="0" cap="none" i="0" kern="1200" kumimoji="1" lang="zh-CN" normalizeH="0" strike="noStrike" sz="1500" u="none">
                          <a:ln>
                            <a:noFill/>
                          </a:ln>
                          <a:solidFill>
                            <a:srgbClr val="943D41"/>
                          </a:solidFill>
                          <a:effectLst/>
                          <a:latin charset="0" panose="020b0602020204020303" pitchFamily="34" typeface="Futura Md BT"/>
                          <a:ea charset="-122" panose="020b0503020204020204" pitchFamily="34" typeface="微软雅黑"/>
                          <a:cs typeface="+mn-cs"/>
                        </a:rPr>
                        <a:t>（</a:t>
                      </a:r>
                      <a:r>
                        <a:rPr altLang="zh-CN" b="1" baseline="0" cap="none" i="0" kern="1200" kumimoji="1" lang="en-US" normalizeH="0" strike="noStrike" sz="1500" u="none">
                          <a:ln>
                            <a:noFill/>
                          </a:ln>
                          <a:solidFill>
                            <a:srgbClr val="943D41"/>
                          </a:solidFill>
                          <a:effectLst/>
                          <a:latin charset="0" panose="020b0602020204020303" pitchFamily="34" typeface="Futura Md BT"/>
                          <a:ea charset="-122" panose="020b0503020204020204" pitchFamily="34" typeface="微软雅黑"/>
                          <a:cs typeface="+mn-cs"/>
                        </a:rPr>
                        <a:t>ST</a:t>
                      </a:r>
                      <a:r>
                        <a:rPr altLang="en-US" b="1" baseline="0" cap="none" i="0" kern="1200" kumimoji="1" lang="zh-CN" normalizeH="0" strike="noStrike" sz="1500" u="none">
                          <a:ln>
                            <a:noFill/>
                          </a:ln>
                          <a:solidFill>
                            <a:srgbClr val="943D41"/>
                          </a:solidFill>
                          <a:effectLst/>
                          <a:latin charset="0" panose="020b0602020204020303" pitchFamily="34" typeface="Futura Md BT"/>
                          <a:ea charset="-122" panose="020b0503020204020204" pitchFamily="34" typeface="微软雅黑"/>
                          <a:cs typeface="+mn-cs"/>
                        </a:rPr>
                        <a:t>）战略</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是利用本企业的优势回避或减轻外部威胁的影响战略。</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案例</a:t>
                      </a:r>
                      <a:r>
                        <a:rPr altLang="zh-CN" b="0" baseline="0" cap="none" i="0" kumimoji="1" lang="en-US"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1</a:t>
                      </a: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：得州仪器公司靠一个出色的法律顾问部门（优势）挽回了由于九家日本及韩国公司分割本公司半导体芯体专利权（威胁）而造成的近</a:t>
                      </a:r>
                      <a:r>
                        <a:rPr altLang="zh-CN" b="0" baseline="0" cap="none" i="0" kumimoji="1" lang="en-US"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7</a:t>
                      </a: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亿美元的损失。在很多产业中，竞争公司模仿本公司计划、创新及专利产品构成对企业的一种巨大威胁。 </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vert="horz" wrap="square"/>
                    <a:lstStyle>
                      <a:lvl1pPr algn="l">
                        <a:spcBef>
                          <a:spcPct val="20000"/>
                        </a:spcBef>
                        <a:buSzPct val="60000"/>
                        <a:buFont charset="2" panose="05000000000000000000" pitchFamily="2" typeface="Wingdings"/>
                        <a:defRPr kumimoji="1" sz="2400">
                          <a:solidFill>
                            <a:schemeClr val="tx1"/>
                          </a:solidFill>
                          <a:latin charset="0" panose="020b0604020202020204" pitchFamily="34" typeface="Arial"/>
                          <a:ea charset="-128" panose="020b0600070205080204" pitchFamily="34" typeface="MS PGothic"/>
                        </a:defRPr>
                      </a:lvl1pPr>
                      <a:lvl2pPr algn="l">
                        <a:spcBef>
                          <a:spcPct val="20000"/>
                        </a:spcBef>
                        <a:defRPr kumimoji="1" sz="2000">
                          <a:solidFill>
                            <a:schemeClr val="tx1"/>
                          </a:solidFill>
                          <a:latin charset="0" panose="020b0604020202020204" pitchFamily="34" typeface="Arial"/>
                          <a:ea charset="-128" panose="020b0600070205080204" pitchFamily="34" typeface="MS PGothic"/>
                        </a:defRPr>
                      </a:lvl2pPr>
                      <a:lvl3pPr algn="l">
                        <a:spcBef>
                          <a:spcPct val="20000"/>
                        </a:spcBef>
                        <a:defRPr kumimoji="1">
                          <a:solidFill>
                            <a:schemeClr val="tx1"/>
                          </a:solidFill>
                          <a:latin charset="0" panose="020b0604020202020204" pitchFamily="34" typeface="Arial"/>
                          <a:ea charset="-128" panose="020b0600070205080204" pitchFamily="34" typeface="MS PGothic"/>
                        </a:defRPr>
                      </a:lvl3pPr>
                      <a:lvl4pPr algn="l">
                        <a:spcBef>
                          <a:spcPct val="20000"/>
                        </a:spcBef>
                        <a:defRPr kumimoji="1" sz="1600">
                          <a:solidFill>
                            <a:schemeClr val="tx1"/>
                          </a:solidFill>
                          <a:latin charset="0" panose="020b0604020202020204" pitchFamily="34" typeface="Arial"/>
                          <a:ea charset="-128" panose="020b0600070205080204" pitchFamily="34" typeface="MS PGothic"/>
                        </a:defRPr>
                      </a:lvl4pPr>
                      <a:lvl5pPr algn="l">
                        <a:spcBef>
                          <a:spcPct val="20000"/>
                        </a:spcBef>
                        <a:defRPr kumimoji="1" sz="1600">
                          <a:solidFill>
                            <a:schemeClr val="tx1"/>
                          </a:solidFill>
                          <a:latin charset="0" panose="020b0604020202020204" pitchFamily="34" typeface="Arial"/>
                          <a:ea charset="-128" panose="020b0600070205080204" pitchFamily="34" typeface="MS PGothic"/>
                        </a:defRPr>
                      </a:lvl5pPr>
                      <a:lvl6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6pPr>
                      <a:lvl7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7pPr>
                      <a:lvl8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8pPr>
                      <a:lvl9pPr fontAlgn="base">
                        <a:spcBef>
                          <a:spcPct val="20000"/>
                        </a:spcBef>
                        <a:spcAft>
                          <a:spcPct val="0"/>
                        </a:spcAft>
                        <a:defRPr kumimoji="1" sz="1600">
                          <a:solidFill>
                            <a:schemeClr val="tx1"/>
                          </a:solidFill>
                          <a:latin charset="0" panose="020b0604020202020204" pitchFamily="34" typeface="Arial"/>
                          <a:ea charset="-128" panose="020b0600070205080204" pitchFamily="34" typeface="MS PGothic"/>
                        </a:defRPr>
                      </a:lvl9pPr>
                    </a:lstStyle>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1" baseline="0" cap="none" i="0" kern="1200" kumimoji="1" lang="zh-CN" normalizeH="0" strike="noStrike" sz="1500" u="none">
                          <a:ln>
                            <a:noFill/>
                          </a:ln>
                          <a:solidFill>
                            <a:srgbClr val="943D41"/>
                          </a:solidFill>
                          <a:effectLst/>
                          <a:latin charset="0" panose="020b0602020204020303" pitchFamily="34" typeface="Futura Md BT"/>
                          <a:ea charset="-122" panose="020b0503020204020204" pitchFamily="34" typeface="微软雅黑"/>
                          <a:cs typeface="+mn-cs"/>
                        </a:rPr>
                        <a:t>（</a:t>
                      </a:r>
                      <a:r>
                        <a:rPr altLang="zh-CN" b="1" baseline="0" cap="none" i="0" kern="1200" kumimoji="1" lang="en-US" normalizeH="0" strike="noStrike" sz="1500" u="none">
                          <a:ln>
                            <a:noFill/>
                          </a:ln>
                          <a:solidFill>
                            <a:srgbClr val="943D41"/>
                          </a:solidFill>
                          <a:effectLst/>
                          <a:latin charset="0" panose="020b0602020204020303" pitchFamily="34" typeface="Futura Md BT"/>
                          <a:ea charset="-122" panose="020b0503020204020204" pitchFamily="34" typeface="微软雅黑"/>
                          <a:cs typeface="+mn-cs"/>
                        </a:rPr>
                        <a:t>WT</a:t>
                      </a:r>
                      <a:r>
                        <a:rPr altLang="en-US" b="1" baseline="0" cap="none" i="0" kern="1200" kumimoji="1" lang="zh-CN" normalizeH="0" strike="noStrike" sz="1500" u="none">
                          <a:ln>
                            <a:noFill/>
                          </a:ln>
                          <a:solidFill>
                            <a:srgbClr val="943D41"/>
                          </a:solidFill>
                          <a:effectLst/>
                          <a:latin charset="0" panose="020b0602020204020303" pitchFamily="34" typeface="Futura Md BT"/>
                          <a:ea charset="-122" panose="020b0503020204020204" pitchFamily="34" typeface="微软雅黑"/>
                          <a:cs typeface="+mn-cs"/>
                        </a:rPr>
                        <a:t>）战略</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是一种旨在减少内部弱点、同时回避外部环境威胁的防御性战略。</a:t>
                      </a:r>
                    </a:p>
                    <a:p>
                      <a:pPr algn="l" defTabSz="914400" eaLnBrk="1" fontAlgn="base" hangingPunct="1" indent="0" latinLnBrk="0" lvl="0" marL="0" marR="0" rtl="0">
                        <a:lnSpc>
                          <a:spcPct val="100000"/>
                        </a:lnSpc>
                        <a:spcBef>
                          <a:spcPct val="20000"/>
                        </a:spcBef>
                        <a:spcAft>
                          <a:spcPct val="0"/>
                        </a:spcAft>
                        <a:buClrTx/>
                        <a:buSzPct val="60000"/>
                        <a:buFont charset="2" panose="05000000000000000000" pitchFamily="2" typeface="Wingdings"/>
                        <a:buNone/>
                      </a:pPr>
                      <a:r>
                        <a:rPr altLang="en-US" b="0" baseline="0" cap="none" i="0" kumimoji="1" lang="zh-CN" normalizeH="0" strike="noStrike" sz="1200" u="none">
                          <a:ln>
                            <a:noFill/>
                          </a:ln>
                          <a:solidFill>
                            <a:schemeClr val="tx1">
                              <a:lumMod val="50000"/>
                              <a:lumOff val="50000"/>
                            </a:schemeClr>
                          </a:solidFill>
                          <a:effectLst/>
                          <a:latin charset="0" panose="020b0602020204020303" pitchFamily="34" typeface="Futura Md BT"/>
                          <a:ea charset="-122" panose="020b0503020204020204" pitchFamily="34" typeface="微软雅黑"/>
                        </a:rPr>
                        <a:t>一个面对大量外部威胁和具有众多内部弱点的企业的确处于不安全和不确定的境地。实际上，这样的公司正面临着被并购、收缩、宣告破产或结业清算，因而不得不为自己的生存而奋斗。</a:t>
                      </a:r>
                    </a:p>
                  </a:txBody>
                  <a:tcPr anchor="ctr" horzOverflow="overflow" marB="46800" marL="90000" marR="90000" marT="46800">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B7AFC05E-7168-461E-870A-255FA3FFA79A}"/>
              </a:ext>
            </a:extLst>
          </p:cNvPr>
          <p:cNvSpPr txBox="1"/>
          <p:nvPr/>
        </p:nvSpPr>
        <p:spPr>
          <a:xfrm>
            <a:off x="910374" y="173520"/>
            <a:ext cx="5466980" cy="601962"/>
          </a:xfrm>
          <a:prstGeom prst="rect">
            <a:avLst/>
          </a:prstGeom>
          <a:noFill/>
        </p:spPr>
        <p:txBody>
          <a:bodyPr bIns="34281" lIns="68562" rIns="68562" rtlCol="0" tIns="34281" wrap="square">
            <a:spAutoFit/>
          </a:bodyPr>
          <a:lstStyle/>
          <a:p>
            <a:pPr lvl="1" marL="0"/>
            <a:r>
              <a:rPr altLang="en-US" b="1" lang="zh-CN" sz="3500">
                <a:blipFill>
                  <a:blip r:embed="rId3"/>
                  <a:stretch>
                    <a:fillRect/>
                  </a:stretch>
                </a:blipFill>
                <a:latin charset="-122" panose="020b0503020204020204" pitchFamily="34" typeface="微软雅黑"/>
                <a:ea charset="-122" panose="020b0503020204020204" pitchFamily="34" typeface="微软雅黑"/>
              </a:rPr>
              <a:t>主要战略</a:t>
            </a:r>
          </a:p>
        </p:txBody>
      </p:sp>
    </p:spTree>
    <p:extLst>
      <p:ext uri="{BB962C8B-B14F-4D97-AF65-F5344CB8AC3E}">
        <p14:creationId val="39931344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8"/>
                                        </p:tgtEl>
                                        <p:attrNameLst>
                                          <p:attrName>style.visibility</p:attrName>
                                        </p:attrNameLst>
                                      </p:cBhvr>
                                      <p:to>
                                        <p:strVal val="visible"/>
                                      </p:to>
                                    </p:set>
                                    <p:animEffect filter="wipe(up)"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18" presetSubtype="6">
                                  <p:stCondLst>
                                    <p:cond delay="0"/>
                                  </p:stCondLst>
                                  <p:childTnLst>
                                    <p:set>
                                      <p:cBhvr>
                                        <p:cTn dur="1" fill="hold" id="10">
                                          <p:stCondLst>
                                            <p:cond delay="0"/>
                                          </p:stCondLst>
                                        </p:cTn>
                                        <p:tgtEl>
                                          <p:spTgt spid="19"/>
                                        </p:tgtEl>
                                        <p:attrNameLst>
                                          <p:attrName>style.visibility</p:attrName>
                                        </p:attrNameLst>
                                      </p:cBhvr>
                                      <p:to>
                                        <p:strVal val="visible"/>
                                      </p:to>
                                    </p:set>
                                    <p:animEffect filter="strips(downRight)" transition="in">
                                      <p:cBhvr>
                                        <p:cTn dur="500" id="11"/>
                                        <p:tgtEl>
                                          <p:spTgt spid="1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0"/>
                                        </p:tgtEl>
                                        <p:attrNameLst>
                                          <p:attrName>style.visibility</p:attrName>
                                        </p:attrNameLst>
                                      </p:cBhvr>
                                      <p:to>
                                        <p:strVal val="visible"/>
                                      </p:to>
                                    </p:set>
                                    <p:animEffect filter="fade" transition="in">
                                      <p:cBhvr>
                                        <p:cTn dur="500" id="15"/>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 name="Freeform 5"/>
          <p:cNvSpPr/>
          <p:nvPr/>
        </p:nvSpPr>
        <p:spPr bwMode="auto">
          <a:xfrm>
            <a:off x="5504159" y="1696983"/>
            <a:ext cx="1183682" cy="106722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cap="flat" w="9525">
            <a:noFill/>
            <a:prstDash val="solid"/>
            <a:miter lim="800000"/>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solidFill>
                <a:srgbClr val="3CCCC7"/>
              </a:solidFill>
              <a:cs typeface="+mn-ea"/>
              <a:sym typeface="+mn-lt"/>
            </a:endParaRPr>
          </a:p>
        </p:txBody>
      </p:sp>
      <p:sp>
        <p:nvSpPr>
          <p:cNvPr id="70" name="文本框 9"/>
          <p:cNvSpPr txBox="1"/>
          <p:nvPr/>
        </p:nvSpPr>
        <p:spPr>
          <a:xfrm>
            <a:off x="2456681" y="3215405"/>
            <a:ext cx="6945225" cy="830562"/>
          </a:xfrm>
          <a:prstGeom prst="rect">
            <a:avLst/>
          </a:prstGeom>
          <a:noFill/>
        </p:spPr>
        <p:txBody>
          <a:bodyPr bIns="34281" lIns="68562" rIns="68562" rtlCol="0" tIns="34281" wrap="square">
            <a:spAutoFit/>
          </a:bodyPr>
          <a:lstStyle/>
          <a:p>
            <a:pPr algn="ctr" lvl="1" marL="0"/>
            <a:r>
              <a:rPr altLang="en-US" b="1" lang="zh-CN" sz="5000">
                <a:blipFill>
                  <a:blip r:embed="rId3"/>
                  <a:stretch>
                    <a:fillRect/>
                  </a:stretch>
                </a:blipFill>
                <a:cs typeface="+mn-ea"/>
                <a:sym typeface="+mn-lt"/>
              </a:rPr>
              <a:t>什么是SWOT分析</a:t>
            </a:r>
          </a:p>
        </p:txBody>
      </p:sp>
      <p:sp>
        <p:nvSpPr>
          <p:cNvPr id="83" name="KSO_Shape"/>
          <p:cNvSpPr/>
          <p:nvPr/>
        </p:nvSpPr>
        <p:spPr bwMode="auto">
          <a:xfrm>
            <a:off x="5815908" y="2008587"/>
            <a:ext cx="585515" cy="444014"/>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p:spPr>
        <p:txBody>
          <a:bodyPr anchor="ctr">
            <a:scene3d>
              <a:camera prst="orthographicFront"/>
              <a:lightRig dir="t" rig="threePt"/>
            </a:scene3d>
            <a:sp3d>
              <a:contourClr>
                <a:srgbClr val="FFFFFF"/>
              </a:contourClr>
            </a:sp3d>
          </a:bodyPr>
          <a:lstStyle/>
          <a:p>
            <a:pPr algn="ctr">
              <a:defRPr/>
            </a:pPr>
            <a:endParaRPr altLang="en-US" lang="zh-CN" sz="1799">
              <a:solidFill>
                <a:schemeClr val="bg1"/>
              </a:solidFill>
              <a:cs typeface="+mn-ea"/>
              <a:sym typeface="+mn-lt"/>
            </a:endParaRPr>
          </a:p>
        </p:txBody>
      </p:sp>
      <p:sp>
        <p:nvSpPr>
          <p:cNvPr id="89" name="TextBox 88"/>
          <p:cNvSpPr txBox="1"/>
          <p:nvPr/>
        </p:nvSpPr>
        <p:spPr>
          <a:xfrm>
            <a:off x="13510893" y="7029355"/>
            <a:ext cx="868680" cy="365608"/>
          </a:xfrm>
          <a:prstGeom prst="rect">
            <a:avLst/>
          </a:prstGeom>
          <a:noFill/>
        </p:spPr>
        <p:txBody>
          <a:bodyPr rtlCol="0" wrap="none">
            <a:spAutoFit/>
          </a:bodyPr>
          <a:lstStyle/>
          <a:p>
            <a:r>
              <a:rPr altLang="en-US" lang="zh-CN" sz="1799">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val="0"/>
              </a:ext>
            </a:extLst>
          </a:blip>
          <a:stretch>
            <a:fillRect/>
          </a:stretch>
        </p:blipFill>
        <p:spPr>
          <a:xfrm>
            <a:off x="0" y="4644188"/>
            <a:ext cx="12192000" cy="2213811"/>
          </a:xfrm>
          <a:prstGeom prst="rect">
            <a:avLst/>
          </a:prstGeom>
        </p:spPr>
      </p:pic>
    </p:spTree>
    <p:extLst>
      <p:ext uri="{BB962C8B-B14F-4D97-AF65-F5344CB8AC3E}">
        <p14:creationId val="337402070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2">
                                  <p:stCondLst>
                                    <p:cond delay="1000"/>
                                  </p:stCondLst>
                                  <p:childTnLst>
                                    <p:set>
                                      <p:cBhvr>
                                        <p:cTn dur="1" fill="hold" id="6">
                                          <p:stCondLst>
                                            <p:cond delay="0"/>
                                          </p:stCondLst>
                                        </p:cTn>
                                        <p:tgtEl>
                                          <p:spTgt spid="69"/>
                                        </p:tgtEl>
                                        <p:attrNameLst>
                                          <p:attrName>style.visibility</p:attrName>
                                        </p:attrNameLst>
                                      </p:cBhvr>
                                      <p:to>
                                        <p:strVal val="visible"/>
                                      </p:to>
                                    </p:set>
                                    <p:anim calcmode="lin" valueType="num">
                                      <p:cBhvr additive="base">
                                        <p:cTn dur="500" fill="hold" id="7"/>
                                        <p:tgtEl>
                                          <p:spTgt spid="69"/>
                                        </p:tgtEl>
                                        <p:attrNameLst>
                                          <p:attrName>ppt_x</p:attrName>
                                        </p:attrNameLst>
                                      </p:cBhvr>
                                      <p:tavLst>
                                        <p:tav tm="0">
                                          <p:val>
                                            <p:strVal val="0-#ppt_w/2"/>
                                          </p:val>
                                        </p:tav>
                                        <p:tav tm="100000">
                                          <p:val>
                                            <p:strVal val="#ppt_x"/>
                                          </p:val>
                                        </p:tav>
                                      </p:tavLst>
                                    </p:anim>
                                    <p:anim calcmode="lin" valueType="num">
                                      <p:cBhvr additive="base">
                                        <p:cTn dur="500" fill="hold" id="8"/>
                                        <p:tgtEl>
                                          <p:spTgt spid="69"/>
                                        </p:tgtEl>
                                        <p:attrNameLst>
                                          <p:attrName>ppt_y</p:attrName>
                                        </p:attrNameLst>
                                      </p:cBhvr>
                                      <p:tavLst>
                                        <p:tav tm="0">
                                          <p:val>
                                            <p:strVal val="1+#ppt_h/2"/>
                                          </p:val>
                                        </p:tav>
                                        <p:tav tm="100000">
                                          <p:val>
                                            <p:strVal val="#ppt_y"/>
                                          </p:val>
                                        </p:tav>
                                      </p:tavLst>
                                    </p:anim>
                                  </p:childTnLst>
                                </p:cTn>
                              </p:par>
                              <p:par>
                                <p:cTn fill="hold" grpId="0" id="9" nodeType="withEffect" presetClass="entr" presetID="45" presetSubtype="0">
                                  <p:stCondLst>
                                    <p:cond delay="1750"/>
                                  </p:stCondLst>
                                  <p:childTnLst>
                                    <p:set>
                                      <p:cBhvr>
                                        <p:cTn dur="1" fill="hold" id="10">
                                          <p:stCondLst>
                                            <p:cond delay="0"/>
                                          </p:stCondLst>
                                        </p:cTn>
                                        <p:tgtEl>
                                          <p:spTgt spid="83"/>
                                        </p:tgtEl>
                                        <p:attrNameLst>
                                          <p:attrName>style.visibility</p:attrName>
                                        </p:attrNameLst>
                                      </p:cBhvr>
                                      <p:to>
                                        <p:strVal val="visible"/>
                                      </p:to>
                                    </p:set>
                                    <p:animEffect filter="fade" transition="in">
                                      <p:cBhvr>
                                        <p:cTn dur="2000" id="11"/>
                                        <p:tgtEl>
                                          <p:spTgt spid="83"/>
                                        </p:tgtEl>
                                      </p:cBhvr>
                                    </p:animEffect>
                                    <p:anim calcmode="lin" valueType="num">
                                      <p:cBhvr>
                                        <p:cTn dur="2000" fill="hold" id="12"/>
                                        <p:tgtEl>
                                          <p:spTgt spid="83"/>
                                        </p:tgtEl>
                                        <p:attrNameLst>
                                          <p:attrName>ppt_w</p:attrName>
                                        </p:attrNameLst>
                                      </p:cBhvr>
                                      <p:tavLst>
                                        <p:tav fmla="#ppt_w*sin(2.5*pi*$)" tm="0">
                                          <p:val>
                                            <p:fltVal val="0"/>
                                          </p:val>
                                        </p:tav>
                                        <p:tav tm="100000">
                                          <p:val>
                                            <p:fltVal val="1"/>
                                          </p:val>
                                        </p:tav>
                                      </p:tavLst>
                                    </p:anim>
                                    <p:anim calcmode="lin" valueType="num">
                                      <p:cBhvr>
                                        <p:cTn dur="2000" fill="hold" id="13"/>
                                        <p:tgtEl>
                                          <p:spTgt spid="83"/>
                                        </p:tgtEl>
                                        <p:attrNameLst>
                                          <p:attrName>ppt_h</p:attrName>
                                        </p:attrNameLst>
                                      </p:cBhvr>
                                      <p:tavLst>
                                        <p:tav tm="0">
                                          <p:val>
                                            <p:strVal val="#ppt_h"/>
                                          </p:val>
                                        </p:tav>
                                        <p:tav tm="100000">
                                          <p:val>
                                            <p:strVal val="#ppt_h"/>
                                          </p:val>
                                        </p:tav>
                                      </p:tavLst>
                                    </p:anim>
                                  </p:childTnLst>
                                </p:cTn>
                              </p:par>
                              <p:par>
                                <p:cTn fill="hold" grpId="0" id="14" nodeType="withEffect" presetClass="entr" presetID="16" presetSubtype="21">
                                  <p:stCondLst>
                                    <p:cond delay="3250"/>
                                  </p:stCondLst>
                                  <p:childTnLst>
                                    <p:set>
                                      <p:cBhvr>
                                        <p:cTn dur="1" fill="hold" id="15">
                                          <p:stCondLst>
                                            <p:cond delay="0"/>
                                          </p:stCondLst>
                                        </p:cTn>
                                        <p:tgtEl>
                                          <p:spTgt spid="70"/>
                                        </p:tgtEl>
                                        <p:attrNameLst>
                                          <p:attrName>style.visibility</p:attrName>
                                        </p:attrNameLst>
                                      </p:cBhvr>
                                      <p:to>
                                        <p:strVal val="visible"/>
                                      </p:to>
                                    </p:set>
                                    <p:animEffect filter="barn(inVertical)" transition="in">
                                      <p:cBhvr>
                                        <p:cTn dur="500" id="16"/>
                                        <p:tgtEl>
                                          <p:spTgt spid="70"/>
                                        </p:tgtEl>
                                      </p:cBhvr>
                                    </p:animEffect>
                                  </p:childTnLst>
                                </p:cTn>
                              </p:par>
                            </p:childTnLst>
                          </p:cTn>
                        </p:par>
                        <p:par>
                          <p:cTn fill="hold" id="17" nodeType="afterGroup">
                            <p:stCondLst>
                              <p:cond delay="3750"/>
                            </p:stCondLst>
                            <p:childTnLst>
                              <p:par>
                                <p:cTn fill="hold" grpId="0" id="18" nodeType="afterEffect" presetClass="entr" presetID="10" presetSubtype="0">
                                  <p:stCondLst>
                                    <p:cond delay="0"/>
                                  </p:stCondLst>
                                  <p:childTnLst>
                                    <p:set>
                                      <p:cBhvr>
                                        <p:cTn dur="1" fill="hold" id="19">
                                          <p:stCondLst>
                                            <p:cond delay="0"/>
                                          </p:stCondLst>
                                        </p:cTn>
                                        <p:tgtEl>
                                          <p:spTgt spid="89"/>
                                        </p:tgtEl>
                                        <p:attrNameLst>
                                          <p:attrName>style.visibility</p:attrName>
                                        </p:attrNameLst>
                                      </p:cBhvr>
                                      <p:to>
                                        <p:strVal val="visible"/>
                                      </p:to>
                                    </p:set>
                                    <p:animEffect filter="fade" transition="in">
                                      <p:cBhvr>
                                        <p:cTn dur="1250" id="20"/>
                                        <p:tgtEl>
                                          <p:spTgt spid="89"/>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2" presetSubtype="4">
                                  <p:stCondLst>
                                    <p:cond delay="0"/>
                                  </p:stCondLst>
                                  <p:childTnLst>
                                    <p:set>
                                      <p:cBhvr>
                                        <p:cTn dur="1" fill="hold" id="24">
                                          <p:stCondLst>
                                            <p:cond delay="0"/>
                                          </p:stCondLst>
                                        </p:cTn>
                                        <p:tgtEl>
                                          <p:spTgt spid="25"/>
                                        </p:tgtEl>
                                        <p:attrNameLst>
                                          <p:attrName>style.visibility</p:attrName>
                                        </p:attrNameLst>
                                      </p:cBhvr>
                                      <p:to>
                                        <p:strVal val="visible"/>
                                      </p:to>
                                    </p:set>
                                    <p:animEffect filter="wipe(down)" transition="in">
                                      <p:cBhvr>
                                        <p:cTn dur="500" id="25"/>
                                        <p:tgtEl>
                                          <p:spTgt spid="25"/>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14" presetSubtype="10">
                                  <p:stCondLst>
                                    <p:cond delay="0"/>
                                  </p:stCondLst>
                                  <p:childTnLst>
                                    <p:set>
                                      <p:cBhvr>
                                        <p:cTn dur="1" fill="hold" id="29">
                                          <p:stCondLst>
                                            <p:cond delay="0"/>
                                          </p:stCondLst>
                                        </p:cTn>
                                        <p:tgtEl>
                                          <p:spTgt spid="26"/>
                                        </p:tgtEl>
                                        <p:attrNameLst>
                                          <p:attrName>style.visibility</p:attrName>
                                        </p:attrNameLst>
                                      </p:cBhvr>
                                      <p:to>
                                        <p:strVal val="visible"/>
                                      </p:to>
                                    </p:set>
                                    <p:animEffect filter="randombar(horizontal)" transition="in">
                                      <p:cBhvr>
                                        <p:cTn dur="500" id="30"/>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P grpId="0" spid="83"/>
      <p:bldP grpId="0" spid="8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任意多边形 13"/>
          <p:cNvSpPr/>
          <p:nvPr/>
        </p:nvSpPr>
        <p:spPr>
          <a:xfrm>
            <a:off x="-32074" y="2826391"/>
            <a:ext cx="12236938" cy="1865662"/>
          </a:xfrm>
          <a:custGeom>
            <a:gdLst>
              <a:gd fmla="*/ 0 w 12721389" name="connsiteX0"/>
              <a:gd fmla="*/ 532365 h 1078137" name="connsiteY0"/>
              <a:gd fmla="*/ 3593431 w 12721389" name="connsiteX1"/>
              <a:gd fmla="*/ 51102 h 1078137" name="connsiteY1"/>
              <a:gd fmla="*/ 7908758 w 12721389" name="connsiteX2"/>
              <a:gd fmla="*/ 1077797 h 1078137" name="connsiteY2"/>
              <a:gd fmla="*/ 11774905 w 12721389" name="connsiteX3"/>
              <a:gd fmla="*/ 163397 h 1078137" name="connsiteY3"/>
              <a:gd fmla="*/ 12721389 w 12721389" name="connsiteX4"/>
              <a:gd fmla="*/ 35060 h 1078137" name="connsiteY4"/>
              <a:gd fmla="*/ 0 w 12721389" name="connsiteX0-1"/>
              <a:gd fmla="*/ 532365 h 1078137" name="connsiteY0-2"/>
              <a:gd fmla="*/ 3593431 w 12721389" name="connsiteX1-3"/>
              <a:gd fmla="*/ 51102 h 1078137" name="connsiteY1-4"/>
              <a:gd fmla="*/ 7908758 w 12721389" name="connsiteX2-5"/>
              <a:gd fmla="*/ 1077797 h 1078137" name="connsiteY2-6"/>
              <a:gd fmla="*/ 11774905 w 12721389" name="connsiteX3-7"/>
              <a:gd fmla="*/ 163397 h 1078137" name="connsiteY3-8"/>
              <a:gd fmla="*/ 12721389 w 12721389" name="connsiteX4-9"/>
              <a:gd fmla="*/ 35060 h 1078137" name="connsiteY4-10"/>
              <a:gd fmla="*/ 0 w 12721389" name="connsiteX0-11"/>
              <a:gd fmla="*/ 503854 h 1049626" name="connsiteY0-12"/>
              <a:gd fmla="*/ 3593431 w 12721389" name="connsiteX1-13"/>
              <a:gd fmla="*/ 22591 h 1049626" name="connsiteY1-14"/>
              <a:gd fmla="*/ 7908758 w 12721389" name="connsiteX2-15"/>
              <a:gd fmla="*/ 1049286 h 1049626" name="connsiteY2-16"/>
              <a:gd fmla="*/ 11774905 w 12721389" name="connsiteX3-17"/>
              <a:gd fmla="*/ 134886 h 1049626" name="connsiteY3-18"/>
              <a:gd fmla="*/ 12721389 w 12721389" name="connsiteX4-19"/>
              <a:gd fmla="*/ 6549 h 1049626" name="connsiteY4-20"/>
              <a:gd fmla="*/ 0 w 12368463" name="connsiteX0-21"/>
              <a:gd fmla="*/ 498433 h 1044197" name="connsiteY0-22"/>
              <a:gd fmla="*/ 3593431 w 12368463" name="connsiteX1-23"/>
              <a:gd fmla="*/ 17170 h 1044197" name="connsiteY1-24"/>
              <a:gd fmla="*/ 7908758 w 12368463" name="connsiteX2-25"/>
              <a:gd fmla="*/ 1043865 h 1044197" name="connsiteY2-26"/>
              <a:gd fmla="*/ 11774905 w 12368463" name="connsiteX3-27"/>
              <a:gd fmla="*/ 129465 h 1044197" name="connsiteY3-28"/>
              <a:gd fmla="*/ 12368463 w 12368463" name="connsiteX4-29"/>
              <a:gd fmla="*/ 113423 h 1044197" name="connsiteY4-30"/>
              <a:gd fmla="*/ 0 w 12368463" name="connsiteX0-31"/>
              <a:gd fmla="*/ 498433 h 1044197" name="connsiteY0-32"/>
              <a:gd fmla="*/ 3593431 w 12368463" name="connsiteX1-33"/>
              <a:gd fmla="*/ 17170 h 1044197" name="connsiteY1-34"/>
              <a:gd fmla="*/ 7908758 w 12368463" name="connsiteX2-35"/>
              <a:gd fmla="*/ 1043865 h 1044197" name="connsiteY2-36"/>
              <a:gd fmla="*/ 11774905 w 12368463" name="connsiteX3-37"/>
              <a:gd fmla="*/ 129465 h 1044197" name="connsiteY3-38"/>
              <a:gd fmla="*/ 12368463 w 12368463" name="connsiteX4-39"/>
              <a:gd fmla="*/ 113423 h 1044197" name="connsiteY4-40"/>
              <a:gd fmla="*/ 0 w 12368463" name="connsiteX0-41"/>
              <a:gd fmla="*/ 498433 h 1045860" name="connsiteY0-42"/>
              <a:gd fmla="*/ 3593431 w 12368463" name="connsiteX1-43"/>
              <a:gd fmla="*/ 17170 h 1045860" name="connsiteY1-44"/>
              <a:gd fmla="*/ 7908758 w 12368463" name="connsiteX2-45"/>
              <a:gd fmla="*/ 1043865 h 1045860" name="connsiteY2-46"/>
              <a:gd fmla="*/ 11357810 w 12368463" name="connsiteX3-47"/>
              <a:gd fmla="*/ 273844 h 1045860" name="connsiteY3-48"/>
              <a:gd fmla="*/ 12368463 w 12368463" name="connsiteX4-49"/>
              <a:gd fmla="*/ 113423 h 1045860" name="connsiteY4-50"/>
              <a:gd fmla="*/ 0 w 12368463" name="connsiteX0-51"/>
              <a:gd fmla="*/ 503294 h 1146765" name="connsiteY0-52"/>
              <a:gd fmla="*/ 3593431 w 12368463" name="connsiteX1-53"/>
              <a:gd fmla="*/ 22031 h 1146765" name="connsiteY1-54"/>
              <a:gd fmla="*/ 8855242 w 12368463" name="connsiteX2-55"/>
              <a:gd fmla="*/ 1144979 h 1146765" name="connsiteY2-56"/>
              <a:gd fmla="*/ 11357810 w 12368463" name="connsiteX3-57"/>
              <a:gd fmla="*/ 278705 h 1146765" name="connsiteY3-58"/>
              <a:gd fmla="*/ 12368463 w 12368463" name="connsiteX4-59"/>
              <a:gd fmla="*/ 118284 h 1146765" name="connsiteY4-60"/>
              <a:gd fmla="*/ 0 w 12368463" name="connsiteX0-61"/>
              <a:gd fmla="*/ 503294 h 1157827" name="connsiteY0-62"/>
              <a:gd fmla="*/ 3593431 w 12368463" name="connsiteX1-63"/>
              <a:gd fmla="*/ 22031 h 1157827" name="connsiteY1-64"/>
              <a:gd fmla="*/ 8855242 w 12368463" name="connsiteX2-65"/>
              <a:gd fmla="*/ 1144979 h 1157827" name="connsiteY2-66"/>
              <a:gd fmla="*/ 11357810 w 12368463" name="connsiteX3-67"/>
              <a:gd fmla="*/ 599547 h 1157827" name="connsiteY3-68"/>
              <a:gd fmla="*/ 12368463 w 12368463" name="connsiteX4-69"/>
              <a:gd fmla="*/ 118284 h 1157827" name="connsiteY4-70"/>
              <a:gd fmla="*/ 0 w 12368463" name="connsiteX0-71"/>
              <a:gd fmla="*/ 503294 h 1161527" name="connsiteY0-72"/>
              <a:gd fmla="*/ 3593431 w 12368463" name="connsiteX1-73"/>
              <a:gd fmla="*/ 22031 h 1161527" name="connsiteY1-74"/>
              <a:gd fmla="*/ 8855242 w 12368463" name="connsiteX2-75"/>
              <a:gd fmla="*/ 1144979 h 1161527" name="connsiteY2-76"/>
              <a:gd fmla="*/ 11357810 w 12368463" name="connsiteX3-77"/>
              <a:gd fmla="*/ 599547 h 1161527" name="connsiteY3-78"/>
              <a:gd fmla="*/ 12368463 w 12368463" name="connsiteX4-79"/>
              <a:gd fmla="*/ 118284 h 1161527" name="connsiteY4-80"/>
              <a:gd fmla="*/ 0 w 12609094" name="connsiteX0-81"/>
              <a:gd fmla="*/ 503294 h 1157530" name="connsiteY0-82"/>
              <a:gd fmla="*/ 3593431 w 12609094" name="connsiteX1-83"/>
              <a:gd fmla="*/ 22031 h 1157530" name="connsiteY1-84"/>
              <a:gd fmla="*/ 8855242 w 12609094" name="connsiteX2-85"/>
              <a:gd fmla="*/ 1144979 h 1157530" name="connsiteY2-86"/>
              <a:gd fmla="*/ 11357810 w 12609094" name="connsiteX3-87"/>
              <a:gd fmla="*/ 599547 h 1157530" name="connsiteY3-88"/>
              <a:gd fmla="*/ 12609094 w 12609094" name="connsiteX4-89"/>
              <a:gd fmla="*/ 198494 h 1157530" name="connsiteY4-90"/>
              <a:gd fmla="*/ 0 w 12609094" name="connsiteX0-91"/>
              <a:gd fmla="*/ 503294 h 1157530" name="connsiteY0-92"/>
              <a:gd fmla="*/ 3593431 w 12609094" name="connsiteX1-93"/>
              <a:gd fmla="*/ 22031 h 1157530" name="connsiteY1-94"/>
              <a:gd fmla="*/ 8855242 w 12609094" name="connsiteX2-95"/>
              <a:gd fmla="*/ 1144979 h 1157530" name="connsiteY2-96"/>
              <a:gd fmla="*/ 11357810 w 12609094" name="connsiteX3-97"/>
              <a:gd fmla="*/ 599547 h 1157530" name="connsiteY3-98"/>
              <a:gd fmla="*/ 12609094 w 12609094" name="connsiteX4-99"/>
              <a:gd fmla="*/ 198494 h 1157530" name="connsiteY4-100"/>
              <a:gd fmla="*/ 0 w 12609094" name="connsiteX0-101"/>
              <a:gd fmla="*/ 503294 h 1157530" name="connsiteY0-102"/>
              <a:gd fmla="*/ 3593431 w 12609094" name="connsiteX1-103"/>
              <a:gd fmla="*/ 22031 h 1157530" name="connsiteY1-104"/>
              <a:gd fmla="*/ 8678779 w 12609094" name="connsiteX2-105"/>
              <a:gd fmla="*/ 1144979 h 1157530" name="connsiteY2-106"/>
              <a:gd fmla="*/ 11357810 w 12609094" name="connsiteX3-107"/>
              <a:gd fmla="*/ 599547 h 1157530" name="connsiteY3-108"/>
              <a:gd fmla="*/ 12609094 w 12609094" name="connsiteX4-109"/>
              <a:gd fmla="*/ 198494 h 1157530" name="connsiteY4-110"/>
              <a:gd fmla="*/ 0 w 12609094" name="connsiteX0-111"/>
              <a:gd fmla="*/ 503294 h 1145790" name="connsiteY0-112"/>
              <a:gd fmla="*/ 3593431 w 12609094" name="connsiteX1-113"/>
              <a:gd fmla="*/ 22031 h 1145790" name="connsiteY1-114"/>
              <a:gd fmla="*/ 8678779 w 12609094" name="connsiteX2-115"/>
              <a:gd fmla="*/ 1144979 h 1145790" name="connsiteY2-116"/>
              <a:gd fmla="*/ 12609094 w 12609094" name="connsiteX3-117"/>
              <a:gd fmla="*/ 198494 h 1145790" name="connsiteY3-118"/>
              <a:gd fmla="*/ 0 w 12609094" name="connsiteX0-119"/>
              <a:gd fmla="*/ 458098 h 1100219" name="connsiteY0-120"/>
              <a:gd fmla="*/ 4010526 w 12609094" name="connsiteX1-121"/>
              <a:gd fmla="*/ 24961 h 1100219" name="connsiteY1-122"/>
              <a:gd fmla="*/ 8678779 w 12609094" name="connsiteX2-123"/>
              <a:gd fmla="*/ 1099783 h 1100219" name="connsiteY2-124"/>
              <a:gd fmla="*/ 12609094 w 12609094" name="connsiteX3-125"/>
              <a:gd fmla="*/ 153298 h 1100219" name="connsiteY3-126"/>
              <a:gd fmla="*/ 0 w 12609094" name="connsiteX0-127"/>
              <a:gd fmla="*/ 459006 h 1117160" name="connsiteY0-128"/>
              <a:gd fmla="*/ 4010526 w 12609094" name="connsiteX1-129"/>
              <a:gd fmla="*/ 25869 h 1117160" name="connsiteY1-130"/>
              <a:gd fmla="*/ 8999621 w 12609094" name="connsiteX2-131"/>
              <a:gd fmla="*/ 1116733 h 1117160" name="connsiteY2-132"/>
              <a:gd fmla="*/ 12609094 w 12609094" name="connsiteX3-133"/>
              <a:gd fmla="*/ 154206 h 1117160" name="connsiteY3-134"/>
              <a:gd fmla="*/ 0 w 12288251" name="connsiteX0-135"/>
              <a:gd fmla="*/ 459006 h 1118949" name="connsiteY0-136"/>
              <a:gd fmla="*/ 4010526 w 12288251" name="connsiteX1-137"/>
              <a:gd fmla="*/ 25869 h 1118949" name="connsiteY1-138"/>
              <a:gd fmla="*/ 8999621 w 12288251" name="connsiteX2-139"/>
              <a:gd fmla="*/ 1116733 h 1118949" name="connsiteY2-140"/>
              <a:gd fmla="*/ 12288251 w 12288251" name="connsiteX3-141"/>
              <a:gd fmla="*/ 298585 h 1118949" name="connsiteY3-142"/>
              <a:gd fmla="*/ 0 w 12288251" name="connsiteX0-143"/>
              <a:gd fmla="*/ 459006 h 1119678" name="connsiteY0-144"/>
              <a:gd fmla="*/ 4010526 w 12288251" name="connsiteX1-145"/>
              <a:gd fmla="*/ 25869 h 1119678" name="connsiteY1-146"/>
              <a:gd fmla="*/ 8999621 w 12288251" name="connsiteX2-147"/>
              <a:gd fmla="*/ 1116733 h 1119678" name="connsiteY2-148"/>
              <a:gd fmla="*/ 12288251 w 12288251" name="connsiteX3-149"/>
              <a:gd fmla="*/ 298585 h 1119678" name="connsiteY3-150"/>
              <a:gd fmla="*/ 0 w 12336378" name="connsiteX0-151"/>
              <a:gd fmla="*/ 459006 h 1119678" name="connsiteY0-152"/>
              <a:gd fmla="*/ 4010526 w 12336378" name="connsiteX1-153"/>
              <a:gd fmla="*/ 25869 h 1119678" name="connsiteY1-154"/>
              <a:gd fmla="*/ 8999621 w 12336378" name="connsiteX2-155"/>
              <a:gd fmla="*/ 1116733 h 1119678" name="connsiteY2-156"/>
              <a:gd fmla="*/ 12336378 w 12336378" name="connsiteX3-157"/>
              <a:gd fmla="*/ 298585 h 1119678" name="connsiteY3-158"/>
              <a:gd fmla="*/ 0 w 12336378" name="connsiteX0-159"/>
              <a:gd fmla="*/ 459006 h 1119864" name="connsiteY0-160"/>
              <a:gd fmla="*/ 4010526 w 12336378" name="connsiteX1-161"/>
              <a:gd fmla="*/ 25869 h 1119864" name="connsiteY1-162"/>
              <a:gd fmla="*/ 8999621 w 12336378" name="connsiteX2-163"/>
              <a:gd fmla="*/ 1116733 h 1119864" name="connsiteY2-164"/>
              <a:gd fmla="*/ 12336378 w 12336378" name="connsiteX3-165"/>
              <a:gd fmla="*/ 298585 h 1119864" name="connsiteY3-166"/>
              <a:gd fmla="*/ 0 w 12336378" name="connsiteX0-167"/>
              <a:gd fmla="*/ 459920 h 1136723" name="connsiteY0-168"/>
              <a:gd fmla="*/ 4010526 w 12336378" name="connsiteX1-169"/>
              <a:gd fmla="*/ 26783 h 1136723" name="connsiteY1-170"/>
              <a:gd fmla="*/ 9160042 w 12336378" name="connsiteX2-171"/>
              <a:gd fmla="*/ 1133689 h 1136723" name="connsiteY2-172"/>
              <a:gd fmla="*/ 12336378 w 12336378" name="connsiteX3-173"/>
              <a:gd fmla="*/ 299499 h 1136723" name="connsiteY3-174"/>
              <a:gd fmla="*/ 0 w 12336378" name="connsiteX0-175"/>
              <a:gd fmla="*/ 489883 h 1167372" name="connsiteY0-176"/>
              <a:gd fmla="*/ 3930315 w 12336378" name="connsiteX1-177"/>
              <a:gd fmla="*/ 24662 h 1167372" name="connsiteY1-178"/>
              <a:gd fmla="*/ 9160042 w 12336378" name="connsiteX2-179"/>
              <a:gd fmla="*/ 1163652 h 1167372" name="connsiteY2-180"/>
              <a:gd fmla="*/ 12336378 w 12336378" name="connsiteX3-181"/>
              <a:gd fmla="*/ 329462 h 1167372" name="connsiteY3-182"/>
              <a:gd fmla="*/ 0 w 12336378" name="connsiteX0-183"/>
              <a:gd fmla="*/ 489883 h 1167372" name="connsiteY0-184"/>
              <a:gd fmla="*/ 3930315 w 12336378" name="connsiteX1-185"/>
              <a:gd fmla="*/ 24662 h 1167372" name="connsiteY1-186"/>
              <a:gd fmla="*/ 9160042 w 12336378" name="connsiteX2-187"/>
              <a:gd fmla="*/ 1163652 h 1167372" name="connsiteY2-188"/>
              <a:gd fmla="*/ 12336378 w 12336378" name="connsiteX3-189"/>
              <a:gd fmla="*/ 329462 h 1167372" name="connsiteY3-190"/>
              <a:gd fmla="*/ 0 w 12336378" name="connsiteX0-191"/>
              <a:gd fmla="*/ 489883 h 1166384" name="connsiteY0-192"/>
              <a:gd fmla="*/ 3930315 w 12336378" name="connsiteX1-193"/>
              <a:gd fmla="*/ 24662 h 1166384" name="connsiteY1-194"/>
              <a:gd fmla="*/ 9160042 w 12336378" name="connsiteX2-195"/>
              <a:gd fmla="*/ 1163652 h 1166384" name="connsiteY2-196"/>
              <a:gd fmla="*/ 12336378 w 12336378" name="connsiteX3-197"/>
              <a:gd fmla="*/ 329462 h 1166384" name="connsiteY3-198"/>
              <a:gd fmla="*/ 0 w 12256167" name="connsiteX0-199"/>
              <a:gd fmla="*/ 489883 h 1168885" name="connsiteY0-200"/>
              <a:gd fmla="*/ 3930315 w 12256167" name="connsiteX1-201"/>
              <a:gd fmla="*/ 24662 h 1168885" name="connsiteY1-202"/>
              <a:gd fmla="*/ 9160042 w 12256167" name="connsiteX2-203"/>
              <a:gd fmla="*/ 1163652 h 1168885" name="connsiteY2-204"/>
              <a:gd fmla="*/ 12256167 w 12256167" name="connsiteX3-205"/>
              <a:gd fmla="*/ 425715 h 1168885" name="connsiteY3-206"/>
              <a:gd fmla="*/ 0 w 12240125" name="connsiteX0-207"/>
              <a:gd fmla="*/ 238646 h 1254532" name="connsiteY0-208"/>
              <a:gd fmla="*/ 3914273 w 12240125" name="connsiteX1-209"/>
              <a:gd fmla="*/ 110309 h 1254532" name="connsiteY1-210"/>
              <a:gd fmla="*/ 9144000 w 12240125" name="connsiteX2-211"/>
              <a:gd fmla="*/ 1249299 h 1254532" name="connsiteY2-212"/>
              <a:gd fmla="*/ 12240125 w 12240125" name="connsiteX3-213"/>
              <a:gd fmla="*/ 511362 h 1254532" name="connsiteY3-214"/>
              <a:gd fmla="*/ 0 w 12240125" name="connsiteX0-215"/>
              <a:gd fmla="*/ 259219 h 1275890" name="connsiteY0-216"/>
              <a:gd fmla="*/ 3978441 w 12240125" name="connsiteX1-217"/>
              <a:gd fmla="*/ 98798 h 1275890" name="connsiteY1-218"/>
              <a:gd fmla="*/ 9144000 w 12240125" name="connsiteX2-219"/>
              <a:gd fmla="*/ 1269872 h 1275890" name="connsiteY2-220"/>
              <a:gd fmla="*/ 12240125 w 12240125" name="connsiteX3-221"/>
              <a:gd fmla="*/ 531935 h 1275890" name="connsiteY3-222"/>
              <a:gd fmla="*/ 0 w 12240125" name="connsiteX0-223"/>
              <a:gd fmla="*/ 259219 h 1271902" name="connsiteY0-224"/>
              <a:gd fmla="*/ 3978441 w 12240125" name="connsiteX1-225"/>
              <a:gd fmla="*/ 98798 h 1271902" name="connsiteY1-226"/>
              <a:gd fmla="*/ 9144000 w 12240125" name="connsiteX2-227"/>
              <a:gd fmla="*/ 1269872 h 1271902" name="connsiteY2-228"/>
              <a:gd fmla="*/ 12240125 w 12240125" name="connsiteX3-229"/>
              <a:gd fmla="*/ 531935 h 1271902" name="connsiteY3-230"/>
              <a:gd fmla="*/ 0 w 12240125" name="connsiteX0-231"/>
              <a:gd fmla="*/ 259219 h 1271902" name="connsiteY0-232"/>
              <a:gd fmla="*/ 3978441 w 12240125" name="connsiteX1-233"/>
              <a:gd fmla="*/ 98798 h 1271902" name="connsiteY1-234"/>
              <a:gd fmla="*/ 8999621 w 12240125" name="connsiteX2-235"/>
              <a:gd fmla="*/ 1269872 h 1271902" name="connsiteY2-236"/>
              <a:gd fmla="*/ 12240125 w 12240125" name="connsiteX3-237"/>
              <a:gd fmla="*/ 531935 h 1271902" name="connsiteY3-238"/>
            </a:gdLst>
            <a:cxnLst>
              <a:cxn ang="0">
                <a:pos x="connsiteX0-1" y="connsiteY0-2"/>
              </a:cxn>
              <a:cxn ang="0">
                <a:pos x="connsiteX1-3" y="connsiteY1-4"/>
              </a:cxn>
              <a:cxn ang="0">
                <a:pos x="connsiteX2-5" y="connsiteY2-6"/>
              </a:cxn>
              <a:cxn ang="0">
                <a:pos x="connsiteX3-7" y="connsiteY3-8"/>
              </a:cxn>
            </a:cxnLst>
            <a:rect b="b" l="l" r="r" t="t"/>
            <a:pathLst>
              <a:path h="1271902" w="12240125">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nvGrpSpPr>
          <p:cNvPr id="20" name="组合 19"/>
          <p:cNvGrpSpPr/>
          <p:nvPr/>
        </p:nvGrpSpPr>
        <p:grpSpPr>
          <a:xfrm>
            <a:off x="2032411" y="2460387"/>
            <a:ext cx="662952" cy="662952"/>
            <a:chOff x="8077071" y="845254"/>
            <a:chExt cx="2036801" cy="2036802"/>
          </a:xfrm>
        </p:grpSpPr>
        <p:sp>
          <p:nvSpPr>
            <p:cNvPr id="21" name="椭圆 20"/>
            <p:cNvSpPr/>
            <p:nvPr/>
          </p:nvSpPr>
          <p:spPr>
            <a:xfrm>
              <a:off x="8077071" y="845254"/>
              <a:ext cx="2036801" cy="2036802"/>
            </a:xfrm>
            <a:prstGeom prst="ellipse">
              <a:avLst/>
            </a:prstGeom>
            <a:solidFill>
              <a:srgbClr val="C0617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tx1">
                    <a:lumMod val="65000"/>
                    <a:lumOff val="35000"/>
                  </a:schemeClr>
                </a:solidFill>
              </a:endParaRPr>
            </a:p>
          </p:txBody>
        </p:sp>
        <p:sp>
          <p:nvSpPr>
            <p:cNvPr id="22" name="Freeform 126"/>
            <p:cNvSpPr>
              <a:spLocks noChangeAspect="1" noEditPoints="1"/>
            </p:cNvSpPr>
            <p:nvPr/>
          </p:nvSpPr>
          <p:spPr bwMode="auto">
            <a:xfrm>
              <a:off x="8639337" y="1292885"/>
              <a:ext cx="912278" cy="1141540"/>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algn="tl" blurRad="50800" dir="2700000" dist="38100" rotWithShape="0">
                <a:prstClr val="black">
                  <a:alpha val="40000"/>
                </a:prstClr>
              </a:outerShdw>
            </a:effectLst>
          </p:spPr>
          <p:txBody>
            <a:bodyPr anchor="t" anchorCtr="0" bIns="45708" compatLnSpc="1" lIns="91416" numCol="1" rIns="91416" tIns="45708" vert="horz" wrap="square"/>
            <a:lstStyle/>
            <a:p>
              <a:endParaRPr altLang="en-US" lang="zh-CN" sz="1799">
                <a:solidFill>
                  <a:schemeClr val="tx1">
                    <a:lumMod val="65000"/>
                    <a:lumOff val="35000"/>
                  </a:schemeClr>
                </a:solidFill>
                <a:latin charset="0" panose="020b0604020202020204" pitchFamily="34" typeface="Arial"/>
                <a:cs charset="0" panose="020b0604020202020204" pitchFamily="34" typeface="Arial"/>
              </a:endParaRPr>
            </a:p>
          </p:txBody>
        </p:sp>
      </p:grpSp>
      <p:grpSp>
        <p:nvGrpSpPr>
          <p:cNvPr id="23" name="组合 22"/>
          <p:cNvGrpSpPr/>
          <p:nvPr/>
        </p:nvGrpSpPr>
        <p:grpSpPr>
          <a:xfrm>
            <a:off x="4042133" y="2748344"/>
            <a:ext cx="662952" cy="662952"/>
            <a:chOff x="8125599" y="1434035"/>
            <a:chExt cx="2036802" cy="2036802"/>
          </a:xfrm>
        </p:grpSpPr>
        <p:sp>
          <p:nvSpPr>
            <p:cNvPr id="24" name="椭圆 23"/>
            <p:cNvSpPr/>
            <p:nvPr/>
          </p:nvSpPr>
          <p:spPr>
            <a:xfrm>
              <a:off x="8125599" y="1434035"/>
              <a:ext cx="2036802" cy="2036802"/>
            </a:xfrm>
            <a:prstGeom prst="ellipse">
              <a:avLst/>
            </a:prstGeom>
            <a:solidFill>
              <a:srgbClr val="943D4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tx1">
                    <a:lumMod val="65000"/>
                    <a:lumOff val="35000"/>
                  </a:schemeClr>
                </a:solidFill>
              </a:endParaRPr>
            </a:p>
          </p:txBody>
        </p:sp>
        <p:sp>
          <p:nvSpPr>
            <p:cNvPr id="25" name="Freeform 261"/>
            <p:cNvSpPr/>
            <p:nvPr/>
          </p:nvSpPr>
          <p:spPr bwMode="auto">
            <a:xfrm>
              <a:off x="8628544" y="1966960"/>
              <a:ext cx="1000932" cy="1000932"/>
            </a:xfrm>
            <a:custGeom>
              <a:gdLst>
                <a:gd fmla="*/ 84 w 86" name="T0"/>
                <a:gd fmla="*/ 13 h 86" name="T1"/>
                <a:gd fmla="*/ 74 w 86" name="T2"/>
                <a:gd fmla="*/ 1 h 86" name="T3"/>
                <a:gd fmla="*/ 72 w 86" name="T4"/>
                <a:gd fmla="*/ 1 h 86" name="T5"/>
                <a:gd fmla="*/ 71 w 86" name="T6"/>
                <a:gd fmla="*/ 1 h 86" name="T7"/>
                <a:gd fmla="*/ 69 w 86" name="T8"/>
                <a:gd fmla="*/ 4 h 86" name="T9"/>
                <a:gd fmla="*/ 69 w 86" name="T10"/>
                <a:gd fmla="*/ 10 h 86" name="T11"/>
                <a:gd fmla="*/ 59 w 86" name="T12"/>
                <a:gd fmla="*/ 10 h 86" name="T13"/>
                <a:gd fmla="*/ 59 w 86" name="T14"/>
                <a:gd fmla="*/ 1 h 86" name="T15"/>
                <a:gd fmla="*/ 58 w 86" name="T16"/>
                <a:gd fmla="*/ 0 h 86" name="T17"/>
                <a:gd fmla="*/ 46 w 86" name="T18"/>
                <a:gd fmla="*/ 0 h 86" name="T19"/>
                <a:gd fmla="*/ 45 w 86" name="T20"/>
                <a:gd fmla="*/ 1 h 86" name="T21"/>
                <a:gd fmla="*/ 45 w 86" name="T22"/>
                <a:gd fmla="*/ 10 h 86" name="T23"/>
                <a:gd fmla="*/ 44 w 86" name="T24"/>
                <a:gd fmla="*/ 13 h 86" name="T25"/>
                <a:gd fmla="*/ 44 w 86" name="T26"/>
                <a:gd fmla="*/ 21 h 86" name="T27"/>
                <a:gd fmla="*/ 45 w 86" name="T28"/>
                <a:gd fmla="*/ 24 h 86" name="T29"/>
                <a:gd fmla="*/ 45 w 86" name="T30"/>
                <a:gd fmla="*/ 27 h 86" name="T31"/>
                <a:gd fmla="*/ 37 w 86" name="T32"/>
                <a:gd fmla="*/ 27 h 86" name="T33"/>
                <a:gd fmla="*/ 37 w 86" name="T34"/>
                <a:gd fmla="*/ 21 h 86" name="T35"/>
                <a:gd fmla="*/ 34 w 86" name="T36"/>
                <a:gd fmla="*/ 18 h 86" name="T37"/>
                <a:gd fmla="*/ 32 w 86" name="T38"/>
                <a:gd fmla="*/ 18 h 86" name="T39"/>
                <a:gd fmla="*/ 29 w 86" name="T40"/>
                <a:gd fmla="*/ 18 h 86" name="T41"/>
                <a:gd fmla="*/ 3 w 86" name="T42"/>
                <a:gd fmla="*/ 30 h 86" name="T43"/>
                <a:gd fmla="*/ 0 w 86" name="T44"/>
                <a:gd fmla="*/ 34 h 86" name="T45"/>
                <a:gd fmla="*/ 3 w 86" name="T46"/>
                <a:gd fmla="*/ 38 h 86" name="T47"/>
                <a:gd fmla="*/ 29 w 86" name="T48"/>
                <a:gd fmla="*/ 50 h 86" name="T49"/>
                <a:gd fmla="*/ 31 w 86" name="T50"/>
                <a:gd fmla="*/ 51 h 86" name="T51"/>
                <a:gd fmla="*/ 34 w 86" name="T52"/>
                <a:gd fmla="*/ 50 h 86" name="T53"/>
                <a:gd fmla="*/ 37 w 86" name="T54"/>
                <a:gd fmla="*/ 47 h 86" name="T55"/>
                <a:gd fmla="*/ 37 w 86" name="T56"/>
                <a:gd fmla="*/ 42 h 86" name="T57"/>
                <a:gd fmla="*/ 45 w 86" name="T58"/>
                <a:gd fmla="*/ 42 h 86" name="T59"/>
                <a:gd fmla="*/ 45 w 86" name="T60"/>
                <a:gd fmla="*/ 85 h 86" name="T61"/>
                <a:gd fmla="*/ 46 w 86" name="T62"/>
                <a:gd fmla="*/ 86 h 86" name="T63"/>
                <a:gd fmla="*/ 58 w 86" name="T64"/>
                <a:gd fmla="*/ 86 h 86" name="T65"/>
                <a:gd fmla="*/ 59 w 86" name="T66"/>
                <a:gd fmla="*/ 85 h 86" name="T67"/>
                <a:gd fmla="*/ 59 w 86" name="T68"/>
                <a:gd fmla="*/ 41 h 86" name="T69"/>
                <a:gd fmla="*/ 62 w 86" name="T70"/>
                <a:gd fmla="*/ 38 h 86" name="T71"/>
                <a:gd fmla="*/ 62 w 86" name="T72"/>
                <a:gd fmla="*/ 30 h 86" name="T73"/>
                <a:gd fmla="*/ 59 w 86" name="T74"/>
                <a:gd fmla="*/ 27 h 86" name="T75"/>
                <a:gd fmla="*/ 59 w 86" name="T76"/>
                <a:gd fmla="*/ 25 h 86" name="T77"/>
                <a:gd fmla="*/ 69 w 86" name="T78"/>
                <a:gd fmla="*/ 25 h 86" name="T79"/>
                <a:gd fmla="*/ 69 w 86" name="T80"/>
                <a:gd fmla="*/ 30 h 86" name="T81"/>
                <a:gd fmla="*/ 71 w 86" name="T82"/>
                <a:gd fmla="*/ 33 h 86" name="T83"/>
                <a:gd fmla="*/ 73 w 86" name="T84"/>
                <a:gd fmla="*/ 34 h 86" name="T85"/>
                <a:gd fmla="*/ 74 w 86" name="T86"/>
                <a:gd fmla="*/ 33 h 86" name="T87"/>
                <a:gd fmla="*/ 84 w 86" name="T88"/>
                <a:gd fmla="*/ 21 h 86" name="T89"/>
                <a:gd fmla="*/ 86 w 86" name="T90"/>
                <a:gd fmla="*/ 17 h 86" name="T91"/>
                <a:gd fmla="*/ 84 w 86" name="T92"/>
                <a:gd fmla="*/ 13 h 8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6" w="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algn="tl" blurRad="50800" dir="2700000" dist="38100" rotWithShape="0">
                <a:prstClr val="black">
                  <a:alpha val="40000"/>
                </a:prstClr>
              </a:outerShdw>
            </a:effectLst>
          </p:spPr>
          <p:txBody>
            <a:bodyPr anchor="t" anchorCtr="0" bIns="45708" compatLnSpc="1" lIns="91416" numCol="1" rIns="91416" tIns="45708" vert="horz" wrap="square"/>
            <a:lstStyle/>
            <a:p>
              <a:endParaRPr altLang="en-US" lang="zh-CN" sz="1799">
                <a:solidFill>
                  <a:schemeClr val="tx1">
                    <a:lumMod val="65000"/>
                    <a:lumOff val="35000"/>
                  </a:schemeClr>
                </a:solidFill>
              </a:endParaRPr>
            </a:p>
          </p:txBody>
        </p:sp>
      </p:grpSp>
      <p:grpSp>
        <p:nvGrpSpPr>
          <p:cNvPr id="26" name="组合 25"/>
          <p:cNvGrpSpPr/>
          <p:nvPr/>
        </p:nvGrpSpPr>
        <p:grpSpPr>
          <a:xfrm>
            <a:off x="6063812" y="3580865"/>
            <a:ext cx="662952" cy="662952"/>
            <a:chOff x="8125599" y="1434035"/>
            <a:chExt cx="2036802" cy="2036802"/>
          </a:xfrm>
        </p:grpSpPr>
        <p:sp>
          <p:nvSpPr>
            <p:cNvPr id="27" name="椭圆 26"/>
            <p:cNvSpPr/>
            <p:nvPr/>
          </p:nvSpPr>
          <p:spPr>
            <a:xfrm>
              <a:off x="8125599" y="1434035"/>
              <a:ext cx="2036802" cy="2036802"/>
            </a:xfrm>
            <a:prstGeom prst="ellipse">
              <a:avLst/>
            </a:prstGeom>
            <a:solidFill>
              <a:srgbClr val="C0617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tx1">
                    <a:lumMod val="65000"/>
                    <a:lumOff val="35000"/>
                  </a:schemeClr>
                </a:solidFill>
              </a:endParaRPr>
            </a:p>
          </p:txBody>
        </p:sp>
        <p:grpSp>
          <p:nvGrpSpPr>
            <p:cNvPr id="28" name="组合 27"/>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9" name="Freeform 301"/>
              <p:cNvSpPr>
                <a:spLocks noEditPoints="1"/>
              </p:cNvSpPr>
              <p:nvPr/>
            </p:nvSpPr>
            <p:spPr bwMode="auto">
              <a:xfrm>
                <a:off x="5191140" y="1031873"/>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tx1">
                      <a:lumMod val="65000"/>
                      <a:lumOff val="35000"/>
                    </a:schemeClr>
                  </a:solidFill>
                </a:endParaRPr>
              </a:p>
            </p:txBody>
          </p:sp>
          <p:sp>
            <p:nvSpPr>
              <p:cNvPr id="30" name="Freeform 302"/>
              <p:cNvSpPr>
                <a:spLocks noEditPoints="1"/>
              </p:cNvSpPr>
              <p:nvPr/>
            </p:nvSpPr>
            <p:spPr bwMode="auto">
              <a:xfrm>
                <a:off x="5084781" y="971548"/>
                <a:ext cx="139701"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tx1">
                      <a:lumMod val="65000"/>
                      <a:lumOff val="35000"/>
                    </a:schemeClr>
                  </a:solidFill>
                </a:endParaRPr>
              </a:p>
            </p:txBody>
          </p:sp>
          <p:sp>
            <p:nvSpPr>
              <p:cNvPr id="31"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tx1">
                      <a:lumMod val="65000"/>
                      <a:lumOff val="35000"/>
                    </a:schemeClr>
                  </a:solidFill>
                </a:endParaRPr>
              </a:p>
            </p:txBody>
          </p:sp>
        </p:grpSp>
      </p:grpSp>
      <p:grpSp>
        <p:nvGrpSpPr>
          <p:cNvPr id="32" name="组合 31"/>
          <p:cNvGrpSpPr/>
          <p:nvPr/>
        </p:nvGrpSpPr>
        <p:grpSpPr>
          <a:xfrm>
            <a:off x="7983388" y="4245069"/>
            <a:ext cx="662952" cy="662952"/>
            <a:chOff x="8125599" y="1434035"/>
            <a:chExt cx="2036802" cy="2036802"/>
          </a:xfrm>
        </p:grpSpPr>
        <p:sp>
          <p:nvSpPr>
            <p:cNvPr id="33" name="椭圆 32"/>
            <p:cNvSpPr/>
            <p:nvPr/>
          </p:nvSpPr>
          <p:spPr>
            <a:xfrm>
              <a:off x="8125599" y="1434035"/>
              <a:ext cx="2036802" cy="2036802"/>
            </a:xfrm>
            <a:prstGeom prst="ellipse">
              <a:avLst/>
            </a:prstGeom>
            <a:solidFill>
              <a:srgbClr val="943D4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tx1">
                    <a:lumMod val="65000"/>
                    <a:lumOff val="35000"/>
                  </a:schemeClr>
                </a:solidFill>
              </a:endParaRPr>
            </a:p>
          </p:txBody>
        </p:sp>
        <p:sp>
          <p:nvSpPr>
            <p:cNvPr id="34" name="Freeform 9"/>
            <p:cNvSpPr>
              <a:spLocks noEditPoints="1"/>
            </p:cNvSpPr>
            <p:nvPr/>
          </p:nvSpPr>
          <p:spPr bwMode="auto">
            <a:xfrm rot="19469484">
              <a:off x="8577909" y="1818269"/>
              <a:ext cx="1162163" cy="1238355"/>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algn="tl" blurRad="50800" dir="2700000" dist="38100" rotWithShape="0">
                <a:prstClr val="black">
                  <a:alpha val="40000"/>
                </a:prstClr>
              </a:outerShdw>
            </a:effectLst>
          </p:spPr>
          <p:txBody>
            <a:bodyPr anchor="t" anchorCtr="0" bIns="45708" compatLnSpc="1" lIns="91416" numCol="1" rIns="91416" tIns="45708" vert="horz" wrap="square"/>
            <a:lstStyle/>
            <a:p>
              <a:endParaRPr altLang="en-US" lang="zh-CN" sz="1799">
                <a:solidFill>
                  <a:schemeClr val="tx1">
                    <a:lumMod val="65000"/>
                    <a:lumOff val="35000"/>
                  </a:schemeClr>
                </a:solidFill>
              </a:endParaRPr>
            </a:p>
          </p:txBody>
        </p:sp>
      </p:grpSp>
      <p:grpSp>
        <p:nvGrpSpPr>
          <p:cNvPr id="35" name="组合 34"/>
          <p:cNvGrpSpPr/>
          <p:nvPr/>
        </p:nvGrpSpPr>
        <p:grpSpPr>
          <a:xfrm>
            <a:off x="10094534" y="4098511"/>
            <a:ext cx="662952" cy="662952"/>
            <a:chOff x="8125599" y="1434035"/>
            <a:chExt cx="2036802" cy="2036802"/>
          </a:xfrm>
        </p:grpSpPr>
        <p:sp>
          <p:nvSpPr>
            <p:cNvPr id="36" name="椭圆 35"/>
            <p:cNvSpPr/>
            <p:nvPr/>
          </p:nvSpPr>
          <p:spPr>
            <a:xfrm>
              <a:off x="8125599" y="1434035"/>
              <a:ext cx="2036802" cy="2036802"/>
            </a:xfrm>
            <a:prstGeom prst="ellipse">
              <a:avLst/>
            </a:prstGeom>
            <a:solidFill>
              <a:srgbClr val="C0617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tx1">
                    <a:lumMod val="65000"/>
                    <a:lumOff val="35000"/>
                  </a:schemeClr>
                </a:solidFill>
              </a:endParaRPr>
            </a:p>
          </p:txBody>
        </p:sp>
        <p:sp>
          <p:nvSpPr>
            <p:cNvPr id="37" name="Freeform 206"/>
            <p:cNvSpPr>
              <a:spLocks noChangeAspect="1" noEditPoints="1"/>
            </p:cNvSpPr>
            <p:nvPr/>
          </p:nvSpPr>
          <p:spPr bwMode="auto">
            <a:xfrm>
              <a:off x="8691164" y="1871942"/>
              <a:ext cx="935653" cy="1131009"/>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algn="tl" blurRad="50800" dir="2700000" dist="38100" rotWithShape="0">
                <a:prstClr val="black">
                  <a:alpha val="40000"/>
                </a:prstClr>
              </a:outerShdw>
            </a:effectLst>
          </p:spPr>
          <p:txBody>
            <a:bodyPr anchor="t" anchorCtr="0" bIns="45708" compatLnSpc="1" lIns="91416" numCol="1" rIns="91416" tIns="45708" vert="horz" wrap="square"/>
            <a:lstStyle/>
            <a:p>
              <a:endParaRPr altLang="en-US" lang="zh-CN" sz="1799">
                <a:solidFill>
                  <a:schemeClr val="tx1">
                    <a:lumMod val="65000"/>
                    <a:lumOff val="35000"/>
                  </a:schemeClr>
                </a:solidFill>
                <a:latin charset="0" panose="020b0604020202020204" pitchFamily="34" typeface="Arial"/>
                <a:cs charset="0" panose="020b0604020202020204" pitchFamily="34" typeface="Arial"/>
              </a:endParaRPr>
            </a:p>
          </p:txBody>
        </p:sp>
      </p:grpSp>
      <p:sp>
        <p:nvSpPr>
          <p:cNvPr id="38" name="TextBox 37"/>
          <p:cNvSpPr txBox="1"/>
          <p:nvPr/>
        </p:nvSpPr>
        <p:spPr>
          <a:xfrm>
            <a:off x="13510893" y="7029355"/>
            <a:ext cx="868680" cy="365608"/>
          </a:xfrm>
          <a:prstGeom prst="rect">
            <a:avLst/>
          </a:prstGeom>
          <a:noFill/>
        </p:spPr>
        <p:txBody>
          <a:bodyPr rtlCol="0" wrap="none">
            <a:spAutoFit/>
          </a:bodyPr>
          <a:lstStyle/>
          <a:p>
            <a:r>
              <a:rPr altLang="en-US" lang="zh-CN" sz="1799"/>
              <a:t>延时符</a:t>
            </a:r>
          </a:p>
        </p:txBody>
      </p:sp>
      <p:sp>
        <p:nvSpPr>
          <p:cNvPr id="39" name="文本框 38">
            <a:extLst>
              <a:ext uri="{FF2B5EF4-FFF2-40B4-BE49-F238E27FC236}">
                <a16:creationId xmlns:a16="http://schemas.microsoft.com/office/drawing/2014/main" id="{FAD91C60-68AE-4BBE-9296-2EC34EE3ED85}"/>
              </a:ext>
            </a:extLst>
          </p:cNvPr>
          <p:cNvSpPr txBox="1"/>
          <p:nvPr/>
        </p:nvSpPr>
        <p:spPr>
          <a:xfrm>
            <a:off x="910374" y="173520"/>
            <a:ext cx="5466980" cy="601962"/>
          </a:xfrm>
          <a:prstGeom prst="rect">
            <a:avLst/>
          </a:prstGeom>
          <a:noFill/>
        </p:spPr>
        <p:txBody>
          <a:bodyPr bIns="34281" lIns="68562" rIns="68562" rtlCol="0" tIns="34281" wrap="square">
            <a:spAutoFit/>
          </a:bodyPr>
          <a:lstStyle/>
          <a:p>
            <a:pPr lvl="1" marL="0"/>
            <a:r>
              <a:rPr altLang="zh-CN" b="1" lang="en-US" sz="3500">
                <a:blipFill>
                  <a:blip r:embed="rId3"/>
                  <a:stretch>
                    <a:fillRect/>
                  </a:stretch>
                </a:blipFill>
                <a:latin charset="-122" panose="020b0503020204020204" pitchFamily="34" typeface="微软雅黑"/>
                <a:ea charset="-122" panose="020b0503020204020204" pitchFamily="34" typeface="微软雅黑"/>
              </a:rPr>
              <a:t>SWOT分析局限性</a:t>
            </a:r>
          </a:p>
        </p:txBody>
      </p:sp>
      <p:sp>
        <p:nvSpPr>
          <p:cNvPr id="40" name="文本框 39">
            <a:extLst>
              <a:ext uri="{FF2B5EF4-FFF2-40B4-BE49-F238E27FC236}">
                <a16:creationId xmlns:a16="http://schemas.microsoft.com/office/drawing/2014/main" id="{B4F0BBF9-8C79-43B2-AB99-B6CDD2D609B8}"/>
              </a:ext>
            </a:extLst>
          </p:cNvPr>
          <p:cNvSpPr txBox="1"/>
          <p:nvPr/>
        </p:nvSpPr>
        <p:spPr>
          <a:xfrm>
            <a:off x="1312027" y="1146716"/>
            <a:ext cx="2730106" cy="1325880"/>
          </a:xfrm>
          <a:prstGeom prst="rect">
            <a:avLst/>
          </a:prstGeom>
          <a:noFill/>
        </p:spPr>
        <p:txBody>
          <a:bodyPr rtlCol="0" wrap="square">
            <a:spAutoFit/>
          </a:bodyPr>
          <a:lstStyle/>
          <a:p>
            <a:pPr indent="-342900" marL="342900">
              <a:lnSpc>
                <a:spcPct val="150000"/>
              </a:lnSpc>
              <a:buFont charset="2" panose="05000000000000000000" pitchFamily="2" typeface="Wingdings"/>
              <a:buChar char="Ø"/>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进行SWOT分析的时候必须对公司的优势与劣势有客观的认识</a:t>
            </a:r>
          </a:p>
        </p:txBody>
      </p:sp>
      <p:sp>
        <p:nvSpPr>
          <p:cNvPr id="41" name="文本框 40">
            <a:extLst>
              <a:ext uri="{FF2B5EF4-FFF2-40B4-BE49-F238E27FC236}">
                <a16:creationId xmlns:a16="http://schemas.microsoft.com/office/drawing/2014/main" id="{C83B225E-9B12-42A4-864A-541849C881E0}"/>
              </a:ext>
            </a:extLst>
          </p:cNvPr>
          <p:cNvSpPr txBox="1"/>
          <p:nvPr/>
        </p:nvSpPr>
        <p:spPr>
          <a:xfrm>
            <a:off x="3053544" y="3580824"/>
            <a:ext cx="2554227" cy="1325880"/>
          </a:xfrm>
          <a:prstGeom prst="rect">
            <a:avLst/>
          </a:prstGeom>
          <a:noFill/>
        </p:spPr>
        <p:txBody>
          <a:bodyPr rtlCol="0" wrap="square">
            <a:spAutoFit/>
          </a:bodyPr>
          <a:lstStyle/>
          <a:p>
            <a:pPr indent="-342900" marL="342900">
              <a:lnSpc>
                <a:spcPct val="150000"/>
              </a:lnSpc>
              <a:buFont charset="2" panose="05000000000000000000" pitchFamily="2" typeface="Wingdings"/>
              <a:buChar char="Ø"/>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进行SWOT分析的时候必须区分公司的现状与前景</a:t>
            </a:r>
          </a:p>
        </p:txBody>
      </p:sp>
      <p:sp>
        <p:nvSpPr>
          <p:cNvPr id="42" name="文本框 41">
            <a:extLst>
              <a:ext uri="{FF2B5EF4-FFF2-40B4-BE49-F238E27FC236}">
                <a16:creationId xmlns:a16="http://schemas.microsoft.com/office/drawing/2014/main" id="{FCCF3E5F-4F5A-4441-9D43-B78BC70C153E}"/>
              </a:ext>
            </a:extLst>
          </p:cNvPr>
          <p:cNvSpPr txBox="1"/>
          <p:nvPr/>
        </p:nvSpPr>
        <p:spPr>
          <a:xfrm>
            <a:off x="5297882" y="2234804"/>
            <a:ext cx="2155809" cy="1325880"/>
          </a:xfrm>
          <a:prstGeom prst="rect">
            <a:avLst/>
          </a:prstGeom>
          <a:noFill/>
        </p:spPr>
        <p:txBody>
          <a:bodyPr rtlCol="0" wrap="square">
            <a:spAutoFit/>
          </a:bodyPr>
          <a:lstStyle/>
          <a:p>
            <a:pPr indent="-342900" marL="342900">
              <a:lnSpc>
                <a:spcPct val="150000"/>
              </a:lnSpc>
              <a:buFont charset="2" panose="05000000000000000000" pitchFamily="2" typeface="Wingdings"/>
              <a:buChar char="Ø"/>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进行SWOT分析的时候必须考虑全面</a:t>
            </a:r>
          </a:p>
        </p:txBody>
      </p:sp>
      <p:sp>
        <p:nvSpPr>
          <p:cNvPr id="43" name="文本框 42">
            <a:extLst>
              <a:ext uri="{FF2B5EF4-FFF2-40B4-BE49-F238E27FC236}">
                <a16:creationId xmlns:a16="http://schemas.microsoft.com/office/drawing/2014/main" id="{4B761175-12F2-45F1-8CAE-67A44C3DA800}"/>
              </a:ext>
            </a:extLst>
          </p:cNvPr>
          <p:cNvSpPr txBox="1"/>
          <p:nvPr/>
        </p:nvSpPr>
        <p:spPr>
          <a:xfrm>
            <a:off x="7085735" y="5049276"/>
            <a:ext cx="2458260" cy="1325880"/>
          </a:xfrm>
          <a:prstGeom prst="rect">
            <a:avLst/>
          </a:prstGeom>
          <a:noFill/>
        </p:spPr>
        <p:txBody>
          <a:bodyPr rtlCol="0" wrap="square">
            <a:spAutoFit/>
          </a:bodyPr>
          <a:lstStyle/>
          <a:p>
            <a:pPr indent="-342900" marL="342900">
              <a:lnSpc>
                <a:spcPct val="150000"/>
              </a:lnSpc>
              <a:buFont charset="2" panose="05000000000000000000" pitchFamily="2" typeface="Wingdings"/>
              <a:buChar char="Ø"/>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进行SWOT分析的时候必须与竞争对手进行比较</a:t>
            </a:r>
          </a:p>
        </p:txBody>
      </p:sp>
      <p:sp>
        <p:nvSpPr>
          <p:cNvPr id="44" name="文本框 43">
            <a:extLst>
              <a:ext uri="{FF2B5EF4-FFF2-40B4-BE49-F238E27FC236}">
                <a16:creationId xmlns:a16="http://schemas.microsoft.com/office/drawing/2014/main" id="{60634C1A-6DB2-47BE-BE12-DCF8ABF4BFA8}"/>
              </a:ext>
            </a:extLst>
          </p:cNvPr>
          <p:cNvSpPr txBox="1"/>
          <p:nvPr/>
        </p:nvSpPr>
        <p:spPr>
          <a:xfrm>
            <a:off x="8993533" y="2529126"/>
            <a:ext cx="2332108" cy="1737360"/>
          </a:xfrm>
          <a:prstGeom prst="rect">
            <a:avLst/>
          </a:prstGeom>
          <a:noFill/>
        </p:spPr>
        <p:txBody>
          <a:bodyPr rtlCol="0" wrap="square">
            <a:spAutoFit/>
          </a:bodyPr>
          <a:lstStyle/>
          <a:p>
            <a:pPr indent="-342900" marL="342900">
              <a:lnSpc>
                <a:spcPct val="150000"/>
              </a:lnSpc>
              <a:buFont charset="2" panose="05000000000000000000" pitchFamily="2" typeface="Wingdings"/>
              <a:buChar char="Ø"/>
            </a:pPr>
            <a:r>
              <a:rPr altLang="en-US" lang="zh-CN">
                <a:solidFill>
                  <a:schemeClr val="tx1">
                    <a:lumMod val="75000"/>
                    <a:lumOff val="25000"/>
                  </a:schemeClr>
                </a:solidFill>
                <a:latin charset="0" panose="020b0602020204020303" pitchFamily="34" typeface="Futura Md BT"/>
                <a:ea charset="-122" panose="020b0503020204020204" pitchFamily="34" typeface="微软雅黑"/>
              </a:rPr>
              <a:t>保持SWOT分析法的简洁化，避免复杂化与过度分析</a:t>
            </a:r>
          </a:p>
        </p:txBody>
      </p:sp>
    </p:spTree>
    <p:extLst>
      <p:ext uri="{BB962C8B-B14F-4D97-AF65-F5344CB8AC3E}">
        <p14:creationId val="345706395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1000" id="7"/>
                                        <p:tgtEl>
                                          <p:spTgt spid="14"/>
                                        </p:tgtEl>
                                      </p:cBhvr>
                                    </p:animEffect>
                                  </p:childTnLst>
                                </p:cTn>
                              </p:par>
                            </p:childTnLst>
                          </p:cTn>
                        </p:par>
                        <p:par>
                          <p:cTn fill="hold" id="8" nodeType="afterGroup">
                            <p:stCondLst>
                              <p:cond delay="1000"/>
                            </p:stCondLst>
                            <p:childTnLst>
                              <p:par>
                                <p:cTn fill="hold" id="9" nodeType="afterEffect" presetClass="entr" presetID="2" presetSubtype="1">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750" fill="hold" id="11"/>
                                        <p:tgtEl>
                                          <p:spTgt spid="20"/>
                                        </p:tgtEl>
                                        <p:attrNameLst>
                                          <p:attrName>ppt_x</p:attrName>
                                        </p:attrNameLst>
                                      </p:cBhvr>
                                      <p:tavLst>
                                        <p:tav tm="0">
                                          <p:val>
                                            <p:strVal val="#ppt_x"/>
                                          </p:val>
                                        </p:tav>
                                        <p:tav tm="100000">
                                          <p:val>
                                            <p:strVal val="#ppt_x"/>
                                          </p:val>
                                        </p:tav>
                                      </p:tavLst>
                                    </p:anim>
                                    <p:anim calcmode="lin" valueType="num">
                                      <p:cBhvr additive="base">
                                        <p:cTn dur="750" fill="hold" id="12"/>
                                        <p:tgtEl>
                                          <p:spTgt spid="20"/>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750"/>
                            </p:stCondLst>
                            <p:childTnLst>
                              <p:par>
                                <p:cTn fill="hold" id="14" nodeType="afterEffect" presetClass="entr" presetID="2" presetSubtype="1">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additive="base">
                                        <p:cTn dur="750" fill="hold" id="16"/>
                                        <p:tgtEl>
                                          <p:spTgt spid="23"/>
                                        </p:tgtEl>
                                        <p:attrNameLst>
                                          <p:attrName>ppt_x</p:attrName>
                                        </p:attrNameLst>
                                      </p:cBhvr>
                                      <p:tavLst>
                                        <p:tav tm="0">
                                          <p:val>
                                            <p:strVal val="#ppt_x"/>
                                          </p:val>
                                        </p:tav>
                                        <p:tav tm="100000">
                                          <p:val>
                                            <p:strVal val="#ppt_x"/>
                                          </p:val>
                                        </p:tav>
                                      </p:tavLst>
                                    </p:anim>
                                    <p:anim calcmode="lin" valueType="num">
                                      <p:cBhvr additive="base">
                                        <p:cTn dur="750" fill="hold" id="17"/>
                                        <p:tgtEl>
                                          <p:spTgt spid="23"/>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2500"/>
                            </p:stCondLst>
                            <p:childTnLst>
                              <p:par>
                                <p:cTn fill="hold" id="19" nodeType="afterEffect" presetClass="entr" presetID="2" presetSubtype="1">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750" fill="hold" id="21"/>
                                        <p:tgtEl>
                                          <p:spTgt spid="26"/>
                                        </p:tgtEl>
                                        <p:attrNameLst>
                                          <p:attrName>ppt_x</p:attrName>
                                        </p:attrNameLst>
                                      </p:cBhvr>
                                      <p:tavLst>
                                        <p:tav tm="0">
                                          <p:val>
                                            <p:strVal val="#ppt_x"/>
                                          </p:val>
                                        </p:tav>
                                        <p:tav tm="100000">
                                          <p:val>
                                            <p:strVal val="#ppt_x"/>
                                          </p:val>
                                        </p:tav>
                                      </p:tavLst>
                                    </p:anim>
                                    <p:anim calcmode="lin" valueType="num">
                                      <p:cBhvr additive="base">
                                        <p:cTn dur="750" fill="hold" id="22"/>
                                        <p:tgtEl>
                                          <p:spTgt spid="26"/>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3250"/>
                            </p:stCondLst>
                            <p:childTnLst>
                              <p:par>
                                <p:cTn fill="hold" id="24" nodeType="afterEffect" presetClass="entr" presetID="2" presetSubtype="1">
                                  <p:stCondLst>
                                    <p:cond delay="0"/>
                                  </p:stCondLst>
                                  <p:childTnLst>
                                    <p:set>
                                      <p:cBhvr>
                                        <p:cTn dur="1" fill="hold" id="25">
                                          <p:stCondLst>
                                            <p:cond delay="0"/>
                                          </p:stCondLst>
                                        </p:cTn>
                                        <p:tgtEl>
                                          <p:spTgt spid="32"/>
                                        </p:tgtEl>
                                        <p:attrNameLst>
                                          <p:attrName>style.visibility</p:attrName>
                                        </p:attrNameLst>
                                      </p:cBhvr>
                                      <p:to>
                                        <p:strVal val="visible"/>
                                      </p:to>
                                    </p:set>
                                    <p:anim calcmode="lin" valueType="num">
                                      <p:cBhvr additive="base">
                                        <p:cTn dur="750" fill="hold" id="26"/>
                                        <p:tgtEl>
                                          <p:spTgt spid="32"/>
                                        </p:tgtEl>
                                        <p:attrNameLst>
                                          <p:attrName>ppt_x</p:attrName>
                                        </p:attrNameLst>
                                      </p:cBhvr>
                                      <p:tavLst>
                                        <p:tav tm="0">
                                          <p:val>
                                            <p:strVal val="#ppt_x"/>
                                          </p:val>
                                        </p:tav>
                                        <p:tav tm="100000">
                                          <p:val>
                                            <p:strVal val="#ppt_x"/>
                                          </p:val>
                                        </p:tav>
                                      </p:tavLst>
                                    </p:anim>
                                    <p:anim calcmode="lin" valueType="num">
                                      <p:cBhvr additive="base">
                                        <p:cTn dur="750" fill="hold" id="27"/>
                                        <p:tgtEl>
                                          <p:spTgt spid="32"/>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4000"/>
                            </p:stCondLst>
                            <p:childTnLst>
                              <p:par>
                                <p:cTn fill="hold" id="29" nodeType="afterEffect" presetClass="entr" presetID="2" presetSubtype="1">
                                  <p:stCondLst>
                                    <p:cond delay="0"/>
                                  </p:stCondLst>
                                  <p:childTnLst>
                                    <p:set>
                                      <p:cBhvr>
                                        <p:cTn dur="1" fill="hold" id="30">
                                          <p:stCondLst>
                                            <p:cond delay="0"/>
                                          </p:stCondLst>
                                        </p:cTn>
                                        <p:tgtEl>
                                          <p:spTgt spid="35"/>
                                        </p:tgtEl>
                                        <p:attrNameLst>
                                          <p:attrName>style.visibility</p:attrName>
                                        </p:attrNameLst>
                                      </p:cBhvr>
                                      <p:to>
                                        <p:strVal val="visible"/>
                                      </p:to>
                                    </p:set>
                                    <p:anim calcmode="lin" valueType="num">
                                      <p:cBhvr additive="base">
                                        <p:cTn dur="750" fill="hold" id="31"/>
                                        <p:tgtEl>
                                          <p:spTgt spid="35"/>
                                        </p:tgtEl>
                                        <p:attrNameLst>
                                          <p:attrName>ppt_x</p:attrName>
                                        </p:attrNameLst>
                                      </p:cBhvr>
                                      <p:tavLst>
                                        <p:tav tm="0">
                                          <p:val>
                                            <p:strVal val="#ppt_x"/>
                                          </p:val>
                                        </p:tav>
                                        <p:tav tm="100000">
                                          <p:val>
                                            <p:strVal val="#ppt_x"/>
                                          </p:val>
                                        </p:tav>
                                      </p:tavLst>
                                    </p:anim>
                                    <p:anim calcmode="lin" valueType="num">
                                      <p:cBhvr additive="base">
                                        <p:cTn dur="750" fill="hold" id="32"/>
                                        <p:tgtEl>
                                          <p:spTgt spid="35"/>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4750"/>
                            </p:stCondLst>
                            <p:childTnLst>
                              <p:par>
                                <p:cTn fill="hold" grpId="0" id="34" nodeType="afterEffect" presetClass="entr" presetID="10" presetSubtype="0">
                                  <p:stCondLst>
                                    <p:cond delay="0"/>
                                  </p:stCondLst>
                                  <p:childTnLst>
                                    <p:set>
                                      <p:cBhvr>
                                        <p:cTn dur="1" fill="hold" id="35">
                                          <p:stCondLst>
                                            <p:cond delay="0"/>
                                          </p:stCondLst>
                                        </p:cTn>
                                        <p:tgtEl>
                                          <p:spTgt spid="38"/>
                                        </p:tgtEl>
                                        <p:attrNameLst>
                                          <p:attrName>style.visibility</p:attrName>
                                        </p:attrNameLst>
                                      </p:cBhvr>
                                      <p:to>
                                        <p:strVal val="visible"/>
                                      </p:to>
                                    </p:set>
                                    <p:animEffect filter="fade" transition="in">
                                      <p:cBhvr>
                                        <p:cTn dur="1250" id="36"/>
                                        <p:tgtEl>
                                          <p:spTgt spid="38"/>
                                        </p:tgtEl>
                                      </p:cBhvr>
                                    </p:animEffect>
                                  </p:childTnLst>
                                </p:cTn>
                              </p:par>
                            </p:childTnLst>
                          </p:cTn>
                        </p:par>
                        <p:par>
                          <p:cTn fill="hold" id="37" nodeType="afterGroup">
                            <p:stCondLst>
                              <p:cond delay="6000"/>
                            </p:stCondLst>
                            <p:childTnLst>
                              <p:par>
                                <p:cTn fill="hold" grpId="0" id="38" nodeType="afterEffect" presetClass="entr" presetID="22" presetSubtype="8">
                                  <p:stCondLst>
                                    <p:cond delay="0"/>
                                  </p:stCondLst>
                                  <p:childTnLst>
                                    <p:set>
                                      <p:cBhvr>
                                        <p:cTn dur="1" fill="hold" id="39">
                                          <p:stCondLst>
                                            <p:cond delay="0"/>
                                          </p:stCondLst>
                                        </p:cTn>
                                        <p:tgtEl>
                                          <p:spTgt spid="40"/>
                                        </p:tgtEl>
                                        <p:attrNameLst>
                                          <p:attrName>style.visibility</p:attrName>
                                        </p:attrNameLst>
                                      </p:cBhvr>
                                      <p:to>
                                        <p:strVal val="visible"/>
                                      </p:to>
                                    </p:set>
                                    <p:animEffect filter="wipe(left)" transition="in">
                                      <p:cBhvr>
                                        <p:cTn dur="500" id="40"/>
                                        <p:tgtEl>
                                          <p:spTgt spid="40"/>
                                        </p:tgtEl>
                                      </p:cBhvr>
                                    </p:animEffect>
                                  </p:childTnLst>
                                </p:cTn>
                              </p:par>
                            </p:childTnLst>
                          </p:cTn>
                        </p:par>
                        <p:par>
                          <p:cTn fill="hold" id="41" nodeType="afterGroup">
                            <p:stCondLst>
                              <p:cond delay="6500"/>
                            </p:stCondLst>
                            <p:childTnLst>
                              <p:par>
                                <p:cTn fill="hold" grpId="0" id="42" nodeType="afterEffect" presetClass="entr" presetID="22" presetSubtype="8">
                                  <p:stCondLst>
                                    <p:cond delay="0"/>
                                  </p:stCondLst>
                                  <p:childTnLst>
                                    <p:set>
                                      <p:cBhvr>
                                        <p:cTn dur="1" fill="hold" id="43">
                                          <p:stCondLst>
                                            <p:cond delay="0"/>
                                          </p:stCondLst>
                                        </p:cTn>
                                        <p:tgtEl>
                                          <p:spTgt spid="41"/>
                                        </p:tgtEl>
                                        <p:attrNameLst>
                                          <p:attrName>style.visibility</p:attrName>
                                        </p:attrNameLst>
                                      </p:cBhvr>
                                      <p:to>
                                        <p:strVal val="visible"/>
                                      </p:to>
                                    </p:set>
                                    <p:animEffect filter="wipe(left)" transition="in">
                                      <p:cBhvr>
                                        <p:cTn dur="500" id="44"/>
                                        <p:tgtEl>
                                          <p:spTgt spid="41"/>
                                        </p:tgtEl>
                                      </p:cBhvr>
                                    </p:animEffect>
                                  </p:childTnLst>
                                </p:cTn>
                              </p:par>
                            </p:childTnLst>
                          </p:cTn>
                        </p:par>
                        <p:par>
                          <p:cTn fill="hold" id="45" nodeType="afterGroup">
                            <p:stCondLst>
                              <p:cond delay="7000"/>
                            </p:stCondLst>
                            <p:childTnLst>
                              <p:par>
                                <p:cTn fill="hold" grpId="0" id="46" nodeType="afterEffect" presetClass="entr" presetID="22" presetSubtype="8">
                                  <p:stCondLst>
                                    <p:cond delay="0"/>
                                  </p:stCondLst>
                                  <p:childTnLst>
                                    <p:set>
                                      <p:cBhvr>
                                        <p:cTn dur="1" fill="hold" id="47">
                                          <p:stCondLst>
                                            <p:cond delay="0"/>
                                          </p:stCondLst>
                                        </p:cTn>
                                        <p:tgtEl>
                                          <p:spTgt spid="42"/>
                                        </p:tgtEl>
                                        <p:attrNameLst>
                                          <p:attrName>style.visibility</p:attrName>
                                        </p:attrNameLst>
                                      </p:cBhvr>
                                      <p:to>
                                        <p:strVal val="visible"/>
                                      </p:to>
                                    </p:set>
                                    <p:animEffect filter="wipe(left)" transition="in">
                                      <p:cBhvr>
                                        <p:cTn dur="500" id="48"/>
                                        <p:tgtEl>
                                          <p:spTgt spid="42"/>
                                        </p:tgtEl>
                                      </p:cBhvr>
                                    </p:animEffect>
                                  </p:childTnLst>
                                </p:cTn>
                              </p:par>
                            </p:childTnLst>
                          </p:cTn>
                        </p:par>
                        <p:par>
                          <p:cTn fill="hold" id="49" nodeType="afterGroup">
                            <p:stCondLst>
                              <p:cond delay="7500"/>
                            </p:stCondLst>
                            <p:childTnLst>
                              <p:par>
                                <p:cTn fill="hold" grpId="0" id="50" nodeType="afterEffect" presetClass="entr" presetID="22" presetSubtype="8">
                                  <p:stCondLst>
                                    <p:cond delay="0"/>
                                  </p:stCondLst>
                                  <p:childTnLst>
                                    <p:set>
                                      <p:cBhvr>
                                        <p:cTn dur="1" fill="hold" id="51">
                                          <p:stCondLst>
                                            <p:cond delay="0"/>
                                          </p:stCondLst>
                                        </p:cTn>
                                        <p:tgtEl>
                                          <p:spTgt spid="43"/>
                                        </p:tgtEl>
                                        <p:attrNameLst>
                                          <p:attrName>style.visibility</p:attrName>
                                        </p:attrNameLst>
                                      </p:cBhvr>
                                      <p:to>
                                        <p:strVal val="visible"/>
                                      </p:to>
                                    </p:set>
                                    <p:animEffect filter="wipe(left)" transition="in">
                                      <p:cBhvr>
                                        <p:cTn dur="500" id="52"/>
                                        <p:tgtEl>
                                          <p:spTgt spid="43"/>
                                        </p:tgtEl>
                                      </p:cBhvr>
                                    </p:animEffect>
                                  </p:childTnLst>
                                </p:cTn>
                              </p:par>
                            </p:childTnLst>
                          </p:cTn>
                        </p:par>
                        <p:par>
                          <p:cTn fill="hold" id="53" nodeType="afterGroup">
                            <p:stCondLst>
                              <p:cond delay="8000"/>
                            </p:stCondLst>
                            <p:childTnLst>
                              <p:par>
                                <p:cTn fill="hold" grpId="0" id="54" nodeType="afterEffect" presetClass="entr" presetID="22" presetSubtype="8">
                                  <p:stCondLst>
                                    <p:cond delay="0"/>
                                  </p:stCondLst>
                                  <p:childTnLst>
                                    <p:set>
                                      <p:cBhvr>
                                        <p:cTn dur="1" fill="hold" id="55">
                                          <p:stCondLst>
                                            <p:cond delay="0"/>
                                          </p:stCondLst>
                                        </p:cTn>
                                        <p:tgtEl>
                                          <p:spTgt spid="44"/>
                                        </p:tgtEl>
                                        <p:attrNameLst>
                                          <p:attrName>style.visibility</p:attrName>
                                        </p:attrNameLst>
                                      </p:cBhvr>
                                      <p:to>
                                        <p:strVal val="visible"/>
                                      </p:to>
                                    </p:set>
                                    <p:animEffect filter="wipe(left)" transition="in">
                                      <p:cBhvr>
                                        <p:cTn dur="500" id="56"/>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38"/>
      <p:bldP grpId="0" spid="40"/>
      <p:bldP grpId="0" spid="41"/>
      <p:bldP grpId="0" spid="42"/>
      <p:bldP grpId="0" spid="43"/>
      <p:bldP grpId="0" spid="44"/>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Freeform 5"/>
          <p:cNvSpPr/>
          <p:nvPr/>
        </p:nvSpPr>
        <p:spPr bwMode="auto">
          <a:xfrm>
            <a:off x="4512237" y="-26484"/>
            <a:ext cx="3166618" cy="1294451"/>
          </a:xfrm>
          <a:custGeom>
            <a:rect b="b" l="l" r="r" t="t"/>
            <a:pathLst>
              <a:path h="513429" w="1212931">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blipFill>
            <a:blip r:embed="rId3"/>
            <a:stretch>
              <a:fillRect/>
            </a:stretch>
          </a:blipFill>
          <a:ln cap="flat" w="9525">
            <a:noFill/>
            <a:prstDash val="solid"/>
            <a:miter lim="800000"/>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cs typeface="+mn-ea"/>
              <a:sym typeface="+mn-lt"/>
            </a:endParaRPr>
          </a:p>
        </p:txBody>
      </p:sp>
      <p:sp>
        <p:nvSpPr>
          <p:cNvPr id="67" name="TextBox 59"/>
          <p:cNvSpPr txBox="1">
            <a:spLocks noChangeArrowheads="1"/>
          </p:cNvSpPr>
          <p:nvPr/>
        </p:nvSpPr>
        <p:spPr bwMode="auto">
          <a:xfrm>
            <a:off x="4440247" y="403053"/>
            <a:ext cx="3311506" cy="676656"/>
          </a:xfrm>
          <a:prstGeom prst="rect">
            <a:avLst/>
          </a:prstGeom>
          <a:noFill/>
          <a:ln>
            <a:noFill/>
          </a:ln>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3491">
              <a:lnSpc>
                <a:spcPct val="120000"/>
              </a:lnSpc>
              <a:defRPr/>
            </a:pPr>
            <a:r>
              <a:rPr altLang="en-US" b="1" kern="0" lang="zh-CN" sz="3200">
                <a:solidFill>
                  <a:schemeClr val="bg1"/>
                </a:solidFill>
                <a:latin typeface="+mn-lt"/>
                <a:ea typeface="+mn-ea"/>
                <a:cs typeface="+mn-ea"/>
                <a:sym typeface="+mn-lt"/>
              </a:rPr>
              <a:t>结 束 语 </a:t>
            </a:r>
          </a:p>
        </p:txBody>
      </p:sp>
      <p:sp>
        <p:nvSpPr>
          <p:cNvPr id="89" name="TextBox 88"/>
          <p:cNvSpPr txBox="1"/>
          <p:nvPr/>
        </p:nvSpPr>
        <p:spPr>
          <a:xfrm>
            <a:off x="13510893" y="7029355"/>
            <a:ext cx="868680" cy="365608"/>
          </a:xfrm>
          <a:prstGeom prst="rect">
            <a:avLst/>
          </a:prstGeom>
          <a:noFill/>
        </p:spPr>
        <p:txBody>
          <a:bodyPr rtlCol="0" wrap="none">
            <a:spAutoFit/>
          </a:bodyPr>
          <a:lstStyle/>
          <a:p>
            <a:r>
              <a:rPr altLang="en-US" lang="zh-CN" sz="1799">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val="0"/>
              </a:ext>
            </a:extLst>
          </a:blip>
          <a:stretch>
            <a:fillRect/>
          </a:stretch>
        </p:blipFill>
        <p:spPr>
          <a:xfrm>
            <a:off x="0" y="4644188"/>
            <a:ext cx="12192000" cy="2213811"/>
          </a:xfrm>
          <a:prstGeom prst="rect">
            <a:avLst/>
          </a:prstGeom>
        </p:spPr>
      </p:pic>
      <p:sp>
        <p:nvSpPr>
          <p:cNvPr id="22" name="文本框 1">
            <a:extLst>
              <a:ext uri="{FF2B5EF4-FFF2-40B4-BE49-F238E27FC236}">
                <a16:creationId xmlns:a16="http://schemas.microsoft.com/office/drawing/2014/main" id="{39D99FC6-4151-484C-94FE-5E3A5F035DB1}"/>
              </a:ext>
            </a:extLst>
          </p:cNvPr>
          <p:cNvSpPr txBox="1"/>
          <p:nvPr/>
        </p:nvSpPr>
        <p:spPr>
          <a:xfrm>
            <a:off x="1638795" y="1921230"/>
            <a:ext cx="9355773" cy="1188171"/>
          </a:xfrm>
          <a:prstGeom prst="rect">
            <a:avLst/>
          </a:prstGeom>
          <a:noFill/>
        </p:spPr>
        <p:txBody>
          <a:bodyPr rtlCol="0" wrap="square">
            <a:spAutoFit/>
          </a:bodyPr>
          <a:lstStyle/>
          <a:p>
            <a:pPr>
              <a:lnSpc>
                <a:spcPct val="120000"/>
              </a:lnSpc>
            </a:pPr>
            <a:r>
              <a:rPr altLang="en-US" b="1" lang="zh-CN" sz="1999">
                <a:solidFill>
                  <a:srgbClr val="943D41"/>
                </a:solidFill>
                <a:latin charset="-122" panose="020b0503020204020204" pitchFamily="34" typeface="微软雅黑"/>
                <a:ea charset="-122" panose="020b0503020204020204" pitchFamily="34" typeface="微软雅黑"/>
              </a:rPr>
              <a:t>概述：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23" name="文本框 25">
            <a:extLst>
              <a:ext uri="{FF2B5EF4-FFF2-40B4-BE49-F238E27FC236}">
                <a16:creationId xmlns:a16="http://schemas.microsoft.com/office/drawing/2014/main" id="{F17741EF-64FE-4D8B-8DED-91CABB5F11CF}"/>
              </a:ext>
            </a:extLst>
          </p:cNvPr>
          <p:cNvSpPr txBox="1"/>
          <p:nvPr/>
        </p:nvSpPr>
        <p:spPr>
          <a:xfrm>
            <a:off x="1638795" y="3332064"/>
            <a:ext cx="9355773" cy="2386503"/>
          </a:xfrm>
          <a:prstGeom prst="rect">
            <a:avLst/>
          </a:prstGeom>
          <a:noFill/>
        </p:spPr>
        <p:txBody>
          <a:bodyPr rtlCol="0" wrap="square">
            <a:spAutoFit/>
          </a:bodyPr>
          <a:lstStyle/>
          <a:p>
            <a:pPr>
              <a:lnSpc>
                <a:spcPct val="120000"/>
              </a:lnSpc>
              <a:spcAft>
                <a:spcPts val="800"/>
              </a:spcAft>
            </a:pPr>
            <a:r>
              <a:rPr altLang="en-US" b="1" lang="zh-CN" sz="1999">
                <a:solidFill>
                  <a:srgbClr val="943D41"/>
                </a:solidFill>
                <a:latin charset="-122" panose="020b0503020204020204" pitchFamily="34" typeface="微软雅黑"/>
                <a:ea charset="-122" panose="020b0503020204020204" pitchFamily="34" typeface="微软雅黑"/>
              </a:rPr>
              <a:t>摘要：您的内容打在这里，或者通过复制您的文本后，在此框中选择粘贴，并选择只保留文字。在此录入上述图表的综合描述说明，在此录入上述图表的综合描述说明，在此录入上述图表的综合描述说明。</a:t>
            </a:r>
          </a:p>
          <a:p>
            <a:pPr>
              <a:lnSpc>
                <a:spcPct val="120000"/>
              </a:lnSpc>
              <a:spcAft>
                <a:spcPts val="800"/>
              </a:spcAft>
            </a:pPr>
            <a:r>
              <a:rPr altLang="en-US" b="1" lang="zh-CN" sz="1999">
                <a:solidFill>
                  <a:srgbClr val="943D4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Tree>
    <p:extLst>
      <p:ext uri="{BB962C8B-B14F-4D97-AF65-F5344CB8AC3E}">
        <p14:creationId val="21857788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1000" id="7"/>
                                        <p:tgtEl>
                                          <p:spTgt spid="47"/>
                                        </p:tgtEl>
                                      </p:cBhvr>
                                    </p:animEffect>
                                    <p:anim calcmode="lin" valueType="num">
                                      <p:cBhvr>
                                        <p:cTn dur="1000" fill="hold" id="8"/>
                                        <p:tgtEl>
                                          <p:spTgt spid="47"/>
                                        </p:tgtEl>
                                        <p:attrNameLst>
                                          <p:attrName>ppt_x</p:attrName>
                                        </p:attrNameLst>
                                      </p:cBhvr>
                                      <p:tavLst>
                                        <p:tav tm="0">
                                          <p:val>
                                            <p:strVal val="#ppt_x"/>
                                          </p:val>
                                        </p:tav>
                                        <p:tav tm="100000">
                                          <p:val>
                                            <p:strVal val="#ppt_x"/>
                                          </p:val>
                                        </p:tav>
                                      </p:tavLst>
                                    </p:anim>
                                    <p:anim calcmode="lin" valueType="num">
                                      <p:cBhvr>
                                        <p:cTn dur="1000" fill="hold" id="9"/>
                                        <p:tgtEl>
                                          <p:spTgt spid="4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67"/>
                                        </p:tgtEl>
                                        <p:attrNameLst>
                                          <p:attrName>style.visibility</p:attrName>
                                        </p:attrNameLst>
                                      </p:cBhvr>
                                      <p:to>
                                        <p:strVal val="visible"/>
                                      </p:to>
                                    </p:set>
                                    <p:anim calcmode="lin" valueType="num">
                                      <p:cBhvr>
                                        <p:cTn dur="500" fill="hold" id="13"/>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67"/>
                                        </p:tgtEl>
                                        <p:attrNameLst>
                                          <p:attrName>ppt_y</p:attrName>
                                        </p:attrNameLst>
                                      </p:cBhvr>
                                      <p:tavLst>
                                        <p:tav tm="0">
                                          <p:val>
                                            <p:strVal val="#ppt_y"/>
                                          </p:val>
                                        </p:tav>
                                        <p:tav tm="100000">
                                          <p:val>
                                            <p:strVal val="#ppt_y"/>
                                          </p:val>
                                        </p:tav>
                                      </p:tavLst>
                                    </p:anim>
                                    <p:anim calcmode="lin" valueType="num">
                                      <p:cBhvr>
                                        <p:cTn dur="500" fill="hold" id="15"/>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6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6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89"/>
                                        </p:tgtEl>
                                        <p:attrNameLst>
                                          <p:attrName>style.visibility</p:attrName>
                                        </p:attrNameLst>
                                      </p:cBhvr>
                                      <p:to>
                                        <p:strVal val="visible"/>
                                      </p:to>
                                    </p:set>
                                    <p:animEffect filter="fade" transition="in">
                                      <p:cBhvr>
                                        <p:cTn dur="1250" id="21"/>
                                        <p:tgtEl>
                                          <p:spTgt spid="89"/>
                                        </p:tgtEl>
                                      </p:cBhvr>
                                    </p:animEffect>
                                  </p:childTnLst>
                                </p:cTn>
                              </p:par>
                            </p:childTnLst>
                          </p:cTn>
                        </p:par>
                        <p:par>
                          <p:cTn fill="hold" id="22" nodeType="afterGroup">
                            <p:stCondLst>
                              <p:cond delay="2750"/>
                            </p:stCondLst>
                            <p:childTnLst>
                              <p:par>
                                <p:cTn fill="hold" grpId="0" id="23" nodeType="afterEffect" presetClass="entr" presetID="42" presetSubtype="0">
                                  <p:stCondLst>
                                    <p:cond delay="0"/>
                                  </p:stCondLst>
                                  <p:childTnLst>
                                    <p:set>
                                      <p:cBhvr>
                                        <p:cTn dur="1" fill="hold" id="24">
                                          <p:stCondLst>
                                            <p:cond delay="0"/>
                                          </p:stCondLst>
                                        </p:cTn>
                                        <p:tgtEl>
                                          <p:spTgt spid="22"/>
                                        </p:tgtEl>
                                        <p:attrNameLst>
                                          <p:attrName>style.visibility</p:attrName>
                                        </p:attrNameLst>
                                      </p:cBhvr>
                                      <p:to>
                                        <p:strVal val="visible"/>
                                      </p:to>
                                    </p:set>
                                    <p:animEffect filter="fade" transition="in">
                                      <p:cBhvr>
                                        <p:cTn dur="1000" id="25"/>
                                        <p:tgtEl>
                                          <p:spTgt spid="22"/>
                                        </p:tgtEl>
                                      </p:cBhvr>
                                    </p:animEffect>
                                    <p:anim calcmode="lin" valueType="num">
                                      <p:cBhvr>
                                        <p:cTn dur="1000" fill="hold" id="26"/>
                                        <p:tgtEl>
                                          <p:spTgt spid="22"/>
                                        </p:tgtEl>
                                        <p:attrNameLst>
                                          <p:attrName>ppt_x</p:attrName>
                                        </p:attrNameLst>
                                      </p:cBhvr>
                                      <p:tavLst>
                                        <p:tav tm="0">
                                          <p:val>
                                            <p:strVal val="#ppt_x"/>
                                          </p:val>
                                        </p:tav>
                                        <p:tav tm="100000">
                                          <p:val>
                                            <p:strVal val="#ppt_x"/>
                                          </p:val>
                                        </p:tav>
                                      </p:tavLst>
                                    </p:anim>
                                    <p:anim calcmode="lin" valueType="num">
                                      <p:cBhvr>
                                        <p:cTn dur="1000" fill="hold" id="27"/>
                                        <p:tgtEl>
                                          <p:spTgt spid="2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750"/>
                            </p:stCondLst>
                            <p:childTnLst>
                              <p:par>
                                <p:cTn fill="hold" grpId="0" id="29" nodeType="afterEffect" presetClass="entr" presetID="42" presetSubtype="0">
                                  <p:stCondLst>
                                    <p:cond delay="0"/>
                                  </p:stCondLst>
                                  <p:childTnLst>
                                    <p:set>
                                      <p:cBhvr>
                                        <p:cTn dur="1" fill="hold" id="30">
                                          <p:stCondLst>
                                            <p:cond delay="0"/>
                                          </p:stCondLst>
                                        </p:cTn>
                                        <p:tgtEl>
                                          <p:spTgt spid="23"/>
                                        </p:tgtEl>
                                        <p:attrNameLst>
                                          <p:attrName>style.visibility</p:attrName>
                                        </p:attrNameLst>
                                      </p:cBhvr>
                                      <p:to>
                                        <p:strVal val="visible"/>
                                      </p:to>
                                    </p:set>
                                    <p:animEffect filter="fade" transition="in">
                                      <p:cBhvr>
                                        <p:cTn dur="1000" id="31"/>
                                        <p:tgtEl>
                                          <p:spTgt spid="23"/>
                                        </p:tgtEl>
                                      </p:cBhvr>
                                    </p:animEffect>
                                    <p:anim calcmode="lin" valueType="num">
                                      <p:cBhvr>
                                        <p:cTn dur="1000" fill="hold" id="32"/>
                                        <p:tgtEl>
                                          <p:spTgt spid="23"/>
                                        </p:tgtEl>
                                        <p:attrNameLst>
                                          <p:attrName>ppt_x</p:attrName>
                                        </p:attrNameLst>
                                      </p:cBhvr>
                                      <p:tavLst>
                                        <p:tav tm="0">
                                          <p:val>
                                            <p:strVal val="#ppt_x"/>
                                          </p:val>
                                        </p:tav>
                                        <p:tav tm="100000">
                                          <p:val>
                                            <p:strVal val="#ppt_x"/>
                                          </p:val>
                                        </p:tav>
                                      </p:tavLst>
                                    </p:anim>
                                    <p:anim calcmode="lin" valueType="num">
                                      <p:cBhvr>
                                        <p:cTn dur="1000" fill="hold" id="33"/>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id="36" nodeType="clickEffect" presetClass="entr" presetID="22" presetSubtype="4">
                                  <p:stCondLst>
                                    <p:cond delay="0"/>
                                  </p:stCondLst>
                                  <p:childTnLst>
                                    <p:set>
                                      <p:cBhvr>
                                        <p:cTn dur="1" fill="hold" id="37">
                                          <p:stCondLst>
                                            <p:cond delay="0"/>
                                          </p:stCondLst>
                                        </p:cTn>
                                        <p:tgtEl>
                                          <p:spTgt spid="25"/>
                                        </p:tgtEl>
                                        <p:attrNameLst>
                                          <p:attrName>style.visibility</p:attrName>
                                        </p:attrNameLst>
                                      </p:cBhvr>
                                      <p:to>
                                        <p:strVal val="visible"/>
                                      </p:to>
                                    </p:set>
                                    <p:animEffect filter="wipe(down)" transition="in">
                                      <p:cBhvr>
                                        <p:cTn dur="500" id="38"/>
                                        <p:tgtEl>
                                          <p:spTgt spid="25"/>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id="41" nodeType="clickEffect" presetClass="entr" presetID="42" presetSubtype="0">
                                  <p:stCondLst>
                                    <p:cond delay="0"/>
                                  </p:stCondLst>
                                  <p:childTnLst>
                                    <p:set>
                                      <p:cBhvr>
                                        <p:cTn dur="1" fill="hold" id="42">
                                          <p:stCondLst>
                                            <p:cond delay="0"/>
                                          </p:stCondLst>
                                        </p:cTn>
                                        <p:tgtEl>
                                          <p:spTgt spid="26"/>
                                        </p:tgtEl>
                                        <p:attrNameLst>
                                          <p:attrName>style.visibility</p:attrName>
                                        </p:attrNameLst>
                                      </p:cBhvr>
                                      <p:to>
                                        <p:strVal val="visible"/>
                                      </p:to>
                                    </p:set>
                                    <p:animEffect filter="fade" transition="in">
                                      <p:cBhvr>
                                        <p:cTn dur="1000" id="43"/>
                                        <p:tgtEl>
                                          <p:spTgt spid="26"/>
                                        </p:tgtEl>
                                      </p:cBhvr>
                                    </p:animEffect>
                                    <p:anim calcmode="lin" valueType="num">
                                      <p:cBhvr>
                                        <p:cTn dur="1000" fill="hold" id="44"/>
                                        <p:tgtEl>
                                          <p:spTgt spid="26"/>
                                        </p:tgtEl>
                                        <p:attrNameLst>
                                          <p:attrName>ppt_x</p:attrName>
                                        </p:attrNameLst>
                                      </p:cBhvr>
                                      <p:tavLst>
                                        <p:tav tm="0">
                                          <p:val>
                                            <p:strVal val="#ppt_x"/>
                                          </p:val>
                                        </p:tav>
                                        <p:tav tm="100000">
                                          <p:val>
                                            <p:strVal val="#ppt_x"/>
                                          </p:val>
                                        </p:tav>
                                      </p:tavLst>
                                    </p:anim>
                                    <p:anim calcmode="lin" valueType="num">
                                      <p:cBhvr>
                                        <p:cTn dur="1000" fill="hold" id="45"/>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67"/>
      <p:bldP grpId="0" spid="89"/>
      <p:bldP grpId="0" spid="22"/>
      <p:bldP grpId="0" spid="2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0D27581-C533-4FAB-9CA0-F907BC9C0EAD}"/>
              </a:ext>
            </a:extLst>
          </p:cNvPr>
          <p:cNvPicPr>
            <a:picLocks noChangeAspect="1"/>
          </p:cNvPicPr>
          <p:nvPr/>
        </p:nvPicPr>
        <p:blipFill>
          <a:blip r:embed="rId3">
            <a:extLst>
              <a:ext uri="{28A0092B-C50C-407E-A947-70E740481C1C}">
                <a14:useLocalDpi val="0"/>
              </a:ext>
            </a:extLst>
          </a:blip>
          <a:stretch>
            <a:fillRect/>
          </a:stretch>
        </p:blipFill>
        <p:spPr>
          <a:xfrm>
            <a:off x="86852" y="182472"/>
            <a:ext cx="5763538" cy="4707840"/>
          </a:xfrm>
          <a:prstGeom prst="rect">
            <a:avLst/>
          </a:prstGeom>
        </p:spPr>
      </p:pic>
      <p:sp>
        <p:nvSpPr>
          <p:cNvPr id="9" name="文本框 8"/>
          <p:cNvSpPr txBox="1"/>
          <p:nvPr/>
        </p:nvSpPr>
        <p:spPr>
          <a:xfrm>
            <a:off x="5931265" y="2252913"/>
            <a:ext cx="5946878" cy="1005840"/>
          </a:xfrm>
          <a:prstGeom prst="rect">
            <a:avLst/>
          </a:prstGeom>
          <a:noFill/>
        </p:spPr>
        <p:txBody>
          <a:bodyPr rtlCol="0" wrap="square">
            <a:spAutoFit/>
            <a:scene3d>
              <a:camera prst="orthographicFront"/>
              <a:lightRig dir="t" rig="threePt"/>
            </a:scene3d>
            <a:sp3d contourW="12700"/>
          </a:bodyPr>
          <a:lstStyle/>
          <a:p>
            <a:pPr>
              <a:defRPr/>
            </a:pPr>
            <a:r>
              <a:rPr altLang="en-US" b="1" lang="zh-CN" sz="6000">
                <a:blipFill dpi="0" rotWithShape="1">
                  <a:blip r:embed="rId4"/>
                  <a:stretch>
                    <a:fillRect/>
                  </a:stretch>
                </a:blipFill>
                <a:cs typeface="+mn-ea"/>
                <a:sym typeface="+mn-lt"/>
              </a:rPr>
              <a:t>谢谢您的聆听！</a:t>
            </a:r>
          </a:p>
        </p:txBody>
      </p:sp>
      <p:pic>
        <p:nvPicPr>
          <p:cNvPr id="6" name="图片 5">
            <a:extLst>
              <a:ext uri="{FF2B5EF4-FFF2-40B4-BE49-F238E27FC236}">
                <a16:creationId xmlns:a16="http://schemas.microsoft.com/office/drawing/2014/main" id="{60A06679-A597-46C5-A240-C707A63FCAB8}"/>
              </a:ext>
            </a:extLst>
          </p:cNvPr>
          <p:cNvPicPr>
            <a:picLocks noChangeAspect="1"/>
          </p:cNvPicPr>
          <p:nvPr/>
        </p:nvPicPr>
        <p:blipFill>
          <a:blip r:embed="rId5">
            <a:extLst>
              <a:ext uri="{28A0092B-C50C-407E-A947-70E740481C1C}">
                <a14:useLocalDpi val="0"/>
              </a:ext>
            </a:extLst>
          </a:blip>
          <a:stretch>
            <a:fillRect/>
          </a:stretch>
        </p:blipFill>
        <p:spPr>
          <a:xfrm>
            <a:off x="0" y="3677166"/>
            <a:ext cx="1638795" cy="3180834"/>
          </a:xfrm>
          <a:prstGeom prst="rect">
            <a:avLst/>
          </a:prstGeom>
        </p:spPr>
      </p:pic>
      <p:pic>
        <p:nvPicPr>
          <p:cNvPr id="12" name="图片 11">
            <a:extLst>
              <a:ext uri="{FF2B5EF4-FFF2-40B4-BE49-F238E27FC236}">
                <a16:creationId xmlns:a16="http://schemas.microsoft.com/office/drawing/2014/main" id="{040296A4-2494-4E8B-9BEB-0E3338E48685}"/>
              </a:ext>
            </a:extLst>
          </p:cNvPr>
          <p:cNvPicPr>
            <a:picLocks noChangeAspect="1"/>
          </p:cNvPicPr>
          <p:nvPr/>
        </p:nvPicPr>
        <p:blipFill>
          <a:blip r:embed="rId6">
            <a:extLst>
              <a:ext uri="{28A0092B-C50C-407E-A947-70E740481C1C}">
                <a14:useLocalDpi val="0"/>
              </a:ext>
            </a:extLst>
          </a:blip>
          <a:stretch>
            <a:fillRect/>
          </a:stretch>
        </p:blipFill>
        <p:spPr>
          <a:xfrm>
            <a:off x="0" y="4438840"/>
            <a:ext cx="12192000" cy="2419160"/>
          </a:xfrm>
          <a:prstGeom prst="rect">
            <a:avLst/>
          </a:prstGeom>
        </p:spPr>
      </p:pic>
      <p:sp>
        <p:nvSpPr>
          <p:cNvPr id="13" name="Rectangle 4">
            <a:extLst>
              <a:ext uri="{FF2B5EF4-FFF2-40B4-BE49-F238E27FC236}">
                <a16:creationId xmlns:a16="http://schemas.microsoft.com/office/drawing/2014/main" id="{5F31940A-F36C-4EB1-9543-4C36721D3844}"/>
              </a:ext>
            </a:extLst>
          </p:cNvPr>
          <p:cNvSpPr txBox="1">
            <a:spLocks noChangeArrowheads="1"/>
          </p:cNvSpPr>
          <p:nvPr/>
        </p:nvSpPr>
        <p:spPr bwMode="auto">
          <a:xfrm>
            <a:off x="5917709" y="3274313"/>
            <a:ext cx="5492495"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dist"/>
            <a:r>
              <a:rPr altLang="en-US" lang="zh-CN" sz="1800">
                <a:solidFill>
                  <a:schemeClr val="tx1">
                    <a:lumMod val="75000"/>
                    <a:lumOff val="25000"/>
                  </a:schemeClr>
                </a:solidFill>
                <a:cs typeface="+mn-ea"/>
                <a:sym typeface="+mn-lt"/>
              </a:rPr>
              <a:t>企业管理培训/专业能力/数据分析/自我认知/商务项目</a:t>
            </a:r>
          </a:p>
        </p:txBody>
      </p:sp>
      <p:sp>
        <p:nvSpPr>
          <p:cNvPr id="14" name="圆角矩形 10">
            <a:extLst>
              <a:ext uri="{FF2B5EF4-FFF2-40B4-BE49-F238E27FC236}">
                <a16:creationId xmlns:a16="http://schemas.microsoft.com/office/drawing/2014/main" id="{DFA08673-79F0-406A-9DE9-7F618325ED19}"/>
              </a:ext>
            </a:extLst>
          </p:cNvPr>
          <p:cNvSpPr/>
          <p:nvPr/>
        </p:nvSpPr>
        <p:spPr>
          <a:xfrm>
            <a:off x="6732281" y="3976034"/>
            <a:ext cx="3456382" cy="373132"/>
          </a:xfrm>
          <a:prstGeom prst="roundRect">
            <a:avLst>
              <a:gd fmla="val 50000" name="adj"/>
            </a:avLst>
          </a:prstGeom>
          <a:solidFill>
            <a:schemeClr val="bg1">
              <a:lumMod val="85000"/>
            </a:schemeClr>
          </a:solidFill>
          <a:ln w="57150">
            <a:solidFill>
              <a:srgbClr val="943D4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sp>
        <p:nvSpPr>
          <p:cNvPr id="15" name="TextBox 7">
            <a:extLst>
              <a:ext uri="{FF2B5EF4-FFF2-40B4-BE49-F238E27FC236}">
                <a16:creationId xmlns:a16="http://schemas.microsoft.com/office/drawing/2014/main" id="{A2922AA4-3336-4F20-83F8-A14E4BF3957D}"/>
              </a:ext>
            </a:extLst>
          </p:cNvPr>
          <p:cNvSpPr>
            <a:spLocks noChangeArrowheads="1"/>
          </p:cNvSpPr>
          <p:nvPr/>
        </p:nvSpPr>
        <p:spPr bwMode="auto">
          <a:xfrm>
            <a:off x="7197641" y="4024100"/>
            <a:ext cx="2605960"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lang="zh-CN">
                <a:solidFill>
                  <a:schemeClr val="tx1">
                    <a:lumMod val="75000"/>
                    <a:lumOff val="25000"/>
                  </a:schemeClr>
                </a:solidFill>
                <a:cs typeface="+mn-ea"/>
                <a:sym typeface="+mn-lt"/>
              </a:rPr>
              <a:t>演讲人：代用名</a:t>
            </a:r>
          </a:p>
        </p:txBody>
      </p:sp>
      <p:grpSp>
        <p:nvGrpSpPr>
          <p:cNvPr id="16" name="组合 15">
            <a:extLst>
              <a:ext uri="{FF2B5EF4-FFF2-40B4-BE49-F238E27FC236}">
                <a16:creationId xmlns:a16="http://schemas.microsoft.com/office/drawing/2014/main" id="{453D95C0-D266-485F-9B0F-C0040B8F4988}"/>
              </a:ext>
            </a:extLst>
          </p:cNvPr>
          <p:cNvGrpSpPr/>
          <p:nvPr/>
        </p:nvGrpSpPr>
        <p:grpSpPr>
          <a:xfrm>
            <a:off x="6574591" y="3850320"/>
            <a:ext cx="624559" cy="624559"/>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algn="tl" blurRad="177800" dir="2700000" dist="88900" rotWithShape="0">
              <a:prstClr val="black">
                <a:alpha val="30000"/>
              </a:prstClr>
            </a:outerShdw>
          </a:effectLst>
        </p:grpSpPr>
        <p:sp>
          <p:nvSpPr>
            <p:cNvPr id="17" name="任意多边形 13">
              <a:extLst>
                <a:ext uri="{FF2B5EF4-FFF2-40B4-BE49-F238E27FC236}">
                  <a16:creationId xmlns:a16="http://schemas.microsoft.com/office/drawing/2014/main" id="{4B8928EC-008D-4A08-8549-A510B7EB1635}"/>
                </a:ext>
              </a:extLst>
            </p:cNvPr>
            <p:cNvSpPr/>
            <p:nvPr/>
          </p:nvSpPr>
          <p:spPr>
            <a:xfrm>
              <a:off x="4333987" y="2362200"/>
              <a:ext cx="2905011" cy="2905012"/>
            </a:xfrm>
            <a:custGeom>
              <a:gdLst>
                <a:gd fmla="*/ 1452506 w 2905012" name="connsiteX0"/>
                <a:gd fmla="*/ 376181 h 2905012" name="connsiteY0"/>
                <a:gd fmla="*/ 376181 w 2905012" name="connsiteX1"/>
                <a:gd fmla="*/ 1452506 h 2905012" name="connsiteY1"/>
                <a:gd fmla="*/ 1452506 w 2905012" name="connsiteX2"/>
                <a:gd fmla="*/ 2528831 h 2905012" name="connsiteY2"/>
                <a:gd fmla="*/ 2528831 w 2905012" name="connsiteX3"/>
                <a:gd fmla="*/ 1452506 h 2905012" name="connsiteY3"/>
                <a:gd fmla="*/ 1452506 w 2905012" name="connsiteX4"/>
                <a:gd fmla="*/ 376181 h 2905012" name="connsiteY4"/>
                <a:gd fmla="*/ 1452506 w 2905012" name="connsiteX5"/>
                <a:gd fmla="*/ 0 h 2905012" name="connsiteY5"/>
                <a:gd fmla="*/ 1601017 w 2905012" name="connsiteX6"/>
                <a:gd fmla="*/ 7499 h 2905012" name="connsiteY6"/>
                <a:gd fmla="*/ 1643977 w 2905012" name="connsiteX7"/>
                <a:gd fmla="*/ 14056 h 2905012" name="connsiteY7"/>
                <a:gd fmla="*/ 1695533 w 2905012" name="connsiteX8"/>
                <a:gd fmla="*/ 284571 h 2905012" name="connsiteY8"/>
                <a:gd fmla="*/ 1769616 w 2905012" name="connsiteX9"/>
                <a:gd fmla="*/ 301003 h 2905012" name="connsiteY9"/>
                <a:gd fmla="*/ 1825934 w 2905012" name="connsiteX10"/>
                <a:gd fmla="*/ 319615 h 2905012" name="connsiteY10"/>
                <a:gd fmla="*/ 2006748 w 2905012" name="connsiteX11"/>
                <a:gd fmla="*/ 110068 h 2905012" name="connsiteY11"/>
                <a:gd fmla="*/ 2017887 w 2905012" name="connsiteX12"/>
                <a:gd fmla="*/ 114145 h 2905012" name="connsiteY12"/>
                <a:gd fmla="*/ 2264616 w 2905012" name="connsiteX13"/>
                <a:gd fmla="*/ 248065 h 2905012" name="connsiteY13"/>
                <a:gd fmla="*/ 2337523 w 2905012" name="connsiteX14"/>
                <a:gd fmla="*/ 302584 h 2905012" name="connsiteY14"/>
                <a:gd fmla="*/ 2247066 w 2905012" name="connsiteX15"/>
                <a:gd fmla="*/ 562199 h 2905012" name="connsiteY15"/>
                <a:gd fmla="*/ 2280217 w 2905012" name="connsiteX16"/>
                <a:gd fmla="*/ 591137 h 2905012" name="connsiteY16"/>
                <a:gd fmla="*/ 2343125 w 2905012" name="connsiteX17"/>
                <a:gd fmla="*/ 657838 h 2905012" name="connsiteY17"/>
                <a:gd fmla="*/ 2602428 w 2905012" name="connsiteX18"/>
                <a:gd fmla="*/ 567489 h 2905012" name="connsiteY18"/>
                <a:gd fmla="*/ 2656947 w 2905012" name="connsiteX19"/>
                <a:gd fmla="*/ 640396 h 2905012" name="connsiteY19"/>
                <a:gd fmla="*/ 2790867 w 2905012" name="connsiteX20"/>
                <a:gd fmla="*/ 887125 h 2905012" name="connsiteY20"/>
                <a:gd fmla="*/ 2794944 w 2905012" name="connsiteX21"/>
                <a:gd fmla="*/ 898265 h 2905012" name="connsiteY21"/>
                <a:gd fmla="*/ 2586495 w 2905012" name="connsiteX22"/>
                <a:gd fmla="*/ 1078131 h 2905012" name="connsiteY22"/>
                <a:gd fmla="*/ 2616181 w 2905012" name="connsiteX23"/>
                <a:gd fmla="*/ 1182468 h 2905012" name="connsiteY23"/>
                <a:gd fmla="*/ 2621126 w 2905012" name="connsiteX24"/>
                <a:gd fmla="*/ 1209611 h 2905012" name="connsiteY24"/>
                <a:gd fmla="*/ 2890957 w 2905012" name="connsiteX25"/>
                <a:gd fmla="*/ 1261036 h 2905012" name="connsiteY25"/>
                <a:gd fmla="*/ 2897513 w 2905012" name="connsiteX26"/>
                <a:gd fmla="*/ 1303996 h 2905012" name="connsiteY26"/>
                <a:gd fmla="*/ 2905012 w 2905012" name="connsiteX27"/>
                <a:gd fmla="*/ 1452506 h 2905012" name="connsiteY27"/>
                <a:gd fmla="*/ 2897513 w 2905012" name="connsiteX28"/>
                <a:gd fmla="*/ 1601016 h 2905012" name="connsiteY28"/>
                <a:gd fmla="*/ 2890957 w 2905012" name="connsiteX29"/>
                <a:gd fmla="*/ 1643977 h 2905012" name="connsiteY29"/>
                <a:gd fmla="*/ 2620440 w 2905012" name="connsiteX30"/>
                <a:gd fmla="*/ 1695533 h 2905012" name="connsiteY30"/>
                <a:gd fmla="*/ 2604008 w 2905012" name="connsiteX31"/>
                <a:gd fmla="*/ 1769614 h 2905012" name="connsiteY31"/>
                <a:gd fmla="*/ 2585396 w 2905012" name="connsiteX32"/>
                <a:gd fmla="*/ 1825933 h 2905012" name="connsiteY32"/>
                <a:gd fmla="*/ 2794944 w 2905012" name="connsiteX33"/>
                <a:gd fmla="*/ 2006748 h 2905012" name="connsiteY33"/>
                <a:gd fmla="*/ 2790867 w 2905012" name="connsiteX34"/>
                <a:gd fmla="*/ 2017887 h 2905012" name="connsiteY34"/>
                <a:gd fmla="*/ 2656947 w 2905012" name="connsiteX35"/>
                <a:gd fmla="*/ 2264616 h 2905012" name="connsiteY35"/>
                <a:gd fmla="*/ 2602428 w 2905012" name="connsiteX36"/>
                <a:gd fmla="*/ 2337523 h 2905012" name="connsiteY36"/>
                <a:gd fmla="*/ 2342811 w 2905012" name="connsiteX37"/>
                <a:gd fmla="*/ 2247065 h 2905012" name="connsiteY37"/>
                <a:gd fmla="*/ 2313875 w 2905012" name="connsiteX38"/>
                <a:gd fmla="*/ 2280215 h 2905012" name="connsiteY38"/>
                <a:gd fmla="*/ 2247174 w 2905012" name="connsiteX39"/>
                <a:gd fmla="*/ 2343123 h 2905012" name="connsiteY39"/>
                <a:gd fmla="*/ 2337523 w 2905012" name="connsiteX40"/>
                <a:gd fmla="*/ 2602428 h 2905012" name="connsiteY40"/>
                <a:gd fmla="*/ 2264616 w 2905012" name="connsiteX41"/>
                <a:gd fmla="*/ 2656947 h 2905012" name="connsiteY41"/>
                <a:gd fmla="*/ 2017887 w 2905012" name="connsiteX42"/>
                <a:gd fmla="*/ 2790867 h 2905012" name="connsiteY42"/>
                <a:gd fmla="*/ 2006748 w 2905012" name="connsiteX43"/>
                <a:gd fmla="*/ 2794944 h 2905012" name="connsiteY43"/>
                <a:gd fmla="*/ 1826880 w 2905012" name="connsiteX44"/>
                <a:gd fmla="*/ 2586493 h 2905012" name="connsiteY44"/>
                <a:gd fmla="*/ 1722544 w 2905012" name="connsiteX45"/>
                <a:gd fmla="*/ 2616179 h 2905012" name="connsiteY45"/>
                <a:gd fmla="*/ 1695403 w 2905012" name="connsiteX46"/>
                <a:gd fmla="*/ 2621123 h 2905012" name="connsiteY46"/>
                <a:gd fmla="*/ 1643977 w 2905012" name="connsiteX47"/>
                <a:gd fmla="*/ 2890957 h 2905012" name="connsiteY47"/>
                <a:gd fmla="*/ 1601017 w 2905012" name="connsiteX48"/>
                <a:gd fmla="*/ 2897513 h 2905012" name="connsiteY48"/>
                <a:gd fmla="*/ 1452506 w 2905012" name="connsiteX49"/>
                <a:gd fmla="*/ 2905012 h 2905012" name="connsiteY49"/>
                <a:gd fmla="*/ 1303996 w 2905012" name="connsiteX50"/>
                <a:gd fmla="*/ 2897513 h 2905012" name="connsiteY50"/>
                <a:gd fmla="*/ 1261036 w 2905012" name="connsiteX51"/>
                <a:gd fmla="*/ 2890957 h 2905012" name="connsiteY51"/>
                <a:gd fmla="*/ 1209479 w 2905012" name="connsiteX52"/>
                <a:gd fmla="*/ 2620437 h 2905012" name="connsiteY52"/>
                <a:gd fmla="*/ 1135396 w 2905012" name="connsiteX53"/>
                <a:gd fmla="*/ 2604005 h 2905012" name="connsiteY53"/>
                <a:gd fmla="*/ 1079081 w 2905012" name="connsiteX54"/>
                <a:gd fmla="*/ 2585394 h 2905012" name="connsiteY54"/>
                <a:gd fmla="*/ 898265 w 2905012" name="connsiteX55"/>
                <a:gd fmla="*/ 2794944 h 2905012" name="connsiteY55"/>
                <a:gd fmla="*/ 887125 w 2905012" name="connsiteX56"/>
                <a:gd fmla="*/ 2790867 h 2905012" name="connsiteY56"/>
                <a:gd fmla="*/ 640396 w 2905012" name="connsiteX57"/>
                <a:gd fmla="*/ 2656947 h 2905012" name="connsiteY57"/>
                <a:gd fmla="*/ 567489 w 2905012" name="connsiteX58"/>
                <a:gd fmla="*/ 2602428 h 2905012" name="connsiteY58"/>
                <a:gd fmla="*/ 657947 w 2905012" name="connsiteX59"/>
                <a:gd fmla="*/ 2342810 h 2905012" name="connsiteY59"/>
                <a:gd fmla="*/ 624796 w 2905012" name="connsiteX60"/>
                <a:gd fmla="*/ 2313872 h 2905012" name="connsiteY60"/>
                <a:gd fmla="*/ 561890 w 2905012" name="connsiteX61"/>
                <a:gd fmla="*/ 2247174 h 2905012" name="connsiteY61"/>
                <a:gd fmla="*/ 302584 w 2905012" name="connsiteX62"/>
                <a:gd fmla="*/ 2337523 h 2905012" name="connsiteY62"/>
                <a:gd fmla="*/ 248066 w 2905012" name="connsiteX63"/>
                <a:gd fmla="*/ 2264616 h 2905012" name="connsiteY63"/>
                <a:gd fmla="*/ 114145 w 2905012" name="connsiteX64"/>
                <a:gd fmla="*/ 2017887 h 2905012" name="connsiteY64"/>
                <a:gd fmla="*/ 110068 w 2905012" name="connsiteX65"/>
                <a:gd fmla="*/ 2006748 h 2905012" name="connsiteY65"/>
                <a:gd fmla="*/ 318519 w 2905012" name="connsiteX66"/>
                <a:gd fmla="*/ 1826880 h 2905012" name="connsiteY66"/>
                <a:gd fmla="*/ 288831 w 2905012" name="connsiteX67"/>
                <a:gd fmla="*/ 1722541 h 2905012" name="connsiteY67"/>
                <a:gd fmla="*/ 283887 w 2905012" name="connsiteX68"/>
                <a:gd fmla="*/ 1695402 h 2905012" name="connsiteY68"/>
                <a:gd fmla="*/ 14056 w 2905012" name="connsiteX69"/>
                <a:gd fmla="*/ 1643977 h 2905012" name="connsiteY69"/>
                <a:gd fmla="*/ 7499 w 2905012" name="connsiteX70"/>
                <a:gd fmla="*/ 1601016 h 2905012" name="connsiteY70"/>
                <a:gd fmla="*/ 0 w 2905012" name="connsiteX71"/>
                <a:gd fmla="*/ 1452506 h 2905012" name="connsiteY71"/>
                <a:gd fmla="*/ 7499 w 2905012" name="connsiteX72"/>
                <a:gd fmla="*/ 1303996 h 2905012" name="connsiteY72"/>
                <a:gd fmla="*/ 14056 w 2905012" name="connsiteX73"/>
                <a:gd fmla="*/ 1261036 h 2905012" name="connsiteY73"/>
                <a:gd fmla="*/ 284572 w 2905012" name="connsiteX74"/>
                <a:gd fmla="*/ 1209480 h 2905012" name="connsiteY74"/>
                <a:gd fmla="*/ 301005 w 2905012" name="connsiteX75"/>
                <a:gd fmla="*/ 1135394 h 2905012" name="connsiteY75"/>
                <a:gd fmla="*/ 319616 w 2905012" name="connsiteX76"/>
                <a:gd fmla="*/ 1079079 h 2905012" name="connsiteY76"/>
                <a:gd fmla="*/ 110068 w 2905012" name="connsiteX77"/>
                <a:gd fmla="*/ 898264 h 2905012" name="connsiteY77"/>
                <a:gd fmla="*/ 114145 w 2905012" name="connsiteX78"/>
                <a:gd fmla="*/ 887125 h 2905012" name="connsiteY78"/>
                <a:gd fmla="*/ 248066 w 2905012" name="connsiteX79"/>
                <a:gd fmla="*/ 640396 h 2905012" name="connsiteY79"/>
                <a:gd fmla="*/ 302584 w 2905012" name="connsiteX80"/>
                <a:gd fmla="*/ 567489 h 2905012" name="connsiteY80"/>
                <a:gd fmla="*/ 562199 w 2905012" name="connsiteX81"/>
                <a:gd fmla="*/ 657946 h 2905012" name="connsiteY81"/>
                <a:gd fmla="*/ 591138 w 2905012" name="connsiteX82"/>
                <a:gd fmla="*/ 624794 h 2905012" name="connsiteY82"/>
                <a:gd fmla="*/ 657838 w 2905012" name="connsiteX83"/>
                <a:gd fmla="*/ 561888 h 2905012" name="connsiteY83"/>
                <a:gd fmla="*/ 567489 w 2905012" name="connsiteX84"/>
                <a:gd fmla="*/ 302584 h 2905012" name="connsiteY84"/>
                <a:gd fmla="*/ 640396 w 2905012" name="connsiteX85"/>
                <a:gd fmla="*/ 248065 h 2905012" name="connsiteY85"/>
                <a:gd fmla="*/ 887125 w 2905012" name="connsiteX86"/>
                <a:gd fmla="*/ 114145 h 2905012" name="connsiteY86"/>
                <a:gd fmla="*/ 898265 w 2905012" name="connsiteX87"/>
                <a:gd fmla="*/ 110068 h 2905012" name="connsiteY87"/>
                <a:gd fmla="*/ 1078131 w 2905012" name="connsiteX88"/>
                <a:gd fmla="*/ 318516 h 2905012" name="connsiteY88"/>
                <a:gd fmla="*/ 1182469 w 2905012" name="connsiteX89"/>
                <a:gd fmla="*/ 288830 h 2905012" name="connsiteY89"/>
                <a:gd fmla="*/ 1209611 w 2905012" name="connsiteX90"/>
                <a:gd fmla="*/ 283886 h 2905012" name="connsiteY90"/>
                <a:gd fmla="*/ 1261036 w 2905012" name="connsiteX91"/>
                <a:gd fmla="*/ 14056 h 2905012" name="connsiteY91"/>
                <a:gd fmla="*/ 1303996 w 2905012" name="connsiteX92"/>
                <a:gd fmla="*/ 7499 h 2905012" name="connsiteY92"/>
                <a:gd fmla="*/ 1452506 w 2905012" name="connsiteX93"/>
                <a:gd fmla="*/ 0 h 2905012" name="connsiteY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b="b" l="l" r="r" t="t"/>
              <a:pathLst>
                <a:path h="2905012" w="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sp>
          <p:nvSpPr>
            <p:cNvPr id="18" name="椭圆 17">
              <a:extLst>
                <a:ext uri="{FF2B5EF4-FFF2-40B4-BE49-F238E27FC236}">
                  <a16:creationId xmlns:a16="http://schemas.microsoft.com/office/drawing/2014/main" id="{7491E2E0-B54F-47BD-B06C-96B1774F9799}"/>
                </a:ext>
              </a:extLst>
            </p:cNvPr>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sp>
          <p:nvSpPr>
            <p:cNvPr id="19" name="椭圆 18">
              <a:extLst>
                <a:ext uri="{FF2B5EF4-FFF2-40B4-BE49-F238E27FC236}">
                  <a16:creationId xmlns:a16="http://schemas.microsoft.com/office/drawing/2014/main" id="{017FE769-D8EC-41EC-A915-5D56BE7E8B6A}"/>
                </a:ext>
              </a:extLst>
            </p:cNvPr>
            <p:cNvSpPr/>
            <p:nvPr/>
          </p:nvSpPr>
          <p:spPr>
            <a:xfrm>
              <a:off x="4710169" y="2738382"/>
              <a:ext cx="2152650" cy="2152648"/>
            </a:xfrm>
            <a:prstGeom prst="ellipse">
              <a:avLst/>
            </a:prstGeom>
            <a:solidFill>
              <a:schemeClr val="bg1">
                <a:lumMod val="85000"/>
              </a:schemeClr>
            </a:solidFill>
            <a:ln>
              <a:solidFill>
                <a:srgbClr val="C0617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grpSp>
      <p:pic>
        <p:nvPicPr>
          <p:cNvPr id="21" name="图片 20">
            <a:extLst>
              <a:ext uri="{FF2B5EF4-FFF2-40B4-BE49-F238E27FC236}">
                <a16:creationId xmlns:a16="http://schemas.microsoft.com/office/drawing/2014/main" id="{91F6A0F3-EB43-4A2C-9E67-BC53F61A58AB}"/>
              </a:ext>
            </a:extLst>
          </p:cNvPr>
          <p:cNvPicPr>
            <a:picLocks noChangeAspect="1"/>
          </p:cNvPicPr>
          <p:nvPr/>
        </p:nvPicPr>
        <p:blipFill>
          <a:blip r:embed="rId7">
            <a:extLst>
              <a:ext uri="{28A0092B-C50C-407E-A947-70E740481C1C}">
                <a14:useLocalDpi val="0"/>
              </a:ext>
            </a:extLst>
          </a:blip>
          <a:stretch>
            <a:fillRect/>
          </a:stretch>
        </p:blipFill>
        <p:spPr>
          <a:xfrm>
            <a:off x="10357537" y="395398"/>
            <a:ext cx="1052667" cy="699218"/>
          </a:xfrm>
          <a:prstGeom prst="rect">
            <a:avLst/>
          </a:prstGeom>
        </p:spPr>
      </p:pic>
    </p:spTree>
    <p:extLst>
      <p:ext uri="{BB962C8B-B14F-4D97-AF65-F5344CB8AC3E}">
        <p14:creationId val="87881241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4" presetSubtype="10">
                                  <p:stCondLst>
                                    <p:cond delay="0"/>
                                  </p:stCondLst>
                                  <p:childTnLst>
                                    <p:set>
                                      <p:cBhvr>
                                        <p:cTn dur="1" fill="hold" id="13">
                                          <p:stCondLst>
                                            <p:cond delay="0"/>
                                          </p:stCondLst>
                                        </p:cTn>
                                        <p:tgtEl>
                                          <p:spTgt spid="4"/>
                                        </p:tgtEl>
                                        <p:attrNameLst>
                                          <p:attrName>style.visibility</p:attrName>
                                        </p:attrNameLst>
                                      </p:cBhvr>
                                      <p:to>
                                        <p:strVal val="visible"/>
                                      </p:to>
                                    </p:set>
                                    <p:animEffect filter="randombar(horizontal)" transition="in">
                                      <p:cBhvr>
                                        <p:cTn dur="500" id="14"/>
                                        <p:tgtEl>
                                          <p:spTgt spid="4"/>
                                        </p:tgtEl>
                                      </p:cBhvr>
                                    </p:animEffect>
                                  </p:childTnLst>
                                </p:cTn>
                              </p:par>
                            </p:childTnLst>
                          </p:cTn>
                        </p:par>
                        <p:par>
                          <p:cTn fill="hold" id="15" nodeType="afterGroup">
                            <p:stCondLst>
                              <p:cond delay="500"/>
                            </p:stCondLst>
                            <p:childTnLst>
                              <p:par>
                                <p:cTn fill="hold" grpId="0" id="16" nodeType="afterEffect" presetClass="entr" presetID="56" presetSubtype="0">
                                  <p:stCondLst>
                                    <p:cond delay="0"/>
                                  </p:stCondLst>
                                  <p:iterate type="lt">
                                    <p:tmPct val="10000"/>
                                  </p:iterate>
                                  <p:childTnLst>
                                    <p:set>
                                      <p:cBhvr>
                                        <p:cTn dur="1" fill="hold" id="17">
                                          <p:stCondLst>
                                            <p:cond delay="0"/>
                                          </p:stCondLst>
                                        </p:cTn>
                                        <p:tgtEl>
                                          <p:spTgt spid="9"/>
                                        </p:tgtEl>
                                        <p:attrNameLst>
                                          <p:attrName>style.visibility</p:attrName>
                                        </p:attrNameLst>
                                      </p:cBhvr>
                                      <p:to>
                                        <p:strVal val="visible"/>
                                      </p:to>
                                    </p:set>
                                    <p:anim by="(-#ppt_w*2)" calcmode="lin" valueType="num">
                                      <p:cBhvr rctx="PPT">
                                        <p:cTn autoRev="1" dur="500" fill="hold" id="18">
                                          <p:stCondLst>
                                            <p:cond delay="0"/>
                                          </p:stCondLst>
                                        </p:cTn>
                                        <p:tgtEl>
                                          <p:spTgt spid="9"/>
                                        </p:tgtEl>
                                        <p:attrNameLst>
                                          <p:attrName>ppt_w</p:attrName>
                                        </p:attrNameLst>
                                      </p:cBhvr>
                                    </p:anim>
                                    <p:anim by="(#ppt_w*0.50)" calcmode="lin" valueType="num">
                                      <p:cBhvr>
                                        <p:cTn autoRev="1" decel="50000" dur="500" fill="hold" id="19">
                                          <p:stCondLst>
                                            <p:cond delay="0"/>
                                          </p:stCondLst>
                                        </p:cTn>
                                        <p:tgtEl>
                                          <p:spTgt spid="9"/>
                                        </p:tgtEl>
                                        <p:attrNameLst>
                                          <p:attrName>ppt_x</p:attrName>
                                        </p:attrNameLst>
                                      </p:cBhvr>
                                    </p:anim>
                                    <p:anim calcmode="lin" from="(-#ppt_h/2)" to="(#ppt_y)" valueType="num">
                                      <p:cBhvr>
                                        <p:cTn dur="1000" fill="hold" id="20">
                                          <p:stCondLst>
                                            <p:cond delay="0"/>
                                          </p:stCondLst>
                                        </p:cTn>
                                        <p:tgtEl>
                                          <p:spTgt spid="9"/>
                                        </p:tgtEl>
                                        <p:attrNameLst>
                                          <p:attrName>ppt_y</p:attrName>
                                        </p:attrNameLst>
                                      </p:cBhvr>
                                    </p:anim>
                                    <p:animRot by="21600000">
                                      <p:cBhvr>
                                        <p:cTn dur="1000" fill="hold" id="21">
                                          <p:stCondLst>
                                            <p:cond delay="0"/>
                                          </p:stCondLst>
                                        </p:cTn>
                                        <p:tgtEl>
                                          <p:spTgt spid="9"/>
                                        </p:tgtEl>
                                        <p:attrNameLst>
                                          <p:attrName>r</p:attrName>
                                        </p:attrNameLst>
                                      </p:cBhvr>
                                    </p:animRo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13"/>
                                        </p:tgtEl>
                                        <p:attrNameLst>
                                          <p:attrName>style.visibility</p:attrName>
                                        </p:attrNameLst>
                                      </p:cBhvr>
                                      <p:to>
                                        <p:strVal val="visible"/>
                                      </p:to>
                                    </p:set>
                                    <p:animEffect filter="wipe(left)" transition="in">
                                      <p:cBhvr>
                                        <p:cTn dur="500" id="25"/>
                                        <p:tgtEl>
                                          <p:spTgt spid="13"/>
                                        </p:tgtEl>
                                      </p:cBhvr>
                                    </p:animEffect>
                                  </p:childTnLst>
                                </p:cTn>
                              </p:par>
                            </p:childTnLst>
                          </p:cTn>
                        </p:par>
                        <p:par>
                          <p:cTn fill="hold" id="26" nodeType="afterGroup">
                            <p:stCondLst>
                              <p:cond delay="2000"/>
                            </p:stCondLst>
                            <p:childTnLst>
                              <p:par>
                                <p:cTn fill="hold" grpId="0" id="27" nodeType="afterEffect" presetClass="entr" presetID="42"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1000" id="29"/>
                                        <p:tgtEl>
                                          <p:spTgt spid="14"/>
                                        </p:tgtEl>
                                      </p:cBhvr>
                                    </p:animEffect>
                                    <p:anim calcmode="lin" valueType="num">
                                      <p:cBhvr>
                                        <p:cTn dur="1000" fill="hold" id="30"/>
                                        <p:tgtEl>
                                          <p:spTgt spid="14"/>
                                        </p:tgtEl>
                                        <p:attrNameLst>
                                          <p:attrName>ppt_x</p:attrName>
                                        </p:attrNameLst>
                                      </p:cBhvr>
                                      <p:tavLst>
                                        <p:tav tm="0">
                                          <p:val>
                                            <p:strVal val="#ppt_x"/>
                                          </p:val>
                                        </p:tav>
                                        <p:tav tm="100000">
                                          <p:val>
                                            <p:strVal val="#ppt_x"/>
                                          </p:val>
                                        </p:tav>
                                      </p:tavLst>
                                    </p:anim>
                                    <p:anim calcmode="lin" valueType="num">
                                      <p:cBhvr>
                                        <p:cTn dur="1000" fill="hold" id="31"/>
                                        <p:tgtEl>
                                          <p:spTgt spid="1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16"/>
                                        </p:tgtEl>
                                        <p:attrNameLst>
                                          <p:attrName>style.visibility</p:attrName>
                                        </p:attrNameLst>
                                      </p:cBhvr>
                                      <p:to>
                                        <p:strVal val="visible"/>
                                      </p:to>
                                    </p:set>
                                    <p:anim calcmode="lin" valueType="num">
                                      <p:cBhvr>
                                        <p:cTn dur="500" fill="hold" id="35"/>
                                        <p:tgtEl>
                                          <p:spTgt spid="16"/>
                                        </p:tgtEl>
                                        <p:attrNameLst>
                                          <p:attrName>ppt_w</p:attrName>
                                        </p:attrNameLst>
                                      </p:cBhvr>
                                      <p:tavLst>
                                        <p:tav tm="0">
                                          <p:val>
                                            <p:fltVal val="0"/>
                                          </p:val>
                                        </p:tav>
                                        <p:tav tm="100000">
                                          <p:val>
                                            <p:strVal val="#ppt_w"/>
                                          </p:val>
                                        </p:tav>
                                      </p:tavLst>
                                    </p:anim>
                                    <p:anim calcmode="lin" valueType="num">
                                      <p:cBhvr>
                                        <p:cTn dur="500" fill="hold" id="36"/>
                                        <p:tgtEl>
                                          <p:spTgt spid="16"/>
                                        </p:tgtEl>
                                        <p:attrNameLst>
                                          <p:attrName>ppt_h</p:attrName>
                                        </p:attrNameLst>
                                      </p:cBhvr>
                                      <p:tavLst>
                                        <p:tav tm="0">
                                          <p:val>
                                            <p:fltVal val="0"/>
                                          </p:val>
                                        </p:tav>
                                        <p:tav tm="100000">
                                          <p:val>
                                            <p:strVal val="#ppt_h"/>
                                          </p:val>
                                        </p:tav>
                                      </p:tavLst>
                                    </p:anim>
                                    <p:animEffect filter="fade" transition="in">
                                      <p:cBhvr>
                                        <p:cTn dur="500" id="37"/>
                                        <p:tgtEl>
                                          <p:spTgt spid="16"/>
                                        </p:tgtEl>
                                      </p:cBhvr>
                                    </p:animEffect>
                                  </p:childTnLst>
                                </p:cTn>
                              </p:par>
                            </p:childTnLst>
                          </p:cTn>
                        </p:par>
                        <p:par>
                          <p:cTn fill="hold" id="38" nodeType="afterGroup">
                            <p:stCondLst>
                              <p:cond delay="3500"/>
                            </p:stCondLst>
                            <p:childTnLst>
                              <p:par>
                                <p:cTn accel="50000" decel="50000" fill="hold" id="39" nodeType="afterEffect" presetClass="path" presetID="42" presetSubtype="0">
                                  <p:stCondLst>
                                    <p:cond delay="0"/>
                                  </p:stCondLst>
                                  <p:childTnLst>
                                    <p:animMotion origin="layout" path="M -4.16667E-07 -6.29047E-07 L 0.27669 -0.00347" pathEditMode="relative" ptsTypes="AA" rAng="0">
                                      <p:cBhvr>
                                        <p:cTn dur="2000" fill="hold" id="40"/>
                                        <p:tgtEl>
                                          <p:spTgt spid="16"/>
                                        </p:tgtEl>
                                        <p:attrNameLst>
                                          <p:attrName>ppt_x</p:attrName>
                                          <p:attrName>ppt_y</p:attrName>
                                        </p:attrNameLst>
                                      </p:cBhvr>
                                      <p:rCtr x="13828" y="-185"/>
                                    </p:animMotion>
                                  </p:childTnLst>
                                </p:cTn>
                              </p:par>
                              <p:par>
                                <p:cTn fill="hold" grpId="0" id="41" nodeType="withEffect" presetClass="entr" presetID="14" presetSubtype="10">
                                  <p:stCondLst>
                                    <p:cond delay="1000"/>
                                  </p:stCondLst>
                                  <p:childTnLst>
                                    <p:set>
                                      <p:cBhvr>
                                        <p:cTn dur="1" fill="hold" id="42">
                                          <p:stCondLst>
                                            <p:cond delay="0"/>
                                          </p:stCondLst>
                                        </p:cTn>
                                        <p:tgtEl>
                                          <p:spTgt spid="15"/>
                                        </p:tgtEl>
                                        <p:attrNameLst>
                                          <p:attrName>style.visibility</p:attrName>
                                        </p:attrNameLst>
                                      </p:cBhvr>
                                      <p:to>
                                        <p:strVal val="visible"/>
                                      </p:to>
                                    </p:set>
                                    <p:animEffect filter="randombar(horizontal)" transition="in">
                                      <p:cBhvr>
                                        <p:cTn dur="500" id="43"/>
                                        <p:tgtEl>
                                          <p:spTgt spid="15"/>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id="46" nodeType="clickEffect" presetClass="entr" presetID="22" presetSubtype="4">
                                  <p:stCondLst>
                                    <p:cond delay="0"/>
                                  </p:stCondLst>
                                  <p:childTnLst>
                                    <p:set>
                                      <p:cBhvr>
                                        <p:cTn dur="1" fill="hold" id="47">
                                          <p:stCondLst>
                                            <p:cond delay="0"/>
                                          </p:stCondLst>
                                        </p:cTn>
                                        <p:tgtEl>
                                          <p:spTgt spid="6"/>
                                        </p:tgtEl>
                                        <p:attrNameLst>
                                          <p:attrName>style.visibility</p:attrName>
                                        </p:attrNameLst>
                                      </p:cBhvr>
                                      <p:to>
                                        <p:strVal val="visible"/>
                                      </p:to>
                                    </p:set>
                                    <p:animEffect filter="wipe(down)" transition="in">
                                      <p:cBhvr>
                                        <p:cTn dur="500" id="48"/>
                                        <p:tgtEl>
                                          <p:spTgt spid="6"/>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id="51" nodeType="clickEffect" presetClass="entr" presetID="42" presetSubtype="0">
                                  <p:stCondLst>
                                    <p:cond delay="0"/>
                                  </p:stCondLst>
                                  <p:childTnLst>
                                    <p:set>
                                      <p:cBhvr>
                                        <p:cTn dur="1" fill="hold" id="52">
                                          <p:stCondLst>
                                            <p:cond delay="0"/>
                                          </p:stCondLst>
                                        </p:cTn>
                                        <p:tgtEl>
                                          <p:spTgt spid="12"/>
                                        </p:tgtEl>
                                        <p:attrNameLst>
                                          <p:attrName>style.visibility</p:attrName>
                                        </p:attrNameLst>
                                      </p:cBhvr>
                                      <p:to>
                                        <p:strVal val="visible"/>
                                      </p:to>
                                    </p:set>
                                    <p:animEffect filter="fade" transition="in">
                                      <p:cBhvr>
                                        <p:cTn dur="1000" id="53"/>
                                        <p:tgtEl>
                                          <p:spTgt spid="12"/>
                                        </p:tgtEl>
                                      </p:cBhvr>
                                    </p:animEffect>
                                    <p:anim calcmode="lin" valueType="num">
                                      <p:cBhvr>
                                        <p:cTn dur="1000" fill="hold" id="54"/>
                                        <p:tgtEl>
                                          <p:spTgt spid="12"/>
                                        </p:tgtEl>
                                        <p:attrNameLst>
                                          <p:attrName>ppt_x</p:attrName>
                                        </p:attrNameLst>
                                      </p:cBhvr>
                                      <p:tavLst>
                                        <p:tav tm="0">
                                          <p:val>
                                            <p:strVal val="#ppt_x"/>
                                          </p:val>
                                        </p:tav>
                                        <p:tav tm="100000">
                                          <p:val>
                                            <p:strVal val="#ppt_x"/>
                                          </p:val>
                                        </p:tav>
                                      </p:tavLst>
                                    </p:anim>
                                    <p:anim calcmode="lin" valueType="num">
                                      <p:cBhvr>
                                        <p:cTn dur="1000" fill="hold" id="5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4"/>
      <p:bldP grpId="0" spid="1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C211DEA1-5686-4F64-8224-D9568179458C}" type="slidenum">
              <a:rPr altLang="en-US" lang="zh-CN" smtClean="0"/>
              <a:t>4</a:t>
            </a:fld>
          </a:p>
        </p:txBody>
      </p:sp>
      <p:sp>
        <p:nvSpPr>
          <p:cNvPr id="6" name="文本占位符 5"/>
          <p:cNvSpPr>
            <a:spLocks noGrp="1"/>
          </p:cNvSpPr>
          <p:nvPr>
            <p:ph idx="4294967295" sz="quarter" type="body"/>
          </p:nvPr>
        </p:nvSpPr>
        <p:spPr>
          <a:xfrm>
            <a:off x="988635" y="1206487"/>
            <a:ext cx="9438542" cy="323850"/>
          </a:xfrm>
        </p:spPr>
        <p:txBody>
          <a:bodyPr>
            <a:noAutofit/>
          </a:bodyPr>
          <a:lstStyle/>
          <a:p>
            <a:pPr indent="0" marL="0">
              <a:lnSpc>
                <a:spcPct val="150000"/>
              </a:lnSpc>
              <a:buNone/>
            </a:pPr>
            <a:r>
              <a:rPr altLang="zh-CN" b="1" lang="en-US" sz="1800">
                <a:solidFill>
                  <a:srgbClr val="943D41"/>
                </a:solidFill>
                <a:cs typeface="+mn-ea"/>
              </a:rPr>
              <a:t>SWOT分析法是用来确定企业自身的竞争优势、竞争劣势、机会和威胁，从而将公司的战略与公司内部资源、外部环境有机地结合起来的一种科学的分析方法。</a:t>
            </a:r>
          </a:p>
        </p:txBody>
      </p:sp>
      <p:sp>
        <p:nvSpPr>
          <p:cNvPr id="20" name="任意多边形 19"/>
          <p:cNvSpPr/>
          <p:nvPr/>
        </p:nvSpPr>
        <p:spPr>
          <a:xfrm>
            <a:off x="1002210" y="2450567"/>
            <a:ext cx="3001915" cy="2240866"/>
          </a:xfrm>
          <a:custGeom>
            <a:gdLst>
              <a:gd fmla="*/ 179269 w 3001915" name="connsiteX0"/>
              <a:gd fmla="*/ 0 h 2240866" name="connsiteY0"/>
              <a:gd fmla="*/ 2822646 w 3001915" name="connsiteX1"/>
              <a:gd fmla="*/ 0 h 2240866" name="connsiteY1"/>
              <a:gd fmla="*/ 3001915 w 3001915" name="connsiteX2"/>
              <a:gd fmla="*/ 179269 h 2240866" name="connsiteY2"/>
              <a:gd fmla="*/ 3001915 w 3001915" name="connsiteX3"/>
              <a:gd fmla="*/ 2240866 h 2240866" name="connsiteY3"/>
              <a:gd fmla="*/ 3001915 w 3001915" name="connsiteX4"/>
              <a:gd fmla="*/ 2240866 h 2240866" name="connsiteY4"/>
              <a:gd fmla="*/ 0 w 3001915" name="connsiteX5"/>
              <a:gd fmla="*/ 2240866 h 2240866" name="connsiteY5"/>
              <a:gd fmla="*/ 0 w 3001915" name="connsiteX6"/>
              <a:gd fmla="*/ 2240866 h 2240866" name="connsiteY6"/>
              <a:gd fmla="*/ 0 w 3001915" name="connsiteX7"/>
              <a:gd fmla="*/ 179269 h 2240866" name="connsiteY7"/>
              <a:gd fmla="*/ 179269 w 3001915" name="connsiteX8"/>
              <a:gd fmla="*/ 0 h 22408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40866" w="3001915">
                <a:moveTo>
                  <a:pt x="179269" y="0"/>
                </a:moveTo>
                <a:lnTo>
                  <a:pt x="2822646" y="0"/>
                </a:lnTo>
                <a:cubicBezTo>
                  <a:pt x="2921654" y="0"/>
                  <a:pt x="3001915" y="80261"/>
                  <a:pt x="3001915" y="179269"/>
                </a:cubicBezTo>
                <a:lnTo>
                  <a:pt x="3001915" y="2240866"/>
                </a:lnTo>
                <a:lnTo>
                  <a:pt x="3001915" y="2240866"/>
                </a:lnTo>
                <a:lnTo>
                  <a:pt x="0" y="2240866"/>
                </a:lnTo>
                <a:lnTo>
                  <a:pt x="0" y="2240866"/>
                </a:lnTo>
                <a:lnTo>
                  <a:pt x="0" y="179269"/>
                </a:lnTo>
                <a:cubicBezTo>
                  <a:pt x="0" y="80261"/>
                  <a:pt x="80261" y="0"/>
                  <a:pt x="179269" y="0"/>
                </a:cubicBezTo>
                <a:close/>
              </a:path>
            </a:pathLst>
          </a:custGeom>
          <a:ln>
            <a:solidFill>
              <a:srgbClr val="999999"/>
            </a:solidFill>
          </a:ln>
        </p:spPr>
        <p:style>
          <a:lnRef idx="2">
            <a:schemeClr val="accent2">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48260" lIns="100766" numCol="1" rIns="100766" spcCol="1270" spcFirstLastPara="0" tIns="197286" vert="horz" wrap="square">
            <a:noAutofit/>
          </a:bodyPr>
          <a:lstStyle/>
          <a:p>
            <a:pPr defTabSz="1689100" indent="457200" lvl="1" marL="0" rtl="0">
              <a:lnSpc>
                <a:spcPct val="200000"/>
              </a:lnSpc>
              <a:spcBef>
                <a:spcPct val="0"/>
              </a:spcBef>
            </a:pPr>
            <a:r>
              <a:rPr b="1" kern="1200" lang="zh-CN">
                <a:solidFill>
                  <a:schemeClr val="tx1">
                    <a:lumMod val="75000"/>
                    <a:lumOff val="25000"/>
                  </a:schemeClr>
                </a:solidFill>
              </a:rPr>
              <a:t>美国旧金山大学的管理学教授韦里克。</a:t>
            </a:r>
          </a:p>
        </p:txBody>
      </p:sp>
      <p:sp>
        <p:nvSpPr>
          <p:cNvPr id="21" name="任意多边形 20"/>
          <p:cNvSpPr/>
          <p:nvPr/>
        </p:nvSpPr>
        <p:spPr>
          <a:xfrm>
            <a:off x="1002210" y="4691434"/>
            <a:ext cx="3001915" cy="963572"/>
          </a:xfrm>
          <a:custGeom>
            <a:gdLst>
              <a:gd fmla="*/ 0 w 3001915" name="connsiteX0"/>
              <a:gd fmla="*/ 0 h 963572" name="connsiteY0"/>
              <a:gd fmla="*/ 3001915 w 3001915" name="connsiteX1"/>
              <a:gd fmla="*/ 0 h 963572" name="connsiteY1"/>
              <a:gd fmla="*/ 3001915 w 3001915" name="connsiteX2"/>
              <a:gd fmla="*/ 963572 h 963572" name="connsiteY2"/>
              <a:gd fmla="*/ 0 w 3001915" name="connsiteX3"/>
              <a:gd fmla="*/ 963572 h 963572" name="connsiteY3"/>
              <a:gd fmla="*/ 0 w 3001915" name="connsiteX4"/>
              <a:gd fmla="*/ 0 h 9635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3572" w="3001915">
                <a:moveTo>
                  <a:pt x="0" y="0"/>
                </a:moveTo>
                <a:lnTo>
                  <a:pt x="3001915" y="0"/>
                </a:lnTo>
                <a:lnTo>
                  <a:pt x="3001915" y="963572"/>
                </a:lnTo>
                <a:lnTo>
                  <a:pt x="0" y="963572"/>
                </a:lnTo>
                <a:lnTo>
                  <a:pt x="0" y="0"/>
                </a:lnTo>
                <a:close/>
              </a:path>
            </a:pathLst>
          </a:custGeom>
          <a:solidFill>
            <a:srgbClr val="943D41"/>
          </a:solidFill>
          <a:ln>
            <a:solidFill>
              <a:srgbClr val="999999"/>
            </a:solidFill>
          </a:ln>
        </p:spPr>
        <p:style>
          <a:lnRef idx="2">
            <a:schemeClr val="accent2">
              <a:alpha val="90000"/>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anchor="ctr" anchorCtr="0" bIns="0" lIns="121920" numCol="1" rIns="928530" spcCol="1270" spcFirstLastPara="0" tIns="0" vert="horz" wrap="square">
            <a:noAutofit/>
          </a:bodyPr>
          <a:lstStyle/>
          <a:p>
            <a:pPr algn="l" defTabSz="1422400" lvl="0" rtl="0">
              <a:lnSpc>
                <a:spcPct val="90000"/>
              </a:lnSpc>
              <a:spcBef>
                <a:spcPct val="0"/>
              </a:spcBef>
              <a:spcAft>
                <a:spcPct val="35000"/>
              </a:spcAft>
            </a:pPr>
            <a:r>
              <a:rPr altLang="en-US" b="1" kern="1200" lang="zh-CN" spc="300" sz="3200">
                <a:latin charset="-122" panose="020b0503020204020204" pitchFamily="34" typeface="微软雅黑"/>
                <a:ea charset="-122" panose="020b0503020204020204" pitchFamily="34" typeface="微软雅黑"/>
              </a:rPr>
              <a:t> 制定者</a:t>
            </a:r>
          </a:p>
        </p:txBody>
      </p:sp>
      <p:sp>
        <p:nvSpPr>
          <p:cNvPr id="22" name="椭圆 21"/>
          <p:cNvSpPr/>
          <p:nvPr/>
        </p:nvSpPr>
        <p:spPr>
          <a:xfrm>
            <a:off x="3201154" y="4844488"/>
            <a:ext cx="1050670" cy="1050670"/>
          </a:xfrm>
          <a:prstGeom prst="ellipse">
            <a:avLst/>
          </a:prstGeom>
          <a:blipFill>
            <a:blip r:embed="rId3">
              <a:extLst>
                <a:ext uri="{28A0092B-C50C-407E-A947-70E740481C1C}">
                  <a14:useLocalDpi val="0"/>
                </a:ext>
              </a:extLst>
            </a:blip>
            <a:stretch>
              <a:fillRect l="-1000" r="-1000"/>
            </a:stretch>
          </a:blipFill>
        </p:spPr>
        <p:style>
          <a:lnRef idx="2">
            <a:schemeClr val="accent2">
              <a:alpha val="90000"/>
              <a:tint val="40000"/>
              <a:hueOff val="0"/>
              <a:satOff val="0"/>
              <a:lumOff val="0"/>
              <a:alphaOff val="0"/>
            </a:schemeClr>
          </a:lnRef>
          <a:fillRef idx="1">
            <a:scrgbClr b="0" g="0" r="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p:txBody>
      </p:sp>
      <p:sp>
        <p:nvSpPr>
          <p:cNvPr id="23" name="任意多边形 22"/>
          <p:cNvSpPr/>
          <p:nvPr/>
        </p:nvSpPr>
        <p:spPr>
          <a:xfrm>
            <a:off x="4512122" y="2450567"/>
            <a:ext cx="3001915" cy="2240866"/>
          </a:xfrm>
          <a:custGeom>
            <a:gdLst>
              <a:gd fmla="*/ 179269 w 3001915" name="connsiteX0"/>
              <a:gd fmla="*/ 0 h 2240866" name="connsiteY0"/>
              <a:gd fmla="*/ 2822646 w 3001915" name="connsiteX1"/>
              <a:gd fmla="*/ 0 h 2240866" name="connsiteY1"/>
              <a:gd fmla="*/ 3001915 w 3001915" name="connsiteX2"/>
              <a:gd fmla="*/ 179269 h 2240866" name="connsiteY2"/>
              <a:gd fmla="*/ 3001915 w 3001915" name="connsiteX3"/>
              <a:gd fmla="*/ 2240866 h 2240866" name="connsiteY3"/>
              <a:gd fmla="*/ 3001915 w 3001915" name="connsiteX4"/>
              <a:gd fmla="*/ 2240866 h 2240866" name="connsiteY4"/>
              <a:gd fmla="*/ 0 w 3001915" name="connsiteX5"/>
              <a:gd fmla="*/ 2240866 h 2240866" name="connsiteY5"/>
              <a:gd fmla="*/ 0 w 3001915" name="connsiteX6"/>
              <a:gd fmla="*/ 2240866 h 2240866" name="connsiteY6"/>
              <a:gd fmla="*/ 0 w 3001915" name="connsiteX7"/>
              <a:gd fmla="*/ 179269 h 2240866" name="connsiteY7"/>
              <a:gd fmla="*/ 179269 w 3001915" name="connsiteX8"/>
              <a:gd fmla="*/ 0 h 22408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40866" w="3001915">
                <a:moveTo>
                  <a:pt x="179269" y="0"/>
                </a:moveTo>
                <a:lnTo>
                  <a:pt x="2822646" y="0"/>
                </a:lnTo>
                <a:cubicBezTo>
                  <a:pt x="2921654" y="0"/>
                  <a:pt x="3001915" y="80261"/>
                  <a:pt x="3001915" y="179269"/>
                </a:cubicBezTo>
                <a:lnTo>
                  <a:pt x="3001915" y="2240866"/>
                </a:lnTo>
                <a:lnTo>
                  <a:pt x="3001915" y="2240866"/>
                </a:lnTo>
                <a:lnTo>
                  <a:pt x="0" y="2240866"/>
                </a:lnTo>
                <a:lnTo>
                  <a:pt x="0" y="2240866"/>
                </a:lnTo>
                <a:lnTo>
                  <a:pt x="0" y="179269"/>
                </a:lnTo>
                <a:cubicBezTo>
                  <a:pt x="0" y="80261"/>
                  <a:pt x="80261" y="0"/>
                  <a:pt x="179269" y="0"/>
                </a:cubicBezTo>
                <a:close/>
              </a:path>
            </a:pathLst>
          </a:custGeom>
          <a:ln>
            <a:solidFill>
              <a:srgbClr val="999999"/>
            </a:solidFill>
          </a:ln>
        </p:spPr>
        <p:style>
          <a:lnRef idx="2">
            <a:schemeClr val="accent2">
              <a:alpha val="90000"/>
              <a:hueOff val="0"/>
              <a:satOff val="0"/>
              <a:lumOff val="0"/>
              <a:alphaOff val="-2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48260" lIns="100766" numCol="1" rIns="100766" spcCol="1270" spcFirstLastPara="0" tIns="197286" vert="horz" wrap="square">
            <a:noAutofit/>
          </a:bodyPr>
          <a:lstStyle/>
          <a:p>
            <a:pPr defTabSz="1689100" indent="457200" lvl="1" marL="0" rtl="0">
              <a:lnSpc>
                <a:spcPct val="200000"/>
              </a:lnSpc>
              <a:spcBef>
                <a:spcPct val="0"/>
              </a:spcBef>
            </a:pPr>
            <a:r>
              <a:rPr b="1" kern="1200" lang="en-US">
                <a:solidFill>
                  <a:schemeClr val="tx1">
                    <a:lumMod val="75000"/>
                    <a:lumOff val="25000"/>
                  </a:schemeClr>
                </a:solidFill>
              </a:rPr>
              <a:t>20世纪80年代初期</a:t>
            </a:r>
          </a:p>
        </p:txBody>
      </p:sp>
      <p:sp>
        <p:nvSpPr>
          <p:cNvPr id="24" name="任意多边形 23"/>
          <p:cNvSpPr/>
          <p:nvPr/>
        </p:nvSpPr>
        <p:spPr>
          <a:xfrm>
            <a:off x="4512122" y="4691434"/>
            <a:ext cx="3001915" cy="963572"/>
          </a:xfrm>
          <a:custGeom>
            <a:gdLst>
              <a:gd fmla="*/ 0 w 3001915" name="connsiteX0"/>
              <a:gd fmla="*/ 0 h 963572" name="connsiteY0"/>
              <a:gd fmla="*/ 3001915 w 3001915" name="connsiteX1"/>
              <a:gd fmla="*/ 0 h 963572" name="connsiteY1"/>
              <a:gd fmla="*/ 3001915 w 3001915" name="connsiteX2"/>
              <a:gd fmla="*/ 963572 h 963572" name="connsiteY2"/>
              <a:gd fmla="*/ 0 w 3001915" name="connsiteX3"/>
              <a:gd fmla="*/ 963572 h 963572" name="connsiteY3"/>
              <a:gd fmla="*/ 0 w 3001915" name="connsiteX4"/>
              <a:gd fmla="*/ 0 h 9635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3572" w="3001915">
                <a:moveTo>
                  <a:pt x="0" y="0"/>
                </a:moveTo>
                <a:lnTo>
                  <a:pt x="3001915" y="0"/>
                </a:lnTo>
                <a:lnTo>
                  <a:pt x="3001915" y="963572"/>
                </a:lnTo>
                <a:lnTo>
                  <a:pt x="0" y="963572"/>
                </a:lnTo>
                <a:lnTo>
                  <a:pt x="0" y="0"/>
                </a:lnTo>
                <a:close/>
              </a:path>
            </a:pathLst>
          </a:custGeom>
          <a:solidFill>
            <a:srgbClr val="C06170"/>
          </a:solidFill>
          <a:ln>
            <a:solidFill>
              <a:srgbClr val="999999"/>
            </a:solidFill>
          </a:ln>
        </p:spPr>
        <p:style>
          <a:lnRef idx="2">
            <a:schemeClr val="accent2">
              <a:alpha val="90000"/>
              <a:hueOff val="0"/>
              <a:satOff val="0"/>
              <a:lumOff val="0"/>
              <a:alphaOff val="-2000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txBody>
          <a:bodyPr anchor="ctr" anchorCtr="0" bIns="0" lIns="121920" numCol="1" rIns="928530" spcCol="1270" spcFirstLastPara="0" tIns="0" vert="horz" wrap="square">
            <a:noAutofit/>
          </a:bodyPr>
          <a:lstStyle/>
          <a:p>
            <a:pPr algn="l" defTabSz="1422400" lvl="0" rtl="0">
              <a:lnSpc>
                <a:spcPct val="90000"/>
              </a:lnSpc>
              <a:spcBef>
                <a:spcPct val="0"/>
              </a:spcBef>
              <a:spcAft>
                <a:spcPct val="35000"/>
              </a:spcAft>
            </a:pPr>
            <a:r>
              <a:rPr altLang="en-US" b="1" kern="1200" lang="zh-CN" spc="300" sz="3200">
                <a:latin charset="-122" panose="020b0503020204020204" pitchFamily="34" typeface="微软雅黑"/>
                <a:ea charset="-122" panose="020b0503020204020204" pitchFamily="34" typeface="微软雅黑"/>
              </a:rPr>
              <a:t> 制定时间</a:t>
            </a:r>
          </a:p>
        </p:txBody>
      </p:sp>
      <p:sp>
        <p:nvSpPr>
          <p:cNvPr id="26" name="任意多边形 25"/>
          <p:cNvSpPr/>
          <p:nvPr/>
        </p:nvSpPr>
        <p:spPr>
          <a:xfrm>
            <a:off x="8022034" y="2450567"/>
            <a:ext cx="3001915" cy="2240866"/>
          </a:xfrm>
          <a:custGeom>
            <a:gdLst>
              <a:gd fmla="*/ 179269 w 3001915" name="connsiteX0"/>
              <a:gd fmla="*/ 0 h 2240866" name="connsiteY0"/>
              <a:gd fmla="*/ 2822646 w 3001915" name="connsiteX1"/>
              <a:gd fmla="*/ 0 h 2240866" name="connsiteY1"/>
              <a:gd fmla="*/ 3001915 w 3001915" name="connsiteX2"/>
              <a:gd fmla="*/ 179269 h 2240866" name="connsiteY2"/>
              <a:gd fmla="*/ 3001915 w 3001915" name="connsiteX3"/>
              <a:gd fmla="*/ 2240866 h 2240866" name="connsiteY3"/>
              <a:gd fmla="*/ 3001915 w 3001915" name="connsiteX4"/>
              <a:gd fmla="*/ 2240866 h 2240866" name="connsiteY4"/>
              <a:gd fmla="*/ 0 w 3001915" name="connsiteX5"/>
              <a:gd fmla="*/ 2240866 h 2240866" name="connsiteY5"/>
              <a:gd fmla="*/ 0 w 3001915" name="connsiteX6"/>
              <a:gd fmla="*/ 2240866 h 2240866" name="connsiteY6"/>
              <a:gd fmla="*/ 0 w 3001915" name="connsiteX7"/>
              <a:gd fmla="*/ 179269 h 2240866" name="connsiteY7"/>
              <a:gd fmla="*/ 179269 w 3001915" name="connsiteX8"/>
              <a:gd fmla="*/ 0 h 22408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40866" w="3001915">
                <a:moveTo>
                  <a:pt x="179269" y="0"/>
                </a:moveTo>
                <a:lnTo>
                  <a:pt x="2822646" y="0"/>
                </a:lnTo>
                <a:cubicBezTo>
                  <a:pt x="2921654" y="0"/>
                  <a:pt x="3001915" y="80261"/>
                  <a:pt x="3001915" y="179269"/>
                </a:cubicBezTo>
                <a:lnTo>
                  <a:pt x="3001915" y="2240866"/>
                </a:lnTo>
                <a:lnTo>
                  <a:pt x="3001915" y="2240866"/>
                </a:lnTo>
                <a:lnTo>
                  <a:pt x="0" y="2240866"/>
                </a:lnTo>
                <a:lnTo>
                  <a:pt x="0" y="2240866"/>
                </a:lnTo>
                <a:lnTo>
                  <a:pt x="0" y="179269"/>
                </a:lnTo>
                <a:cubicBezTo>
                  <a:pt x="0" y="80261"/>
                  <a:pt x="80261" y="0"/>
                  <a:pt x="179269" y="0"/>
                </a:cubicBezTo>
                <a:close/>
              </a:path>
            </a:pathLst>
          </a:custGeom>
          <a:ln>
            <a:solidFill>
              <a:srgbClr val="999999"/>
            </a:solidFill>
          </a:ln>
        </p:spPr>
        <p:style>
          <a:lnRef idx="2">
            <a:schemeClr val="accent2">
              <a:alpha val="90000"/>
              <a:hueOff val="0"/>
              <a:satOff val="0"/>
              <a:lumOff val="0"/>
              <a:alphaOff val="-4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30480" lIns="82986" numCol="1" rIns="82986" spcCol="1270" spcFirstLastPara="0" tIns="143946" vert="horz" wrap="square">
            <a:noAutofit/>
          </a:bodyPr>
          <a:lstStyle/>
          <a:p>
            <a:pPr defTabSz="1066800" indent="457200" lvl="1" marL="0" rtl="0">
              <a:lnSpc>
                <a:spcPct val="200000"/>
              </a:lnSpc>
              <a:spcBef>
                <a:spcPct val="0"/>
              </a:spcBef>
            </a:pPr>
            <a:r>
              <a:rPr altLang="en-US" b="1" kern="1200" lang="zh-CN">
                <a:solidFill>
                  <a:schemeClr val="tx1">
                    <a:lumMod val="75000"/>
                    <a:lumOff val="25000"/>
                  </a:schemeClr>
                </a:solidFill>
              </a:rPr>
              <a:t>从企业内部和外部收集资讯，分析市场环境，竞争对手，制定企业战略。</a:t>
            </a:r>
          </a:p>
        </p:txBody>
      </p:sp>
      <p:sp>
        <p:nvSpPr>
          <p:cNvPr id="27" name="任意多边形 26"/>
          <p:cNvSpPr/>
          <p:nvPr/>
        </p:nvSpPr>
        <p:spPr>
          <a:xfrm>
            <a:off x="8022034" y="4691434"/>
            <a:ext cx="3001915" cy="963572"/>
          </a:xfrm>
          <a:custGeom>
            <a:gdLst>
              <a:gd fmla="*/ 0 w 3001915" name="connsiteX0"/>
              <a:gd fmla="*/ 0 h 963572" name="connsiteY0"/>
              <a:gd fmla="*/ 3001915 w 3001915" name="connsiteX1"/>
              <a:gd fmla="*/ 0 h 963572" name="connsiteY1"/>
              <a:gd fmla="*/ 3001915 w 3001915" name="connsiteX2"/>
              <a:gd fmla="*/ 963572 h 963572" name="connsiteY2"/>
              <a:gd fmla="*/ 0 w 3001915" name="connsiteX3"/>
              <a:gd fmla="*/ 963572 h 963572" name="connsiteY3"/>
              <a:gd fmla="*/ 0 w 3001915" name="connsiteX4"/>
              <a:gd fmla="*/ 0 h 9635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3572" w="3001915">
                <a:moveTo>
                  <a:pt x="0" y="0"/>
                </a:moveTo>
                <a:lnTo>
                  <a:pt x="3001915" y="0"/>
                </a:lnTo>
                <a:lnTo>
                  <a:pt x="3001915" y="963572"/>
                </a:lnTo>
                <a:lnTo>
                  <a:pt x="0" y="963572"/>
                </a:lnTo>
                <a:lnTo>
                  <a:pt x="0" y="0"/>
                </a:lnTo>
                <a:close/>
              </a:path>
            </a:pathLst>
          </a:custGeom>
          <a:solidFill>
            <a:srgbClr val="AE4044"/>
          </a:solidFill>
          <a:ln>
            <a:solidFill>
              <a:srgbClr val="999999"/>
            </a:solidFill>
          </a:ln>
        </p:spPr>
        <p:style>
          <a:lnRef idx="2">
            <a:schemeClr val="accent2">
              <a:alpha val="90000"/>
              <a:hueOff val="0"/>
              <a:satOff val="0"/>
              <a:lumOff val="0"/>
              <a:alphaOff val="-4000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anchor="ctr" anchorCtr="0" bIns="0" lIns="121920" numCol="1" rIns="928530" spcCol="1270" spcFirstLastPara="0" tIns="0" vert="horz" wrap="square">
            <a:noAutofit/>
          </a:bodyPr>
          <a:lstStyle/>
          <a:p>
            <a:pPr algn="l" defTabSz="1422400" lvl="0" rtl="0">
              <a:lnSpc>
                <a:spcPct val="90000"/>
              </a:lnSpc>
              <a:spcBef>
                <a:spcPct val="0"/>
              </a:spcBef>
              <a:spcAft>
                <a:spcPct val="35000"/>
              </a:spcAft>
            </a:pPr>
            <a:r>
              <a:rPr altLang="en-US" b="1" kern="1200" lang="zh-CN" spc="300" sz="3200">
                <a:latin charset="-122" panose="020b0503020204020204" pitchFamily="34" typeface="微软雅黑"/>
                <a:ea charset="-122" panose="020b0503020204020204" pitchFamily="34" typeface="微软雅黑"/>
              </a:rPr>
              <a:t> 适用场合</a:t>
            </a:r>
          </a:p>
        </p:txBody>
      </p:sp>
      <p:grpSp>
        <p:nvGrpSpPr>
          <p:cNvPr id="7" name="组合 6"/>
          <p:cNvGrpSpPr/>
          <p:nvPr/>
        </p:nvGrpSpPr>
        <p:grpSpPr>
          <a:xfrm>
            <a:off x="6711067" y="4844488"/>
            <a:ext cx="1050670" cy="1050670"/>
            <a:chOff x="6621985" y="4821378"/>
            <a:chExt cx="1050670" cy="1050670"/>
          </a:xfrm>
        </p:grpSpPr>
        <p:sp>
          <p:nvSpPr>
            <p:cNvPr id="25" name="椭圆 24"/>
            <p:cNvSpPr/>
            <p:nvPr/>
          </p:nvSpPr>
          <p:spPr>
            <a:xfrm>
              <a:off x="6621985" y="4821378"/>
              <a:ext cx="1050670" cy="1050670"/>
            </a:xfrm>
            <a:prstGeom prst="ellipse">
              <a:avLst/>
            </a:prstGeom>
            <a:solidFill>
              <a:schemeClr val="bg1"/>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20000"/>
              </a:schemeClr>
            </a:fillRef>
            <a:effectRef idx="0">
              <a:schemeClr val="accent2">
                <a:alpha val="90000"/>
                <a:tint val="40000"/>
                <a:hueOff val="0"/>
                <a:satOff val="0"/>
                <a:lumOff val="0"/>
                <a:alphaOff val="-20000"/>
              </a:schemeClr>
            </a:effectRef>
            <a:fontRef idx="minor">
              <a:schemeClr val="dk1">
                <a:hueOff val="0"/>
                <a:satOff val="0"/>
                <a:lumOff val="0"/>
                <a:alphaOff val="0"/>
              </a:schemeClr>
            </a:fontRef>
          </p:style>
          <p:txBody>
            <a:bodyPr/>
            <a:lstStyle/>
            <a:p/>
          </p:txBody>
        </p:sp>
        <p:pic>
          <p:nvPicPr>
            <p:cNvPr id="2" name="图片 1"/>
            <p:cNvPicPr>
              <a:picLocks noChangeAspect="1"/>
            </p:cNvPicPr>
            <p:nvPr/>
          </p:nvPicPr>
          <p:blipFill>
            <a:blip r:embed="rId4">
              <a:extLst>
                <a:ext uri="{28A0092B-C50C-407E-A947-70E740481C1C}">
                  <a14:useLocalDpi val="0"/>
                </a:ext>
              </a:extLst>
            </a:blip>
            <a:stretch>
              <a:fillRect/>
            </a:stretch>
          </p:blipFill>
          <p:spPr>
            <a:xfrm>
              <a:off x="6842520" y="5041913"/>
              <a:ext cx="609600" cy="609600"/>
            </a:xfrm>
            <a:prstGeom prst="rect">
              <a:avLst/>
            </a:prstGeom>
          </p:spPr>
        </p:pic>
      </p:grpSp>
      <p:grpSp>
        <p:nvGrpSpPr>
          <p:cNvPr id="8" name="组合 7"/>
          <p:cNvGrpSpPr/>
          <p:nvPr/>
        </p:nvGrpSpPr>
        <p:grpSpPr>
          <a:xfrm>
            <a:off x="10220979" y="4844488"/>
            <a:ext cx="1050670" cy="1050670"/>
            <a:chOff x="10131897" y="4821378"/>
            <a:chExt cx="1050670" cy="1050670"/>
          </a:xfrm>
        </p:grpSpPr>
        <p:sp>
          <p:nvSpPr>
            <p:cNvPr id="28" name="椭圆 27"/>
            <p:cNvSpPr/>
            <p:nvPr/>
          </p:nvSpPr>
          <p:spPr>
            <a:xfrm>
              <a:off x="10131897" y="4821378"/>
              <a:ext cx="1050670" cy="1050670"/>
            </a:xfrm>
            <a:prstGeom prst="ellipse">
              <a:avLst/>
            </a:prstGeom>
            <a:solidFill>
              <a:schemeClr val="bg1"/>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40000"/>
              </a:schemeClr>
            </a:fillRef>
            <a:effectRef idx="0">
              <a:schemeClr val="accent2">
                <a:alpha val="90000"/>
                <a:tint val="40000"/>
                <a:hueOff val="0"/>
                <a:satOff val="0"/>
                <a:lumOff val="0"/>
                <a:alphaOff val="-40000"/>
              </a:schemeClr>
            </a:effectRef>
            <a:fontRef idx="minor">
              <a:schemeClr val="dk1">
                <a:hueOff val="0"/>
                <a:satOff val="0"/>
                <a:lumOff val="0"/>
                <a:alphaOff val="0"/>
              </a:schemeClr>
            </a:fontRef>
          </p:style>
          <p:txBody>
            <a:bodyPr/>
            <a:lstStyle/>
            <a:p/>
          </p:txBody>
        </p:sp>
        <p:pic>
          <p:nvPicPr>
            <p:cNvPr id="3" name="图片 2"/>
            <p:cNvPicPr>
              <a:picLocks noChangeAspect="1"/>
            </p:cNvPicPr>
            <p:nvPr/>
          </p:nvPicPr>
          <p:blipFill>
            <a:blip r:embed="rId5">
              <a:extLst>
                <a:ext uri="{28A0092B-C50C-407E-A947-70E740481C1C}">
                  <a14:useLocalDpi val="0"/>
                </a:ext>
              </a:extLst>
            </a:blip>
            <a:stretch>
              <a:fillRect/>
            </a:stretch>
          </p:blipFill>
          <p:spPr>
            <a:xfrm>
              <a:off x="10352432" y="5041913"/>
              <a:ext cx="609600" cy="609600"/>
            </a:xfrm>
            <a:prstGeom prst="rect">
              <a:avLst/>
            </a:prstGeom>
          </p:spPr>
        </p:pic>
      </p:grpSp>
      <p:grpSp>
        <p:nvGrpSpPr>
          <p:cNvPr id="18" name="组合 17"/>
          <p:cNvGrpSpPr/>
          <p:nvPr/>
        </p:nvGrpSpPr>
        <p:grpSpPr>
          <a:xfrm rot="3276575">
            <a:off x="12199893" y="5753660"/>
            <a:ext cx="1006997" cy="1171651"/>
            <a:chOff x="10257640" y="901911"/>
            <a:chExt cx="1117934" cy="1300727"/>
          </a:xfrm>
        </p:grpSpPr>
        <p:sp>
          <p:nvSpPr>
            <p:cNvPr id="19" name="Freeform 65"/>
            <p:cNvSpPr/>
            <p:nvPr/>
          </p:nvSpPr>
          <p:spPr bwMode="auto">
            <a:xfrm>
              <a:off x="10257640" y="1429090"/>
              <a:ext cx="830503" cy="773548"/>
            </a:xfrm>
            <a:custGeom>
              <a:gdLst>
                <a:gd fmla="*/ 55 w 104" name="T0"/>
                <a:gd fmla="*/ 45 h 97" name="T1"/>
                <a:gd fmla="*/ 75 w 104" name="T2"/>
                <a:gd fmla="*/ 97 h 97" name="T3"/>
                <a:gd fmla="*/ 88 w 104" name="T4"/>
                <a:gd fmla="*/ 84 h 97" name="T5"/>
                <a:gd fmla="*/ 76 w 104" name="T6"/>
                <a:gd fmla="*/ 16 h 97" name="T7"/>
                <a:gd fmla="*/ 8 w 104" name="T8"/>
                <a:gd fmla="*/ 27 h 97" name="T9"/>
                <a:gd fmla="*/ 0 w 104" name="T10"/>
                <a:gd fmla="*/ 44 h 97" name="T11"/>
                <a:gd fmla="*/ 55 w 104" name="T12"/>
                <a:gd fmla="*/ 45 h 97" name="T13"/>
              </a:gdLst>
              <a:cxnLst>
                <a:cxn ang="0">
                  <a:pos x="T0" y="T1"/>
                </a:cxn>
                <a:cxn ang="0">
                  <a:pos x="T2" y="T3"/>
                </a:cxn>
                <a:cxn ang="0">
                  <a:pos x="T4" y="T5"/>
                </a:cxn>
                <a:cxn ang="0">
                  <a:pos x="T6" y="T7"/>
                </a:cxn>
                <a:cxn ang="0">
                  <a:pos x="T8" y="T9"/>
                </a:cxn>
                <a:cxn ang="0">
                  <a:pos x="T10" y="T11"/>
                </a:cxn>
                <a:cxn ang="0">
                  <a:pos x="T12" y="T13"/>
                </a:cxn>
              </a:cxnLst>
              <a:rect b="b" l="0" r="r" t="0"/>
              <a:pathLst>
                <a:path h="97" w="104">
                  <a:moveTo>
                    <a:pt x="55" y="45"/>
                  </a:moveTo>
                  <a:cubicBezTo>
                    <a:pt x="72" y="57"/>
                    <a:pt x="79" y="78"/>
                    <a:pt x="75" y="97"/>
                  </a:cubicBezTo>
                  <a:cubicBezTo>
                    <a:pt x="80" y="94"/>
                    <a:pt x="84" y="89"/>
                    <a:pt x="88" y="84"/>
                  </a:cubicBezTo>
                  <a:cubicBezTo>
                    <a:pt x="104" y="62"/>
                    <a:pt x="98" y="31"/>
                    <a:pt x="76" y="16"/>
                  </a:cubicBezTo>
                  <a:cubicBezTo>
                    <a:pt x="54" y="0"/>
                    <a:pt x="23" y="5"/>
                    <a:pt x="8" y="27"/>
                  </a:cubicBezTo>
                  <a:cubicBezTo>
                    <a:pt x="4" y="32"/>
                    <a:pt x="1" y="38"/>
                    <a:pt x="0" y="44"/>
                  </a:cubicBezTo>
                  <a:cubicBezTo>
                    <a:pt x="16" y="33"/>
                    <a:pt x="38" y="33"/>
                    <a:pt x="55" y="45"/>
                  </a:cubicBezTo>
                  <a:close/>
                </a:path>
              </a:pathLst>
            </a:custGeom>
            <a:solidFill>
              <a:srgbClr val="DCE4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66"/>
            <p:cNvSpPr/>
            <p:nvPr/>
          </p:nvSpPr>
          <p:spPr bwMode="auto">
            <a:xfrm>
              <a:off x="10776871" y="1619827"/>
              <a:ext cx="287430" cy="582809"/>
            </a:xfrm>
            <a:custGeom>
              <a:gdLst>
                <a:gd fmla="*/ 20 w 36" name="T0"/>
                <a:gd fmla="*/ 0 h 73" name="T1"/>
                <a:gd fmla="*/ 0 w 36" name="T2"/>
                <a:gd fmla="*/ 29 h 73" name="T3"/>
                <a:gd fmla="*/ 10 w 36" name="T4"/>
                <a:gd fmla="*/ 73 h 73" name="T5"/>
                <a:gd fmla="*/ 23 w 36" name="T6"/>
                <a:gd fmla="*/ 60 h 73" name="T7"/>
                <a:gd fmla="*/ 20 w 36" name="T8"/>
                <a:gd fmla="*/ 0 h 73" name="T9"/>
              </a:gdLst>
              <a:cxnLst>
                <a:cxn ang="0">
                  <a:pos x="T0" y="T1"/>
                </a:cxn>
                <a:cxn ang="0">
                  <a:pos x="T2" y="T3"/>
                </a:cxn>
                <a:cxn ang="0">
                  <a:pos x="T4" y="T5"/>
                </a:cxn>
                <a:cxn ang="0">
                  <a:pos x="T6" y="T7"/>
                </a:cxn>
                <a:cxn ang="0">
                  <a:pos x="T8" y="T9"/>
                </a:cxn>
              </a:cxnLst>
              <a:rect b="b" l="0" r="r" t="0"/>
              <a:pathLst>
                <a:path h="73" w="36">
                  <a:moveTo>
                    <a:pt x="20" y="0"/>
                  </a:moveTo>
                  <a:cubicBezTo>
                    <a:pt x="0" y="29"/>
                    <a:pt x="0" y="29"/>
                    <a:pt x="0" y="29"/>
                  </a:cubicBezTo>
                  <a:cubicBezTo>
                    <a:pt x="10" y="42"/>
                    <a:pt x="13" y="58"/>
                    <a:pt x="10" y="73"/>
                  </a:cubicBezTo>
                  <a:cubicBezTo>
                    <a:pt x="15" y="70"/>
                    <a:pt x="19" y="65"/>
                    <a:pt x="23" y="60"/>
                  </a:cubicBezTo>
                  <a:cubicBezTo>
                    <a:pt x="36" y="42"/>
                    <a:pt x="34" y="17"/>
                    <a:pt x="20" y="0"/>
                  </a:cubicBezTo>
                  <a:close/>
                </a:path>
              </a:pathLst>
            </a:custGeom>
            <a:solidFill>
              <a:srgbClr val="CDD5D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67"/>
            <p:cNvSpPr/>
            <p:nvPr/>
          </p:nvSpPr>
          <p:spPr bwMode="auto">
            <a:xfrm>
              <a:off x="10545071" y="901911"/>
              <a:ext cx="830503" cy="1021242"/>
            </a:xfrm>
            <a:custGeom>
              <a:gdLst>
                <a:gd fmla="*/ 16 w 104" name="T0"/>
                <a:gd fmla="*/ 116 h 128" name="T1"/>
                <a:gd fmla="*/ 28 w 104" name="T2"/>
                <a:gd fmla="*/ 128 h 128" name="T3"/>
                <a:gd fmla="*/ 74 w 104" name="T4"/>
                <a:gd fmla="*/ 86 h 128" name="T5"/>
                <a:gd fmla="*/ 98 w 104" name="T6"/>
                <a:gd fmla="*/ 0 h 128" name="T7"/>
                <a:gd fmla="*/ 25 w 104" name="T8"/>
                <a:gd fmla="*/ 51 h 128" name="T9"/>
                <a:gd fmla="*/ 0 w 104" name="T10"/>
                <a:gd fmla="*/ 108 h 128" name="T11"/>
                <a:gd fmla="*/ 16 w 104" name="T12"/>
                <a:gd fmla="*/ 116 h 128" name="T13"/>
              </a:gdLst>
              <a:cxnLst>
                <a:cxn ang="0">
                  <a:pos x="T0" y="T1"/>
                </a:cxn>
                <a:cxn ang="0">
                  <a:pos x="T2" y="T3"/>
                </a:cxn>
                <a:cxn ang="0">
                  <a:pos x="T4" y="T5"/>
                </a:cxn>
                <a:cxn ang="0">
                  <a:pos x="T6" y="T7"/>
                </a:cxn>
                <a:cxn ang="0">
                  <a:pos x="T8" y="T9"/>
                </a:cxn>
                <a:cxn ang="0">
                  <a:pos x="T10" y="T11"/>
                </a:cxn>
                <a:cxn ang="0">
                  <a:pos x="T12" y="T13"/>
                </a:cxn>
              </a:cxnLst>
              <a:rect b="b" l="0" r="r" t="0"/>
              <a:pathLst>
                <a:path h="128" w="104">
                  <a:moveTo>
                    <a:pt x="16" y="116"/>
                  </a:moveTo>
                  <a:cubicBezTo>
                    <a:pt x="21" y="120"/>
                    <a:pt x="25" y="124"/>
                    <a:pt x="28" y="128"/>
                  </a:cubicBezTo>
                  <a:cubicBezTo>
                    <a:pt x="45" y="120"/>
                    <a:pt x="61" y="105"/>
                    <a:pt x="74" y="86"/>
                  </a:cubicBezTo>
                  <a:cubicBezTo>
                    <a:pt x="96" y="56"/>
                    <a:pt x="104" y="23"/>
                    <a:pt x="98" y="0"/>
                  </a:cubicBezTo>
                  <a:cubicBezTo>
                    <a:pt x="75" y="2"/>
                    <a:pt x="46" y="21"/>
                    <a:pt x="25" y="51"/>
                  </a:cubicBezTo>
                  <a:cubicBezTo>
                    <a:pt x="11" y="70"/>
                    <a:pt x="3" y="90"/>
                    <a:pt x="0" y="108"/>
                  </a:cubicBezTo>
                  <a:cubicBezTo>
                    <a:pt x="6" y="110"/>
                    <a:pt x="11" y="113"/>
                    <a:pt x="16" y="116"/>
                  </a:cubicBezTo>
                  <a:close/>
                </a:path>
              </a:pathLst>
            </a:custGeom>
            <a:solidFill>
              <a:srgbClr val="EC85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68"/>
            <p:cNvSpPr/>
            <p:nvPr/>
          </p:nvSpPr>
          <p:spPr bwMode="auto">
            <a:xfrm>
              <a:off x="10673553" y="901911"/>
              <a:ext cx="702021" cy="1021242"/>
            </a:xfrm>
            <a:custGeom>
              <a:gdLst>
                <a:gd fmla="*/ 82 w 88" name="T0"/>
                <a:gd fmla="*/ 0 h 128" name="T1"/>
                <a:gd fmla="*/ 82 w 88" name="T2"/>
                <a:gd fmla="*/ 0 h 128" name="T3"/>
                <a:gd fmla="*/ 0 w 88" name="T4"/>
                <a:gd fmla="*/ 116 h 128" name="T5"/>
                <a:gd fmla="*/ 0 w 88" name="T6"/>
                <a:gd fmla="*/ 116 h 128" name="T7"/>
                <a:gd fmla="*/ 12 w 88" name="T8"/>
                <a:gd fmla="*/ 128 h 128" name="T9"/>
                <a:gd fmla="*/ 58 w 88" name="T10"/>
                <a:gd fmla="*/ 86 h 128" name="T11"/>
                <a:gd fmla="*/ 82 w 8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88">
                  <a:moveTo>
                    <a:pt x="82" y="0"/>
                  </a:moveTo>
                  <a:cubicBezTo>
                    <a:pt x="82" y="0"/>
                    <a:pt x="82" y="0"/>
                    <a:pt x="82" y="0"/>
                  </a:cubicBezTo>
                  <a:cubicBezTo>
                    <a:pt x="0" y="116"/>
                    <a:pt x="0" y="116"/>
                    <a:pt x="0" y="116"/>
                  </a:cubicBezTo>
                  <a:cubicBezTo>
                    <a:pt x="0" y="116"/>
                    <a:pt x="0" y="116"/>
                    <a:pt x="0" y="116"/>
                  </a:cubicBezTo>
                  <a:cubicBezTo>
                    <a:pt x="5" y="120"/>
                    <a:pt x="9" y="124"/>
                    <a:pt x="12" y="128"/>
                  </a:cubicBezTo>
                  <a:cubicBezTo>
                    <a:pt x="29" y="120"/>
                    <a:pt x="45" y="105"/>
                    <a:pt x="58" y="86"/>
                  </a:cubicBezTo>
                  <a:cubicBezTo>
                    <a:pt x="80" y="56"/>
                    <a:pt x="88" y="23"/>
                    <a:pt x="82" y="0"/>
                  </a:cubicBezTo>
                  <a:close/>
                </a:path>
              </a:pathLst>
            </a:custGeom>
            <a:solidFill>
              <a:srgbClr val="D46F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69"/>
            <p:cNvSpPr/>
            <p:nvPr/>
          </p:nvSpPr>
          <p:spPr bwMode="auto">
            <a:xfrm>
              <a:off x="11016616" y="901911"/>
              <a:ext cx="333792" cy="335117"/>
            </a:xfrm>
            <a:custGeom>
              <a:gdLst>
                <a:gd fmla="*/ 19 w 42" name="T0"/>
                <a:gd fmla="*/ 28 h 42" name="T1"/>
                <a:gd fmla="*/ 37 w 42" name="T2"/>
                <a:gd fmla="*/ 42 h 42" name="T3"/>
                <a:gd fmla="*/ 39 w 42" name="T4"/>
                <a:gd fmla="*/ 0 h 42" name="T5"/>
                <a:gd fmla="*/ 0 w 42" name="T6"/>
                <a:gd fmla="*/ 16 h 42" name="T7"/>
                <a:gd fmla="*/ 19 w 42" name="T8"/>
                <a:gd fmla="*/ 28 h 42" name="T9"/>
              </a:gdLst>
              <a:cxnLst>
                <a:cxn ang="0">
                  <a:pos x="T0" y="T1"/>
                </a:cxn>
                <a:cxn ang="0">
                  <a:pos x="T2" y="T3"/>
                </a:cxn>
                <a:cxn ang="0">
                  <a:pos x="T4" y="T5"/>
                </a:cxn>
                <a:cxn ang="0">
                  <a:pos x="T6" y="T7"/>
                </a:cxn>
                <a:cxn ang="0">
                  <a:pos x="T8" y="T9"/>
                </a:cxn>
              </a:cxnLst>
              <a:rect b="b" l="0" r="r" t="0"/>
              <a:pathLst>
                <a:path h="42" w="42">
                  <a:moveTo>
                    <a:pt x="19" y="28"/>
                  </a:moveTo>
                  <a:cubicBezTo>
                    <a:pt x="25" y="33"/>
                    <a:pt x="31" y="37"/>
                    <a:pt x="37" y="42"/>
                  </a:cubicBezTo>
                  <a:cubicBezTo>
                    <a:pt x="41" y="26"/>
                    <a:pt x="42" y="12"/>
                    <a:pt x="39" y="0"/>
                  </a:cubicBezTo>
                  <a:cubicBezTo>
                    <a:pt x="27" y="1"/>
                    <a:pt x="14" y="7"/>
                    <a:pt x="0" y="16"/>
                  </a:cubicBezTo>
                  <a:cubicBezTo>
                    <a:pt x="7" y="20"/>
                    <a:pt x="13" y="24"/>
                    <a:pt x="19" y="28"/>
                  </a:cubicBezTo>
                  <a:close/>
                </a:path>
              </a:pathLst>
            </a:custGeom>
            <a:solidFill>
              <a:srgbClr val="DCE4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70"/>
            <p:cNvSpPr/>
            <p:nvPr/>
          </p:nvSpPr>
          <p:spPr bwMode="auto">
            <a:xfrm>
              <a:off x="11167617" y="901911"/>
              <a:ext cx="182790" cy="335117"/>
            </a:xfrm>
            <a:custGeom>
              <a:gdLst>
                <a:gd fmla="*/ 20 w 23" name="T0"/>
                <a:gd fmla="*/ 0 h 42" name="T1"/>
                <a:gd fmla="*/ 0 w 23" name="T2"/>
                <a:gd fmla="*/ 28 h 42" name="T3"/>
                <a:gd fmla="*/ 0 w 23" name="T4"/>
                <a:gd fmla="*/ 28 h 42" name="T5"/>
                <a:gd fmla="*/ 18 w 23" name="T6"/>
                <a:gd fmla="*/ 42 h 42" name="T7"/>
                <a:gd fmla="*/ 20 w 23" name="T8"/>
                <a:gd fmla="*/ 0 h 42" name="T9"/>
                <a:gd fmla="*/ 20 w 23" name="T10"/>
                <a:gd fmla="*/ 0 h 42" name="T11"/>
              </a:gdLst>
              <a:cxnLst>
                <a:cxn ang="0">
                  <a:pos x="T0" y="T1"/>
                </a:cxn>
                <a:cxn ang="0">
                  <a:pos x="T2" y="T3"/>
                </a:cxn>
                <a:cxn ang="0">
                  <a:pos x="T4" y="T5"/>
                </a:cxn>
                <a:cxn ang="0">
                  <a:pos x="T6" y="T7"/>
                </a:cxn>
                <a:cxn ang="0">
                  <a:pos x="T8" y="T9"/>
                </a:cxn>
                <a:cxn ang="0">
                  <a:pos x="T10" y="T11"/>
                </a:cxn>
              </a:cxnLst>
              <a:rect b="b" l="0" r="r" t="0"/>
              <a:pathLst>
                <a:path h="42" w="23">
                  <a:moveTo>
                    <a:pt x="20" y="0"/>
                  </a:moveTo>
                  <a:cubicBezTo>
                    <a:pt x="0" y="28"/>
                    <a:pt x="0" y="28"/>
                    <a:pt x="0" y="28"/>
                  </a:cubicBezTo>
                  <a:cubicBezTo>
                    <a:pt x="0" y="28"/>
                    <a:pt x="0" y="28"/>
                    <a:pt x="0" y="28"/>
                  </a:cubicBezTo>
                  <a:cubicBezTo>
                    <a:pt x="6" y="33"/>
                    <a:pt x="12" y="37"/>
                    <a:pt x="18" y="42"/>
                  </a:cubicBezTo>
                  <a:cubicBezTo>
                    <a:pt x="22" y="26"/>
                    <a:pt x="23" y="12"/>
                    <a:pt x="20" y="0"/>
                  </a:cubicBezTo>
                  <a:cubicBezTo>
                    <a:pt x="20" y="0"/>
                    <a:pt x="20" y="0"/>
                    <a:pt x="20" y="0"/>
                  </a:cubicBezTo>
                  <a:close/>
                </a:path>
              </a:pathLst>
            </a:custGeom>
            <a:solidFill>
              <a:srgbClr val="CDD5D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71"/>
            <p:cNvSpPr/>
            <p:nvPr/>
          </p:nvSpPr>
          <p:spPr bwMode="auto">
            <a:xfrm>
              <a:off x="10553018" y="1532407"/>
              <a:ext cx="327167" cy="455651"/>
            </a:xfrm>
            <a:custGeom>
              <a:gdLst>
                <a:gd fmla="*/ 41 w 41" name="T0"/>
                <a:gd fmla="*/ 0 h 57" name="T1"/>
                <a:gd fmla="*/ 15 w 41" name="T2"/>
                <a:gd fmla="*/ 25 h 57" name="T3"/>
                <a:gd fmla="*/ 0 w 41" name="T4"/>
                <a:gd fmla="*/ 57 h 57" name="T5"/>
                <a:gd fmla="*/ 26 w 41" name="T6"/>
                <a:gd fmla="*/ 33 h 57" name="T7"/>
                <a:gd fmla="*/ 41 w 41" name="T8"/>
                <a:gd fmla="*/ 0 h 57" name="T9"/>
              </a:gdLst>
              <a:cxnLst>
                <a:cxn ang="0">
                  <a:pos x="T0" y="T1"/>
                </a:cxn>
                <a:cxn ang="0">
                  <a:pos x="T2" y="T3"/>
                </a:cxn>
                <a:cxn ang="0">
                  <a:pos x="T4" y="T5"/>
                </a:cxn>
                <a:cxn ang="0">
                  <a:pos x="T6" y="T7"/>
                </a:cxn>
                <a:cxn ang="0">
                  <a:pos x="T8" y="T9"/>
                </a:cxn>
              </a:cxnLst>
              <a:rect b="b" l="0" r="r" t="0"/>
              <a:pathLst>
                <a:path h="57" w="41">
                  <a:moveTo>
                    <a:pt x="41" y="0"/>
                  </a:moveTo>
                  <a:cubicBezTo>
                    <a:pt x="34" y="3"/>
                    <a:pt x="24" y="13"/>
                    <a:pt x="15" y="25"/>
                  </a:cubicBezTo>
                  <a:cubicBezTo>
                    <a:pt x="6" y="38"/>
                    <a:pt x="1" y="50"/>
                    <a:pt x="0" y="57"/>
                  </a:cubicBezTo>
                  <a:cubicBezTo>
                    <a:pt x="7" y="54"/>
                    <a:pt x="17" y="45"/>
                    <a:pt x="26" y="33"/>
                  </a:cubicBezTo>
                  <a:cubicBezTo>
                    <a:pt x="35" y="20"/>
                    <a:pt x="40" y="8"/>
                    <a:pt x="41" y="0"/>
                  </a:cubicBezTo>
                  <a:close/>
                </a:path>
              </a:pathLst>
            </a:custGeom>
            <a:solidFill>
              <a:srgbClr val="DCE4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72"/>
            <p:cNvSpPr/>
            <p:nvPr/>
          </p:nvSpPr>
          <p:spPr bwMode="auto">
            <a:xfrm>
              <a:off x="10553018" y="1532407"/>
              <a:ext cx="327167" cy="455651"/>
            </a:xfrm>
            <a:custGeom>
              <a:gdLst>
                <a:gd fmla="*/ 41 w 41" name="T0"/>
                <a:gd fmla="*/ 0 h 57" name="T1"/>
                <a:gd fmla="*/ 0 w 41" name="T2"/>
                <a:gd fmla="*/ 57 h 57" name="T3"/>
                <a:gd fmla="*/ 0 w 41" name="T4"/>
                <a:gd fmla="*/ 57 h 57" name="T5"/>
                <a:gd fmla="*/ 26 w 41" name="T6"/>
                <a:gd fmla="*/ 33 h 57" name="T7"/>
                <a:gd fmla="*/ 41 w 41" name="T8"/>
                <a:gd fmla="*/ 0 h 57" name="T9"/>
                <a:gd fmla="*/ 41 w 41" name="T10"/>
                <a:gd fmla="*/ 0 h 57" name="T11"/>
              </a:gdLst>
              <a:cxnLst>
                <a:cxn ang="0">
                  <a:pos x="T0" y="T1"/>
                </a:cxn>
                <a:cxn ang="0">
                  <a:pos x="T2" y="T3"/>
                </a:cxn>
                <a:cxn ang="0">
                  <a:pos x="T4" y="T5"/>
                </a:cxn>
                <a:cxn ang="0">
                  <a:pos x="T6" y="T7"/>
                </a:cxn>
                <a:cxn ang="0">
                  <a:pos x="T8" y="T9"/>
                </a:cxn>
                <a:cxn ang="0">
                  <a:pos x="T10" y="T11"/>
                </a:cxn>
              </a:cxnLst>
              <a:rect b="b" l="0" r="r" t="0"/>
              <a:pathLst>
                <a:path h="57" w="41">
                  <a:moveTo>
                    <a:pt x="41" y="0"/>
                  </a:moveTo>
                  <a:cubicBezTo>
                    <a:pt x="0" y="57"/>
                    <a:pt x="0" y="57"/>
                    <a:pt x="0" y="57"/>
                  </a:cubicBezTo>
                  <a:cubicBezTo>
                    <a:pt x="0" y="57"/>
                    <a:pt x="0" y="57"/>
                    <a:pt x="0" y="57"/>
                  </a:cubicBezTo>
                  <a:cubicBezTo>
                    <a:pt x="7" y="54"/>
                    <a:pt x="17" y="45"/>
                    <a:pt x="26" y="33"/>
                  </a:cubicBezTo>
                  <a:cubicBezTo>
                    <a:pt x="35" y="20"/>
                    <a:pt x="40" y="8"/>
                    <a:pt x="41" y="0"/>
                  </a:cubicBezTo>
                  <a:cubicBezTo>
                    <a:pt x="41" y="0"/>
                    <a:pt x="41" y="0"/>
                    <a:pt x="41" y="0"/>
                  </a:cubicBezTo>
                  <a:close/>
                </a:path>
              </a:pathLst>
            </a:custGeom>
            <a:solidFill>
              <a:srgbClr val="CDD5D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73"/>
            <p:cNvSpPr/>
            <p:nvPr/>
          </p:nvSpPr>
          <p:spPr bwMode="auto">
            <a:xfrm>
              <a:off x="10864290" y="1181397"/>
              <a:ext cx="311273" cy="311273"/>
            </a:xfrm>
            <a:custGeom>
              <a:gdLst>
                <a:gd fmla="*/ 9 w 39" name="T0"/>
                <a:gd fmla="*/ 34 h 39" name="T1"/>
                <a:gd fmla="*/ 5 w 39" name="T2"/>
                <a:gd fmla="*/ 10 h 39" name="T3"/>
                <a:gd fmla="*/ 29 w 39" name="T4"/>
                <a:gd fmla="*/ 6 h 39" name="T5"/>
                <a:gd fmla="*/ 33 w 39" name="T6"/>
                <a:gd fmla="*/ 30 h 39" name="T7"/>
                <a:gd fmla="*/ 9 w 39" name="T8"/>
                <a:gd fmla="*/ 34 h 39" name="T9"/>
              </a:gdLst>
              <a:cxnLst>
                <a:cxn ang="0">
                  <a:pos x="T0" y="T1"/>
                </a:cxn>
                <a:cxn ang="0">
                  <a:pos x="T2" y="T3"/>
                </a:cxn>
                <a:cxn ang="0">
                  <a:pos x="T4" y="T5"/>
                </a:cxn>
                <a:cxn ang="0">
                  <a:pos x="T6" y="T7"/>
                </a:cxn>
                <a:cxn ang="0">
                  <a:pos x="T8" y="T9"/>
                </a:cxn>
              </a:cxnLst>
              <a:rect b="b" l="0" r="r" t="0"/>
              <a:pathLst>
                <a:path h="39" w="39">
                  <a:moveTo>
                    <a:pt x="9" y="34"/>
                  </a:moveTo>
                  <a:cubicBezTo>
                    <a:pt x="2" y="28"/>
                    <a:pt x="0" y="18"/>
                    <a:pt x="5" y="10"/>
                  </a:cubicBezTo>
                  <a:cubicBezTo>
                    <a:pt x="11" y="2"/>
                    <a:pt x="22" y="0"/>
                    <a:pt x="29" y="6"/>
                  </a:cubicBezTo>
                  <a:cubicBezTo>
                    <a:pt x="37" y="11"/>
                    <a:pt x="39" y="22"/>
                    <a:pt x="33" y="30"/>
                  </a:cubicBezTo>
                  <a:cubicBezTo>
                    <a:pt x="28" y="37"/>
                    <a:pt x="17" y="39"/>
                    <a:pt x="9" y="34"/>
                  </a:cubicBezTo>
                  <a:close/>
                </a:path>
              </a:pathLst>
            </a:custGeom>
            <a:solidFill>
              <a:srgbClr val="DCE4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74"/>
            <p:cNvSpPr/>
            <p:nvPr/>
          </p:nvSpPr>
          <p:spPr bwMode="auto">
            <a:xfrm>
              <a:off x="10911975" y="1229081"/>
              <a:ext cx="215905" cy="215904"/>
            </a:xfrm>
            <a:custGeom>
              <a:gdLst>
                <a:gd fmla="*/ 20 w 27" name="T0"/>
                <a:gd fmla="*/ 4 h 27" name="T1"/>
                <a:gd fmla="*/ 4 w 27" name="T2"/>
                <a:gd fmla="*/ 7 h 27" name="T3"/>
                <a:gd fmla="*/ 6 w 27" name="T4"/>
                <a:gd fmla="*/ 23 h 27" name="T5"/>
                <a:gd fmla="*/ 23 w 27" name="T6"/>
                <a:gd fmla="*/ 21 h 27" name="T7"/>
                <a:gd fmla="*/ 20 w 27" name="T8"/>
                <a:gd fmla="*/ 4 h 27" name="T9"/>
              </a:gdLst>
              <a:cxnLst>
                <a:cxn ang="0">
                  <a:pos x="T0" y="T1"/>
                </a:cxn>
                <a:cxn ang="0">
                  <a:pos x="T2" y="T3"/>
                </a:cxn>
                <a:cxn ang="0">
                  <a:pos x="T4" y="T5"/>
                </a:cxn>
                <a:cxn ang="0">
                  <a:pos x="T6" y="T7"/>
                </a:cxn>
                <a:cxn ang="0">
                  <a:pos x="T8" y="T9"/>
                </a:cxn>
              </a:cxnLst>
              <a:rect b="b" l="0" r="r" t="0"/>
              <a:pathLst>
                <a:path h="27" w="27">
                  <a:moveTo>
                    <a:pt x="20" y="4"/>
                  </a:moveTo>
                  <a:cubicBezTo>
                    <a:pt x="15" y="0"/>
                    <a:pt x="7" y="2"/>
                    <a:pt x="4" y="7"/>
                  </a:cubicBezTo>
                  <a:cubicBezTo>
                    <a:pt x="0" y="12"/>
                    <a:pt x="1" y="20"/>
                    <a:pt x="6" y="23"/>
                  </a:cubicBezTo>
                  <a:cubicBezTo>
                    <a:pt x="12" y="27"/>
                    <a:pt x="19" y="26"/>
                    <a:pt x="23" y="21"/>
                  </a:cubicBezTo>
                  <a:cubicBezTo>
                    <a:pt x="27" y="15"/>
                    <a:pt x="26" y="8"/>
                    <a:pt x="20" y="4"/>
                  </a:cubicBezTo>
                  <a:close/>
                </a:path>
              </a:pathLst>
            </a:custGeom>
            <a:solidFill>
              <a:srgbClr val="5962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75"/>
            <p:cNvSpPr/>
            <p:nvPr/>
          </p:nvSpPr>
          <p:spPr bwMode="auto">
            <a:xfrm>
              <a:off x="10935817" y="1229081"/>
              <a:ext cx="239747" cy="263589"/>
            </a:xfrm>
            <a:custGeom>
              <a:gdLst>
                <a:gd fmla="*/ 20 w 30" name="T0"/>
                <a:gd fmla="*/ 0 h 33" name="T1"/>
                <a:gd fmla="*/ 20 w 30" name="T2"/>
                <a:gd fmla="*/ 0 h 33" name="T3"/>
                <a:gd fmla="*/ 17 w 30" name="T4"/>
                <a:gd fmla="*/ 4 h 33" name="T5"/>
                <a:gd fmla="*/ 17 w 30" name="T6"/>
                <a:gd fmla="*/ 4 h 33" name="T7"/>
                <a:gd fmla="*/ 20 w 30" name="T8"/>
                <a:gd fmla="*/ 21 h 33" name="T9"/>
                <a:gd fmla="*/ 3 w 30" name="T10"/>
                <a:gd fmla="*/ 23 h 33" name="T11"/>
                <a:gd fmla="*/ 3 w 30" name="T12"/>
                <a:gd fmla="*/ 23 h 33" name="T13"/>
                <a:gd fmla="*/ 0 w 30" name="T14"/>
                <a:gd fmla="*/ 28 h 33" name="T15"/>
                <a:gd fmla="*/ 0 w 30" name="T16"/>
                <a:gd fmla="*/ 28 h 33" name="T17"/>
                <a:gd fmla="*/ 24 w 30" name="T18"/>
                <a:gd fmla="*/ 24 h 33" name="T19"/>
                <a:gd fmla="*/ 20 w 30" name="T20"/>
                <a:gd fmla="*/ 0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0">
                  <a:moveTo>
                    <a:pt x="20" y="0"/>
                  </a:moveTo>
                  <a:cubicBezTo>
                    <a:pt x="20" y="0"/>
                    <a:pt x="20" y="0"/>
                    <a:pt x="20" y="0"/>
                  </a:cubicBezTo>
                  <a:cubicBezTo>
                    <a:pt x="17" y="4"/>
                    <a:pt x="17" y="4"/>
                    <a:pt x="17" y="4"/>
                  </a:cubicBezTo>
                  <a:cubicBezTo>
                    <a:pt x="17" y="4"/>
                    <a:pt x="17" y="4"/>
                    <a:pt x="17" y="4"/>
                  </a:cubicBezTo>
                  <a:cubicBezTo>
                    <a:pt x="23" y="8"/>
                    <a:pt x="24" y="15"/>
                    <a:pt x="20" y="21"/>
                  </a:cubicBezTo>
                  <a:cubicBezTo>
                    <a:pt x="16" y="26"/>
                    <a:pt x="9" y="27"/>
                    <a:pt x="3" y="23"/>
                  </a:cubicBezTo>
                  <a:cubicBezTo>
                    <a:pt x="3" y="23"/>
                    <a:pt x="3" y="23"/>
                    <a:pt x="3" y="23"/>
                  </a:cubicBezTo>
                  <a:cubicBezTo>
                    <a:pt x="0" y="28"/>
                    <a:pt x="0" y="28"/>
                    <a:pt x="0" y="28"/>
                  </a:cubicBezTo>
                  <a:cubicBezTo>
                    <a:pt x="0" y="28"/>
                    <a:pt x="0" y="28"/>
                    <a:pt x="0" y="28"/>
                  </a:cubicBezTo>
                  <a:cubicBezTo>
                    <a:pt x="8" y="33"/>
                    <a:pt x="19" y="31"/>
                    <a:pt x="24" y="24"/>
                  </a:cubicBezTo>
                  <a:cubicBezTo>
                    <a:pt x="30" y="16"/>
                    <a:pt x="28" y="5"/>
                    <a:pt x="20" y="0"/>
                  </a:cubicBezTo>
                  <a:close/>
                </a:path>
              </a:pathLst>
            </a:custGeom>
            <a:solidFill>
              <a:srgbClr val="CDD5D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76"/>
            <p:cNvSpPr/>
            <p:nvPr/>
          </p:nvSpPr>
          <p:spPr bwMode="auto">
            <a:xfrm>
              <a:off x="10959659" y="1260870"/>
              <a:ext cx="168219" cy="184116"/>
            </a:xfrm>
            <a:custGeom>
              <a:gdLst>
                <a:gd fmla="*/ 17 w 21" name="T0"/>
                <a:gd fmla="*/ 17 h 23" name="T1"/>
                <a:gd fmla="*/ 14 w 21" name="T2"/>
                <a:gd fmla="*/ 0 h 23" name="T3"/>
                <a:gd fmla="*/ 14 w 21" name="T4"/>
                <a:gd fmla="*/ 0 h 23" name="T5"/>
                <a:gd fmla="*/ 0 w 21" name="T6"/>
                <a:gd fmla="*/ 19 h 23" name="T7"/>
                <a:gd fmla="*/ 0 w 21" name="T8"/>
                <a:gd fmla="*/ 19 h 23" name="T9"/>
                <a:gd fmla="*/ 17 w 21" name="T10"/>
                <a:gd fmla="*/ 17 h 23" name="T11"/>
              </a:gdLst>
              <a:cxnLst>
                <a:cxn ang="0">
                  <a:pos x="T0" y="T1"/>
                </a:cxn>
                <a:cxn ang="0">
                  <a:pos x="T2" y="T3"/>
                </a:cxn>
                <a:cxn ang="0">
                  <a:pos x="T4" y="T5"/>
                </a:cxn>
                <a:cxn ang="0">
                  <a:pos x="T6" y="T7"/>
                </a:cxn>
                <a:cxn ang="0">
                  <a:pos x="T8" y="T9"/>
                </a:cxn>
                <a:cxn ang="0">
                  <a:pos x="T10" y="T11"/>
                </a:cxn>
              </a:cxnLst>
              <a:rect b="b" l="0" r="r" t="0"/>
              <a:pathLst>
                <a:path h="23" w="21">
                  <a:moveTo>
                    <a:pt x="17" y="17"/>
                  </a:moveTo>
                  <a:cubicBezTo>
                    <a:pt x="21" y="11"/>
                    <a:pt x="20" y="4"/>
                    <a:pt x="14" y="0"/>
                  </a:cubicBezTo>
                  <a:cubicBezTo>
                    <a:pt x="14" y="0"/>
                    <a:pt x="14" y="0"/>
                    <a:pt x="14" y="0"/>
                  </a:cubicBezTo>
                  <a:cubicBezTo>
                    <a:pt x="0" y="19"/>
                    <a:pt x="0" y="19"/>
                    <a:pt x="0" y="19"/>
                  </a:cubicBezTo>
                  <a:cubicBezTo>
                    <a:pt x="0" y="19"/>
                    <a:pt x="0" y="19"/>
                    <a:pt x="0" y="19"/>
                  </a:cubicBezTo>
                  <a:cubicBezTo>
                    <a:pt x="6" y="23"/>
                    <a:pt x="13" y="22"/>
                    <a:pt x="17" y="17"/>
                  </a:cubicBezTo>
                  <a:close/>
                </a:path>
              </a:pathLst>
            </a:custGeom>
            <a:solidFill>
              <a:srgbClr val="474F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0074162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ppt_x"/>
                                          </p:val>
                                        </p:tav>
                                        <p:tav tm="100000">
                                          <p:val>
                                            <p:strVal val="#ppt_x"/>
                                          </p:val>
                                        </p:tav>
                                      </p:tavLst>
                                    </p:anim>
                                    <p:anim calcmode="lin" valueType="num">
                                      <p:cBhvr additive="base">
                                        <p:cTn dur="500" fill="hold" id="8"/>
                                        <p:tgtEl>
                                          <p:spTgt spid="21"/>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0"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 presetSubtype="4">
                                  <p:stCondLst>
                                    <p:cond delay="0"/>
                                  </p:stCondLst>
                                  <p:childTnLst>
                                    <p:set>
                                      <p:cBhvr>
                                        <p:cTn dur="1" fill="hold" id="17">
                                          <p:stCondLst>
                                            <p:cond delay="0"/>
                                          </p:stCondLst>
                                        </p:cTn>
                                        <p:tgtEl>
                                          <p:spTgt spid="24"/>
                                        </p:tgtEl>
                                        <p:attrNameLst>
                                          <p:attrName>style.visibility</p:attrName>
                                        </p:attrNameLst>
                                      </p:cBhvr>
                                      <p:to>
                                        <p:strVal val="visible"/>
                                      </p:to>
                                    </p:set>
                                    <p:anim calcmode="lin" valueType="num">
                                      <p:cBhvr additive="base">
                                        <p:cTn dur="500" fill="hold" id="18"/>
                                        <p:tgtEl>
                                          <p:spTgt spid="24"/>
                                        </p:tgtEl>
                                        <p:attrNameLst>
                                          <p:attrName>ppt_x</p:attrName>
                                        </p:attrNameLst>
                                      </p:cBhvr>
                                      <p:tavLst>
                                        <p:tav tm="0">
                                          <p:val>
                                            <p:strVal val="#ppt_x"/>
                                          </p:val>
                                        </p:tav>
                                        <p:tav tm="100000">
                                          <p:val>
                                            <p:strVal val="#ppt_x"/>
                                          </p:val>
                                        </p:tav>
                                      </p:tavLst>
                                    </p:anim>
                                    <p:anim calcmode="lin" valueType="num">
                                      <p:cBhvr additive="base">
                                        <p:cTn dur="500" fill="hold" id="19"/>
                                        <p:tgtEl>
                                          <p:spTgt spid="24"/>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0" presetSubtype="0">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ur="500" id="24"/>
                                        <p:tgtEl>
                                          <p:spTgt spid="7"/>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 presetSubtype="4">
                                  <p:stCondLst>
                                    <p:cond delay="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500" fill="hold" id="29"/>
                                        <p:tgtEl>
                                          <p:spTgt spid="27"/>
                                        </p:tgtEl>
                                        <p:attrNameLst>
                                          <p:attrName>ppt_x</p:attrName>
                                        </p:attrNameLst>
                                      </p:cBhvr>
                                      <p:tavLst>
                                        <p:tav tm="0">
                                          <p:val>
                                            <p:strVal val="#ppt_x"/>
                                          </p:val>
                                        </p:tav>
                                        <p:tav tm="100000">
                                          <p:val>
                                            <p:strVal val="#ppt_x"/>
                                          </p:val>
                                        </p:tav>
                                      </p:tavLst>
                                    </p:anim>
                                    <p:anim calcmode="lin" valueType="num">
                                      <p:cBhvr additive="base">
                                        <p:cTn dur="500" fill="hold" id="30"/>
                                        <p:tgtEl>
                                          <p:spTgt spid="27"/>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10" presetSubtype="0">
                                  <p:stCondLst>
                                    <p:cond delay="0"/>
                                  </p:stCondLst>
                                  <p:childTnLst>
                                    <p:set>
                                      <p:cBhvr>
                                        <p:cTn dur="1" fill="hold" id="34">
                                          <p:stCondLst>
                                            <p:cond delay="0"/>
                                          </p:stCondLst>
                                        </p:cTn>
                                        <p:tgtEl>
                                          <p:spTgt spid="8"/>
                                        </p:tgtEl>
                                        <p:attrNameLst>
                                          <p:attrName>style.visibility</p:attrName>
                                        </p:attrNameLst>
                                      </p:cBhvr>
                                      <p:to>
                                        <p:strVal val="visible"/>
                                      </p:to>
                                    </p:set>
                                    <p:animEffect filter="fade" transition="in">
                                      <p:cBhvr>
                                        <p:cTn dur="500" id="35"/>
                                        <p:tgtEl>
                                          <p:spTgt spid="8"/>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2" presetSubtype="4">
                                  <p:stCondLst>
                                    <p:cond delay="0"/>
                                  </p:stCondLst>
                                  <p:childTnLst>
                                    <p:set>
                                      <p:cBhvr>
                                        <p:cTn dur="1" fill="hold" id="39">
                                          <p:stCondLst>
                                            <p:cond delay="0"/>
                                          </p:stCondLst>
                                        </p:cTn>
                                        <p:tgtEl>
                                          <p:spTgt spid="20"/>
                                        </p:tgtEl>
                                        <p:attrNameLst>
                                          <p:attrName>style.visibility</p:attrName>
                                        </p:attrNameLst>
                                      </p:cBhvr>
                                      <p:to>
                                        <p:strVal val="visible"/>
                                      </p:to>
                                    </p:set>
                                    <p:animEffect filter="wipe(down)" transition="in">
                                      <p:cBhvr>
                                        <p:cTn dur="500" id="40"/>
                                        <p:tgtEl>
                                          <p:spTgt spid="20"/>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2" presetSubtype="4">
                                  <p:stCondLst>
                                    <p:cond delay="0"/>
                                  </p:stCondLst>
                                  <p:childTnLst>
                                    <p:set>
                                      <p:cBhvr>
                                        <p:cTn dur="1" fill="hold" id="44">
                                          <p:stCondLst>
                                            <p:cond delay="0"/>
                                          </p:stCondLst>
                                        </p:cTn>
                                        <p:tgtEl>
                                          <p:spTgt spid="23"/>
                                        </p:tgtEl>
                                        <p:attrNameLst>
                                          <p:attrName>style.visibility</p:attrName>
                                        </p:attrNameLst>
                                      </p:cBhvr>
                                      <p:to>
                                        <p:strVal val="visible"/>
                                      </p:to>
                                    </p:set>
                                    <p:animEffect filter="wipe(down)" transition="in">
                                      <p:cBhvr>
                                        <p:cTn dur="500" id="45"/>
                                        <p:tgtEl>
                                          <p:spTgt spid="23"/>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22" presetSubtype="4">
                                  <p:stCondLst>
                                    <p:cond delay="0"/>
                                  </p:stCondLst>
                                  <p:childTnLst>
                                    <p:set>
                                      <p:cBhvr>
                                        <p:cTn dur="1" fill="hold" id="49">
                                          <p:stCondLst>
                                            <p:cond delay="0"/>
                                          </p:stCondLst>
                                        </p:cTn>
                                        <p:tgtEl>
                                          <p:spTgt spid="26"/>
                                        </p:tgtEl>
                                        <p:attrNameLst>
                                          <p:attrName>style.visibility</p:attrName>
                                        </p:attrNameLst>
                                      </p:cBhvr>
                                      <p:to>
                                        <p:strVal val="visible"/>
                                      </p:to>
                                    </p:set>
                                    <p:animEffect filter="wipe(down)" transition="in">
                                      <p:cBhvr>
                                        <p:cTn dur="500" id="50"/>
                                        <p:tgtEl>
                                          <p:spTgt spid="26"/>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2" presetSubtype="8">
                                  <p:stCondLst>
                                    <p:cond delay="0"/>
                                  </p:stCondLst>
                                  <p:childTnLst>
                                    <p:set>
                                      <p:cBhvr>
                                        <p:cTn dur="1" fill="hold" id="54">
                                          <p:stCondLst>
                                            <p:cond delay="0"/>
                                          </p:stCondLst>
                                        </p:cTn>
                                        <p:tgtEl>
                                          <p:spTgt spid="18"/>
                                        </p:tgtEl>
                                        <p:attrNameLst>
                                          <p:attrName>style.visibility</p:attrName>
                                        </p:attrNameLst>
                                      </p:cBhvr>
                                      <p:to>
                                        <p:strVal val="visible"/>
                                      </p:to>
                                    </p:set>
                                    <p:anim calcmode="lin" valueType="num">
                                      <p:cBhvr additive="base">
                                        <p:cTn dur="500" fill="hold" id="55"/>
                                        <p:tgtEl>
                                          <p:spTgt spid="18"/>
                                        </p:tgtEl>
                                        <p:attrNameLst>
                                          <p:attrName>ppt_x</p:attrName>
                                        </p:attrNameLst>
                                      </p:cBhvr>
                                      <p:tavLst>
                                        <p:tav tm="0">
                                          <p:val>
                                            <p:strVal val="0-#ppt_w/2"/>
                                          </p:val>
                                        </p:tav>
                                        <p:tav tm="100000">
                                          <p:val>
                                            <p:strVal val="#ppt_x"/>
                                          </p:val>
                                        </p:tav>
                                      </p:tavLst>
                                    </p:anim>
                                    <p:anim calcmode="lin" valueType="num">
                                      <p:cBhvr additive="base">
                                        <p:cTn dur="500" fill="hold" id="56"/>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3"/>
      <p:bldP grpId="0" spid="24"/>
      <p:bldP grpId="0" spid="26"/>
      <p:bldP grpId="0" spid="2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3" name="任意多边形 112"/>
          <p:cNvSpPr/>
          <p:nvPr/>
        </p:nvSpPr>
        <p:spPr>
          <a:xfrm flipV="1">
            <a:off x="1826115" y="2006162"/>
            <a:ext cx="3420447" cy="46777"/>
          </a:xfrm>
          <a:custGeom>
            <a:gdLst>
              <a:gd fmla="*/ 2083324 w 2083324" name="connsiteX0"/>
              <a:gd fmla="*/ 0 h 0" name="connsiteY0"/>
              <a:gd fmla="*/ 0 w 2083324" name="connsiteX1"/>
              <a:gd fmla="*/ 0 h 0" name="connsiteY1"/>
            </a:gdLst>
            <a:cxnLst>
              <a:cxn ang="0">
                <a:pos x="connsiteX0" y="connsiteY0"/>
              </a:cxn>
              <a:cxn ang="0">
                <a:pos x="connsiteX1" y="connsiteY1"/>
              </a:cxn>
            </a:cxnLst>
            <a:rect b="b" l="l" r="r" t="t"/>
            <a:pathLst>
              <a:path w="2083324">
                <a:moveTo>
                  <a:pt x="2083324" y="0"/>
                </a:moveTo>
                <a:lnTo>
                  <a:pt x="0" y="0"/>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4" name="任意多边形 113"/>
          <p:cNvSpPr/>
          <p:nvPr/>
        </p:nvSpPr>
        <p:spPr>
          <a:xfrm>
            <a:off x="1826115" y="3949014"/>
            <a:ext cx="2370185" cy="0"/>
          </a:xfrm>
          <a:custGeom>
            <a:gdLst>
              <a:gd fmla="*/ 3148553 w 3148553" name="connsiteX0"/>
              <a:gd fmla="*/ 0 h 0" name="connsiteY0"/>
              <a:gd fmla="*/ 0 w 3148553" name="connsiteX1"/>
              <a:gd fmla="*/ 0 h 0" name="connsiteY1"/>
            </a:gdLst>
            <a:cxnLst>
              <a:cxn ang="0">
                <a:pos x="connsiteX0" y="connsiteY0"/>
              </a:cxn>
              <a:cxn ang="0">
                <a:pos x="connsiteX1" y="connsiteY1"/>
              </a:cxn>
            </a:cxnLst>
            <a:rect b="b" l="l" r="r" t="t"/>
            <a:pathLst>
              <a:path w="3148553">
                <a:moveTo>
                  <a:pt x="3148553" y="0"/>
                </a:moveTo>
                <a:lnTo>
                  <a:pt x="0" y="0"/>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5" name="任意多边形 114"/>
          <p:cNvSpPr/>
          <p:nvPr/>
        </p:nvSpPr>
        <p:spPr>
          <a:xfrm>
            <a:off x="7389663" y="2962620"/>
            <a:ext cx="2157295" cy="0"/>
          </a:xfrm>
          <a:custGeom>
            <a:gdLst>
              <a:gd fmla="*/ 0 w 2865749" name="connsiteX0"/>
              <a:gd fmla="*/ 0 h 0" name="connsiteY0"/>
              <a:gd fmla="*/ 2865749 w 2865749" name="connsiteX1"/>
              <a:gd fmla="*/ 0 h 0" name="connsiteY1"/>
            </a:gdLst>
            <a:cxnLst>
              <a:cxn ang="0">
                <a:pos x="connsiteX0" y="connsiteY0"/>
              </a:cxn>
              <a:cxn ang="0">
                <a:pos x="connsiteX1" y="connsiteY1"/>
              </a:cxn>
            </a:cxnLst>
            <a:rect b="b" l="l" r="r" t="t"/>
            <a:pathLst>
              <a:path w="2865749">
                <a:moveTo>
                  <a:pt x="0" y="0"/>
                </a:moveTo>
                <a:lnTo>
                  <a:pt x="2865749" y="0"/>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6" name="任意多边形 115"/>
          <p:cNvSpPr/>
          <p:nvPr/>
        </p:nvSpPr>
        <p:spPr>
          <a:xfrm>
            <a:off x="6495521" y="4821866"/>
            <a:ext cx="2987569" cy="0"/>
          </a:xfrm>
          <a:custGeom>
            <a:gdLst>
              <a:gd fmla="*/ 0 w 3968685" name="connsiteX0"/>
              <a:gd fmla="*/ 0 h 0" name="connsiteY0"/>
              <a:gd fmla="*/ 3968685 w 3968685" name="connsiteX1"/>
              <a:gd fmla="*/ 0 h 0" name="connsiteY1"/>
            </a:gdLst>
            <a:cxnLst>
              <a:cxn ang="0">
                <a:pos x="connsiteX0" y="connsiteY0"/>
              </a:cxn>
              <a:cxn ang="0">
                <a:pos x="connsiteX1" y="connsiteY1"/>
              </a:cxn>
            </a:cxnLst>
            <a:rect b="b" l="l" r="r" t="t"/>
            <a:pathLst>
              <a:path w="3968685">
                <a:moveTo>
                  <a:pt x="0" y="0"/>
                </a:moveTo>
                <a:lnTo>
                  <a:pt x="3968685" y="0"/>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8" name="椭圆 117"/>
          <p:cNvSpPr/>
          <p:nvPr/>
        </p:nvSpPr>
        <p:spPr>
          <a:xfrm>
            <a:off x="5029930" y="1706354"/>
            <a:ext cx="1677788" cy="1677788"/>
          </a:xfrm>
          <a:prstGeom prst="ellipse">
            <a:avLst/>
          </a:prstGeom>
          <a:solidFill>
            <a:srgbClr val="C06170"/>
          </a:soli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3" name="椭圆 122"/>
          <p:cNvSpPr/>
          <p:nvPr/>
        </p:nvSpPr>
        <p:spPr>
          <a:xfrm>
            <a:off x="6024898" y="2868975"/>
            <a:ext cx="1677789" cy="1677789"/>
          </a:xfrm>
          <a:prstGeom prst="ellipse">
            <a:avLst/>
          </a:prstGeom>
          <a:solidFill>
            <a:srgbClr val="AE4044"/>
          </a:soli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27" name="组合 126"/>
          <p:cNvGrpSpPr/>
          <p:nvPr/>
        </p:nvGrpSpPr>
        <p:grpSpPr>
          <a:xfrm>
            <a:off x="4026235" y="2052939"/>
            <a:ext cx="2142765" cy="2376896"/>
            <a:chOff x="3722704" y="2104126"/>
            <a:chExt cx="2800487" cy="3106484"/>
          </a:xfrm>
        </p:grpSpPr>
        <p:sp>
          <p:nvSpPr>
            <p:cNvPr id="128" name="椭圆 127"/>
            <p:cNvSpPr/>
            <p:nvPr/>
          </p:nvSpPr>
          <p:spPr>
            <a:xfrm>
              <a:off x="3722704" y="3017824"/>
              <a:ext cx="2192786" cy="2192786"/>
            </a:xfrm>
            <a:prstGeom prst="ellipse">
              <a:avLst/>
            </a:prstGeom>
            <a:solidFill>
              <a:srgbClr val="943D41"/>
            </a:soli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31" name="文本框 130"/>
            <p:cNvSpPr txBox="1"/>
            <p:nvPr/>
          </p:nvSpPr>
          <p:spPr>
            <a:xfrm>
              <a:off x="5731007" y="2104126"/>
              <a:ext cx="788335" cy="1214993"/>
            </a:xfrm>
            <a:prstGeom prst="rect">
              <a:avLst/>
            </a:prstGeom>
            <a:noFill/>
            <a:effectLst/>
          </p:spPr>
          <p:txBody>
            <a:bodyPr rtlCol="0" wrap="none">
              <a:spAutoFit/>
            </a:bodyPr>
            <a:lstStyle/>
            <a:p>
              <a:pPr algn="ctr" defTabSz="685630">
                <a:defRPr/>
              </a:pPr>
              <a:r>
                <a:rPr altLang="zh-CN" b="1" kern="0" lang="en-US" spc="-53" sz="5500">
                  <a:solidFill>
                    <a:schemeClr val="bg1"/>
                  </a:solidFill>
                  <a:cs typeface="+mn-ea"/>
                  <a:sym typeface="+mn-lt"/>
                </a:rPr>
                <a:t>T</a:t>
              </a:r>
            </a:p>
          </p:txBody>
        </p:sp>
      </p:grpSp>
      <p:grpSp>
        <p:nvGrpSpPr>
          <p:cNvPr id="132" name="组合 131"/>
          <p:cNvGrpSpPr/>
          <p:nvPr/>
        </p:nvGrpSpPr>
        <p:grpSpPr>
          <a:xfrm>
            <a:off x="4539244" y="3127784"/>
            <a:ext cx="1898603" cy="2248883"/>
            <a:chOff x="4661167" y="3536196"/>
            <a:chExt cx="2481379" cy="2939177"/>
          </a:xfrm>
        </p:grpSpPr>
        <p:sp>
          <p:nvSpPr>
            <p:cNvPr id="133" name="椭圆 132"/>
            <p:cNvSpPr/>
            <p:nvPr/>
          </p:nvSpPr>
          <p:spPr>
            <a:xfrm>
              <a:off x="4949760" y="4282587"/>
              <a:ext cx="2192786" cy="2192786"/>
            </a:xfrm>
            <a:prstGeom prst="ellipse">
              <a:avLst/>
            </a:prstGeom>
            <a:solidFill>
              <a:srgbClr val="C06170"/>
            </a:soli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36" name="文本框 135"/>
            <p:cNvSpPr txBox="1"/>
            <p:nvPr/>
          </p:nvSpPr>
          <p:spPr>
            <a:xfrm>
              <a:off x="4661167" y="3536196"/>
              <a:ext cx="665750" cy="1214993"/>
            </a:xfrm>
            <a:prstGeom prst="rect">
              <a:avLst/>
            </a:prstGeom>
            <a:noFill/>
            <a:effectLst/>
          </p:spPr>
          <p:txBody>
            <a:bodyPr rtlCol="0" wrap="square">
              <a:spAutoFit/>
            </a:bodyPr>
            <a:lstStyle/>
            <a:p>
              <a:pPr algn="ctr" defTabSz="685630">
                <a:defRPr/>
              </a:pPr>
              <a:r>
                <a:rPr altLang="zh-CN" b="1" kern="0" lang="en-US" spc="-53" sz="5500">
                  <a:solidFill>
                    <a:schemeClr val="bg1"/>
                  </a:solidFill>
                  <a:cs typeface="+mn-ea"/>
                  <a:sym typeface="+mn-lt"/>
                </a:rPr>
                <a:t>O</a:t>
              </a:r>
            </a:p>
          </p:txBody>
        </p:sp>
      </p:grpSp>
      <p:sp>
        <p:nvSpPr>
          <p:cNvPr id="30" name="矩形 29">
            <a:extLst>
              <a:ext uri="{FF2B5EF4-FFF2-40B4-BE49-F238E27FC236}">
                <a16:creationId xmlns:a16="http://schemas.microsoft.com/office/drawing/2014/main" id="{D39921B7-EC7C-446E-867C-83DF5F928F97}"/>
              </a:ext>
            </a:extLst>
          </p:cNvPr>
          <p:cNvSpPr/>
          <p:nvPr/>
        </p:nvSpPr>
        <p:spPr>
          <a:xfrm>
            <a:off x="7432816" y="4426731"/>
            <a:ext cx="792480" cy="457200"/>
          </a:xfrm>
          <a:prstGeom prst="rect">
            <a:avLst/>
          </a:prstGeom>
          <a:noFill/>
        </p:spPr>
        <p:txBody>
          <a:bodyPr rtlCol="0" wrap="none">
            <a:spAutoFit/>
          </a:bodyPr>
          <a:lstStyle/>
          <a:p>
            <a:r>
              <a:rPr altLang="en-US" b="1" lang="zh-CN" sz="2400">
                <a:solidFill>
                  <a:srgbClr val="943D41"/>
                </a:solidFill>
                <a:latin charset="0" panose="020b0602020204020303" pitchFamily="34" typeface="Futura Md BT"/>
                <a:ea charset="-122" panose="020b0503020204020204" pitchFamily="34" typeface="微软雅黑"/>
              </a:rPr>
              <a:t>劣势</a:t>
            </a:r>
          </a:p>
        </p:txBody>
      </p:sp>
      <p:sp>
        <p:nvSpPr>
          <p:cNvPr id="31" name="矩形 30">
            <a:extLst>
              <a:ext uri="{FF2B5EF4-FFF2-40B4-BE49-F238E27FC236}">
                <a16:creationId xmlns:a16="http://schemas.microsoft.com/office/drawing/2014/main" id="{3CCC3E4A-EA7A-4454-BB1B-58B4D8F179D4}"/>
              </a:ext>
            </a:extLst>
          </p:cNvPr>
          <p:cNvSpPr/>
          <p:nvPr/>
        </p:nvSpPr>
        <p:spPr>
          <a:xfrm>
            <a:off x="8078287" y="4517839"/>
            <a:ext cx="1287978" cy="335280"/>
          </a:xfrm>
          <a:prstGeom prst="rect">
            <a:avLst/>
          </a:prstGeom>
        </p:spPr>
        <p:txBody>
          <a:bodyPr wrap="none">
            <a:spAutoFit/>
          </a:bodyPr>
          <a:lstStyle/>
          <a:p>
            <a:r>
              <a:rPr altLang="zh-CN" lang="en-US" sz="1600">
                <a:solidFill>
                  <a:schemeClr val="tx1">
                    <a:lumMod val="75000"/>
                    <a:lumOff val="25000"/>
                  </a:schemeClr>
                </a:solidFill>
                <a:latin charset="0" panose="020b0602020204020303" pitchFamily="34" typeface="Futura Md BT"/>
                <a:ea charset="-122" panose="020b0503020204020204" pitchFamily="34" typeface="微软雅黑"/>
              </a:rPr>
              <a:t>WEAKNESSES</a:t>
            </a:r>
          </a:p>
        </p:txBody>
      </p:sp>
      <p:sp>
        <p:nvSpPr>
          <p:cNvPr id="32" name="矩形 31">
            <a:extLst>
              <a:ext uri="{FF2B5EF4-FFF2-40B4-BE49-F238E27FC236}">
                <a16:creationId xmlns:a16="http://schemas.microsoft.com/office/drawing/2014/main" id="{33CCC2C2-7A8C-407F-A7B8-5FCFB5BCB8C4}"/>
              </a:ext>
            </a:extLst>
          </p:cNvPr>
          <p:cNvSpPr/>
          <p:nvPr/>
        </p:nvSpPr>
        <p:spPr>
          <a:xfrm>
            <a:off x="7678529" y="2547432"/>
            <a:ext cx="690880" cy="396240"/>
          </a:xfrm>
          <a:prstGeom prst="rect">
            <a:avLst/>
          </a:prstGeom>
          <a:noFill/>
        </p:spPr>
        <p:txBody>
          <a:bodyPr rtlCol="0" wrap="none">
            <a:spAutoFit/>
          </a:bodyPr>
          <a:lstStyle/>
          <a:p>
            <a:r>
              <a:rPr altLang="en-US" b="1" lang="zh-CN" sz="2000">
                <a:solidFill>
                  <a:srgbClr val="943D41"/>
                </a:solidFill>
                <a:latin charset="0" panose="020b0602020204020303" pitchFamily="34" typeface="Futura Md BT"/>
                <a:ea charset="-122" panose="020b0503020204020204" pitchFamily="34" typeface="微软雅黑"/>
              </a:rPr>
              <a:t>优势</a:t>
            </a:r>
          </a:p>
        </p:txBody>
      </p:sp>
      <p:sp>
        <p:nvSpPr>
          <p:cNvPr id="33" name="矩形 32">
            <a:extLst>
              <a:ext uri="{FF2B5EF4-FFF2-40B4-BE49-F238E27FC236}">
                <a16:creationId xmlns:a16="http://schemas.microsoft.com/office/drawing/2014/main" id="{ABAB9279-81C1-416E-8646-D536E707805C}"/>
              </a:ext>
            </a:extLst>
          </p:cNvPr>
          <p:cNvSpPr/>
          <p:nvPr/>
        </p:nvSpPr>
        <p:spPr>
          <a:xfrm>
            <a:off x="8258270" y="2605778"/>
            <a:ext cx="1161574" cy="335280"/>
          </a:xfrm>
          <a:prstGeom prst="rect">
            <a:avLst/>
          </a:prstGeom>
        </p:spPr>
        <p:txBody>
          <a:bodyPr wrap="none">
            <a:spAutoFit/>
          </a:bodyPr>
          <a:lstStyle/>
          <a:p>
            <a:r>
              <a:rPr altLang="zh-CN" lang="en-US" sz="1600">
                <a:solidFill>
                  <a:schemeClr val="tx1">
                    <a:lumMod val="75000"/>
                    <a:lumOff val="25000"/>
                  </a:schemeClr>
                </a:solidFill>
                <a:latin charset="0" panose="020b0602020204020303" pitchFamily="34" typeface="Futura Md BT"/>
                <a:ea charset="-122" panose="020b0503020204020204" pitchFamily="34" typeface="微软雅黑"/>
              </a:rPr>
              <a:t>STRENGTHS</a:t>
            </a:r>
          </a:p>
        </p:txBody>
      </p:sp>
      <p:sp>
        <p:nvSpPr>
          <p:cNvPr id="34" name="矩形 33">
            <a:extLst>
              <a:ext uri="{FF2B5EF4-FFF2-40B4-BE49-F238E27FC236}">
                <a16:creationId xmlns:a16="http://schemas.microsoft.com/office/drawing/2014/main" id="{E63CA33B-FAC4-43A8-AA57-2863F46E0445}"/>
              </a:ext>
            </a:extLst>
          </p:cNvPr>
          <p:cNvSpPr/>
          <p:nvPr/>
        </p:nvSpPr>
        <p:spPr>
          <a:xfrm>
            <a:off x="1954826" y="1658627"/>
            <a:ext cx="690880" cy="396240"/>
          </a:xfrm>
          <a:prstGeom prst="rect">
            <a:avLst/>
          </a:prstGeom>
          <a:noFill/>
        </p:spPr>
        <p:txBody>
          <a:bodyPr rtlCol="0" wrap="none">
            <a:spAutoFit/>
          </a:bodyPr>
          <a:lstStyle/>
          <a:p>
            <a:r>
              <a:rPr altLang="en-US" b="1" lang="zh-CN" sz="2000">
                <a:solidFill>
                  <a:srgbClr val="943D41"/>
                </a:solidFill>
                <a:latin charset="0" panose="020b0602020204020303" pitchFamily="34" typeface="Futura Md BT"/>
                <a:ea charset="-122" panose="020b0503020204020204" pitchFamily="34" typeface="微软雅黑"/>
              </a:rPr>
              <a:t>威胁</a:t>
            </a:r>
          </a:p>
        </p:txBody>
      </p:sp>
      <p:sp>
        <p:nvSpPr>
          <p:cNvPr id="35" name="矩形 34">
            <a:extLst>
              <a:ext uri="{FF2B5EF4-FFF2-40B4-BE49-F238E27FC236}">
                <a16:creationId xmlns:a16="http://schemas.microsoft.com/office/drawing/2014/main" id="{333221C3-826F-413E-804D-81E9BF29CD77}"/>
              </a:ext>
            </a:extLst>
          </p:cNvPr>
          <p:cNvSpPr/>
          <p:nvPr/>
        </p:nvSpPr>
        <p:spPr>
          <a:xfrm>
            <a:off x="2534565" y="1716973"/>
            <a:ext cx="908367" cy="335280"/>
          </a:xfrm>
          <a:prstGeom prst="rect">
            <a:avLst/>
          </a:prstGeom>
        </p:spPr>
        <p:txBody>
          <a:bodyPr wrap="none">
            <a:spAutoFit/>
          </a:bodyPr>
          <a:lstStyle/>
          <a:p>
            <a:r>
              <a:rPr altLang="zh-CN" lang="en-US" sz="1600">
                <a:solidFill>
                  <a:schemeClr val="tx1">
                    <a:lumMod val="75000"/>
                    <a:lumOff val="25000"/>
                  </a:schemeClr>
                </a:solidFill>
                <a:latin charset="0" panose="020b0602020204020303" pitchFamily="34" typeface="Futura Md BT"/>
                <a:ea charset="-122" panose="020b0503020204020204" pitchFamily="34" typeface="微软雅黑"/>
              </a:rPr>
              <a:t>THREATS</a:t>
            </a:r>
          </a:p>
        </p:txBody>
      </p:sp>
      <p:sp>
        <p:nvSpPr>
          <p:cNvPr id="36" name="矩形 35">
            <a:extLst>
              <a:ext uri="{FF2B5EF4-FFF2-40B4-BE49-F238E27FC236}">
                <a16:creationId xmlns:a16="http://schemas.microsoft.com/office/drawing/2014/main" id="{0816D11C-D08F-41E2-9590-28326F46CEAE}"/>
              </a:ext>
            </a:extLst>
          </p:cNvPr>
          <p:cNvSpPr/>
          <p:nvPr/>
        </p:nvSpPr>
        <p:spPr>
          <a:xfrm>
            <a:off x="1815109" y="3595319"/>
            <a:ext cx="733413" cy="396240"/>
          </a:xfrm>
          <a:prstGeom prst="rect">
            <a:avLst/>
          </a:prstGeom>
          <a:noFill/>
        </p:spPr>
        <p:txBody>
          <a:bodyPr rtlCol="0" wrap="square">
            <a:spAutoFit/>
          </a:bodyPr>
          <a:lstStyle/>
          <a:p>
            <a:r>
              <a:rPr altLang="en-US" b="1" lang="zh-CN" sz="2000">
                <a:solidFill>
                  <a:srgbClr val="943D41"/>
                </a:solidFill>
                <a:latin charset="0" panose="020b0602020204020303" pitchFamily="34" typeface="Futura Md BT"/>
                <a:ea charset="-122" panose="020b0503020204020204" pitchFamily="34" typeface="微软雅黑"/>
              </a:rPr>
              <a:t>机会</a:t>
            </a:r>
          </a:p>
        </p:txBody>
      </p:sp>
      <p:sp>
        <p:nvSpPr>
          <p:cNvPr id="37" name="矩形 36">
            <a:extLst>
              <a:ext uri="{FF2B5EF4-FFF2-40B4-BE49-F238E27FC236}">
                <a16:creationId xmlns:a16="http://schemas.microsoft.com/office/drawing/2014/main" id="{EC02E8E4-A32B-4118-9A59-EEAC1D793BCB}"/>
              </a:ext>
            </a:extLst>
          </p:cNvPr>
          <p:cNvSpPr/>
          <p:nvPr/>
        </p:nvSpPr>
        <p:spPr>
          <a:xfrm>
            <a:off x="2340778" y="3622196"/>
            <a:ext cx="1785722" cy="335280"/>
          </a:xfrm>
          <a:prstGeom prst="rect">
            <a:avLst/>
          </a:prstGeom>
        </p:spPr>
        <p:txBody>
          <a:bodyPr wrap="square">
            <a:spAutoFit/>
          </a:bodyPr>
          <a:lstStyle/>
          <a:p>
            <a:r>
              <a:rPr altLang="zh-CN" lang="en-US" sz="1600">
                <a:solidFill>
                  <a:schemeClr val="tx1">
                    <a:lumMod val="75000"/>
                    <a:lumOff val="25000"/>
                  </a:schemeClr>
                </a:solidFill>
                <a:latin charset="0" panose="020b0602020204020303" pitchFamily="34" typeface="Futura Md BT"/>
                <a:ea charset="-122" panose="020b0503020204020204" pitchFamily="34" typeface="微软雅黑"/>
              </a:rPr>
              <a:t>OPPORTUNITIES</a:t>
            </a:r>
          </a:p>
        </p:txBody>
      </p:sp>
      <p:sp>
        <p:nvSpPr>
          <p:cNvPr id="39" name="矩形 38">
            <a:extLst>
              <a:ext uri="{FF2B5EF4-FFF2-40B4-BE49-F238E27FC236}">
                <a16:creationId xmlns:a16="http://schemas.microsoft.com/office/drawing/2014/main" id="{2D18BF5D-8EBC-4862-8190-5C38CBB933DC}"/>
              </a:ext>
            </a:extLst>
          </p:cNvPr>
          <p:cNvSpPr/>
          <p:nvPr/>
        </p:nvSpPr>
        <p:spPr>
          <a:xfrm>
            <a:off x="855416" y="1937887"/>
            <a:ext cx="579120" cy="2085005"/>
          </a:xfrm>
          <a:prstGeom prst="rect">
            <a:avLst/>
          </a:prstGeom>
          <a:noFill/>
        </p:spPr>
        <p:txBody>
          <a:bodyPr rtlCol="0" vert="eaVert" wrap="none">
            <a:spAutoFit/>
          </a:bodyPr>
          <a:lstStyle/>
          <a:p>
            <a:pPr algn="ctr"/>
            <a:r>
              <a:rPr altLang="en-US" lang="zh-CN" sz="2600">
                <a:solidFill>
                  <a:schemeClr val="bg1">
                    <a:lumMod val="65000"/>
                  </a:schemeClr>
                </a:solidFill>
                <a:latin charset="0" panose="020b0602020204020303" pitchFamily="34" typeface="Futura Md BT"/>
                <a:ea charset="-122" panose="020b0503020204020204" pitchFamily="34" typeface="微软雅黑"/>
              </a:rPr>
              <a:t>（外部因素）</a:t>
            </a:r>
          </a:p>
        </p:txBody>
      </p:sp>
      <p:sp>
        <p:nvSpPr>
          <p:cNvPr id="44" name="矩形 43">
            <a:extLst>
              <a:ext uri="{FF2B5EF4-FFF2-40B4-BE49-F238E27FC236}">
                <a16:creationId xmlns:a16="http://schemas.microsoft.com/office/drawing/2014/main" id="{4B51EADD-4053-4CC6-9C62-FA63A00E932C}"/>
              </a:ext>
            </a:extLst>
          </p:cNvPr>
          <p:cNvSpPr/>
          <p:nvPr/>
        </p:nvSpPr>
        <p:spPr>
          <a:xfrm>
            <a:off x="10063245" y="2962620"/>
            <a:ext cx="579120" cy="2085972"/>
          </a:xfrm>
          <a:prstGeom prst="rect">
            <a:avLst/>
          </a:prstGeom>
          <a:noFill/>
        </p:spPr>
        <p:txBody>
          <a:bodyPr rtlCol="0" vert="eaVert" wrap="none">
            <a:spAutoFit/>
          </a:bodyPr>
          <a:lstStyle/>
          <a:p>
            <a:pPr algn="ctr"/>
            <a:r>
              <a:rPr altLang="en-US" lang="zh-CN" sz="2600">
                <a:solidFill>
                  <a:schemeClr val="bg1">
                    <a:lumMod val="65000"/>
                  </a:schemeClr>
                </a:solidFill>
                <a:latin charset="0" panose="020b0602020204020303" pitchFamily="34" typeface="Futura Md BT"/>
                <a:ea charset="-122" panose="020b0503020204020204" pitchFamily="34" typeface="微软雅黑"/>
              </a:rPr>
              <a:t>（内部因素）</a:t>
            </a:r>
          </a:p>
        </p:txBody>
      </p:sp>
      <p:sp>
        <p:nvSpPr>
          <p:cNvPr id="4" name="矩形 3">
            <a:extLst>
              <a:ext uri="{FF2B5EF4-FFF2-40B4-BE49-F238E27FC236}">
                <a16:creationId xmlns:a16="http://schemas.microsoft.com/office/drawing/2014/main" id="{6309B51F-14C1-4AFF-B745-5DDC6B1D08C9}"/>
              </a:ext>
            </a:extLst>
          </p:cNvPr>
          <p:cNvSpPr/>
          <p:nvPr/>
        </p:nvSpPr>
        <p:spPr>
          <a:xfrm>
            <a:off x="1756799" y="2074384"/>
            <a:ext cx="3061919" cy="731520"/>
          </a:xfrm>
          <a:prstGeom prst="rect">
            <a:avLst/>
          </a:prstGeom>
        </p:spPr>
        <p:txBody>
          <a:bodyPr wrap="square">
            <a:spAutoFit/>
          </a:bodyPr>
          <a:lstStyle/>
          <a:p>
            <a:r>
              <a:rPr altLang="en-US" lang="zh-CN" sz="1400">
                <a:solidFill>
                  <a:schemeClr val="tx1">
                    <a:lumMod val="65000"/>
                    <a:lumOff val="35000"/>
                  </a:schemeClr>
                </a:solidFill>
                <a:latin charset="0" panose="020b0602020204020303" pitchFamily="34" typeface="Futura Md BT"/>
                <a:ea charset="-122" panose="020b0503020204020204" pitchFamily="34" typeface="微软雅黑"/>
              </a:rPr>
              <a:t>与研究对象密切相关的各种主要内部优势、劣势和外部的机会和威胁等，通过调查列举出来</a:t>
            </a:r>
          </a:p>
        </p:txBody>
      </p:sp>
      <p:sp>
        <p:nvSpPr>
          <p:cNvPr id="51" name="矩形 50">
            <a:extLst>
              <a:ext uri="{FF2B5EF4-FFF2-40B4-BE49-F238E27FC236}">
                <a16:creationId xmlns:a16="http://schemas.microsoft.com/office/drawing/2014/main" id="{37233318-BB72-4414-8192-C42AB5E01D8A}"/>
              </a:ext>
            </a:extLst>
          </p:cNvPr>
          <p:cNvSpPr/>
          <p:nvPr/>
        </p:nvSpPr>
        <p:spPr>
          <a:xfrm>
            <a:off x="1654961" y="4030768"/>
            <a:ext cx="2629918" cy="944880"/>
          </a:xfrm>
          <a:prstGeom prst="rect">
            <a:avLst/>
          </a:prstGeom>
        </p:spPr>
        <p:txBody>
          <a:bodyPr wrap="square">
            <a:spAutoFit/>
          </a:bodyPr>
          <a:lstStyle/>
          <a:p>
            <a:r>
              <a:rPr altLang="en-US" lang="zh-CN" sz="1400">
                <a:solidFill>
                  <a:schemeClr val="tx1">
                    <a:lumMod val="65000"/>
                    <a:lumOff val="35000"/>
                  </a:schemeClr>
                </a:solidFill>
                <a:latin charset="0" panose="020b0602020204020303" pitchFamily="34" typeface="Futura Md BT"/>
                <a:ea charset="-122" panose="020b0503020204020204" pitchFamily="34" typeface="微软雅黑"/>
              </a:rPr>
              <a:t>与研究对象密切相关的各种主要内部优势、劣势和外部的机会和威胁等，通过调查列举出来</a:t>
            </a:r>
          </a:p>
        </p:txBody>
      </p:sp>
      <p:sp>
        <p:nvSpPr>
          <p:cNvPr id="52" name="矩形 51">
            <a:extLst>
              <a:ext uri="{FF2B5EF4-FFF2-40B4-BE49-F238E27FC236}">
                <a16:creationId xmlns:a16="http://schemas.microsoft.com/office/drawing/2014/main" id="{3B1E19BC-867B-4553-B790-1B3BE4E0CB21}"/>
              </a:ext>
            </a:extLst>
          </p:cNvPr>
          <p:cNvSpPr/>
          <p:nvPr/>
        </p:nvSpPr>
        <p:spPr>
          <a:xfrm>
            <a:off x="7657138" y="3010561"/>
            <a:ext cx="2110702" cy="944880"/>
          </a:xfrm>
          <a:prstGeom prst="rect">
            <a:avLst/>
          </a:prstGeom>
        </p:spPr>
        <p:txBody>
          <a:bodyPr wrap="square">
            <a:spAutoFit/>
          </a:bodyPr>
          <a:lstStyle/>
          <a:p>
            <a:r>
              <a:rPr altLang="en-US" lang="zh-CN" sz="1400">
                <a:solidFill>
                  <a:schemeClr val="tx1">
                    <a:lumMod val="65000"/>
                    <a:lumOff val="35000"/>
                  </a:schemeClr>
                </a:solidFill>
                <a:latin charset="0" panose="020b0602020204020303" pitchFamily="34" typeface="Futura Md BT"/>
                <a:ea charset="-122" panose="020b0503020204020204" pitchFamily="34" typeface="微软雅黑"/>
              </a:rPr>
              <a:t>与研究对象密切相关的各种主要内部优势、劣势和外部的机会和威胁等，通过调查列举出来</a:t>
            </a:r>
          </a:p>
        </p:txBody>
      </p:sp>
      <p:sp>
        <p:nvSpPr>
          <p:cNvPr id="53" name="矩形 52">
            <a:extLst>
              <a:ext uri="{FF2B5EF4-FFF2-40B4-BE49-F238E27FC236}">
                <a16:creationId xmlns:a16="http://schemas.microsoft.com/office/drawing/2014/main" id="{BA82CBE9-6675-4CF8-BA63-42D4718A73C3}"/>
              </a:ext>
            </a:extLst>
          </p:cNvPr>
          <p:cNvSpPr/>
          <p:nvPr/>
        </p:nvSpPr>
        <p:spPr>
          <a:xfrm>
            <a:off x="6777567" y="4863764"/>
            <a:ext cx="2862400" cy="731520"/>
          </a:xfrm>
          <a:prstGeom prst="rect">
            <a:avLst/>
          </a:prstGeom>
        </p:spPr>
        <p:txBody>
          <a:bodyPr wrap="square">
            <a:spAutoFit/>
          </a:bodyPr>
          <a:lstStyle/>
          <a:p>
            <a:r>
              <a:rPr altLang="en-US" lang="zh-CN" sz="1400">
                <a:solidFill>
                  <a:schemeClr val="tx1">
                    <a:lumMod val="65000"/>
                    <a:lumOff val="35000"/>
                  </a:schemeClr>
                </a:solidFill>
                <a:latin charset="0" panose="020b0602020204020303" pitchFamily="34" typeface="Futura Md BT"/>
                <a:ea charset="-122" panose="020b0503020204020204" pitchFamily="34" typeface="微软雅黑"/>
              </a:rPr>
              <a:t>与研究对象密切相关的各种主要内部优势、劣势和外部的机会和威胁等，通过调查列举出来</a:t>
            </a:r>
          </a:p>
        </p:txBody>
      </p:sp>
      <p:sp>
        <p:nvSpPr>
          <p:cNvPr id="6" name="左大括号 5">
            <a:extLst>
              <a:ext uri="{FF2B5EF4-FFF2-40B4-BE49-F238E27FC236}">
                <a16:creationId xmlns:a16="http://schemas.microsoft.com/office/drawing/2014/main" id="{80923396-8DA6-4733-A237-F5C1049779B4}"/>
              </a:ext>
            </a:extLst>
          </p:cNvPr>
          <p:cNvSpPr/>
          <p:nvPr/>
        </p:nvSpPr>
        <p:spPr>
          <a:xfrm>
            <a:off x="1417284" y="1884536"/>
            <a:ext cx="194463" cy="2327776"/>
          </a:xfrm>
          <a:prstGeom prst="leftBrace">
            <a:avLst/>
          </a:prstGeom>
          <a:ln w="28575">
            <a:solidFill>
              <a:srgbClr val="C0617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6" name="左大括号 55">
            <a:extLst>
              <a:ext uri="{FF2B5EF4-FFF2-40B4-BE49-F238E27FC236}">
                <a16:creationId xmlns:a16="http://schemas.microsoft.com/office/drawing/2014/main" id="{A0EA3632-59DD-44CD-BA0B-E0C2ED430525}"/>
              </a:ext>
            </a:extLst>
          </p:cNvPr>
          <p:cNvSpPr/>
          <p:nvPr/>
        </p:nvSpPr>
        <p:spPr>
          <a:xfrm flipH="1">
            <a:off x="9811102" y="2780159"/>
            <a:ext cx="227024" cy="2327776"/>
          </a:xfrm>
          <a:prstGeom prst="leftBrace">
            <a:avLst/>
          </a:prstGeom>
          <a:ln w="28575">
            <a:solidFill>
              <a:srgbClr val="C0617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1" name="文本框 120"/>
          <p:cNvSpPr txBox="1"/>
          <p:nvPr/>
        </p:nvSpPr>
        <p:spPr>
          <a:xfrm>
            <a:off x="6544120" y="3357742"/>
            <a:ext cx="641287" cy="929640"/>
          </a:xfrm>
          <a:prstGeom prst="rect">
            <a:avLst/>
          </a:prstGeom>
          <a:noFill/>
          <a:effectLst/>
        </p:spPr>
        <p:txBody>
          <a:bodyPr rtlCol="0" wrap="none">
            <a:spAutoFit/>
          </a:bodyPr>
          <a:lstStyle/>
          <a:p>
            <a:pPr algn="ctr" defTabSz="685630">
              <a:defRPr/>
            </a:pPr>
            <a:r>
              <a:rPr altLang="zh-CN" b="1" kern="0" lang="en-US" spc="-53" sz="5500">
                <a:solidFill>
                  <a:schemeClr val="bg1"/>
                </a:solidFill>
                <a:cs typeface="+mn-ea"/>
                <a:sym typeface="+mn-lt"/>
              </a:rPr>
              <a:t>S</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6" name="文本框 125"/>
          <p:cNvSpPr txBox="1"/>
          <p:nvPr/>
        </p:nvSpPr>
        <p:spPr>
          <a:xfrm>
            <a:off x="5249007" y="4046155"/>
            <a:ext cx="834962" cy="929640"/>
          </a:xfrm>
          <a:prstGeom prst="rect">
            <a:avLst/>
          </a:prstGeom>
          <a:noFill/>
          <a:effectLst/>
        </p:spPr>
        <p:txBody>
          <a:bodyPr rtlCol="0" wrap="none">
            <a:spAutoFit/>
          </a:bodyPr>
          <a:lstStyle/>
          <a:p>
            <a:pPr algn="ctr" defTabSz="685630">
              <a:defRPr/>
            </a:pPr>
            <a:r>
              <a:rPr altLang="zh-CN" b="1" kern="0" lang="en-US" spc="-53" sz="5500">
                <a:solidFill>
                  <a:schemeClr val="bg1"/>
                </a:solidFill>
                <a:cs typeface="+mn-ea"/>
                <a:sym typeface="+mn-lt"/>
              </a:rPr>
              <a:t>W</a:t>
            </a:r>
          </a:p>
        </p:txBody>
      </p:sp>
    </p:spTree>
    <p:extLst>
      <p:ext uri="{BB962C8B-B14F-4D97-AF65-F5344CB8AC3E}">
        <p14:creationId val="440174265"/>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 name="Freeform 5"/>
          <p:cNvSpPr/>
          <p:nvPr/>
        </p:nvSpPr>
        <p:spPr bwMode="auto">
          <a:xfrm>
            <a:off x="5504159" y="1696983"/>
            <a:ext cx="1183682" cy="106722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cap="flat" w="9525">
            <a:noFill/>
            <a:prstDash val="solid"/>
            <a:miter lim="800000"/>
          </a:ln>
          <a:effectLst>
            <a:innerShdw blurRad="63500" dir="13500000" dist="50800">
              <a:prstClr val="black">
                <a:alpha val="50000"/>
              </a:prstClr>
            </a:innerShdw>
          </a:effectLst>
        </p:spPr>
        <p:txBody>
          <a:bodyPr anchor="t" anchorCtr="0" bIns="45708" compatLnSpc="1" lIns="91416" numCol="1" rIns="91416" tIns="45708" vert="horz" wrap="square"/>
          <a:lstStyle/>
          <a:p>
            <a:endParaRPr altLang="en-US" lang="zh-CN" sz="1799">
              <a:solidFill>
                <a:srgbClr val="3CCCC7"/>
              </a:solidFill>
              <a:cs typeface="+mn-ea"/>
              <a:sym typeface="+mn-lt"/>
            </a:endParaRPr>
          </a:p>
        </p:txBody>
      </p:sp>
      <p:sp>
        <p:nvSpPr>
          <p:cNvPr id="70" name="文本框 9"/>
          <p:cNvSpPr txBox="1"/>
          <p:nvPr/>
        </p:nvSpPr>
        <p:spPr>
          <a:xfrm>
            <a:off x="2898878" y="3143424"/>
            <a:ext cx="6394241" cy="830562"/>
          </a:xfrm>
          <a:prstGeom prst="rect">
            <a:avLst/>
          </a:prstGeom>
          <a:noFill/>
        </p:spPr>
        <p:txBody>
          <a:bodyPr bIns="34281" lIns="68562" rIns="68562" rtlCol="0" tIns="34281" wrap="square">
            <a:spAutoFit/>
          </a:bodyPr>
          <a:lstStyle/>
          <a:p>
            <a:pPr algn="ctr" lvl="1" marL="0"/>
            <a:r>
              <a:rPr altLang="zh-CN" b="1" lang="en-US" sz="5000">
                <a:blipFill>
                  <a:blip r:embed="rId3"/>
                  <a:stretch>
                    <a:fillRect/>
                  </a:stretch>
                </a:blipFill>
                <a:cs typeface="+mn-ea"/>
                <a:sym typeface="+mn-lt"/>
              </a:rPr>
              <a:t>SWOT分析模型</a:t>
            </a:r>
          </a:p>
        </p:txBody>
      </p:sp>
      <p:sp>
        <p:nvSpPr>
          <p:cNvPr id="89" name="TextBox 88"/>
          <p:cNvSpPr txBox="1"/>
          <p:nvPr/>
        </p:nvSpPr>
        <p:spPr>
          <a:xfrm>
            <a:off x="13510893" y="7029355"/>
            <a:ext cx="868680" cy="365608"/>
          </a:xfrm>
          <a:prstGeom prst="rect">
            <a:avLst/>
          </a:prstGeom>
          <a:noFill/>
        </p:spPr>
        <p:txBody>
          <a:bodyPr rtlCol="0" wrap="none">
            <a:spAutoFit/>
          </a:bodyPr>
          <a:lstStyle/>
          <a:p>
            <a:r>
              <a:rPr altLang="en-US" lang="zh-CN" sz="1799">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val="0"/>
              </a:ext>
            </a:extLst>
          </a:blip>
          <a:stretch>
            <a:fillRect/>
          </a:stretch>
        </p:blipFill>
        <p:spPr>
          <a:xfrm>
            <a:off x="0" y="4644188"/>
            <a:ext cx="12192000" cy="2213811"/>
          </a:xfrm>
          <a:prstGeom prst="rect">
            <a:avLst/>
          </a:prstGeom>
        </p:spPr>
      </p:pic>
      <p:sp>
        <p:nvSpPr>
          <p:cNvPr id="9" name="KSO_Shape">
            <a:extLst>
              <a:ext uri="{FF2B5EF4-FFF2-40B4-BE49-F238E27FC236}">
                <a16:creationId xmlns:a16="http://schemas.microsoft.com/office/drawing/2014/main" id="{54FD72A1-E6B7-4A01-8ABF-E897A72A2B89}"/>
              </a:ext>
            </a:extLst>
          </p:cNvPr>
          <p:cNvSpPr/>
          <p:nvPr/>
        </p:nvSpPr>
        <p:spPr bwMode="auto">
          <a:xfrm>
            <a:off x="5796274" y="2029309"/>
            <a:ext cx="599451" cy="457182"/>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p:spPr>
        <p:txBody>
          <a:bodyPr anchor="ctr">
            <a:scene3d>
              <a:camera prst="orthographicFront"/>
              <a:lightRig dir="t" rig="threePt"/>
            </a:scene3d>
            <a:sp3d contourW="12700">
              <a:contourClr>
                <a:srgbClr val="FFFFFF"/>
              </a:contourClr>
            </a:sp3d>
          </a:bodyPr>
          <a:lstStyle/>
          <a:p>
            <a:pPr algn="ctr">
              <a:defRPr/>
            </a:pPr>
            <a:endParaRPr altLang="en-US" lang="zh-CN" sz="1799">
              <a:solidFill>
                <a:srgbClr val="1C666E"/>
              </a:solidFill>
              <a:cs typeface="+mn-ea"/>
              <a:sym typeface="+mn-lt"/>
            </a:endParaRPr>
          </a:p>
        </p:txBody>
      </p:sp>
    </p:spTree>
    <p:extLst>
      <p:ext uri="{BB962C8B-B14F-4D97-AF65-F5344CB8AC3E}">
        <p14:creationId val="10541565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2">
                                  <p:stCondLst>
                                    <p:cond delay="1000"/>
                                  </p:stCondLst>
                                  <p:childTnLst>
                                    <p:set>
                                      <p:cBhvr>
                                        <p:cTn dur="1" fill="hold" id="6">
                                          <p:stCondLst>
                                            <p:cond delay="0"/>
                                          </p:stCondLst>
                                        </p:cTn>
                                        <p:tgtEl>
                                          <p:spTgt spid="69"/>
                                        </p:tgtEl>
                                        <p:attrNameLst>
                                          <p:attrName>style.visibility</p:attrName>
                                        </p:attrNameLst>
                                      </p:cBhvr>
                                      <p:to>
                                        <p:strVal val="visible"/>
                                      </p:to>
                                    </p:set>
                                    <p:anim calcmode="lin" valueType="num">
                                      <p:cBhvr additive="base">
                                        <p:cTn dur="500" fill="hold" id="7"/>
                                        <p:tgtEl>
                                          <p:spTgt spid="69"/>
                                        </p:tgtEl>
                                        <p:attrNameLst>
                                          <p:attrName>ppt_x</p:attrName>
                                        </p:attrNameLst>
                                      </p:cBhvr>
                                      <p:tavLst>
                                        <p:tav tm="0">
                                          <p:val>
                                            <p:strVal val="0-#ppt_w/2"/>
                                          </p:val>
                                        </p:tav>
                                        <p:tav tm="100000">
                                          <p:val>
                                            <p:strVal val="#ppt_x"/>
                                          </p:val>
                                        </p:tav>
                                      </p:tavLst>
                                    </p:anim>
                                    <p:anim calcmode="lin" valueType="num">
                                      <p:cBhvr additive="base">
                                        <p:cTn dur="500" fill="hold" id="8"/>
                                        <p:tgtEl>
                                          <p:spTgt spid="69"/>
                                        </p:tgtEl>
                                        <p:attrNameLst>
                                          <p:attrName>ppt_y</p:attrName>
                                        </p:attrNameLst>
                                      </p:cBhvr>
                                      <p:tavLst>
                                        <p:tav tm="0">
                                          <p:val>
                                            <p:strVal val="1+#ppt_h/2"/>
                                          </p:val>
                                        </p:tav>
                                        <p:tav tm="100000">
                                          <p:val>
                                            <p:strVal val="#ppt_y"/>
                                          </p:val>
                                        </p:tav>
                                      </p:tavLst>
                                    </p:anim>
                                  </p:childTnLst>
                                </p:cTn>
                              </p:par>
                              <p:par>
                                <p:cTn fill="hold" grpId="0" id="9" nodeType="withEffect" presetClass="entr" presetID="45" presetSubtype="0">
                                  <p:stCondLst>
                                    <p:cond delay="1000"/>
                                  </p:stCondLst>
                                  <p:childTnLst>
                                    <p:set>
                                      <p:cBhvr>
                                        <p:cTn dur="1" fill="hold" id="10">
                                          <p:stCondLst>
                                            <p:cond delay="0"/>
                                          </p:stCondLst>
                                        </p:cTn>
                                        <p:tgtEl>
                                          <p:spTgt spid="9"/>
                                        </p:tgtEl>
                                        <p:attrNameLst>
                                          <p:attrName>style.visibility</p:attrName>
                                        </p:attrNameLst>
                                      </p:cBhvr>
                                      <p:to>
                                        <p:strVal val="visible"/>
                                      </p:to>
                                    </p:set>
                                    <p:animEffect filter="fade" transition="in">
                                      <p:cBhvr>
                                        <p:cTn dur="2000" id="11"/>
                                        <p:tgtEl>
                                          <p:spTgt spid="9"/>
                                        </p:tgtEl>
                                      </p:cBhvr>
                                    </p:animEffect>
                                    <p:anim calcmode="lin" valueType="num">
                                      <p:cBhvr>
                                        <p:cTn dur="2000" fill="hold" id="12"/>
                                        <p:tgtEl>
                                          <p:spTgt spid="9"/>
                                        </p:tgtEl>
                                        <p:attrNameLst>
                                          <p:attrName>ppt_w</p:attrName>
                                        </p:attrNameLst>
                                      </p:cBhvr>
                                      <p:tavLst>
                                        <p:tav fmla="#ppt_w*sin(2.5*pi*$)" tm="0">
                                          <p:val>
                                            <p:fltVal val="0"/>
                                          </p:val>
                                        </p:tav>
                                        <p:tav tm="100000">
                                          <p:val>
                                            <p:fltVal val="1"/>
                                          </p:val>
                                        </p:tav>
                                      </p:tavLst>
                                    </p:anim>
                                    <p:anim calcmode="lin" valueType="num">
                                      <p:cBhvr>
                                        <p:cTn dur="2000" fill="hold" id="13"/>
                                        <p:tgtEl>
                                          <p:spTgt spid="9"/>
                                        </p:tgtEl>
                                        <p:attrNameLst>
                                          <p:attrName>ppt_h</p:attrName>
                                        </p:attrNameLst>
                                      </p:cBhvr>
                                      <p:tavLst>
                                        <p:tav tm="0">
                                          <p:val>
                                            <p:strVal val="#ppt_h"/>
                                          </p:val>
                                        </p:tav>
                                        <p:tav tm="100000">
                                          <p:val>
                                            <p:strVal val="#ppt_h"/>
                                          </p:val>
                                        </p:tav>
                                      </p:tavLst>
                                    </p:anim>
                                  </p:childTnLst>
                                </p:cTn>
                              </p:par>
                              <p:par>
                                <p:cTn fill="hold" grpId="0" id="14" nodeType="withEffect" presetClass="entr" presetID="16" presetSubtype="21">
                                  <p:stCondLst>
                                    <p:cond delay="3250"/>
                                  </p:stCondLst>
                                  <p:childTnLst>
                                    <p:set>
                                      <p:cBhvr>
                                        <p:cTn dur="1" fill="hold" id="15">
                                          <p:stCondLst>
                                            <p:cond delay="0"/>
                                          </p:stCondLst>
                                        </p:cTn>
                                        <p:tgtEl>
                                          <p:spTgt spid="70"/>
                                        </p:tgtEl>
                                        <p:attrNameLst>
                                          <p:attrName>style.visibility</p:attrName>
                                        </p:attrNameLst>
                                      </p:cBhvr>
                                      <p:to>
                                        <p:strVal val="visible"/>
                                      </p:to>
                                    </p:set>
                                    <p:animEffect filter="barn(inVertical)" transition="in">
                                      <p:cBhvr>
                                        <p:cTn dur="500" id="16"/>
                                        <p:tgtEl>
                                          <p:spTgt spid="70"/>
                                        </p:tgtEl>
                                      </p:cBhvr>
                                    </p:animEffect>
                                  </p:childTnLst>
                                </p:cTn>
                              </p:par>
                            </p:childTnLst>
                          </p:cTn>
                        </p:par>
                        <p:par>
                          <p:cTn fill="hold" id="17" nodeType="afterGroup">
                            <p:stCondLst>
                              <p:cond delay="3750"/>
                            </p:stCondLst>
                            <p:childTnLst>
                              <p:par>
                                <p:cTn fill="hold" grpId="0" id="18" nodeType="afterEffect" presetClass="entr" presetID="10" presetSubtype="0">
                                  <p:stCondLst>
                                    <p:cond delay="0"/>
                                  </p:stCondLst>
                                  <p:childTnLst>
                                    <p:set>
                                      <p:cBhvr>
                                        <p:cTn dur="1" fill="hold" id="19">
                                          <p:stCondLst>
                                            <p:cond delay="0"/>
                                          </p:stCondLst>
                                        </p:cTn>
                                        <p:tgtEl>
                                          <p:spTgt spid="89"/>
                                        </p:tgtEl>
                                        <p:attrNameLst>
                                          <p:attrName>style.visibility</p:attrName>
                                        </p:attrNameLst>
                                      </p:cBhvr>
                                      <p:to>
                                        <p:strVal val="visible"/>
                                      </p:to>
                                    </p:set>
                                    <p:animEffect filter="fade" transition="in">
                                      <p:cBhvr>
                                        <p:cTn dur="1250" id="20"/>
                                        <p:tgtEl>
                                          <p:spTgt spid="89"/>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2" presetSubtype="4">
                                  <p:stCondLst>
                                    <p:cond delay="0"/>
                                  </p:stCondLst>
                                  <p:childTnLst>
                                    <p:set>
                                      <p:cBhvr>
                                        <p:cTn dur="1" fill="hold" id="24">
                                          <p:stCondLst>
                                            <p:cond delay="0"/>
                                          </p:stCondLst>
                                        </p:cTn>
                                        <p:tgtEl>
                                          <p:spTgt spid="25"/>
                                        </p:tgtEl>
                                        <p:attrNameLst>
                                          <p:attrName>style.visibility</p:attrName>
                                        </p:attrNameLst>
                                      </p:cBhvr>
                                      <p:to>
                                        <p:strVal val="visible"/>
                                      </p:to>
                                    </p:set>
                                    <p:animEffect filter="wipe(down)" transition="in">
                                      <p:cBhvr>
                                        <p:cTn dur="500" id="25"/>
                                        <p:tgtEl>
                                          <p:spTgt spid="25"/>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14" presetSubtype="10">
                                  <p:stCondLst>
                                    <p:cond delay="0"/>
                                  </p:stCondLst>
                                  <p:childTnLst>
                                    <p:set>
                                      <p:cBhvr>
                                        <p:cTn dur="1" fill="hold" id="29">
                                          <p:stCondLst>
                                            <p:cond delay="0"/>
                                          </p:stCondLst>
                                        </p:cTn>
                                        <p:tgtEl>
                                          <p:spTgt spid="26"/>
                                        </p:tgtEl>
                                        <p:attrNameLst>
                                          <p:attrName>style.visibility</p:attrName>
                                        </p:attrNameLst>
                                      </p:cBhvr>
                                      <p:to>
                                        <p:strVal val="visible"/>
                                      </p:to>
                                    </p:set>
                                    <p:animEffect filter="randombar(horizontal)" transition="in">
                                      <p:cBhvr>
                                        <p:cTn dur="500" id="30"/>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P grpId="0" spid="89"/>
      <p:bldP grpId="0" spid="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5E5EEED0-EA24-4CCE-AEBD-05141590ADB7}"/>
              </a:ext>
            </a:extLst>
          </p:cNvPr>
          <p:cNvSpPr/>
          <p:nvPr/>
        </p:nvSpPr>
        <p:spPr>
          <a:xfrm>
            <a:off x="910374" y="4935415"/>
            <a:ext cx="2337015" cy="1616606"/>
          </a:xfrm>
          <a:prstGeom prst="rect">
            <a:avLst/>
          </a:prstGeom>
          <a:solidFill>
            <a:srgbClr val="943D41"/>
          </a:solid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8028047" y="1524705"/>
            <a:ext cx="2699659" cy="2699659"/>
          </a:xfrm>
          <a:prstGeom prst="rect">
            <a:avLst/>
          </a:prstGeom>
          <a:solidFill>
            <a:srgbClr val="943D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6000">
                <a:latin charset="-122" panose="020b0503020204020204" pitchFamily="34" typeface="微软雅黑"/>
                <a:ea charset="-122" panose="020b0503020204020204" pitchFamily="34" typeface="微软雅黑"/>
              </a:rPr>
              <a:t>战略</a:t>
            </a:r>
          </a:p>
          <a:p>
            <a:pPr algn="ctr"/>
            <a:r>
              <a:rPr altLang="en-US" b="1" lang="zh-CN" sz="6000">
                <a:latin charset="-122" panose="020b0503020204020204" pitchFamily="34" typeface="微软雅黑"/>
                <a:ea charset="-122" panose="020b0503020204020204" pitchFamily="34" typeface="微软雅黑"/>
              </a:rPr>
              <a:t>目标</a:t>
            </a:r>
          </a:p>
        </p:txBody>
      </p:sp>
      <p:sp>
        <p:nvSpPr>
          <p:cNvPr id="7" name="加号 6"/>
          <p:cNvSpPr/>
          <p:nvPr/>
        </p:nvSpPr>
        <p:spPr>
          <a:xfrm>
            <a:off x="3675104" y="2787100"/>
            <a:ext cx="596900" cy="596900"/>
          </a:xfrm>
          <a:prstGeom prst="mathPlus">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8" name="等于号 7"/>
          <p:cNvSpPr/>
          <p:nvPr/>
        </p:nvSpPr>
        <p:spPr>
          <a:xfrm>
            <a:off x="7070992" y="2764875"/>
            <a:ext cx="641350" cy="641350"/>
          </a:xfrm>
          <a:prstGeom prst="mathEqual">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grpSp>
        <p:nvGrpSpPr>
          <p:cNvPr id="54" name="组合 53"/>
          <p:cNvGrpSpPr/>
          <p:nvPr/>
        </p:nvGrpSpPr>
        <p:grpSpPr>
          <a:xfrm>
            <a:off x="1063218" y="5428460"/>
            <a:ext cx="9995111" cy="738664"/>
            <a:chOff x="1345989" y="5435905"/>
            <a:chExt cx="9995111" cy="738664"/>
          </a:xfrm>
        </p:grpSpPr>
        <p:sp>
          <p:nvSpPr>
            <p:cNvPr id="16" name="矩形 15"/>
            <p:cNvSpPr/>
            <p:nvPr/>
          </p:nvSpPr>
          <p:spPr>
            <a:xfrm>
              <a:off x="1345989" y="5482071"/>
              <a:ext cx="2011680" cy="640080"/>
            </a:xfrm>
            <a:prstGeom prst="rect">
              <a:avLst/>
            </a:prstGeom>
            <a:noFill/>
          </p:spPr>
          <p:txBody>
            <a:bodyPr rtlCol="0" wrap="none">
              <a:spAutoFit/>
            </a:bodyPr>
            <a:lstStyle/>
            <a:p>
              <a:r>
                <a:rPr altLang="en-US" b="1" lang="zh-CN" sz="3600">
                  <a:solidFill>
                    <a:schemeClr val="bg1"/>
                  </a:solidFill>
                  <a:latin charset="0" panose="020b0602020204020303" pitchFamily="34" typeface="Futura Md BT"/>
                  <a:ea charset="-122" panose="020b0503020204020204" pitchFamily="34" typeface="微软雅黑"/>
                </a:rPr>
                <a:t>整体分析</a:t>
              </a:r>
            </a:p>
          </p:txBody>
        </p:sp>
        <p:sp>
          <p:nvSpPr>
            <p:cNvPr id="20" name="矩形 19"/>
            <p:cNvSpPr/>
            <p:nvPr/>
          </p:nvSpPr>
          <p:spPr>
            <a:xfrm>
              <a:off x="3632200" y="5435904"/>
              <a:ext cx="7708900" cy="731520"/>
            </a:xfrm>
            <a:prstGeom prst="rect">
              <a:avLst/>
            </a:prstGeom>
            <a:noFill/>
          </p:spPr>
          <p:txBody>
            <a:bodyPr rtlCol="0" wrap="square">
              <a:spAutoFit/>
            </a:bodyPr>
            <a:lstStyle/>
            <a:p>
              <a:r>
                <a:rPr altLang="en-US" lang="zh-CN" sz="1400">
                  <a:solidFill>
                    <a:schemeClr val="bg1">
                      <a:lumMod val="50000"/>
                    </a:schemeClr>
                  </a:solidFill>
                  <a:latin charset="0" panose="020b0602020204020303" pitchFamily="34" typeface="Futura Md BT"/>
                  <a:ea charset="-122" panose="020b0503020204020204" pitchFamily="34" typeface="微软雅黑"/>
                </a:rPr>
                <a:t>从整体上看，SWOT可以分为两部分：第一部分为SW，主要用来分析内部条件；第二部分为OT，主要用来分析外部条件。利用这种方法可以从中找出对自己有利的、值得发扬的因素，以及对自己不利的、要避开的东西，发现存在的问题，找出解决办法，并明确以后的发展方向。</a:t>
              </a:r>
            </a:p>
          </p:txBody>
        </p:sp>
      </p:grpSp>
      <p:grpSp>
        <p:nvGrpSpPr>
          <p:cNvPr id="52" name="组合 51"/>
          <p:cNvGrpSpPr/>
          <p:nvPr/>
        </p:nvGrpSpPr>
        <p:grpSpPr>
          <a:xfrm>
            <a:off x="1193145" y="1760054"/>
            <a:ext cx="2339102" cy="2650993"/>
            <a:chOff x="1281549" y="2140856"/>
            <a:chExt cx="2339102" cy="2650993"/>
          </a:xfrm>
        </p:grpSpPr>
        <p:sp>
          <p:nvSpPr>
            <p:cNvPr id="4" name="矩形 3"/>
            <p:cNvSpPr/>
            <p:nvPr/>
          </p:nvSpPr>
          <p:spPr>
            <a:xfrm>
              <a:off x="1435100" y="2140856"/>
              <a:ext cx="2032000" cy="2032000"/>
            </a:xfrm>
            <a:prstGeom prst="rect">
              <a:avLst/>
            </a:prstGeom>
            <a:solidFill>
              <a:srgbClr val="C06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0">
                  <a:latin charset="0" panose="020b0602020204020303" pitchFamily="34" typeface="Futura Md BT"/>
                </a:rPr>
                <a:t>SW</a:t>
              </a:r>
            </a:p>
          </p:txBody>
        </p:sp>
        <p:sp>
          <p:nvSpPr>
            <p:cNvPr id="11" name="矩形 10"/>
            <p:cNvSpPr/>
            <p:nvPr/>
          </p:nvSpPr>
          <p:spPr>
            <a:xfrm>
              <a:off x="1292860" y="4330184"/>
              <a:ext cx="2316480" cy="457200"/>
            </a:xfrm>
            <a:prstGeom prst="rect">
              <a:avLst/>
            </a:prstGeom>
            <a:noFill/>
          </p:spPr>
          <p:txBody>
            <a:bodyPr rtlCol="0" wrap="none">
              <a:spAutoFit/>
            </a:bodyPr>
            <a:lstStyle/>
            <a:p>
              <a:pPr algn="ctr"/>
              <a:r>
                <a:rPr altLang="en-US" lang="zh-CN" sz="2400">
                  <a:solidFill>
                    <a:schemeClr val="tx1">
                      <a:lumMod val="75000"/>
                      <a:lumOff val="25000"/>
                    </a:schemeClr>
                  </a:solidFill>
                  <a:latin charset="0" panose="020b0602020204020303" pitchFamily="34" typeface="Futura Md BT"/>
                  <a:ea charset="-122" panose="020b0503020204020204" pitchFamily="34" typeface="微软雅黑"/>
                </a:rPr>
                <a:t>优势与劣势分析</a:t>
              </a:r>
            </a:p>
          </p:txBody>
        </p:sp>
      </p:grpSp>
      <p:grpSp>
        <p:nvGrpSpPr>
          <p:cNvPr id="53" name="组合 52"/>
          <p:cNvGrpSpPr/>
          <p:nvPr/>
        </p:nvGrpSpPr>
        <p:grpSpPr>
          <a:xfrm>
            <a:off x="4457045" y="1760054"/>
            <a:ext cx="2339102" cy="2650993"/>
            <a:chOff x="4545449" y="2140856"/>
            <a:chExt cx="2339102" cy="2650993"/>
          </a:xfrm>
        </p:grpSpPr>
        <p:sp>
          <p:nvSpPr>
            <p:cNvPr id="49" name="矩形 48"/>
            <p:cNvSpPr/>
            <p:nvPr/>
          </p:nvSpPr>
          <p:spPr>
            <a:xfrm>
              <a:off x="4699000" y="2140856"/>
              <a:ext cx="2032000" cy="2032000"/>
            </a:xfrm>
            <a:prstGeom prst="rect">
              <a:avLst/>
            </a:prstGeom>
            <a:solidFill>
              <a:srgbClr val="AE40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0">
                  <a:latin charset="0" panose="020b0602020204020303" pitchFamily="34" typeface="Futura Md BT"/>
                </a:rPr>
                <a:t>OT</a:t>
              </a:r>
            </a:p>
          </p:txBody>
        </p:sp>
        <p:sp>
          <p:nvSpPr>
            <p:cNvPr id="51" name="矩形 50"/>
            <p:cNvSpPr/>
            <p:nvPr/>
          </p:nvSpPr>
          <p:spPr>
            <a:xfrm>
              <a:off x="4556760" y="4330184"/>
              <a:ext cx="2316480" cy="457200"/>
            </a:xfrm>
            <a:prstGeom prst="rect">
              <a:avLst/>
            </a:prstGeom>
            <a:noFill/>
          </p:spPr>
          <p:txBody>
            <a:bodyPr rtlCol="0" wrap="none">
              <a:spAutoFit/>
            </a:bodyPr>
            <a:lstStyle/>
            <a:p>
              <a:pPr algn="ctr"/>
              <a:r>
                <a:rPr altLang="en-US" lang="zh-CN" sz="2400">
                  <a:solidFill>
                    <a:schemeClr val="tx1">
                      <a:lumMod val="75000"/>
                      <a:lumOff val="25000"/>
                    </a:schemeClr>
                  </a:solidFill>
                  <a:latin charset="0" panose="020b0602020204020303" pitchFamily="34" typeface="Futura Md BT"/>
                  <a:ea charset="-122" panose="020b0503020204020204" pitchFamily="34" typeface="微软雅黑"/>
                </a:rPr>
                <a:t>机会与威胁分析</a:t>
              </a:r>
            </a:p>
          </p:txBody>
        </p:sp>
      </p:grpSp>
      <p:sp>
        <p:nvSpPr>
          <p:cNvPr id="55"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9">
            <a:extLst>
              <a:ext uri="{FF2B5EF4-FFF2-40B4-BE49-F238E27FC236}">
                <a16:creationId xmlns:a16="http://schemas.microsoft.com/office/drawing/2014/main" id="{F927C02B-A443-46B1-AF0F-9D316BF9044A}"/>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zh-CN" b="1" lang="en-US" sz="3500">
                <a:blipFill>
                  <a:blip r:embed="rId3"/>
                  <a:stretch>
                    <a:fillRect/>
                  </a:stretch>
                </a:blipFill>
                <a:latin charset="-122" panose="020b0503020204020204" pitchFamily="34" typeface="微软雅黑"/>
                <a:ea charset="-122" panose="020b0503020204020204" pitchFamily="34" typeface="微软雅黑"/>
              </a:rPr>
              <a:t>SWOT整体分析</a:t>
            </a:r>
          </a:p>
        </p:txBody>
      </p:sp>
      <p:sp>
        <p:nvSpPr>
          <p:cNvPr id="2" name="矩形 1">
            <a:extLst>
              <a:ext uri="{FF2B5EF4-FFF2-40B4-BE49-F238E27FC236}">
                <a16:creationId xmlns:a16="http://schemas.microsoft.com/office/drawing/2014/main" id="{7A239A1A-55D0-4540-ACF2-DC5404C86193}"/>
              </a:ext>
            </a:extLst>
          </p:cNvPr>
          <p:cNvSpPr/>
          <p:nvPr/>
        </p:nvSpPr>
        <p:spPr>
          <a:xfrm>
            <a:off x="910374" y="4935415"/>
            <a:ext cx="10249995" cy="1616606"/>
          </a:xfrm>
          <a:prstGeom prst="rect">
            <a:avLst/>
          </a:prstGeom>
          <a:no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8129802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anim calcmode="lin" valueType="num">
                                      <p:cBhvr>
                                        <p:cTn dur="500" fill="hold" id="14"/>
                                        <p:tgtEl>
                                          <p:spTgt spid="7"/>
                                        </p:tgtEl>
                                        <p:attrNameLst>
                                          <p:attrName>ppt_x</p:attrName>
                                        </p:attrNameLst>
                                      </p:cBhvr>
                                      <p:tavLst>
                                        <p:tav tm="0">
                                          <p:val>
                                            <p:strVal val="#ppt_x"/>
                                          </p:val>
                                        </p:tav>
                                        <p:tav tm="100000">
                                          <p:val>
                                            <p:strVal val="#ppt_x"/>
                                          </p:val>
                                        </p:tav>
                                      </p:tavLst>
                                    </p:anim>
                                    <p:anim calcmode="lin" valueType="num">
                                      <p:cBhvr>
                                        <p:cTn dur="500" fill="hold" id="15"/>
                                        <p:tgtEl>
                                          <p:spTgt spid="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53"/>
                                        </p:tgtEl>
                                        <p:attrNameLst>
                                          <p:attrName>style.visibility</p:attrName>
                                        </p:attrNameLst>
                                      </p:cBhvr>
                                      <p:to>
                                        <p:strVal val="visible"/>
                                      </p:to>
                                    </p:set>
                                    <p:animEffect filter="fade" transition="in">
                                      <p:cBhvr>
                                        <p:cTn dur="1000" id="19"/>
                                        <p:tgtEl>
                                          <p:spTgt spid="53"/>
                                        </p:tgtEl>
                                      </p:cBhvr>
                                    </p:animEffect>
                                    <p:anim calcmode="lin" valueType="num">
                                      <p:cBhvr>
                                        <p:cTn dur="1000" fill="hold" id="20"/>
                                        <p:tgtEl>
                                          <p:spTgt spid="53"/>
                                        </p:tgtEl>
                                        <p:attrNameLst>
                                          <p:attrName>ppt_x</p:attrName>
                                        </p:attrNameLst>
                                      </p:cBhvr>
                                      <p:tavLst>
                                        <p:tav tm="0">
                                          <p:val>
                                            <p:strVal val="#ppt_x"/>
                                          </p:val>
                                        </p:tav>
                                        <p:tav tm="100000">
                                          <p:val>
                                            <p:strVal val="#ppt_x"/>
                                          </p:val>
                                        </p:tav>
                                      </p:tavLst>
                                    </p:anim>
                                    <p:anim calcmode="lin" valueType="num">
                                      <p:cBhvr>
                                        <p:cTn dur="1000" fill="hold" id="21"/>
                                        <p:tgtEl>
                                          <p:spTgt spid="5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47"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anim calcmode="lin" valueType="num">
                                      <p:cBhvr>
                                        <p:cTn dur="500" fill="hold" id="26"/>
                                        <p:tgtEl>
                                          <p:spTgt spid="8"/>
                                        </p:tgtEl>
                                        <p:attrNameLst>
                                          <p:attrName>ppt_x</p:attrName>
                                        </p:attrNameLst>
                                      </p:cBhvr>
                                      <p:tavLst>
                                        <p:tav tm="0">
                                          <p:val>
                                            <p:strVal val="#ppt_x"/>
                                          </p:val>
                                        </p:tav>
                                        <p:tav tm="100000">
                                          <p:val>
                                            <p:strVal val="#ppt_x"/>
                                          </p:val>
                                        </p:tav>
                                      </p:tavLst>
                                    </p:anim>
                                    <p:anim calcmode="lin" valueType="num">
                                      <p:cBhvr>
                                        <p:cTn dur="500" fill="hold" id="27"/>
                                        <p:tgtEl>
                                          <p:spTgt spid="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000"/>
                            </p:stCondLst>
                            <p:childTnLst>
                              <p:par>
                                <p:cTn fill="hold" grpId="0" id="29" nodeType="afterEffect" presetClass="entr" presetID="42" presetSubtype="0">
                                  <p:stCondLst>
                                    <p:cond delay="0"/>
                                  </p:stCondLst>
                                  <p:childTnLst>
                                    <p:set>
                                      <p:cBhvr>
                                        <p:cTn dur="1" fill="hold" id="30">
                                          <p:stCondLst>
                                            <p:cond delay="0"/>
                                          </p:stCondLst>
                                        </p:cTn>
                                        <p:tgtEl>
                                          <p:spTgt spid="50"/>
                                        </p:tgtEl>
                                        <p:attrNameLst>
                                          <p:attrName>style.visibility</p:attrName>
                                        </p:attrNameLst>
                                      </p:cBhvr>
                                      <p:to>
                                        <p:strVal val="visible"/>
                                      </p:to>
                                    </p:set>
                                    <p:animEffect filter="fade" transition="in">
                                      <p:cBhvr>
                                        <p:cTn dur="1000" id="31"/>
                                        <p:tgtEl>
                                          <p:spTgt spid="50"/>
                                        </p:tgtEl>
                                      </p:cBhvr>
                                    </p:animEffect>
                                    <p:anim calcmode="lin" valueType="num">
                                      <p:cBhvr>
                                        <p:cTn dur="1000" fill="hold" id="32"/>
                                        <p:tgtEl>
                                          <p:spTgt spid="50"/>
                                        </p:tgtEl>
                                        <p:attrNameLst>
                                          <p:attrName>ppt_x</p:attrName>
                                        </p:attrNameLst>
                                      </p:cBhvr>
                                      <p:tavLst>
                                        <p:tav tm="0">
                                          <p:val>
                                            <p:strVal val="#ppt_x"/>
                                          </p:val>
                                        </p:tav>
                                        <p:tav tm="100000">
                                          <p:val>
                                            <p:strVal val="#ppt_x"/>
                                          </p:val>
                                        </p:tav>
                                      </p:tavLst>
                                    </p:anim>
                                    <p:anim calcmode="lin" valueType="num">
                                      <p:cBhvr>
                                        <p:cTn dur="1000" fill="hold" id="33"/>
                                        <p:tgtEl>
                                          <p:spTgt spid="5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fill="hold" id="35" nodeType="afterEffect" presetClass="entr" presetID="18" presetSubtype="6">
                                  <p:stCondLst>
                                    <p:cond delay="0"/>
                                  </p:stCondLst>
                                  <p:childTnLst>
                                    <p:set>
                                      <p:cBhvr>
                                        <p:cTn dur="1" fill="hold" id="36">
                                          <p:stCondLst>
                                            <p:cond delay="0"/>
                                          </p:stCondLst>
                                        </p:cTn>
                                        <p:tgtEl>
                                          <p:spTgt spid="54"/>
                                        </p:tgtEl>
                                        <p:attrNameLst>
                                          <p:attrName>style.visibility</p:attrName>
                                        </p:attrNameLst>
                                      </p:cBhvr>
                                      <p:to>
                                        <p:strVal val="visible"/>
                                      </p:to>
                                    </p:set>
                                    <p:animEffect filter="strips(downRight)" transition="in">
                                      <p:cBhvr>
                                        <p:cTn dur="1000" id="37"/>
                                        <p:tgtEl>
                                          <p:spTgt spid="54"/>
                                        </p:tgtEl>
                                      </p:cBhvr>
                                    </p:animEffect>
                                  </p:childTnLst>
                                </p:cTn>
                              </p:par>
                            </p:childTnLst>
                          </p:cTn>
                        </p:par>
                        <p:par>
                          <p:cTn fill="hold" id="38" nodeType="afterGroup">
                            <p:stCondLst>
                              <p:cond delay="5000"/>
                            </p:stCondLst>
                            <p:childTnLst>
                              <p:par>
                                <p:cTn fill="hold" grpId="0" id="39" nodeType="afterEffect" presetClass="entr" presetID="10" presetSubtype="0">
                                  <p:stCondLst>
                                    <p:cond delay="0"/>
                                  </p:stCondLst>
                                  <p:childTnLst>
                                    <p:set>
                                      <p:cBhvr>
                                        <p:cTn dur="1" fill="hold" id="40">
                                          <p:stCondLst>
                                            <p:cond delay="0"/>
                                          </p:stCondLst>
                                        </p:cTn>
                                        <p:tgtEl>
                                          <p:spTgt spid="55"/>
                                        </p:tgtEl>
                                        <p:attrNameLst>
                                          <p:attrName>style.visibility</p:attrName>
                                        </p:attrNameLst>
                                      </p:cBhvr>
                                      <p:to>
                                        <p:strVal val="visible"/>
                                      </p:to>
                                    </p:set>
                                    <p:animEffect filter="fade" transition="in">
                                      <p:cBhvr>
                                        <p:cTn dur="500" id="41"/>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7"/>
      <p:bldP grpId="0" spid="8"/>
      <p:bldP grpId="0" spid="5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45" name="Chart 6"/>
          <p:cNvGraphicFramePr/>
          <p:nvPr>
            <p:extLst/>
          </p:nvPr>
        </p:nvGraphicFramePr>
        <p:xfrm>
          <a:off x="1109255" y="832166"/>
          <a:ext cx="10116328" cy="2899703"/>
        </p:xfrm>
        <a:graphic>
          <a:graphicData uri="http://schemas.openxmlformats.org/drawingml/2006/chart">
            <c:chart xmlns:c="http://schemas.openxmlformats.org/drawingml/2006/chart" r:id="rId3"/>
          </a:graphicData>
        </a:graphic>
      </p:graphicFrame>
      <p:sp>
        <p:nvSpPr>
          <p:cNvPr id="146" name="Rektangel 76"/>
          <p:cNvSpPr>
            <a:spLocks noChangeArrowheads="1"/>
          </p:cNvSpPr>
          <p:nvPr/>
        </p:nvSpPr>
        <p:spPr bwMode="auto">
          <a:xfrm>
            <a:off x="5004219" y="3727987"/>
            <a:ext cx="1295017" cy="36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charset="0" panose="020f0502020204030204" pitchFamily="34" typeface="Calibri"/>
                <a:ea charset="-128" panose="020b0600070205080204" pitchFamily="34" typeface="MS PGothic"/>
              </a:defRPr>
            </a:lvl1pPr>
            <a:lvl2pPr eaLnBrk="0" hangingPunct="0" indent="-285750" marL="742950">
              <a:defRPr sz="2400">
                <a:solidFill>
                  <a:schemeClr val="tx1"/>
                </a:solidFill>
                <a:latin charset="0" panose="020f0502020204030204" pitchFamily="34" typeface="Calibri"/>
                <a:ea charset="-128" panose="020b0600070205080204" pitchFamily="34" typeface="MS PGothic"/>
              </a:defRPr>
            </a:lvl2pPr>
            <a:lvl3pPr eaLnBrk="0" hangingPunct="0" indent="-228600" marL="1143000">
              <a:defRPr sz="2400">
                <a:solidFill>
                  <a:schemeClr val="tx1"/>
                </a:solidFill>
                <a:latin charset="0" panose="020f0502020204030204" pitchFamily="34" typeface="Calibri"/>
                <a:ea charset="-128" panose="020b0600070205080204" pitchFamily="34" typeface="MS PGothic"/>
              </a:defRPr>
            </a:lvl3pPr>
            <a:lvl4pPr eaLnBrk="0" hangingPunct="0" indent="-228600" marL="1600200">
              <a:defRPr sz="2400">
                <a:solidFill>
                  <a:schemeClr val="tx1"/>
                </a:solidFill>
                <a:latin charset="0" panose="020f0502020204030204" pitchFamily="34" typeface="Calibri"/>
                <a:ea charset="-128" panose="020b0600070205080204" pitchFamily="34" typeface="MS PGothic"/>
              </a:defRPr>
            </a:lvl4pPr>
            <a:lvl5pPr eaLnBrk="0" hangingPunct="0" indent="-228600" marL="2057400">
              <a:defRPr sz="2400">
                <a:solidFill>
                  <a:schemeClr val="tx1"/>
                </a:solidFill>
                <a:latin charset="0" panose="020f0502020204030204" pitchFamily="34" typeface="Calibri"/>
                <a:ea charset="-128" panose="020b0600070205080204" pitchFamily="34" typeface="MS PGothic"/>
              </a:defRPr>
            </a:lvl5pPr>
            <a:lvl6pPr defTabSz="457200" eaLnBrk="0" fontAlgn="base" hangingPunct="0" indent="-228600" marL="2514600">
              <a:spcBef>
                <a:spcPct val="0"/>
              </a:spcBef>
              <a:spcAft>
                <a:spcPct val="0"/>
              </a:spcAft>
              <a:defRPr sz="2400">
                <a:solidFill>
                  <a:schemeClr val="tx1"/>
                </a:solidFill>
                <a:latin charset="0" panose="020f0502020204030204" pitchFamily="34" typeface="Calibri"/>
                <a:ea charset="-128" panose="020b0600070205080204" pitchFamily="34" typeface="MS PGothic"/>
              </a:defRPr>
            </a:lvl6pPr>
            <a:lvl7pPr defTabSz="457200" eaLnBrk="0" fontAlgn="base" hangingPunct="0" indent="-228600" marL="2971800">
              <a:spcBef>
                <a:spcPct val="0"/>
              </a:spcBef>
              <a:spcAft>
                <a:spcPct val="0"/>
              </a:spcAft>
              <a:defRPr sz="2400">
                <a:solidFill>
                  <a:schemeClr val="tx1"/>
                </a:solidFill>
                <a:latin charset="0" panose="020f0502020204030204" pitchFamily="34" typeface="Calibri"/>
                <a:ea charset="-128" panose="020b0600070205080204" pitchFamily="34" typeface="MS PGothic"/>
              </a:defRPr>
            </a:lvl7pPr>
            <a:lvl8pPr defTabSz="457200" eaLnBrk="0" fontAlgn="base" hangingPunct="0" indent="-228600" marL="3429000">
              <a:spcBef>
                <a:spcPct val="0"/>
              </a:spcBef>
              <a:spcAft>
                <a:spcPct val="0"/>
              </a:spcAft>
              <a:defRPr sz="2400">
                <a:solidFill>
                  <a:schemeClr val="tx1"/>
                </a:solidFill>
                <a:latin charset="0" panose="020f0502020204030204" pitchFamily="34" typeface="Calibri"/>
                <a:ea charset="-128" panose="020b0600070205080204" pitchFamily="34" typeface="MS PGothic"/>
              </a:defRPr>
            </a:lvl8pPr>
            <a:lvl9pPr defTabSz="457200" eaLnBrk="0" fontAlgn="base" hangingPunct="0" indent="-228600" marL="3886200">
              <a:spcBef>
                <a:spcPct val="0"/>
              </a:spcBef>
              <a:spcAft>
                <a:spcPct val="0"/>
              </a:spcAft>
              <a:defRPr sz="2400">
                <a:solidFill>
                  <a:schemeClr val="tx1"/>
                </a:solidFill>
                <a:latin charset="0" panose="020f0502020204030204" pitchFamily="34" typeface="Calibri"/>
                <a:ea charset="-128" panose="020b0600070205080204" pitchFamily="34" typeface="MS PGothic"/>
              </a:defRPr>
            </a:lvl9pPr>
          </a:lstStyle>
          <a:p>
            <a:pPr fontAlgn="base" lvl="0">
              <a:spcBef>
                <a:spcPct val="0"/>
              </a:spcBef>
              <a:spcAft>
                <a:spcPct val="0"/>
              </a:spcAft>
            </a:pPr>
            <a:r>
              <a:rPr altLang="en-US" b="1" lang="zh-CN" sz="1799">
                <a:solidFill>
                  <a:srgbClr val="943D41"/>
                </a:solidFill>
                <a:latin typeface="+mn-lt"/>
                <a:ea typeface="+mn-ea"/>
                <a:cs typeface="+mn-ea"/>
                <a:sym typeface="+mn-lt"/>
              </a:rPr>
              <a:t>输入标题</a:t>
            </a:r>
          </a:p>
        </p:txBody>
      </p:sp>
      <p:sp>
        <p:nvSpPr>
          <p:cNvPr id="147" name="Oval 175"/>
          <p:cNvSpPr>
            <a:spLocks noChangeArrowheads="1"/>
          </p:cNvSpPr>
          <p:nvPr/>
        </p:nvSpPr>
        <p:spPr bwMode="auto">
          <a:xfrm>
            <a:off x="4800194" y="3788052"/>
            <a:ext cx="204026" cy="204026"/>
          </a:xfrm>
          <a:prstGeom prst="ellipse">
            <a:avLst/>
          </a:prstGeom>
          <a:solidFill>
            <a:srgbClr val="943D41"/>
          </a:solidFill>
          <a:ln w="9525">
            <a:solidFill>
              <a:srgbClr val="FFFFFF"/>
            </a:solidFill>
            <a:round/>
          </a:ln>
          <a:effectLst>
            <a:innerShdw blurRad="63500" dir="13500000" dist="50800">
              <a:prstClr val="black">
                <a:alpha val="50000"/>
              </a:prstClr>
            </a:innerShdw>
          </a:effectLst>
        </p:spPr>
        <p:txBody>
          <a:bodyPr anchor="ctr"/>
          <a:lstStyle>
            <a:lvl1pPr eaLnBrk="0" hangingPunct="0">
              <a:defRPr sz="2400">
                <a:solidFill>
                  <a:schemeClr val="tx1"/>
                </a:solidFill>
                <a:latin charset="0" panose="020f0502020204030204" pitchFamily="34" typeface="Calibri"/>
                <a:ea charset="-128" panose="020b0600070205080204" pitchFamily="34" typeface="MS PGothic"/>
              </a:defRPr>
            </a:lvl1pPr>
            <a:lvl2pPr eaLnBrk="0" hangingPunct="0" indent="-285750" marL="742950">
              <a:defRPr sz="2400">
                <a:solidFill>
                  <a:schemeClr val="tx1"/>
                </a:solidFill>
                <a:latin charset="0" panose="020f0502020204030204" pitchFamily="34" typeface="Calibri"/>
                <a:ea charset="-128" panose="020b0600070205080204" pitchFamily="34" typeface="MS PGothic"/>
              </a:defRPr>
            </a:lvl2pPr>
            <a:lvl3pPr eaLnBrk="0" hangingPunct="0" indent="-228600" marL="1143000">
              <a:defRPr sz="2400">
                <a:solidFill>
                  <a:schemeClr val="tx1"/>
                </a:solidFill>
                <a:latin charset="0" panose="020f0502020204030204" pitchFamily="34" typeface="Calibri"/>
                <a:ea charset="-128" panose="020b0600070205080204" pitchFamily="34" typeface="MS PGothic"/>
              </a:defRPr>
            </a:lvl3pPr>
            <a:lvl4pPr eaLnBrk="0" hangingPunct="0" indent="-228600" marL="1600200">
              <a:defRPr sz="2400">
                <a:solidFill>
                  <a:schemeClr val="tx1"/>
                </a:solidFill>
                <a:latin charset="0" panose="020f0502020204030204" pitchFamily="34" typeface="Calibri"/>
                <a:ea charset="-128" panose="020b0600070205080204" pitchFamily="34" typeface="MS PGothic"/>
              </a:defRPr>
            </a:lvl4pPr>
            <a:lvl5pPr eaLnBrk="0" hangingPunct="0" indent="-228600" marL="2057400">
              <a:defRPr sz="2400">
                <a:solidFill>
                  <a:schemeClr val="tx1"/>
                </a:solidFill>
                <a:latin charset="0" panose="020f0502020204030204" pitchFamily="34" typeface="Calibri"/>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f0502020204030204" pitchFamily="34" typeface="Calibri"/>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f0502020204030204" pitchFamily="34" typeface="Calibri"/>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f0502020204030204" pitchFamily="34" typeface="Calibri"/>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f0502020204030204" pitchFamily="34" typeface="Calibri"/>
                <a:ea charset="-128" panose="020b0600070205080204" pitchFamily="34" typeface="MS PGothic"/>
              </a:defRPr>
            </a:lvl9pPr>
          </a:lstStyle>
          <a:p>
            <a:pPr algn="ctr" defTabSz="914126" eaLnBrk="1" hangingPunct="1"/>
            <a:endParaRPr altLang="id-ID" lang="nb-NO" sz="1600">
              <a:solidFill>
                <a:srgbClr val="404040"/>
              </a:solidFill>
              <a:latin typeface="+mn-lt"/>
              <a:ea typeface="+mn-ea"/>
              <a:cs typeface="+mn-ea"/>
              <a:sym typeface="+mn-lt"/>
            </a:endParaRPr>
          </a:p>
        </p:txBody>
      </p:sp>
      <p:sp>
        <p:nvSpPr>
          <p:cNvPr id="148" name="Rektangel 76"/>
          <p:cNvSpPr>
            <a:spLocks noChangeArrowheads="1"/>
          </p:cNvSpPr>
          <p:nvPr/>
        </p:nvSpPr>
        <p:spPr bwMode="auto">
          <a:xfrm>
            <a:off x="6332153" y="3727987"/>
            <a:ext cx="1295017" cy="36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charset="0" panose="020f0502020204030204" pitchFamily="34" typeface="Calibri"/>
                <a:ea charset="-128" panose="020b0600070205080204" pitchFamily="34" typeface="MS PGothic"/>
              </a:defRPr>
            </a:lvl1pPr>
            <a:lvl2pPr eaLnBrk="0" hangingPunct="0" indent="-285750" marL="742950">
              <a:defRPr sz="2400">
                <a:solidFill>
                  <a:schemeClr val="tx1"/>
                </a:solidFill>
                <a:latin charset="0" panose="020f0502020204030204" pitchFamily="34" typeface="Calibri"/>
                <a:ea charset="-128" panose="020b0600070205080204" pitchFamily="34" typeface="MS PGothic"/>
              </a:defRPr>
            </a:lvl2pPr>
            <a:lvl3pPr eaLnBrk="0" hangingPunct="0" indent="-228600" marL="1143000">
              <a:defRPr sz="2400">
                <a:solidFill>
                  <a:schemeClr val="tx1"/>
                </a:solidFill>
                <a:latin charset="0" panose="020f0502020204030204" pitchFamily="34" typeface="Calibri"/>
                <a:ea charset="-128" panose="020b0600070205080204" pitchFamily="34" typeface="MS PGothic"/>
              </a:defRPr>
            </a:lvl3pPr>
            <a:lvl4pPr eaLnBrk="0" hangingPunct="0" indent="-228600" marL="1600200">
              <a:defRPr sz="2400">
                <a:solidFill>
                  <a:schemeClr val="tx1"/>
                </a:solidFill>
                <a:latin charset="0" panose="020f0502020204030204" pitchFamily="34" typeface="Calibri"/>
                <a:ea charset="-128" panose="020b0600070205080204" pitchFamily="34" typeface="MS PGothic"/>
              </a:defRPr>
            </a:lvl4pPr>
            <a:lvl5pPr eaLnBrk="0" hangingPunct="0" indent="-228600" marL="2057400">
              <a:defRPr sz="2400">
                <a:solidFill>
                  <a:schemeClr val="tx1"/>
                </a:solidFill>
                <a:latin charset="0" panose="020f0502020204030204" pitchFamily="34" typeface="Calibri"/>
                <a:ea charset="-128" panose="020b0600070205080204" pitchFamily="34" typeface="MS PGothic"/>
              </a:defRPr>
            </a:lvl5pPr>
            <a:lvl6pPr defTabSz="457200" eaLnBrk="0" fontAlgn="base" hangingPunct="0" indent="-228600" marL="2514600">
              <a:spcBef>
                <a:spcPct val="0"/>
              </a:spcBef>
              <a:spcAft>
                <a:spcPct val="0"/>
              </a:spcAft>
              <a:defRPr sz="2400">
                <a:solidFill>
                  <a:schemeClr val="tx1"/>
                </a:solidFill>
                <a:latin charset="0" panose="020f0502020204030204" pitchFamily="34" typeface="Calibri"/>
                <a:ea charset="-128" panose="020b0600070205080204" pitchFamily="34" typeface="MS PGothic"/>
              </a:defRPr>
            </a:lvl6pPr>
            <a:lvl7pPr defTabSz="457200" eaLnBrk="0" fontAlgn="base" hangingPunct="0" indent="-228600" marL="2971800">
              <a:spcBef>
                <a:spcPct val="0"/>
              </a:spcBef>
              <a:spcAft>
                <a:spcPct val="0"/>
              </a:spcAft>
              <a:defRPr sz="2400">
                <a:solidFill>
                  <a:schemeClr val="tx1"/>
                </a:solidFill>
                <a:latin charset="0" panose="020f0502020204030204" pitchFamily="34" typeface="Calibri"/>
                <a:ea charset="-128" panose="020b0600070205080204" pitchFamily="34" typeface="MS PGothic"/>
              </a:defRPr>
            </a:lvl7pPr>
            <a:lvl8pPr defTabSz="457200" eaLnBrk="0" fontAlgn="base" hangingPunct="0" indent="-228600" marL="3429000">
              <a:spcBef>
                <a:spcPct val="0"/>
              </a:spcBef>
              <a:spcAft>
                <a:spcPct val="0"/>
              </a:spcAft>
              <a:defRPr sz="2400">
                <a:solidFill>
                  <a:schemeClr val="tx1"/>
                </a:solidFill>
                <a:latin charset="0" panose="020f0502020204030204" pitchFamily="34" typeface="Calibri"/>
                <a:ea charset="-128" panose="020b0600070205080204" pitchFamily="34" typeface="MS PGothic"/>
              </a:defRPr>
            </a:lvl8pPr>
            <a:lvl9pPr defTabSz="457200" eaLnBrk="0" fontAlgn="base" hangingPunct="0" indent="-228600" marL="3886200">
              <a:spcBef>
                <a:spcPct val="0"/>
              </a:spcBef>
              <a:spcAft>
                <a:spcPct val="0"/>
              </a:spcAft>
              <a:defRPr sz="2400">
                <a:solidFill>
                  <a:schemeClr val="tx1"/>
                </a:solidFill>
                <a:latin charset="0" panose="020f0502020204030204" pitchFamily="34" typeface="Calibri"/>
                <a:ea charset="-128" panose="020b0600070205080204" pitchFamily="34" typeface="MS PGothic"/>
              </a:defRPr>
            </a:lvl9pPr>
          </a:lstStyle>
          <a:p>
            <a:pPr fontAlgn="base" lvl="0">
              <a:spcBef>
                <a:spcPct val="0"/>
              </a:spcBef>
              <a:spcAft>
                <a:spcPct val="0"/>
              </a:spcAft>
            </a:pPr>
            <a:r>
              <a:rPr altLang="en-US" b="1" lang="zh-CN" sz="1799">
                <a:solidFill>
                  <a:schemeClr val="tx1">
                    <a:lumMod val="50000"/>
                    <a:lumOff val="50000"/>
                  </a:schemeClr>
                </a:solidFill>
                <a:latin typeface="+mn-lt"/>
                <a:ea typeface="+mn-ea"/>
                <a:cs typeface="+mn-ea"/>
                <a:sym typeface="+mn-lt"/>
              </a:rPr>
              <a:t>输入标题</a:t>
            </a:r>
          </a:p>
        </p:txBody>
      </p:sp>
      <p:sp>
        <p:nvSpPr>
          <p:cNvPr id="149" name="Oval 175"/>
          <p:cNvSpPr>
            <a:spLocks noChangeArrowheads="1"/>
          </p:cNvSpPr>
          <p:nvPr/>
        </p:nvSpPr>
        <p:spPr bwMode="auto">
          <a:xfrm>
            <a:off x="6155273" y="3788051"/>
            <a:ext cx="196535" cy="196535"/>
          </a:xfrm>
          <a:prstGeom prst="ellipse">
            <a:avLst/>
          </a:prstGeom>
          <a:solidFill>
            <a:schemeClr val="bg1">
              <a:lumMod val="65000"/>
              <a:alpha val="67059"/>
            </a:schemeClr>
          </a:solidFill>
          <a:ln w="9525">
            <a:solidFill>
              <a:srgbClr val="FFFFFF"/>
            </a:solidFill>
            <a:round/>
          </a:ln>
          <a:effectLst>
            <a:innerShdw blurRad="63500" dir="13500000" dist="50800">
              <a:prstClr val="black">
                <a:alpha val="50000"/>
              </a:prstClr>
            </a:innerShdw>
          </a:effectLst>
        </p:spPr>
        <p:txBody>
          <a:bodyPr anchor="ctr"/>
          <a:lstStyle>
            <a:lvl1pPr eaLnBrk="0" hangingPunct="0">
              <a:defRPr sz="2400">
                <a:solidFill>
                  <a:schemeClr val="tx1"/>
                </a:solidFill>
                <a:latin charset="0" panose="020f0502020204030204" pitchFamily="34" typeface="Calibri"/>
                <a:ea charset="-128" panose="020b0600070205080204" pitchFamily="34" typeface="MS PGothic"/>
              </a:defRPr>
            </a:lvl1pPr>
            <a:lvl2pPr eaLnBrk="0" hangingPunct="0" indent="-285750" marL="742950">
              <a:defRPr sz="2400">
                <a:solidFill>
                  <a:schemeClr val="tx1"/>
                </a:solidFill>
                <a:latin charset="0" panose="020f0502020204030204" pitchFamily="34" typeface="Calibri"/>
                <a:ea charset="-128" panose="020b0600070205080204" pitchFamily="34" typeface="MS PGothic"/>
              </a:defRPr>
            </a:lvl2pPr>
            <a:lvl3pPr eaLnBrk="0" hangingPunct="0" indent="-228600" marL="1143000">
              <a:defRPr sz="2400">
                <a:solidFill>
                  <a:schemeClr val="tx1"/>
                </a:solidFill>
                <a:latin charset="0" panose="020f0502020204030204" pitchFamily="34" typeface="Calibri"/>
                <a:ea charset="-128" panose="020b0600070205080204" pitchFamily="34" typeface="MS PGothic"/>
              </a:defRPr>
            </a:lvl3pPr>
            <a:lvl4pPr eaLnBrk="0" hangingPunct="0" indent="-228600" marL="1600200">
              <a:defRPr sz="2400">
                <a:solidFill>
                  <a:schemeClr val="tx1"/>
                </a:solidFill>
                <a:latin charset="0" panose="020f0502020204030204" pitchFamily="34" typeface="Calibri"/>
                <a:ea charset="-128" panose="020b0600070205080204" pitchFamily="34" typeface="MS PGothic"/>
              </a:defRPr>
            </a:lvl4pPr>
            <a:lvl5pPr eaLnBrk="0" hangingPunct="0" indent="-228600" marL="2057400">
              <a:defRPr sz="2400">
                <a:solidFill>
                  <a:schemeClr val="tx1"/>
                </a:solidFill>
                <a:latin charset="0" panose="020f0502020204030204" pitchFamily="34" typeface="Calibri"/>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f0502020204030204" pitchFamily="34" typeface="Calibri"/>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f0502020204030204" pitchFamily="34" typeface="Calibri"/>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f0502020204030204" pitchFamily="34" typeface="Calibri"/>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f0502020204030204" pitchFamily="34" typeface="Calibri"/>
                <a:ea charset="-128" panose="020b0600070205080204" pitchFamily="34" typeface="MS PGothic"/>
              </a:defRPr>
            </a:lvl9pPr>
          </a:lstStyle>
          <a:p>
            <a:pPr algn="ctr" defTabSz="914126" eaLnBrk="1" hangingPunct="1"/>
            <a:endParaRPr altLang="id-ID" lang="nb-NO" sz="1600">
              <a:solidFill>
                <a:srgbClr val="404040"/>
              </a:solidFill>
              <a:latin typeface="+mn-lt"/>
              <a:ea typeface="+mn-ea"/>
              <a:cs typeface="+mn-ea"/>
              <a:sym typeface="+mn-lt"/>
            </a:endParaRPr>
          </a:p>
        </p:txBody>
      </p:sp>
      <p:sp>
        <p:nvSpPr>
          <p:cNvPr id="167" name="TextBox 166"/>
          <p:cNvSpPr txBox="1"/>
          <p:nvPr/>
        </p:nvSpPr>
        <p:spPr>
          <a:xfrm>
            <a:off x="1992613" y="5015665"/>
            <a:ext cx="8170780" cy="640080"/>
          </a:xfrm>
          <a:prstGeom prst="rect">
            <a:avLst/>
          </a:prstGeom>
          <a:noFill/>
        </p:spPr>
        <p:txBody>
          <a:bodyPr bIns="0" lIns="0" rIns="0" rtlCol="0" tIns="0" wrap="square">
            <a:spAutoFit/>
          </a:bodyPr>
          <a:lstStyle/>
          <a:p>
            <a:pPr algn="just"/>
            <a:r>
              <a:rPr altLang="en-US" lang="zh-CN" sz="1400">
                <a:solidFill>
                  <a:schemeClr val="tx1">
                    <a:lumMod val="50000"/>
                    <a:lumOff val="50000"/>
                  </a:schemeClr>
                </a:solidFill>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68" name="TextBox 167"/>
          <p:cNvSpPr txBox="1"/>
          <p:nvPr/>
        </p:nvSpPr>
        <p:spPr>
          <a:xfrm>
            <a:off x="5081038" y="4580828"/>
            <a:ext cx="2058807" cy="304648"/>
          </a:xfrm>
          <a:prstGeom prst="rect">
            <a:avLst/>
          </a:prstGeom>
          <a:noFill/>
        </p:spPr>
        <p:txBody>
          <a:bodyPr bIns="0" lIns="0" rIns="0" rtlCol="0" tIns="0" wrap="square">
            <a:spAutoFit/>
          </a:bodyPr>
          <a:lstStyle/>
          <a:p>
            <a:r>
              <a:rPr altLang="en-US" b="1" lang="zh-CN" sz="1999">
                <a:solidFill>
                  <a:srgbClr val="943D41"/>
                </a:solidFill>
                <a:cs typeface="+mn-ea"/>
                <a:sym typeface="+mn-lt"/>
              </a:rPr>
              <a:t>点击输入标题文本</a:t>
            </a:r>
          </a:p>
        </p:txBody>
      </p:sp>
      <p:sp>
        <p:nvSpPr>
          <p:cNvPr id="169" name="TextBox 168"/>
          <p:cNvSpPr txBox="1"/>
          <p:nvPr/>
        </p:nvSpPr>
        <p:spPr>
          <a:xfrm>
            <a:off x="13510893" y="7029355"/>
            <a:ext cx="868680" cy="365608"/>
          </a:xfrm>
          <a:prstGeom prst="rect">
            <a:avLst/>
          </a:prstGeom>
          <a:noFill/>
        </p:spPr>
        <p:txBody>
          <a:bodyPr rtlCol="0" wrap="none">
            <a:spAutoFit/>
          </a:bodyPr>
          <a:lstStyle/>
          <a:p>
            <a:r>
              <a:rPr altLang="en-US" lang="zh-CN" sz="1799">
                <a:cs typeface="+mn-ea"/>
                <a:sym typeface="+mn-lt"/>
              </a:rPr>
              <a:t>延时符</a:t>
            </a:r>
          </a:p>
        </p:txBody>
      </p:sp>
      <p:sp>
        <p:nvSpPr>
          <p:cNvPr id="10" name="文本框 9">
            <a:extLst>
              <a:ext uri="{FF2B5EF4-FFF2-40B4-BE49-F238E27FC236}">
                <a16:creationId xmlns:a16="http://schemas.microsoft.com/office/drawing/2014/main" id="{2C0455F2-72AD-48D3-ABC7-5D0A3BE8AB0B}"/>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zh-CN" b="1" lang="en-US" sz="3500">
                <a:blipFill>
                  <a:blip r:embed="rId4"/>
                  <a:stretch>
                    <a:fillRect/>
                  </a:stretch>
                </a:blipFill>
                <a:latin charset="-122" panose="020b0503020204020204" pitchFamily="34" typeface="微软雅黑"/>
                <a:ea charset="-122" panose="020b0503020204020204" pitchFamily="34" typeface="微软雅黑"/>
              </a:rPr>
              <a:t>S—优势分析</a:t>
            </a:r>
          </a:p>
        </p:txBody>
      </p:sp>
    </p:spTree>
    <p:extLst>
      <p:ext uri="{BB962C8B-B14F-4D97-AF65-F5344CB8AC3E}">
        <p14:creationId val="6013269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45"/>
                                        </p:tgtEl>
                                        <p:attrNameLst>
                                          <p:attrName>style.visibility</p:attrName>
                                        </p:attrNameLst>
                                      </p:cBhvr>
                                      <p:to>
                                        <p:strVal val="visible"/>
                                      </p:to>
                                    </p:set>
                                    <p:animEffect filter="fade" transition="in">
                                      <p:cBhvr>
                                        <p:cTn dur="1000" id="7"/>
                                        <p:tgtEl>
                                          <p:spTgt spid="145"/>
                                        </p:tgtEl>
                                      </p:cBhvr>
                                    </p:animEffect>
                                    <p:anim calcmode="lin" valueType="num">
                                      <p:cBhvr>
                                        <p:cTn dur="1000" fill="hold" id="8"/>
                                        <p:tgtEl>
                                          <p:spTgt spid="145"/>
                                        </p:tgtEl>
                                        <p:attrNameLst>
                                          <p:attrName>ppt_x</p:attrName>
                                        </p:attrNameLst>
                                      </p:cBhvr>
                                      <p:tavLst>
                                        <p:tav tm="0">
                                          <p:val>
                                            <p:strVal val="#ppt_x"/>
                                          </p:val>
                                        </p:tav>
                                        <p:tav tm="100000">
                                          <p:val>
                                            <p:strVal val="#ppt_x"/>
                                          </p:val>
                                        </p:tav>
                                      </p:tavLst>
                                    </p:anim>
                                    <p:anim calcmode="lin" valueType="num">
                                      <p:cBhvr>
                                        <p:cTn dur="1000" fill="hold" id="9"/>
                                        <p:tgtEl>
                                          <p:spTgt spid="14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46"/>
                                        </p:tgtEl>
                                        <p:attrNameLst>
                                          <p:attrName>style.visibility</p:attrName>
                                        </p:attrNameLst>
                                      </p:cBhvr>
                                      <p:to>
                                        <p:strVal val="visible"/>
                                      </p:to>
                                    </p:set>
                                    <p:animEffect filter="fade" transition="in">
                                      <p:cBhvr>
                                        <p:cTn dur="1000" id="13"/>
                                        <p:tgtEl>
                                          <p:spTgt spid="146"/>
                                        </p:tgtEl>
                                      </p:cBhvr>
                                    </p:animEffect>
                                    <p:anim calcmode="lin" valueType="num">
                                      <p:cBhvr>
                                        <p:cTn dur="1000" fill="hold" id="14"/>
                                        <p:tgtEl>
                                          <p:spTgt spid="146"/>
                                        </p:tgtEl>
                                        <p:attrNameLst>
                                          <p:attrName>ppt_x</p:attrName>
                                        </p:attrNameLst>
                                      </p:cBhvr>
                                      <p:tavLst>
                                        <p:tav tm="0">
                                          <p:val>
                                            <p:strVal val="#ppt_x"/>
                                          </p:val>
                                        </p:tav>
                                        <p:tav tm="100000">
                                          <p:val>
                                            <p:strVal val="#ppt_x"/>
                                          </p:val>
                                        </p:tav>
                                      </p:tavLst>
                                    </p:anim>
                                    <p:anim calcmode="lin" valueType="num">
                                      <p:cBhvr>
                                        <p:cTn dur="1000" fill="hold" id="15"/>
                                        <p:tgtEl>
                                          <p:spTgt spid="14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147"/>
                                        </p:tgtEl>
                                        <p:attrNameLst>
                                          <p:attrName>style.visibility</p:attrName>
                                        </p:attrNameLst>
                                      </p:cBhvr>
                                      <p:to>
                                        <p:strVal val="visible"/>
                                      </p:to>
                                    </p:set>
                                    <p:animEffect filter="fade" transition="in">
                                      <p:cBhvr>
                                        <p:cTn dur="1000" id="19"/>
                                        <p:tgtEl>
                                          <p:spTgt spid="147"/>
                                        </p:tgtEl>
                                      </p:cBhvr>
                                    </p:animEffect>
                                    <p:anim calcmode="lin" valueType="num">
                                      <p:cBhvr>
                                        <p:cTn dur="1000" fill="hold" id="20"/>
                                        <p:tgtEl>
                                          <p:spTgt spid="147"/>
                                        </p:tgtEl>
                                        <p:attrNameLst>
                                          <p:attrName>ppt_x</p:attrName>
                                        </p:attrNameLst>
                                      </p:cBhvr>
                                      <p:tavLst>
                                        <p:tav tm="0">
                                          <p:val>
                                            <p:strVal val="#ppt_x"/>
                                          </p:val>
                                        </p:tav>
                                        <p:tav tm="100000">
                                          <p:val>
                                            <p:strVal val="#ppt_x"/>
                                          </p:val>
                                        </p:tav>
                                      </p:tavLst>
                                    </p:anim>
                                    <p:anim calcmode="lin" valueType="num">
                                      <p:cBhvr>
                                        <p:cTn dur="1000" fill="hold" id="21"/>
                                        <p:tgtEl>
                                          <p:spTgt spid="14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148"/>
                                        </p:tgtEl>
                                        <p:attrNameLst>
                                          <p:attrName>style.visibility</p:attrName>
                                        </p:attrNameLst>
                                      </p:cBhvr>
                                      <p:to>
                                        <p:strVal val="visible"/>
                                      </p:to>
                                    </p:set>
                                    <p:animEffect filter="fade" transition="in">
                                      <p:cBhvr>
                                        <p:cTn dur="1000" id="25"/>
                                        <p:tgtEl>
                                          <p:spTgt spid="148"/>
                                        </p:tgtEl>
                                      </p:cBhvr>
                                    </p:animEffect>
                                    <p:anim calcmode="lin" valueType="num">
                                      <p:cBhvr>
                                        <p:cTn dur="1000" fill="hold" id="26"/>
                                        <p:tgtEl>
                                          <p:spTgt spid="148"/>
                                        </p:tgtEl>
                                        <p:attrNameLst>
                                          <p:attrName>ppt_x</p:attrName>
                                        </p:attrNameLst>
                                      </p:cBhvr>
                                      <p:tavLst>
                                        <p:tav tm="0">
                                          <p:val>
                                            <p:strVal val="#ppt_x"/>
                                          </p:val>
                                        </p:tav>
                                        <p:tav tm="100000">
                                          <p:val>
                                            <p:strVal val="#ppt_x"/>
                                          </p:val>
                                        </p:tav>
                                      </p:tavLst>
                                    </p:anim>
                                    <p:anim calcmode="lin" valueType="num">
                                      <p:cBhvr>
                                        <p:cTn dur="1000" fill="hold" id="27"/>
                                        <p:tgtEl>
                                          <p:spTgt spid="14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149"/>
                                        </p:tgtEl>
                                        <p:attrNameLst>
                                          <p:attrName>style.visibility</p:attrName>
                                        </p:attrNameLst>
                                      </p:cBhvr>
                                      <p:to>
                                        <p:strVal val="visible"/>
                                      </p:to>
                                    </p:set>
                                    <p:animEffect filter="fade" transition="in">
                                      <p:cBhvr>
                                        <p:cTn dur="1000" id="31"/>
                                        <p:tgtEl>
                                          <p:spTgt spid="149"/>
                                        </p:tgtEl>
                                      </p:cBhvr>
                                    </p:animEffect>
                                    <p:anim calcmode="lin" valueType="num">
                                      <p:cBhvr>
                                        <p:cTn dur="1000" fill="hold" id="32"/>
                                        <p:tgtEl>
                                          <p:spTgt spid="149"/>
                                        </p:tgtEl>
                                        <p:attrNameLst>
                                          <p:attrName>ppt_x</p:attrName>
                                        </p:attrNameLst>
                                      </p:cBhvr>
                                      <p:tavLst>
                                        <p:tav tm="0">
                                          <p:val>
                                            <p:strVal val="#ppt_x"/>
                                          </p:val>
                                        </p:tav>
                                        <p:tav tm="100000">
                                          <p:val>
                                            <p:strVal val="#ppt_x"/>
                                          </p:val>
                                        </p:tav>
                                      </p:tavLst>
                                    </p:anim>
                                    <p:anim calcmode="lin" valueType="num">
                                      <p:cBhvr>
                                        <p:cTn dur="1000" fill="hold" id="33"/>
                                        <p:tgtEl>
                                          <p:spTgt spid="14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2" presetSubtype="2">
                                  <p:stCondLst>
                                    <p:cond delay="0"/>
                                  </p:stCondLst>
                                  <p:childTnLst>
                                    <p:set>
                                      <p:cBhvr>
                                        <p:cTn dur="1" fill="hold" id="36">
                                          <p:stCondLst>
                                            <p:cond delay="0"/>
                                          </p:stCondLst>
                                        </p:cTn>
                                        <p:tgtEl>
                                          <p:spTgt spid="168"/>
                                        </p:tgtEl>
                                        <p:attrNameLst>
                                          <p:attrName>style.visibility</p:attrName>
                                        </p:attrNameLst>
                                      </p:cBhvr>
                                      <p:to>
                                        <p:strVal val="visible"/>
                                      </p:to>
                                    </p:set>
                                    <p:anim calcmode="lin" valueType="num">
                                      <p:cBhvr additive="base">
                                        <p:cTn dur="300" fill="hold" id="37"/>
                                        <p:tgtEl>
                                          <p:spTgt spid="168"/>
                                        </p:tgtEl>
                                        <p:attrNameLst>
                                          <p:attrName>ppt_x</p:attrName>
                                        </p:attrNameLst>
                                      </p:cBhvr>
                                      <p:tavLst>
                                        <p:tav tm="0">
                                          <p:val>
                                            <p:strVal val="1+#ppt_w/2"/>
                                          </p:val>
                                        </p:tav>
                                        <p:tav tm="100000">
                                          <p:val>
                                            <p:strVal val="#ppt_x"/>
                                          </p:val>
                                        </p:tav>
                                      </p:tavLst>
                                    </p:anim>
                                    <p:anim calcmode="lin" valueType="num">
                                      <p:cBhvr additive="base">
                                        <p:cTn dur="300" fill="hold" id="38"/>
                                        <p:tgtEl>
                                          <p:spTgt spid="168"/>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300"/>
                            </p:stCondLst>
                            <p:childTnLst>
                              <p:par>
                                <p:cTn fill="hold" grpId="0" id="40" nodeType="afterEffect" presetClass="entr" presetID="2" presetSubtype="2">
                                  <p:stCondLst>
                                    <p:cond delay="0"/>
                                  </p:stCondLst>
                                  <p:childTnLst>
                                    <p:set>
                                      <p:cBhvr>
                                        <p:cTn dur="1" fill="hold" id="41">
                                          <p:stCondLst>
                                            <p:cond delay="0"/>
                                          </p:stCondLst>
                                        </p:cTn>
                                        <p:tgtEl>
                                          <p:spTgt spid="167"/>
                                        </p:tgtEl>
                                        <p:attrNameLst>
                                          <p:attrName>style.visibility</p:attrName>
                                        </p:attrNameLst>
                                      </p:cBhvr>
                                      <p:to>
                                        <p:strVal val="visible"/>
                                      </p:to>
                                    </p:set>
                                    <p:anim calcmode="lin" valueType="num">
                                      <p:cBhvr additive="base">
                                        <p:cTn dur="300" fill="hold" id="42"/>
                                        <p:tgtEl>
                                          <p:spTgt spid="167"/>
                                        </p:tgtEl>
                                        <p:attrNameLst>
                                          <p:attrName>ppt_x</p:attrName>
                                        </p:attrNameLst>
                                      </p:cBhvr>
                                      <p:tavLst>
                                        <p:tav tm="0">
                                          <p:val>
                                            <p:strVal val="1+#ppt_w/2"/>
                                          </p:val>
                                        </p:tav>
                                        <p:tav tm="100000">
                                          <p:val>
                                            <p:strVal val="#ppt_x"/>
                                          </p:val>
                                        </p:tav>
                                      </p:tavLst>
                                    </p:anim>
                                    <p:anim calcmode="lin" valueType="num">
                                      <p:cBhvr additive="base">
                                        <p:cTn dur="300" fill="hold" id="43"/>
                                        <p:tgtEl>
                                          <p:spTgt spid="167"/>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600"/>
                            </p:stCondLst>
                            <p:childTnLst>
                              <p:par>
                                <p:cTn fill="hold" grpId="0" id="45" nodeType="afterEffect" presetClass="entr" presetID="10" presetSubtype="0">
                                  <p:stCondLst>
                                    <p:cond delay="0"/>
                                  </p:stCondLst>
                                  <p:childTnLst>
                                    <p:set>
                                      <p:cBhvr>
                                        <p:cTn dur="1" fill="hold" id="46">
                                          <p:stCondLst>
                                            <p:cond delay="0"/>
                                          </p:stCondLst>
                                        </p:cTn>
                                        <p:tgtEl>
                                          <p:spTgt spid="169"/>
                                        </p:tgtEl>
                                        <p:attrNameLst>
                                          <p:attrName>style.visibility</p:attrName>
                                        </p:attrNameLst>
                                      </p:cBhvr>
                                      <p:to>
                                        <p:strVal val="visible"/>
                                      </p:to>
                                    </p:set>
                                    <p:animEffect filter="fade" transition="in">
                                      <p:cBhvr>
                                        <p:cTn dur="1250" id="47"/>
                                        <p:tgtEl>
                                          <p:spTgt spid="1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6"/>
      <p:bldP grpId="0" spid="147"/>
      <p:bldP grpId="0" spid="148"/>
      <p:bldP grpId="0" spid="149"/>
      <p:bldP grpId="0" spid="167"/>
      <p:bldP grpId="0" spid="168"/>
      <p:bldP grpId="0" spid="169"/>
      <p:bldGraphic grpId="0" spid="145">
        <p:bldAsOne/>
      </p:bldGraphic>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Oval 12"/>
          <p:cNvSpPr/>
          <p:nvPr/>
        </p:nvSpPr>
        <p:spPr>
          <a:xfrm>
            <a:off x="1767666" y="1642040"/>
            <a:ext cx="1572802" cy="157280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sz="1799">
              <a:solidFill>
                <a:srgbClr val="FFFFFF"/>
              </a:solidFill>
              <a:latin typeface="+mn-lt"/>
              <a:cs typeface="+mn-ea"/>
              <a:sym typeface="+mn-lt"/>
            </a:endParaRPr>
          </a:p>
        </p:txBody>
      </p:sp>
      <p:sp>
        <p:nvSpPr>
          <p:cNvPr id="16" name="Oval 13"/>
          <p:cNvSpPr/>
          <p:nvPr/>
        </p:nvSpPr>
        <p:spPr>
          <a:xfrm>
            <a:off x="1966051" y="1840425"/>
            <a:ext cx="1176032" cy="1176032"/>
          </a:xfrm>
          <a:prstGeom prst="ellipse">
            <a:avLst/>
          </a:prstGeom>
          <a:solidFill>
            <a:srgbClr val="943D4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b="1" lang="en-US" sz="2399">
                <a:solidFill>
                  <a:schemeClr val="bg1"/>
                </a:solidFill>
                <a:cs typeface="+mn-ea"/>
                <a:sym typeface="+mn-lt"/>
              </a:rPr>
              <a:t>80%</a:t>
            </a:r>
          </a:p>
        </p:txBody>
      </p:sp>
      <p:sp>
        <p:nvSpPr>
          <p:cNvPr id="17" name="Arc 14"/>
          <p:cNvSpPr/>
          <p:nvPr/>
        </p:nvSpPr>
        <p:spPr>
          <a:xfrm>
            <a:off x="1767666" y="1642040"/>
            <a:ext cx="1572802" cy="1572802"/>
          </a:xfrm>
          <a:prstGeom prst="arc">
            <a:avLst>
              <a:gd fmla="val 16018236" name="adj1"/>
              <a:gd fmla="val 9832525" name="adj2"/>
            </a:avLst>
          </a:prstGeom>
          <a:noFill/>
          <a:ln cap="rnd" cmpd="sng" w="101600">
            <a:solidFill>
              <a:srgbClr val="C0617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cs typeface="+mn-ea"/>
              <a:sym typeface="+mn-lt"/>
            </a:endParaRPr>
          </a:p>
        </p:txBody>
      </p:sp>
      <p:sp>
        <p:nvSpPr>
          <p:cNvPr id="18" name="Oval 18"/>
          <p:cNvSpPr/>
          <p:nvPr/>
        </p:nvSpPr>
        <p:spPr>
          <a:xfrm>
            <a:off x="4150355" y="1642040"/>
            <a:ext cx="1572802" cy="157280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sz="1799">
              <a:solidFill>
                <a:srgbClr val="FFFFFF"/>
              </a:solidFill>
              <a:latin typeface="+mn-lt"/>
              <a:cs typeface="+mn-ea"/>
              <a:sym typeface="+mn-lt"/>
            </a:endParaRPr>
          </a:p>
        </p:txBody>
      </p:sp>
      <p:sp>
        <p:nvSpPr>
          <p:cNvPr id="19" name="Oval 19"/>
          <p:cNvSpPr/>
          <p:nvPr/>
        </p:nvSpPr>
        <p:spPr>
          <a:xfrm>
            <a:off x="4348740" y="1840425"/>
            <a:ext cx="1176032" cy="1176032"/>
          </a:xfrm>
          <a:prstGeom prst="ellipse">
            <a:avLst/>
          </a:prstGeom>
          <a:solidFill>
            <a:srgbClr val="C0617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b="1" lang="en-US" sz="2399">
                <a:solidFill>
                  <a:schemeClr val="bg1"/>
                </a:solidFill>
                <a:cs typeface="+mn-ea"/>
                <a:sym typeface="+mn-lt"/>
              </a:rPr>
              <a:t>50%</a:t>
            </a:r>
          </a:p>
        </p:txBody>
      </p:sp>
      <p:sp>
        <p:nvSpPr>
          <p:cNvPr id="20" name="Arc 20"/>
          <p:cNvSpPr/>
          <p:nvPr/>
        </p:nvSpPr>
        <p:spPr>
          <a:xfrm>
            <a:off x="4150355" y="1642040"/>
            <a:ext cx="1572802" cy="1572802"/>
          </a:xfrm>
          <a:prstGeom prst="arc">
            <a:avLst>
              <a:gd fmla="val 16018236" name="adj1"/>
              <a:gd fmla="val 5788795" name="adj2"/>
            </a:avLst>
          </a:prstGeom>
          <a:noFill/>
          <a:ln cap="rnd" cmpd="sng" w="101600">
            <a:solidFill>
              <a:srgbClr val="943D4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cs typeface="+mn-ea"/>
              <a:sym typeface="+mn-lt"/>
            </a:endParaRPr>
          </a:p>
        </p:txBody>
      </p:sp>
      <p:sp>
        <p:nvSpPr>
          <p:cNvPr id="21" name="Oval 22"/>
          <p:cNvSpPr/>
          <p:nvPr/>
        </p:nvSpPr>
        <p:spPr>
          <a:xfrm>
            <a:off x="6526000" y="1642040"/>
            <a:ext cx="1572803" cy="157280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sz="1799">
              <a:solidFill>
                <a:srgbClr val="FFFFFF"/>
              </a:solidFill>
              <a:latin typeface="+mn-lt"/>
              <a:cs typeface="+mn-ea"/>
              <a:sym typeface="+mn-lt"/>
            </a:endParaRPr>
          </a:p>
        </p:txBody>
      </p:sp>
      <p:sp>
        <p:nvSpPr>
          <p:cNvPr id="22" name="Oval 23"/>
          <p:cNvSpPr/>
          <p:nvPr/>
        </p:nvSpPr>
        <p:spPr>
          <a:xfrm>
            <a:off x="6724386" y="1840425"/>
            <a:ext cx="1176031" cy="1176032"/>
          </a:xfrm>
          <a:prstGeom prst="ellipse">
            <a:avLst/>
          </a:prstGeom>
          <a:solidFill>
            <a:srgbClr val="943D4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b="1" lang="en-US" sz="2399">
                <a:solidFill>
                  <a:schemeClr val="bg1"/>
                </a:solidFill>
                <a:cs typeface="+mn-ea"/>
                <a:sym typeface="+mn-lt"/>
              </a:rPr>
              <a:t>45%</a:t>
            </a:r>
          </a:p>
        </p:txBody>
      </p:sp>
      <p:sp>
        <p:nvSpPr>
          <p:cNvPr id="23" name="Arc 24"/>
          <p:cNvSpPr/>
          <p:nvPr/>
        </p:nvSpPr>
        <p:spPr>
          <a:xfrm>
            <a:off x="6526000" y="1642040"/>
            <a:ext cx="1572803" cy="1572802"/>
          </a:xfrm>
          <a:prstGeom prst="arc">
            <a:avLst>
              <a:gd fmla="val 16018236" name="adj1"/>
              <a:gd fmla="val 3132458" name="adj2"/>
            </a:avLst>
          </a:prstGeom>
          <a:noFill/>
          <a:ln cap="rnd" cmpd="sng" w="101600">
            <a:solidFill>
              <a:srgbClr val="C0617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cs typeface="+mn-ea"/>
              <a:sym typeface="+mn-lt"/>
            </a:endParaRPr>
          </a:p>
        </p:txBody>
      </p:sp>
      <p:sp>
        <p:nvSpPr>
          <p:cNvPr id="24" name="Oval 26"/>
          <p:cNvSpPr/>
          <p:nvPr/>
        </p:nvSpPr>
        <p:spPr>
          <a:xfrm>
            <a:off x="8871120" y="1642040"/>
            <a:ext cx="1572803" cy="157280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sz="1799">
              <a:solidFill>
                <a:srgbClr val="FFFFFF"/>
              </a:solidFill>
              <a:latin typeface="+mn-lt"/>
              <a:cs typeface="+mn-ea"/>
              <a:sym typeface="+mn-lt"/>
            </a:endParaRPr>
          </a:p>
        </p:txBody>
      </p:sp>
      <p:sp>
        <p:nvSpPr>
          <p:cNvPr id="25" name="Oval 27"/>
          <p:cNvSpPr/>
          <p:nvPr/>
        </p:nvSpPr>
        <p:spPr>
          <a:xfrm>
            <a:off x="9069506" y="1840425"/>
            <a:ext cx="1176031" cy="1176032"/>
          </a:xfrm>
          <a:prstGeom prst="ellipse">
            <a:avLst/>
          </a:prstGeom>
          <a:solidFill>
            <a:srgbClr val="C0617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b="1" lang="en-US" sz="2399">
                <a:solidFill>
                  <a:schemeClr val="bg1"/>
                </a:solidFill>
                <a:cs typeface="+mn-ea"/>
                <a:sym typeface="+mn-lt"/>
              </a:rPr>
              <a:t>90%</a:t>
            </a:r>
          </a:p>
        </p:txBody>
      </p:sp>
      <p:sp>
        <p:nvSpPr>
          <p:cNvPr id="26" name="Arc 28"/>
          <p:cNvSpPr/>
          <p:nvPr/>
        </p:nvSpPr>
        <p:spPr>
          <a:xfrm>
            <a:off x="8871120" y="1642040"/>
            <a:ext cx="1572803" cy="1572802"/>
          </a:xfrm>
          <a:prstGeom prst="arc">
            <a:avLst>
              <a:gd fmla="val 16018236" name="adj1"/>
              <a:gd fmla="val 13285852" name="adj2"/>
            </a:avLst>
          </a:prstGeom>
          <a:noFill/>
          <a:ln cap="rnd" cmpd="sng" w="101600">
            <a:solidFill>
              <a:srgbClr val="943D4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cs typeface="+mn-ea"/>
              <a:sym typeface="+mn-lt"/>
            </a:endParaRPr>
          </a:p>
        </p:txBody>
      </p:sp>
      <p:sp>
        <p:nvSpPr>
          <p:cNvPr id="27" name="矩形 26"/>
          <p:cNvSpPr/>
          <p:nvPr/>
        </p:nvSpPr>
        <p:spPr>
          <a:xfrm>
            <a:off x="1147460" y="3436644"/>
            <a:ext cx="2697480" cy="913943"/>
          </a:xfrm>
          <a:prstGeom prst="rect">
            <a:avLst/>
          </a:prstGeom>
        </p:spPr>
        <p:txBody>
          <a:bodyPr wrap="none">
            <a:spAutoFit/>
          </a:bodyPr>
          <a:lstStyle/>
          <a:p>
            <a:pPr algn="ctr">
              <a:spcBef>
                <a:spcPct val="0"/>
              </a:spcBef>
              <a:buFont charset="0" panose="020b0604020202020204" pitchFamily="34" typeface="Arial"/>
              <a:buNone/>
            </a:pPr>
            <a:r>
              <a:rPr altLang="en-US" b="1" lang="zh-CN" sz="1799">
                <a:solidFill>
                  <a:srgbClr val="943D41"/>
                </a:solidFill>
                <a:cs typeface="+mn-ea"/>
                <a:sym typeface="+mn-lt"/>
              </a:rPr>
              <a:t>第一季度</a:t>
            </a:r>
          </a:p>
          <a:p>
            <a:pPr algn="ctr">
              <a:spcBef>
                <a:spcPct val="0"/>
              </a:spcBef>
              <a:buFont charset="0" panose="020b0604020202020204" pitchFamily="34" typeface="Arial"/>
              <a:buNone/>
            </a:pPr>
            <a:r>
              <a:rPr altLang="en-US" b="1" lang="zh-CN" sz="1799">
                <a:solidFill>
                  <a:srgbClr val="943D41"/>
                </a:solidFill>
                <a:cs typeface="+mn-ea"/>
                <a:sym typeface="+mn-lt"/>
              </a:rPr>
              <a:t>在此输入详细文字介绍，</a:t>
            </a:r>
          </a:p>
          <a:p>
            <a:pPr algn="ctr">
              <a:spcBef>
                <a:spcPct val="0"/>
              </a:spcBef>
              <a:buFont charset="0" panose="020b0604020202020204" pitchFamily="34" typeface="Arial"/>
              <a:buNone/>
            </a:pPr>
            <a:r>
              <a:rPr altLang="en-US" b="1" lang="zh-CN" sz="1799">
                <a:solidFill>
                  <a:srgbClr val="943D41"/>
                </a:solidFill>
                <a:cs typeface="+mn-ea"/>
                <a:sym typeface="+mn-lt"/>
              </a:rPr>
              <a:t>和详细信息。</a:t>
            </a:r>
          </a:p>
        </p:txBody>
      </p:sp>
      <p:sp>
        <p:nvSpPr>
          <p:cNvPr id="28" name="矩形 27"/>
          <p:cNvSpPr/>
          <p:nvPr/>
        </p:nvSpPr>
        <p:spPr>
          <a:xfrm>
            <a:off x="3595769" y="3429002"/>
            <a:ext cx="2697480" cy="913943"/>
          </a:xfrm>
          <a:prstGeom prst="rect">
            <a:avLst/>
          </a:prstGeom>
        </p:spPr>
        <p:txBody>
          <a:bodyPr wrap="none">
            <a:spAutoFit/>
          </a:bodyPr>
          <a:lstStyle/>
          <a:p>
            <a:pPr algn="ctr">
              <a:spcBef>
                <a:spcPct val="0"/>
              </a:spcBef>
              <a:buFont charset="0" panose="020b0604020202020204" pitchFamily="34" typeface="Arial"/>
              <a:buNone/>
            </a:pPr>
            <a:r>
              <a:rPr altLang="en-US" b="1" lang="zh-CN" sz="1799">
                <a:solidFill>
                  <a:srgbClr val="943D41"/>
                </a:solidFill>
                <a:cs typeface="+mn-ea"/>
                <a:sym typeface="+mn-lt"/>
              </a:rPr>
              <a:t>第二季度</a:t>
            </a:r>
          </a:p>
          <a:p>
            <a:pPr algn="ctr">
              <a:spcBef>
                <a:spcPct val="0"/>
              </a:spcBef>
              <a:buFont charset="0" panose="020b0604020202020204" pitchFamily="34" typeface="Arial"/>
              <a:buNone/>
            </a:pPr>
            <a:r>
              <a:rPr altLang="en-US" b="1" lang="zh-CN" sz="1799">
                <a:solidFill>
                  <a:srgbClr val="943D41"/>
                </a:solidFill>
                <a:cs typeface="+mn-ea"/>
                <a:sym typeface="+mn-lt"/>
              </a:rPr>
              <a:t>在此输入详细文字介绍，</a:t>
            </a:r>
          </a:p>
          <a:p>
            <a:pPr algn="ctr">
              <a:spcBef>
                <a:spcPct val="0"/>
              </a:spcBef>
              <a:buFont charset="0" panose="020b0604020202020204" pitchFamily="34" typeface="Arial"/>
              <a:buNone/>
            </a:pPr>
            <a:r>
              <a:rPr altLang="en-US" b="1" lang="zh-CN" sz="1799">
                <a:solidFill>
                  <a:srgbClr val="943D41"/>
                </a:solidFill>
                <a:cs typeface="+mn-ea"/>
                <a:sym typeface="+mn-lt"/>
              </a:rPr>
              <a:t>和详细信息。</a:t>
            </a:r>
          </a:p>
        </p:txBody>
      </p:sp>
      <p:sp>
        <p:nvSpPr>
          <p:cNvPr id="29" name="矩形 28"/>
          <p:cNvSpPr/>
          <p:nvPr/>
        </p:nvSpPr>
        <p:spPr>
          <a:xfrm>
            <a:off x="5971414" y="3429002"/>
            <a:ext cx="2697480" cy="913943"/>
          </a:xfrm>
          <a:prstGeom prst="rect">
            <a:avLst/>
          </a:prstGeom>
        </p:spPr>
        <p:txBody>
          <a:bodyPr wrap="none">
            <a:spAutoFit/>
          </a:bodyPr>
          <a:lstStyle/>
          <a:p>
            <a:pPr algn="ctr">
              <a:spcBef>
                <a:spcPct val="0"/>
              </a:spcBef>
              <a:buFont charset="0" panose="020b0604020202020204" pitchFamily="34" typeface="Arial"/>
              <a:buNone/>
            </a:pPr>
            <a:r>
              <a:rPr altLang="en-US" b="1" lang="zh-CN" sz="1799">
                <a:solidFill>
                  <a:srgbClr val="943D41"/>
                </a:solidFill>
                <a:cs typeface="+mn-ea"/>
                <a:sym typeface="+mn-lt"/>
              </a:rPr>
              <a:t>第三季度</a:t>
            </a:r>
          </a:p>
          <a:p>
            <a:pPr algn="ctr">
              <a:spcBef>
                <a:spcPct val="0"/>
              </a:spcBef>
              <a:buFont charset="0" panose="020b0604020202020204" pitchFamily="34" typeface="Arial"/>
              <a:buNone/>
            </a:pPr>
            <a:r>
              <a:rPr altLang="en-US" b="1" lang="zh-CN" sz="1799">
                <a:solidFill>
                  <a:srgbClr val="943D41"/>
                </a:solidFill>
                <a:cs typeface="+mn-ea"/>
                <a:sym typeface="+mn-lt"/>
              </a:rPr>
              <a:t>在此输入详细文字介绍，</a:t>
            </a:r>
          </a:p>
          <a:p>
            <a:pPr algn="ctr">
              <a:spcBef>
                <a:spcPct val="0"/>
              </a:spcBef>
              <a:buFont charset="0" panose="020b0604020202020204" pitchFamily="34" typeface="Arial"/>
              <a:buNone/>
            </a:pPr>
            <a:r>
              <a:rPr altLang="en-US" b="1" lang="zh-CN" sz="1799">
                <a:solidFill>
                  <a:srgbClr val="943D41"/>
                </a:solidFill>
                <a:cs typeface="+mn-ea"/>
                <a:sym typeface="+mn-lt"/>
              </a:rPr>
              <a:t>和详细信息。</a:t>
            </a:r>
          </a:p>
        </p:txBody>
      </p:sp>
      <p:sp>
        <p:nvSpPr>
          <p:cNvPr id="30" name="矩形 29"/>
          <p:cNvSpPr/>
          <p:nvPr/>
        </p:nvSpPr>
        <p:spPr>
          <a:xfrm>
            <a:off x="8347060" y="3429002"/>
            <a:ext cx="2697480" cy="913943"/>
          </a:xfrm>
          <a:prstGeom prst="rect">
            <a:avLst/>
          </a:prstGeom>
        </p:spPr>
        <p:txBody>
          <a:bodyPr wrap="none">
            <a:spAutoFit/>
          </a:bodyPr>
          <a:lstStyle/>
          <a:p>
            <a:pPr algn="ctr">
              <a:spcBef>
                <a:spcPct val="0"/>
              </a:spcBef>
              <a:buFont charset="0" panose="020b0604020202020204" pitchFamily="34" typeface="Arial"/>
              <a:buNone/>
            </a:pPr>
            <a:r>
              <a:rPr altLang="en-US" b="1" lang="zh-CN" sz="1799">
                <a:solidFill>
                  <a:srgbClr val="943D41"/>
                </a:solidFill>
                <a:cs typeface="+mn-ea"/>
                <a:sym typeface="+mn-lt"/>
              </a:rPr>
              <a:t>第四季度</a:t>
            </a:r>
          </a:p>
          <a:p>
            <a:pPr algn="ctr">
              <a:spcBef>
                <a:spcPct val="0"/>
              </a:spcBef>
              <a:buFont charset="0" panose="020b0604020202020204" pitchFamily="34" typeface="Arial"/>
              <a:buNone/>
            </a:pPr>
            <a:r>
              <a:rPr altLang="en-US" b="1" lang="zh-CN" sz="1799">
                <a:solidFill>
                  <a:srgbClr val="943D41"/>
                </a:solidFill>
                <a:cs typeface="+mn-ea"/>
                <a:sym typeface="+mn-lt"/>
              </a:rPr>
              <a:t>在此输入详细文字介绍，</a:t>
            </a:r>
          </a:p>
          <a:p>
            <a:pPr algn="ctr">
              <a:spcBef>
                <a:spcPct val="0"/>
              </a:spcBef>
              <a:buFont charset="0" panose="020b0604020202020204" pitchFamily="34" typeface="Arial"/>
              <a:buNone/>
            </a:pPr>
            <a:r>
              <a:rPr altLang="en-US" b="1" lang="zh-CN" sz="1799">
                <a:solidFill>
                  <a:srgbClr val="943D41"/>
                </a:solidFill>
                <a:cs typeface="+mn-ea"/>
                <a:sym typeface="+mn-lt"/>
              </a:rPr>
              <a:t>和详细信息。</a:t>
            </a:r>
          </a:p>
        </p:txBody>
      </p:sp>
      <p:sp>
        <p:nvSpPr>
          <p:cNvPr id="31" name="Freeform 12"/>
          <p:cNvSpPr/>
          <p:nvPr/>
        </p:nvSpPr>
        <p:spPr bwMode="auto">
          <a:xfrm>
            <a:off x="1464547" y="4697414"/>
            <a:ext cx="528500" cy="530087"/>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943D41"/>
          </a:solidFill>
          <a:ln>
            <a:noFill/>
          </a:ln>
          <a:effectLst>
            <a:innerShdw blurRad="63500" dir="13500000" dist="50800">
              <a:prstClr val="black">
                <a:alpha val="50000"/>
              </a:prstClr>
            </a:innerShdw>
          </a:effectLst>
        </p:spPr>
        <p:txBody>
          <a:bodyPr/>
          <a:lstStyle/>
          <a:p>
            <a:endParaRPr altLang="en-US" lang="zh-CN" sz="1799">
              <a:solidFill>
                <a:schemeClr val="tx1">
                  <a:lumMod val="50000"/>
                  <a:lumOff val="50000"/>
                </a:schemeClr>
              </a:solidFill>
              <a:cs typeface="+mn-ea"/>
              <a:sym typeface="+mn-lt"/>
            </a:endParaRPr>
          </a:p>
        </p:txBody>
      </p:sp>
      <p:sp>
        <p:nvSpPr>
          <p:cNvPr id="32" name="Freeform 12"/>
          <p:cNvSpPr/>
          <p:nvPr/>
        </p:nvSpPr>
        <p:spPr bwMode="auto">
          <a:xfrm flipH="1" flipV="1">
            <a:off x="10055843" y="5613609"/>
            <a:ext cx="528500" cy="530087"/>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943D41"/>
          </a:solidFill>
          <a:ln>
            <a:noFill/>
          </a:ln>
          <a:effectLst>
            <a:innerShdw blurRad="63500" dir="13500000" dist="50800">
              <a:prstClr val="black">
                <a:alpha val="50000"/>
              </a:prstClr>
            </a:innerShdw>
          </a:effectLst>
        </p:spPr>
        <p:txBody>
          <a:bodyPr/>
          <a:lstStyle/>
          <a:p>
            <a:endParaRPr altLang="en-US" lang="zh-CN" sz="1799">
              <a:solidFill>
                <a:schemeClr val="tx1">
                  <a:lumMod val="50000"/>
                  <a:lumOff val="50000"/>
                </a:schemeClr>
              </a:solidFill>
              <a:cs typeface="+mn-ea"/>
              <a:sym typeface="+mn-lt"/>
            </a:endParaRPr>
          </a:p>
        </p:txBody>
      </p:sp>
      <p:sp>
        <p:nvSpPr>
          <p:cNvPr id="33" name="TextBox 32"/>
          <p:cNvSpPr txBox="1"/>
          <p:nvPr/>
        </p:nvSpPr>
        <p:spPr>
          <a:xfrm>
            <a:off x="1824493" y="5011533"/>
            <a:ext cx="8543014"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50000"/>
                    <a:lumOff val="50000"/>
                  </a:schemeClr>
                </a:solidFill>
                <a:cs typeface="+mn-ea"/>
                <a:sym typeface="+mn-lt"/>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34" name="TextBox 33"/>
          <p:cNvSpPr txBox="1"/>
          <p:nvPr/>
        </p:nvSpPr>
        <p:spPr>
          <a:xfrm>
            <a:off x="13510893" y="7029355"/>
            <a:ext cx="868680" cy="365608"/>
          </a:xfrm>
          <a:prstGeom prst="rect">
            <a:avLst/>
          </a:prstGeom>
          <a:noFill/>
        </p:spPr>
        <p:txBody>
          <a:bodyPr rtlCol="0" wrap="none">
            <a:spAutoFit/>
          </a:bodyPr>
          <a:lstStyle/>
          <a:p>
            <a:r>
              <a:rPr altLang="en-US" lang="zh-CN" sz="1799">
                <a:cs typeface="+mn-ea"/>
                <a:sym typeface="+mn-lt"/>
              </a:rPr>
              <a:t>延时符</a:t>
            </a:r>
          </a:p>
        </p:txBody>
      </p:sp>
      <p:sp>
        <p:nvSpPr>
          <p:cNvPr id="35" name="文本框 34">
            <a:extLst>
              <a:ext uri="{FF2B5EF4-FFF2-40B4-BE49-F238E27FC236}">
                <a16:creationId xmlns:a16="http://schemas.microsoft.com/office/drawing/2014/main" id="{726977BE-366D-4325-912F-F051D57E91A8}"/>
              </a:ext>
            </a:extLst>
          </p:cNvPr>
          <p:cNvSpPr txBox="1"/>
          <p:nvPr/>
        </p:nvSpPr>
        <p:spPr>
          <a:xfrm>
            <a:off x="910374" y="173520"/>
            <a:ext cx="4519474" cy="601962"/>
          </a:xfrm>
          <a:prstGeom prst="rect">
            <a:avLst/>
          </a:prstGeom>
          <a:noFill/>
        </p:spPr>
        <p:txBody>
          <a:bodyPr bIns="34281" lIns="68562" rIns="68562" rtlCol="0" tIns="34281" wrap="square">
            <a:spAutoFit/>
          </a:bodyPr>
          <a:lstStyle/>
          <a:p>
            <a:pPr lvl="1" marL="0"/>
            <a:r>
              <a:rPr altLang="zh-CN" b="1" lang="en-US" sz="3500">
                <a:blipFill>
                  <a:blip r:embed="rId3"/>
                  <a:stretch>
                    <a:fillRect/>
                  </a:stretch>
                </a:blipFill>
                <a:latin charset="-122" panose="020b0503020204020204" pitchFamily="34" typeface="微软雅黑"/>
                <a:ea charset="-122" panose="020b0503020204020204" pitchFamily="34" typeface="微软雅黑"/>
              </a:rPr>
              <a:t>W—劣势分析</a:t>
            </a:r>
          </a:p>
        </p:txBody>
      </p:sp>
    </p:spTree>
    <p:extLst>
      <p:ext uri="{BB962C8B-B14F-4D97-AF65-F5344CB8AC3E}">
        <p14:creationId val="818322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1000" fill="hold" id="7"/>
                                        <p:tgtEl>
                                          <p:spTgt spid="15"/>
                                        </p:tgtEl>
                                        <p:attrNameLst>
                                          <p:attrName>ppt_w</p:attrName>
                                        </p:attrNameLst>
                                      </p:cBhvr>
                                      <p:tavLst>
                                        <p:tav tm="0">
                                          <p:val>
                                            <p:fltVal val="0"/>
                                          </p:val>
                                        </p:tav>
                                        <p:tav tm="100000">
                                          <p:val>
                                            <p:strVal val="#ppt_w"/>
                                          </p:val>
                                        </p:tav>
                                      </p:tavLst>
                                    </p:anim>
                                    <p:anim calcmode="lin" valueType="num">
                                      <p:cBhvr>
                                        <p:cTn dur="1000" fill="hold" id="8"/>
                                        <p:tgtEl>
                                          <p:spTgt spid="15"/>
                                        </p:tgtEl>
                                        <p:attrNameLst>
                                          <p:attrName>ppt_h</p:attrName>
                                        </p:attrNameLst>
                                      </p:cBhvr>
                                      <p:tavLst>
                                        <p:tav tm="0">
                                          <p:val>
                                            <p:fltVal val="0"/>
                                          </p:val>
                                        </p:tav>
                                        <p:tav tm="100000">
                                          <p:val>
                                            <p:strVal val="#ppt_h"/>
                                          </p:val>
                                        </p:tav>
                                      </p:tavLst>
                                    </p:anim>
                                    <p:anim calcmode="lin" valueType="num">
                                      <p:cBhvr>
                                        <p:cTn dur="1000" fill="hold" id="9"/>
                                        <p:tgtEl>
                                          <p:spTgt spid="15"/>
                                        </p:tgtEl>
                                        <p:attrNameLst>
                                          <p:attrName>style.rotation</p:attrName>
                                        </p:attrNameLst>
                                      </p:cBhvr>
                                      <p:tavLst>
                                        <p:tav tm="0">
                                          <p:val>
                                            <p:fltVal val="90"/>
                                          </p:val>
                                        </p:tav>
                                        <p:tav tm="100000">
                                          <p:val>
                                            <p:fltVal val="0"/>
                                          </p:val>
                                        </p:tav>
                                      </p:tavLst>
                                    </p:anim>
                                    <p:animEffect filter="fade" transition="in">
                                      <p:cBhvr>
                                        <p:cTn dur="1000" id="10"/>
                                        <p:tgtEl>
                                          <p:spTgt spid="15"/>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000" fill="hold" id="13"/>
                                        <p:tgtEl>
                                          <p:spTgt spid="16"/>
                                        </p:tgtEl>
                                        <p:attrNameLst>
                                          <p:attrName>ppt_w</p:attrName>
                                        </p:attrNameLst>
                                      </p:cBhvr>
                                      <p:tavLst>
                                        <p:tav tm="0">
                                          <p:val>
                                            <p:fltVal val="0"/>
                                          </p:val>
                                        </p:tav>
                                        <p:tav tm="100000">
                                          <p:val>
                                            <p:strVal val="#ppt_w"/>
                                          </p:val>
                                        </p:tav>
                                      </p:tavLst>
                                    </p:anim>
                                    <p:anim calcmode="lin" valueType="num">
                                      <p:cBhvr>
                                        <p:cTn dur="1000" fill="hold" id="14"/>
                                        <p:tgtEl>
                                          <p:spTgt spid="16"/>
                                        </p:tgtEl>
                                        <p:attrNameLst>
                                          <p:attrName>ppt_h</p:attrName>
                                        </p:attrNameLst>
                                      </p:cBhvr>
                                      <p:tavLst>
                                        <p:tav tm="0">
                                          <p:val>
                                            <p:fltVal val="0"/>
                                          </p:val>
                                        </p:tav>
                                        <p:tav tm="100000">
                                          <p:val>
                                            <p:strVal val="#ppt_h"/>
                                          </p:val>
                                        </p:tav>
                                      </p:tavLst>
                                    </p:anim>
                                    <p:anim calcmode="lin" valueType="num">
                                      <p:cBhvr>
                                        <p:cTn dur="1000" fill="hold" id="15"/>
                                        <p:tgtEl>
                                          <p:spTgt spid="16"/>
                                        </p:tgtEl>
                                        <p:attrNameLst>
                                          <p:attrName>style.rotation</p:attrName>
                                        </p:attrNameLst>
                                      </p:cBhvr>
                                      <p:tavLst>
                                        <p:tav tm="0">
                                          <p:val>
                                            <p:fltVal val="90"/>
                                          </p:val>
                                        </p:tav>
                                        <p:tav tm="100000">
                                          <p:val>
                                            <p:fltVal val="0"/>
                                          </p:val>
                                        </p:tav>
                                      </p:tavLst>
                                    </p:anim>
                                    <p:animEffect filter="fade" transition="in">
                                      <p:cBhvr>
                                        <p:cTn dur="1000" id="16"/>
                                        <p:tgtEl>
                                          <p:spTgt spid="16"/>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p:cTn dur="1000" fill="hold" id="19"/>
                                        <p:tgtEl>
                                          <p:spTgt spid="17"/>
                                        </p:tgtEl>
                                        <p:attrNameLst>
                                          <p:attrName>ppt_w</p:attrName>
                                        </p:attrNameLst>
                                      </p:cBhvr>
                                      <p:tavLst>
                                        <p:tav tm="0">
                                          <p:val>
                                            <p:fltVal val="0"/>
                                          </p:val>
                                        </p:tav>
                                        <p:tav tm="100000">
                                          <p:val>
                                            <p:strVal val="#ppt_w"/>
                                          </p:val>
                                        </p:tav>
                                      </p:tavLst>
                                    </p:anim>
                                    <p:anim calcmode="lin" valueType="num">
                                      <p:cBhvr>
                                        <p:cTn dur="1000" fill="hold" id="20"/>
                                        <p:tgtEl>
                                          <p:spTgt spid="17"/>
                                        </p:tgtEl>
                                        <p:attrNameLst>
                                          <p:attrName>ppt_h</p:attrName>
                                        </p:attrNameLst>
                                      </p:cBhvr>
                                      <p:tavLst>
                                        <p:tav tm="0">
                                          <p:val>
                                            <p:fltVal val="0"/>
                                          </p:val>
                                        </p:tav>
                                        <p:tav tm="100000">
                                          <p:val>
                                            <p:strVal val="#ppt_h"/>
                                          </p:val>
                                        </p:tav>
                                      </p:tavLst>
                                    </p:anim>
                                    <p:anim calcmode="lin" valueType="num">
                                      <p:cBhvr>
                                        <p:cTn dur="1000" fill="hold" id="21"/>
                                        <p:tgtEl>
                                          <p:spTgt spid="17"/>
                                        </p:tgtEl>
                                        <p:attrNameLst>
                                          <p:attrName>style.rotation</p:attrName>
                                        </p:attrNameLst>
                                      </p:cBhvr>
                                      <p:tavLst>
                                        <p:tav tm="0">
                                          <p:val>
                                            <p:fltVal val="90"/>
                                          </p:val>
                                        </p:tav>
                                        <p:tav tm="100000">
                                          <p:val>
                                            <p:fltVal val="0"/>
                                          </p:val>
                                        </p:tav>
                                      </p:tavLst>
                                    </p:anim>
                                    <p:animEffect filter="fade" transition="in">
                                      <p:cBhvr>
                                        <p:cTn dur="1000" id="22"/>
                                        <p:tgtEl>
                                          <p:spTgt spid="17"/>
                                        </p:tgtEl>
                                      </p:cBhvr>
                                    </p:animEffect>
                                  </p:childTnLst>
                                </p:cTn>
                              </p:par>
                              <p:par>
                                <p:cTn fill="hold" grpId="0" id="23" nodeType="withEffect" presetClass="entr" presetID="31" presetSubtype="0">
                                  <p:stCondLst>
                                    <p:cond delay="500"/>
                                  </p:stCondLst>
                                  <p:childTnLst>
                                    <p:set>
                                      <p:cBhvr>
                                        <p:cTn dur="1" fill="hold" id="24">
                                          <p:stCondLst>
                                            <p:cond delay="0"/>
                                          </p:stCondLst>
                                        </p:cTn>
                                        <p:tgtEl>
                                          <p:spTgt spid="18"/>
                                        </p:tgtEl>
                                        <p:attrNameLst>
                                          <p:attrName>style.visibility</p:attrName>
                                        </p:attrNameLst>
                                      </p:cBhvr>
                                      <p:to>
                                        <p:strVal val="visible"/>
                                      </p:to>
                                    </p:set>
                                    <p:anim calcmode="lin" valueType="num">
                                      <p:cBhvr>
                                        <p:cTn dur="1000" fill="hold" id="25"/>
                                        <p:tgtEl>
                                          <p:spTgt spid="18"/>
                                        </p:tgtEl>
                                        <p:attrNameLst>
                                          <p:attrName>ppt_w</p:attrName>
                                        </p:attrNameLst>
                                      </p:cBhvr>
                                      <p:tavLst>
                                        <p:tav tm="0">
                                          <p:val>
                                            <p:fltVal val="0"/>
                                          </p:val>
                                        </p:tav>
                                        <p:tav tm="100000">
                                          <p:val>
                                            <p:strVal val="#ppt_w"/>
                                          </p:val>
                                        </p:tav>
                                      </p:tavLst>
                                    </p:anim>
                                    <p:anim calcmode="lin" valueType="num">
                                      <p:cBhvr>
                                        <p:cTn dur="1000" fill="hold" id="26"/>
                                        <p:tgtEl>
                                          <p:spTgt spid="18"/>
                                        </p:tgtEl>
                                        <p:attrNameLst>
                                          <p:attrName>ppt_h</p:attrName>
                                        </p:attrNameLst>
                                      </p:cBhvr>
                                      <p:tavLst>
                                        <p:tav tm="0">
                                          <p:val>
                                            <p:fltVal val="0"/>
                                          </p:val>
                                        </p:tav>
                                        <p:tav tm="100000">
                                          <p:val>
                                            <p:strVal val="#ppt_h"/>
                                          </p:val>
                                        </p:tav>
                                      </p:tavLst>
                                    </p:anim>
                                    <p:anim calcmode="lin" valueType="num">
                                      <p:cBhvr>
                                        <p:cTn dur="1000" fill="hold" id="27"/>
                                        <p:tgtEl>
                                          <p:spTgt spid="18"/>
                                        </p:tgtEl>
                                        <p:attrNameLst>
                                          <p:attrName>style.rotation</p:attrName>
                                        </p:attrNameLst>
                                      </p:cBhvr>
                                      <p:tavLst>
                                        <p:tav tm="0">
                                          <p:val>
                                            <p:fltVal val="90"/>
                                          </p:val>
                                        </p:tav>
                                        <p:tav tm="100000">
                                          <p:val>
                                            <p:fltVal val="0"/>
                                          </p:val>
                                        </p:tav>
                                      </p:tavLst>
                                    </p:anim>
                                    <p:animEffect filter="fade" transition="in">
                                      <p:cBhvr>
                                        <p:cTn dur="1000" id="28"/>
                                        <p:tgtEl>
                                          <p:spTgt spid="18"/>
                                        </p:tgtEl>
                                      </p:cBhvr>
                                    </p:animEffect>
                                  </p:childTnLst>
                                </p:cTn>
                              </p:par>
                              <p:par>
                                <p:cTn fill="hold" grpId="0" id="29" nodeType="withEffect" presetClass="entr" presetID="31" presetSubtype="0">
                                  <p:stCondLst>
                                    <p:cond delay="500"/>
                                  </p:stCondLst>
                                  <p:childTnLst>
                                    <p:set>
                                      <p:cBhvr>
                                        <p:cTn dur="1" fill="hold" id="30">
                                          <p:stCondLst>
                                            <p:cond delay="0"/>
                                          </p:stCondLst>
                                        </p:cTn>
                                        <p:tgtEl>
                                          <p:spTgt spid="19"/>
                                        </p:tgtEl>
                                        <p:attrNameLst>
                                          <p:attrName>style.visibility</p:attrName>
                                        </p:attrNameLst>
                                      </p:cBhvr>
                                      <p:to>
                                        <p:strVal val="visible"/>
                                      </p:to>
                                    </p:set>
                                    <p:anim calcmode="lin" valueType="num">
                                      <p:cBhvr>
                                        <p:cTn dur="1000" fill="hold" id="31"/>
                                        <p:tgtEl>
                                          <p:spTgt spid="19"/>
                                        </p:tgtEl>
                                        <p:attrNameLst>
                                          <p:attrName>ppt_w</p:attrName>
                                        </p:attrNameLst>
                                      </p:cBhvr>
                                      <p:tavLst>
                                        <p:tav tm="0">
                                          <p:val>
                                            <p:fltVal val="0"/>
                                          </p:val>
                                        </p:tav>
                                        <p:tav tm="100000">
                                          <p:val>
                                            <p:strVal val="#ppt_w"/>
                                          </p:val>
                                        </p:tav>
                                      </p:tavLst>
                                    </p:anim>
                                    <p:anim calcmode="lin" valueType="num">
                                      <p:cBhvr>
                                        <p:cTn dur="1000" fill="hold" id="32"/>
                                        <p:tgtEl>
                                          <p:spTgt spid="19"/>
                                        </p:tgtEl>
                                        <p:attrNameLst>
                                          <p:attrName>ppt_h</p:attrName>
                                        </p:attrNameLst>
                                      </p:cBhvr>
                                      <p:tavLst>
                                        <p:tav tm="0">
                                          <p:val>
                                            <p:fltVal val="0"/>
                                          </p:val>
                                        </p:tav>
                                        <p:tav tm="100000">
                                          <p:val>
                                            <p:strVal val="#ppt_h"/>
                                          </p:val>
                                        </p:tav>
                                      </p:tavLst>
                                    </p:anim>
                                    <p:anim calcmode="lin" valueType="num">
                                      <p:cBhvr>
                                        <p:cTn dur="1000" fill="hold" id="33"/>
                                        <p:tgtEl>
                                          <p:spTgt spid="19"/>
                                        </p:tgtEl>
                                        <p:attrNameLst>
                                          <p:attrName>style.rotation</p:attrName>
                                        </p:attrNameLst>
                                      </p:cBhvr>
                                      <p:tavLst>
                                        <p:tav tm="0">
                                          <p:val>
                                            <p:fltVal val="90"/>
                                          </p:val>
                                        </p:tav>
                                        <p:tav tm="100000">
                                          <p:val>
                                            <p:fltVal val="0"/>
                                          </p:val>
                                        </p:tav>
                                      </p:tavLst>
                                    </p:anim>
                                    <p:animEffect filter="fade" transition="in">
                                      <p:cBhvr>
                                        <p:cTn dur="1000" id="34"/>
                                        <p:tgtEl>
                                          <p:spTgt spid="19"/>
                                        </p:tgtEl>
                                      </p:cBhvr>
                                    </p:animEffect>
                                  </p:childTnLst>
                                </p:cTn>
                              </p:par>
                              <p:par>
                                <p:cTn fill="hold" grpId="0" id="35" nodeType="withEffect" presetClass="entr" presetID="31" presetSubtype="0">
                                  <p:stCondLst>
                                    <p:cond delay="500"/>
                                  </p:stCondLst>
                                  <p:childTnLst>
                                    <p:set>
                                      <p:cBhvr>
                                        <p:cTn dur="1" fill="hold" id="36">
                                          <p:stCondLst>
                                            <p:cond delay="0"/>
                                          </p:stCondLst>
                                        </p:cTn>
                                        <p:tgtEl>
                                          <p:spTgt spid="20"/>
                                        </p:tgtEl>
                                        <p:attrNameLst>
                                          <p:attrName>style.visibility</p:attrName>
                                        </p:attrNameLst>
                                      </p:cBhvr>
                                      <p:to>
                                        <p:strVal val="visible"/>
                                      </p:to>
                                    </p:set>
                                    <p:anim calcmode="lin" valueType="num">
                                      <p:cBhvr>
                                        <p:cTn dur="1000" fill="hold" id="37"/>
                                        <p:tgtEl>
                                          <p:spTgt spid="20"/>
                                        </p:tgtEl>
                                        <p:attrNameLst>
                                          <p:attrName>ppt_w</p:attrName>
                                        </p:attrNameLst>
                                      </p:cBhvr>
                                      <p:tavLst>
                                        <p:tav tm="0">
                                          <p:val>
                                            <p:fltVal val="0"/>
                                          </p:val>
                                        </p:tav>
                                        <p:tav tm="100000">
                                          <p:val>
                                            <p:strVal val="#ppt_w"/>
                                          </p:val>
                                        </p:tav>
                                      </p:tavLst>
                                    </p:anim>
                                    <p:anim calcmode="lin" valueType="num">
                                      <p:cBhvr>
                                        <p:cTn dur="1000" fill="hold" id="38"/>
                                        <p:tgtEl>
                                          <p:spTgt spid="20"/>
                                        </p:tgtEl>
                                        <p:attrNameLst>
                                          <p:attrName>ppt_h</p:attrName>
                                        </p:attrNameLst>
                                      </p:cBhvr>
                                      <p:tavLst>
                                        <p:tav tm="0">
                                          <p:val>
                                            <p:fltVal val="0"/>
                                          </p:val>
                                        </p:tav>
                                        <p:tav tm="100000">
                                          <p:val>
                                            <p:strVal val="#ppt_h"/>
                                          </p:val>
                                        </p:tav>
                                      </p:tavLst>
                                    </p:anim>
                                    <p:anim calcmode="lin" valueType="num">
                                      <p:cBhvr>
                                        <p:cTn dur="1000" fill="hold" id="39"/>
                                        <p:tgtEl>
                                          <p:spTgt spid="20"/>
                                        </p:tgtEl>
                                        <p:attrNameLst>
                                          <p:attrName>style.rotation</p:attrName>
                                        </p:attrNameLst>
                                      </p:cBhvr>
                                      <p:tavLst>
                                        <p:tav tm="0">
                                          <p:val>
                                            <p:fltVal val="90"/>
                                          </p:val>
                                        </p:tav>
                                        <p:tav tm="100000">
                                          <p:val>
                                            <p:fltVal val="0"/>
                                          </p:val>
                                        </p:tav>
                                      </p:tavLst>
                                    </p:anim>
                                    <p:animEffect filter="fade" transition="in">
                                      <p:cBhvr>
                                        <p:cTn dur="1000" id="40"/>
                                        <p:tgtEl>
                                          <p:spTgt spid="20"/>
                                        </p:tgtEl>
                                      </p:cBhvr>
                                    </p:animEffect>
                                  </p:childTnLst>
                                </p:cTn>
                              </p:par>
                              <p:par>
                                <p:cTn fill="hold" grpId="0" id="41" nodeType="withEffect" presetClass="entr" presetID="31" presetSubtype="0">
                                  <p:stCondLst>
                                    <p:cond delay="1000"/>
                                  </p:stCondLst>
                                  <p:childTnLst>
                                    <p:set>
                                      <p:cBhvr>
                                        <p:cTn dur="1" fill="hold" id="42">
                                          <p:stCondLst>
                                            <p:cond delay="0"/>
                                          </p:stCondLst>
                                        </p:cTn>
                                        <p:tgtEl>
                                          <p:spTgt spid="21"/>
                                        </p:tgtEl>
                                        <p:attrNameLst>
                                          <p:attrName>style.visibility</p:attrName>
                                        </p:attrNameLst>
                                      </p:cBhvr>
                                      <p:to>
                                        <p:strVal val="visible"/>
                                      </p:to>
                                    </p:set>
                                    <p:anim calcmode="lin" valueType="num">
                                      <p:cBhvr>
                                        <p:cTn dur="1000" fill="hold" id="43"/>
                                        <p:tgtEl>
                                          <p:spTgt spid="21"/>
                                        </p:tgtEl>
                                        <p:attrNameLst>
                                          <p:attrName>ppt_w</p:attrName>
                                        </p:attrNameLst>
                                      </p:cBhvr>
                                      <p:tavLst>
                                        <p:tav tm="0">
                                          <p:val>
                                            <p:fltVal val="0"/>
                                          </p:val>
                                        </p:tav>
                                        <p:tav tm="100000">
                                          <p:val>
                                            <p:strVal val="#ppt_w"/>
                                          </p:val>
                                        </p:tav>
                                      </p:tavLst>
                                    </p:anim>
                                    <p:anim calcmode="lin" valueType="num">
                                      <p:cBhvr>
                                        <p:cTn dur="1000" fill="hold" id="44"/>
                                        <p:tgtEl>
                                          <p:spTgt spid="21"/>
                                        </p:tgtEl>
                                        <p:attrNameLst>
                                          <p:attrName>ppt_h</p:attrName>
                                        </p:attrNameLst>
                                      </p:cBhvr>
                                      <p:tavLst>
                                        <p:tav tm="0">
                                          <p:val>
                                            <p:fltVal val="0"/>
                                          </p:val>
                                        </p:tav>
                                        <p:tav tm="100000">
                                          <p:val>
                                            <p:strVal val="#ppt_h"/>
                                          </p:val>
                                        </p:tav>
                                      </p:tavLst>
                                    </p:anim>
                                    <p:anim calcmode="lin" valueType="num">
                                      <p:cBhvr>
                                        <p:cTn dur="1000" fill="hold" id="45"/>
                                        <p:tgtEl>
                                          <p:spTgt spid="21"/>
                                        </p:tgtEl>
                                        <p:attrNameLst>
                                          <p:attrName>style.rotation</p:attrName>
                                        </p:attrNameLst>
                                      </p:cBhvr>
                                      <p:tavLst>
                                        <p:tav tm="0">
                                          <p:val>
                                            <p:fltVal val="90"/>
                                          </p:val>
                                        </p:tav>
                                        <p:tav tm="100000">
                                          <p:val>
                                            <p:fltVal val="0"/>
                                          </p:val>
                                        </p:tav>
                                      </p:tavLst>
                                    </p:anim>
                                    <p:animEffect filter="fade" transition="in">
                                      <p:cBhvr>
                                        <p:cTn dur="1000" id="46"/>
                                        <p:tgtEl>
                                          <p:spTgt spid="21"/>
                                        </p:tgtEl>
                                      </p:cBhvr>
                                    </p:animEffect>
                                  </p:childTnLst>
                                </p:cTn>
                              </p:par>
                              <p:par>
                                <p:cTn fill="hold" grpId="0" id="47" nodeType="withEffect" presetClass="entr" presetID="31" presetSubtype="0">
                                  <p:stCondLst>
                                    <p:cond delay="1000"/>
                                  </p:stCondLst>
                                  <p:childTnLst>
                                    <p:set>
                                      <p:cBhvr>
                                        <p:cTn dur="1" fill="hold" id="48">
                                          <p:stCondLst>
                                            <p:cond delay="0"/>
                                          </p:stCondLst>
                                        </p:cTn>
                                        <p:tgtEl>
                                          <p:spTgt spid="22"/>
                                        </p:tgtEl>
                                        <p:attrNameLst>
                                          <p:attrName>style.visibility</p:attrName>
                                        </p:attrNameLst>
                                      </p:cBhvr>
                                      <p:to>
                                        <p:strVal val="visible"/>
                                      </p:to>
                                    </p:set>
                                    <p:anim calcmode="lin" valueType="num">
                                      <p:cBhvr>
                                        <p:cTn dur="1000" fill="hold" id="49"/>
                                        <p:tgtEl>
                                          <p:spTgt spid="22"/>
                                        </p:tgtEl>
                                        <p:attrNameLst>
                                          <p:attrName>ppt_w</p:attrName>
                                        </p:attrNameLst>
                                      </p:cBhvr>
                                      <p:tavLst>
                                        <p:tav tm="0">
                                          <p:val>
                                            <p:fltVal val="0"/>
                                          </p:val>
                                        </p:tav>
                                        <p:tav tm="100000">
                                          <p:val>
                                            <p:strVal val="#ppt_w"/>
                                          </p:val>
                                        </p:tav>
                                      </p:tavLst>
                                    </p:anim>
                                    <p:anim calcmode="lin" valueType="num">
                                      <p:cBhvr>
                                        <p:cTn dur="1000" fill="hold" id="50"/>
                                        <p:tgtEl>
                                          <p:spTgt spid="22"/>
                                        </p:tgtEl>
                                        <p:attrNameLst>
                                          <p:attrName>ppt_h</p:attrName>
                                        </p:attrNameLst>
                                      </p:cBhvr>
                                      <p:tavLst>
                                        <p:tav tm="0">
                                          <p:val>
                                            <p:fltVal val="0"/>
                                          </p:val>
                                        </p:tav>
                                        <p:tav tm="100000">
                                          <p:val>
                                            <p:strVal val="#ppt_h"/>
                                          </p:val>
                                        </p:tav>
                                      </p:tavLst>
                                    </p:anim>
                                    <p:anim calcmode="lin" valueType="num">
                                      <p:cBhvr>
                                        <p:cTn dur="1000" fill="hold" id="51"/>
                                        <p:tgtEl>
                                          <p:spTgt spid="22"/>
                                        </p:tgtEl>
                                        <p:attrNameLst>
                                          <p:attrName>style.rotation</p:attrName>
                                        </p:attrNameLst>
                                      </p:cBhvr>
                                      <p:tavLst>
                                        <p:tav tm="0">
                                          <p:val>
                                            <p:fltVal val="90"/>
                                          </p:val>
                                        </p:tav>
                                        <p:tav tm="100000">
                                          <p:val>
                                            <p:fltVal val="0"/>
                                          </p:val>
                                        </p:tav>
                                      </p:tavLst>
                                    </p:anim>
                                    <p:animEffect filter="fade" transition="in">
                                      <p:cBhvr>
                                        <p:cTn dur="1000" id="52"/>
                                        <p:tgtEl>
                                          <p:spTgt spid="22"/>
                                        </p:tgtEl>
                                      </p:cBhvr>
                                    </p:animEffect>
                                  </p:childTnLst>
                                </p:cTn>
                              </p:par>
                              <p:par>
                                <p:cTn fill="hold" grpId="0" id="53" nodeType="withEffect" presetClass="entr" presetID="31" presetSubtype="0">
                                  <p:stCondLst>
                                    <p:cond delay="1000"/>
                                  </p:stCondLst>
                                  <p:childTnLst>
                                    <p:set>
                                      <p:cBhvr>
                                        <p:cTn dur="1" fill="hold" id="54">
                                          <p:stCondLst>
                                            <p:cond delay="0"/>
                                          </p:stCondLst>
                                        </p:cTn>
                                        <p:tgtEl>
                                          <p:spTgt spid="23"/>
                                        </p:tgtEl>
                                        <p:attrNameLst>
                                          <p:attrName>style.visibility</p:attrName>
                                        </p:attrNameLst>
                                      </p:cBhvr>
                                      <p:to>
                                        <p:strVal val="visible"/>
                                      </p:to>
                                    </p:set>
                                    <p:anim calcmode="lin" valueType="num">
                                      <p:cBhvr>
                                        <p:cTn dur="1000" fill="hold" id="55"/>
                                        <p:tgtEl>
                                          <p:spTgt spid="23"/>
                                        </p:tgtEl>
                                        <p:attrNameLst>
                                          <p:attrName>ppt_w</p:attrName>
                                        </p:attrNameLst>
                                      </p:cBhvr>
                                      <p:tavLst>
                                        <p:tav tm="0">
                                          <p:val>
                                            <p:fltVal val="0"/>
                                          </p:val>
                                        </p:tav>
                                        <p:tav tm="100000">
                                          <p:val>
                                            <p:strVal val="#ppt_w"/>
                                          </p:val>
                                        </p:tav>
                                      </p:tavLst>
                                    </p:anim>
                                    <p:anim calcmode="lin" valueType="num">
                                      <p:cBhvr>
                                        <p:cTn dur="1000" fill="hold" id="56"/>
                                        <p:tgtEl>
                                          <p:spTgt spid="23"/>
                                        </p:tgtEl>
                                        <p:attrNameLst>
                                          <p:attrName>ppt_h</p:attrName>
                                        </p:attrNameLst>
                                      </p:cBhvr>
                                      <p:tavLst>
                                        <p:tav tm="0">
                                          <p:val>
                                            <p:fltVal val="0"/>
                                          </p:val>
                                        </p:tav>
                                        <p:tav tm="100000">
                                          <p:val>
                                            <p:strVal val="#ppt_h"/>
                                          </p:val>
                                        </p:tav>
                                      </p:tavLst>
                                    </p:anim>
                                    <p:anim calcmode="lin" valueType="num">
                                      <p:cBhvr>
                                        <p:cTn dur="1000" fill="hold" id="57"/>
                                        <p:tgtEl>
                                          <p:spTgt spid="23"/>
                                        </p:tgtEl>
                                        <p:attrNameLst>
                                          <p:attrName>style.rotation</p:attrName>
                                        </p:attrNameLst>
                                      </p:cBhvr>
                                      <p:tavLst>
                                        <p:tav tm="0">
                                          <p:val>
                                            <p:fltVal val="90"/>
                                          </p:val>
                                        </p:tav>
                                        <p:tav tm="100000">
                                          <p:val>
                                            <p:fltVal val="0"/>
                                          </p:val>
                                        </p:tav>
                                      </p:tavLst>
                                    </p:anim>
                                    <p:animEffect filter="fade" transition="in">
                                      <p:cBhvr>
                                        <p:cTn dur="1000" id="58"/>
                                        <p:tgtEl>
                                          <p:spTgt spid="23"/>
                                        </p:tgtEl>
                                      </p:cBhvr>
                                    </p:animEffect>
                                  </p:childTnLst>
                                </p:cTn>
                              </p:par>
                              <p:par>
                                <p:cTn fill="hold" grpId="0" id="59" nodeType="withEffect" presetClass="entr" presetID="31" presetSubtype="0">
                                  <p:stCondLst>
                                    <p:cond delay="1500"/>
                                  </p:stCondLst>
                                  <p:childTnLst>
                                    <p:set>
                                      <p:cBhvr>
                                        <p:cTn dur="1" fill="hold" id="60">
                                          <p:stCondLst>
                                            <p:cond delay="0"/>
                                          </p:stCondLst>
                                        </p:cTn>
                                        <p:tgtEl>
                                          <p:spTgt spid="24"/>
                                        </p:tgtEl>
                                        <p:attrNameLst>
                                          <p:attrName>style.visibility</p:attrName>
                                        </p:attrNameLst>
                                      </p:cBhvr>
                                      <p:to>
                                        <p:strVal val="visible"/>
                                      </p:to>
                                    </p:set>
                                    <p:anim calcmode="lin" valueType="num">
                                      <p:cBhvr>
                                        <p:cTn dur="1000" fill="hold" id="61"/>
                                        <p:tgtEl>
                                          <p:spTgt spid="24"/>
                                        </p:tgtEl>
                                        <p:attrNameLst>
                                          <p:attrName>ppt_w</p:attrName>
                                        </p:attrNameLst>
                                      </p:cBhvr>
                                      <p:tavLst>
                                        <p:tav tm="0">
                                          <p:val>
                                            <p:fltVal val="0"/>
                                          </p:val>
                                        </p:tav>
                                        <p:tav tm="100000">
                                          <p:val>
                                            <p:strVal val="#ppt_w"/>
                                          </p:val>
                                        </p:tav>
                                      </p:tavLst>
                                    </p:anim>
                                    <p:anim calcmode="lin" valueType="num">
                                      <p:cBhvr>
                                        <p:cTn dur="1000" fill="hold" id="62"/>
                                        <p:tgtEl>
                                          <p:spTgt spid="24"/>
                                        </p:tgtEl>
                                        <p:attrNameLst>
                                          <p:attrName>ppt_h</p:attrName>
                                        </p:attrNameLst>
                                      </p:cBhvr>
                                      <p:tavLst>
                                        <p:tav tm="0">
                                          <p:val>
                                            <p:fltVal val="0"/>
                                          </p:val>
                                        </p:tav>
                                        <p:tav tm="100000">
                                          <p:val>
                                            <p:strVal val="#ppt_h"/>
                                          </p:val>
                                        </p:tav>
                                      </p:tavLst>
                                    </p:anim>
                                    <p:anim calcmode="lin" valueType="num">
                                      <p:cBhvr>
                                        <p:cTn dur="1000" fill="hold" id="63"/>
                                        <p:tgtEl>
                                          <p:spTgt spid="24"/>
                                        </p:tgtEl>
                                        <p:attrNameLst>
                                          <p:attrName>style.rotation</p:attrName>
                                        </p:attrNameLst>
                                      </p:cBhvr>
                                      <p:tavLst>
                                        <p:tav tm="0">
                                          <p:val>
                                            <p:fltVal val="90"/>
                                          </p:val>
                                        </p:tav>
                                        <p:tav tm="100000">
                                          <p:val>
                                            <p:fltVal val="0"/>
                                          </p:val>
                                        </p:tav>
                                      </p:tavLst>
                                    </p:anim>
                                    <p:animEffect filter="fade" transition="in">
                                      <p:cBhvr>
                                        <p:cTn dur="1000" id="64"/>
                                        <p:tgtEl>
                                          <p:spTgt spid="24"/>
                                        </p:tgtEl>
                                      </p:cBhvr>
                                    </p:animEffect>
                                  </p:childTnLst>
                                </p:cTn>
                              </p:par>
                              <p:par>
                                <p:cTn fill="hold" grpId="0" id="65" nodeType="withEffect" presetClass="entr" presetID="31" presetSubtype="0">
                                  <p:stCondLst>
                                    <p:cond delay="1500"/>
                                  </p:stCondLst>
                                  <p:childTnLst>
                                    <p:set>
                                      <p:cBhvr>
                                        <p:cTn dur="1" fill="hold" id="66">
                                          <p:stCondLst>
                                            <p:cond delay="0"/>
                                          </p:stCondLst>
                                        </p:cTn>
                                        <p:tgtEl>
                                          <p:spTgt spid="25"/>
                                        </p:tgtEl>
                                        <p:attrNameLst>
                                          <p:attrName>style.visibility</p:attrName>
                                        </p:attrNameLst>
                                      </p:cBhvr>
                                      <p:to>
                                        <p:strVal val="visible"/>
                                      </p:to>
                                    </p:set>
                                    <p:anim calcmode="lin" valueType="num">
                                      <p:cBhvr>
                                        <p:cTn dur="1000" fill="hold" id="67"/>
                                        <p:tgtEl>
                                          <p:spTgt spid="25"/>
                                        </p:tgtEl>
                                        <p:attrNameLst>
                                          <p:attrName>ppt_w</p:attrName>
                                        </p:attrNameLst>
                                      </p:cBhvr>
                                      <p:tavLst>
                                        <p:tav tm="0">
                                          <p:val>
                                            <p:fltVal val="0"/>
                                          </p:val>
                                        </p:tav>
                                        <p:tav tm="100000">
                                          <p:val>
                                            <p:strVal val="#ppt_w"/>
                                          </p:val>
                                        </p:tav>
                                      </p:tavLst>
                                    </p:anim>
                                    <p:anim calcmode="lin" valueType="num">
                                      <p:cBhvr>
                                        <p:cTn dur="1000" fill="hold" id="68"/>
                                        <p:tgtEl>
                                          <p:spTgt spid="25"/>
                                        </p:tgtEl>
                                        <p:attrNameLst>
                                          <p:attrName>ppt_h</p:attrName>
                                        </p:attrNameLst>
                                      </p:cBhvr>
                                      <p:tavLst>
                                        <p:tav tm="0">
                                          <p:val>
                                            <p:fltVal val="0"/>
                                          </p:val>
                                        </p:tav>
                                        <p:tav tm="100000">
                                          <p:val>
                                            <p:strVal val="#ppt_h"/>
                                          </p:val>
                                        </p:tav>
                                      </p:tavLst>
                                    </p:anim>
                                    <p:anim calcmode="lin" valueType="num">
                                      <p:cBhvr>
                                        <p:cTn dur="1000" fill="hold" id="69"/>
                                        <p:tgtEl>
                                          <p:spTgt spid="25"/>
                                        </p:tgtEl>
                                        <p:attrNameLst>
                                          <p:attrName>style.rotation</p:attrName>
                                        </p:attrNameLst>
                                      </p:cBhvr>
                                      <p:tavLst>
                                        <p:tav tm="0">
                                          <p:val>
                                            <p:fltVal val="90"/>
                                          </p:val>
                                        </p:tav>
                                        <p:tav tm="100000">
                                          <p:val>
                                            <p:fltVal val="0"/>
                                          </p:val>
                                        </p:tav>
                                      </p:tavLst>
                                    </p:anim>
                                    <p:animEffect filter="fade" transition="in">
                                      <p:cBhvr>
                                        <p:cTn dur="1000" id="70"/>
                                        <p:tgtEl>
                                          <p:spTgt spid="25"/>
                                        </p:tgtEl>
                                      </p:cBhvr>
                                    </p:animEffect>
                                  </p:childTnLst>
                                </p:cTn>
                              </p:par>
                              <p:par>
                                <p:cTn fill="hold" grpId="0" id="71" nodeType="withEffect" presetClass="entr" presetID="31" presetSubtype="0">
                                  <p:stCondLst>
                                    <p:cond delay="1500"/>
                                  </p:stCondLst>
                                  <p:childTnLst>
                                    <p:set>
                                      <p:cBhvr>
                                        <p:cTn dur="1" fill="hold" id="72">
                                          <p:stCondLst>
                                            <p:cond delay="0"/>
                                          </p:stCondLst>
                                        </p:cTn>
                                        <p:tgtEl>
                                          <p:spTgt spid="26"/>
                                        </p:tgtEl>
                                        <p:attrNameLst>
                                          <p:attrName>style.visibility</p:attrName>
                                        </p:attrNameLst>
                                      </p:cBhvr>
                                      <p:to>
                                        <p:strVal val="visible"/>
                                      </p:to>
                                    </p:set>
                                    <p:anim calcmode="lin" valueType="num">
                                      <p:cBhvr>
                                        <p:cTn dur="1000" fill="hold" id="73"/>
                                        <p:tgtEl>
                                          <p:spTgt spid="26"/>
                                        </p:tgtEl>
                                        <p:attrNameLst>
                                          <p:attrName>ppt_w</p:attrName>
                                        </p:attrNameLst>
                                      </p:cBhvr>
                                      <p:tavLst>
                                        <p:tav tm="0">
                                          <p:val>
                                            <p:fltVal val="0"/>
                                          </p:val>
                                        </p:tav>
                                        <p:tav tm="100000">
                                          <p:val>
                                            <p:strVal val="#ppt_w"/>
                                          </p:val>
                                        </p:tav>
                                      </p:tavLst>
                                    </p:anim>
                                    <p:anim calcmode="lin" valueType="num">
                                      <p:cBhvr>
                                        <p:cTn dur="1000" fill="hold" id="74"/>
                                        <p:tgtEl>
                                          <p:spTgt spid="26"/>
                                        </p:tgtEl>
                                        <p:attrNameLst>
                                          <p:attrName>ppt_h</p:attrName>
                                        </p:attrNameLst>
                                      </p:cBhvr>
                                      <p:tavLst>
                                        <p:tav tm="0">
                                          <p:val>
                                            <p:fltVal val="0"/>
                                          </p:val>
                                        </p:tav>
                                        <p:tav tm="100000">
                                          <p:val>
                                            <p:strVal val="#ppt_h"/>
                                          </p:val>
                                        </p:tav>
                                      </p:tavLst>
                                    </p:anim>
                                    <p:anim calcmode="lin" valueType="num">
                                      <p:cBhvr>
                                        <p:cTn dur="1000" fill="hold" id="75"/>
                                        <p:tgtEl>
                                          <p:spTgt spid="26"/>
                                        </p:tgtEl>
                                        <p:attrNameLst>
                                          <p:attrName>style.rotation</p:attrName>
                                        </p:attrNameLst>
                                      </p:cBhvr>
                                      <p:tavLst>
                                        <p:tav tm="0">
                                          <p:val>
                                            <p:fltVal val="90"/>
                                          </p:val>
                                        </p:tav>
                                        <p:tav tm="100000">
                                          <p:val>
                                            <p:fltVal val="0"/>
                                          </p:val>
                                        </p:tav>
                                      </p:tavLst>
                                    </p:anim>
                                    <p:animEffect filter="fade" transition="in">
                                      <p:cBhvr>
                                        <p:cTn dur="1000" id="76"/>
                                        <p:tgtEl>
                                          <p:spTgt spid="26"/>
                                        </p:tgtEl>
                                      </p:cBhvr>
                                    </p:animEffect>
                                  </p:childTnLst>
                                </p:cTn>
                              </p:par>
                            </p:childTnLst>
                          </p:cTn>
                        </p:par>
                        <p:par>
                          <p:cTn fill="hold" id="77" nodeType="afterGroup">
                            <p:stCondLst>
                              <p:cond delay="2500"/>
                            </p:stCondLst>
                            <p:childTnLst>
                              <p:par>
                                <p:cTn fill="hold" grpId="0" id="78" nodeType="afterEffect" presetClass="entr" presetID="22" presetSubtype="1">
                                  <p:stCondLst>
                                    <p:cond delay="0"/>
                                  </p:stCondLst>
                                  <p:childTnLst>
                                    <p:set>
                                      <p:cBhvr>
                                        <p:cTn dur="1" fill="hold" id="79">
                                          <p:stCondLst>
                                            <p:cond delay="0"/>
                                          </p:stCondLst>
                                        </p:cTn>
                                        <p:tgtEl>
                                          <p:spTgt spid="27"/>
                                        </p:tgtEl>
                                        <p:attrNameLst>
                                          <p:attrName>style.visibility</p:attrName>
                                        </p:attrNameLst>
                                      </p:cBhvr>
                                      <p:to>
                                        <p:strVal val="visible"/>
                                      </p:to>
                                    </p:set>
                                    <p:animEffect filter="wipe(up)" transition="in">
                                      <p:cBhvr>
                                        <p:cTn dur="500" id="80"/>
                                        <p:tgtEl>
                                          <p:spTgt spid="27"/>
                                        </p:tgtEl>
                                      </p:cBhvr>
                                    </p:animEffect>
                                  </p:childTnLst>
                                </p:cTn>
                              </p:par>
                            </p:childTnLst>
                          </p:cTn>
                        </p:par>
                        <p:par>
                          <p:cTn fill="hold" id="81" nodeType="afterGroup">
                            <p:stCondLst>
                              <p:cond delay="3000"/>
                            </p:stCondLst>
                            <p:childTnLst>
                              <p:par>
                                <p:cTn fill="hold" grpId="0" id="82" nodeType="afterEffect" presetClass="entr" presetID="22" presetSubtype="1">
                                  <p:stCondLst>
                                    <p:cond delay="0"/>
                                  </p:stCondLst>
                                  <p:childTnLst>
                                    <p:set>
                                      <p:cBhvr>
                                        <p:cTn dur="1" fill="hold" id="83">
                                          <p:stCondLst>
                                            <p:cond delay="0"/>
                                          </p:stCondLst>
                                        </p:cTn>
                                        <p:tgtEl>
                                          <p:spTgt spid="28"/>
                                        </p:tgtEl>
                                        <p:attrNameLst>
                                          <p:attrName>style.visibility</p:attrName>
                                        </p:attrNameLst>
                                      </p:cBhvr>
                                      <p:to>
                                        <p:strVal val="visible"/>
                                      </p:to>
                                    </p:set>
                                    <p:animEffect filter="wipe(up)" transition="in">
                                      <p:cBhvr>
                                        <p:cTn dur="500" id="84"/>
                                        <p:tgtEl>
                                          <p:spTgt spid="28"/>
                                        </p:tgtEl>
                                      </p:cBhvr>
                                    </p:animEffect>
                                  </p:childTnLst>
                                </p:cTn>
                              </p:par>
                            </p:childTnLst>
                          </p:cTn>
                        </p:par>
                        <p:par>
                          <p:cTn fill="hold" id="85" nodeType="afterGroup">
                            <p:stCondLst>
                              <p:cond delay="3500"/>
                            </p:stCondLst>
                            <p:childTnLst>
                              <p:par>
                                <p:cTn fill="hold" grpId="0" id="86" nodeType="afterEffect" presetClass="entr" presetID="22" presetSubtype="1">
                                  <p:stCondLst>
                                    <p:cond delay="0"/>
                                  </p:stCondLst>
                                  <p:childTnLst>
                                    <p:set>
                                      <p:cBhvr>
                                        <p:cTn dur="1" fill="hold" id="87">
                                          <p:stCondLst>
                                            <p:cond delay="0"/>
                                          </p:stCondLst>
                                        </p:cTn>
                                        <p:tgtEl>
                                          <p:spTgt spid="29"/>
                                        </p:tgtEl>
                                        <p:attrNameLst>
                                          <p:attrName>style.visibility</p:attrName>
                                        </p:attrNameLst>
                                      </p:cBhvr>
                                      <p:to>
                                        <p:strVal val="visible"/>
                                      </p:to>
                                    </p:set>
                                    <p:animEffect filter="wipe(up)" transition="in">
                                      <p:cBhvr>
                                        <p:cTn dur="500" id="88"/>
                                        <p:tgtEl>
                                          <p:spTgt spid="29"/>
                                        </p:tgtEl>
                                      </p:cBhvr>
                                    </p:animEffect>
                                  </p:childTnLst>
                                </p:cTn>
                              </p:par>
                            </p:childTnLst>
                          </p:cTn>
                        </p:par>
                        <p:par>
                          <p:cTn fill="hold" id="89" nodeType="afterGroup">
                            <p:stCondLst>
                              <p:cond delay="4000"/>
                            </p:stCondLst>
                            <p:childTnLst>
                              <p:par>
                                <p:cTn fill="hold" grpId="0" id="90" nodeType="afterEffect" presetClass="entr" presetID="22" presetSubtype="1">
                                  <p:stCondLst>
                                    <p:cond delay="0"/>
                                  </p:stCondLst>
                                  <p:childTnLst>
                                    <p:set>
                                      <p:cBhvr>
                                        <p:cTn dur="1" fill="hold" id="91">
                                          <p:stCondLst>
                                            <p:cond delay="0"/>
                                          </p:stCondLst>
                                        </p:cTn>
                                        <p:tgtEl>
                                          <p:spTgt spid="30"/>
                                        </p:tgtEl>
                                        <p:attrNameLst>
                                          <p:attrName>style.visibility</p:attrName>
                                        </p:attrNameLst>
                                      </p:cBhvr>
                                      <p:to>
                                        <p:strVal val="visible"/>
                                      </p:to>
                                    </p:set>
                                    <p:animEffect filter="wipe(up)" transition="in">
                                      <p:cBhvr>
                                        <p:cTn dur="500" id="92"/>
                                        <p:tgtEl>
                                          <p:spTgt spid="30"/>
                                        </p:tgtEl>
                                      </p:cBhvr>
                                    </p:animEffect>
                                  </p:childTnLst>
                                </p:cTn>
                              </p:par>
                            </p:childTnLst>
                          </p:cTn>
                        </p:par>
                        <p:par>
                          <p:cTn fill="hold" id="93" nodeType="afterGroup">
                            <p:stCondLst>
                              <p:cond delay="4500"/>
                            </p:stCondLst>
                            <p:childTnLst>
                              <p:par>
                                <p:cTn fill="hold" grpId="0" id="94" nodeType="afterEffect" presetClass="entr" presetID="1" presetSubtype="0">
                                  <p:stCondLst>
                                    <p:cond delay="0"/>
                                  </p:stCondLst>
                                  <p:childTnLst>
                                    <p:set>
                                      <p:cBhvr>
                                        <p:cTn dur="1" fill="hold" id="95">
                                          <p:stCondLst>
                                            <p:cond delay="0"/>
                                          </p:stCondLst>
                                        </p:cTn>
                                        <p:tgtEl>
                                          <p:spTgt spid="31"/>
                                        </p:tgtEl>
                                        <p:attrNameLst>
                                          <p:attrName>style.visibility</p:attrName>
                                        </p:attrNameLst>
                                      </p:cBhvr>
                                      <p:to>
                                        <p:strVal val="visible"/>
                                      </p:to>
                                    </p:set>
                                  </p:childTnLst>
                                </p:cTn>
                              </p:par>
                              <p:par>
                                <p:cTn accel="50000" decel="50000" fill="hold" grpId="1" id="96" nodeType="withEffect" presetClass="path" presetID="35" presetSubtype="0">
                                  <p:stCondLst>
                                    <p:cond delay="0"/>
                                  </p:stCondLst>
                                  <p:childTnLst>
                                    <p:animMotion origin="layout" path="M 3.125E-06 -1.11111E-06 L 0.36679 0.15278" pathEditMode="relative" ptsTypes="AA" rAng="0">
                                      <p:cBhvr>
                                        <p:cTn dur="500" fill="hold" id="97" spd="-99900"/>
                                        <p:tgtEl>
                                          <p:spTgt spid="31"/>
                                        </p:tgtEl>
                                        <p:attrNameLst>
                                          <p:attrName>ppt_x</p:attrName>
                                          <p:attrName>ppt_y</p:attrName>
                                        </p:attrNameLst>
                                      </p:cBhvr>
                                      <p:rCtr x="18333" y="7639"/>
                                    </p:animMotion>
                                  </p:childTnLst>
                                </p:cTn>
                              </p:par>
                              <p:par>
                                <p:cTn fill="hold" grpId="0" id="98" nodeType="withEffect" presetClass="entr" presetID="1" presetSubtype="0">
                                  <p:stCondLst>
                                    <p:cond delay="0"/>
                                  </p:stCondLst>
                                  <p:childTnLst>
                                    <p:set>
                                      <p:cBhvr>
                                        <p:cTn dur="1" fill="hold" id="99">
                                          <p:stCondLst>
                                            <p:cond delay="0"/>
                                          </p:stCondLst>
                                        </p:cTn>
                                        <p:tgtEl>
                                          <p:spTgt spid="32"/>
                                        </p:tgtEl>
                                        <p:attrNameLst>
                                          <p:attrName>style.visibility</p:attrName>
                                        </p:attrNameLst>
                                      </p:cBhvr>
                                      <p:to>
                                        <p:strVal val="visible"/>
                                      </p:to>
                                    </p:set>
                                  </p:childTnLst>
                                </p:cTn>
                              </p:par>
                              <p:par>
                                <p:cTn accel="50000" decel="50000" fill="hold" grpId="1" id="100" nodeType="withEffect" presetClass="path" presetID="35" presetSubtype="0">
                                  <p:stCondLst>
                                    <p:cond delay="0"/>
                                  </p:stCondLst>
                                  <p:childTnLst>
                                    <p:animMotion origin="layout" path="M -4.16667E-06 4.07407E-06 L -0.39492 -0.11019" pathEditMode="relative" ptsTypes="AA" rAng="0">
                                      <p:cBhvr>
                                        <p:cTn dur="500" fill="hold" id="101" spd="-99900"/>
                                        <p:tgtEl>
                                          <p:spTgt spid="32"/>
                                        </p:tgtEl>
                                        <p:attrNameLst>
                                          <p:attrName>ppt_x</p:attrName>
                                          <p:attrName>ppt_y</p:attrName>
                                        </p:attrNameLst>
                                      </p:cBhvr>
                                      <p:rCtr x="-19753" y="-5509"/>
                                    </p:animMotion>
                                  </p:childTnLst>
                                </p:cTn>
                              </p:par>
                            </p:childTnLst>
                          </p:cTn>
                        </p:par>
                        <p:par>
                          <p:cTn fill="hold" id="102" nodeType="afterGroup">
                            <p:stCondLst>
                              <p:cond delay="5000"/>
                            </p:stCondLst>
                            <p:childTnLst>
                              <p:par>
                                <p:cTn fill="hold" grpId="0" id="103" nodeType="afterEffect" presetClass="entr" presetID="18" presetSubtype="3">
                                  <p:stCondLst>
                                    <p:cond delay="0"/>
                                  </p:stCondLst>
                                  <p:childTnLst>
                                    <p:set>
                                      <p:cBhvr>
                                        <p:cTn dur="1" fill="hold" id="104">
                                          <p:stCondLst>
                                            <p:cond delay="0"/>
                                          </p:stCondLst>
                                        </p:cTn>
                                        <p:tgtEl>
                                          <p:spTgt spid="33"/>
                                        </p:tgtEl>
                                        <p:attrNameLst>
                                          <p:attrName>style.visibility</p:attrName>
                                        </p:attrNameLst>
                                      </p:cBhvr>
                                      <p:to>
                                        <p:strVal val="visible"/>
                                      </p:to>
                                    </p:set>
                                    <p:animEffect filter="strips(upRight)" transition="in">
                                      <p:cBhvr>
                                        <p:cTn dur="500" id="105"/>
                                        <p:tgtEl>
                                          <p:spTgt spid="33"/>
                                        </p:tgtEl>
                                      </p:cBhvr>
                                    </p:animEffect>
                                  </p:childTnLst>
                                </p:cTn>
                              </p:par>
                            </p:childTnLst>
                          </p:cTn>
                        </p:par>
                        <p:par>
                          <p:cTn fill="hold" id="106" nodeType="afterGroup">
                            <p:stCondLst>
                              <p:cond delay="5500"/>
                            </p:stCondLst>
                            <p:childTnLst>
                              <p:par>
                                <p:cTn fill="hold" grpId="0" id="107" nodeType="afterEffect" presetClass="entr" presetID="10" presetSubtype="0">
                                  <p:stCondLst>
                                    <p:cond delay="0"/>
                                  </p:stCondLst>
                                  <p:childTnLst>
                                    <p:set>
                                      <p:cBhvr>
                                        <p:cTn dur="1" fill="hold" id="108">
                                          <p:stCondLst>
                                            <p:cond delay="0"/>
                                          </p:stCondLst>
                                        </p:cTn>
                                        <p:tgtEl>
                                          <p:spTgt spid="34"/>
                                        </p:tgtEl>
                                        <p:attrNameLst>
                                          <p:attrName>style.visibility</p:attrName>
                                        </p:attrNameLst>
                                      </p:cBhvr>
                                      <p:to>
                                        <p:strVal val="visible"/>
                                      </p:to>
                                    </p:set>
                                    <p:animEffect filter="fade" transition="in">
                                      <p:cBhvr>
                                        <p:cTn dur="1250" id="10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1" spid="31"/>
      <p:bldP grpId="0" spid="32"/>
      <p:bldP grpId="1" spid="32"/>
      <p:bldP grpId="0" spid="33"/>
      <p:bldP grpId="0" spid="34"/>
    </p:bldLst>
  </p:timing>
</p:sld>
</file>

<file path=ppt/tags/tag1.xml><?xml version="1.0" encoding="utf-8"?>
<p:tagLst xmlns:p="http://schemas.openxmlformats.org/presentationml/2006/main">
  <p:tag name="MH" val="20160219102052"/>
  <p:tag name="MH_CATEGORY" val="#BingLLB#"/>
  <p:tag name="MH_LAYOUT" val="SubTitle"/>
  <p:tag name="MH_LIBRARY" val="GRAPHIC"/>
  <p:tag name="MH_NUMBER" val="6"/>
  <p:tag name="MH_TYPE" val="#NeiR#"/>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kf1nf1f">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293</Paragraphs>
  <Slides>32</Slides>
  <Notes>32</Notes>
  <TotalTime>343</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32</vt:i4>
      </vt:variant>
    </vt:vector>
  </HeadingPairs>
  <TitlesOfParts>
    <vt:vector baseType="lpstr" size="44">
      <vt:lpstr>Arial</vt:lpstr>
      <vt:lpstr>微软雅黑</vt:lpstr>
      <vt:lpstr>宋体</vt:lpstr>
      <vt:lpstr>Calibri Light</vt:lpstr>
      <vt:lpstr>Calibri</vt:lpstr>
      <vt:lpstr>仿宋_GB2312</vt:lpstr>
      <vt:lpstr>Futura Md BT</vt:lpstr>
      <vt:lpstr>MS PGothic</vt:lpstr>
      <vt:lpstr>方正兰亭黑简体</vt:lpstr>
      <vt:lpstr>Agency FB</vt:lpstr>
      <vt:lpstr>Wingdings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2018-06-04T14:23:12Z</dcterms:created>
  <cp:lastModifiedBy>Administrator</cp:lastModifiedBy>
  <dcterms:modified xsi:type="dcterms:W3CDTF">2021-08-20T11:23:48Z</dcterms:modified>
  <cp:revision>47</cp:revision>
  <dc:title>PowerPoint 演示文稿</dc:title>
</cp:coreProperties>
</file>