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themeOverride+xml" PartName="/ppt/theme/themeOverride9.xml"/>
  <Override ContentType="application/vnd.openxmlformats-officedocument.themeOverride+xml" PartName="/ppt/theme/themeOverride10.xml"/>
  <Override ContentType="application/vnd.openxmlformats-officedocument.themeOverride+xml" PartName="/ppt/theme/themeOverride11.xml"/>
  <Override ContentType="application/vnd.openxmlformats-officedocument.themeOverride+xml" PartName="/ppt/theme/themeOverride12.xml"/>
  <Override ContentType="application/vnd.openxmlformats-officedocument.themeOverride+xml" PartName="/ppt/theme/themeOverride13.xml"/>
  <Override ContentType="application/vnd.openxmlformats-officedocument.themeOverride+xml" PartName="/ppt/theme/themeOverride14.xml"/>
  <Override ContentType="application/vnd.openxmlformats-officedocument.themeOverride+xml" PartName="/ppt/theme/themeOverride15.xml"/>
  <Override ContentType="application/vnd.openxmlformats-officedocument.themeOverride+xml" PartName="/ppt/theme/themeOverride16.xml"/>
  <Override ContentType="application/vnd.openxmlformats-officedocument.themeOverride+xml" PartName="/ppt/theme/themeOverride17.xml"/>
  <Override ContentType="application/vnd.openxmlformats-officedocument.themeOverride+xml" PartName="/ppt/theme/themeOverride18.xml"/>
  <Override ContentType="application/vnd.openxmlformats-officedocument.themeOverride+xml" PartName="/ppt/theme/themeOverride19.xml"/>
  <Override ContentType="application/vnd.openxmlformats-officedocument.themeOverride+xml" PartName="/ppt/theme/themeOverride20.xml"/>
  <Override ContentType="application/vnd.openxmlformats-officedocument.themeOverride+xml" PartName="/ppt/theme/themeOverride21.xml"/>
  <Override ContentType="application/vnd.openxmlformats-officedocument.themeOverride+xml" PartName="/ppt/theme/themeOverride22.xml"/>
  <Override ContentType="application/vnd.openxmlformats-officedocument.themeOverride+xml" PartName="/ppt/theme/themeOverride23.xml"/>
  <Override ContentType="application/vnd.openxmlformats-officedocument.themeOverride+xml" PartName="/ppt/theme/themeOverride2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3" r:id="rId2"/>
  </p:sldMasterIdLst>
  <p:notesMasterIdLst>
    <p:notesMasterId r:id="rId3"/>
  </p:notesMasterIdLst>
  <p:sldIdLst>
    <p:sldId id="1254" r:id="rId4"/>
    <p:sldId id="1255" r:id="rId5"/>
    <p:sldId id="1256" r:id="rId6"/>
    <p:sldId id="395" r:id="rId7"/>
    <p:sldId id="413" r:id="rId8"/>
    <p:sldId id="455" r:id="rId9"/>
    <p:sldId id="1252" r:id="rId10"/>
    <p:sldId id="459" r:id="rId11"/>
    <p:sldId id="1253" r:id="rId12"/>
    <p:sldId id="1257" r:id="rId13"/>
    <p:sldId id="319" r:id="rId14"/>
    <p:sldId id="286" r:id="rId15"/>
    <p:sldId id="320" r:id="rId16"/>
    <p:sldId id="321" r:id="rId17"/>
    <p:sldId id="332" r:id="rId18"/>
    <p:sldId id="1258" r:id="rId19"/>
    <p:sldId id="274" r:id="rId20"/>
    <p:sldId id="334" r:id="rId21"/>
    <p:sldId id="356" r:id="rId22"/>
    <p:sldId id="357" r:id="rId23"/>
    <p:sldId id="1259" r:id="rId24"/>
    <p:sldId id="383" r:id="rId25"/>
    <p:sldId id="339" r:id="rId26"/>
    <p:sldId id="393" r:id="rId27"/>
    <p:sldId id="1260"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595" userDrawn="1">
          <p15:clr>
            <a:srgbClr val="A4A3A4"/>
          </p15:clr>
        </p15:guide>
        <p15:guide id="4" orient="horz" pos="709" userDrawn="1">
          <p15:clr>
            <a:srgbClr val="A4A3A4"/>
          </p15:clr>
        </p15:guide>
        <p15:guide id="5" orient="horz" pos="3929" userDrawn="1">
          <p15:clr>
            <a:srgbClr val="A4A3A4"/>
          </p15:clr>
        </p15:guide>
        <p15:guide id="6" orient="horz" pos="3861"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showGuides="1">
      <p:cViewPr varScale="1">
        <p:scale>
          <a:sx n="108" d="100"/>
          <a:sy n="108" d="100"/>
        </p:scale>
        <p:origin x="654" y="114"/>
      </p:cViewPr>
      <p:guideLst>
        <p:guide pos="416"/>
        <p:guide pos="7256"/>
        <p:guide orient="horz" pos="595"/>
        <p:guide orient="horz" pos="709"/>
        <p:guide orient="horz" pos="3929"/>
        <p:guide orient="horz" pos="3861"/>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4.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BFA05-7ADF-4AB8-A4B9-106815E67638}" type="datetimeFigureOut">
              <a:rPr lang="zh-CN" altLang="en-US" smtClean="0"/>
              <a:t>2020/12/8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C30187-DE43-48C3-A512-9264005B8ECA}" type="slidenum">
              <a:rPr lang="zh-CN" altLang="en-US" smtClean="0"/>
              <a:t>‹#›</a:t>
            </a:fld>
            <a:endParaRPr lang="zh-CN" altLang="en-US"/>
          </a:p>
        </p:txBody>
      </p:sp>
    </p:spTree>
    <p:extLst>
      <p:ext uri="{BB962C8B-B14F-4D97-AF65-F5344CB8AC3E}">
        <p14:creationId val="7128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2026119"/>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2.png" Type="http://schemas.openxmlformats.org/officeDocument/2006/relationships/image"/><Relationship Id="rId2" Target="../media/image3.png" Type="http://schemas.openxmlformats.org/officeDocument/2006/relationships/image"/><Relationship Id="rId3"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8" name="图片 7">
            <a:extLst>
              <a:ext uri="{FF2B5EF4-FFF2-40B4-BE49-F238E27FC236}">
                <a16:creationId xmlns:a16="http://schemas.microsoft.com/office/drawing/2014/main" id="{932D628B-878A-4C37-8C7D-5BD7E3762CC6}"/>
              </a:ext>
            </a:extLst>
          </p:cNvPr>
          <p:cNvPicPr>
            <a:picLocks noChangeAspect="1"/>
          </p:cNvPicPr>
          <p:nvPr userDrawn="1"/>
        </p:nvPicPr>
        <p:blipFill>
          <a:blip r:embed="rId1">
            <a:extLst>
              <a:ext uri="{28A0092B-C50C-407E-A947-70E740481C1C}">
                <a14:useLocalDpi val="0"/>
              </a:ext>
            </a:extLst>
          </a:blip>
          <a:srcRect l="7808" r="7808"/>
          <a:stretch>
            <a:fillRect/>
          </a:stretch>
        </p:blipFill>
        <p:spPr>
          <a:xfrm rot="5400000" flipH="1" flipV="1">
            <a:off x="2667001" y="-2667000"/>
            <a:ext cx="6858000" cy="12192000"/>
          </a:xfrm>
          <a:prstGeom prst="rect">
            <a:avLst/>
          </a:prstGeom>
        </p:spPr>
      </p:pic>
    </p:spTree>
    <p:extLst>
      <p:ext uri="{BB962C8B-B14F-4D97-AF65-F5344CB8AC3E}">
        <p14:creationId val="3802376557"/>
      </p:ext>
    </p:extLst>
  </p:cSld>
  <p:clrMapOvr>
    <a:masterClrMapping/>
  </p:clrMapOvr>
  <p:transition spd="slow" advTm="3000">
    <p:cove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D31D9B27-C645-434D-8EFB-C2E3BBB8697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9AFE145-C67E-4589-8B89-52F03A45FA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EC57A1B-77C2-440E-A472-B36FEBD1E9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3308744-4902-4D8B-BDAA-0E2DCB24EB5B}"/>
              </a:ext>
            </a:extLst>
          </p:cNvPr>
          <p:cNvSpPr>
            <a:spLocks noGrp="1"/>
          </p:cNvSpPr>
          <p:nvPr>
            <p:ph type="dt" sz="half" idx="10"/>
          </p:nvPr>
        </p:nvSpPr>
        <p:spPr/>
        <p:txBody>
          <a:bodyPr/>
          <a:lstStyle/>
          <a:p>
            <a:fld id="{DC06EA0B-A24E-4C24-836D-B8702ECB4FF1}" type="datetimeFigureOut">
              <a:rPr lang="zh-CN" altLang="en-US" smtClean="0"/>
              <a:t>2020/12/8</a:t>
            </a:fld>
            <a:endParaRPr lang="zh-CN" altLang="en-US"/>
          </a:p>
        </p:txBody>
      </p:sp>
      <p:sp>
        <p:nvSpPr>
          <p:cNvPr id="6" name="页脚占位符 5">
            <a:extLst>
              <a:ext uri="{FF2B5EF4-FFF2-40B4-BE49-F238E27FC236}">
                <a16:creationId xmlns:a16="http://schemas.microsoft.com/office/drawing/2014/main" id="{6854CA5E-6AF7-42EE-A364-FC34F4B4848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D5C57C7-6052-4E39-BECA-C0F00E8B9ECD}"/>
              </a:ext>
            </a:extLst>
          </p:cNvPr>
          <p:cNvSpPr>
            <a:spLocks noGrp="1"/>
          </p:cNvSpPr>
          <p:nvPr>
            <p:ph type="sldNum" sz="quarter" idx="12"/>
          </p:nvPr>
        </p:nvSpPr>
        <p:spPr/>
        <p:txBody>
          <a:bodyPr/>
          <a:lstStyle/>
          <a:p>
            <a:fld id="{FDB8B387-C4A6-4525-B476-885C6CCB3EF5}" type="slidenum">
              <a:rPr lang="zh-CN" altLang="en-US" smtClean="0"/>
              <a:t>‹#›</a:t>
            </a:fld>
            <a:endParaRPr lang="zh-CN" altLang="en-US"/>
          </a:p>
        </p:txBody>
      </p:sp>
    </p:spTree>
    <p:extLst>
      <p:ext uri="{BB962C8B-B14F-4D97-AF65-F5344CB8AC3E}">
        <p14:creationId val="368918961"/>
      </p:ext>
    </p:extLst>
  </p:cSld>
  <p:clrMapOvr>
    <a:masterClrMapping/>
  </p:clrMapOvr>
  <p:transition spd="slow" advTm="3000">
    <p:cove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572EF59E-136E-45BC-81FA-A150F3D1EF5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E647BD0-C13B-443D-810E-9D98C4298F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7F23D09-B34D-40E2-B134-C7B76B0428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A8927ED-7AEB-4DB8-B787-AD43F562BCB4}"/>
              </a:ext>
            </a:extLst>
          </p:cNvPr>
          <p:cNvSpPr>
            <a:spLocks noGrp="1"/>
          </p:cNvSpPr>
          <p:nvPr>
            <p:ph type="dt" sz="half" idx="10"/>
          </p:nvPr>
        </p:nvSpPr>
        <p:spPr/>
        <p:txBody>
          <a:bodyPr/>
          <a:lstStyle/>
          <a:p>
            <a:fld id="{DC06EA0B-A24E-4C24-836D-B8702ECB4FF1}" type="datetimeFigureOut">
              <a:rPr lang="zh-CN" altLang="en-US" smtClean="0"/>
              <a:t>2020/12/8</a:t>
            </a:fld>
            <a:endParaRPr lang="zh-CN" altLang="en-US"/>
          </a:p>
        </p:txBody>
      </p:sp>
      <p:sp>
        <p:nvSpPr>
          <p:cNvPr id="6" name="页脚占位符 5">
            <a:extLst>
              <a:ext uri="{FF2B5EF4-FFF2-40B4-BE49-F238E27FC236}">
                <a16:creationId xmlns:a16="http://schemas.microsoft.com/office/drawing/2014/main" id="{F3927C6F-A1EA-45AB-89A0-E2CD7361D13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A722888-8701-45B4-B7AA-F864F8AF03D9}"/>
              </a:ext>
            </a:extLst>
          </p:cNvPr>
          <p:cNvSpPr>
            <a:spLocks noGrp="1"/>
          </p:cNvSpPr>
          <p:nvPr>
            <p:ph type="sldNum" sz="quarter" idx="12"/>
          </p:nvPr>
        </p:nvSpPr>
        <p:spPr/>
        <p:txBody>
          <a:bodyPr/>
          <a:lstStyle/>
          <a:p>
            <a:fld id="{FDB8B387-C4A6-4525-B476-885C6CCB3EF5}" type="slidenum">
              <a:rPr lang="zh-CN" altLang="en-US" smtClean="0"/>
              <a:t>‹#›</a:t>
            </a:fld>
            <a:endParaRPr lang="zh-CN" altLang="en-US"/>
          </a:p>
        </p:txBody>
      </p:sp>
    </p:spTree>
    <p:extLst>
      <p:ext uri="{BB962C8B-B14F-4D97-AF65-F5344CB8AC3E}">
        <p14:creationId val="1894746590"/>
      </p:ext>
    </p:extLst>
  </p:cSld>
  <p:clrMapOvr>
    <a:masterClrMapping/>
  </p:clrMapOvr>
  <p:transition spd="slow" advTm="3000">
    <p:cove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C18E75D2-04D7-49D4-8754-1ABA7ADA76B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64B14BE-B588-444A-92EC-77BC4F67EB7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2192C98-1547-477B-86D2-2D36BA9753AC}"/>
              </a:ext>
            </a:extLst>
          </p:cNvPr>
          <p:cNvSpPr>
            <a:spLocks noGrp="1"/>
          </p:cNvSpPr>
          <p:nvPr>
            <p:ph type="dt" sz="half" idx="10"/>
          </p:nvPr>
        </p:nvSpPr>
        <p:spPr/>
        <p:txBody>
          <a:bodyPr/>
          <a:lstStyle/>
          <a:p>
            <a:fld id="{DC06EA0B-A24E-4C24-836D-B8702ECB4FF1}" type="datetimeFigureOut">
              <a:rPr lang="zh-CN" altLang="en-US" smtClean="0"/>
              <a:t>2020/12/8</a:t>
            </a:fld>
            <a:endParaRPr lang="zh-CN" altLang="en-US"/>
          </a:p>
        </p:txBody>
      </p:sp>
      <p:sp>
        <p:nvSpPr>
          <p:cNvPr id="5" name="页脚占位符 4">
            <a:extLst>
              <a:ext uri="{FF2B5EF4-FFF2-40B4-BE49-F238E27FC236}">
                <a16:creationId xmlns:a16="http://schemas.microsoft.com/office/drawing/2014/main" id="{E83AD646-E343-478B-A59B-DCFD728FC6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10D5700-8B44-4747-8F2F-09EB2C33B44D}"/>
              </a:ext>
            </a:extLst>
          </p:cNvPr>
          <p:cNvSpPr>
            <a:spLocks noGrp="1"/>
          </p:cNvSpPr>
          <p:nvPr>
            <p:ph type="sldNum" sz="quarter" idx="12"/>
          </p:nvPr>
        </p:nvSpPr>
        <p:spPr/>
        <p:txBody>
          <a:bodyPr/>
          <a:lstStyle/>
          <a:p>
            <a:fld id="{FDB8B387-C4A6-4525-B476-885C6CCB3EF5}" type="slidenum">
              <a:rPr lang="zh-CN" altLang="en-US" smtClean="0"/>
              <a:t>‹#›</a:t>
            </a:fld>
            <a:endParaRPr lang="zh-CN" altLang="en-US"/>
          </a:p>
        </p:txBody>
      </p:sp>
    </p:spTree>
    <p:extLst>
      <p:ext uri="{BB962C8B-B14F-4D97-AF65-F5344CB8AC3E}">
        <p14:creationId val="2859278014"/>
      </p:ext>
    </p:extLst>
  </p:cSld>
  <p:clrMapOvr>
    <a:masterClrMapping/>
  </p:clrMapOvr>
  <p:transition spd="slow" advTm="3000">
    <p:cove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39140E4B-A82A-40FA-8B9F-A3B604894CD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69B7FB1-35B2-462C-8A95-9D7EB02514D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BA3A56E-451C-4D69-AFED-14657E8D2883}"/>
              </a:ext>
            </a:extLst>
          </p:cNvPr>
          <p:cNvSpPr>
            <a:spLocks noGrp="1"/>
          </p:cNvSpPr>
          <p:nvPr>
            <p:ph type="dt" sz="half" idx="10"/>
          </p:nvPr>
        </p:nvSpPr>
        <p:spPr/>
        <p:txBody>
          <a:bodyPr/>
          <a:lstStyle/>
          <a:p>
            <a:fld id="{DC06EA0B-A24E-4C24-836D-B8702ECB4FF1}" type="datetimeFigureOut">
              <a:rPr lang="zh-CN" altLang="en-US" smtClean="0"/>
              <a:t>2020/12/8</a:t>
            </a:fld>
            <a:endParaRPr lang="zh-CN" altLang="en-US"/>
          </a:p>
        </p:txBody>
      </p:sp>
      <p:sp>
        <p:nvSpPr>
          <p:cNvPr id="5" name="页脚占位符 4">
            <a:extLst>
              <a:ext uri="{FF2B5EF4-FFF2-40B4-BE49-F238E27FC236}">
                <a16:creationId xmlns:a16="http://schemas.microsoft.com/office/drawing/2014/main" id="{FF89CFC6-3DAE-4EAE-8DA9-357CB389F34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A1C21D8-AB3F-4103-9A8A-BA056393B13A}"/>
              </a:ext>
            </a:extLst>
          </p:cNvPr>
          <p:cNvSpPr>
            <a:spLocks noGrp="1"/>
          </p:cNvSpPr>
          <p:nvPr>
            <p:ph type="sldNum" sz="quarter" idx="12"/>
          </p:nvPr>
        </p:nvSpPr>
        <p:spPr/>
        <p:txBody>
          <a:bodyPr/>
          <a:lstStyle/>
          <a:p>
            <a:fld id="{FDB8B387-C4A6-4525-B476-885C6CCB3EF5}" type="slidenum">
              <a:rPr lang="zh-CN" altLang="en-US" smtClean="0"/>
              <a:t>‹#›</a:t>
            </a:fld>
            <a:endParaRPr lang="zh-CN" altLang="en-US"/>
          </a:p>
        </p:txBody>
      </p:sp>
    </p:spTree>
    <p:extLst>
      <p:ext uri="{BB962C8B-B14F-4D97-AF65-F5344CB8AC3E}">
        <p14:creationId val="3449633242"/>
      </p:ext>
    </p:extLst>
  </p:cSld>
  <p:clrMapOvr>
    <a:masterClrMapping/>
  </p:clrMapOvr>
  <p:transition spd="slow" advTm="3000">
    <p:cove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节标题">
    <p:spTree>
      <p:nvGrpSpPr>
        <p:cNvPr id="1" name=""/>
        <p:cNvGrpSpPr/>
        <p:nvPr/>
      </p:nvGrpSpPr>
      <p:grpSpPr>
        <a:xfrm>
          <a:off x="0" y="0"/>
          <a:ext cx="0" cy="0"/>
        </a:xfrm>
      </p:grpSpPr>
      <p:sp>
        <p:nvSpPr>
          <p:cNvPr id="5" name="矩形 4">
            <a:extLst>
              <a:ext uri="{FF2B5EF4-FFF2-40B4-BE49-F238E27FC236}">
                <a16:creationId xmlns:a16="http://schemas.microsoft.com/office/drawing/2014/main" id="{491628B1-DD17-4E29-9051-B521DFEC6B4B}"/>
              </a:ext>
            </a:extLst>
          </p:cNvPr>
          <p:cNvSpPr/>
          <p:nvPr userDrawn="1"/>
        </p:nvSpPr>
        <p:spPr>
          <a:xfrm>
            <a:off x="0" y="72000"/>
            <a:ext cx="12096000" cy="6786000"/>
          </a:xfrm>
          <a:prstGeom prst="rect">
            <a:avLst/>
          </a:prstGeom>
          <a:noFill/>
          <a:ln w="107950">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val="3870593324"/>
      </p:ext>
    </p:extLst>
  </p:cSld>
  <p:clrMapOvr>
    <a:masterClrMapping/>
  </p:clrMapOvr>
  <p:transition spd="slow" advTm="3000">
    <p:push dir="u"/>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657293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4074046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2496141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2576439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2829221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pic>
        <p:nvPicPr>
          <p:cNvPr id="8" name="图片 7">
            <a:extLst>
              <a:ext uri="{FF2B5EF4-FFF2-40B4-BE49-F238E27FC236}">
                <a16:creationId xmlns:a16="http://schemas.microsoft.com/office/drawing/2014/main" id="{932D628B-878A-4C37-8C7D-5BD7E3762CC6}"/>
              </a:ext>
            </a:extLst>
          </p:cNvPr>
          <p:cNvPicPr>
            <a:picLocks noChangeAspect="1"/>
          </p:cNvPicPr>
          <p:nvPr userDrawn="1"/>
        </p:nvPicPr>
        <p:blipFill>
          <a:blip r:embed="rId1">
            <a:extLst>
              <a:ext uri="{28A0092B-C50C-407E-A947-70E740481C1C}">
                <a14:useLocalDpi val="0"/>
              </a:ext>
            </a:extLst>
          </a:blip>
          <a:srcRect l="7808" r="7808"/>
          <a:stretch>
            <a:fillRect/>
          </a:stretch>
        </p:blipFill>
        <p:spPr>
          <a:xfrm rot="5400000" flipH="1" flipV="1">
            <a:off x="2667001" y="-2667000"/>
            <a:ext cx="6858000" cy="12192000"/>
          </a:xfrm>
          <a:prstGeom prst="rect">
            <a:avLst/>
          </a:prstGeom>
        </p:spPr>
      </p:pic>
      <p:sp>
        <p:nvSpPr>
          <p:cNvPr id="2" name="矩形 1">
            <a:extLst>
              <a:ext uri="{FF2B5EF4-FFF2-40B4-BE49-F238E27FC236}">
                <a16:creationId xmlns:a16="http://schemas.microsoft.com/office/drawing/2014/main" id="{350FC2EF-DA53-413E-AEC6-B951D5C285C7}"/>
              </a:ext>
            </a:extLst>
          </p:cNvPr>
          <p:cNvSpPr/>
          <p:nvPr userDrawn="1"/>
        </p:nvSpPr>
        <p:spPr>
          <a:xfrm>
            <a:off x="236862" y="245125"/>
            <a:ext cx="11718275" cy="636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958D5D67-9285-4824-80DD-DB6ACFF9A590}"/>
              </a:ext>
            </a:extLst>
          </p:cNvPr>
          <p:cNvGrpSpPr/>
          <p:nvPr userDrawn="1"/>
        </p:nvGrpSpPr>
        <p:grpSpPr>
          <a:xfrm>
            <a:off x="660400" y="632093"/>
            <a:ext cx="793214" cy="793214"/>
            <a:chOff x="660400" y="451692"/>
            <a:chExt cx="793214" cy="793214"/>
          </a:xfrm>
        </p:grpSpPr>
        <p:sp>
          <p:nvSpPr>
            <p:cNvPr id="4" name="椭圆 3">
              <a:extLst>
                <a:ext uri="{FF2B5EF4-FFF2-40B4-BE49-F238E27FC236}">
                  <a16:creationId xmlns:a16="http://schemas.microsoft.com/office/drawing/2014/main" id="{A9D13ADB-416B-4970-BFAA-B997CFBA9D24}"/>
                </a:ext>
              </a:extLst>
            </p:cNvPr>
            <p:cNvSpPr/>
            <p:nvPr userDrawn="1"/>
          </p:nvSpPr>
          <p:spPr>
            <a:xfrm>
              <a:off x="660400" y="451692"/>
              <a:ext cx="793214" cy="79321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加号 2">
              <a:extLst>
                <a:ext uri="{FF2B5EF4-FFF2-40B4-BE49-F238E27FC236}">
                  <a16:creationId xmlns:a16="http://schemas.microsoft.com/office/drawing/2014/main" id="{7E32B0B0-50CC-4A6C-A4C2-46220E2F5C91}"/>
                </a:ext>
              </a:extLst>
            </p:cNvPr>
            <p:cNvSpPr/>
            <p:nvPr userDrawn="1"/>
          </p:nvSpPr>
          <p:spPr>
            <a:xfrm>
              <a:off x="660400" y="451692"/>
              <a:ext cx="793214" cy="793214"/>
            </a:xfrm>
            <a:prstGeom prst="mathPlu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513514"/>
      </p:ext>
    </p:extLst>
  </p:cSld>
  <p:clrMapOvr>
    <a:masterClrMapping/>
  </p:clrMapOvr>
  <p:transition spd="slow" advTm="3000">
    <p:cove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669055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0123000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2097819"/>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61454815"/>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7614835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7216647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幻灯片">
    <p:spTree>
      <p:nvGrpSpPr>
        <p:cNvPr id="1" name=""/>
        <p:cNvGrpSpPr/>
        <p:nvPr/>
      </p:nvGrpSpPr>
      <p:grpSpPr>
        <a:xfrm>
          <a:off x="0" y="0"/>
          <a:ext cx="0" cy="0"/>
        </a:xfrm>
      </p:grpSpPr>
      <p:pic>
        <p:nvPicPr>
          <p:cNvPr id="8" name="图片 7">
            <a:extLst>
              <a:ext uri="{FF2B5EF4-FFF2-40B4-BE49-F238E27FC236}">
                <a16:creationId xmlns:a16="http://schemas.microsoft.com/office/drawing/2014/main" id="{932D628B-878A-4C37-8C7D-5BD7E3762CC6}"/>
              </a:ext>
            </a:extLst>
          </p:cNvPr>
          <p:cNvPicPr>
            <a:picLocks noChangeAspect="1"/>
          </p:cNvPicPr>
          <p:nvPr userDrawn="1"/>
        </p:nvPicPr>
        <p:blipFill>
          <a:blip r:embed="rId1">
            <a:extLst>
              <a:ext uri="{28A0092B-C50C-407E-A947-70E740481C1C}">
                <a14:useLocalDpi val="0"/>
              </a:ext>
            </a:extLst>
          </a:blip>
          <a:srcRect l="7808" r="7808"/>
          <a:stretch>
            <a:fillRect/>
          </a:stretch>
        </p:blipFill>
        <p:spPr>
          <a:xfrm rot="5400000" flipH="1" flipV="1">
            <a:off x="2667001" y="-2667000"/>
            <a:ext cx="6858000" cy="12192000"/>
          </a:xfrm>
          <a:prstGeom prst="rect">
            <a:avLst/>
          </a:prstGeom>
        </p:spPr>
      </p:pic>
      <p:sp>
        <p:nvSpPr>
          <p:cNvPr id="2" name="矩形 1">
            <a:extLst>
              <a:ext uri="{FF2B5EF4-FFF2-40B4-BE49-F238E27FC236}">
                <a16:creationId xmlns:a16="http://schemas.microsoft.com/office/drawing/2014/main" id="{350FC2EF-DA53-413E-AEC6-B951D5C285C7}"/>
              </a:ext>
            </a:extLst>
          </p:cNvPr>
          <p:cNvSpPr/>
          <p:nvPr userDrawn="1"/>
        </p:nvSpPr>
        <p:spPr>
          <a:xfrm>
            <a:off x="236862" y="245125"/>
            <a:ext cx="11718275" cy="636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384055436"/>
      </p:ext>
    </p:extLst>
  </p:cSld>
  <p:clrMapOvr>
    <a:masterClrMapping/>
  </p:clrMapOvr>
  <p:transition spd="slow" advTm="3000">
    <p:cove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9" name="图片 8">
            <a:extLst>
              <a:ext uri="{FF2B5EF4-FFF2-40B4-BE49-F238E27FC236}">
                <a16:creationId xmlns:a16="http://schemas.microsoft.com/office/drawing/2014/main" id="{6A770969-2FD4-4EE7-917B-2D04EABEB06A}"/>
              </a:ext>
            </a:extLst>
          </p:cNvPr>
          <p:cNvPicPr>
            <a:picLocks noChangeAspect="1"/>
          </p:cNvPicPr>
          <p:nvPr userDrawn="1"/>
        </p:nvPicPr>
        <p:blipFill>
          <a:blip r:embed="rId1">
            <a:extLst>
              <a:ext uri="{BEBA8EAE-BF5A-486C-A8C5-ECC9F3942E4B}">
                <a14:imgProps>
                  <a14:imgLayer xmlns:d3p1="http://schemas.openxmlformats.org/officeDocument/2006/relationships" d3p1:embed="">
                    <a14:imgEffect>
                      <a14:brightnessContrast bright="20000" contrast="40000"/>
                    </a14:imgEffect>
                  </a14:imgLayer>
                </a14:imgProps>
              </a:ext>
              <a:ext uri="{28A0092B-C50C-407E-A947-70E740481C1C}">
                <a14:useLocalDpi val="0"/>
              </a:ext>
            </a:extLst>
          </a:blip>
          <a:srcRect l="15423"/>
          <a:stretch>
            <a:fillRect/>
          </a:stretch>
        </p:blipFill>
        <p:spPr>
          <a:xfrm rot="16200000">
            <a:off x="2659127" y="-2659128"/>
            <a:ext cx="6873745" cy="12192000"/>
          </a:xfrm>
          <a:prstGeom prst="rect">
            <a:avLst/>
          </a:prstGeom>
        </p:spPr>
      </p:pic>
      <p:pic>
        <p:nvPicPr>
          <p:cNvPr id="5" name="图片 4">
            <a:extLst>
              <a:ext uri="{FF2B5EF4-FFF2-40B4-BE49-F238E27FC236}">
                <a16:creationId xmlns:a16="http://schemas.microsoft.com/office/drawing/2014/main" id="{DFCB4A48-5252-4D6A-BFBF-8244B676C1BD}"/>
              </a:ext>
            </a:extLst>
          </p:cNvPr>
          <p:cNvPicPr>
            <a:picLocks noChangeAspect="1"/>
          </p:cNvPicPr>
          <p:nvPr userDrawn="1"/>
        </p:nvPicPr>
        <p:blipFill>
          <a:blip r:embed="rId2">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rot="16200000">
            <a:off x="6912039" y="1593784"/>
            <a:ext cx="6873747" cy="3686175"/>
          </a:xfrm>
          <a:prstGeom prst="rect">
            <a:avLst/>
          </a:prstGeom>
        </p:spPr>
      </p:pic>
    </p:spTree>
    <p:extLst>
      <p:ext uri="{BB962C8B-B14F-4D97-AF65-F5344CB8AC3E}">
        <p14:creationId val="3730396625"/>
      </p:ext>
    </p:extLst>
  </p:cSld>
  <p:clrMapOvr>
    <a:masterClrMapping/>
  </p:clrMapOvr>
  <p:transition spd="slow" advTm="3000">
    <p:cove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F028A72A-814E-464B-A6DD-6F0B66946DB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C061E9F-F9A4-4F17-B589-B2B1216C6E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75A19D8-641C-4769-8661-B67745B9FD6B}"/>
              </a:ext>
            </a:extLst>
          </p:cNvPr>
          <p:cNvSpPr>
            <a:spLocks noGrp="1"/>
          </p:cNvSpPr>
          <p:nvPr>
            <p:ph type="dt" sz="half" idx="10"/>
          </p:nvPr>
        </p:nvSpPr>
        <p:spPr/>
        <p:txBody>
          <a:bodyPr/>
          <a:lstStyle/>
          <a:p>
            <a:fld id="{DC06EA0B-A24E-4C24-836D-B8702ECB4FF1}" type="datetimeFigureOut">
              <a:rPr lang="zh-CN" altLang="en-US" smtClean="0"/>
              <a:t>2020/12/8</a:t>
            </a:fld>
            <a:endParaRPr lang="zh-CN" altLang="en-US"/>
          </a:p>
        </p:txBody>
      </p:sp>
      <p:sp>
        <p:nvSpPr>
          <p:cNvPr id="5" name="页脚占位符 4">
            <a:extLst>
              <a:ext uri="{FF2B5EF4-FFF2-40B4-BE49-F238E27FC236}">
                <a16:creationId xmlns:a16="http://schemas.microsoft.com/office/drawing/2014/main" id="{99F947F7-3C18-4BC2-A0B9-86CAF2962D7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5F192DB-B347-4C88-8140-D67D6AFEBC15}"/>
              </a:ext>
            </a:extLst>
          </p:cNvPr>
          <p:cNvSpPr>
            <a:spLocks noGrp="1"/>
          </p:cNvSpPr>
          <p:nvPr>
            <p:ph type="sldNum" sz="quarter" idx="12"/>
          </p:nvPr>
        </p:nvSpPr>
        <p:spPr/>
        <p:txBody>
          <a:bodyPr/>
          <a:lstStyle/>
          <a:p>
            <a:fld id="{FDB8B387-C4A6-4525-B476-885C6CCB3EF5}" type="slidenum">
              <a:rPr lang="zh-CN" altLang="en-US" smtClean="0"/>
              <a:t>‹#›</a:t>
            </a:fld>
            <a:endParaRPr lang="zh-CN" altLang="en-US"/>
          </a:p>
        </p:txBody>
      </p:sp>
    </p:spTree>
    <p:extLst>
      <p:ext uri="{BB962C8B-B14F-4D97-AF65-F5344CB8AC3E}">
        <p14:creationId val="2665534669"/>
      </p:ext>
    </p:extLst>
  </p:cSld>
  <p:clrMapOvr>
    <a:masterClrMapping/>
  </p:clrMapOvr>
  <p:transition spd="slow" advTm="3000">
    <p:cove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D5120E61-53E0-4562-8B76-1B3F155912F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A337B1-7AC3-4364-8C96-DBB379E3EF8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8A921A8-286D-413A-8B7F-57F8E0D5D1D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A960604-824D-402E-A9A9-C8036CDFAF79}"/>
              </a:ext>
            </a:extLst>
          </p:cNvPr>
          <p:cNvSpPr>
            <a:spLocks noGrp="1"/>
          </p:cNvSpPr>
          <p:nvPr>
            <p:ph type="dt" sz="half" idx="10"/>
          </p:nvPr>
        </p:nvSpPr>
        <p:spPr/>
        <p:txBody>
          <a:bodyPr/>
          <a:lstStyle/>
          <a:p>
            <a:fld id="{DC06EA0B-A24E-4C24-836D-B8702ECB4FF1}" type="datetimeFigureOut">
              <a:rPr lang="zh-CN" altLang="en-US" smtClean="0"/>
              <a:t>2020/12/8</a:t>
            </a:fld>
            <a:endParaRPr lang="zh-CN" altLang="en-US"/>
          </a:p>
        </p:txBody>
      </p:sp>
      <p:sp>
        <p:nvSpPr>
          <p:cNvPr id="6" name="页脚占位符 5">
            <a:extLst>
              <a:ext uri="{FF2B5EF4-FFF2-40B4-BE49-F238E27FC236}">
                <a16:creationId xmlns:a16="http://schemas.microsoft.com/office/drawing/2014/main" id="{EAA13075-E116-4F80-8A84-64D57ACE1CD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75B47E0-A548-4246-ABF8-FE083F8D3007}"/>
              </a:ext>
            </a:extLst>
          </p:cNvPr>
          <p:cNvSpPr>
            <a:spLocks noGrp="1"/>
          </p:cNvSpPr>
          <p:nvPr>
            <p:ph type="sldNum" sz="quarter" idx="12"/>
          </p:nvPr>
        </p:nvSpPr>
        <p:spPr/>
        <p:txBody>
          <a:bodyPr/>
          <a:lstStyle/>
          <a:p>
            <a:fld id="{FDB8B387-C4A6-4525-B476-885C6CCB3EF5}" type="slidenum">
              <a:rPr lang="zh-CN" altLang="en-US" smtClean="0"/>
              <a:t>‹#›</a:t>
            </a:fld>
            <a:endParaRPr lang="zh-CN" altLang="en-US"/>
          </a:p>
        </p:txBody>
      </p:sp>
    </p:spTree>
    <p:extLst>
      <p:ext uri="{BB962C8B-B14F-4D97-AF65-F5344CB8AC3E}">
        <p14:creationId val="3712770319"/>
      </p:ext>
    </p:extLst>
  </p:cSld>
  <p:clrMapOvr>
    <a:masterClrMapping/>
  </p:clrMapOvr>
  <p:transition spd="slow" advTm="3000">
    <p:cove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3103F840-6156-4044-9675-B11429C0098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A417E44-1260-4FA8-8118-7804091987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E4F47D0-5E0E-4AF8-83BE-97201EC175E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C502697-8D2B-4F94-8C81-CA25A2245C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69231A8-F80B-4876-997E-43A4373C2AC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AF69EFF-B373-4706-BBAD-EF8640F3EE39}"/>
              </a:ext>
            </a:extLst>
          </p:cNvPr>
          <p:cNvSpPr>
            <a:spLocks noGrp="1"/>
          </p:cNvSpPr>
          <p:nvPr>
            <p:ph type="dt" sz="half" idx="10"/>
          </p:nvPr>
        </p:nvSpPr>
        <p:spPr/>
        <p:txBody>
          <a:bodyPr/>
          <a:lstStyle/>
          <a:p>
            <a:fld id="{DC06EA0B-A24E-4C24-836D-B8702ECB4FF1}" type="datetimeFigureOut">
              <a:rPr lang="zh-CN" altLang="en-US" smtClean="0"/>
              <a:t>2020/12/8</a:t>
            </a:fld>
            <a:endParaRPr lang="zh-CN" altLang="en-US"/>
          </a:p>
        </p:txBody>
      </p:sp>
      <p:sp>
        <p:nvSpPr>
          <p:cNvPr id="8" name="页脚占位符 7">
            <a:extLst>
              <a:ext uri="{FF2B5EF4-FFF2-40B4-BE49-F238E27FC236}">
                <a16:creationId xmlns:a16="http://schemas.microsoft.com/office/drawing/2014/main" id="{83D98F49-73C3-414E-ADEF-D807CDC7D9A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A27141C-16AF-42F8-AAEB-CB07C8D564C6}"/>
              </a:ext>
            </a:extLst>
          </p:cNvPr>
          <p:cNvSpPr>
            <a:spLocks noGrp="1"/>
          </p:cNvSpPr>
          <p:nvPr>
            <p:ph type="sldNum" sz="quarter" idx="12"/>
          </p:nvPr>
        </p:nvSpPr>
        <p:spPr/>
        <p:txBody>
          <a:bodyPr/>
          <a:lstStyle/>
          <a:p>
            <a:fld id="{FDB8B387-C4A6-4525-B476-885C6CCB3EF5}" type="slidenum">
              <a:rPr lang="zh-CN" altLang="en-US" smtClean="0"/>
              <a:t>‹#›</a:t>
            </a:fld>
            <a:endParaRPr lang="zh-CN" altLang="en-US"/>
          </a:p>
        </p:txBody>
      </p:sp>
    </p:spTree>
    <p:extLst>
      <p:ext uri="{BB962C8B-B14F-4D97-AF65-F5344CB8AC3E}">
        <p14:creationId val="431244260"/>
      </p:ext>
    </p:extLst>
  </p:cSld>
  <p:clrMapOvr>
    <a:masterClrMapping/>
  </p:clrMapOvr>
  <p:transition spd="slow" advTm="3000">
    <p:cove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103B0C11-9AD0-4C2C-B4F2-9B515F7145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83D96BD-6F54-48D7-9095-417EAFB028FC}"/>
              </a:ext>
            </a:extLst>
          </p:cNvPr>
          <p:cNvSpPr>
            <a:spLocks noGrp="1"/>
          </p:cNvSpPr>
          <p:nvPr>
            <p:ph type="dt" sz="half" idx="10"/>
          </p:nvPr>
        </p:nvSpPr>
        <p:spPr/>
        <p:txBody>
          <a:bodyPr/>
          <a:lstStyle/>
          <a:p>
            <a:fld id="{DC06EA0B-A24E-4C24-836D-B8702ECB4FF1}" type="datetimeFigureOut">
              <a:rPr lang="zh-CN" altLang="en-US" smtClean="0"/>
              <a:t>2020/12/8</a:t>
            </a:fld>
            <a:endParaRPr lang="zh-CN" altLang="en-US"/>
          </a:p>
        </p:txBody>
      </p:sp>
      <p:sp>
        <p:nvSpPr>
          <p:cNvPr id="4" name="页脚占位符 3">
            <a:extLst>
              <a:ext uri="{FF2B5EF4-FFF2-40B4-BE49-F238E27FC236}">
                <a16:creationId xmlns:a16="http://schemas.microsoft.com/office/drawing/2014/main" id="{4E3C8B1A-111A-4380-827B-D9C036BD27F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6343CD5-04D5-4A77-BD3B-7D0A689A28EF}"/>
              </a:ext>
            </a:extLst>
          </p:cNvPr>
          <p:cNvSpPr>
            <a:spLocks noGrp="1"/>
          </p:cNvSpPr>
          <p:nvPr>
            <p:ph type="sldNum" sz="quarter" idx="12"/>
          </p:nvPr>
        </p:nvSpPr>
        <p:spPr/>
        <p:txBody>
          <a:bodyPr/>
          <a:lstStyle/>
          <a:p>
            <a:fld id="{FDB8B387-C4A6-4525-B476-885C6CCB3EF5}" type="slidenum">
              <a:rPr lang="zh-CN" altLang="en-US" smtClean="0"/>
              <a:t>‹#›</a:t>
            </a:fld>
            <a:endParaRPr lang="zh-CN" altLang="en-US"/>
          </a:p>
        </p:txBody>
      </p:sp>
    </p:spTree>
    <p:extLst>
      <p:ext uri="{BB962C8B-B14F-4D97-AF65-F5344CB8AC3E}">
        <p14:creationId val="4248683718"/>
      </p:ext>
    </p:extLst>
  </p:cSld>
  <p:clrMapOvr>
    <a:masterClrMapping/>
  </p:clrMapOvr>
  <p:transition spd="slow" advTm="3000">
    <p:cove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76E1EB6D-099B-447D-93F6-719EF7355440}"/>
              </a:ext>
            </a:extLst>
          </p:cNvPr>
          <p:cNvSpPr>
            <a:spLocks noGrp="1"/>
          </p:cNvSpPr>
          <p:nvPr>
            <p:ph type="dt" sz="half" idx="10"/>
          </p:nvPr>
        </p:nvSpPr>
        <p:spPr/>
        <p:txBody>
          <a:bodyPr/>
          <a:lstStyle/>
          <a:p>
            <a:fld id="{DC06EA0B-A24E-4C24-836D-B8702ECB4FF1}" type="datetimeFigureOut">
              <a:rPr lang="zh-CN" altLang="en-US" smtClean="0"/>
              <a:t>2020/12/8</a:t>
            </a:fld>
            <a:endParaRPr lang="zh-CN" altLang="en-US"/>
          </a:p>
        </p:txBody>
      </p:sp>
      <p:sp>
        <p:nvSpPr>
          <p:cNvPr id="3" name="页脚占位符 2">
            <a:extLst>
              <a:ext uri="{FF2B5EF4-FFF2-40B4-BE49-F238E27FC236}">
                <a16:creationId xmlns:a16="http://schemas.microsoft.com/office/drawing/2014/main" id="{32F646DF-1615-4CD3-8763-52797F50791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725CF51-C8E2-4155-B81A-BBCBCD3A0563}"/>
              </a:ext>
            </a:extLst>
          </p:cNvPr>
          <p:cNvSpPr>
            <a:spLocks noGrp="1"/>
          </p:cNvSpPr>
          <p:nvPr>
            <p:ph type="sldNum" sz="quarter" idx="12"/>
          </p:nvPr>
        </p:nvSpPr>
        <p:spPr/>
        <p:txBody>
          <a:bodyPr/>
          <a:lstStyle/>
          <a:p>
            <a:fld id="{FDB8B387-C4A6-4525-B476-885C6CCB3EF5}" type="slidenum">
              <a:rPr lang="zh-CN" altLang="en-US" smtClean="0"/>
              <a:t>‹#›</a:t>
            </a:fld>
            <a:endParaRPr lang="zh-CN" altLang="en-US"/>
          </a:p>
        </p:txBody>
      </p:sp>
    </p:spTree>
    <p:extLst>
      <p:ext uri="{BB962C8B-B14F-4D97-AF65-F5344CB8AC3E}">
        <p14:creationId val="906721670"/>
      </p:ext>
    </p:extLst>
  </p:cSld>
  <p:clrMapOvr>
    <a:masterClrMapping/>
  </p:clrMapOvr>
  <p:transition spd="slow" advTm="3000">
    <p:cove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50E7526A-3476-4AB7-9CDF-086BDD3164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6CD682-3CF7-492F-9B21-5B53D654B6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5F746EB-ED33-457C-86CF-9A77195B02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6EA0B-A24E-4C24-836D-B8702ECB4FF1}" type="datetimeFigureOut">
              <a:rPr lang="zh-CN" altLang="en-US" smtClean="0"/>
              <a:t>2020/12/8</a:t>
            </a:fld>
            <a:endParaRPr lang="zh-CN" altLang="en-US"/>
          </a:p>
        </p:txBody>
      </p:sp>
      <p:sp>
        <p:nvSpPr>
          <p:cNvPr id="5" name="页脚占位符 4">
            <a:extLst>
              <a:ext uri="{FF2B5EF4-FFF2-40B4-BE49-F238E27FC236}">
                <a16:creationId xmlns:a16="http://schemas.microsoft.com/office/drawing/2014/main" id="{6F3C197F-5613-4F9C-BE36-DF0046445C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949BEB3-E062-4759-AC58-C48E9B10D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8B387-C4A6-4525-B476-885C6CCB3EF5}" type="slidenum">
              <a:rPr lang="zh-CN" altLang="en-US" smtClean="0"/>
              <a:t>‹#›</a:t>
            </a:fld>
            <a:endParaRPr lang="zh-CN" altLang="en-US"/>
          </a:p>
        </p:txBody>
      </p:sp>
    </p:spTree>
    <p:extLst>
      <p:ext uri="{BB962C8B-B14F-4D97-AF65-F5344CB8AC3E}">
        <p14:creationId val="185487023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1" r:id="rId14"/>
  </p:sldLayoutIdLst>
  <p:transition spd="slow" advTm="3000">
    <p:cover/>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3864026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4.xml" Type="http://schemas.openxmlformats.org/officeDocument/2006/relationships/slideLayout"/><Relationship Id="rId2" Target="../theme/themeOverride1.xml" Type="http://schemas.openxmlformats.org/officeDocument/2006/relationships/themeOverride"/><Relationship Id="rId3"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theme/themeOverride10.xml" Type="http://schemas.openxmlformats.org/officeDocument/2006/relationships/themeOverr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11.xml" Type="http://schemas.openxmlformats.org/officeDocument/2006/relationships/themeOverride"/><Relationship Id="rId3" Target="../media/image10.jpeg" Type="http://schemas.openxmlformats.org/officeDocument/2006/relationships/image"/><Relationship Id="rId4" Target="../media/image11.jpeg" Type="http://schemas.openxmlformats.org/officeDocument/2006/relationships/image"/><Relationship Id="rId5" Target="../tags/tag2.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12.xml" Type="http://schemas.openxmlformats.org/officeDocument/2006/relationships/themeOverride"/><Relationship Id="rId3" Target="../media/image1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13.xml" Type="http://schemas.openxmlformats.org/officeDocument/2006/relationships/themeOverride"/><Relationship Id="rId3" Target="../media/image1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14.xml" Type="http://schemas.openxmlformats.org/officeDocument/2006/relationships/themeOverride"/><Relationship Id="rId3" Target="../media/image1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15.xml" Type="http://schemas.openxmlformats.org/officeDocument/2006/relationships/themeOverride"/><Relationship Id="rId3" Target="../media/image1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theme/themeOverride16.xml" Type="http://schemas.openxmlformats.org/officeDocument/2006/relationships/themeOverr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17.xml" Type="http://schemas.openxmlformats.org/officeDocument/2006/relationships/themeOverride"/><Relationship Id="rId3" Target="../media/image16.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18.xml" Type="http://schemas.openxmlformats.org/officeDocument/2006/relationships/themeOverride"/><Relationship Id="rId3" Target="../media/image17.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19.xml" Type="http://schemas.openxmlformats.org/officeDocument/2006/relationships/themeOverride"/><Relationship Id="rId3" Target="../media/image18.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4.xml" Type="http://schemas.openxmlformats.org/officeDocument/2006/relationships/slideLayout"/><Relationship Id="rId2" Target="../theme/themeOverride2.xml" Type="http://schemas.openxmlformats.org/officeDocument/2006/relationships/themeOverr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20.xml" Type="http://schemas.openxmlformats.org/officeDocument/2006/relationships/themeOverride"/><Relationship Id="rId3" Target="../media/image19.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theme/themeOverride21.xml" Type="http://schemas.openxmlformats.org/officeDocument/2006/relationships/themeOverr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22.xml" Type="http://schemas.openxmlformats.org/officeDocument/2006/relationships/themeOverride"/><Relationship Id="rId3" Target="../notesSlides/notesSlide1.xml" Type="http://schemas.openxmlformats.org/officeDocument/2006/relationships/notesSlide"/><Relationship Id="rId4" Target="../media/image20.jpeg" Type="http://schemas.openxmlformats.org/officeDocument/2006/relationships/image"/><Relationship Id="rId5" Target="../media/image21.jpeg" Type="http://schemas.openxmlformats.org/officeDocument/2006/relationships/image"/><Relationship Id="rId6" Target="../media/image22.jpeg" Type="http://schemas.openxmlformats.org/officeDocument/2006/relationships/image"/><Relationship Id="rId7" Target="../media/image23.jpeg" Type="http://schemas.openxmlformats.org/officeDocument/2006/relationships/image"/><Relationship Id="rId8" Target="../tags/tag3.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23.xml" Type="http://schemas.openxmlformats.org/officeDocument/2006/relationships/themeOverr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24.xml" Type="http://schemas.openxmlformats.org/officeDocument/2006/relationships/themeOverride"/><Relationship Id="rId3" Target="../media/image24.jpeg" Type="http://schemas.openxmlformats.org/officeDocument/2006/relationships/image"/><Relationship Id="rId4" Target="../media/image25.jpeg" Type="http://schemas.openxmlformats.org/officeDocument/2006/relationships/image"/><Relationship Id="rId5" Target="../media/image26.jpeg" Type="http://schemas.openxmlformats.org/officeDocument/2006/relationships/image"/><Relationship Id="rId6" Target="../media/image27.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4.xml" Type="http://schemas.openxmlformats.org/officeDocument/2006/relationships/slideLayout"/><Relationship Id="rId2" Target="../theme/themeOverride3.xml" Type="http://schemas.openxmlformats.org/officeDocument/2006/relationships/themeOverr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4.xml" Type="http://schemas.openxmlformats.org/officeDocument/2006/relationships/themeOverride"/><Relationship Id="rId3"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5.xml" Type="http://schemas.openxmlformats.org/officeDocument/2006/relationships/themeOverride"/><Relationship Id="rId3" Target="../media/image6.jpeg" Type="http://schemas.openxmlformats.org/officeDocument/2006/relationships/image"/><Relationship Id="rId4" Target="../tags/tag1.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6.xml" Type="http://schemas.openxmlformats.org/officeDocument/2006/relationships/themeOverride"/><Relationship Id="rId3" Target="../media/image7.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7.xml" Type="http://schemas.openxmlformats.org/officeDocument/2006/relationships/themeOverr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8.xml" Type="http://schemas.openxmlformats.org/officeDocument/2006/relationships/themeOverride"/><Relationship Id="rId3" Target="../media/image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9.xml" Type="http://schemas.openxmlformats.org/officeDocument/2006/relationships/themeOverride"/><Relationship Id="rId3" Target="../media/image9.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文本框 7">
            <a:extLst>
              <a:ext uri="{FF2B5EF4-FFF2-40B4-BE49-F238E27FC236}">
                <a16:creationId xmlns:a16="http://schemas.microsoft.com/office/drawing/2014/main" id="{D1D55C5D-B03A-4839-99F1-4BD698D85952}"/>
              </a:ext>
            </a:extLst>
          </p:cNvPr>
          <p:cNvSpPr txBox="1"/>
          <p:nvPr/>
        </p:nvSpPr>
        <p:spPr>
          <a:xfrm>
            <a:off x="839606" y="1594212"/>
            <a:ext cx="8242804" cy="3017520"/>
          </a:xfrm>
          <a:prstGeom prst="rect">
            <a:avLst/>
          </a:prstGeom>
          <a:noFill/>
        </p:spPr>
        <p:txBody>
          <a:bodyPr rtlCol="0" wrap="square">
            <a:spAutoFit/>
            <a:scene3d>
              <a:camera prst="orthographicFront"/>
              <a:lightRig dir="t" rig="threePt"/>
            </a:scene3d>
            <a:sp3d contourW="12700"/>
          </a:bodyPr>
          <a:lstStyle/>
          <a:p>
            <a:pPr algn="ctr" lvl="0">
              <a:defRPr/>
            </a:pPr>
            <a:r>
              <a:rPr altLang="en-US" b="1" lang="zh-CN" sz="9600">
                <a:gradFill flip="none" rotWithShape="1">
                  <a:gsLst>
                    <a:gs pos="50000">
                      <a:srgbClr val="0070C0"/>
                    </a:gs>
                    <a:gs pos="50000">
                      <a:schemeClr val="accent1">
                        <a:lumMod val="50000"/>
                      </a:schemeClr>
                    </a:gs>
                  </a:gsLst>
                  <a:lin ang="5400000" scaled="1"/>
                </a:gradFill>
                <a:latin panose="020f0502020204030204" typeface="思源宋体 CN"/>
                <a:ea typeface="思源宋体 CN"/>
                <a:cs typeface="+mn-ea"/>
                <a:sym typeface="+mn-lt"/>
              </a:rPr>
              <a:t>护理不良事件</a:t>
            </a:r>
          </a:p>
          <a:p>
            <a:pPr algn="ctr" lvl="0">
              <a:defRPr/>
            </a:pPr>
            <a:r>
              <a:rPr altLang="en-US" b="1" lang="zh-CN" sz="9600">
                <a:gradFill flip="none" rotWithShape="1">
                  <a:gsLst>
                    <a:gs pos="50000">
                      <a:srgbClr val="0070C0"/>
                    </a:gs>
                    <a:gs pos="50000">
                      <a:schemeClr val="accent1">
                        <a:lumMod val="50000"/>
                      </a:schemeClr>
                    </a:gs>
                  </a:gsLst>
                  <a:lin ang="5400000" scaled="1"/>
                </a:gradFill>
                <a:latin panose="020f0502020204030204" typeface="思源宋体 CN"/>
                <a:ea typeface="思源宋体 CN"/>
                <a:cs typeface="+mn-ea"/>
                <a:sym typeface="+mn-lt"/>
              </a:rPr>
              <a:t>与隐患缺陷</a:t>
            </a:r>
          </a:p>
        </p:txBody>
      </p:sp>
      <p:sp>
        <p:nvSpPr>
          <p:cNvPr id="9" name="文本框 8">
            <a:extLst>
              <a:ext uri="{FF2B5EF4-FFF2-40B4-BE49-F238E27FC236}">
                <a16:creationId xmlns:a16="http://schemas.microsoft.com/office/drawing/2014/main" id="{8D059504-AB7B-4C29-BFDA-916CFFF44BB0}"/>
              </a:ext>
            </a:extLst>
          </p:cNvPr>
          <p:cNvSpPr txBox="1"/>
          <p:nvPr/>
        </p:nvSpPr>
        <p:spPr>
          <a:xfrm>
            <a:off x="1005787" y="4853489"/>
            <a:ext cx="8076623" cy="33528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latin panose="020f0502020204030204" typeface="思源宋体 CN"/>
                <a:ea typeface="思源宋体 CN"/>
                <a:cs typeface="+mn-ea"/>
                <a:sym typeface="+mn-lt"/>
              </a:rPr>
              <a:t>请在此处输入您的文字内容请在此处输入您的文字内容请在此处输入您的文字</a:t>
            </a:r>
          </a:p>
        </p:txBody>
      </p:sp>
      <p:grpSp>
        <p:nvGrpSpPr>
          <p:cNvPr id="10" name="组合 9">
            <a:extLst>
              <a:ext uri="{FF2B5EF4-FFF2-40B4-BE49-F238E27FC236}">
                <a16:creationId xmlns:a16="http://schemas.microsoft.com/office/drawing/2014/main" id="{74DCDAD7-D819-47D0-8E41-D6612C32BBA8}"/>
              </a:ext>
            </a:extLst>
          </p:cNvPr>
          <p:cNvGrpSpPr/>
          <p:nvPr/>
        </p:nvGrpSpPr>
        <p:grpSpPr>
          <a:xfrm>
            <a:off x="1596005" y="5712743"/>
            <a:ext cx="2993629" cy="538593"/>
            <a:chOff x="1244534" y="4117271"/>
            <a:chExt cx="1765300" cy="316802"/>
          </a:xfrm>
        </p:grpSpPr>
        <p:sp>
          <p:nvSpPr>
            <p:cNvPr id="11" name="圆角矩形 13">
              <a:extLst>
                <a:ext uri="{FF2B5EF4-FFF2-40B4-BE49-F238E27FC236}">
                  <a16:creationId xmlns:a16="http://schemas.microsoft.com/office/drawing/2014/main" id="{E33EC329-A7B6-44BA-B76F-F129A3D1E258}"/>
                </a:ext>
              </a:extLst>
            </p:cNvPr>
            <p:cNvSpPr/>
            <p:nvPr/>
          </p:nvSpPr>
          <p:spPr>
            <a:xfrm>
              <a:off x="1244534" y="4117271"/>
              <a:ext cx="1765300" cy="316802"/>
            </a:xfrm>
            <a:prstGeom prst="roundRect">
              <a:avLst>
                <a:gd fmla="val 50000" name="adj"/>
              </a:avLst>
            </a:prstGeom>
            <a:solidFill>
              <a:srgbClr val="0070C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800" u="none">
                <a:ln>
                  <a:noFill/>
                </a:ln>
                <a:solidFill>
                  <a:srgbClr val="FFFFFF"/>
                </a:solidFill>
                <a:effectLst/>
                <a:uLnTx/>
                <a:uFillTx/>
                <a:latin panose="020f0502020204030204" typeface="思源宋体 CN"/>
                <a:ea typeface="思源宋体 CN"/>
                <a:cs typeface="+mn-ea"/>
                <a:sym typeface="+mn-lt"/>
              </a:endParaRPr>
            </a:p>
          </p:txBody>
        </p:sp>
        <p:sp>
          <p:nvSpPr>
            <p:cNvPr id="12" name="文本框 11">
              <a:extLst>
                <a:ext uri="{FF2B5EF4-FFF2-40B4-BE49-F238E27FC236}">
                  <a16:creationId xmlns:a16="http://schemas.microsoft.com/office/drawing/2014/main" id="{56F7DA78-6F97-4825-9E5F-11700852186F}"/>
                </a:ext>
              </a:extLst>
            </p:cNvPr>
            <p:cNvSpPr txBox="1"/>
            <p:nvPr/>
          </p:nvSpPr>
          <p:spPr>
            <a:xfrm>
              <a:off x="1288152" y="4156754"/>
              <a:ext cx="1618194" cy="268926"/>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FFFFFF"/>
                  </a:solidFill>
                  <a:effectLst/>
                  <a:uLnTx/>
                  <a:uFillTx/>
                  <a:latin panose="020f0502020204030204" typeface="思源宋体 CN"/>
                  <a:ea typeface="思源宋体 CN"/>
                  <a:cs typeface="+mn-ea"/>
                  <a:sym typeface="+mn-lt"/>
                </a:rPr>
                <a:t>汇报人：优页PPT</a:t>
              </a:r>
            </a:p>
          </p:txBody>
        </p:sp>
      </p:grpSp>
      <p:grpSp>
        <p:nvGrpSpPr>
          <p:cNvPr id="13" name="组合 12">
            <a:extLst>
              <a:ext uri="{FF2B5EF4-FFF2-40B4-BE49-F238E27FC236}">
                <a16:creationId xmlns:a16="http://schemas.microsoft.com/office/drawing/2014/main" id="{76AA5856-E583-4E0C-9ECF-BBD27905D405}"/>
              </a:ext>
            </a:extLst>
          </p:cNvPr>
          <p:cNvGrpSpPr/>
          <p:nvPr/>
        </p:nvGrpSpPr>
        <p:grpSpPr>
          <a:xfrm>
            <a:off x="5235583" y="5712743"/>
            <a:ext cx="2993629" cy="538593"/>
            <a:chOff x="1244534" y="4117271"/>
            <a:chExt cx="1765300" cy="316802"/>
          </a:xfrm>
        </p:grpSpPr>
        <p:sp>
          <p:nvSpPr>
            <p:cNvPr id="14" name="圆角矩形 13">
              <a:extLst>
                <a:ext uri="{FF2B5EF4-FFF2-40B4-BE49-F238E27FC236}">
                  <a16:creationId xmlns:a16="http://schemas.microsoft.com/office/drawing/2014/main" id="{3B235CC3-B32D-4198-B027-7872E313A750}"/>
                </a:ext>
              </a:extLst>
            </p:cNvPr>
            <p:cNvSpPr/>
            <p:nvPr/>
          </p:nvSpPr>
          <p:spPr>
            <a:xfrm>
              <a:off x="1244534" y="4117271"/>
              <a:ext cx="1765300" cy="316802"/>
            </a:xfrm>
            <a:prstGeom prst="roundRect">
              <a:avLst>
                <a:gd fmla="val 50000" name="adj"/>
              </a:avLst>
            </a:prstGeom>
            <a:solidFill>
              <a:srgbClr val="0070C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800" u="none">
                <a:ln>
                  <a:noFill/>
                </a:ln>
                <a:solidFill>
                  <a:srgbClr val="FFFFFF"/>
                </a:solidFill>
                <a:effectLst/>
                <a:uLnTx/>
                <a:uFillTx/>
                <a:latin panose="020f0502020204030204" typeface="思源宋体 CN"/>
                <a:ea typeface="思源宋体 CN"/>
                <a:cs typeface="+mn-ea"/>
                <a:sym typeface="+mn-lt"/>
              </a:endParaRPr>
            </a:p>
          </p:txBody>
        </p:sp>
        <p:sp>
          <p:nvSpPr>
            <p:cNvPr id="15" name="文本框 14">
              <a:extLst>
                <a:ext uri="{FF2B5EF4-FFF2-40B4-BE49-F238E27FC236}">
                  <a16:creationId xmlns:a16="http://schemas.microsoft.com/office/drawing/2014/main" id="{E00FB595-EE99-4F46-9303-20C4CE57FD69}"/>
                </a:ext>
              </a:extLst>
            </p:cNvPr>
            <p:cNvSpPr txBox="1"/>
            <p:nvPr/>
          </p:nvSpPr>
          <p:spPr>
            <a:xfrm>
              <a:off x="1288152" y="4156754"/>
              <a:ext cx="1618194" cy="268926"/>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FFFFFF"/>
                  </a:solidFill>
                  <a:effectLst/>
                  <a:uLnTx/>
                  <a:uFillTx/>
                  <a:latin panose="020f0502020204030204" typeface="思源宋体 CN"/>
                  <a:ea typeface="思源宋体 CN"/>
                  <a:cs typeface="+mn-ea"/>
                  <a:sym typeface="+mn-lt"/>
                </a:rPr>
                <a:t>时间：2021.X.X</a:t>
              </a:r>
            </a:p>
          </p:txBody>
        </p:sp>
      </p:grpSp>
      <p:pic>
        <p:nvPicPr>
          <p:cNvPr id="22" name="图片 21">
            <a:extLst>
              <a:ext uri="{FF2B5EF4-FFF2-40B4-BE49-F238E27FC236}">
                <a16:creationId xmlns:a16="http://schemas.microsoft.com/office/drawing/2014/main" id="{C92B9AB0-4E2E-4F46-A027-2D310387355C}"/>
              </a:ext>
            </a:extLst>
          </p:cNvPr>
          <p:cNvPicPr>
            <a:picLocks noChangeAspect="1"/>
          </p:cNvPicPr>
          <p:nvPr/>
        </p:nvPicPr>
        <p:blipFill>
          <a:blip r:embed="rId3">
            <a:extLst>
              <a:ext uri="{28A0092B-C50C-407E-A947-70E740481C1C}">
                <a14:useLocalDpi val="0"/>
              </a:ext>
            </a:extLst>
          </a:blip>
          <a:srcRect b="20530" l="26017" r="25784" t="31013"/>
          <a:stretch>
            <a:fillRect/>
          </a:stretch>
        </p:blipFill>
        <p:spPr>
          <a:xfrm>
            <a:off x="3307508" y="557761"/>
            <a:ext cx="1247334" cy="895590"/>
          </a:xfrm>
          <a:prstGeom prst="rect">
            <a:avLst/>
          </a:prstGeom>
        </p:spPr>
      </p:pic>
      <p:sp>
        <p:nvSpPr>
          <p:cNvPr id="18" name="文本框 17">
            <a:extLst>
              <a:ext uri="{FF2B5EF4-FFF2-40B4-BE49-F238E27FC236}">
                <a16:creationId xmlns:a16="http://schemas.microsoft.com/office/drawing/2014/main" id="{B9872BDE-A075-44AF-97DD-C687A16F7A4E}"/>
              </a:ext>
            </a:extLst>
          </p:cNvPr>
          <p:cNvSpPr txBox="1"/>
          <p:nvPr/>
        </p:nvSpPr>
        <p:spPr>
          <a:xfrm>
            <a:off x="4152445" y="590058"/>
            <a:ext cx="2314212" cy="822960"/>
          </a:xfrm>
          <a:prstGeom prst="rect">
            <a:avLst/>
          </a:prstGeom>
          <a:noFill/>
        </p:spPr>
        <p:txBody>
          <a:bodyPr rtlCol="0" wrap="square">
            <a:spAutoFit/>
            <a:scene3d>
              <a:camera prst="orthographicFront"/>
              <a:lightRig dir="t" rig="threePt"/>
            </a:scene3d>
            <a:sp3d contourW="12700"/>
          </a:bodyPr>
          <a:lstStyle/>
          <a:p>
            <a:pPr algn="ctr" lvl="0">
              <a:defRPr/>
            </a:pPr>
            <a:r>
              <a:rPr altLang="zh-CN" b="1" lang="en-US" sz="4800">
                <a:gradFill flip="none" rotWithShape="1">
                  <a:gsLst>
                    <a:gs pos="50000">
                      <a:srgbClr val="0070C0"/>
                    </a:gs>
                    <a:gs pos="50000">
                      <a:schemeClr val="accent1">
                        <a:lumMod val="50000"/>
                      </a:schemeClr>
                    </a:gs>
                  </a:gsLst>
                  <a:lin ang="5400000" scaled="1"/>
                </a:gradFill>
                <a:latin panose="020f0502020204030204" typeface="思源宋体 CN"/>
                <a:ea typeface="思源宋体 CN"/>
                <a:cs typeface="+mn-ea"/>
                <a:sym typeface="+mn-lt"/>
              </a:rPr>
              <a:t>LOGO</a:t>
            </a:r>
          </a:p>
        </p:txBody>
      </p:sp>
    </p:spTree>
    <p:extLst>
      <p:ext uri="{BB962C8B-B14F-4D97-AF65-F5344CB8AC3E}">
        <p14:creationId val="2410015539"/>
      </p:ext>
    </p:extLst>
  </p:cSld>
  <p:clrMapOvr>
    <a:masterClrMapping/>
  </p:clrMapOvr>
  <mc:AlternateContent>
    <mc:Choice Requires="p14">
      <p:transition advTm="3000" p14:dur="0"/>
    </mc:Choice>
    <mc:Fallback>
      <p:transition advTm="3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2"/>
                                        </p:tgtEl>
                                        <p:attrNameLst>
                                          <p:attrName>style.visibility</p:attrName>
                                        </p:attrNameLst>
                                      </p:cBhvr>
                                      <p:to>
                                        <p:strVal val="visible"/>
                                      </p:to>
                                    </p:set>
                                    <p:animEffect filter="wipe(down)" transition="in">
                                      <p:cBhvr>
                                        <p:cTn dur="500" id="7"/>
                                        <p:tgtEl>
                                          <p:spTgt spid="22"/>
                                        </p:tgtEl>
                                      </p:cBhvr>
                                    </p:animEffect>
                                  </p:childTnLst>
                                </p:cTn>
                              </p:par>
                            </p:childTnLst>
                          </p:cTn>
                        </p:par>
                        <p:par>
                          <p:cTn fill="hold" id="8" nodeType="afterGroup">
                            <p:stCondLst>
                              <p:cond delay="500"/>
                            </p:stCondLst>
                            <p:childTnLst>
                              <p:par>
                                <p:cTn fill="hold" grpId="0" id="9" nodeType="afterEffect" presetClass="entr" presetID="17" presetSubtype="1">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p:cTn dur="500" fill="hold" id="11"/>
                                        <p:tgtEl>
                                          <p:spTgt spid="18"/>
                                        </p:tgtEl>
                                        <p:attrNameLst>
                                          <p:attrName>ppt_x</p:attrName>
                                        </p:attrNameLst>
                                      </p:cBhvr>
                                      <p:tavLst>
                                        <p:tav tm="0">
                                          <p:val>
                                            <p:strVal val="#ppt_x"/>
                                          </p:val>
                                        </p:tav>
                                        <p:tav tm="100000">
                                          <p:val>
                                            <p:strVal val="#ppt_x"/>
                                          </p:val>
                                        </p:tav>
                                      </p:tavLst>
                                    </p:anim>
                                    <p:anim calcmode="lin" valueType="num">
                                      <p:cBhvr>
                                        <p:cTn dur="500" fill="hold" id="12"/>
                                        <p:tgtEl>
                                          <p:spTgt spid="18"/>
                                        </p:tgtEl>
                                        <p:attrNameLst>
                                          <p:attrName>ppt_y</p:attrName>
                                        </p:attrNameLst>
                                      </p:cBhvr>
                                      <p:tavLst>
                                        <p:tav tm="0">
                                          <p:val>
                                            <p:strVal val="#ppt_y-#ppt_h/2"/>
                                          </p:val>
                                        </p:tav>
                                        <p:tav tm="100000">
                                          <p:val>
                                            <p:strVal val="#ppt_y"/>
                                          </p:val>
                                        </p:tav>
                                      </p:tavLst>
                                    </p:anim>
                                    <p:anim calcmode="lin" valueType="num">
                                      <p:cBhvr>
                                        <p:cTn dur="500" fill="hold" id="13"/>
                                        <p:tgtEl>
                                          <p:spTgt spid="18"/>
                                        </p:tgtEl>
                                        <p:attrNameLst>
                                          <p:attrName>ppt_w</p:attrName>
                                        </p:attrNameLst>
                                      </p:cBhvr>
                                      <p:tavLst>
                                        <p:tav tm="0">
                                          <p:val>
                                            <p:strVal val="#ppt_w"/>
                                          </p:val>
                                        </p:tav>
                                        <p:tav tm="100000">
                                          <p:val>
                                            <p:strVal val="#ppt_w"/>
                                          </p:val>
                                        </p:tav>
                                      </p:tavLst>
                                    </p:anim>
                                    <p:anim calcmode="lin" valueType="num">
                                      <p:cBhvr>
                                        <p:cTn dur="500" fill="hold" id="14"/>
                                        <p:tgtEl>
                                          <p:spTgt spid="18"/>
                                        </p:tgtEl>
                                        <p:attrNameLst>
                                          <p:attrName>ppt_h</p:attrName>
                                        </p:attrNameLst>
                                      </p:cBhvr>
                                      <p:tavLst>
                                        <p:tav tm="0">
                                          <p:val>
                                            <p:fltVal val="0"/>
                                          </p:val>
                                        </p:tav>
                                        <p:tav tm="100000">
                                          <p:val>
                                            <p:strVal val="#ppt_h"/>
                                          </p:val>
                                        </p:tav>
                                      </p:tavLst>
                                    </p:anim>
                                  </p:childTnLst>
                                </p:cTn>
                              </p:par>
                            </p:childTnLst>
                          </p:cTn>
                        </p:par>
                        <p:par>
                          <p:cTn fill="hold" id="15" nodeType="afterGroup">
                            <p:stCondLst>
                              <p:cond delay="1000"/>
                            </p:stCondLst>
                            <p:childTnLst>
                              <p:par>
                                <p:cTn fill="hold" grpId="0" id="16" nodeType="afterEffect" presetClass="entr" presetID="17" presetSubtype="1">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p:cTn dur="500" fill="hold" id="18"/>
                                        <p:tgtEl>
                                          <p:spTgt spid="8"/>
                                        </p:tgtEl>
                                        <p:attrNameLst>
                                          <p:attrName>ppt_x</p:attrName>
                                        </p:attrNameLst>
                                      </p:cBhvr>
                                      <p:tavLst>
                                        <p:tav tm="0">
                                          <p:val>
                                            <p:strVal val="#ppt_x"/>
                                          </p:val>
                                        </p:tav>
                                        <p:tav tm="100000">
                                          <p:val>
                                            <p:strVal val="#ppt_x"/>
                                          </p:val>
                                        </p:tav>
                                      </p:tavLst>
                                    </p:anim>
                                    <p:anim calcmode="lin" valueType="num">
                                      <p:cBhvr>
                                        <p:cTn dur="500" fill="hold" id="19"/>
                                        <p:tgtEl>
                                          <p:spTgt spid="8"/>
                                        </p:tgtEl>
                                        <p:attrNameLst>
                                          <p:attrName>ppt_y</p:attrName>
                                        </p:attrNameLst>
                                      </p:cBhvr>
                                      <p:tavLst>
                                        <p:tav tm="0">
                                          <p:val>
                                            <p:strVal val="#ppt_y-#ppt_h/2"/>
                                          </p:val>
                                        </p:tav>
                                        <p:tav tm="100000">
                                          <p:val>
                                            <p:strVal val="#ppt_y"/>
                                          </p:val>
                                        </p:tav>
                                      </p:tavLst>
                                    </p:anim>
                                    <p:anim calcmode="lin" valueType="num">
                                      <p:cBhvr>
                                        <p:cTn dur="500" fill="hold" id="20"/>
                                        <p:tgtEl>
                                          <p:spTgt spid="8"/>
                                        </p:tgtEl>
                                        <p:attrNameLst>
                                          <p:attrName>ppt_w</p:attrName>
                                        </p:attrNameLst>
                                      </p:cBhvr>
                                      <p:tavLst>
                                        <p:tav tm="0">
                                          <p:val>
                                            <p:strVal val="#ppt_w"/>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childTnLst>
                                </p:cTn>
                              </p:par>
                            </p:childTnLst>
                          </p:cTn>
                        </p:par>
                        <p:par>
                          <p:cTn fill="hold" id="22" nodeType="afterGroup">
                            <p:stCondLst>
                              <p:cond delay="1500"/>
                            </p:stCondLst>
                            <p:childTnLst>
                              <p:par>
                                <p:cTn fill="hold" grpId="0" id="23" nodeType="afterEffect" presetClass="entr" presetID="10" presetSubtype="0">
                                  <p:stCondLst>
                                    <p:cond delay="0"/>
                                  </p:stCondLst>
                                  <p:childTnLst>
                                    <p:set>
                                      <p:cBhvr>
                                        <p:cTn dur="1" fill="hold" id="24">
                                          <p:stCondLst>
                                            <p:cond delay="0"/>
                                          </p:stCondLst>
                                        </p:cTn>
                                        <p:tgtEl>
                                          <p:spTgt spid="9"/>
                                        </p:tgtEl>
                                        <p:attrNameLst>
                                          <p:attrName>style.visibility</p:attrName>
                                        </p:attrNameLst>
                                      </p:cBhvr>
                                      <p:to>
                                        <p:strVal val="visible"/>
                                      </p:to>
                                    </p:set>
                                    <p:animEffect filter="fade" transition="in">
                                      <p:cBhvr>
                                        <p:cTn dur="500" id="25"/>
                                        <p:tgtEl>
                                          <p:spTgt spid="9"/>
                                        </p:tgtEl>
                                      </p:cBhvr>
                                    </p:animEffect>
                                  </p:childTnLst>
                                </p:cTn>
                              </p:par>
                            </p:childTnLst>
                          </p:cTn>
                        </p:par>
                        <p:par>
                          <p:cTn fill="hold" id="26" nodeType="afterGroup">
                            <p:stCondLst>
                              <p:cond delay="2000"/>
                            </p:stCondLst>
                            <p:childTnLst>
                              <p:par>
                                <p:cTn fill="hold" id="27" nodeType="afterEffect" presetClass="entr" presetID="53" presetSubtype="0">
                                  <p:stCondLst>
                                    <p:cond delay="0"/>
                                  </p:stCondLst>
                                  <p:childTnLst>
                                    <p:set>
                                      <p:cBhvr>
                                        <p:cTn dur="1" fill="hold" id="28">
                                          <p:stCondLst>
                                            <p:cond delay="0"/>
                                          </p:stCondLst>
                                        </p:cTn>
                                        <p:tgtEl>
                                          <p:spTgt spid="10"/>
                                        </p:tgtEl>
                                        <p:attrNameLst>
                                          <p:attrName>style.visibility</p:attrName>
                                        </p:attrNameLst>
                                      </p:cBhvr>
                                      <p:to>
                                        <p:strVal val="visible"/>
                                      </p:to>
                                    </p:set>
                                    <p:anim calcmode="lin" valueType="num">
                                      <p:cBhvr>
                                        <p:cTn dur="500" fill="hold" id="29"/>
                                        <p:tgtEl>
                                          <p:spTgt spid="10"/>
                                        </p:tgtEl>
                                        <p:attrNameLst>
                                          <p:attrName>ppt_w</p:attrName>
                                        </p:attrNameLst>
                                      </p:cBhvr>
                                      <p:tavLst>
                                        <p:tav tm="0">
                                          <p:val>
                                            <p:fltVal val="0"/>
                                          </p:val>
                                        </p:tav>
                                        <p:tav tm="100000">
                                          <p:val>
                                            <p:strVal val="#ppt_w"/>
                                          </p:val>
                                        </p:tav>
                                      </p:tavLst>
                                    </p:anim>
                                    <p:anim calcmode="lin" valueType="num">
                                      <p:cBhvr>
                                        <p:cTn dur="500" fill="hold" id="30"/>
                                        <p:tgtEl>
                                          <p:spTgt spid="10"/>
                                        </p:tgtEl>
                                        <p:attrNameLst>
                                          <p:attrName>ppt_h</p:attrName>
                                        </p:attrNameLst>
                                      </p:cBhvr>
                                      <p:tavLst>
                                        <p:tav tm="0">
                                          <p:val>
                                            <p:fltVal val="0"/>
                                          </p:val>
                                        </p:tav>
                                        <p:tav tm="100000">
                                          <p:val>
                                            <p:strVal val="#ppt_h"/>
                                          </p:val>
                                        </p:tav>
                                      </p:tavLst>
                                    </p:anim>
                                    <p:animEffect filter="fade" transition="in">
                                      <p:cBhvr>
                                        <p:cTn dur="500" id="31"/>
                                        <p:tgtEl>
                                          <p:spTgt spid="10"/>
                                        </p:tgtEl>
                                      </p:cBhvr>
                                    </p:animEffect>
                                  </p:childTnLst>
                                </p:cTn>
                              </p:par>
                            </p:childTnLst>
                          </p:cTn>
                        </p:par>
                        <p:par>
                          <p:cTn fill="hold" id="32" nodeType="afterGroup">
                            <p:stCondLst>
                              <p:cond delay="2500"/>
                            </p:stCondLst>
                            <p:childTnLst>
                              <p:par>
                                <p:cTn fill="hold" id="33" nodeType="afterEffect" presetClass="entr" presetID="53" presetSubtype="0">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p:cTn dur="500" fill="hold" id="35"/>
                                        <p:tgtEl>
                                          <p:spTgt spid="13"/>
                                        </p:tgtEl>
                                        <p:attrNameLst>
                                          <p:attrName>ppt_w</p:attrName>
                                        </p:attrNameLst>
                                      </p:cBhvr>
                                      <p:tavLst>
                                        <p:tav tm="0">
                                          <p:val>
                                            <p:fltVal val="0"/>
                                          </p:val>
                                        </p:tav>
                                        <p:tav tm="100000">
                                          <p:val>
                                            <p:strVal val="#ppt_w"/>
                                          </p:val>
                                        </p:tav>
                                      </p:tavLst>
                                    </p:anim>
                                    <p:anim calcmode="lin" valueType="num">
                                      <p:cBhvr>
                                        <p:cTn dur="500" fill="hold" id="36"/>
                                        <p:tgtEl>
                                          <p:spTgt spid="13"/>
                                        </p:tgtEl>
                                        <p:attrNameLst>
                                          <p:attrName>ppt_h</p:attrName>
                                        </p:attrNameLst>
                                      </p:cBhvr>
                                      <p:tavLst>
                                        <p:tav tm="0">
                                          <p:val>
                                            <p:fltVal val="0"/>
                                          </p:val>
                                        </p:tav>
                                        <p:tav tm="100000">
                                          <p:val>
                                            <p:strVal val="#ppt_h"/>
                                          </p:val>
                                        </p:tav>
                                      </p:tavLst>
                                    </p:anim>
                                    <p:animEffect filter="fade" transition="in">
                                      <p:cBhvr>
                                        <p:cTn dur="500" id="37"/>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a:extLst>
              <a:ext uri="{FF2B5EF4-FFF2-40B4-BE49-F238E27FC236}">
                <a16:creationId xmlns:a16="http://schemas.microsoft.com/office/drawing/2014/main" id="{AF9A6350-B939-45D6-9BB3-560871249363}"/>
              </a:ext>
            </a:extLst>
          </p:cNvPr>
          <p:cNvSpPr txBox="1"/>
          <p:nvPr/>
        </p:nvSpPr>
        <p:spPr>
          <a:xfrm>
            <a:off x="353062" y="2398792"/>
            <a:ext cx="8728738" cy="2529840"/>
          </a:xfrm>
          <a:prstGeom prst="rect">
            <a:avLst/>
          </a:prstGeom>
          <a:noFill/>
        </p:spPr>
        <p:txBody>
          <a:bodyPr rtlCol="0" wrap="square">
            <a:spAutoFit/>
            <a:scene3d>
              <a:camera prst="orthographicFront"/>
              <a:lightRig dir="t" rig="threePt"/>
            </a:scene3d>
            <a:sp3d contourW="12700"/>
          </a:bodyPr>
          <a:lstStyle/>
          <a:p>
            <a:pPr algn="ctr" lvl="0">
              <a:defRPr/>
            </a:pPr>
            <a:r>
              <a:rPr altLang="en-US" b="1" lang="zh-CN" sz="8000">
                <a:solidFill>
                  <a:srgbClr val="0070C0"/>
                </a:solidFill>
                <a:latin typeface="+mn-ea"/>
                <a:cs typeface="+mn-ea"/>
                <a:sym typeface="+mn-lt"/>
              </a:rPr>
              <a:t>护理缺陷及护理</a:t>
            </a:r>
          </a:p>
          <a:p>
            <a:pPr algn="ctr" lvl="0">
              <a:defRPr/>
            </a:pPr>
            <a:r>
              <a:rPr altLang="en-US" b="1" lang="zh-CN" sz="8000">
                <a:solidFill>
                  <a:srgbClr val="0070C0"/>
                </a:solidFill>
                <a:latin typeface="+mn-ea"/>
                <a:cs typeface="+mn-ea"/>
                <a:sym typeface="+mn-lt"/>
              </a:rPr>
              <a:t>事故</a:t>
            </a:r>
          </a:p>
        </p:txBody>
      </p:sp>
      <p:sp>
        <p:nvSpPr>
          <p:cNvPr id="5" name="文本框 4">
            <a:extLst>
              <a:ext uri="{FF2B5EF4-FFF2-40B4-BE49-F238E27FC236}">
                <a16:creationId xmlns:a16="http://schemas.microsoft.com/office/drawing/2014/main" id="{25ECFC99-F54B-4814-AB64-42F83E75AD47}"/>
              </a:ext>
            </a:extLst>
          </p:cNvPr>
          <p:cNvSpPr txBox="1"/>
          <p:nvPr/>
        </p:nvSpPr>
        <p:spPr>
          <a:xfrm>
            <a:off x="1115442" y="5013227"/>
            <a:ext cx="7203978" cy="51816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400" u="none">
                <a:ln>
                  <a:noFill/>
                </a:ln>
                <a:solidFill>
                  <a:srgbClr val="0070C0"/>
                </a:solidFill>
                <a:effectLst/>
                <a:uLnTx/>
                <a:uFillTx/>
                <a:latin typeface="+mn-ea"/>
                <a:cs typeface="+mn-ea"/>
                <a:sym typeface="+mn-lt"/>
              </a:rPr>
              <a:t>The user can demonstrate on a projector or computer, or print the presentation and make it</a:t>
            </a:r>
          </a:p>
        </p:txBody>
      </p:sp>
      <p:sp>
        <p:nvSpPr>
          <p:cNvPr id="6" name="文本框 5">
            <a:extLst>
              <a:ext uri="{FF2B5EF4-FFF2-40B4-BE49-F238E27FC236}">
                <a16:creationId xmlns:a16="http://schemas.microsoft.com/office/drawing/2014/main" id="{E42361DB-2CCC-43D4-B260-76C18E966FB9}"/>
              </a:ext>
            </a:extLst>
          </p:cNvPr>
          <p:cNvSpPr txBox="1"/>
          <p:nvPr/>
        </p:nvSpPr>
        <p:spPr>
          <a:xfrm>
            <a:off x="3491262" y="1169351"/>
            <a:ext cx="2724467" cy="10058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6000" u="none">
                <a:ln>
                  <a:noFill/>
                </a:ln>
                <a:solidFill>
                  <a:srgbClr val="0070C0"/>
                </a:solidFill>
                <a:effectLst/>
                <a:uLnTx/>
                <a:uFillTx/>
                <a:latin typeface="+mn-ea"/>
                <a:cs typeface="+mn-ea"/>
                <a:sym typeface="+mn-lt"/>
              </a:rPr>
              <a:t>Part 02</a:t>
            </a:r>
          </a:p>
        </p:txBody>
      </p:sp>
      <p:cxnSp>
        <p:nvCxnSpPr>
          <p:cNvPr id="8" name="直接连接符 7">
            <a:extLst>
              <a:ext uri="{FF2B5EF4-FFF2-40B4-BE49-F238E27FC236}">
                <a16:creationId xmlns:a16="http://schemas.microsoft.com/office/drawing/2014/main" id="{CE09BE15-2B45-4EB7-99BE-6D7C7F716846}"/>
              </a:ext>
            </a:extLst>
          </p:cNvPr>
          <p:cNvCxnSpPr/>
          <p:nvPr/>
        </p:nvCxnSpPr>
        <p:spPr>
          <a:xfrm>
            <a:off x="1003300" y="5702300"/>
            <a:ext cx="75819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384587656"/>
      </p:ext>
    </p:extLst>
  </p:cSld>
  <p:clrMapOvr>
    <a:masterClrMapping/>
  </p:clrMapOvr>
  <mc:AlternateContent>
    <mc:Choice Requires="p15">
      <p:transition advTm="3000" p14:dur="2000" spd="slow">
        <p15:prstTrans prst="fallOve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2" presetSubtype="1">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additive="base">
                                        <p:cTn dur="500" id="13"/>
                                        <p:tgtEl>
                                          <p:spTgt spid="4"/>
                                        </p:tgtEl>
                                        <p:attrNameLst>
                                          <p:attrName>ppt_y</p:attrName>
                                        </p:attrNameLst>
                                      </p:cBhvr>
                                      <p:tavLst>
                                        <p:tav tm="0">
                                          <p:val>
                                            <p:strVal val="#ppt_y-#ppt_h*1.125000"/>
                                          </p:val>
                                        </p:tav>
                                        <p:tav tm="100000">
                                          <p:val>
                                            <p:strVal val="#ppt_y"/>
                                          </p:val>
                                        </p:tav>
                                      </p:tavLst>
                                    </p:anim>
                                    <p:animEffect filter="wipe(down)" transition="in">
                                      <p:cBhvr>
                                        <p:cTn dur="500" id="14"/>
                                        <p:tgtEl>
                                          <p:spTgt spid="4"/>
                                        </p:tgtEl>
                                      </p:cBhvr>
                                    </p:animEffect>
                                  </p:childTnLst>
                                </p:cTn>
                              </p:par>
                            </p:childTnLst>
                          </p:cTn>
                        </p:par>
                        <p:par>
                          <p:cTn fill="hold" id="15" nodeType="afterGroup">
                            <p:stCondLst>
                              <p:cond delay="1500"/>
                            </p:stCondLst>
                            <p:childTnLst>
                              <p:par>
                                <p:cTn fill="hold" grpId="0" id="16" nodeType="afterEffect" presetClass="entr" presetID="16" presetSubtype="21">
                                  <p:stCondLst>
                                    <p:cond delay="0"/>
                                  </p:stCondLst>
                                  <p:childTnLst>
                                    <p:set>
                                      <p:cBhvr>
                                        <p:cTn dur="1" fill="hold" id="17">
                                          <p:stCondLst>
                                            <p:cond delay="0"/>
                                          </p:stCondLst>
                                        </p:cTn>
                                        <p:tgtEl>
                                          <p:spTgt spid="5"/>
                                        </p:tgtEl>
                                        <p:attrNameLst>
                                          <p:attrName>style.visibility</p:attrName>
                                        </p:attrNameLst>
                                      </p:cBhvr>
                                      <p:to>
                                        <p:strVal val="visible"/>
                                      </p:to>
                                    </p:set>
                                    <p:animEffect filter="barn(inVertical)" transition="in">
                                      <p:cBhvr>
                                        <p:cTn dur="500" id="18"/>
                                        <p:tgtEl>
                                          <p:spTgt spid="5"/>
                                        </p:tgtEl>
                                      </p:cBhvr>
                                    </p:animEffect>
                                  </p:childTnLst>
                                </p:cTn>
                              </p:par>
                            </p:childTnLst>
                          </p:cTn>
                        </p:par>
                        <p:par>
                          <p:cTn fill="hold" id="19" nodeType="afterGroup">
                            <p:stCondLst>
                              <p:cond delay="2000"/>
                            </p:stCondLst>
                            <p:childTnLst>
                              <p:par>
                                <p:cTn fill="hold" id="20" nodeType="afterEffect" presetClass="entr" presetID="16" presetSubtype="21">
                                  <p:stCondLst>
                                    <p:cond delay="0"/>
                                  </p:stCondLst>
                                  <p:childTnLst>
                                    <p:set>
                                      <p:cBhvr>
                                        <p:cTn dur="1" fill="hold" id="21">
                                          <p:stCondLst>
                                            <p:cond delay="0"/>
                                          </p:stCondLst>
                                        </p:cTn>
                                        <p:tgtEl>
                                          <p:spTgt spid="8"/>
                                        </p:tgtEl>
                                        <p:attrNameLst>
                                          <p:attrName>style.visibility</p:attrName>
                                        </p:attrNameLst>
                                      </p:cBhvr>
                                      <p:to>
                                        <p:strVal val="visible"/>
                                      </p:to>
                                    </p:set>
                                    <p:animEffect filter="barn(inVertical)" transition="in">
                                      <p:cBhvr>
                                        <p:cTn dur="500" id="22"/>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 name="Group 114">
            <a:extLst>
              <a:ext uri="{FF2B5EF4-FFF2-40B4-BE49-F238E27FC236}">
                <a16:creationId xmlns:a16="http://schemas.microsoft.com/office/drawing/2014/main" id="{167B4E41-0C08-4B7F-915C-D0D7A768496C}"/>
              </a:ext>
            </a:extLst>
          </p:cNvPr>
          <p:cNvGrpSpPr/>
          <p:nvPr/>
        </p:nvGrpSpPr>
        <p:grpSpPr>
          <a:xfrm>
            <a:off x="798164" y="1683197"/>
            <a:ext cx="10798872" cy="4361624"/>
            <a:chOff x="927512" y="1302316"/>
            <a:chExt cx="7370903" cy="2977080"/>
          </a:xfrm>
        </p:grpSpPr>
        <p:sp>
          <p:nvSpPr>
            <p:cNvPr id="25" name="Freeform 6">
              <a:extLst>
                <a:ext uri="{FF2B5EF4-FFF2-40B4-BE49-F238E27FC236}">
                  <a16:creationId xmlns:a16="http://schemas.microsoft.com/office/drawing/2014/main" id="{20441536-12CD-492B-A87F-90C8C00E6170}"/>
                </a:ext>
              </a:extLst>
            </p:cNvPr>
            <p:cNvSpPr/>
            <p:nvPr/>
          </p:nvSpPr>
          <p:spPr bwMode="auto">
            <a:xfrm>
              <a:off x="4472940" y="1422192"/>
              <a:ext cx="1801415" cy="1676400"/>
            </a:xfrm>
            <a:custGeom>
              <a:gdLst>
                <a:gd fmla="*/ 140 w 808" name="T0"/>
                <a:gd fmla="*/ 0 h 752" name="T1"/>
                <a:gd fmla="*/ 668 w 808" name="T2"/>
                <a:gd fmla="*/ 0 h 752" name="T3"/>
                <a:gd fmla="*/ 808 w 808" name="T4"/>
                <a:gd fmla="*/ 140 h 752" name="T5"/>
                <a:gd fmla="*/ 808 w 808" name="T6"/>
                <a:gd fmla="*/ 455 h 752" name="T7"/>
                <a:gd fmla="*/ 668 w 808" name="T8"/>
                <a:gd fmla="*/ 595 h 752" name="T9"/>
                <a:gd fmla="*/ 499 w 808" name="T10"/>
                <a:gd fmla="*/ 595 h 752" name="T11"/>
                <a:gd fmla="*/ 404 w 808" name="T12"/>
                <a:gd fmla="*/ 752 h 752" name="T13"/>
                <a:gd fmla="*/ 309 w 808" name="T14"/>
                <a:gd fmla="*/ 595 h 752" name="T15"/>
                <a:gd fmla="*/ 140 w 808" name="T16"/>
                <a:gd fmla="*/ 595 h 752" name="T17"/>
                <a:gd fmla="*/ 0 w 808" name="T18"/>
                <a:gd fmla="*/ 455 h 752" name="T19"/>
                <a:gd fmla="*/ 0 w 808" name="T20"/>
                <a:gd fmla="*/ 140 h 752" name="T21"/>
                <a:gd fmla="*/ 140 w 808" name="T22"/>
                <a:gd fmla="*/ 0 h 75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52" w="807">
                  <a:moveTo>
                    <a:pt x="140" y="0"/>
                  </a:moveTo>
                  <a:cubicBezTo>
                    <a:pt x="668" y="0"/>
                    <a:pt x="668" y="0"/>
                    <a:pt x="668" y="0"/>
                  </a:cubicBezTo>
                  <a:cubicBezTo>
                    <a:pt x="745" y="0"/>
                    <a:pt x="808" y="63"/>
                    <a:pt x="808" y="140"/>
                  </a:cubicBezTo>
                  <a:cubicBezTo>
                    <a:pt x="808" y="455"/>
                    <a:pt x="808" y="455"/>
                    <a:pt x="808" y="455"/>
                  </a:cubicBezTo>
                  <a:cubicBezTo>
                    <a:pt x="808" y="532"/>
                    <a:pt x="745" y="595"/>
                    <a:pt x="668" y="595"/>
                  </a:cubicBezTo>
                  <a:cubicBezTo>
                    <a:pt x="499" y="595"/>
                    <a:pt x="499" y="595"/>
                    <a:pt x="499" y="595"/>
                  </a:cubicBezTo>
                  <a:cubicBezTo>
                    <a:pt x="404" y="752"/>
                    <a:pt x="404" y="752"/>
                    <a:pt x="404" y="752"/>
                  </a:cubicBezTo>
                  <a:cubicBezTo>
                    <a:pt x="309" y="595"/>
                    <a:pt x="309" y="595"/>
                    <a:pt x="309" y="595"/>
                  </a:cubicBezTo>
                  <a:cubicBezTo>
                    <a:pt x="140" y="595"/>
                    <a:pt x="140" y="595"/>
                    <a:pt x="140" y="595"/>
                  </a:cubicBezTo>
                  <a:cubicBezTo>
                    <a:pt x="63" y="595"/>
                    <a:pt x="0" y="532"/>
                    <a:pt x="0" y="455"/>
                  </a:cubicBezTo>
                  <a:cubicBezTo>
                    <a:pt x="0" y="140"/>
                    <a:pt x="0" y="140"/>
                    <a:pt x="0" y="140"/>
                  </a:cubicBezTo>
                  <a:cubicBezTo>
                    <a:pt x="0" y="63"/>
                    <a:pt x="63" y="0"/>
                    <a:pt x="140" y="0"/>
                  </a:cubicBezTo>
                  <a:close/>
                </a:path>
              </a:pathLst>
            </a:custGeom>
            <a:solidFill>
              <a:schemeClr val="accent1">
                <a:lumMod val="75000"/>
              </a:schemeClr>
            </a:solidFill>
            <a:ln cap="flat" w="28575">
              <a:noFill/>
              <a:prstDash val="solid"/>
              <a:miter lim="800000"/>
            </a:ln>
          </p:spPr>
          <p:txBody>
            <a:bodyPr anchor="ctr" anchorCtr="0" bIns="34290" compatLnSpc="1" lIns="68580" numCol="1" rIns="68580" tIns="3429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2800">
                  <a:solidFill>
                    <a:schemeClr val="bg1"/>
                  </a:solidFill>
                  <a:cs typeface="+mn-ea"/>
                  <a:sym typeface="+mn-lt"/>
                </a:rPr>
                <a:t>护理缺陷</a:t>
              </a:r>
            </a:p>
          </p:txBody>
        </p:sp>
        <p:sp>
          <p:nvSpPr>
            <p:cNvPr id="26" name="Freeform 7">
              <a:extLst>
                <a:ext uri="{FF2B5EF4-FFF2-40B4-BE49-F238E27FC236}">
                  <a16:creationId xmlns:a16="http://schemas.microsoft.com/office/drawing/2014/main" id="{EA6FD1AA-3A41-4A53-BDC8-CB3F13144A4A}"/>
                </a:ext>
              </a:extLst>
            </p:cNvPr>
            <p:cNvSpPr/>
            <p:nvPr/>
          </p:nvSpPr>
          <p:spPr bwMode="auto">
            <a:xfrm>
              <a:off x="6495809" y="1368664"/>
              <a:ext cx="1802606" cy="1675210"/>
            </a:xfrm>
            <a:custGeom>
              <a:gdLst>
                <a:gd fmla="*/ 141 w 809" name="T0"/>
                <a:gd fmla="*/ 0 h 752" name="T1"/>
                <a:gd fmla="*/ 668 w 809" name="T2"/>
                <a:gd fmla="*/ 0 h 752" name="T3"/>
                <a:gd fmla="*/ 809 w 809" name="T4"/>
                <a:gd fmla="*/ 141 h 752" name="T5"/>
                <a:gd fmla="*/ 809 w 809" name="T6"/>
                <a:gd fmla="*/ 456 h 752" name="T7"/>
                <a:gd fmla="*/ 668 w 809" name="T8"/>
                <a:gd fmla="*/ 596 h 752" name="T9"/>
                <a:gd fmla="*/ 499 w 809" name="T10"/>
                <a:gd fmla="*/ 596 h 752" name="T11"/>
                <a:gd fmla="*/ 405 w 809" name="T12"/>
                <a:gd fmla="*/ 752 h 752" name="T13"/>
                <a:gd fmla="*/ 310 w 809" name="T14"/>
                <a:gd fmla="*/ 596 h 752" name="T15"/>
                <a:gd fmla="*/ 141 w 809" name="T16"/>
                <a:gd fmla="*/ 596 h 752" name="T17"/>
                <a:gd fmla="*/ 0 w 809" name="T18"/>
                <a:gd fmla="*/ 456 h 752" name="T19"/>
                <a:gd fmla="*/ 0 w 809" name="T20"/>
                <a:gd fmla="*/ 141 h 752" name="T21"/>
                <a:gd fmla="*/ 141 w 809" name="T22"/>
                <a:gd fmla="*/ 0 h 75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52" w="809">
                  <a:moveTo>
                    <a:pt x="141" y="0"/>
                  </a:moveTo>
                  <a:cubicBezTo>
                    <a:pt x="668" y="0"/>
                    <a:pt x="668" y="0"/>
                    <a:pt x="668" y="0"/>
                  </a:cubicBezTo>
                  <a:cubicBezTo>
                    <a:pt x="745" y="0"/>
                    <a:pt x="809" y="63"/>
                    <a:pt x="809" y="141"/>
                  </a:cubicBezTo>
                  <a:cubicBezTo>
                    <a:pt x="809" y="456"/>
                    <a:pt x="809" y="456"/>
                    <a:pt x="809" y="456"/>
                  </a:cubicBezTo>
                  <a:cubicBezTo>
                    <a:pt x="809" y="533"/>
                    <a:pt x="745" y="596"/>
                    <a:pt x="668" y="596"/>
                  </a:cubicBezTo>
                  <a:cubicBezTo>
                    <a:pt x="499" y="596"/>
                    <a:pt x="499" y="596"/>
                    <a:pt x="499" y="596"/>
                  </a:cubicBezTo>
                  <a:cubicBezTo>
                    <a:pt x="405" y="752"/>
                    <a:pt x="405" y="752"/>
                    <a:pt x="405" y="752"/>
                  </a:cubicBezTo>
                  <a:cubicBezTo>
                    <a:pt x="310" y="596"/>
                    <a:pt x="310" y="596"/>
                    <a:pt x="310" y="596"/>
                  </a:cubicBezTo>
                  <a:cubicBezTo>
                    <a:pt x="141" y="596"/>
                    <a:pt x="141" y="596"/>
                    <a:pt x="141" y="596"/>
                  </a:cubicBezTo>
                  <a:cubicBezTo>
                    <a:pt x="64" y="596"/>
                    <a:pt x="0" y="533"/>
                    <a:pt x="0" y="456"/>
                  </a:cubicBezTo>
                  <a:cubicBezTo>
                    <a:pt x="0" y="141"/>
                    <a:pt x="0" y="141"/>
                    <a:pt x="0" y="141"/>
                  </a:cubicBezTo>
                  <a:cubicBezTo>
                    <a:pt x="0" y="63"/>
                    <a:pt x="64" y="0"/>
                    <a:pt x="141" y="0"/>
                  </a:cubicBezTo>
                  <a:close/>
                </a:path>
              </a:pathLst>
            </a:custGeom>
            <a:solidFill>
              <a:schemeClr val="accent1">
                <a:lumMod val="60000"/>
                <a:lumOff val="40000"/>
              </a:schemeClr>
            </a:solidFill>
            <a:ln cap="flat" w="28575">
              <a:noFill/>
              <a:prstDash val="solid"/>
              <a:miter lim="800000"/>
            </a:ln>
          </p:spPr>
          <p:txBody>
            <a:bodyPr anchor="ctr" anchorCtr="0" bIns="34290" compatLnSpc="1" lIns="68580" numCol="1" rIns="68580" tIns="3429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2800">
                  <a:solidFill>
                    <a:schemeClr val="bg1"/>
                  </a:solidFill>
                  <a:cs typeface="+mn-ea"/>
                  <a:sym typeface="+mn-lt"/>
                </a:rPr>
                <a:t>护理缺陷</a:t>
              </a:r>
            </a:p>
          </p:txBody>
        </p:sp>
        <p:sp>
          <p:nvSpPr>
            <p:cNvPr id="27" name="Freeform 8">
              <a:extLst>
                <a:ext uri="{FF2B5EF4-FFF2-40B4-BE49-F238E27FC236}">
                  <a16:creationId xmlns:a16="http://schemas.microsoft.com/office/drawing/2014/main" id="{EB8FAA9C-749D-4E47-9A60-78D84215D2DA}"/>
                </a:ext>
              </a:extLst>
            </p:cNvPr>
            <p:cNvSpPr/>
            <p:nvPr/>
          </p:nvSpPr>
          <p:spPr bwMode="auto">
            <a:xfrm>
              <a:off x="5506892" y="2604186"/>
              <a:ext cx="1801415" cy="1675210"/>
            </a:xfrm>
            <a:custGeom>
              <a:gdLst>
                <a:gd fmla="*/ 140 w 808" name="T0"/>
                <a:gd fmla="*/ 0 h 752" name="T1"/>
                <a:gd fmla="*/ 668 w 808" name="T2"/>
                <a:gd fmla="*/ 0 h 752" name="T3"/>
                <a:gd fmla="*/ 808 w 808" name="T4"/>
                <a:gd fmla="*/ 141 h 752" name="T5"/>
                <a:gd fmla="*/ 808 w 808" name="T6"/>
                <a:gd fmla="*/ 456 h 752" name="T7"/>
                <a:gd fmla="*/ 668 w 808" name="T8"/>
                <a:gd fmla="*/ 596 h 752" name="T9"/>
                <a:gd fmla="*/ 499 w 808" name="T10"/>
                <a:gd fmla="*/ 596 h 752" name="T11"/>
                <a:gd fmla="*/ 404 w 808" name="T12"/>
                <a:gd fmla="*/ 752 h 752" name="T13"/>
                <a:gd fmla="*/ 309 w 808" name="T14"/>
                <a:gd fmla="*/ 596 h 752" name="T15"/>
                <a:gd fmla="*/ 140 w 808" name="T16"/>
                <a:gd fmla="*/ 596 h 752" name="T17"/>
                <a:gd fmla="*/ 0 w 808" name="T18"/>
                <a:gd fmla="*/ 456 h 752" name="T19"/>
                <a:gd fmla="*/ 0 w 808" name="T20"/>
                <a:gd fmla="*/ 141 h 752" name="T21"/>
                <a:gd fmla="*/ 140 w 808" name="T22"/>
                <a:gd fmla="*/ 0 h 75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52" w="807">
                  <a:moveTo>
                    <a:pt x="140" y="0"/>
                  </a:moveTo>
                  <a:cubicBezTo>
                    <a:pt x="668" y="0"/>
                    <a:pt x="668" y="0"/>
                    <a:pt x="668" y="0"/>
                  </a:cubicBezTo>
                  <a:cubicBezTo>
                    <a:pt x="745" y="0"/>
                    <a:pt x="808" y="64"/>
                    <a:pt x="808" y="141"/>
                  </a:cubicBezTo>
                  <a:cubicBezTo>
                    <a:pt x="808" y="456"/>
                    <a:pt x="808" y="456"/>
                    <a:pt x="808" y="456"/>
                  </a:cubicBezTo>
                  <a:cubicBezTo>
                    <a:pt x="808" y="533"/>
                    <a:pt x="745" y="596"/>
                    <a:pt x="668" y="596"/>
                  </a:cubicBezTo>
                  <a:cubicBezTo>
                    <a:pt x="499" y="596"/>
                    <a:pt x="499" y="596"/>
                    <a:pt x="499" y="596"/>
                  </a:cubicBezTo>
                  <a:cubicBezTo>
                    <a:pt x="404" y="752"/>
                    <a:pt x="404" y="752"/>
                    <a:pt x="404" y="752"/>
                  </a:cubicBezTo>
                  <a:cubicBezTo>
                    <a:pt x="309" y="596"/>
                    <a:pt x="309" y="596"/>
                    <a:pt x="309" y="596"/>
                  </a:cubicBezTo>
                  <a:cubicBezTo>
                    <a:pt x="140" y="596"/>
                    <a:pt x="140" y="596"/>
                    <a:pt x="140" y="596"/>
                  </a:cubicBezTo>
                  <a:cubicBezTo>
                    <a:pt x="63" y="596"/>
                    <a:pt x="0" y="533"/>
                    <a:pt x="0" y="456"/>
                  </a:cubicBezTo>
                  <a:cubicBezTo>
                    <a:pt x="0" y="141"/>
                    <a:pt x="0" y="141"/>
                    <a:pt x="0" y="141"/>
                  </a:cubicBezTo>
                  <a:cubicBezTo>
                    <a:pt x="0" y="64"/>
                    <a:pt x="63" y="0"/>
                    <a:pt x="140" y="0"/>
                  </a:cubicBezTo>
                  <a:close/>
                </a:path>
              </a:pathLst>
            </a:custGeom>
            <a:solidFill>
              <a:schemeClr val="accent1"/>
            </a:solidFill>
            <a:ln cap="flat" w="28575">
              <a:noFill/>
              <a:prstDash val="solid"/>
              <a:miter lim="800000"/>
            </a:ln>
          </p:spPr>
          <p:txBody>
            <a:bodyPr anchor="ctr" anchorCtr="0" bIns="34290" compatLnSpc="1" lIns="68580" numCol="1" rIns="68580" tIns="3429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2800">
                  <a:solidFill>
                    <a:schemeClr val="bg1"/>
                  </a:solidFill>
                  <a:cs typeface="+mn-ea"/>
                  <a:sym typeface="+mn-lt"/>
                </a:rPr>
                <a:t>护理缺陷</a:t>
              </a:r>
            </a:p>
          </p:txBody>
        </p:sp>
        <p:sp>
          <p:nvSpPr>
            <p:cNvPr id="28" name="Freeform 15">
              <a:extLst>
                <a:ext uri="{FF2B5EF4-FFF2-40B4-BE49-F238E27FC236}">
                  <a16:creationId xmlns:a16="http://schemas.microsoft.com/office/drawing/2014/main" id="{B3EB29FF-F87C-4671-A4DD-8D2E71C81466}"/>
                </a:ext>
              </a:extLst>
            </p:cNvPr>
            <p:cNvSpPr>
              <a:spLocks noEditPoints="1"/>
            </p:cNvSpPr>
            <p:nvPr/>
          </p:nvSpPr>
          <p:spPr bwMode="auto">
            <a:xfrm>
              <a:off x="7199781" y="1548449"/>
              <a:ext cx="394661" cy="421022"/>
            </a:xfrm>
            <a:custGeom>
              <a:gdLst>
                <a:gd fmla="*/ 3853 w 7767" name="T0"/>
                <a:gd fmla="*/ 3157 h 8286" name="T1"/>
                <a:gd fmla="*/ 4624 w 7767" name="T2"/>
                <a:gd fmla="*/ 3157 h 8286" name="T3"/>
                <a:gd fmla="*/ 4624 w 7767" name="T4"/>
                <a:gd fmla="*/ 1973 h 8286" name="T5"/>
                <a:gd fmla="*/ 5779 w 7767" name="T6"/>
                <a:gd fmla="*/ 1973 h 8286" name="T7"/>
                <a:gd fmla="*/ 5779 w 7767" name="T8"/>
                <a:gd fmla="*/ 1184 h 8286" name="T9"/>
                <a:gd fmla="*/ 4624 w 7767" name="T10"/>
                <a:gd fmla="*/ 1184 h 8286" name="T11"/>
                <a:gd fmla="*/ 4624 w 7767" name="T12"/>
                <a:gd fmla="*/ 0 h 8286" name="T13"/>
                <a:gd fmla="*/ 3853 w 7767" name="T14"/>
                <a:gd fmla="*/ 0 h 8286" name="T15"/>
                <a:gd fmla="*/ 3853 w 7767" name="T16"/>
                <a:gd fmla="*/ 1184 h 8286" name="T17"/>
                <a:gd fmla="*/ 2697 w 7767" name="T18"/>
                <a:gd fmla="*/ 1184 h 8286" name="T19"/>
                <a:gd fmla="*/ 2697 w 7767" name="T20"/>
                <a:gd fmla="*/ 1973 h 8286" name="T21"/>
                <a:gd fmla="*/ 3853 w 7767" name="T22"/>
                <a:gd fmla="*/ 1973 h 8286" name="T23"/>
                <a:gd fmla="*/ 3853 w 7767" name="T24"/>
                <a:gd fmla="*/ 3157 h 8286" name="T25"/>
                <a:gd fmla="*/ 2312 w 7767" name="T26"/>
                <a:gd fmla="*/ 6708 h 8286" name="T27"/>
                <a:gd fmla="*/ 1545 w 7767" name="T28"/>
                <a:gd fmla="*/ 7497 h 8286" name="T29"/>
                <a:gd fmla="*/ 2312 w 7767" name="T30"/>
                <a:gd fmla="*/ 8286 h 8286" name="T31"/>
                <a:gd fmla="*/ 3082 w 7767" name="T32"/>
                <a:gd fmla="*/ 7497 h 8286" name="T33"/>
                <a:gd fmla="*/ 2312 w 7767" name="T34"/>
                <a:gd fmla="*/ 6708 h 8286" name="T35"/>
                <a:gd fmla="*/ 6165 w 7767" name="T36"/>
                <a:gd fmla="*/ 6708 h 8286" name="T37"/>
                <a:gd fmla="*/ 5398 w 7767" name="T38"/>
                <a:gd fmla="*/ 7497 h 8286" name="T39"/>
                <a:gd fmla="*/ 6165 w 7767" name="T40"/>
                <a:gd fmla="*/ 8286 h 8286" name="T41"/>
                <a:gd fmla="*/ 6936 w 7767" name="T42"/>
                <a:gd fmla="*/ 7497 h 8286" name="T43"/>
                <a:gd fmla="*/ 6165 w 7767" name="T44"/>
                <a:gd fmla="*/ 6708 h 8286" name="T45"/>
                <a:gd fmla="*/ 2377 w 7767" name="T46"/>
                <a:gd fmla="*/ 5425 h 8286" name="T47"/>
                <a:gd fmla="*/ 2389 w 7767" name="T48"/>
                <a:gd fmla="*/ 5378 h 8286" name="T49"/>
                <a:gd fmla="*/ 2736 w 7767" name="T50"/>
                <a:gd fmla="*/ 4735 h 8286" name="T51"/>
                <a:gd fmla="*/ 5606 w 7767" name="T52"/>
                <a:gd fmla="*/ 4735 h 8286" name="T53"/>
                <a:gd fmla="*/ 6281 w 7767" name="T54"/>
                <a:gd fmla="*/ 4328 h 8286" name="T55"/>
                <a:gd fmla="*/ 7767 w 7767" name="T56"/>
                <a:gd fmla="*/ 1563 h 8286" name="T57"/>
                <a:gd fmla="*/ 7097 w 7767" name="T58"/>
                <a:gd fmla="*/ 1184 h 8286" name="T59"/>
                <a:gd fmla="*/ 7093 w 7767" name="T60"/>
                <a:gd fmla="*/ 1184 h 8286" name="T61"/>
                <a:gd fmla="*/ 6669 w 7767" name="T62"/>
                <a:gd fmla="*/ 1973 h 8286" name="T63"/>
                <a:gd fmla="*/ 5606 w 7767" name="T64"/>
                <a:gd fmla="*/ 3946 h 8286" name="T65"/>
                <a:gd fmla="*/ 2902 w 7767" name="T66"/>
                <a:gd fmla="*/ 3946 h 8286" name="T67"/>
                <a:gd fmla="*/ 2851 w 7767" name="T68"/>
                <a:gd fmla="*/ 3839 h 8286" name="T69"/>
                <a:gd fmla="*/ 1988 w 7767" name="T70"/>
                <a:gd fmla="*/ 1973 h 8286" name="T71"/>
                <a:gd fmla="*/ 1622 w 7767" name="T72"/>
                <a:gd fmla="*/ 1184 h 8286" name="T73"/>
                <a:gd fmla="*/ 1260 w 7767" name="T74"/>
                <a:gd fmla="*/ 395 h 8286" name="T75"/>
                <a:gd fmla="*/ 0 w 7767" name="T76"/>
                <a:gd fmla="*/ 395 h 8286" name="T77"/>
                <a:gd fmla="*/ 0 w 7767" name="T78"/>
                <a:gd fmla="*/ 1184 h 8286" name="T79"/>
                <a:gd fmla="*/ 771 w 7767" name="T80"/>
                <a:gd fmla="*/ 1184 h 8286" name="T81"/>
                <a:gd fmla="*/ 2158 w 7767" name="T82"/>
                <a:gd fmla="*/ 4178 h 8286" name="T83"/>
                <a:gd fmla="*/ 1638 w 7767" name="T84"/>
                <a:gd fmla="*/ 5145 h 8286" name="T85"/>
                <a:gd fmla="*/ 1541 w 7767" name="T86"/>
                <a:gd fmla="*/ 5524 h 8286" name="T87"/>
                <a:gd fmla="*/ 2312 w 7767" name="T88"/>
                <a:gd fmla="*/ 6313 h 8286" name="T89"/>
                <a:gd fmla="*/ 6936 w 7767" name="T90"/>
                <a:gd fmla="*/ 6313 h 8286" name="T91"/>
                <a:gd fmla="*/ 6936 w 7767" name="T92"/>
                <a:gd fmla="*/ 5524 h 8286" name="T93"/>
                <a:gd fmla="*/ 2474 w 7767" name="T94"/>
                <a:gd fmla="*/ 5524 h 8286" name="T95"/>
                <a:gd fmla="*/ 2377 w 7767" name="T96"/>
                <a:gd fmla="*/ 5425 h 8286" name="T97"/>
                <a:gd fmla="*/ 2377 w 7767" name="T98"/>
                <a:gd fmla="*/ 5425 h 8286" name="T99"/>
                <a:gd fmla="*/ 2377 w 7767" name="T100"/>
                <a:gd fmla="*/ 5425 h 8286" name="T101"/>
                <a:gd fmla="*/ 2377 w 7767" name="T102"/>
                <a:gd fmla="*/ 5425 h 828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286" w="7767">
                  <a:moveTo>
                    <a:pt x="3853" y="3157"/>
                  </a:moveTo>
                  <a:lnTo>
                    <a:pt x="4624" y="3157"/>
                  </a:lnTo>
                  <a:lnTo>
                    <a:pt x="4624" y="1973"/>
                  </a:lnTo>
                  <a:lnTo>
                    <a:pt x="5779" y="1973"/>
                  </a:lnTo>
                  <a:lnTo>
                    <a:pt x="5779" y="1184"/>
                  </a:lnTo>
                  <a:lnTo>
                    <a:pt x="4624" y="1184"/>
                  </a:lnTo>
                  <a:lnTo>
                    <a:pt x="4624" y="0"/>
                  </a:lnTo>
                  <a:lnTo>
                    <a:pt x="3853" y="0"/>
                  </a:lnTo>
                  <a:lnTo>
                    <a:pt x="3853" y="1184"/>
                  </a:lnTo>
                  <a:lnTo>
                    <a:pt x="2697" y="1184"/>
                  </a:lnTo>
                  <a:lnTo>
                    <a:pt x="2697" y="1973"/>
                  </a:lnTo>
                  <a:lnTo>
                    <a:pt x="3853" y="1973"/>
                  </a:lnTo>
                  <a:lnTo>
                    <a:pt x="3853" y="3157"/>
                  </a:lnTo>
                  <a:close/>
                  <a:moveTo>
                    <a:pt x="2312" y="6708"/>
                  </a:moveTo>
                  <a:cubicBezTo>
                    <a:pt x="1888" y="6708"/>
                    <a:pt x="1545" y="7063"/>
                    <a:pt x="1545" y="7497"/>
                  </a:cubicBezTo>
                  <a:cubicBezTo>
                    <a:pt x="1545" y="7931"/>
                    <a:pt x="1888" y="8286"/>
                    <a:pt x="2312" y="8286"/>
                  </a:cubicBezTo>
                  <a:cubicBezTo>
                    <a:pt x="2736" y="8286"/>
                    <a:pt x="3082" y="7931"/>
                    <a:pt x="3082" y="7497"/>
                  </a:cubicBezTo>
                  <a:cubicBezTo>
                    <a:pt x="3082" y="7063"/>
                    <a:pt x="2736" y="6708"/>
                    <a:pt x="2312" y="6708"/>
                  </a:cubicBezTo>
                  <a:close/>
                  <a:moveTo>
                    <a:pt x="6165" y="6708"/>
                  </a:moveTo>
                  <a:cubicBezTo>
                    <a:pt x="5741" y="6708"/>
                    <a:pt x="5398" y="7063"/>
                    <a:pt x="5398" y="7497"/>
                  </a:cubicBezTo>
                  <a:cubicBezTo>
                    <a:pt x="5398" y="7931"/>
                    <a:pt x="5741" y="8286"/>
                    <a:pt x="6165" y="8286"/>
                  </a:cubicBezTo>
                  <a:cubicBezTo>
                    <a:pt x="6589" y="8286"/>
                    <a:pt x="6936" y="7931"/>
                    <a:pt x="6936" y="7497"/>
                  </a:cubicBezTo>
                  <a:cubicBezTo>
                    <a:pt x="6936" y="7063"/>
                    <a:pt x="6589" y="6708"/>
                    <a:pt x="6165" y="6708"/>
                  </a:cubicBezTo>
                  <a:close/>
                  <a:moveTo>
                    <a:pt x="2377" y="5425"/>
                  </a:moveTo>
                  <a:lnTo>
                    <a:pt x="2389" y="5378"/>
                  </a:lnTo>
                  <a:lnTo>
                    <a:pt x="2736" y="4735"/>
                  </a:lnTo>
                  <a:lnTo>
                    <a:pt x="5606" y="4735"/>
                  </a:lnTo>
                  <a:cubicBezTo>
                    <a:pt x="5895" y="4735"/>
                    <a:pt x="6150" y="4573"/>
                    <a:pt x="6281" y="4328"/>
                  </a:cubicBezTo>
                  <a:lnTo>
                    <a:pt x="7767" y="1563"/>
                  </a:lnTo>
                  <a:lnTo>
                    <a:pt x="7097" y="1184"/>
                  </a:lnTo>
                  <a:lnTo>
                    <a:pt x="7093" y="1184"/>
                  </a:lnTo>
                  <a:lnTo>
                    <a:pt x="6669" y="1973"/>
                  </a:lnTo>
                  <a:lnTo>
                    <a:pt x="5606" y="3946"/>
                  </a:lnTo>
                  <a:lnTo>
                    <a:pt x="2902" y="3946"/>
                  </a:lnTo>
                  <a:lnTo>
                    <a:pt x="2851" y="3839"/>
                  </a:lnTo>
                  <a:lnTo>
                    <a:pt x="1988" y="1973"/>
                  </a:lnTo>
                  <a:lnTo>
                    <a:pt x="1622" y="1184"/>
                  </a:lnTo>
                  <a:lnTo>
                    <a:pt x="1260" y="395"/>
                  </a:lnTo>
                  <a:lnTo>
                    <a:pt x="0" y="395"/>
                  </a:lnTo>
                  <a:lnTo>
                    <a:pt x="0" y="1184"/>
                  </a:lnTo>
                  <a:lnTo>
                    <a:pt x="771" y="1184"/>
                  </a:lnTo>
                  <a:lnTo>
                    <a:pt x="2158" y="4178"/>
                  </a:lnTo>
                  <a:lnTo>
                    <a:pt x="1638" y="5145"/>
                  </a:lnTo>
                  <a:cubicBezTo>
                    <a:pt x="1576" y="5256"/>
                    <a:pt x="1541" y="5386"/>
                    <a:pt x="1541" y="5524"/>
                  </a:cubicBezTo>
                  <a:cubicBezTo>
                    <a:pt x="1541" y="5958"/>
                    <a:pt x="1888" y="6313"/>
                    <a:pt x="2312" y="6313"/>
                  </a:cubicBezTo>
                  <a:lnTo>
                    <a:pt x="6936" y="6313"/>
                  </a:lnTo>
                  <a:lnTo>
                    <a:pt x="6936" y="5524"/>
                  </a:lnTo>
                  <a:lnTo>
                    <a:pt x="2474" y="5524"/>
                  </a:lnTo>
                  <a:cubicBezTo>
                    <a:pt x="2423" y="5524"/>
                    <a:pt x="2377" y="5480"/>
                    <a:pt x="2377" y="5425"/>
                  </a:cubicBezTo>
                  <a:lnTo>
                    <a:pt x="2377" y="5425"/>
                  </a:lnTo>
                  <a:lnTo>
                    <a:pt x="2377" y="5425"/>
                  </a:lnTo>
                  <a:close/>
                  <a:moveTo>
                    <a:pt x="2377" y="5425"/>
                  </a:moveTo>
                  <a:close/>
                </a:path>
              </a:pathLst>
            </a:custGeom>
            <a:solidFill>
              <a:schemeClr val="bg1"/>
            </a:solidFill>
            <a:ln>
              <a:noFill/>
            </a:ln>
          </p:spPr>
          <p:txBody>
            <a:bodyPr anchor="t" anchorCtr="0" bIns="34290" compatLnSpc="1" lIns="68580" numCol="1" rIns="68580" tIns="3429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1600">
                <a:cs typeface="+mn-ea"/>
                <a:sym typeface="+mn-lt"/>
              </a:endParaRPr>
            </a:p>
          </p:txBody>
        </p:sp>
        <p:sp>
          <p:nvSpPr>
            <p:cNvPr id="29" name="Freeform 16">
              <a:extLst>
                <a:ext uri="{FF2B5EF4-FFF2-40B4-BE49-F238E27FC236}">
                  <a16:creationId xmlns:a16="http://schemas.microsoft.com/office/drawing/2014/main" id="{28165749-1EA1-429C-B876-8C5D4D95082D}"/>
                </a:ext>
              </a:extLst>
            </p:cNvPr>
            <p:cNvSpPr>
              <a:spLocks noEditPoints="1"/>
            </p:cNvSpPr>
            <p:nvPr/>
          </p:nvSpPr>
          <p:spPr bwMode="auto">
            <a:xfrm>
              <a:off x="6130338" y="2739842"/>
              <a:ext cx="554522" cy="554669"/>
            </a:xfrm>
            <a:custGeom>
              <a:gdLst>
                <a:gd fmla="*/ 4772 w 7922" name="T0"/>
                <a:gd fmla="*/ 5491 h 7922" name="T1"/>
                <a:gd fmla="*/ 3405 w 7922" name="T2"/>
                <a:gd fmla="*/ 4124 h 7922" name="T3"/>
                <a:gd fmla="*/ 6555 w 7922" name="T4"/>
                <a:gd fmla="*/ 973 h 7922" name="T5"/>
                <a:gd fmla="*/ 3961 w 7922" name="T6"/>
                <a:gd fmla="*/ 0 h 7922" name="T7"/>
                <a:gd fmla="*/ 0 w 7922" name="T8"/>
                <a:gd fmla="*/ 3961 h 7922" name="T9"/>
                <a:gd fmla="*/ 3961 w 7922" name="T10"/>
                <a:gd fmla="*/ 7922 h 7922" name="T11"/>
                <a:gd fmla="*/ 7922 w 7922" name="T12"/>
                <a:gd fmla="*/ 3961 h 7922" name="T13"/>
                <a:gd fmla="*/ 7673 w 7922" name="T14"/>
                <a:gd fmla="*/ 2589 h 7922" name="T15"/>
                <a:gd fmla="*/ 4772 w 7922" name="T16"/>
                <a:gd fmla="*/ 5491 h 7922" name="T17"/>
                <a:gd fmla="*/ 2648 w 7922" name="T18"/>
                <a:gd fmla="*/ 6240 h 7922" name="T19"/>
                <a:gd fmla="*/ 3158 w 7922" name="T20"/>
                <a:gd fmla="*/ 4371 h 7922" name="T21"/>
                <a:gd fmla="*/ 4525 w 7922" name="T22"/>
                <a:gd fmla="*/ 5737 h 7922" name="T23"/>
                <a:gd fmla="*/ 2648 w 7922" name="T24"/>
                <a:gd fmla="*/ 6240 h 7922" name="T25"/>
                <a:gd fmla="*/ 2648 w 7922" name="T26"/>
                <a:gd fmla="*/ 6240 h 792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921" w="7921">
                  <a:moveTo>
                    <a:pt x="4772" y="5491"/>
                  </a:moveTo>
                  <a:lnTo>
                    <a:pt x="3405" y="4124"/>
                  </a:lnTo>
                  <a:lnTo>
                    <a:pt x="6555" y="973"/>
                  </a:lnTo>
                  <a:cubicBezTo>
                    <a:pt x="5860" y="369"/>
                    <a:pt x="4954" y="0"/>
                    <a:pt x="3961" y="0"/>
                  </a:cubicBezTo>
                  <a:cubicBezTo>
                    <a:pt x="1773" y="0"/>
                    <a:pt x="0" y="1773"/>
                    <a:pt x="0" y="3961"/>
                  </a:cubicBezTo>
                  <a:cubicBezTo>
                    <a:pt x="0" y="6148"/>
                    <a:pt x="1773" y="7922"/>
                    <a:pt x="3961" y="7922"/>
                  </a:cubicBezTo>
                  <a:cubicBezTo>
                    <a:pt x="6148" y="7922"/>
                    <a:pt x="7922" y="6148"/>
                    <a:pt x="7922" y="3961"/>
                  </a:cubicBezTo>
                  <a:cubicBezTo>
                    <a:pt x="7922" y="3478"/>
                    <a:pt x="7830" y="3017"/>
                    <a:pt x="7673" y="2589"/>
                  </a:cubicBezTo>
                  <a:lnTo>
                    <a:pt x="4772" y="5491"/>
                  </a:lnTo>
                  <a:close/>
                  <a:moveTo>
                    <a:pt x="2648" y="6240"/>
                  </a:moveTo>
                  <a:lnTo>
                    <a:pt x="3158" y="4371"/>
                  </a:lnTo>
                  <a:lnTo>
                    <a:pt x="4525" y="5737"/>
                  </a:lnTo>
                  <a:lnTo>
                    <a:pt x="2648" y="6240"/>
                  </a:lnTo>
                  <a:close/>
                  <a:moveTo>
                    <a:pt x="2648" y="6240"/>
                  </a:moveTo>
                  <a:close/>
                </a:path>
              </a:pathLst>
            </a:custGeom>
            <a:solidFill>
              <a:schemeClr val="bg1"/>
            </a:solidFill>
            <a:ln>
              <a:noFill/>
            </a:ln>
          </p:spPr>
          <p:txBody>
            <a:bodyPr anchor="t" anchorCtr="0" bIns="34290" compatLnSpc="1" lIns="68580" numCol="1" rIns="68580" tIns="3429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1600">
                <a:cs typeface="+mn-ea"/>
                <a:sym typeface="+mn-lt"/>
              </a:endParaRPr>
            </a:p>
          </p:txBody>
        </p:sp>
        <p:sp>
          <p:nvSpPr>
            <p:cNvPr id="30" name="Freeform 17">
              <a:extLst>
                <a:ext uri="{FF2B5EF4-FFF2-40B4-BE49-F238E27FC236}">
                  <a16:creationId xmlns:a16="http://schemas.microsoft.com/office/drawing/2014/main" id="{5F4E26E9-F933-48C5-9EC7-3240641C8CB1}"/>
                </a:ext>
              </a:extLst>
            </p:cNvPr>
            <p:cNvSpPr>
              <a:spLocks noEditPoints="1"/>
            </p:cNvSpPr>
            <p:nvPr/>
          </p:nvSpPr>
          <p:spPr bwMode="auto">
            <a:xfrm>
              <a:off x="5163446" y="1639136"/>
              <a:ext cx="420398" cy="419774"/>
            </a:xfrm>
            <a:custGeom>
              <a:gdLst>
                <a:gd fmla="*/ 589 w 674" name="T0"/>
                <a:gd fmla="*/ 168 h 673" name="T1"/>
                <a:gd fmla="*/ 589 w 674" name="T2"/>
                <a:gd fmla="*/ 0 h 673" name="T3"/>
                <a:gd fmla="*/ 83 w 674" name="T4"/>
                <a:gd fmla="*/ 0 h 673" name="T5"/>
                <a:gd fmla="*/ 83 w 674" name="T6"/>
                <a:gd fmla="*/ 168 h 673" name="T7"/>
                <a:gd fmla="*/ 0 w 674" name="T8"/>
                <a:gd fmla="*/ 168 h 673" name="T9"/>
                <a:gd fmla="*/ 0 w 674" name="T10"/>
                <a:gd fmla="*/ 673 h 673" name="T11"/>
                <a:gd fmla="*/ 674 w 674" name="T12"/>
                <a:gd fmla="*/ 673 h 673" name="T13"/>
                <a:gd fmla="*/ 674 w 674" name="T14"/>
                <a:gd fmla="*/ 168 h 673" name="T15"/>
                <a:gd fmla="*/ 589 w 674" name="T16"/>
                <a:gd fmla="*/ 168 h 673" name="T17"/>
                <a:gd fmla="*/ 589 w 674" name="T18"/>
                <a:gd fmla="*/ 168 h 673" name="T19"/>
                <a:gd fmla="*/ 126 w 674" name="T20"/>
                <a:gd fmla="*/ 40 h 673" name="T21"/>
                <a:gd fmla="*/ 126 w 674" name="T22"/>
                <a:gd fmla="*/ 40 h 673" name="T23"/>
                <a:gd fmla="*/ 549 w 674" name="T24"/>
                <a:gd fmla="*/ 40 h 673" name="T25"/>
                <a:gd fmla="*/ 549 w 674" name="T26"/>
                <a:gd fmla="*/ 255 h 673" name="T27"/>
                <a:gd fmla="*/ 336 w 674" name="T28"/>
                <a:gd fmla="*/ 435 h 673" name="T29"/>
                <a:gd fmla="*/ 126 w 674" name="T30"/>
                <a:gd fmla="*/ 255 h 673" name="T31"/>
                <a:gd fmla="*/ 126 w 674" name="T32"/>
                <a:gd fmla="*/ 40 h 673" name="T33"/>
                <a:gd fmla="*/ 126 w 674" name="T34"/>
                <a:gd fmla="*/ 40 h 673" name="T35"/>
                <a:gd fmla="*/ 631 w 674" name="T36"/>
                <a:gd fmla="*/ 631 h 673" name="T37"/>
                <a:gd fmla="*/ 631 w 674" name="T38"/>
                <a:gd fmla="*/ 631 h 673" name="T39"/>
                <a:gd fmla="*/ 43 w 674" name="T40"/>
                <a:gd fmla="*/ 631 h 673" name="T41"/>
                <a:gd fmla="*/ 43 w 674" name="T42"/>
                <a:gd fmla="*/ 236 h 673" name="T43"/>
                <a:gd fmla="*/ 336 w 674" name="T44"/>
                <a:gd fmla="*/ 489 h 673" name="T45"/>
                <a:gd fmla="*/ 631 w 674" name="T46"/>
                <a:gd fmla="*/ 236 h 673" name="T47"/>
                <a:gd fmla="*/ 631 w 674" name="T48"/>
                <a:gd fmla="*/ 631 h 673" name="T49"/>
                <a:gd fmla="*/ 631 w 674" name="T50"/>
                <a:gd fmla="*/ 631 h 673" name="T51"/>
                <a:gd fmla="*/ 506 w 674" name="T52"/>
                <a:gd fmla="*/ 125 h 673" name="T53"/>
                <a:gd fmla="*/ 506 w 674" name="T54"/>
                <a:gd fmla="*/ 125 h 673" name="T55"/>
                <a:gd fmla="*/ 168 w 674" name="T56"/>
                <a:gd fmla="*/ 125 h 673" name="T57"/>
                <a:gd fmla="*/ 168 w 674" name="T58"/>
                <a:gd fmla="*/ 83 h 673" name="T59"/>
                <a:gd fmla="*/ 506 w 674" name="T60"/>
                <a:gd fmla="*/ 83 h 673" name="T61"/>
                <a:gd fmla="*/ 506 w 674" name="T62"/>
                <a:gd fmla="*/ 125 h 673" name="T63"/>
                <a:gd fmla="*/ 506 w 674" name="T64"/>
                <a:gd fmla="*/ 125 h 673" name="T65"/>
                <a:gd fmla="*/ 421 w 674" name="T66"/>
                <a:gd fmla="*/ 210 h 673" name="T67"/>
                <a:gd fmla="*/ 421 w 674" name="T68"/>
                <a:gd fmla="*/ 210 h 673" name="T69"/>
                <a:gd fmla="*/ 168 w 674" name="T70"/>
                <a:gd fmla="*/ 210 h 673" name="T71"/>
                <a:gd fmla="*/ 168 w 674" name="T72"/>
                <a:gd fmla="*/ 168 h 673" name="T73"/>
                <a:gd fmla="*/ 421 w 674" name="T74"/>
                <a:gd fmla="*/ 168 h 673" name="T75"/>
                <a:gd fmla="*/ 421 w 674" name="T76"/>
                <a:gd fmla="*/ 210 h 67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73" w="674">
                  <a:moveTo>
                    <a:pt x="589" y="168"/>
                  </a:moveTo>
                  <a:lnTo>
                    <a:pt x="589" y="0"/>
                  </a:lnTo>
                  <a:lnTo>
                    <a:pt x="83" y="0"/>
                  </a:lnTo>
                  <a:lnTo>
                    <a:pt x="83" y="168"/>
                  </a:lnTo>
                  <a:lnTo>
                    <a:pt x="0" y="168"/>
                  </a:lnTo>
                  <a:lnTo>
                    <a:pt x="0" y="673"/>
                  </a:lnTo>
                  <a:lnTo>
                    <a:pt x="674" y="673"/>
                  </a:lnTo>
                  <a:lnTo>
                    <a:pt x="674" y="168"/>
                  </a:lnTo>
                  <a:lnTo>
                    <a:pt x="589" y="168"/>
                  </a:lnTo>
                  <a:lnTo>
                    <a:pt x="589" y="168"/>
                  </a:lnTo>
                  <a:close/>
                  <a:moveTo>
                    <a:pt x="126" y="40"/>
                  </a:moveTo>
                  <a:lnTo>
                    <a:pt x="126" y="40"/>
                  </a:lnTo>
                  <a:lnTo>
                    <a:pt x="549" y="40"/>
                  </a:lnTo>
                  <a:lnTo>
                    <a:pt x="549" y="255"/>
                  </a:lnTo>
                  <a:lnTo>
                    <a:pt x="336" y="435"/>
                  </a:lnTo>
                  <a:lnTo>
                    <a:pt x="126" y="255"/>
                  </a:lnTo>
                  <a:lnTo>
                    <a:pt x="126" y="40"/>
                  </a:lnTo>
                  <a:lnTo>
                    <a:pt x="126" y="40"/>
                  </a:lnTo>
                  <a:close/>
                  <a:moveTo>
                    <a:pt x="631" y="631"/>
                  </a:moveTo>
                  <a:lnTo>
                    <a:pt x="631" y="631"/>
                  </a:lnTo>
                  <a:lnTo>
                    <a:pt x="43" y="631"/>
                  </a:lnTo>
                  <a:lnTo>
                    <a:pt x="43" y="236"/>
                  </a:lnTo>
                  <a:lnTo>
                    <a:pt x="336" y="489"/>
                  </a:lnTo>
                  <a:lnTo>
                    <a:pt x="631" y="236"/>
                  </a:lnTo>
                  <a:lnTo>
                    <a:pt x="631" y="631"/>
                  </a:lnTo>
                  <a:lnTo>
                    <a:pt x="631" y="631"/>
                  </a:lnTo>
                  <a:close/>
                  <a:moveTo>
                    <a:pt x="506" y="125"/>
                  </a:moveTo>
                  <a:lnTo>
                    <a:pt x="506" y="125"/>
                  </a:lnTo>
                  <a:lnTo>
                    <a:pt x="168" y="125"/>
                  </a:lnTo>
                  <a:lnTo>
                    <a:pt x="168" y="83"/>
                  </a:lnTo>
                  <a:lnTo>
                    <a:pt x="506" y="83"/>
                  </a:lnTo>
                  <a:lnTo>
                    <a:pt x="506" y="125"/>
                  </a:lnTo>
                  <a:lnTo>
                    <a:pt x="506" y="125"/>
                  </a:lnTo>
                  <a:close/>
                  <a:moveTo>
                    <a:pt x="421" y="210"/>
                  </a:moveTo>
                  <a:lnTo>
                    <a:pt x="421" y="210"/>
                  </a:lnTo>
                  <a:lnTo>
                    <a:pt x="168" y="210"/>
                  </a:lnTo>
                  <a:lnTo>
                    <a:pt x="168" y="168"/>
                  </a:lnTo>
                  <a:lnTo>
                    <a:pt x="421" y="168"/>
                  </a:lnTo>
                  <a:lnTo>
                    <a:pt x="421" y="210"/>
                  </a:lnTo>
                  <a:close/>
                </a:path>
              </a:pathLst>
            </a:custGeom>
            <a:solidFill>
              <a:schemeClr val="bg1"/>
            </a:solidFill>
            <a:ln>
              <a:noFill/>
            </a:ln>
          </p:spPr>
          <p:txBody>
            <a:bodyPr anchor="t" anchorCtr="0" bIns="34290" compatLnSpc="1" lIns="68580" numCol="1" rIns="68580" tIns="3429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1600">
                <a:cs typeface="+mn-ea"/>
                <a:sym typeface="+mn-lt"/>
              </a:endParaRPr>
            </a:p>
          </p:txBody>
        </p:sp>
        <p:pic>
          <p:nvPicPr>
            <p:cNvPr id="31" name="Picture 18">
              <a:extLst>
                <a:ext uri="{FF2B5EF4-FFF2-40B4-BE49-F238E27FC236}">
                  <a16:creationId xmlns:a16="http://schemas.microsoft.com/office/drawing/2014/main" id="{4891A2BE-3AAB-48D4-B8CA-AF921308E105}"/>
                </a:ext>
              </a:extLst>
            </p:cNvPr>
            <p:cNvPicPr>
              <a:picLocks noChangeArrowheads="1" noChangeAspect="1"/>
            </p:cNvPicPr>
            <p:nvPr/>
          </p:nvPicPr>
          <p:blipFill>
            <a:blip r:embed="rId3">
              <a:extLst>
                <a:ext uri="{28A0092B-C50C-407E-A947-70E740481C1C}">
                  <a14:useLocalDpi val="0"/>
                </a:ext>
              </a:extLst>
            </a:blip>
            <a:stretch>
              <a:fillRect/>
            </a:stretch>
          </p:blipFill>
          <p:spPr bwMode="auto">
            <a:xfrm>
              <a:off x="1015313" y="3300531"/>
              <a:ext cx="1291057" cy="860704"/>
            </a:xfrm>
            <a:prstGeom prst="rect">
              <a:avLst/>
            </a:prstGeom>
            <a:noFill/>
            <a:extLst>
              <a:ext uri="{909E8E84-426E-40DD-AFC4-6F175D3DCCD1}">
                <a14:hiddenFill>
                  <a:solidFill>
                    <a:srgbClr val="FFFFFF"/>
                  </a:solidFill>
                </a14:hiddenFill>
              </a:ext>
            </a:extLst>
          </p:spPr>
        </p:pic>
        <p:pic>
          <p:nvPicPr>
            <p:cNvPr id="32" name="Picture 19">
              <a:extLst>
                <a:ext uri="{FF2B5EF4-FFF2-40B4-BE49-F238E27FC236}">
                  <a16:creationId xmlns:a16="http://schemas.microsoft.com/office/drawing/2014/main" id="{8C426EF8-1644-4A05-90E3-63A4A4879784}"/>
                </a:ext>
              </a:extLst>
            </p:cNvPr>
            <p:cNvPicPr>
              <a:picLocks noChangeArrowheads="1" noChangeAspect="1"/>
            </p:cNvPicPr>
            <p:nvPr/>
          </p:nvPicPr>
          <p:blipFill>
            <a:blip r:embed="rId4">
              <a:extLst>
                <a:ext uri="{28A0092B-C50C-407E-A947-70E740481C1C}">
                  <a14:useLocalDpi val="0"/>
                </a:ext>
              </a:extLst>
            </a:blip>
            <a:stretch>
              <a:fillRect/>
            </a:stretch>
          </p:blipFill>
          <p:spPr bwMode="auto">
            <a:xfrm>
              <a:off x="2396759" y="3300531"/>
              <a:ext cx="1291057" cy="860705"/>
            </a:xfrm>
            <a:prstGeom prst="rect">
              <a:avLst/>
            </a:prstGeom>
            <a:noFill/>
            <a:extLst>
              <a:ext uri="{909E8E84-426E-40DD-AFC4-6F175D3DCCD1}">
                <a14:hiddenFill>
                  <a:solidFill>
                    <a:srgbClr val="FFFFFF"/>
                  </a:solidFill>
                </a14:hiddenFill>
              </a:ext>
            </a:extLst>
          </p:spPr>
        </p:pic>
        <p:sp>
          <p:nvSpPr>
            <p:cNvPr id="33" name="TextBox 17">
              <a:extLst>
                <a:ext uri="{FF2B5EF4-FFF2-40B4-BE49-F238E27FC236}">
                  <a16:creationId xmlns:a16="http://schemas.microsoft.com/office/drawing/2014/main" id="{1DB58410-3F63-4567-B6C2-66D715223E2B}"/>
                </a:ext>
              </a:extLst>
            </p:cNvPr>
            <p:cNvSpPr txBox="1"/>
            <p:nvPr/>
          </p:nvSpPr>
          <p:spPr>
            <a:xfrm>
              <a:off x="927512" y="1302316"/>
              <a:ext cx="2848105" cy="2309299"/>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buFont charset="2" panose="05000000000000000000" pitchFamily="2" typeface="Wingdings"/>
                <a:buNone/>
              </a:pPr>
              <a:r>
                <a:rPr altLang="en-US" b="1" lang="zh-CN" sz="2400">
                  <a:cs typeface="+mn-ea"/>
                  <a:sym typeface="+mn-lt"/>
                </a:rPr>
                <a:t>概念：</a:t>
              </a:r>
            </a:p>
            <a:p>
              <a:pPr>
                <a:buFont charset="2" panose="05000000000000000000" pitchFamily="2" typeface="Wingdings"/>
                <a:buNone/>
              </a:pPr>
              <a:r>
                <a:rPr altLang="en-US" b="1" lang="zh-CN" sz="2400">
                  <a:cs typeface="+mn-ea"/>
                  <a:sym typeface="+mn-lt"/>
                </a:rPr>
                <a:t>是指在护理工作中，由于各种原因导致令人不满意的现象与结果发生，或给病人造成损害统称为护理缺陷。</a:t>
              </a:r>
            </a:p>
            <a:p>
              <a:pPr>
                <a:buFont charset="2" panose="05000000000000000000" pitchFamily="2" typeface="Wingdings"/>
                <a:buNone/>
              </a:pPr>
              <a:r>
                <a:rPr altLang="en-US" b="1" lang="zh-CN" sz="2400">
                  <a:cs typeface="+mn-ea"/>
                  <a:sym typeface="+mn-lt"/>
                </a:rPr>
                <a:t>是指在护理工作中，由于各种原因导致令人不满意的现象与结果发生，或给病人造成损害统称为护理缺陷。</a:t>
              </a:r>
            </a:p>
          </p:txBody>
        </p:sp>
      </p:grpSp>
      <p:sp>
        <p:nvSpPr>
          <p:cNvPr id="34" name="矩形 33">
            <a:extLst>
              <a:ext uri="{FF2B5EF4-FFF2-40B4-BE49-F238E27FC236}">
                <a16:creationId xmlns:a16="http://schemas.microsoft.com/office/drawing/2014/main" id="{29B5083A-7791-4F80-9B31-C2BD647EC1E8}"/>
              </a:ext>
            </a:extLst>
          </p:cNvPr>
          <p:cNvSpPr/>
          <p:nvPr/>
        </p:nvSpPr>
        <p:spPr>
          <a:xfrm>
            <a:off x="1447133" y="641706"/>
            <a:ext cx="2356167" cy="701040"/>
          </a:xfrm>
          <a:prstGeom prst="rect">
            <a:avLst/>
          </a:prstGeom>
        </p:spPr>
        <p:txBody>
          <a:bodyPr wrap="none">
            <a:spAutoFit/>
          </a:bodyPr>
          <a:lstStyle/>
          <a:p>
            <a:r>
              <a:rPr altLang="zh-CN" lang="en-US" sz="4000">
                <a:solidFill>
                  <a:schemeClr val="tx1">
                    <a:lumMod val="75000"/>
                    <a:lumOff val="25000"/>
                  </a:schemeClr>
                </a:solidFill>
                <a:cs typeface="+mn-ea"/>
                <a:sym typeface="+mn-lt"/>
              </a:rPr>
              <a:t> 护理缺陷</a:t>
            </a:r>
          </a:p>
        </p:txBody>
      </p:sp>
    </p:spTree>
    <p:custDataLst>
      <p:tags r:id="rId5"/>
    </p:custDataLst>
    <p:extLst>
      <p:ext uri="{BB962C8B-B14F-4D97-AF65-F5344CB8AC3E}">
        <p14:creationId val="4100941501"/>
      </p:ext>
    </p:extLst>
  </p:cSld>
  <p:clrMapOvr>
    <a:masterClrMapping/>
  </p:clrMapOvr>
  <mc:AlternateContent>
    <mc:Choice Requires="p14">
      <p:transition advTm="3000" p14:dur="1250" spd="slow">
        <p14:switch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additive="base">
                                        <p:cTn dur="500" fill="hold" id="7"/>
                                        <p:tgtEl>
                                          <p:spTgt spid="34"/>
                                        </p:tgtEl>
                                        <p:attrNameLst>
                                          <p:attrName>ppt_x</p:attrName>
                                        </p:attrNameLst>
                                      </p:cBhvr>
                                      <p:tavLst>
                                        <p:tav tm="0">
                                          <p:val>
                                            <p:strVal val="1+#ppt_w/2"/>
                                          </p:val>
                                        </p:tav>
                                        <p:tav tm="100000">
                                          <p:val>
                                            <p:strVal val="#ppt_x"/>
                                          </p:val>
                                        </p:tav>
                                      </p:tavLst>
                                    </p:anim>
                                    <p:anim calcmode="lin" valueType="num">
                                      <p:cBhvr additive="base">
                                        <p:cTn dur="500" fill="hold" id="8"/>
                                        <p:tgtEl>
                                          <p:spTgt spid="3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24"/>
                                        </p:tgtEl>
                                        <p:attrNameLst>
                                          <p:attrName>style.visibility</p:attrName>
                                        </p:attrNameLst>
                                      </p:cBhvr>
                                      <p:to>
                                        <p:strVal val="visible"/>
                                      </p:to>
                                    </p:set>
                                    <p:animEffect filter="wipe(left)" transition="in">
                                      <p:cBhvr>
                                        <p:cTn dur="500" id="12"/>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0" name="直接连接符 39">
            <a:extLst>
              <a:ext uri="{FF2B5EF4-FFF2-40B4-BE49-F238E27FC236}">
                <a16:creationId xmlns:a16="http://schemas.microsoft.com/office/drawing/2014/main" id="{CA4E0F4B-F4FC-419D-8A97-B6C05B2249D4}"/>
              </a:ext>
            </a:extLst>
          </p:cNvPr>
          <p:cNvCxnSpPr/>
          <p:nvPr/>
        </p:nvCxnSpPr>
        <p:spPr>
          <a:xfrm rot="5400000">
            <a:off x="2586954" y="3899272"/>
            <a:ext cx="3570363"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093DC405-A58E-416F-B672-D7DAE63265CB}"/>
              </a:ext>
            </a:extLst>
          </p:cNvPr>
          <p:cNvCxnSpPr/>
          <p:nvPr/>
        </p:nvCxnSpPr>
        <p:spPr>
          <a:xfrm rot="5400000">
            <a:off x="5927444" y="3899272"/>
            <a:ext cx="3570363"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42 Rectángulo">
            <a:extLst>
              <a:ext uri="{FF2B5EF4-FFF2-40B4-BE49-F238E27FC236}">
                <a16:creationId xmlns:a16="http://schemas.microsoft.com/office/drawing/2014/main" id="{B0F8618C-65B3-43E5-A7A5-9502D8F234ED}"/>
              </a:ext>
            </a:extLst>
          </p:cNvPr>
          <p:cNvSpPr/>
          <p:nvPr/>
        </p:nvSpPr>
        <p:spPr>
          <a:xfrm>
            <a:off x="4700660" y="2114094"/>
            <a:ext cx="2634947" cy="1050453"/>
          </a:xfrm>
          <a:prstGeom prst="rect">
            <a:avLst/>
          </a:prstGeom>
          <a:solidFill>
            <a:schemeClr val="accent1">
              <a:lumMod val="75000"/>
            </a:schemeClr>
          </a:solidFill>
          <a:ln w="63500">
            <a:noFill/>
          </a:ln>
          <a:effectLst/>
        </p:spPr>
        <p:style>
          <a:lnRef idx="3">
            <a:schemeClr val="lt1"/>
          </a:lnRef>
          <a:fillRef idx="1">
            <a:schemeClr val="accent4"/>
          </a:fillRef>
          <a:effectRef idx="1">
            <a:schemeClr val="accent4"/>
          </a:effectRef>
          <a:fontRef idx="minor">
            <a:schemeClr val="lt1"/>
          </a:fontRef>
        </p:style>
        <p:txBody>
          <a:bodyPr anchor="ctr" bIns="45712" lIns="91427" rIns="91427" tIns="45712"/>
          <a:lstStyle/>
          <a:p>
            <a:pPr algn="ctr"/>
            <a:r>
              <a:rPr altLang="zh-CN" lang="en-US" sz="4400">
                <a:solidFill>
                  <a:schemeClr val="bg1"/>
                </a:solidFill>
                <a:cs typeface="+mn-ea"/>
                <a:sym typeface="+mn-lt"/>
              </a:rPr>
              <a:t> 护理缺陷</a:t>
            </a:r>
          </a:p>
        </p:txBody>
      </p:sp>
      <p:sp>
        <p:nvSpPr>
          <p:cNvPr id="69" name="矩形 68">
            <a:extLst>
              <a:ext uri="{FF2B5EF4-FFF2-40B4-BE49-F238E27FC236}">
                <a16:creationId xmlns:a16="http://schemas.microsoft.com/office/drawing/2014/main" id="{733D3B5F-C6C1-4A57-AD14-F35D42A1192F}"/>
              </a:ext>
            </a:extLst>
          </p:cNvPr>
          <p:cNvSpPr/>
          <p:nvPr/>
        </p:nvSpPr>
        <p:spPr>
          <a:xfrm>
            <a:off x="4700663" y="3701253"/>
            <a:ext cx="2444685" cy="1550822"/>
          </a:xfrm>
          <a:prstGeom prst="rect">
            <a:avLst/>
          </a:prstGeom>
        </p:spPr>
        <p:txBody>
          <a:bodyPr wrap="square">
            <a:spAutoFit/>
          </a:bodyPr>
          <a:lstStyle/>
          <a:p>
            <a:pPr>
              <a:lnSpc>
                <a:spcPct val="114000"/>
              </a:lnSpc>
            </a:pPr>
            <a:r>
              <a:rPr altLang="en-US" lang="zh-CN" sz="2800">
                <a:cs typeface="+mn-ea"/>
                <a:sym typeface="+mn-lt"/>
              </a:rPr>
              <a:t>护理差错分为一般差错与严重差错。</a:t>
            </a:r>
          </a:p>
        </p:txBody>
      </p:sp>
      <p:sp>
        <p:nvSpPr>
          <p:cNvPr id="70" name="51 Rectángulo">
            <a:extLst>
              <a:ext uri="{FF2B5EF4-FFF2-40B4-BE49-F238E27FC236}">
                <a16:creationId xmlns:a16="http://schemas.microsoft.com/office/drawing/2014/main" id="{B61E644B-C930-4202-928F-12AE97E6629F}"/>
              </a:ext>
            </a:extLst>
          </p:cNvPr>
          <p:cNvSpPr/>
          <p:nvPr/>
        </p:nvSpPr>
        <p:spPr>
          <a:xfrm>
            <a:off x="8052246" y="2114094"/>
            <a:ext cx="2636709" cy="1050452"/>
          </a:xfrm>
          <a:prstGeom prst="rect">
            <a:avLst/>
          </a:prstGeom>
          <a:solidFill>
            <a:schemeClr val="accent1"/>
          </a:solidFill>
          <a:ln w="63500">
            <a:noFill/>
          </a:ln>
          <a:effectLst/>
        </p:spPr>
        <p:style>
          <a:lnRef idx="3">
            <a:schemeClr val="lt1"/>
          </a:lnRef>
          <a:fillRef idx="1">
            <a:schemeClr val="accent4"/>
          </a:fillRef>
          <a:effectRef idx="1">
            <a:schemeClr val="accent4"/>
          </a:effectRef>
          <a:fontRef idx="minor">
            <a:schemeClr val="lt1"/>
          </a:fontRef>
        </p:style>
        <p:txBody>
          <a:bodyPr anchor="ctr" bIns="45712" lIns="91427" rIns="91427" tIns="45712"/>
          <a:lstStyle/>
          <a:p>
            <a:pPr algn="ctr"/>
            <a:r>
              <a:rPr altLang="zh-CN" lang="en-US" sz="4400">
                <a:solidFill>
                  <a:schemeClr val="bg1"/>
                </a:solidFill>
                <a:cs typeface="+mn-ea"/>
                <a:sym typeface="+mn-lt"/>
              </a:rPr>
              <a:t> 护理缺陷</a:t>
            </a:r>
          </a:p>
        </p:txBody>
      </p:sp>
      <p:sp>
        <p:nvSpPr>
          <p:cNvPr id="73" name="矩形 72">
            <a:extLst>
              <a:ext uri="{FF2B5EF4-FFF2-40B4-BE49-F238E27FC236}">
                <a16:creationId xmlns:a16="http://schemas.microsoft.com/office/drawing/2014/main" id="{87E7B09A-A00D-4C66-8973-FE5766D05E23}"/>
              </a:ext>
            </a:extLst>
          </p:cNvPr>
          <p:cNvSpPr/>
          <p:nvPr/>
        </p:nvSpPr>
        <p:spPr>
          <a:xfrm>
            <a:off x="8052251" y="3701253"/>
            <a:ext cx="2444685" cy="1550822"/>
          </a:xfrm>
          <a:prstGeom prst="rect">
            <a:avLst/>
          </a:prstGeom>
        </p:spPr>
        <p:txBody>
          <a:bodyPr wrap="square">
            <a:spAutoFit/>
          </a:bodyPr>
          <a:lstStyle/>
          <a:p>
            <a:pPr>
              <a:lnSpc>
                <a:spcPct val="114000"/>
              </a:lnSpc>
            </a:pPr>
            <a:r>
              <a:rPr altLang="en-US" lang="zh-CN" sz="2800">
                <a:cs typeface="+mn-ea"/>
                <a:sym typeface="+mn-lt"/>
              </a:rPr>
              <a:t>护理缺陷表现为：护理差错、事故。</a:t>
            </a:r>
          </a:p>
        </p:txBody>
      </p:sp>
      <p:pic>
        <p:nvPicPr>
          <p:cNvPr id="3" name="图片 2">
            <a:extLst>
              <a:ext uri="{FF2B5EF4-FFF2-40B4-BE49-F238E27FC236}">
                <a16:creationId xmlns:a16="http://schemas.microsoft.com/office/drawing/2014/main" id="{CFAD0204-9008-4C4B-BD06-A1E4336609E4}"/>
              </a:ext>
            </a:extLst>
          </p:cNvPr>
          <p:cNvPicPr>
            <a:picLocks noChangeAspect="1"/>
          </p:cNvPicPr>
          <p:nvPr/>
        </p:nvPicPr>
        <p:blipFill>
          <a:blip r:embed="rId3">
            <a:extLst>
              <a:ext uri="{28A0092B-C50C-407E-A947-70E740481C1C}">
                <a14:useLocalDpi val="0"/>
              </a:ext>
            </a:extLst>
          </a:blip>
          <a:stretch>
            <a:fillRect/>
          </a:stretch>
        </p:blipFill>
        <p:spPr>
          <a:xfrm>
            <a:off x="1490344" y="2084933"/>
            <a:ext cx="2399681" cy="3599522"/>
          </a:xfrm>
          <a:prstGeom prst="rect">
            <a:avLst/>
          </a:prstGeom>
        </p:spPr>
      </p:pic>
      <p:sp>
        <p:nvSpPr>
          <p:cNvPr id="20" name="矩形 19">
            <a:extLst>
              <a:ext uri="{FF2B5EF4-FFF2-40B4-BE49-F238E27FC236}">
                <a16:creationId xmlns:a16="http://schemas.microsoft.com/office/drawing/2014/main" id="{EFC4613B-77EA-4BE3-9545-95E42D07B51D}"/>
              </a:ext>
            </a:extLst>
          </p:cNvPr>
          <p:cNvSpPr/>
          <p:nvPr/>
        </p:nvSpPr>
        <p:spPr>
          <a:xfrm>
            <a:off x="1447133" y="641706"/>
            <a:ext cx="2356167" cy="701040"/>
          </a:xfrm>
          <a:prstGeom prst="rect">
            <a:avLst/>
          </a:prstGeom>
        </p:spPr>
        <p:txBody>
          <a:bodyPr wrap="none">
            <a:spAutoFit/>
          </a:bodyPr>
          <a:lstStyle/>
          <a:p>
            <a:r>
              <a:rPr altLang="zh-CN" lang="en-US" sz="4000">
                <a:solidFill>
                  <a:schemeClr val="tx1">
                    <a:lumMod val="75000"/>
                    <a:lumOff val="25000"/>
                  </a:schemeClr>
                </a:solidFill>
                <a:cs typeface="+mn-ea"/>
                <a:sym typeface="+mn-lt"/>
              </a:rPr>
              <a:t> 护理缺陷</a:t>
            </a:r>
          </a:p>
        </p:txBody>
      </p:sp>
    </p:spTree>
    <p:extLst>
      <p:ext uri="{BB962C8B-B14F-4D97-AF65-F5344CB8AC3E}">
        <p14:creationId val="2169682765"/>
      </p:ext>
    </p:extLst>
  </p:cSld>
  <p:clrMapOvr>
    <a:masterClrMapping/>
  </p:clrMapOvr>
  <mc:AlternateContent>
    <mc:Choice Requires="p14">
      <p:transition advTm="3000" p14:dur="1250" spd="slow">
        <p14:flip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1+#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22" presetSubtype="1">
                                  <p:stCondLst>
                                    <p:cond delay="0"/>
                                  </p:stCondLst>
                                  <p:childTnLst>
                                    <p:set>
                                      <p:cBhvr>
                                        <p:cTn dur="1" fill="hold" id="17">
                                          <p:stCondLst>
                                            <p:cond delay="0"/>
                                          </p:stCondLst>
                                        </p:cTn>
                                        <p:tgtEl>
                                          <p:spTgt spid="40"/>
                                        </p:tgtEl>
                                        <p:attrNameLst>
                                          <p:attrName>style.visibility</p:attrName>
                                        </p:attrNameLst>
                                      </p:cBhvr>
                                      <p:to>
                                        <p:strVal val="visible"/>
                                      </p:to>
                                    </p:set>
                                    <p:animEffect filter="wipe(up)" transition="in">
                                      <p:cBhvr>
                                        <p:cTn dur="500" id="18"/>
                                        <p:tgtEl>
                                          <p:spTgt spid="40"/>
                                        </p:tgtEl>
                                      </p:cBhvr>
                                    </p:animEffect>
                                  </p:childTnLst>
                                </p:cTn>
                              </p:par>
                            </p:childTnLst>
                          </p:cTn>
                        </p:par>
                        <p:par>
                          <p:cTn fill="hold" id="19" nodeType="afterGroup">
                            <p:stCondLst>
                              <p:cond delay="2000"/>
                            </p:stCondLst>
                            <p:childTnLst>
                              <p:par>
                                <p:cTn fill="hold" grpId="0" id="20" nodeType="afterEffect" presetClass="entr" presetID="53" presetSubtype="0">
                                  <p:stCondLst>
                                    <p:cond delay="0"/>
                                  </p:stCondLst>
                                  <p:childTnLst>
                                    <p:set>
                                      <p:cBhvr>
                                        <p:cTn dur="1" fill="hold" id="21">
                                          <p:stCondLst>
                                            <p:cond delay="0"/>
                                          </p:stCondLst>
                                        </p:cTn>
                                        <p:tgtEl>
                                          <p:spTgt spid="66"/>
                                        </p:tgtEl>
                                        <p:attrNameLst>
                                          <p:attrName>style.visibility</p:attrName>
                                        </p:attrNameLst>
                                      </p:cBhvr>
                                      <p:to>
                                        <p:strVal val="visible"/>
                                      </p:to>
                                    </p:set>
                                    <p:anim calcmode="lin" valueType="num">
                                      <p:cBhvr>
                                        <p:cTn dur="500" fill="hold" id="22"/>
                                        <p:tgtEl>
                                          <p:spTgt spid="66"/>
                                        </p:tgtEl>
                                        <p:attrNameLst>
                                          <p:attrName>ppt_w</p:attrName>
                                        </p:attrNameLst>
                                      </p:cBhvr>
                                      <p:tavLst>
                                        <p:tav tm="0">
                                          <p:val>
                                            <p:fltVal val="0"/>
                                          </p:val>
                                        </p:tav>
                                        <p:tav tm="100000">
                                          <p:val>
                                            <p:strVal val="#ppt_w"/>
                                          </p:val>
                                        </p:tav>
                                      </p:tavLst>
                                    </p:anim>
                                    <p:anim calcmode="lin" valueType="num">
                                      <p:cBhvr>
                                        <p:cTn dur="500" fill="hold" id="23"/>
                                        <p:tgtEl>
                                          <p:spTgt spid="66"/>
                                        </p:tgtEl>
                                        <p:attrNameLst>
                                          <p:attrName>ppt_h</p:attrName>
                                        </p:attrNameLst>
                                      </p:cBhvr>
                                      <p:tavLst>
                                        <p:tav tm="0">
                                          <p:val>
                                            <p:fltVal val="0"/>
                                          </p:val>
                                        </p:tav>
                                        <p:tav tm="100000">
                                          <p:val>
                                            <p:strVal val="#ppt_h"/>
                                          </p:val>
                                        </p:tav>
                                      </p:tavLst>
                                    </p:anim>
                                    <p:animEffect filter="fade" transition="in">
                                      <p:cBhvr>
                                        <p:cTn dur="500" id="24"/>
                                        <p:tgtEl>
                                          <p:spTgt spid="66"/>
                                        </p:tgtEl>
                                      </p:cBhvr>
                                    </p:animEffect>
                                  </p:childTnLst>
                                </p:cTn>
                              </p:par>
                            </p:childTnLst>
                          </p:cTn>
                        </p:par>
                        <p:par>
                          <p:cTn fill="hold" id="25" nodeType="afterGroup">
                            <p:stCondLst>
                              <p:cond delay="2500"/>
                            </p:stCondLst>
                            <p:childTnLst>
                              <p:par>
                                <p:cTn fill="hold" grpId="0" id="26" nodeType="afterEffect" presetClass="entr" presetID="2" presetSubtype="4">
                                  <p:stCondLst>
                                    <p:cond delay="0"/>
                                  </p:stCondLst>
                                  <p:childTnLst>
                                    <p:set>
                                      <p:cBhvr>
                                        <p:cTn dur="1" fill="hold" id="27">
                                          <p:stCondLst>
                                            <p:cond delay="0"/>
                                          </p:stCondLst>
                                        </p:cTn>
                                        <p:tgtEl>
                                          <p:spTgt spid="69"/>
                                        </p:tgtEl>
                                        <p:attrNameLst>
                                          <p:attrName>style.visibility</p:attrName>
                                        </p:attrNameLst>
                                      </p:cBhvr>
                                      <p:to>
                                        <p:strVal val="visible"/>
                                      </p:to>
                                    </p:set>
                                    <p:anim calcmode="lin" valueType="num">
                                      <p:cBhvr additive="base">
                                        <p:cTn dur="500" fill="hold" id="28"/>
                                        <p:tgtEl>
                                          <p:spTgt spid="69"/>
                                        </p:tgtEl>
                                        <p:attrNameLst>
                                          <p:attrName>ppt_x</p:attrName>
                                        </p:attrNameLst>
                                      </p:cBhvr>
                                      <p:tavLst>
                                        <p:tav tm="0">
                                          <p:val>
                                            <p:strVal val="#ppt_x"/>
                                          </p:val>
                                        </p:tav>
                                        <p:tav tm="100000">
                                          <p:val>
                                            <p:strVal val="#ppt_x"/>
                                          </p:val>
                                        </p:tav>
                                      </p:tavLst>
                                    </p:anim>
                                    <p:anim calcmode="lin" valueType="num">
                                      <p:cBhvr additive="base">
                                        <p:cTn dur="500" fill="hold" id="29"/>
                                        <p:tgtEl>
                                          <p:spTgt spid="69"/>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3000"/>
                            </p:stCondLst>
                            <p:childTnLst>
                              <p:par>
                                <p:cTn fill="hold" id="31" nodeType="afterEffect" presetClass="entr" presetID="22" presetSubtype="1">
                                  <p:stCondLst>
                                    <p:cond delay="0"/>
                                  </p:stCondLst>
                                  <p:childTnLst>
                                    <p:set>
                                      <p:cBhvr>
                                        <p:cTn dur="1" fill="hold" id="32">
                                          <p:stCondLst>
                                            <p:cond delay="0"/>
                                          </p:stCondLst>
                                        </p:cTn>
                                        <p:tgtEl>
                                          <p:spTgt spid="41"/>
                                        </p:tgtEl>
                                        <p:attrNameLst>
                                          <p:attrName>style.visibility</p:attrName>
                                        </p:attrNameLst>
                                      </p:cBhvr>
                                      <p:to>
                                        <p:strVal val="visible"/>
                                      </p:to>
                                    </p:set>
                                    <p:animEffect filter="wipe(up)" transition="in">
                                      <p:cBhvr>
                                        <p:cTn dur="500" id="33"/>
                                        <p:tgtEl>
                                          <p:spTgt spid="41"/>
                                        </p:tgtEl>
                                      </p:cBhvr>
                                    </p:animEffect>
                                  </p:childTnLst>
                                </p:cTn>
                              </p:par>
                            </p:childTnLst>
                          </p:cTn>
                        </p:par>
                        <p:par>
                          <p:cTn fill="hold" id="34" nodeType="afterGroup">
                            <p:stCondLst>
                              <p:cond delay="3500"/>
                            </p:stCondLst>
                            <p:childTnLst>
                              <p:par>
                                <p:cTn fill="hold" grpId="0" id="35" nodeType="afterEffect" presetClass="entr" presetID="53" presetSubtype="0">
                                  <p:stCondLst>
                                    <p:cond delay="0"/>
                                  </p:stCondLst>
                                  <p:childTnLst>
                                    <p:set>
                                      <p:cBhvr>
                                        <p:cTn dur="1" fill="hold" id="36">
                                          <p:stCondLst>
                                            <p:cond delay="0"/>
                                          </p:stCondLst>
                                        </p:cTn>
                                        <p:tgtEl>
                                          <p:spTgt spid="70"/>
                                        </p:tgtEl>
                                        <p:attrNameLst>
                                          <p:attrName>style.visibility</p:attrName>
                                        </p:attrNameLst>
                                      </p:cBhvr>
                                      <p:to>
                                        <p:strVal val="visible"/>
                                      </p:to>
                                    </p:set>
                                    <p:anim calcmode="lin" valueType="num">
                                      <p:cBhvr>
                                        <p:cTn dur="500" fill="hold" id="37"/>
                                        <p:tgtEl>
                                          <p:spTgt spid="70"/>
                                        </p:tgtEl>
                                        <p:attrNameLst>
                                          <p:attrName>ppt_w</p:attrName>
                                        </p:attrNameLst>
                                      </p:cBhvr>
                                      <p:tavLst>
                                        <p:tav tm="0">
                                          <p:val>
                                            <p:fltVal val="0"/>
                                          </p:val>
                                        </p:tav>
                                        <p:tav tm="100000">
                                          <p:val>
                                            <p:strVal val="#ppt_w"/>
                                          </p:val>
                                        </p:tav>
                                      </p:tavLst>
                                    </p:anim>
                                    <p:anim calcmode="lin" valueType="num">
                                      <p:cBhvr>
                                        <p:cTn dur="500" fill="hold" id="38"/>
                                        <p:tgtEl>
                                          <p:spTgt spid="70"/>
                                        </p:tgtEl>
                                        <p:attrNameLst>
                                          <p:attrName>ppt_h</p:attrName>
                                        </p:attrNameLst>
                                      </p:cBhvr>
                                      <p:tavLst>
                                        <p:tav tm="0">
                                          <p:val>
                                            <p:fltVal val="0"/>
                                          </p:val>
                                        </p:tav>
                                        <p:tav tm="100000">
                                          <p:val>
                                            <p:strVal val="#ppt_h"/>
                                          </p:val>
                                        </p:tav>
                                      </p:tavLst>
                                    </p:anim>
                                    <p:animEffect filter="fade" transition="in">
                                      <p:cBhvr>
                                        <p:cTn dur="500" id="39"/>
                                        <p:tgtEl>
                                          <p:spTgt spid="70"/>
                                        </p:tgtEl>
                                      </p:cBhvr>
                                    </p:animEffect>
                                  </p:childTnLst>
                                </p:cTn>
                              </p:par>
                            </p:childTnLst>
                          </p:cTn>
                        </p:par>
                        <p:par>
                          <p:cTn fill="hold" id="40" nodeType="afterGroup">
                            <p:stCondLst>
                              <p:cond delay="4000"/>
                            </p:stCondLst>
                            <p:childTnLst>
                              <p:par>
                                <p:cTn fill="hold" grpId="0" id="41" nodeType="afterEffect" presetClass="entr" presetID="2" presetSubtype="4">
                                  <p:stCondLst>
                                    <p:cond delay="0"/>
                                  </p:stCondLst>
                                  <p:childTnLst>
                                    <p:set>
                                      <p:cBhvr>
                                        <p:cTn dur="1" fill="hold" id="42">
                                          <p:stCondLst>
                                            <p:cond delay="0"/>
                                          </p:stCondLst>
                                        </p:cTn>
                                        <p:tgtEl>
                                          <p:spTgt spid="73"/>
                                        </p:tgtEl>
                                        <p:attrNameLst>
                                          <p:attrName>style.visibility</p:attrName>
                                        </p:attrNameLst>
                                      </p:cBhvr>
                                      <p:to>
                                        <p:strVal val="visible"/>
                                      </p:to>
                                    </p:set>
                                    <p:anim calcmode="lin" valueType="num">
                                      <p:cBhvr additive="base">
                                        <p:cTn dur="500" fill="hold" id="43"/>
                                        <p:tgtEl>
                                          <p:spTgt spid="73"/>
                                        </p:tgtEl>
                                        <p:attrNameLst>
                                          <p:attrName>ppt_x</p:attrName>
                                        </p:attrNameLst>
                                      </p:cBhvr>
                                      <p:tavLst>
                                        <p:tav tm="0">
                                          <p:val>
                                            <p:strVal val="#ppt_x"/>
                                          </p:val>
                                        </p:tav>
                                        <p:tav tm="100000">
                                          <p:val>
                                            <p:strVal val="#ppt_x"/>
                                          </p:val>
                                        </p:tav>
                                      </p:tavLst>
                                    </p:anim>
                                    <p:anim calcmode="lin" valueType="num">
                                      <p:cBhvr additive="base">
                                        <p:cTn dur="500" fill="hold" id="44"/>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9"/>
      <p:bldP grpId="0" spid="70"/>
      <p:bldP grpId="0" spid="73"/>
      <p:bldP grpId="0" spid="2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a:extLst>
              <a:ext uri="{FF2B5EF4-FFF2-40B4-BE49-F238E27FC236}">
                <a16:creationId xmlns:a16="http://schemas.microsoft.com/office/drawing/2014/main" id="{BD79C520-2377-4885-A061-0C83D288653A}"/>
              </a:ext>
            </a:extLst>
          </p:cNvPr>
          <p:cNvSpPr/>
          <p:nvPr/>
        </p:nvSpPr>
        <p:spPr>
          <a:xfrm>
            <a:off x="4131325" y="1529374"/>
            <a:ext cx="7810959" cy="4706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 name="Rectangle 3">
            <a:extLst>
              <a:ext uri="{FF2B5EF4-FFF2-40B4-BE49-F238E27FC236}">
                <a16:creationId xmlns:a16="http://schemas.microsoft.com/office/drawing/2014/main" id="{07EAD20D-AC95-48F0-9D61-52312331754C}"/>
              </a:ext>
            </a:extLst>
          </p:cNvPr>
          <p:cNvSpPr txBox="1">
            <a:spLocks noChangeArrowheads="1"/>
          </p:cNvSpPr>
          <p:nvPr/>
        </p:nvSpPr>
        <p:spPr>
          <a:xfrm>
            <a:off x="4131324" y="1529374"/>
            <a:ext cx="7513000" cy="4706326"/>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342900" marL="342900">
              <a:lnSpc>
                <a:spcPct val="110000"/>
              </a:lnSpc>
              <a:buFont typeface="+mj-ea"/>
              <a:buAutoNum type="circleNumDbPlain"/>
            </a:pPr>
            <a:r>
              <a:rPr altLang="en-US" lang="zh-CN" sz="1600">
                <a:solidFill>
                  <a:schemeClr val="bg1"/>
                </a:solidFill>
                <a:cs typeface="+mn-ea"/>
                <a:sym typeface="+mn-lt"/>
              </a:rPr>
              <a:t>违反各项护理工作的操作规程，质量未达到标准要求，增加病人痛苦，但尚未造成不良后果。  </a:t>
            </a:r>
          </a:p>
          <a:p>
            <a:pPr indent="-342900" marL="342900">
              <a:lnSpc>
                <a:spcPct val="110000"/>
              </a:lnSpc>
              <a:buFont typeface="+mj-ea"/>
              <a:buAutoNum type="circleNumDbPlain"/>
            </a:pPr>
            <a:r>
              <a:rPr altLang="en-US" lang="zh-CN" sz="1600">
                <a:solidFill>
                  <a:schemeClr val="bg1"/>
                </a:solidFill>
                <a:cs typeface="+mn-ea"/>
                <a:sym typeface="+mn-lt"/>
              </a:rPr>
              <a:t>各种护理记录不准确，未影响诊断治疗者。  </a:t>
            </a:r>
          </a:p>
          <a:p>
            <a:pPr indent="-342900" marL="342900">
              <a:lnSpc>
                <a:spcPct val="110000"/>
              </a:lnSpc>
              <a:buFont typeface="+mj-ea"/>
              <a:buAutoNum type="circleNumDbPlain"/>
            </a:pPr>
            <a:r>
              <a:rPr altLang="en-US" lang="zh-CN" sz="1600">
                <a:solidFill>
                  <a:schemeClr val="bg1"/>
                </a:solidFill>
                <a:cs typeface="+mn-ea"/>
                <a:sym typeface="+mn-lt"/>
              </a:rPr>
              <a:t>不认真执行查对制度，打错针、发错药，未发生任何反应(一般性药物)，无不良后果。  </a:t>
            </a:r>
          </a:p>
          <a:p>
            <a:pPr indent="-342900" marL="342900">
              <a:lnSpc>
                <a:spcPct val="110000"/>
              </a:lnSpc>
              <a:buFont typeface="+mj-ea"/>
              <a:buAutoNum type="circleNumDbPlain"/>
            </a:pPr>
            <a:r>
              <a:rPr altLang="en-US" lang="zh-CN" sz="1600">
                <a:solidFill>
                  <a:schemeClr val="bg1"/>
                </a:solidFill>
                <a:cs typeface="+mn-ea"/>
                <a:sym typeface="+mn-lt"/>
              </a:rPr>
              <a:t>标本留取不及时或留取方法不正确，但尚未影响诊断治疗。 </a:t>
            </a:r>
          </a:p>
          <a:p>
            <a:pPr indent="-342900" marL="342900">
              <a:lnSpc>
                <a:spcPct val="110000"/>
              </a:lnSpc>
              <a:buFont typeface="+mj-ea"/>
              <a:buAutoNum type="circleNumDbPlain"/>
            </a:pPr>
            <a:r>
              <a:rPr altLang="en-US" lang="zh-CN" sz="1600">
                <a:solidFill>
                  <a:schemeClr val="bg1"/>
                </a:solidFill>
                <a:cs typeface="+mn-ea"/>
                <a:sym typeface="+mn-lt"/>
              </a:rPr>
              <a:t>监护失误、静脉注射外渗外漏，面积未达到3cm×3cm者。 </a:t>
            </a:r>
          </a:p>
          <a:p>
            <a:pPr indent="-342900" marL="342900">
              <a:lnSpc>
                <a:spcPct val="110000"/>
              </a:lnSpc>
              <a:buFont typeface="+mj-ea"/>
              <a:buAutoNum type="circleNumDbPlain"/>
            </a:pPr>
            <a:r>
              <a:rPr altLang="en-US" lang="zh-CN" sz="1600">
                <a:solidFill>
                  <a:schemeClr val="bg1"/>
                </a:solidFill>
                <a:cs typeface="+mn-ea"/>
                <a:sym typeface="+mn-lt"/>
              </a:rPr>
              <a:t>各种检查前准备未达要求，但尚未影响诊断。</a:t>
            </a:r>
          </a:p>
          <a:p>
            <a:pPr indent="-342900" marL="342900">
              <a:lnSpc>
                <a:spcPct val="110000"/>
              </a:lnSpc>
              <a:buFont typeface="+mj-ea"/>
              <a:buAutoNum type="circleNumDbPlain"/>
            </a:pPr>
            <a:r>
              <a:rPr altLang="en-US" lang="zh-CN" sz="1600">
                <a:solidFill>
                  <a:schemeClr val="bg1"/>
                </a:solidFill>
                <a:cs typeface="+mn-ea"/>
                <a:sym typeface="+mn-lt"/>
              </a:rPr>
              <a:t>执行医嘱不及时，但未影响治疗。 </a:t>
            </a:r>
          </a:p>
          <a:p>
            <a:pPr indent="-342900" marL="342900">
              <a:lnSpc>
                <a:spcPct val="110000"/>
              </a:lnSpc>
              <a:buFont typeface="+mj-ea"/>
              <a:buAutoNum type="circleNumDbPlain"/>
            </a:pPr>
            <a:r>
              <a:rPr altLang="en-US" lang="zh-CN" sz="1600">
                <a:solidFill>
                  <a:schemeClr val="bg1"/>
                </a:solidFill>
                <a:cs typeface="+mn-ea"/>
                <a:sym typeface="+mn-lt"/>
              </a:rPr>
              <a:t>无菌技术操作不熟练，造成患者轻度感染。  </a:t>
            </a:r>
          </a:p>
          <a:p>
            <a:pPr indent="-342900" marL="342900">
              <a:lnSpc>
                <a:spcPct val="110000"/>
              </a:lnSpc>
              <a:buFont typeface="+mj-ea"/>
              <a:buAutoNum type="circleNumDbPlain"/>
            </a:pPr>
            <a:r>
              <a:rPr altLang="en-US" lang="zh-CN" sz="1600">
                <a:solidFill>
                  <a:schemeClr val="bg1"/>
                </a:solidFill>
                <a:cs typeface="+mn-ea"/>
                <a:sym typeface="+mn-lt"/>
              </a:rPr>
              <a:t>做药物过敏试验后，未及时观察结果，又重做者。  </a:t>
            </a:r>
          </a:p>
          <a:p>
            <a:pPr indent="-342900" marL="342900">
              <a:lnSpc>
                <a:spcPct val="110000"/>
              </a:lnSpc>
              <a:buFont typeface="+mj-ea"/>
              <a:buAutoNum type="circleNumDbPlain"/>
            </a:pPr>
            <a:r>
              <a:rPr altLang="en-US" lang="zh-CN" sz="1600">
                <a:solidFill>
                  <a:schemeClr val="bg1"/>
                </a:solidFill>
                <a:cs typeface="+mn-ea"/>
                <a:sym typeface="+mn-lt"/>
              </a:rPr>
              <a:t>手术病人应禁食而未禁食，术前未做准备、术前准备不合格或手术器械、敷料等准备不全，以致延误手术时间，但未造成严重后果者；</a:t>
            </a:r>
          </a:p>
        </p:txBody>
      </p:sp>
      <p:sp>
        <p:nvSpPr>
          <p:cNvPr id="5" name="矩形 4">
            <a:extLst>
              <a:ext uri="{FF2B5EF4-FFF2-40B4-BE49-F238E27FC236}">
                <a16:creationId xmlns:a16="http://schemas.microsoft.com/office/drawing/2014/main" id="{F22BA745-2969-47E8-8417-723DE156AF95}"/>
              </a:ext>
            </a:extLst>
          </p:cNvPr>
          <p:cNvSpPr/>
          <p:nvPr/>
        </p:nvSpPr>
        <p:spPr>
          <a:xfrm>
            <a:off x="225846" y="1529374"/>
            <a:ext cx="3905480" cy="4706326"/>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 name="矩形 5">
            <a:extLst>
              <a:ext uri="{FF2B5EF4-FFF2-40B4-BE49-F238E27FC236}">
                <a16:creationId xmlns:a16="http://schemas.microsoft.com/office/drawing/2014/main" id="{CD94F80F-9F7C-402D-BC69-BEAC03324169}"/>
              </a:ext>
            </a:extLst>
          </p:cNvPr>
          <p:cNvSpPr/>
          <p:nvPr/>
        </p:nvSpPr>
        <p:spPr>
          <a:xfrm>
            <a:off x="1447133" y="641706"/>
            <a:ext cx="2214880" cy="701040"/>
          </a:xfrm>
          <a:prstGeom prst="rect">
            <a:avLst/>
          </a:prstGeom>
        </p:spPr>
        <p:txBody>
          <a:bodyPr wrap="none">
            <a:spAutoFit/>
          </a:bodyPr>
          <a:lstStyle/>
          <a:p>
            <a:r>
              <a:rPr altLang="en-US" lang="zh-CN" sz="4000">
                <a:solidFill>
                  <a:schemeClr val="tx1">
                    <a:lumMod val="75000"/>
                    <a:lumOff val="25000"/>
                  </a:schemeClr>
                </a:solidFill>
                <a:cs typeface="+mn-ea"/>
                <a:sym typeface="+mn-lt"/>
              </a:rPr>
              <a:t>一般差错</a:t>
            </a:r>
          </a:p>
        </p:txBody>
      </p:sp>
    </p:spTree>
    <p:extLst>
      <p:ext uri="{BB962C8B-B14F-4D97-AF65-F5344CB8AC3E}">
        <p14:creationId val="1100659998"/>
      </p:ext>
    </p:extLst>
  </p:cSld>
  <p:clrMapOvr>
    <a:masterClrMapping/>
  </p:clrMapOvr>
  <mc:AlternateContent>
    <mc:Choice Requires="p14">
      <p:transition advTm="3000" p14:dur="1600" spd="slow">
        <p14:gallery dir="l"/>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1+#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5"/>
                                        </p:tgtEl>
                                        <p:attrNameLst>
                                          <p:attrName>style.visibility</p:attrName>
                                        </p:attrNameLst>
                                      </p:cBhvr>
                                      <p:to>
                                        <p:strVal val="visible"/>
                                      </p:to>
                                    </p:set>
                                    <p:animEffect filter="wipe(left)" transition="in">
                                      <p:cBhvr>
                                        <p:cTn dur="500" id="12"/>
                                        <p:tgtEl>
                                          <p:spTgt spid="5"/>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3"/>
                                        </p:tgtEl>
                                        <p:attrNameLst>
                                          <p:attrName>style.visibility</p:attrName>
                                        </p:attrNameLst>
                                      </p:cBhvr>
                                      <p:to>
                                        <p:strVal val="visible"/>
                                      </p:to>
                                    </p:set>
                                    <p:animEffect filter="wipe(left)" transition="in">
                                      <p:cBhvr>
                                        <p:cTn dur="500" id="16"/>
                                        <p:tgtEl>
                                          <p:spTgt spid="3"/>
                                        </p:tgtEl>
                                      </p:cBhvr>
                                    </p:animEffect>
                                  </p:childTnLst>
                                </p:cTn>
                              </p:par>
                            </p:childTnLst>
                          </p:cTn>
                        </p:par>
                        <p:par>
                          <p:cTn fill="hold" id="17" nodeType="afterGroup">
                            <p:stCondLst>
                              <p:cond delay="1500"/>
                            </p:stCondLst>
                            <p:childTnLst>
                              <p:par>
                                <p:cTn fill="hold" grpId="0" id="18" nodeType="afterEffect" presetClass="entr" presetID="47" presetSubtype="0">
                                  <p:stCondLst>
                                    <p:cond delay="0"/>
                                  </p:stCondLst>
                                  <p:childTnLst>
                                    <p:set>
                                      <p:cBhvr>
                                        <p:cTn dur="1" fill="hold" id="19">
                                          <p:stCondLst>
                                            <p:cond delay="0"/>
                                          </p:stCondLst>
                                        </p:cTn>
                                        <p:tgtEl>
                                          <p:spTgt spid="2"/>
                                        </p:tgtEl>
                                        <p:attrNameLst>
                                          <p:attrName>style.visibility</p:attrName>
                                        </p:attrNameLst>
                                      </p:cBhvr>
                                      <p:to>
                                        <p:strVal val="visible"/>
                                      </p:to>
                                    </p:set>
                                    <p:animEffect filter="fade" transition="in">
                                      <p:cBhvr>
                                        <p:cTn dur="1000" id="20"/>
                                        <p:tgtEl>
                                          <p:spTgt spid="2"/>
                                        </p:tgtEl>
                                      </p:cBhvr>
                                    </p:animEffect>
                                    <p:anim calcmode="lin" valueType="num">
                                      <p:cBhvr>
                                        <p:cTn dur="1000" fill="hold" id="21"/>
                                        <p:tgtEl>
                                          <p:spTgt spid="2"/>
                                        </p:tgtEl>
                                        <p:attrNameLst>
                                          <p:attrName>ppt_x</p:attrName>
                                        </p:attrNameLst>
                                      </p:cBhvr>
                                      <p:tavLst>
                                        <p:tav tm="0">
                                          <p:val>
                                            <p:strVal val="#ppt_x"/>
                                          </p:val>
                                        </p:tav>
                                        <p:tav tm="100000">
                                          <p:val>
                                            <p:strVal val="#ppt_x"/>
                                          </p:val>
                                        </p:tav>
                                      </p:tavLst>
                                    </p:anim>
                                    <p:anim calcmode="lin" valueType="num">
                                      <p:cBhvr>
                                        <p:cTn dur="1000" fill="hold" id="22"/>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
      <p:bldP grpId="0" spid="5"/>
      <p:bldP grpId="0" spid="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730CD712-0547-4A5A-B505-4177B622BEF0}"/>
              </a:ext>
            </a:extLst>
          </p:cNvPr>
          <p:cNvGrpSpPr/>
          <p:nvPr/>
        </p:nvGrpSpPr>
        <p:grpSpPr>
          <a:xfrm>
            <a:off x="7561741" y="1627734"/>
            <a:ext cx="3724805" cy="733791"/>
            <a:chOff x="1675824" y="1803400"/>
            <a:chExt cx="3724805" cy="733791"/>
          </a:xfrm>
        </p:grpSpPr>
        <p:sp>
          <p:nvSpPr>
            <p:cNvPr id="3" name="文本框 2">
              <a:extLst>
                <a:ext uri="{FF2B5EF4-FFF2-40B4-BE49-F238E27FC236}">
                  <a16:creationId xmlns:a16="http://schemas.microsoft.com/office/drawing/2014/main" id="{AF7CAD48-A912-411F-91A4-A2959B0A8DBB}"/>
                </a:ext>
              </a:extLst>
            </p:cNvPr>
            <p:cNvSpPr txBox="1"/>
            <p:nvPr/>
          </p:nvSpPr>
          <p:spPr>
            <a:xfrm>
              <a:off x="1675823" y="1803400"/>
              <a:ext cx="2004636" cy="365760"/>
            </a:xfrm>
            <a:prstGeom prst="rect">
              <a:avLst/>
            </a:prstGeom>
            <a:noFill/>
          </p:spPr>
          <p:txBody>
            <a:bodyPr rtlCol="0" wrap="square">
              <a:spAutoFit/>
              <a:scene3d>
                <a:camera prst="orthographicFront"/>
                <a:lightRig dir="t" rig="flat"/>
              </a:scene3d>
              <a:sp3d contourW="12700"/>
            </a:bodyPr>
            <a:lstStyle/>
            <a:p>
              <a:r>
                <a:rPr altLang="en-US" b="1" lang="zh-CN">
                  <a:cs typeface="+mn-ea"/>
                  <a:sym typeface="+mn-lt"/>
                </a:rPr>
                <a:t>严重差错</a:t>
              </a:r>
            </a:p>
          </p:txBody>
        </p:sp>
        <p:sp>
          <p:nvSpPr>
            <p:cNvPr id="4" name="文本框 3">
              <a:extLst>
                <a:ext uri="{FF2B5EF4-FFF2-40B4-BE49-F238E27FC236}">
                  <a16:creationId xmlns:a16="http://schemas.microsoft.com/office/drawing/2014/main" id="{36A3B1AE-0ED9-480E-AF2D-66109A52422E}"/>
                </a:ext>
              </a:extLst>
            </p:cNvPr>
            <p:cNvSpPr txBox="1"/>
            <p:nvPr/>
          </p:nvSpPr>
          <p:spPr>
            <a:xfrm>
              <a:off x="1675824" y="2172732"/>
              <a:ext cx="3724805" cy="369418"/>
            </a:xfrm>
            <a:prstGeom prst="rect">
              <a:avLst/>
            </a:prstGeom>
            <a:noFill/>
          </p:spPr>
          <p:txBody>
            <a:bodyPr rtlCol="0" wrap="square">
              <a:spAutoFit/>
              <a:scene3d>
                <a:camera prst="orthographicFront"/>
                <a:lightRig dir="t" rig="threePt"/>
              </a:scene3d>
              <a:sp3d contourW="12700"/>
            </a:bodyPr>
            <a:lstStyle/>
            <a:p>
              <a:pPr algn="just">
                <a:lnSpc>
                  <a:spcPct val="114000"/>
                </a:lnSpc>
              </a:pPr>
              <a:r>
                <a:rPr altLang="en-US" lang="zh-CN" sz="1600">
                  <a:cs typeface="+mn-ea"/>
                  <a:sym typeface="+mn-lt"/>
                </a:rPr>
                <a:t>违反无菌技术操作，造成患者严重感染。 </a:t>
              </a:r>
            </a:p>
          </p:txBody>
        </p:sp>
      </p:grpSp>
      <p:grpSp>
        <p:nvGrpSpPr>
          <p:cNvPr id="5" name="组合 4">
            <a:extLst>
              <a:ext uri="{FF2B5EF4-FFF2-40B4-BE49-F238E27FC236}">
                <a16:creationId xmlns:a16="http://schemas.microsoft.com/office/drawing/2014/main" id="{831FAE59-F261-417D-A1AE-474228A7C4B4}"/>
              </a:ext>
            </a:extLst>
          </p:cNvPr>
          <p:cNvGrpSpPr/>
          <p:nvPr/>
        </p:nvGrpSpPr>
        <p:grpSpPr>
          <a:xfrm>
            <a:off x="7894482" y="3056139"/>
            <a:ext cx="3724806" cy="1014509"/>
            <a:chOff x="1675824" y="1803400"/>
            <a:chExt cx="3724806" cy="1014509"/>
          </a:xfrm>
        </p:grpSpPr>
        <p:sp>
          <p:nvSpPr>
            <p:cNvPr id="6" name="文本框 5">
              <a:extLst>
                <a:ext uri="{FF2B5EF4-FFF2-40B4-BE49-F238E27FC236}">
                  <a16:creationId xmlns:a16="http://schemas.microsoft.com/office/drawing/2014/main" id="{3D9E5A3C-8507-40BE-9F19-A46583318539}"/>
                </a:ext>
              </a:extLst>
            </p:cNvPr>
            <p:cNvSpPr txBox="1"/>
            <p:nvPr/>
          </p:nvSpPr>
          <p:spPr>
            <a:xfrm>
              <a:off x="1675823" y="1803400"/>
              <a:ext cx="2004636" cy="365760"/>
            </a:xfrm>
            <a:prstGeom prst="rect">
              <a:avLst/>
            </a:prstGeom>
            <a:noFill/>
          </p:spPr>
          <p:txBody>
            <a:bodyPr rtlCol="0" wrap="square">
              <a:spAutoFit/>
              <a:scene3d>
                <a:camera prst="orthographicFront"/>
                <a:lightRig dir="t" rig="flat"/>
              </a:scene3d>
              <a:sp3d contourW="12700"/>
            </a:bodyPr>
            <a:lstStyle/>
            <a:p>
              <a:r>
                <a:rPr altLang="en-US" b="1" lang="zh-CN">
                  <a:cs typeface="+mn-ea"/>
                  <a:sym typeface="+mn-lt"/>
                </a:rPr>
                <a:t>严重差错</a:t>
              </a:r>
            </a:p>
          </p:txBody>
        </p:sp>
        <p:sp>
          <p:nvSpPr>
            <p:cNvPr id="7" name="文本框 6">
              <a:extLst>
                <a:ext uri="{FF2B5EF4-FFF2-40B4-BE49-F238E27FC236}">
                  <a16:creationId xmlns:a16="http://schemas.microsoft.com/office/drawing/2014/main" id="{6698A6B1-D131-4E1F-A2A1-BED02EB71C0C}"/>
                </a:ext>
              </a:extLst>
            </p:cNvPr>
            <p:cNvSpPr txBox="1"/>
            <p:nvPr/>
          </p:nvSpPr>
          <p:spPr>
            <a:xfrm>
              <a:off x="1675823" y="2172732"/>
              <a:ext cx="3724806" cy="647395"/>
            </a:xfrm>
            <a:prstGeom prst="rect">
              <a:avLst/>
            </a:prstGeom>
            <a:noFill/>
          </p:spPr>
          <p:txBody>
            <a:bodyPr rtlCol="0" wrap="square">
              <a:spAutoFit/>
              <a:scene3d>
                <a:camera prst="orthographicFront"/>
                <a:lightRig dir="t" rig="threePt"/>
              </a:scene3d>
              <a:sp3d contourW="12700"/>
            </a:bodyPr>
            <a:lstStyle/>
            <a:p>
              <a:pPr algn="just">
                <a:lnSpc>
                  <a:spcPct val="114000"/>
                </a:lnSpc>
              </a:pPr>
              <a:r>
                <a:rPr altLang="en-US" lang="zh-CN" sz="1600">
                  <a:cs typeface="+mn-ea"/>
                  <a:sym typeface="+mn-lt"/>
                </a:rPr>
                <a:t>交接班不认真而延误诊治、护理，造成不良后果。 </a:t>
              </a:r>
            </a:p>
          </p:txBody>
        </p:sp>
      </p:grpSp>
      <p:grpSp>
        <p:nvGrpSpPr>
          <p:cNvPr id="8" name="组合 7">
            <a:extLst>
              <a:ext uri="{FF2B5EF4-FFF2-40B4-BE49-F238E27FC236}">
                <a16:creationId xmlns:a16="http://schemas.microsoft.com/office/drawing/2014/main" id="{3372A03E-BD87-4B79-AC36-1C9F19BF7C2C}"/>
              </a:ext>
            </a:extLst>
          </p:cNvPr>
          <p:cNvGrpSpPr/>
          <p:nvPr/>
        </p:nvGrpSpPr>
        <p:grpSpPr>
          <a:xfrm>
            <a:off x="7561741" y="4651164"/>
            <a:ext cx="3300357" cy="1200329"/>
            <a:chOff x="1675824" y="1803400"/>
            <a:chExt cx="3300357" cy="1200329"/>
          </a:xfrm>
        </p:grpSpPr>
        <p:sp>
          <p:nvSpPr>
            <p:cNvPr id="9" name="文本框 8">
              <a:extLst>
                <a:ext uri="{FF2B5EF4-FFF2-40B4-BE49-F238E27FC236}">
                  <a16:creationId xmlns:a16="http://schemas.microsoft.com/office/drawing/2014/main" id="{91C2591F-508D-4EF1-BB45-3190B20410FB}"/>
                </a:ext>
              </a:extLst>
            </p:cNvPr>
            <p:cNvSpPr txBox="1"/>
            <p:nvPr/>
          </p:nvSpPr>
          <p:spPr>
            <a:xfrm>
              <a:off x="1675824" y="1803400"/>
              <a:ext cx="2004636" cy="365760"/>
            </a:xfrm>
            <a:prstGeom prst="rect">
              <a:avLst/>
            </a:prstGeom>
            <a:noFill/>
          </p:spPr>
          <p:txBody>
            <a:bodyPr rtlCol="0" wrap="square">
              <a:spAutoFit/>
              <a:scene3d>
                <a:camera prst="orthographicFront"/>
                <a:lightRig dir="t" rig="flat"/>
              </a:scene3d>
              <a:sp3d contourW="12700"/>
            </a:bodyPr>
            <a:lstStyle/>
            <a:p>
              <a:r>
                <a:rPr altLang="en-US" b="1" lang="zh-CN">
                  <a:cs typeface="+mn-ea"/>
                  <a:sym typeface="+mn-lt"/>
                </a:rPr>
                <a:t>严重差错</a:t>
              </a:r>
            </a:p>
          </p:txBody>
        </p:sp>
        <p:sp>
          <p:nvSpPr>
            <p:cNvPr id="10" name="文本框 9">
              <a:extLst>
                <a:ext uri="{FF2B5EF4-FFF2-40B4-BE49-F238E27FC236}">
                  <a16:creationId xmlns:a16="http://schemas.microsoft.com/office/drawing/2014/main" id="{5E72F9BD-8070-4ADB-A44C-BD3DDCC76B17}"/>
                </a:ext>
              </a:extLst>
            </p:cNvPr>
            <p:cNvSpPr txBox="1"/>
            <p:nvPr/>
          </p:nvSpPr>
          <p:spPr>
            <a:xfrm>
              <a:off x="1675825" y="2172731"/>
              <a:ext cx="3300356" cy="822960"/>
            </a:xfrm>
            <a:prstGeom prst="rect">
              <a:avLst/>
            </a:prstGeom>
            <a:noFill/>
          </p:spPr>
          <p:txBody>
            <a:bodyPr rtlCol="0" wrap="square">
              <a:spAutoFit/>
              <a:scene3d>
                <a:camera prst="orthographicFront"/>
                <a:lightRig dir="t" rig="threePt"/>
              </a:scene3d>
              <a:sp3d contourW="12700"/>
            </a:bodyPr>
            <a:lstStyle/>
            <a:p>
              <a:pPr algn="just"/>
              <a:r>
                <a:rPr altLang="en-US" lang="zh-CN" sz="1600">
                  <a:cs typeface="+mn-ea"/>
                  <a:sym typeface="+mn-lt"/>
                </a:rPr>
                <a:t>损坏血液、脑脊液、胸水、腹水等重要标本，或遗失检查标本， 未按要求留取，未及时送检。</a:t>
              </a:r>
            </a:p>
          </p:txBody>
        </p:sp>
      </p:grpSp>
      <p:grpSp>
        <p:nvGrpSpPr>
          <p:cNvPr id="11" name="组合 10">
            <a:extLst>
              <a:ext uri="{FF2B5EF4-FFF2-40B4-BE49-F238E27FC236}">
                <a16:creationId xmlns:a16="http://schemas.microsoft.com/office/drawing/2014/main" id="{C29D5FF6-473D-4434-8628-2C4B58410FFE}"/>
              </a:ext>
            </a:extLst>
          </p:cNvPr>
          <p:cNvGrpSpPr/>
          <p:nvPr/>
        </p:nvGrpSpPr>
        <p:grpSpPr>
          <a:xfrm>
            <a:off x="1211201" y="1627734"/>
            <a:ext cx="3051816" cy="1014509"/>
            <a:chOff x="1675825" y="1803400"/>
            <a:chExt cx="3051816" cy="1014509"/>
          </a:xfrm>
        </p:grpSpPr>
        <p:sp>
          <p:nvSpPr>
            <p:cNvPr id="12" name="文本框 11">
              <a:extLst>
                <a:ext uri="{FF2B5EF4-FFF2-40B4-BE49-F238E27FC236}">
                  <a16:creationId xmlns:a16="http://schemas.microsoft.com/office/drawing/2014/main" id="{6F5A50FF-2A1D-4C32-81FB-76A19EE0E590}"/>
                </a:ext>
              </a:extLst>
            </p:cNvPr>
            <p:cNvSpPr txBox="1"/>
            <p:nvPr/>
          </p:nvSpPr>
          <p:spPr>
            <a:xfrm>
              <a:off x="2723005" y="1803400"/>
              <a:ext cx="2004636" cy="365760"/>
            </a:xfrm>
            <a:prstGeom prst="rect">
              <a:avLst/>
            </a:prstGeom>
            <a:noFill/>
          </p:spPr>
          <p:txBody>
            <a:bodyPr rtlCol="0" wrap="square">
              <a:spAutoFit/>
              <a:scene3d>
                <a:camera prst="orthographicFront"/>
                <a:lightRig dir="t" rig="flat"/>
              </a:scene3d>
              <a:sp3d contourW="12700"/>
            </a:bodyPr>
            <a:lstStyle/>
            <a:p>
              <a:pPr algn="r"/>
              <a:r>
                <a:rPr altLang="en-US" b="1" lang="zh-CN">
                  <a:cs typeface="+mn-ea"/>
                  <a:sym typeface="+mn-lt"/>
                </a:rPr>
                <a:t>严重差错</a:t>
              </a:r>
            </a:p>
          </p:txBody>
        </p:sp>
        <p:sp>
          <p:nvSpPr>
            <p:cNvPr id="13" name="文本框 12">
              <a:extLst>
                <a:ext uri="{FF2B5EF4-FFF2-40B4-BE49-F238E27FC236}">
                  <a16:creationId xmlns:a16="http://schemas.microsoft.com/office/drawing/2014/main" id="{17B944C5-6F7D-4925-BD84-FCDF356CE947}"/>
                </a:ext>
              </a:extLst>
            </p:cNvPr>
            <p:cNvSpPr txBox="1"/>
            <p:nvPr/>
          </p:nvSpPr>
          <p:spPr>
            <a:xfrm>
              <a:off x="1675825" y="2172732"/>
              <a:ext cx="3051816" cy="647395"/>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en-US" lang="zh-CN" sz="1600">
                  <a:cs typeface="+mn-ea"/>
                  <a:sym typeface="+mn-lt"/>
                </a:rPr>
                <a:t>手术标本丢失或未及时送检，增加病人痛苦，影响诊断者。</a:t>
              </a:r>
            </a:p>
          </p:txBody>
        </p:sp>
      </p:grpSp>
      <p:grpSp>
        <p:nvGrpSpPr>
          <p:cNvPr id="14" name="组合 13">
            <a:extLst>
              <a:ext uri="{FF2B5EF4-FFF2-40B4-BE49-F238E27FC236}">
                <a16:creationId xmlns:a16="http://schemas.microsoft.com/office/drawing/2014/main" id="{742CFB2C-4843-4703-AC25-A742516171E5}"/>
              </a:ext>
            </a:extLst>
          </p:cNvPr>
          <p:cNvGrpSpPr/>
          <p:nvPr/>
        </p:nvGrpSpPr>
        <p:grpSpPr>
          <a:xfrm>
            <a:off x="1211201" y="4651164"/>
            <a:ext cx="3051816" cy="1584536"/>
            <a:chOff x="1675825" y="1803400"/>
            <a:chExt cx="3051816" cy="1584536"/>
          </a:xfrm>
        </p:grpSpPr>
        <p:sp>
          <p:nvSpPr>
            <p:cNvPr id="15" name="文本框 14">
              <a:extLst>
                <a:ext uri="{FF2B5EF4-FFF2-40B4-BE49-F238E27FC236}">
                  <a16:creationId xmlns:a16="http://schemas.microsoft.com/office/drawing/2014/main" id="{C5A2D759-54A5-4DFC-9B79-FBF9A382275E}"/>
                </a:ext>
              </a:extLst>
            </p:cNvPr>
            <p:cNvSpPr txBox="1"/>
            <p:nvPr/>
          </p:nvSpPr>
          <p:spPr>
            <a:xfrm>
              <a:off x="2723005" y="1803400"/>
              <a:ext cx="2004636" cy="365760"/>
            </a:xfrm>
            <a:prstGeom prst="rect">
              <a:avLst/>
            </a:prstGeom>
            <a:noFill/>
          </p:spPr>
          <p:txBody>
            <a:bodyPr rtlCol="0" wrap="square">
              <a:spAutoFit/>
              <a:scene3d>
                <a:camera prst="orthographicFront"/>
                <a:lightRig dir="t" rig="flat"/>
              </a:scene3d>
              <a:sp3d contourW="12700"/>
            </a:bodyPr>
            <a:lstStyle/>
            <a:p>
              <a:pPr algn="r"/>
              <a:r>
                <a:rPr altLang="en-US" b="1" lang="zh-CN">
                  <a:cs typeface="+mn-ea"/>
                  <a:sym typeface="+mn-lt"/>
                </a:rPr>
                <a:t>严重差错</a:t>
              </a:r>
            </a:p>
          </p:txBody>
        </p:sp>
        <p:sp>
          <p:nvSpPr>
            <p:cNvPr id="16" name="文本框 15">
              <a:extLst>
                <a:ext uri="{FF2B5EF4-FFF2-40B4-BE49-F238E27FC236}">
                  <a16:creationId xmlns:a16="http://schemas.microsoft.com/office/drawing/2014/main" id="{4612EC95-D160-4794-8243-4674BEEBCEAD}"/>
                </a:ext>
              </a:extLst>
            </p:cNvPr>
            <p:cNvSpPr txBox="1"/>
            <p:nvPr/>
          </p:nvSpPr>
          <p:spPr>
            <a:xfrm>
              <a:off x="1675825" y="2172731"/>
              <a:ext cx="3051816" cy="925373"/>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en-US" lang="zh-CN" sz="1600">
                  <a:cs typeface="+mn-ea"/>
                  <a:sym typeface="+mn-lt"/>
                </a:rPr>
                <a:t>发错器械包或包内遗漏主要器械，影响检查、治疗者；发放无菌已过期的器械或器械清洗。 </a:t>
              </a:r>
            </a:p>
          </p:txBody>
        </p:sp>
      </p:grpSp>
      <p:grpSp>
        <p:nvGrpSpPr>
          <p:cNvPr id="17" name="组合 16">
            <a:extLst>
              <a:ext uri="{FF2B5EF4-FFF2-40B4-BE49-F238E27FC236}">
                <a16:creationId xmlns:a16="http://schemas.microsoft.com/office/drawing/2014/main" id="{E6AD3928-7376-4AF8-995E-99FBF926D018}"/>
              </a:ext>
            </a:extLst>
          </p:cNvPr>
          <p:cNvGrpSpPr/>
          <p:nvPr/>
        </p:nvGrpSpPr>
        <p:grpSpPr>
          <a:xfrm>
            <a:off x="582046" y="3056139"/>
            <a:ext cx="3051816" cy="1014509"/>
            <a:chOff x="1675825" y="1803400"/>
            <a:chExt cx="3051816" cy="1014509"/>
          </a:xfrm>
        </p:grpSpPr>
        <p:sp>
          <p:nvSpPr>
            <p:cNvPr id="18" name="文本框 17">
              <a:extLst>
                <a:ext uri="{FF2B5EF4-FFF2-40B4-BE49-F238E27FC236}">
                  <a16:creationId xmlns:a16="http://schemas.microsoft.com/office/drawing/2014/main" id="{3C21EA90-77A2-42E3-8DAF-2ED017B50A4B}"/>
                </a:ext>
              </a:extLst>
            </p:cNvPr>
            <p:cNvSpPr txBox="1"/>
            <p:nvPr/>
          </p:nvSpPr>
          <p:spPr>
            <a:xfrm>
              <a:off x="2723005" y="1803400"/>
              <a:ext cx="2004636" cy="365760"/>
            </a:xfrm>
            <a:prstGeom prst="rect">
              <a:avLst/>
            </a:prstGeom>
            <a:noFill/>
          </p:spPr>
          <p:txBody>
            <a:bodyPr rtlCol="0" wrap="square">
              <a:spAutoFit/>
              <a:scene3d>
                <a:camera prst="orthographicFront"/>
                <a:lightRig dir="t" rig="flat"/>
              </a:scene3d>
              <a:sp3d contourW="12700"/>
            </a:bodyPr>
            <a:lstStyle/>
            <a:p>
              <a:pPr algn="r"/>
              <a:r>
                <a:rPr altLang="en-US" b="1" lang="zh-CN">
                  <a:cs typeface="+mn-ea"/>
                  <a:sym typeface="+mn-lt"/>
                </a:rPr>
                <a:t>严重差错</a:t>
              </a:r>
            </a:p>
          </p:txBody>
        </p:sp>
        <p:sp>
          <p:nvSpPr>
            <p:cNvPr id="19" name="文本框 18">
              <a:extLst>
                <a:ext uri="{FF2B5EF4-FFF2-40B4-BE49-F238E27FC236}">
                  <a16:creationId xmlns:a16="http://schemas.microsoft.com/office/drawing/2014/main" id="{C054007C-2A55-4D74-951F-4F675F97EEA3}"/>
                </a:ext>
              </a:extLst>
            </p:cNvPr>
            <p:cNvSpPr txBox="1"/>
            <p:nvPr/>
          </p:nvSpPr>
          <p:spPr>
            <a:xfrm>
              <a:off x="1675825" y="2172732"/>
              <a:ext cx="3051816" cy="647395"/>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en-US" lang="zh-CN" sz="1600">
                  <a:cs typeface="+mn-ea"/>
                  <a:sym typeface="+mn-lt"/>
                </a:rPr>
                <a:t>各种记录有遗漏或不准确影响诊断治疗。 </a:t>
              </a:r>
            </a:p>
          </p:txBody>
        </p:sp>
      </p:grpSp>
      <p:pic>
        <p:nvPicPr>
          <p:cNvPr id="25" name="图片 24">
            <a:extLst>
              <a:ext uri="{FF2B5EF4-FFF2-40B4-BE49-F238E27FC236}">
                <a16:creationId xmlns:a16="http://schemas.microsoft.com/office/drawing/2014/main" id="{4EC6412F-C23C-497A-8CE0-E05E5A58D7C0}"/>
              </a:ext>
            </a:extLst>
          </p:cNvPr>
          <p:cNvPicPr>
            <a:picLocks noChangeAspect="1"/>
          </p:cNvPicPr>
          <p:nvPr/>
        </p:nvPicPr>
        <p:blipFill>
          <a:blip r:embed="rId3">
            <a:extLst>
              <a:ext uri="{28A0092B-C50C-407E-A947-70E740481C1C}">
                <a14:useLocalDpi val="0"/>
              </a:ext>
            </a:extLst>
          </a:blip>
          <a:stretch>
            <a:fillRect/>
          </a:stretch>
        </p:blipFill>
        <p:spPr>
          <a:xfrm>
            <a:off x="4293176" y="1854201"/>
            <a:ext cx="3268564" cy="2953802"/>
          </a:xfrm>
          <a:prstGeom prst="ellipse">
            <a:avLst/>
          </a:prstGeom>
          <a:ln cap="rnd" w="63500">
            <a:noFill/>
          </a:ln>
          <a:effectLst/>
          <a:scene3d>
            <a:camera prst="orthographicFront"/>
            <a:lightRig dir="t" rig="contrasting">
              <a:rot lat="0" lon="0" rev="3000000"/>
            </a:lightRig>
          </a:scene3d>
          <a:sp3d contourW="7620">
            <a:bevelT h="31750" w="95250"/>
            <a:contourClr>
              <a:srgbClr val="333333"/>
            </a:contourClr>
          </a:sp3d>
        </p:spPr>
      </p:pic>
      <p:sp>
        <p:nvSpPr>
          <p:cNvPr id="26" name="矩形 25">
            <a:extLst>
              <a:ext uri="{FF2B5EF4-FFF2-40B4-BE49-F238E27FC236}">
                <a16:creationId xmlns:a16="http://schemas.microsoft.com/office/drawing/2014/main" id="{919CB22D-DE28-400C-980E-FF5D2F7BCBD7}"/>
              </a:ext>
            </a:extLst>
          </p:cNvPr>
          <p:cNvSpPr/>
          <p:nvPr/>
        </p:nvSpPr>
        <p:spPr>
          <a:xfrm>
            <a:off x="1447133" y="641706"/>
            <a:ext cx="2214880" cy="701040"/>
          </a:xfrm>
          <a:prstGeom prst="rect">
            <a:avLst/>
          </a:prstGeom>
        </p:spPr>
        <p:txBody>
          <a:bodyPr wrap="none">
            <a:spAutoFit/>
          </a:bodyPr>
          <a:lstStyle/>
          <a:p>
            <a:r>
              <a:rPr altLang="en-US" lang="zh-CN" sz="4000">
                <a:solidFill>
                  <a:schemeClr val="tx1">
                    <a:lumMod val="75000"/>
                    <a:lumOff val="25000"/>
                  </a:schemeClr>
                </a:solidFill>
                <a:cs typeface="+mn-ea"/>
                <a:sym typeface="+mn-lt"/>
              </a:rPr>
              <a:t>严重差错</a:t>
            </a:r>
          </a:p>
        </p:txBody>
      </p:sp>
    </p:spTree>
    <p:extLst>
      <p:ext uri="{BB962C8B-B14F-4D97-AF65-F5344CB8AC3E}">
        <p14:creationId val="4042879696"/>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fill="hold" id="7"/>
                                        <p:tgtEl>
                                          <p:spTgt spid="26"/>
                                        </p:tgtEl>
                                        <p:attrNameLst>
                                          <p:attrName>ppt_x</p:attrName>
                                        </p:attrNameLst>
                                      </p:cBhvr>
                                      <p:tavLst>
                                        <p:tav tm="0">
                                          <p:val>
                                            <p:strVal val="1+#ppt_w/2"/>
                                          </p:val>
                                        </p:tav>
                                        <p:tav tm="100000">
                                          <p:val>
                                            <p:strVal val="#ppt_x"/>
                                          </p:val>
                                        </p:tav>
                                      </p:tavLst>
                                    </p:anim>
                                    <p:anim calcmode="lin" valueType="num">
                                      <p:cBhvr additive="base">
                                        <p:cTn dur="500" fill="hold" id="8"/>
                                        <p:tgtEl>
                                          <p:spTgt spid="2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0-#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par>
                                <p:cTn fill="hold" id="14" nodeType="withEffect" presetClass="entr" presetID="2" presetSubtype="8">
                                  <p:stCondLst>
                                    <p:cond delay="0"/>
                                  </p:stCondLst>
                                  <p:childTnLst>
                                    <p:set>
                                      <p:cBhvr>
                                        <p:cTn dur="1" fill="hold" id="15">
                                          <p:stCondLst>
                                            <p:cond delay="0"/>
                                          </p:stCondLst>
                                        </p:cTn>
                                        <p:tgtEl>
                                          <p:spTgt spid="17"/>
                                        </p:tgtEl>
                                        <p:attrNameLst>
                                          <p:attrName>style.visibility</p:attrName>
                                        </p:attrNameLst>
                                      </p:cBhvr>
                                      <p:to>
                                        <p:strVal val="visible"/>
                                      </p:to>
                                    </p:set>
                                    <p:anim calcmode="lin" valueType="num">
                                      <p:cBhvr additive="base">
                                        <p:cTn dur="500" fill="hold" id="16"/>
                                        <p:tgtEl>
                                          <p:spTgt spid="17"/>
                                        </p:tgtEl>
                                        <p:attrNameLst>
                                          <p:attrName>ppt_x</p:attrName>
                                        </p:attrNameLst>
                                      </p:cBhvr>
                                      <p:tavLst>
                                        <p:tav tm="0">
                                          <p:val>
                                            <p:strVal val="0-#ppt_w/2"/>
                                          </p:val>
                                        </p:tav>
                                        <p:tav tm="100000">
                                          <p:val>
                                            <p:strVal val="#ppt_x"/>
                                          </p:val>
                                        </p:tav>
                                      </p:tavLst>
                                    </p:anim>
                                    <p:anim calcmode="lin" valueType="num">
                                      <p:cBhvr additive="base">
                                        <p:cTn dur="500" fill="hold" id="17"/>
                                        <p:tgtEl>
                                          <p:spTgt spid="17"/>
                                        </p:tgtEl>
                                        <p:attrNameLst>
                                          <p:attrName>ppt_y</p:attrName>
                                        </p:attrNameLst>
                                      </p:cBhvr>
                                      <p:tavLst>
                                        <p:tav tm="0">
                                          <p:val>
                                            <p:strVal val="#ppt_y"/>
                                          </p:val>
                                        </p:tav>
                                        <p:tav tm="100000">
                                          <p:val>
                                            <p:strVal val="#ppt_y"/>
                                          </p:val>
                                        </p:tav>
                                      </p:tavLst>
                                    </p:anim>
                                  </p:childTnLst>
                                </p:cTn>
                              </p:par>
                              <p:par>
                                <p:cTn fill="hold" id="18" nodeType="withEffect" presetClass="entr" presetID="2" presetSubtype="8">
                                  <p:stCondLst>
                                    <p:cond delay="0"/>
                                  </p:stCondLst>
                                  <p:childTnLst>
                                    <p:set>
                                      <p:cBhvr>
                                        <p:cTn dur="1" fill="hold" id="19">
                                          <p:stCondLst>
                                            <p:cond delay="0"/>
                                          </p:stCondLst>
                                        </p:cTn>
                                        <p:tgtEl>
                                          <p:spTgt spid="14"/>
                                        </p:tgtEl>
                                        <p:attrNameLst>
                                          <p:attrName>style.visibility</p:attrName>
                                        </p:attrNameLst>
                                      </p:cBhvr>
                                      <p:to>
                                        <p:strVal val="visible"/>
                                      </p:to>
                                    </p:set>
                                    <p:anim calcmode="lin" valueType="num">
                                      <p:cBhvr additive="base">
                                        <p:cTn dur="500" fill="hold" id="20"/>
                                        <p:tgtEl>
                                          <p:spTgt spid="14"/>
                                        </p:tgtEl>
                                        <p:attrNameLst>
                                          <p:attrName>ppt_x</p:attrName>
                                        </p:attrNameLst>
                                      </p:cBhvr>
                                      <p:tavLst>
                                        <p:tav tm="0">
                                          <p:val>
                                            <p:strVal val="0-#ppt_w/2"/>
                                          </p:val>
                                        </p:tav>
                                        <p:tav tm="100000">
                                          <p:val>
                                            <p:strVal val="#ppt_x"/>
                                          </p:val>
                                        </p:tav>
                                      </p:tavLst>
                                    </p:anim>
                                    <p:anim calcmode="lin" valueType="num">
                                      <p:cBhvr additive="base">
                                        <p:cTn dur="500" fill="hold" id="21"/>
                                        <p:tgtEl>
                                          <p:spTgt spid="14"/>
                                        </p:tgtEl>
                                        <p:attrNameLst>
                                          <p:attrName>ppt_y</p:attrName>
                                        </p:attrNameLst>
                                      </p:cBhvr>
                                      <p:tavLst>
                                        <p:tav tm="0">
                                          <p:val>
                                            <p:strVal val="#ppt_y"/>
                                          </p:val>
                                        </p:tav>
                                        <p:tav tm="100000">
                                          <p:val>
                                            <p:strVal val="#ppt_y"/>
                                          </p:val>
                                        </p:tav>
                                      </p:tavLst>
                                    </p:anim>
                                  </p:childTnLst>
                                </p:cTn>
                              </p:par>
                              <p:par>
                                <p:cTn fill="hold" id="22" nodeType="withEffect" presetClass="entr" presetID="2" presetSubtype="2">
                                  <p:stCondLst>
                                    <p:cond delay="0"/>
                                  </p:stCondLst>
                                  <p:childTnLst>
                                    <p:set>
                                      <p:cBhvr>
                                        <p:cTn dur="1" fill="hold" id="23">
                                          <p:stCondLst>
                                            <p:cond delay="0"/>
                                          </p:stCondLst>
                                        </p:cTn>
                                        <p:tgtEl>
                                          <p:spTgt spid="2"/>
                                        </p:tgtEl>
                                        <p:attrNameLst>
                                          <p:attrName>style.visibility</p:attrName>
                                        </p:attrNameLst>
                                      </p:cBhvr>
                                      <p:to>
                                        <p:strVal val="visible"/>
                                      </p:to>
                                    </p:set>
                                    <p:anim calcmode="lin" valueType="num">
                                      <p:cBhvr additive="base">
                                        <p:cTn dur="500" fill="hold" id="24"/>
                                        <p:tgtEl>
                                          <p:spTgt spid="2"/>
                                        </p:tgtEl>
                                        <p:attrNameLst>
                                          <p:attrName>ppt_x</p:attrName>
                                        </p:attrNameLst>
                                      </p:cBhvr>
                                      <p:tavLst>
                                        <p:tav tm="0">
                                          <p:val>
                                            <p:strVal val="1+#ppt_w/2"/>
                                          </p:val>
                                        </p:tav>
                                        <p:tav tm="100000">
                                          <p:val>
                                            <p:strVal val="#ppt_x"/>
                                          </p:val>
                                        </p:tav>
                                      </p:tavLst>
                                    </p:anim>
                                    <p:anim calcmode="lin" valueType="num">
                                      <p:cBhvr additive="base">
                                        <p:cTn dur="500" fill="hold" id="25"/>
                                        <p:tgtEl>
                                          <p:spTgt spid="2"/>
                                        </p:tgtEl>
                                        <p:attrNameLst>
                                          <p:attrName>ppt_y</p:attrName>
                                        </p:attrNameLst>
                                      </p:cBhvr>
                                      <p:tavLst>
                                        <p:tav tm="0">
                                          <p:val>
                                            <p:strVal val="#ppt_y"/>
                                          </p:val>
                                        </p:tav>
                                        <p:tav tm="100000">
                                          <p:val>
                                            <p:strVal val="#ppt_y"/>
                                          </p:val>
                                        </p:tav>
                                      </p:tavLst>
                                    </p:anim>
                                  </p:childTnLst>
                                </p:cTn>
                              </p:par>
                              <p:par>
                                <p:cTn fill="hold" id="26" nodeType="withEffect" presetClass="entr" presetID="2" presetSubtype="2">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additive="base">
                                        <p:cTn dur="500" fill="hold" id="28"/>
                                        <p:tgtEl>
                                          <p:spTgt spid="8"/>
                                        </p:tgtEl>
                                        <p:attrNameLst>
                                          <p:attrName>ppt_x</p:attrName>
                                        </p:attrNameLst>
                                      </p:cBhvr>
                                      <p:tavLst>
                                        <p:tav tm="0">
                                          <p:val>
                                            <p:strVal val="1+#ppt_w/2"/>
                                          </p:val>
                                        </p:tav>
                                        <p:tav tm="100000">
                                          <p:val>
                                            <p:strVal val="#ppt_x"/>
                                          </p:val>
                                        </p:tav>
                                      </p:tavLst>
                                    </p:anim>
                                    <p:anim calcmode="lin" valueType="num">
                                      <p:cBhvr additive="base">
                                        <p:cTn dur="500" fill="hold" id="29"/>
                                        <p:tgtEl>
                                          <p:spTgt spid="8"/>
                                        </p:tgtEl>
                                        <p:attrNameLst>
                                          <p:attrName>ppt_y</p:attrName>
                                        </p:attrNameLst>
                                      </p:cBhvr>
                                      <p:tavLst>
                                        <p:tav tm="0">
                                          <p:val>
                                            <p:strVal val="#ppt_y"/>
                                          </p:val>
                                        </p:tav>
                                        <p:tav tm="100000">
                                          <p:val>
                                            <p:strVal val="#ppt_y"/>
                                          </p:val>
                                        </p:tav>
                                      </p:tavLst>
                                    </p:anim>
                                  </p:childTnLst>
                                </p:cTn>
                              </p:par>
                              <p:par>
                                <p:cTn fill="hold" id="30" nodeType="withEffect" presetClass="entr" presetID="2" presetSubtype="2">
                                  <p:stCondLst>
                                    <p:cond delay="0"/>
                                  </p:stCondLst>
                                  <p:childTnLst>
                                    <p:set>
                                      <p:cBhvr>
                                        <p:cTn dur="1" fill="hold" id="31">
                                          <p:stCondLst>
                                            <p:cond delay="0"/>
                                          </p:stCondLst>
                                        </p:cTn>
                                        <p:tgtEl>
                                          <p:spTgt spid="5"/>
                                        </p:tgtEl>
                                        <p:attrNameLst>
                                          <p:attrName>style.visibility</p:attrName>
                                        </p:attrNameLst>
                                      </p:cBhvr>
                                      <p:to>
                                        <p:strVal val="visible"/>
                                      </p:to>
                                    </p:set>
                                    <p:anim calcmode="lin" valueType="num">
                                      <p:cBhvr additive="base">
                                        <p:cTn dur="500" fill="hold" id="32"/>
                                        <p:tgtEl>
                                          <p:spTgt spid="5"/>
                                        </p:tgtEl>
                                        <p:attrNameLst>
                                          <p:attrName>ppt_x</p:attrName>
                                        </p:attrNameLst>
                                      </p:cBhvr>
                                      <p:tavLst>
                                        <p:tav tm="0">
                                          <p:val>
                                            <p:strVal val="1+#ppt_w/2"/>
                                          </p:val>
                                        </p:tav>
                                        <p:tav tm="100000">
                                          <p:val>
                                            <p:strVal val="#ppt_x"/>
                                          </p:val>
                                        </p:tav>
                                      </p:tavLst>
                                    </p:anim>
                                    <p:anim calcmode="lin" valueType="num">
                                      <p:cBhvr additive="base">
                                        <p:cTn dur="500" fill="hold" id="33"/>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剪去对角 1">
            <a:extLst>
              <a:ext uri="{FF2B5EF4-FFF2-40B4-BE49-F238E27FC236}">
                <a16:creationId xmlns:a16="http://schemas.microsoft.com/office/drawing/2014/main" id="{B6A0EE21-9AC1-430C-AB2A-6C72FFC4BC90}"/>
              </a:ext>
            </a:extLst>
          </p:cNvPr>
          <p:cNvSpPr/>
          <p:nvPr/>
        </p:nvSpPr>
        <p:spPr>
          <a:xfrm>
            <a:off x="6162058" y="2554216"/>
            <a:ext cx="683242" cy="683613"/>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r>
              <a:rPr altLang="zh-CN" lang="en-US" sz="3600">
                <a:solidFill>
                  <a:schemeClr val="bg1"/>
                </a:solidFill>
                <a:cs typeface="+mn-ea"/>
                <a:sym typeface="+mn-lt"/>
              </a:rPr>
              <a:t>1</a:t>
            </a:r>
          </a:p>
        </p:txBody>
      </p:sp>
      <p:sp>
        <p:nvSpPr>
          <p:cNvPr id="3" name="矩形: 剪去对角 2">
            <a:extLst>
              <a:ext uri="{FF2B5EF4-FFF2-40B4-BE49-F238E27FC236}">
                <a16:creationId xmlns:a16="http://schemas.microsoft.com/office/drawing/2014/main" id="{146A4D78-9EC0-4477-99BF-0374D8445409}"/>
              </a:ext>
            </a:extLst>
          </p:cNvPr>
          <p:cNvSpPr/>
          <p:nvPr/>
        </p:nvSpPr>
        <p:spPr>
          <a:xfrm>
            <a:off x="6162058" y="3516932"/>
            <a:ext cx="683242" cy="683613"/>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r>
              <a:rPr altLang="zh-CN" lang="en-US" sz="3600">
                <a:solidFill>
                  <a:schemeClr val="bg1"/>
                </a:solidFill>
                <a:cs typeface="+mn-ea"/>
                <a:sym typeface="+mn-lt"/>
              </a:rPr>
              <a:t>2</a:t>
            </a:r>
          </a:p>
        </p:txBody>
      </p:sp>
      <p:sp>
        <p:nvSpPr>
          <p:cNvPr id="4" name="矩形: 剪去对角 3">
            <a:extLst>
              <a:ext uri="{FF2B5EF4-FFF2-40B4-BE49-F238E27FC236}">
                <a16:creationId xmlns:a16="http://schemas.microsoft.com/office/drawing/2014/main" id="{B52AC190-E998-4E68-947E-051AED24A891}"/>
              </a:ext>
            </a:extLst>
          </p:cNvPr>
          <p:cNvSpPr/>
          <p:nvPr/>
        </p:nvSpPr>
        <p:spPr>
          <a:xfrm>
            <a:off x="6162058" y="4479649"/>
            <a:ext cx="683242" cy="683613"/>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r>
              <a:rPr altLang="zh-CN" lang="en-US" sz="3600">
                <a:solidFill>
                  <a:schemeClr val="bg1"/>
                </a:solidFill>
                <a:cs typeface="+mn-ea"/>
                <a:sym typeface="+mn-lt"/>
              </a:rPr>
              <a:t>3</a:t>
            </a:r>
          </a:p>
        </p:txBody>
      </p:sp>
      <p:sp>
        <p:nvSpPr>
          <p:cNvPr id="5" name="标题 11">
            <a:extLst>
              <a:ext uri="{FF2B5EF4-FFF2-40B4-BE49-F238E27FC236}">
                <a16:creationId xmlns:a16="http://schemas.microsoft.com/office/drawing/2014/main" id="{D957E141-F19F-4531-BB6F-84F6D414D65A}"/>
              </a:ext>
            </a:extLst>
          </p:cNvPr>
          <p:cNvSpPr txBox="1"/>
          <p:nvPr/>
        </p:nvSpPr>
        <p:spPr>
          <a:xfrm>
            <a:off x="6976129" y="2590553"/>
            <a:ext cx="4130111" cy="796652"/>
          </a:xfrm>
          <a:prstGeom prst="rect">
            <a:avLst/>
          </a:prstGeom>
        </p:spPr>
        <p:txBody>
          <a:bodyPr bIns="45720" lIns="91440" rIns="91440" tIns="45720">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kern="0" lang="zh-CN" sz="2000">
                <a:latin typeface="+mn-lt"/>
                <a:ea typeface="+mn-ea"/>
                <a:cs typeface="+mn-ea"/>
                <a:sym typeface="+mn-lt"/>
              </a:rPr>
              <a:t>一级事故，造成患者死亡、重度残疾的。</a:t>
            </a:r>
          </a:p>
        </p:txBody>
      </p:sp>
      <p:sp>
        <p:nvSpPr>
          <p:cNvPr id="6" name="标题 11">
            <a:extLst>
              <a:ext uri="{FF2B5EF4-FFF2-40B4-BE49-F238E27FC236}">
                <a16:creationId xmlns:a16="http://schemas.microsoft.com/office/drawing/2014/main" id="{8D2228CB-32D8-4A62-B2CE-06F51C4D8FFF}"/>
              </a:ext>
            </a:extLst>
          </p:cNvPr>
          <p:cNvSpPr txBox="1"/>
          <p:nvPr/>
        </p:nvSpPr>
        <p:spPr>
          <a:xfrm>
            <a:off x="6976129" y="3537161"/>
            <a:ext cx="4130111" cy="796652"/>
          </a:xfrm>
          <a:prstGeom prst="rect">
            <a:avLst/>
          </a:prstGeom>
        </p:spPr>
        <p:txBody>
          <a:bodyPr bIns="45720" lIns="91440" rIns="91440" tIns="45720">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kern="0" lang="zh-CN" sz="2000">
                <a:latin typeface="+mn-lt"/>
                <a:ea typeface="+mn-ea"/>
                <a:cs typeface="+mn-ea"/>
                <a:sym typeface="+mn-lt"/>
              </a:rPr>
              <a:t>二级事故，造成患者中度残疾、器官组织损伤导致严重功能障碍的。</a:t>
            </a:r>
          </a:p>
        </p:txBody>
      </p:sp>
      <p:sp>
        <p:nvSpPr>
          <p:cNvPr id="7" name="标题 11">
            <a:extLst>
              <a:ext uri="{FF2B5EF4-FFF2-40B4-BE49-F238E27FC236}">
                <a16:creationId xmlns:a16="http://schemas.microsoft.com/office/drawing/2014/main" id="{8F9000B5-3619-46DD-A756-BBE279DFC53D}"/>
              </a:ext>
            </a:extLst>
          </p:cNvPr>
          <p:cNvSpPr txBox="1"/>
          <p:nvPr/>
        </p:nvSpPr>
        <p:spPr>
          <a:xfrm>
            <a:off x="6976129" y="4483769"/>
            <a:ext cx="4130111" cy="796652"/>
          </a:xfrm>
          <a:prstGeom prst="rect">
            <a:avLst/>
          </a:prstGeom>
        </p:spPr>
        <p:txBody>
          <a:bodyPr bIns="45720" lIns="91440" rIns="91440" tIns="45720">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kern="0" lang="zh-CN" sz="2000">
                <a:latin typeface="+mn-lt"/>
                <a:ea typeface="+mn-ea"/>
                <a:cs typeface="+mn-ea"/>
                <a:sym typeface="+mn-lt"/>
              </a:rPr>
              <a:t>三级事故，造成患者轻度残疾、器官组织损伤导致一般功能障碍的。</a:t>
            </a:r>
          </a:p>
        </p:txBody>
      </p:sp>
      <p:sp>
        <p:nvSpPr>
          <p:cNvPr id="8" name="TextBox 100">
            <a:extLst>
              <a:ext uri="{FF2B5EF4-FFF2-40B4-BE49-F238E27FC236}">
                <a16:creationId xmlns:a16="http://schemas.microsoft.com/office/drawing/2014/main" id="{C4E95C07-D49F-450E-AD11-39A281D21E75}"/>
              </a:ext>
            </a:extLst>
          </p:cNvPr>
          <p:cNvSpPr txBox="1"/>
          <p:nvPr/>
        </p:nvSpPr>
        <p:spPr>
          <a:xfrm>
            <a:off x="1451654" y="1721064"/>
            <a:ext cx="9275991" cy="548640"/>
          </a:xfrm>
          <a:prstGeom prst="rect">
            <a:avLst/>
          </a:prstGeom>
          <a:noFill/>
        </p:spPr>
        <p:txBody>
          <a:bodyPr bIns="0" lIns="0" rIns="0" rtlCol="0" tIns="0" wrap="square">
            <a:spAutoFit/>
          </a:bodyPr>
          <a:lstStyle/>
          <a:p>
            <a:r>
              <a:rPr altLang="en-US" lang="zh-CN">
                <a:cs typeface="+mn-ea"/>
                <a:sym typeface="+mn-lt"/>
              </a:rPr>
              <a:t>概念：是指在诊疗护理工作中，因医务人员诊疗护理过失，直接造成病员死亡、伤残、组织器官损伤，导致功能障碍的严重缺陷。 </a:t>
            </a:r>
          </a:p>
        </p:txBody>
      </p:sp>
      <p:pic>
        <p:nvPicPr>
          <p:cNvPr id="10" name="图片 9">
            <a:extLst>
              <a:ext uri="{FF2B5EF4-FFF2-40B4-BE49-F238E27FC236}">
                <a16:creationId xmlns:a16="http://schemas.microsoft.com/office/drawing/2014/main" id="{E1D657FD-8AC2-4978-89AA-BB7FC1AEDA84}"/>
              </a:ext>
            </a:extLst>
          </p:cNvPr>
          <p:cNvPicPr>
            <a:picLocks noChangeAspect="1"/>
          </p:cNvPicPr>
          <p:nvPr/>
        </p:nvPicPr>
        <p:blipFill>
          <a:blip r:embed="rId3">
            <a:extLst>
              <a:ext uri="{28A0092B-C50C-407E-A947-70E740481C1C}">
                <a14:useLocalDpi val="0"/>
              </a:ext>
            </a:extLst>
          </a:blip>
          <a:srcRect l="8028" r="9412"/>
          <a:stretch>
            <a:fillRect/>
          </a:stretch>
        </p:blipFill>
        <p:spPr>
          <a:xfrm>
            <a:off x="1451654" y="2553014"/>
            <a:ext cx="3762874" cy="3568846"/>
          </a:xfrm>
          <a:prstGeom prst="rect">
            <a:avLst/>
          </a:prstGeom>
        </p:spPr>
      </p:pic>
      <p:sp>
        <p:nvSpPr>
          <p:cNvPr id="11" name="矩形: 剪去对角 10">
            <a:extLst>
              <a:ext uri="{FF2B5EF4-FFF2-40B4-BE49-F238E27FC236}">
                <a16:creationId xmlns:a16="http://schemas.microsoft.com/office/drawing/2014/main" id="{F1F0F224-1715-4DC2-B86C-FED77362E9BA}"/>
              </a:ext>
            </a:extLst>
          </p:cNvPr>
          <p:cNvSpPr/>
          <p:nvPr/>
        </p:nvSpPr>
        <p:spPr>
          <a:xfrm>
            <a:off x="6199013" y="5438246"/>
            <a:ext cx="683242" cy="683613"/>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r>
              <a:rPr altLang="zh-CN" lang="en-US" sz="3600">
                <a:solidFill>
                  <a:schemeClr val="bg1"/>
                </a:solidFill>
                <a:cs typeface="+mn-ea"/>
                <a:sym typeface="+mn-lt"/>
              </a:rPr>
              <a:t>3</a:t>
            </a:r>
          </a:p>
        </p:txBody>
      </p:sp>
      <p:sp>
        <p:nvSpPr>
          <p:cNvPr id="12" name="标题 11">
            <a:extLst>
              <a:ext uri="{FF2B5EF4-FFF2-40B4-BE49-F238E27FC236}">
                <a16:creationId xmlns:a16="http://schemas.microsoft.com/office/drawing/2014/main" id="{457A42FF-A242-4C35-AD3C-C3CDD40758EC}"/>
              </a:ext>
            </a:extLst>
          </p:cNvPr>
          <p:cNvSpPr txBox="1"/>
          <p:nvPr/>
        </p:nvSpPr>
        <p:spPr>
          <a:xfrm>
            <a:off x="7013084" y="5442366"/>
            <a:ext cx="4130111" cy="796652"/>
          </a:xfrm>
          <a:prstGeom prst="rect">
            <a:avLst/>
          </a:prstGeom>
        </p:spPr>
        <p:txBody>
          <a:bodyPr bIns="45720" lIns="91440" rIns="91440" tIns="45720">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kern="0" lang="zh-CN" sz="2000">
                <a:latin typeface="+mn-lt"/>
                <a:ea typeface="+mn-ea"/>
                <a:cs typeface="+mn-ea"/>
                <a:sym typeface="+mn-lt"/>
              </a:rPr>
              <a:t>四级事故，造成患者明显人身损害的其他后果的。</a:t>
            </a:r>
          </a:p>
        </p:txBody>
      </p:sp>
      <p:sp>
        <p:nvSpPr>
          <p:cNvPr id="13" name="矩形 12">
            <a:extLst>
              <a:ext uri="{FF2B5EF4-FFF2-40B4-BE49-F238E27FC236}">
                <a16:creationId xmlns:a16="http://schemas.microsoft.com/office/drawing/2014/main" id="{6AE207B5-59D1-4AB0-8396-8EE0B6F094EF}"/>
              </a:ext>
            </a:extLst>
          </p:cNvPr>
          <p:cNvSpPr/>
          <p:nvPr/>
        </p:nvSpPr>
        <p:spPr>
          <a:xfrm>
            <a:off x="1447133" y="641706"/>
            <a:ext cx="2214880" cy="701040"/>
          </a:xfrm>
          <a:prstGeom prst="rect">
            <a:avLst/>
          </a:prstGeom>
        </p:spPr>
        <p:txBody>
          <a:bodyPr wrap="none">
            <a:spAutoFit/>
          </a:bodyPr>
          <a:lstStyle/>
          <a:p>
            <a:r>
              <a:rPr altLang="en-US" lang="zh-CN" sz="4000">
                <a:solidFill>
                  <a:schemeClr val="tx1">
                    <a:lumMod val="75000"/>
                    <a:lumOff val="25000"/>
                  </a:schemeClr>
                </a:solidFill>
                <a:cs typeface="+mn-ea"/>
                <a:sym typeface="+mn-lt"/>
              </a:rPr>
              <a:t>护理事故</a:t>
            </a:r>
          </a:p>
        </p:txBody>
      </p:sp>
    </p:spTree>
    <p:extLst>
      <p:ext uri="{BB962C8B-B14F-4D97-AF65-F5344CB8AC3E}">
        <p14:creationId val="3282642942"/>
      </p:ext>
    </p:extLst>
  </p:cSld>
  <p:clrMapOvr>
    <a:masterClrMapping/>
  </p:clrMapOvr>
  <mc:AlternateContent>
    <mc:Choice Requires="p14">
      <p:transition advTm="3000" p14:dur="1400" spd="slow">
        <p14:doors dir="vert"/>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1+#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4">
                                  <p:stCondLst>
                                    <p:cond delay="0"/>
                                  </p:stCondLst>
                                  <p:childTnLst>
                                    <p:set>
                                      <p:cBhvr>
                                        <p:cTn dur="1" fill="hold" id="11">
                                          <p:stCondLst>
                                            <p:cond delay="0"/>
                                          </p:stCondLst>
                                        </p:cTn>
                                        <p:tgtEl>
                                          <p:spTgt spid="10"/>
                                        </p:tgtEl>
                                        <p:attrNameLst>
                                          <p:attrName>style.visibility</p:attrName>
                                        </p:attrNameLst>
                                      </p:cBhvr>
                                      <p:to>
                                        <p:strVal val="visible"/>
                                      </p:to>
                                    </p:set>
                                    <p:animEffect filter="wipe(down)" transition="in">
                                      <p:cBhvr>
                                        <p:cTn dur="500" id="12"/>
                                        <p:tgtEl>
                                          <p:spTgt spid="10"/>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2"/>
                                        </p:tgtEl>
                                        <p:attrNameLst>
                                          <p:attrName>style.visibility</p:attrName>
                                        </p:attrNameLst>
                                      </p:cBhvr>
                                      <p:to>
                                        <p:strVal val="visible"/>
                                      </p:to>
                                    </p:set>
                                    <p:animEffect filter="fade" transition="in">
                                      <p:cBhvr>
                                        <p:cTn dur="500" id="16"/>
                                        <p:tgtEl>
                                          <p:spTgt spid="2"/>
                                        </p:tgtEl>
                                      </p:cBhvr>
                                    </p:animEffect>
                                  </p:childTnLst>
                                </p:cTn>
                              </p:par>
                            </p:childTnLst>
                          </p:cTn>
                        </p:par>
                        <p:par>
                          <p:cTn fill="hold" id="17" nodeType="afterGroup">
                            <p:stCondLst>
                              <p:cond delay="1500"/>
                            </p:stCondLst>
                            <p:childTnLst>
                              <p:par>
                                <p:cTn fill="hold" grpId="0" id="18" nodeType="afterEffect" presetClass="entr" presetID="10" presetSubtype="0">
                                  <p:stCondLst>
                                    <p:cond delay="0"/>
                                  </p:stCondLst>
                                  <p:childTnLst>
                                    <p:set>
                                      <p:cBhvr>
                                        <p:cTn dur="1" fill="hold" id="19">
                                          <p:stCondLst>
                                            <p:cond delay="0"/>
                                          </p:stCondLst>
                                        </p:cTn>
                                        <p:tgtEl>
                                          <p:spTgt spid="3"/>
                                        </p:tgtEl>
                                        <p:attrNameLst>
                                          <p:attrName>style.visibility</p:attrName>
                                        </p:attrNameLst>
                                      </p:cBhvr>
                                      <p:to>
                                        <p:strVal val="visible"/>
                                      </p:to>
                                    </p:set>
                                    <p:animEffect filter="fade" transition="in">
                                      <p:cBhvr>
                                        <p:cTn dur="500" id="20"/>
                                        <p:tgtEl>
                                          <p:spTgt spid="3"/>
                                        </p:tgtEl>
                                      </p:cBhvr>
                                    </p:animEffect>
                                  </p:childTnLst>
                                </p:cTn>
                              </p:par>
                            </p:childTnLst>
                          </p:cTn>
                        </p:par>
                        <p:par>
                          <p:cTn fill="hold" id="21" nodeType="afterGroup">
                            <p:stCondLst>
                              <p:cond delay="2000"/>
                            </p:stCondLst>
                            <p:childTnLst>
                              <p:par>
                                <p:cTn fill="hold" grpId="0" id="22" nodeType="afterEffect" presetClass="entr" presetID="10" presetSubtype="0">
                                  <p:stCondLst>
                                    <p:cond delay="0"/>
                                  </p:stCondLst>
                                  <p:childTnLst>
                                    <p:set>
                                      <p:cBhvr>
                                        <p:cTn dur="1" fill="hold" id="23">
                                          <p:stCondLst>
                                            <p:cond delay="0"/>
                                          </p:stCondLst>
                                        </p:cTn>
                                        <p:tgtEl>
                                          <p:spTgt spid="4"/>
                                        </p:tgtEl>
                                        <p:attrNameLst>
                                          <p:attrName>style.visibility</p:attrName>
                                        </p:attrNameLst>
                                      </p:cBhvr>
                                      <p:to>
                                        <p:strVal val="visible"/>
                                      </p:to>
                                    </p:set>
                                    <p:animEffect filter="fade" transition="in">
                                      <p:cBhvr>
                                        <p:cTn dur="500" id="24"/>
                                        <p:tgtEl>
                                          <p:spTgt spid="4"/>
                                        </p:tgtEl>
                                      </p:cBhvr>
                                    </p:animEffect>
                                  </p:childTnLst>
                                </p:cTn>
                              </p:par>
                            </p:childTnLst>
                          </p:cTn>
                        </p:par>
                        <p:par>
                          <p:cTn fill="hold" id="25" nodeType="afterGroup">
                            <p:stCondLst>
                              <p:cond delay="2500"/>
                            </p:stCondLst>
                            <p:childTnLst>
                              <p:par>
                                <p:cTn fill="hold" grpId="0" id="26" nodeType="afterEffect" presetClass="entr" presetID="53" presetSubtype="0">
                                  <p:stCondLst>
                                    <p:cond delay="0"/>
                                  </p:stCondLst>
                                  <p:childTnLst>
                                    <p:set>
                                      <p:cBhvr>
                                        <p:cTn dur="1" fill="hold" id="27">
                                          <p:stCondLst>
                                            <p:cond delay="0"/>
                                          </p:stCondLst>
                                        </p:cTn>
                                        <p:tgtEl>
                                          <p:spTgt spid="5"/>
                                        </p:tgtEl>
                                        <p:attrNameLst>
                                          <p:attrName>style.visibility</p:attrName>
                                        </p:attrNameLst>
                                      </p:cBhvr>
                                      <p:to>
                                        <p:strVal val="visible"/>
                                      </p:to>
                                    </p:set>
                                    <p:anim calcmode="lin" valueType="num">
                                      <p:cBhvr>
                                        <p:cTn dur="500" fill="hold" id="28"/>
                                        <p:tgtEl>
                                          <p:spTgt spid="5"/>
                                        </p:tgtEl>
                                        <p:attrNameLst>
                                          <p:attrName>ppt_w</p:attrName>
                                        </p:attrNameLst>
                                      </p:cBhvr>
                                      <p:tavLst>
                                        <p:tav tm="0">
                                          <p:val>
                                            <p:fltVal val="0"/>
                                          </p:val>
                                        </p:tav>
                                        <p:tav tm="100000">
                                          <p:val>
                                            <p:strVal val="#ppt_w"/>
                                          </p:val>
                                        </p:tav>
                                      </p:tavLst>
                                    </p:anim>
                                    <p:anim calcmode="lin" valueType="num">
                                      <p:cBhvr>
                                        <p:cTn dur="500" fill="hold" id="29"/>
                                        <p:tgtEl>
                                          <p:spTgt spid="5"/>
                                        </p:tgtEl>
                                        <p:attrNameLst>
                                          <p:attrName>ppt_h</p:attrName>
                                        </p:attrNameLst>
                                      </p:cBhvr>
                                      <p:tavLst>
                                        <p:tav tm="0">
                                          <p:val>
                                            <p:fltVal val="0"/>
                                          </p:val>
                                        </p:tav>
                                        <p:tav tm="100000">
                                          <p:val>
                                            <p:strVal val="#ppt_h"/>
                                          </p:val>
                                        </p:tav>
                                      </p:tavLst>
                                    </p:anim>
                                    <p:animEffect filter="fade" transition="in">
                                      <p:cBhvr>
                                        <p:cTn dur="500" id="30"/>
                                        <p:tgtEl>
                                          <p:spTgt spid="5"/>
                                        </p:tgtEl>
                                      </p:cBhvr>
                                    </p:animEffect>
                                  </p:childTnLst>
                                </p:cTn>
                              </p:par>
                            </p:childTnLst>
                          </p:cTn>
                        </p:par>
                        <p:par>
                          <p:cTn fill="hold" id="31" nodeType="afterGroup">
                            <p:stCondLst>
                              <p:cond delay="3000"/>
                            </p:stCondLst>
                            <p:childTnLst>
                              <p:par>
                                <p:cTn fill="hold" grpId="0" id="32" nodeType="afterEffect" presetClass="entr" presetID="53" presetSubtype="0">
                                  <p:stCondLst>
                                    <p:cond delay="0"/>
                                  </p:stCondLst>
                                  <p:childTnLst>
                                    <p:set>
                                      <p:cBhvr>
                                        <p:cTn dur="1" fill="hold" id="33">
                                          <p:stCondLst>
                                            <p:cond delay="0"/>
                                          </p:stCondLst>
                                        </p:cTn>
                                        <p:tgtEl>
                                          <p:spTgt spid="6"/>
                                        </p:tgtEl>
                                        <p:attrNameLst>
                                          <p:attrName>style.visibility</p:attrName>
                                        </p:attrNameLst>
                                      </p:cBhvr>
                                      <p:to>
                                        <p:strVal val="visible"/>
                                      </p:to>
                                    </p:set>
                                    <p:anim calcmode="lin" valueType="num">
                                      <p:cBhvr>
                                        <p:cTn dur="500" fill="hold" id="34"/>
                                        <p:tgtEl>
                                          <p:spTgt spid="6"/>
                                        </p:tgtEl>
                                        <p:attrNameLst>
                                          <p:attrName>ppt_w</p:attrName>
                                        </p:attrNameLst>
                                      </p:cBhvr>
                                      <p:tavLst>
                                        <p:tav tm="0">
                                          <p:val>
                                            <p:fltVal val="0"/>
                                          </p:val>
                                        </p:tav>
                                        <p:tav tm="100000">
                                          <p:val>
                                            <p:strVal val="#ppt_w"/>
                                          </p:val>
                                        </p:tav>
                                      </p:tavLst>
                                    </p:anim>
                                    <p:anim calcmode="lin" valueType="num">
                                      <p:cBhvr>
                                        <p:cTn dur="500" fill="hold" id="35"/>
                                        <p:tgtEl>
                                          <p:spTgt spid="6"/>
                                        </p:tgtEl>
                                        <p:attrNameLst>
                                          <p:attrName>ppt_h</p:attrName>
                                        </p:attrNameLst>
                                      </p:cBhvr>
                                      <p:tavLst>
                                        <p:tav tm="0">
                                          <p:val>
                                            <p:fltVal val="0"/>
                                          </p:val>
                                        </p:tav>
                                        <p:tav tm="100000">
                                          <p:val>
                                            <p:strVal val="#ppt_h"/>
                                          </p:val>
                                        </p:tav>
                                      </p:tavLst>
                                    </p:anim>
                                    <p:animEffect filter="fade" transition="in">
                                      <p:cBhvr>
                                        <p:cTn dur="500" id="36"/>
                                        <p:tgtEl>
                                          <p:spTgt spid="6"/>
                                        </p:tgtEl>
                                      </p:cBhvr>
                                    </p:animEffect>
                                  </p:childTnLst>
                                </p:cTn>
                              </p:par>
                            </p:childTnLst>
                          </p:cTn>
                        </p:par>
                        <p:par>
                          <p:cTn fill="hold" id="37" nodeType="afterGroup">
                            <p:stCondLst>
                              <p:cond delay="3500"/>
                            </p:stCondLst>
                            <p:childTnLst>
                              <p:par>
                                <p:cTn fill="hold" grpId="0" id="38" nodeType="afterEffect" presetClass="entr" presetID="53" presetSubtype="0">
                                  <p:stCondLst>
                                    <p:cond delay="0"/>
                                  </p:stCondLst>
                                  <p:childTnLst>
                                    <p:set>
                                      <p:cBhvr>
                                        <p:cTn dur="1" fill="hold" id="39">
                                          <p:stCondLst>
                                            <p:cond delay="0"/>
                                          </p:stCondLst>
                                        </p:cTn>
                                        <p:tgtEl>
                                          <p:spTgt spid="7"/>
                                        </p:tgtEl>
                                        <p:attrNameLst>
                                          <p:attrName>style.visibility</p:attrName>
                                        </p:attrNameLst>
                                      </p:cBhvr>
                                      <p:to>
                                        <p:strVal val="visible"/>
                                      </p:to>
                                    </p:set>
                                    <p:anim calcmode="lin" valueType="num">
                                      <p:cBhvr>
                                        <p:cTn dur="500" fill="hold" id="40"/>
                                        <p:tgtEl>
                                          <p:spTgt spid="7"/>
                                        </p:tgtEl>
                                        <p:attrNameLst>
                                          <p:attrName>ppt_w</p:attrName>
                                        </p:attrNameLst>
                                      </p:cBhvr>
                                      <p:tavLst>
                                        <p:tav tm="0">
                                          <p:val>
                                            <p:fltVal val="0"/>
                                          </p:val>
                                        </p:tav>
                                        <p:tav tm="100000">
                                          <p:val>
                                            <p:strVal val="#ppt_w"/>
                                          </p:val>
                                        </p:tav>
                                      </p:tavLst>
                                    </p:anim>
                                    <p:anim calcmode="lin" valueType="num">
                                      <p:cBhvr>
                                        <p:cTn dur="500" fill="hold" id="41"/>
                                        <p:tgtEl>
                                          <p:spTgt spid="7"/>
                                        </p:tgtEl>
                                        <p:attrNameLst>
                                          <p:attrName>ppt_h</p:attrName>
                                        </p:attrNameLst>
                                      </p:cBhvr>
                                      <p:tavLst>
                                        <p:tav tm="0">
                                          <p:val>
                                            <p:fltVal val="0"/>
                                          </p:val>
                                        </p:tav>
                                        <p:tav tm="100000">
                                          <p:val>
                                            <p:strVal val="#ppt_h"/>
                                          </p:val>
                                        </p:tav>
                                      </p:tavLst>
                                    </p:anim>
                                    <p:animEffect filter="fade" transition="in">
                                      <p:cBhvr>
                                        <p:cTn dur="500" id="42"/>
                                        <p:tgtEl>
                                          <p:spTgt spid="7"/>
                                        </p:tgtEl>
                                      </p:cBhvr>
                                    </p:animEffect>
                                  </p:childTnLst>
                                </p:cTn>
                              </p:par>
                            </p:childTnLst>
                          </p:cTn>
                        </p:par>
                        <p:par>
                          <p:cTn fill="hold" id="43" nodeType="afterGroup">
                            <p:stCondLst>
                              <p:cond delay="4000"/>
                            </p:stCondLst>
                            <p:childTnLst>
                              <p:par>
                                <p:cTn fill="hold" grpId="0" id="44" nodeType="afterEffect" presetClass="entr" presetID="2" presetSubtype="2">
                                  <p:stCondLst>
                                    <p:cond delay="0"/>
                                  </p:stCondLst>
                                  <p:childTnLst>
                                    <p:set>
                                      <p:cBhvr>
                                        <p:cTn dur="1" fill="hold" id="45">
                                          <p:stCondLst>
                                            <p:cond delay="0"/>
                                          </p:stCondLst>
                                        </p:cTn>
                                        <p:tgtEl>
                                          <p:spTgt spid="8"/>
                                        </p:tgtEl>
                                        <p:attrNameLst>
                                          <p:attrName>style.visibility</p:attrName>
                                        </p:attrNameLst>
                                      </p:cBhvr>
                                      <p:to>
                                        <p:strVal val="visible"/>
                                      </p:to>
                                    </p:set>
                                    <p:anim calcmode="lin" valueType="num">
                                      <p:cBhvr additive="base">
                                        <p:cTn dur="300" fill="hold" id="46"/>
                                        <p:tgtEl>
                                          <p:spTgt spid="8"/>
                                        </p:tgtEl>
                                        <p:attrNameLst>
                                          <p:attrName>ppt_x</p:attrName>
                                        </p:attrNameLst>
                                      </p:cBhvr>
                                      <p:tavLst>
                                        <p:tav tm="0">
                                          <p:val>
                                            <p:strVal val="1+#ppt_w/2"/>
                                          </p:val>
                                        </p:tav>
                                        <p:tav tm="100000">
                                          <p:val>
                                            <p:strVal val="#ppt_x"/>
                                          </p:val>
                                        </p:tav>
                                      </p:tavLst>
                                    </p:anim>
                                    <p:anim calcmode="lin" valueType="num">
                                      <p:cBhvr additive="base">
                                        <p:cTn dur="300" fill="hold" id="47"/>
                                        <p:tgtEl>
                                          <p:spTgt spid="8"/>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4300"/>
                            </p:stCondLst>
                            <p:childTnLst>
                              <p:par>
                                <p:cTn fill="hold" grpId="0" id="49" nodeType="afterEffect" presetClass="entr" presetID="10" presetSubtype="0">
                                  <p:stCondLst>
                                    <p:cond delay="0"/>
                                  </p:stCondLst>
                                  <p:childTnLst>
                                    <p:set>
                                      <p:cBhvr>
                                        <p:cTn dur="1" fill="hold" id="50">
                                          <p:stCondLst>
                                            <p:cond delay="0"/>
                                          </p:stCondLst>
                                        </p:cTn>
                                        <p:tgtEl>
                                          <p:spTgt spid="11"/>
                                        </p:tgtEl>
                                        <p:attrNameLst>
                                          <p:attrName>style.visibility</p:attrName>
                                        </p:attrNameLst>
                                      </p:cBhvr>
                                      <p:to>
                                        <p:strVal val="visible"/>
                                      </p:to>
                                    </p:set>
                                    <p:animEffect filter="fade" transition="in">
                                      <p:cBhvr>
                                        <p:cTn dur="500" id="51"/>
                                        <p:tgtEl>
                                          <p:spTgt spid="11"/>
                                        </p:tgtEl>
                                      </p:cBhvr>
                                    </p:animEffect>
                                  </p:childTnLst>
                                </p:cTn>
                              </p:par>
                            </p:childTnLst>
                          </p:cTn>
                        </p:par>
                        <p:par>
                          <p:cTn fill="hold" id="52" nodeType="afterGroup">
                            <p:stCondLst>
                              <p:cond delay="4800"/>
                            </p:stCondLst>
                            <p:childTnLst>
                              <p:par>
                                <p:cTn fill="hold" grpId="0" id="53" nodeType="afterEffect" presetClass="entr" presetID="53" presetSubtype="0">
                                  <p:stCondLst>
                                    <p:cond delay="0"/>
                                  </p:stCondLst>
                                  <p:childTnLst>
                                    <p:set>
                                      <p:cBhvr>
                                        <p:cTn dur="1" fill="hold" id="54">
                                          <p:stCondLst>
                                            <p:cond delay="0"/>
                                          </p:stCondLst>
                                        </p:cTn>
                                        <p:tgtEl>
                                          <p:spTgt spid="12"/>
                                        </p:tgtEl>
                                        <p:attrNameLst>
                                          <p:attrName>style.visibility</p:attrName>
                                        </p:attrNameLst>
                                      </p:cBhvr>
                                      <p:to>
                                        <p:strVal val="visible"/>
                                      </p:to>
                                    </p:set>
                                    <p:anim calcmode="lin" valueType="num">
                                      <p:cBhvr>
                                        <p:cTn dur="500" fill="hold" id="55"/>
                                        <p:tgtEl>
                                          <p:spTgt spid="12"/>
                                        </p:tgtEl>
                                        <p:attrNameLst>
                                          <p:attrName>ppt_w</p:attrName>
                                        </p:attrNameLst>
                                      </p:cBhvr>
                                      <p:tavLst>
                                        <p:tav tm="0">
                                          <p:val>
                                            <p:fltVal val="0"/>
                                          </p:val>
                                        </p:tav>
                                        <p:tav tm="100000">
                                          <p:val>
                                            <p:strVal val="#ppt_w"/>
                                          </p:val>
                                        </p:tav>
                                      </p:tavLst>
                                    </p:anim>
                                    <p:anim calcmode="lin" valueType="num">
                                      <p:cBhvr>
                                        <p:cTn dur="500" fill="hold" id="56"/>
                                        <p:tgtEl>
                                          <p:spTgt spid="12"/>
                                        </p:tgtEl>
                                        <p:attrNameLst>
                                          <p:attrName>ppt_h</p:attrName>
                                        </p:attrNameLst>
                                      </p:cBhvr>
                                      <p:tavLst>
                                        <p:tav tm="0">
                                          <p:val>
                                            <p:fltVal val="0"/>
                                          </p:val>
                                        </p:tav>
                                        <p:tav tm="100000">
                                          <p:val>
                                            <p:strVal val="#ppt_h"/>
                                          </p:val>
                                        </p:tav>
                                      </p:tavLst>
                                    </p:anim>
                                    <p:animEffect filter="fade" transition="in">
                                      <p:cBhvr>
                                        <p:cTn dur="500" id="5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11"/>
      <p:bldP grpId="0" spid="12"/>
      <p:bldP grpId="0" spid="1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a:extLst>
              <a:ext uri="{FF2B5EF4-FFF2-40B4-BE49-F238E27FC236}">
                <a16:creationId xmlns:a16="http://schemas.microsoft.com/office/drawing/2014/main" id="{AF9A6350-B939-45D6-9BB3-560871249363}"/>
              </a:ext>
            </a:extLst>
          </p:cNvPr>
          <p:cNvSpPr txBox="1"/>
          <p:nvPr/>
        </p:nvSpPr>
        <p:spPr>
          <a:xfrm>
            <a:off x="353062" y="2840693"/>
            <a:ext cx="8728738" cy="1310640"/>
          </a:xfrm>
          <a:prstGeom prst="rect">
            <a:avLst/>
          </a:prstGeom>
          <a:noFill/>
        </p:spPr>
        <p:txBody>
          <a:bodyPr rtlCol="0" wrap="square">
            <a:spAutoFit/>
            <a:scene3d>
              <a:camera prst="orthographicFront"/>
              <a:lightRig dir="t" rig="threePt"/>
            </a:scene3d>
            <a:sp3d contourW="12700"/>
          </a:bodyPr>
          <a:lstStyle/>
          <a:p>
            <a:pPr algn="ctr" lvl="0">
              <a:defRPr/>
            </a:pPr>
            <a:r>
              <a:rPr altLang="en-US" b="1" lang="zh-CN" sz="8000">
                <a:solidFill>
                  <a:srgbClr val="0070C0"/>
                </a:solidFill>
                <a:latin typeface="+mn-ea"/>
                <a:cs typeface="+mn-ea"/>
                <a:sym typeface="+mn-lt"/>
              </a:rPr>
              <a:t>案例分析启示</a:t>
            </a:r>
          </a:p>
        </p:txBody>
      </p:sp>
      <p:sp>
        <p:nvSpPr>
          <p:cNvPr id="5" name="文本框 4">
            <a:extLst>
              <a:ext uri="{FF2B5EF4-FFF2-40B4-BE49-F238E27FC236}">
                <a16:creationId xmlns:a16="http://schemas.microsoft.com/office/drawing/2014/main" id="{25ECFC99-F54B-4814-AB64-42F83E75AD47}"/>
              </a:ext>
            </a:extLst>
          </p:cNvPr>
          <p:cNvSpPr txBox="1"/>
          <p:nvPr/>
        </p:nvSpPr>
        <p:spPr>
          <a:xfrm>
            <a:off x="1115442" y="4327427"/>
            <a:ext cx="7203978" cy="51816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400" u="none">
                <a:ln>
                  <a:noFill/>
                </a:ln>
                <a:solidFill>
                  <a:srgbClr val="0070C0"/>
                </a:solidFill>
                <a:effectLst/>
                <a:uLnTx/>
                <a:uFillTx/>
                <a:latin typeface="+mn-ea"/>
                <a:cs typeface="+mn-ea"/>
                <a:sym typeface="+mn-lt"/>
              </a:rPr>
              <a:t>The user can demonstrate on a projector or computer, or print the presentation and make it</a:t>
            </a:r>
          </a:p>
        </p:txBody>
      </p:sp>
      <p:sp>
        <p:nvSpPr>
          <p:cNvPr id="6" name="文本框 5">
            <a:extLst>
              <a:ext uri="{FF2B5EF4-FFF2-40B4-BE49-F238E27FC236}">
                <a16:creationId xmlns:a16="http://schemas.microsoft.com/office/drawing/2014/main" id="{E42361DB-2CCC-43D4-B260-76C18E966FB9}"/>
              </a:ext>
            </a:extLst>
          </p:cNvPr>
          <p:cNvSpPr txBox="1"/>
          <p:nvPr/>
        </p:nvSpPr>
        <p:spPr>
          <a:xfrm>
            <a:off x="3491262" y="1661736"/>
            <a:ext cx="2724467" cy="10058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6000" u="none">
                <a:ln>
                  <a:noFill/>
                </a:ln>
                <a:solidFill>
                  <a:srgbClr val="0070C0"/>
                </a:solidFill>
                <a:effectLst/>
                <a:uLnTx/>
                <a:uFillTx/>
                <a:latin typeface="+mn-ea"/>
                <a:cs typeface="+mn-ea"/>
                <a:sym typeface="+mn-lt"/>
              </a:rPr>
              <a:t>Part 02</a:t>
            </a:r>
          </a:p>
        </p:txBody>
      </p:sp>
      <p:cxnSp>
        <p:nvCxnSpPr>
          <p:cNvPr id="8" name="直接连接符 7">
            <a:extLst>
              <a:ext uri="{FF2B5EF4-FFF2-40B4-BE49-F238E27FC236}">
                <a16:creationId xmlns:a16="http://schemas.microsoft.com/office/drawing/2014/main" id="{CE09BE15-2B45-4EB7-99BE-6D7C7F716846}"/>
              </a:ext>
            </a:extLst>
          </p:cNvPr>
          <p:cNvCxnSpPr/>
          <p:nvPr/>
        </p:nvCxnSpPr>
        <p:spPr>
          <a:xfrm>
            <a:off x="1003300" y="5016500"/>
            <a:ext cx="75819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486862190"/>
      </p:ext>
    </p:extLst>
  </p:cSld>
  <p:clrMapOvr>
    <a:masterClrMapping/>
  </p:clrMapOvr>
  <mc:AlternateContent>
    <mc:Choice Requires="p15">
      <p:transition advTm="3000" p14:dur="2000" spd="slow">
        <p15:prstTrans prst="fallOve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2" presetSubtype="1">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additive="base">
                                        <p:cTn dur="500" id="13"/>
                                        <p:tgtEl>
                                          <p:spTgt spid="4"/>
                                        </p:tgtEl>
                                        <p:attrNameLst>
                                          <p:attrName>ppt_y</p:attrName>
                                        </p:attrNameLst>
                                      </p:cBhvr>
                                      <p:tavLst>
                                        <p:tav tm="0">
                                          <p:val>
                                            <p:strVal val="#ppt_y-#ppt_h*1.125000"/>
                                          </p:val>
                                        </p:tav>
                                        <p:tav tm="100000">
                                          <p:val>
                                            <p:strVal val="#ppt_y"/>
                                          </p:val>
                                        </p:tav>
                                      </p:tavLst>
                                    </p:anim>
                                    <p:animEffect filter="wipe(down)" transition="in">
                                      <p:cBhvr>
                                        <p:cTn dur="500" id="14"/>
                                        <p:tgtEl>
                                          <p:spTgt spid="4"/>
                                        </p:tgtEl>
                                      </p:cBhvr>
                                    </p:animEffect>
                                  </p:childTnLst>
                                </p:cTn>
                              </p:par>
                            </p:childTnLst>
                          </p:cTn>
                        </p:par>
                        <p:par>
                          <p:cTn fill="hold" id="15" nodeType="afterGroup">
                            <p:stCondLst>
                              <p:cond delay="1500"/>
                            </p:stCondLst>
                            <p:childTnLst>
                              <p:par>
                                <p:cTn fill="hold" grpId="0" id="16" nodeType="afterEffect" presetClass="entr" presetID="16" presetSubtype="21">
                                  <p:stCondLst>
                                    <p:cond delay="0"/>
                                  </p:stCondLst>
                                  <p:childTnLst>
                                    <p:set>
                                      <p:cBhvr>
                                        <p:cTn dur="1" fill="hold" id="17">
                                          <p:stCondLst>
                                            <p:cond delay="0"/>
                                          </p:stCondLst>
                                        </p:cTn>
                                        <p:tgtEl>
                                          <p:spTgt spid="5"/>
                                        </p:tgtEl>
                                        <p:attrNameLst>
                                          <p:attrName>style.visibility</p:attrName>
                                        </p:attrNameLst>
                                      </p:cBhvr>
                                      <p:to>
                                        <p:strVal val="visible"/>
                                      </p:to>
                                    </p:set>
                                    <p:animEffect filter="barn(inVertical)" transition="in">
                                      <p:cBhvr>
                                        <p:cTn dur="500" id="18"/>
                                        <p:tgtEl>
                                          <p:spTgt spid="5"/>
                                        </p:tgtEl>
                                      </p:cBhvr>
                                    </p:animEffect>
                                  </p:childTnLst>
                                </p:cTn>
                              </p:par>
                            </p:childTnLst>
                          </p:cTn>
                        </p:par>
                        <p:par>
                          <p:cTn fill="hold" id="19" nodeType="afterGroup">
                            <p:stCondLst>
                              <p:cond delay="2000"/>
                            </p:stCondLst>
                            <p:childTnLst>
                              <p:par>
                                <p:cTn fill="hold" id="20" nodeType="afterEffect" presetClass="entr" presetID="16" presetSubtype="21">
                                  <p:stCondLst>
                                    <p:cond delay="0"/>
                                  </p:stCondLst>
                                  <p:childTnLst>
                                    <p:set>
                                      <p:cBhvr>
                                        <p:cTn dur="1" fill="hold" id="21">
                                          <p:stCondLst>
                                            <p:cond delay="0"/>
                                          </p:stCondLst>
                                        </p:cTn>
                                        <p:tgtEl>
                                          <p:spTgt spid="8"/>
                                        </p:tgtEl>
                                        <p:attrNameLst>
                                          <p:attrName>style.visibility</p:attrName>
                                        </p:attrNameLst>
                                      </p:cBhvr>
                                      <p:to>
                                        <p:strVal val="visible"/>
                                      </p:to>
                                    </p:set>
                                    <p:animEffect filter="barn(inVertical)" transition="in">
                                      <p:cBhvr>
                                        <p:cTn dur="500" id="22"/>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a:extLst>
              <a:ext uri="{FF2B5EF4-FFF2-40B4-BE49-F238E27FC236}">
                <a16:creationId xmlns:a16="http://schemas.microsoft.com/office/drawing/2014/main" id="{957591BC-7F31-4691-9D38-0367F855C87F}"/>
              </a:ext>
            </a:extLst>
          </p:cNvPr>
          <p:cNvSpPr/>
          <p:nvPr/>
        </p:nvSpPr>
        <p:spPr>
          <a:xfrm>
            <a:off x="4666516" y="1694815"/>
            <a:ext cx="6944271" cy="4227014"/>
          </a:xfrm>
          <a:prstGeom prst="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 name="文本框 3">
            <a:extLst>
              <a:ext uri="{FF2B5EF4-FFF2-40B4-BE49-F238E27FC236}">
                <a16:creationId xmlns:a16="http://schemas.microsoft.com/office/drawing/2014/main" id="{E97BBAA6-BEDF-40E8-AE1A-4244E51D8771}"/>
              </a:ext>
            </a:extLst>
          </p:cNvPr>
          <p:cNvSpPr txBox="1"/>
          <p:nvPr/>
        </p:nvSpPr>
        <p:spPr>
          <a:xfrm>
            <a:off x="568514" y="1606456"/>
            <a:ext cx="3391318" cy="1042416"/>
          </a:xfrm>
          <a:prstGeom prst="rect">
            <a:avLst/>
          </a:prstGeom>
          <a:solidFill>
            <a:srgbClr val="0070C0"/>
          </a:solid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b="1" lang="zh-CN" sz="2400">
                <a:solidFill>
                  <a:schemeClr val="bg1"/>
                </a:solidFill>
                <a:cs typeface="+mn-ea"/>
                <a:sym typeface="+mn-lt"/>
              </a:rPr>
              <a:t>髋关节置换术后小腿疼痛正常吗？</a:t>
            </a:r>
          </a:p>
        </p:txBody>
      </p:sp>
      <p:pic>
        <p:nvPicPr>
          <p:cNvPr id="2" name="图片 1">
            <a:extLst>
              <a:ext uri="{FF2B5EF4-FFF2-40B4-BE49-F238E27FC236}">
                <a16:creationId xmlns:a16="http://schemas.microsoft.com/office/drawing/2014/main" id="{289A8F69-D868-45D0-9134-04F3CA6CBD83}"/>
              </a:ext>
            </a:extLst>
          </p:cNvPr>
          <p:cNvPicPr>
            <a:picLocks noChangeAspect="1"/>
          </p:cNvPicPr>
          <p:nvPr/>
        </p:nvPicPr>
        <p:blipFill>
          <a:blip r:embed="rId3">
            <a:extLst>
              <a:ext uri="{28A0092B-C50C-407E-A947-70E740481C1C}">
                <a14:useLocalDpi val="0"/>
              </a:ext>
            </a:extLst>
          </a:blip>
          <a:srcRect t="12235"/>
          <a:stretch>
            <a:fillRect/>
          </a:stretch>
        </p:blipFill>
        <p:spPr>
          <a:xfrm>
            <a:off x="4374083" y="2269475"/>
            <a:ext cx="6708886" cy="3925134"/>
          </a:xfrm>
          <a:prstGeom prst="rect">
            <a:avLst/>
          </a:prstGeom>
        </p:spPr>
      </p:pic>
      <p:sp>
        <p:nvSpPr>
          <p:cNvPr id="5" name="AutoShape 25">
            <a:extLst>
              <a:ext uri="{FF2B5EF4-FFF2-40B4-BE49-F238E27FC236}">
                <a16:creationId xmlns:a16="http://schemas.microsoft.com/office/drawing/2014/main" id="{D96D758D-25B5-4DF6-9397-0AF0BE658CF1}"/>
              </a:ext>
            </a:extLst>
          </p:cNvPr>
          <p:cNvSpPr/>
          <p:nvPr/>
        </p:nvSpPr>
        <p:spPr bwMode="auto">
          <a:xfrm>
            <a:off x="673815" y="2835275"/>
            <a:ext cx="3180717" cy="3298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just">
              <a:lnSpc>
                <a:spcPct val="130000"/>
              </a:lnSpc>
            </a:pPr>
            <a:r>
              <a:rPr altLang="en-US" lang="zh-CN">
                <a:cs typeface="+mn-ea"/>
                <a:sym typeface="+mn-lt"/>
              </a:rPr>
              <a:t> 患者 李某，女，72岁，患者因左髋部疼痛收入院，入院诊断：左股骨头坏死，入院完善各项术前准备后送手术室在腰硬联合麻下行左全髋关节置换术。术后患者恢复良好，予助行器下床行走。术后第六天查看患肢少许肿胀。B超示：左下肢静脉栓塞</a:t>
            </a:r>
          </a:p>
          <a:p>
            <a:pPr algn="just">
              <a:lnSpc>
                <a:spcPct val="130000"/>
              </a:lnSpc>
            </a:pPr>
            <a:r>
              <a:rPr altLang="en-US" lang="zh-CN">
                <a:cs typeface="+mn-ea"/>
                <a:sym typeface="+mn-lt"/>
              </a:rPr>
              <a:t>       </a:t>
            </a:r>
          </a:p>
        </p:txBody>
      </p:sp>
      <p:sp>
        <p:nvSpPr>
          <p:cNvPr id="6" name="矩形 5">
            <a:extLst>
              <a:ext uri="{FF2B5EF4-FFF2-40B4-BE49-F238E27FC236}">
                <a16:creationId xmlns:a16="http://schemas.microsoft.com/office/drawing/2014/main" id="{C0795E56-78B4-4E88-9B01-790D0B8207D7}"/>
              </a:ext>
            </a:extLst>
          </p:cNvPr>
          <p:cNvSpPr/>
          <p:nvPr/>
        </p:nvSpPr>
        <p:spPr>
          <a:xfrm>
            <a:off x="1447133" y="641706"/>
            <a:ext cx="3484880" cy="701040"/>
          </a:xfrm>
          <a:prstGeom prst="rect">
            <a:avLst/>
          </a:prstGeom>
        </p:spPr>
        <p:txBody>
          <a:bodyPr wrap="none">
            <a:spAutoFit/>
          </a:bodyPr>
          <a:lstStyle/>
          <a:p>
            <a:r>
              <a:rPr altLang="en-US" lang="zh-CN" sz="4000">
                <a:solidFill>
                  <a:schemeClr val="tx1">
                    <a:lumMod val="75000"/>
                    <a:lumOff val="25000"/>
                  </a:schemeClr>
                </a:solidFill>
                <a:cs typeface="+mn-ea"/>
                <a:sym typeface="+mn-lt"/>
              </a:rPr>
              <a:t>科室案例（1）</a:t>
            </a:r>
          </a:p>
        </p:txBody>
      </p:sp>
    </p:spTree>
    <p:extLst>
      <p:ext uri="{BB962C8B-B14F-4D97-AF65-F5344CB8AC3E}">
        <p14:creationId val="1342170425"/>
      </p:ext>
    </p:extLst>
  </p:cSld>
  <p:clrMapOvr>
    <a:masterClrMapping/>
  </p:clrMapOvr>
  <mc:AlternateContent>
    <mc:Choice Requires="p14">
      <p:transition advTm="3000" p14:dur="1600" spd="slow">
        <p14:prism isInverted="1"/>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1+#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7"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500" id="12"/>
                                        <p:tgtEl>
                                          <p:spTgt spid="4"/>
                                        </p:tgtEl>
                                      </p:cBhvr>
                                    </p:animEffect>
                                    <p:anim calcmode="lin" valueType="num">
                                      <p:cBhvr>
                                        <p:cTn dur="500" fill="hold" id="13"/>
                                        <p:tgtEl>
                                          <p:spTgt spid="4"/>
                                        </p:tgtEl>
                                        <p:attrNameLst>
                                          <p:attrName>ppt_x</p:attrName>
                                        </p:attrNameLst>
                                      </p:cBhvr>
                                      <p:tavLst>
                                        <p:tav tm="0">
                                          <p:val>
                                            <p:strVal val="#ppt_x"/>
                                          </p:val>
                                        </p:tav>
                                        <p:tav tm="100000">
                                          <p:val>
                                            <p:strVal val="#ppt_x"/>
                                          </p:val>
                                        </p:tav>
                                      </p:tavLst>
                                    </p:anim>
                                    <p:anim calcmode="lin" valueType="num">
                                      <p:cBhvr>
                                        <p:cTn dur="500" fill="hold" id="14"/>
                                        <p:tgtEl>
                                          <p:spTgt spid="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7" presetSubtype="0">
                                  <p:stCondLst>
                                    <p:cond delay="0"/>
                                  </p:stCondLst>
                                  <p:childTnLst>
                                    <p:set>
                                      <p:cBhvr>
                                        <p:cTn dur="1" fill="hold" id="17">
                                          <p:stCondLst>
                                            <p:cond delay="0"/>
                                          </p:stCondLst>
                                        </p:cTn>
                                        <p:tgtEl>
                                          <p:spTgt spid="5"/>
                                        </p:tgtEl>
                                        <p:attrNameLst>
                                          <p:attrName>style.visibility</p:attrName>
                                        </p:attrNameLst>
                                      </p:cBhvr>
                                      <p:to>
                                        <p:strVal val="visible"/>
                                      </p:to>
                                    </p:set>
                                    <p:animEffect filter="fade" transition="in">
                                      <p:cBhvr>
                                        <p:cTn dur="500" id="18"/>
                                        <p:tgtEl>
                                          <p:spTgt spid="5"/>
                                        </p:tgtEl>
                                      </p:cBhvr>
                                    </p:animEffect>
                                    <p:anim calcmode="lin" valueType="num">
                                      <p:cBhvr>
                                        <p:cTn dur="500" fill="hold" id="19"/>
                                        <p:tgtEl>
                                          <p:spTgt spid="5"/>
                                        </p:tgtEl>
                                        <p:attrNameLst>
                                          <p:attrName>ppt_x</p:attrName>
                                        </p:attrNameLst>
                                      </p:cBhvr>
                                      <p:tavLst>
                                        <p:tav tm="0">
                                          <p:val>
                                            <p:strVal val="#ppt_x"/>
                                          </p:val>
                                        </p:tav>
                                        <p:tav tm="100000">
                                          <p:val>
                                            <p:strVal val="#ppt_x"/>
                                          </p:val>
                                        </p:tav>
                                      </p:tavLst>
                                    </p:anim>
                                    <p:anim calcmode="lin" valueType="num">
                                      <p:cBhvr>
                                        <p:cTn dur="500" fill="hold" id="20"/>
                                        <p:tgtEl>
                                          <p:spTgt spid="5"/>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id="22" nodeType="afterEffect" presetClass="entr" presetID="10" presetSubtype="0">
                                  <p:stCondLst>
                                    <p:cond delay="0"/>
                                  </p:stCondLst>
                                  <p:childTnLst>
                                    <p:set>
                                      <p:cBhvr>
                                        <p:cTn dur="1" fill="hold" id="23">
                                          <p:stCondLst>
                                            <p:cond delay="0"/>
                                          </p:stCondLst>
                                        </p:cTn>
                                        <p:tgtEl>
                                          <p:spTgt spid="2"/>
                                        </p:tgtEl>
                                        <p:attrNameLst>
                                          <p:attrName>style.visibility</p:attrName>
                                        </p:attrNameLst>
                                      </p:cBhvr>
                                      <p:to>
                                        <p:strVal val="visible"/>
                                      </p:to>
                                    </p:set>
                                    <p:animEffect filter="fade" transition="in">
                                      <p:cBhvr>
                                        <p:cTn dur="2000" id="24"/>
                                        <p:tgtEl>
                                          <p:spTgt spid="2"/>
                                        </p:tgtEl>
                                      </p:cBhvr>
                                    </p:animEffect>
                                  </p:childTnLst>
                                </p:cTn>
                              </p:par>
                            </p:childTnLst>
                          </p:cTn>
                        </p:par>
                        <p:par>
                          <p:cTn fill="hold" id="25" nodeType="afterGroup">
                            <p:stCondLst>
                              <p:cond delay="3500"/>
                            </p:stCondLst>
                            <p:childTnLst>
                              <p:par>
                                <p:cTn fill="hold" grpId="0" id="26" nodeType="afterEffect" presetClass="entr" presetID="10" presetSubtype="0">
                                  <p:stCondLst>
                                    <p:cond delay="0"/>
                                  </p:stCondLst>
                                  <p:childTnLst>
                                    <p:set>
                                      <p:cBhvr>
                                        <p:cTn dur="1" fill="hold" id="27">
                                          <p:stCondLst>
                                            <p:cond delay="0"/>
                                          </p:stCondLst>
                                        </p:cTn>
                                        <p:tgtEl>
                                          <p:spTgt spid="3"/>
                                        </p:tgtEl>
                                        <p:attrNameLst>
                                          <p:attrName>style.visibility</p:attrName>
                                        </p:attrNameLst>
                                      </p:cBhvr>
                                      <p:to>
                                        <p:strVal val="visible"/>
                                      </p:to>
                                    </p:set>
                                    <p:animEffect filter="fade" transition="in">
                                      <p:cBhvr>
                                        <p:cTn dur="2000" id="28"/>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DBDB176D-8CC7-424F-BCE9-494CE4FC5575}"/>
              </a:ext>
            </a:extLst>
          </p:cNvPr>
          <p:cNvSpPr txBox="1"/>
          <p:nvPr/>
        </p:nvSpPr>
        <p:spPr>
          <a:xfrm>
            <a:off x="5772740" y="1449692"/>
            <a:ext cx="5585650" cy="1042416"/>
          </a:xfrm>
          <a:prstGeom prst="rect">
            <a:avLst/>
          </a:prstGeom>
          <a:solidFill>
            <a:srgbClr val="0070C0"/>
          </a:solidFill>
        </p:spPr>
        <p:txBody>
          <a:bodyPr rtlCol="0" wrap="square">
            <a:spAutoFit/>
          </a:bodyPr>
          <a:lstStyle/>
          <a:p>
            <a:pPr>
              <a:lnSpc>
                <a:spcPct val="130000"/>
              </a:lnSpc>
            </a:pPr>
            <a:r>
              <a:rPr altLang="en-US" b="1" lang="zh-CN" sz="2400">
                <a:solidFill>
                  <a:schemeClr val="bg1"/>
                </a:solidFill>
                <a:cs typeface="+mn-ea"/>
                <a:sym typeface="+mn-lt"/>
              </a:rPr>
              <a:t>分析：深静脉血栓形成主要原因有哪些？</a:t>
            </a:r>
          </a:p>
        </p:txBody>
      </p:sp>
      <p:sp>
        <p:nvSpPr>
          <p:cNvPr id="3" name="文本框 2">
            <a:extLst>
              <a:ext uri="{FF2B5EF4-FFF2-40B4-BE49-F238E27FC236}">
                <a16:creationId xmlns:a16="http://schemas.microsoft.com/office/drawing/2014/main" id="{A5AA7191-7FD4-48AC-8A84-EF42F5901AB6}"/>
              </a:ext>
            </a:extLst>
          </p:cNvPr>
          <p:cNvSpPr txBox="1"/>
          <p:nvPr/>
        </p:nvSpPr>
        <p:spPr>
          <a:xfrm>
            <a:off x="5769837" y="1984326"/>
            <a:ext cx="5585650" cy="3108960"/>
          </a:xfrm>
          <a:prstGeom prst="rect">
            <a:avLst/>
          </a:prstGeom>
          <a:noFill/>
        </p:spPr>
        <p:txBody>
          <a:bodyPr rtlCol="0" wrap="square">
            <a:spAutoFit/>
          </a:bodyPr>
          <a:lstStyle/>
          <a:p>
            <a:pPr algn="just"/>
            <a:r>
              <a:rPr altLang="zh-CN" lang="en-US">
                <a:cs typeface="+mn-ea"/>
                <a:sym typeface="+mn-lt"/>
              </a:rPr>
              <a:t>1、全髋关节置换为大手术，患者为老年女性，腰硬联合麻醉，手术时间为3小时30分钟，容易出现深静脉血栓。</a:t>
            </a:r>
          </a:p>
          <a:p>
            <a:pPr algn="just"/>
            <a:r>
              <a:rPr altLang="zh-CN" lang="en-US">
                <a:cs typeface="+mn-ea"/>
                <a:sym typeface="+mn-lt"/>
              </a:rPr>
              <a:t>2、术后患者恢复良好，助行器下地行走，术后出现肿胀属正常反应，容易与下床行走后下肢出现少许肿胀混淆。</a:t>
            </a:r>
          </a:p>
          <a:p>
            <a:pPr algn="just"/>
            <a:r>
              <a:rPr altLang="zh-CN" lang="en-US">
                <a:cs typeface="+mn-ea"/>
                <a:sym typeface="+mn-lt"/>
              </a:rPr>
              <a:t>3、护士交接班未进行患肢检查，重点查动脉搏动，患肢肤温，肤色，感觉情况，对已出现的Homans征阳性体征未能提高警惕。</a:t>
            </a:r>
          </a:p>
          <a:p>
            <a:pPr algn="just"/>
            <a:r>
              <a:rPr altLang="zh-CN" lang="en-US">
                <a:cs typeface="+mn-ea"/>
                <a:sym typeface="+mn-lt"/>
              </a:rPr>
              <a:t>4、专科知识的缺乏，未能预见性考虑到可能发生的合并症，忽视了对患者的观察。</a:t>
            </a:r>
          </a:p>
        </p:txBody>
      </p:sp>
      <p:pic>
        <p:nvPicPr>
          <p:cNvPr id="4" name="图片 3">
            <a:extLst>
              <a:ext uri="{FF2B5EF4-FFF2-40B4-BE49-F238E27FC236}">
                <a16:creationId xmlns:a16="http://schemas.microsoft.com/office/drawing/2014/main" id="{B4939D9C-4CEC-4E1A-B2A2-7AF883699772}"/>
              </a:ext>
            </a:extLst>
          </p:cNvPr>
          <p:cNvPicPr>
            <a:picLocks noChangeAspect="1"/>
          </p:cNvPicPr>
          <p:nvPr/>
        </p:nvPicPr>
        <p:blipFill>
          <a:blip r:embed="rId3">
            <a:extLst>
              <a:ext uri="{28A0092B-C50C-407E-A947-70E740481C1C}">
                <a14:useLocalDpi val="0"/>
              </a:ext>
            </a:extLst>
          </a:blip>
          <a:stretch>
            <a:fillRect/>
          </a:stretch>
        </p:blipFill>
        <p:spPr>
          <a:xfrm>
            <a:off x="670333" y="5492868"/>
            <a:ext cx="10848567" cy="962962"/>
          </a:xfrm>
          <a:prstGeom prst="rect">
            <a:avLst/>
          </a:prstGeom>
        </p:spPr>
      </p:pic>
      <p:sp>
        <p:nvSpPr>
          <p:cNvPr id="5" name="文本框 4">
            <a:extLst>
              <a:ext uri="{FF2B5EF4-FFF2-40B4-BE49-F238E27FC236}">
                <a16:creationId xmlns:a16="http://schemas.microsoft.com/office/drawing/2014/main" id="{5EA2DEAE-3CA5-4664-BA7D-E57AE95946BC}"/>
              </a:ext>
            </a:extLst>
          </p:cNvPr>
          <p:cNvSpPr txBox="1"/>
          <p:nvPr/>
        </p:nvSpPr>
        <p:spPr>
          <a:xfrm>
            <a:off x="2717383" y="1485022"/>
            <a:ext cx="995680" cy="579120"/>
          </a:xfrm>
          <a:prstGeom prst="rect">
            <a:avLst/>
          </a:prstGeom>
          <a:noFill/>
        </p:spPr>
        <p:txBody>
          <a:bodyPr rtlCol="0" wrap="none">
            <a:spAutoFit/>
          </a:bodyPr>
          <a:lstStyle/>
          <a:p>
            <a:r>
              <a:rPr altLang="en-US" b="1" lang="zh-CN" sz="3200">
                <a:solidFill>
                  <a:schemeClr val="accent1"/>
                </a:solidFill>
                <a:cs typeface="+mn-ea"/>
                <a:sym typeface="+mn-lt"/>
              </a:rPr>
              <a:t>启示</a:t>
            </a:r>
          </a:p>
        </p:txBody>
      </p:sp>
      <p:sp>
        <p:nvSpPr>
          <p:cNvPr id="6" name="文本框 5">
            <a:extLst>
              <a:ext uri="{FF2B5EF4-FFF2-40B4-BE49-F238E27FC236}">
                <a16:creationId xmlns:a16="http://schemas.microsoft.com/office/drawing/2014/main" id="{34EB5008-CA48-44C6-8CE0-A5581B115E46}"/>
              </a:ext>
            </a:extLst>
          </p:cNvPr>
          <p:cNvSpPr txBox="1"/>
          <p:nvPr/>
        </p:nvSpPr>
        <p:spPr>
          <a:xfrm>
            <a:off x="670333" y="1974883"/>
            <a:ext cx="5102407" cy="1408176"/>
          </a:xfrm>
          <a:prstGeom prst="rect">
            <a:avLst/>
          </a:prstGeom>
          <a:noFill/>
        </p:spPr>
        <p:txBody>
          <a:bodyPr rtlCol="0" wrap="square">
            <a:spAutoFit/>
          </a:bodyPr>
          <a:lstStyle/>
          <a:p>
            <a:pPr>
              <a:lnSpc>
                <a:spcPct val="120000"/>
              </a:lnSpc>
            </a:pPr>
            <a:r>
              <a:rPr altLang="zh-CN" lang="en-US">
                <a:cs typeface="+mn-ea"/>
                <a:sym typeface="+mn-lt"/>
              </a:rPr>
              <a:t>1、对于存在深静脉血栓形成高风险的患者，缺乏正确评估，在患者术后并发症的观察上缺乏意识和警惕性，同时对已出现的症状体征未能重视，未能及时发现症状的持续变化。</a:t>
            </a:r>
          </a:p>
        </p:txBody>
      </p:sp>
      <p:cxnSp>
        <p:nvCxnSpPr>
          <p:cNvPr id="7" name="直接连接符 6">
            <a:extLst>
              <a:ext uri="{FF2B5EF4-FFF2-40B4-BE49-F238E27FC236}">
                <a16:creationId xmlns:a16="http://schemas.microsoft.com/office/drawing/2014/main" id="{994983DB-A313-40AF-AE80-A2322AC822A7}"/>
              </a:ext>
            </a:extLst>
          </p:cNvPr>
          <p:cNvCxnSpPr/>
          <p:nvPr/>
        </p:nvCxnSpPr>
        <p:spPr>
          <a:xfrm>
            <a:off x="2562089" y="1485022"/>
            <a:ext cx="1318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61C5767A-2646-4E06-91F7-8D2CD2136C0C}"/>
              </a:ext>
            </a:extLst>
          </p:cNvPr>
          <p:cNvSpPr txBox="1"/>
          <p:nvPr/>
        </p:nvSpPr>
        <p:spPr>
          <a:xfrm>
            <a:off x="2717383" y="3384838"/>
            <a:ext cx="995680" cy="579120"/>
          </a:xfrm>
          <a:prstGeom prst="rect">
            <a:avLst/>
          </a:prstGeom>
          <a:noFill/>
        </p:spPr>
        <p:txBody>
          <a:bodyPr rtlCol="0" wrap="none">
            <a:spAutoFit/>
          </a:bodyPr>
          <a:lstStyle/>
          <a:p>
            <a:r>
              <a:rPr altLang="en-US" b="1" lang="zh-CN" sz="3200">
                <a:solidFill>
                  <a:schemeClr val="accent1"/>
                </a:solidFill>
                <a:cs typeface="+mn-ea"/>
                <a:sym typeface="+mn-lt"/>
              </a:rPr>
              <a:t>启示</a:t>
            </a:r>
          </a:p>
        </p:txBody>
      </p:sp>
      <p:sp>
        <p:nvSpPr>
          <p:cNvPr id="9" name="文本框 8">
            <a:extLst>
              <a:ext uri="{FF2B5EF4-FFF2-40B4-BE49-F238E27FC236}">
                <a16:creationId xmlns:a16="http://schemas.microsoft.com/office/drawing/2014/main" id="{0371C4B6-2819-4503-A29D-C09AA1FB86E1}"/>
              </a:ext>
            </a:extLst>
          </p:cNvPr>
          <p:cNvSpPr txBox="1"/>
          <p:nvPr/>
        </p:nvSpPr>
        <p:spPr>
          <a:xfrm>
            <a:off x="670333" y="3905567"/>
            <a:ext cx="5102407" cy="1408176"/>
          </a:xfrm>
          <a:prstGeom prst="rect">
            <a:avLst/>
          </a:prstGeom>
          <a:noFill/>
        </p:spPr>
        <p:txBody>
          <a:bodyPr rtlCol="0" wrap="square">
            <a:spAutoFit/>
          </a:bodyPr>
          <a:lstStyle/>
          <a:p>
            <a:pPr>
              <a:lnSpc>
                <a:spcPct val="120000"/>
              </a:lnSpc>
            </a:pPr>
            <a:r>
              <a:rPr altLang="zh-CN" lang="en-US">
                <a:cs typeface="+mn-ea"/>
                <a:sym typeface="+mn-lt"/>
              </a:rPr>
              <a:t>2、对于存在深静脉血栓形成高风险的患者，缺乏正确评估，在患者术后并发症的观察上缺乏意识和警惕性，同时对已出现的症状体征未能重视，未能及时发现症状的持续变化。</a:t>
            </a:r>
          </a:p>
        </p:txBody>
      </p:sp>
      <p:cxnSp>
        <p:nvCxnSpPr>
          <p:cNvPr id="10" name="直接连接符 9">
            <a:extLst>
              <a:ext uri="{FF2B5EF4-FFF2-40B4-BE49-F238E27FC236}">
                <a16:creationId xmlns:a16="http://schemas.microsoft.com/office/drawing/2014/main" id="{5573C758-1B84-477A-B5C4-798E0887775F}"/>
              </a:ext>
            </a:extLst>
          </p:cNvPr>
          <p:cNvCxnSpPr/>
          <p:nvPr/>
        </p:nvCxnSpPr>
        <p:spPr>
          <a:xfrm>
            <a:off x="2562089" y="3384838"/>
            <a:ext cx="1318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58D6CEAC-1FDA-4085-B6C1-118CE3AD4974}"/>
              </a:ext>
            </a:extLst>
          </p:cNvPr>
          <p:cNvSpPr/>
          <p:nvPr/>
        </p:nvSpPr>
        <p:spPr>
          <a:xfrm>
            <a:off x="1447133" y="641706"/>
            <a:ext cx="3484880" cy="701040"/>
          </a:xfrm>
          <a:prstGeom prst="rect">
            <a:avLst/>
          </a:prstGeom>
        </p:spPr>
        <p:txBody>
          <a:bodyPr wrap="none">
            <a:spAutoFit/>
          </a:bodyPr>
          <a:lstStyle/>
          <a:p>
            <a:r>
              <a:rPr altLang="en-US" lang="zh-CN" sz="4000">
                <a:solidFill>
                  <a:schemeClr val="tx1">
                    <a:lumMod val="75000"/>
                    <a:lumOff val="25000"/>
                  </a:schemeClr>
                </a:solidFill>
                <a:cs typeface="+mn-ea"/>
                <a:sym typeface="+mn-lt"/>
              </a:rPr>
              <a:t>科室案例（1）</a:t>
            </a:r>
          </a:p>
        </p:txBody>
      </p:sp>
    </p:spTree>
    <p:extLst>
      <p:ext uri="{BB962C8B-B14F-4D97-AF65-F5344CB8AC3E}">
        <p14:creationId val="963484066"/>
      </p:ext>
    </p:extLst>
  </p:cSld>
  <p:clrMapOvr>
    <a:masterClrMapping/>
  </p:clrMapOvr>
  <mc:AlternateContent>
    <mc:Choice Requires="p15">
      <p:transition advTm="3000" p14:dur="1250" spd="slow">
        <p15:prstTrans invX="1"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1+#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5"/>
                                        </p:tgtEl>
                                        <p:attrNameLst>
                                          <p:attrName>style.visibility</p:attrName>
                                        </p:attrNameLst>
                                      </p:cBhvr>
                                      <p:to>
                                        <p:strVal val="visible"/>
                                      </p:to>
                                    </p:set>
                                    <p:animEffect filter="wipe(left)" transition="in">
                                      <p:cBhvr>
                                        <p:cTn dur="500" id="12"/>
                                        <p:tgtEl>
                                          <p:spTgt spid="5"/>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6"/>
                                        </p:tgtEl>
                                        <p:attrNameLst>
                                          <p:attrName>style.visibility</p:attrName>
                                        </p:attrNameLst>
                                      </p:cBhvr>
                                      <p:to>
                                        <p:strVal val="visible"/>
                                      </p:to>
                                    </p:set>
                                    <p:animEffect filter="wipe(left)" transition="in">
                                      <p:cBhvr>
                                        <p:cTn dur="500" id="16"/>
                                        <p:tgtEl>
                                          <p:spTgt spid="6"/>
                                        </p:tgtEl>
                                      </p:cBhvr>
                                    </p:animEffect>
                                  </p:childTnLst>
                                </p:cTn>
                              </p:par>
                            </p:childTnLst>
                          </p:cTn>
                        </p:par>
                        <p:par>
                          <p:cTn fill="hold" id="17" nodeType="afterGroup">
                            <p:stCondLst>
                              <p:cond delay="1500"/>
                            </p:stCondLst>
                            <p:childTnLst>
                              <p:par>
                                <p:cTn fill="hold" id="18" nodeType="afterEffect" presetClass="entr" presetID="22" presetSubtype="8">
                                  <p:stCondLst>
                                    <p:cond delay="0"/>
                                  </p:stCondLst>
                                  <p:childTnLst>
                                    <p:set>
                                      <p:cBhvr>
                                        <p:cTn dur="1" fill="hold" id="19">
                                          <p:stCondLst>
                                            <p:cond delay="0"/>
                                          </p:stCondLst>
                                        </p:cTn>
                                        <p:tgtEl>
                                          <p:spTgt spid="7"/>
                                        </p:tgtEl>
                                        <p:attrNameLst>
                                          <p:attrName>style.visibility</p:attrName>
                                        </p:attrNameLst>
                                      </p:cBhvr>
                                      <p:to>
                                        <p:strVal val="visible"/>
                                      </p:to>
                                    </p:set>
                                    <p:animEffect filter="wipe(left)" transition="in">
                                      <p:cBhvr>
                                        <p:cTn dur="500" id="20"/>
                                        <p:tgtEl>
                                          <p:spTgt spid="7"/>
                                        </p:tgtEl>
                                      </p:cBhvr>
                                    </p:animEffect>
                                  </p:childTnLst>
                                </p:cTn>
                              </p:par>
                            </p:childTnLst>
                          </p:cTn>
                        </p:par>
                        <p:par>
                          <p:cTn fill="hold" id="21" nodeType="afterGroup">
                            <p:stCondLst>
                              <p:cond delay="2000"/>
                            </p:stCondLst>
                            <p:childTnLst>
                              <p:par>
                                <p:cTn fill="hold" grpId="0" id="22" nodeType="afterEffect" presetClass="entr" presetID="22" presetSubtype="8">
                                  <p:stCondLst>
                                    <p:cond delay="0"/>
                                  </p:stCondLst>
                                  <p:childTnLst>
                                    <p:set>
                                      <p:cBhvr>
                                        <p:cTn dur="1" fill="hold" id="23">
                                          <p:stCondLst>
                                            <p:cond delay="0"/>
                                          </p:stCondLst>
                                        </p:cTn>
                                        <p:tgtEl>
                                          <p:spTgt spid="8"/>
                                        </p:tgtEl>
                                        <p:attrNameLst>
                                          <p:attrName>style.visibility</p:attrName>
                                        </p:attrNameLst>
                                      </p:cBhvr>
                                      <p:to>
                                        <p:strVal val="visible"/>
                                      </p:to>
                                    </p:set>
                                    <p:animEffect filter="wipe(left)" transition="in">
                                      <p:cBhvr>
                                        <p:cTn dur="500" id="24"/>
                                        <p:tgtEl>
                                          <p:spTgt spid="8"/>
                                        </p:tgtEl>
                                      </p:cBhvr>
                                    </p:animEffect>
                                  </p:childTnLst>
                                </p:cTn>
                              </p:par>
                            </p:childTnLst>
                          </p:cTn>
                        </p:par>
                        <p:par>
                          <p:cTn fill="hold" id="25" nodeType="afterGroup">
                            <p:stCondLst>
                              <p:cond delay="2500"/>
                            </p:stCondLst>
                            <p:childTnLst>
                              <p:par>
                                <p:cTn fill="hold" grpId="0" id="26" nodeType="afterEffect" presetClass="entr" presetID="22" presetSubtype="8">
                                  <p:stCondLst>
                                    <p:cond delay="0"/>
                                  </p:stCondLst>
                                  <p:childTnLst>
                                    <p:set>
                                      <p:cBhvr>
                                        <p:cTn dur="1" fill="hold" id="27">
                                          <p:stCondLst>
                                            <p:cond delay="0"/>
                                          </p:stCondLst>
                                        </p:cTn>
                                        <p:tgtEl>
                                          <p:spTgt spid="9"/>
                                        </p:tgtEl>
                                        <p:attrNameLst>
                                          <p:attrName>style.visibility</p:attrName>
                                        </p:attrNameLst>
                                      </p:cBhvr>
                                      <p:to>
                                        <p:strVal val="visible"/>
                                      </p:to>
                                    </p:set>
                                    <p:animEffect filter="wipe(left)" transition="in">
                                      <p:cBhvr>
                                        <p:cTn dur="500" id="28"/>
                                        <p:tgtEl>
                                          <p:spTgt spid="9"/>
                                        </p:tgtEl>
                                      </p:cBhvr>
                                    </p:animEffect>
                                  </p:childTnLst>
                                </p:cTn>
                              </p:par>
                            </p:childTnLst>
                          </p:cTn>
                        </p:par>
                        <p:par>
                          <p:cTn fill="hold" id="29" nodeType="afterGroup">
                            <p:stCondLst>
                              <p:cond delay="3000"/>
                            </p:stCondLst>
                            <p:childTnLst>
                              <p:par>
                                <p:cTn fill="hold" id="30" nodeType="afterEffect" presetClass="entr" presetID="22" presetSubtype="8">
                                  <p:stCondLst>
                                    <p:cond delay="0"/>
                                  </p:stCondLst>
                                  <p:childTnLst>
                                    <p:set>
                                      <p:cBhvr>
                                        <p:cTn dur="1" fill="hold" id="31">
                                          <p:stCondLst>
                                            <p:cond delay="0"/>
                                          </p:stCondLst>
                                        </p:cTn>
                                        <p:tgtEl>
                                          <p:spTgt spid="10"/>
                                        </p:tgtEl>
                                        <p:attrNameLst>
                                          <p:attrName>style.visibility</p:attrName>
                                        </p:attrNameLst>
                                      </p:cBhvr>
                                      <p:to>
                                        <p:strVal val="visible"/>
                                      </p:to>
                                    </p:set>
                                    <p:animEffect filter="wipe(left)" transition="in">
                                      <p:cBhvr>
                                        <p:cTn dur="500" id="32"/>
                                        <p:tgtEl>
                                          <p:spTgt spid="10"/>
                                        </p:tgtEl>
                                      </p:cBhvr>
                                    </p:animEffect>
                                  </p:childTnLst>
                                </p:cTn>
                              </p:par>
                            </p:childTnLst>
                          </p:cTn>
                        </p:par>
                        <p:par>
                          <p:cTn fill="hold" id="33" nodeType="afterGroup">
                            <p:stCondLst>
                              <p:cond delay="3500"/>
                            </p:stCondLst>
                            <p:childTnLst>
                              <p:par>
                                <p:cTn fill="hold" grpId="0" id="34" nodeType="afterEffect" presetClass="entr" presetID="12" presetSubtype="4">
                                  <p:stCondLst>
                                    <p:cond delay="0"/>
                                  </p:stCondLst>
                                  <p:childTnLst>
                                    <p:set>
                                      <p:cBhvr>
                                        <p:cTn dur="1" fill="hold" id="35">
                                          <p:stCondLst>
                                            <p:cond delay="0"/>
                                          </p:stCondLst>
                                        </p:cTn>
                                        <p:tgtEl>
                                          <p:spTgt spid="2"/>
                                        </p:tgtEl>
                                        <p:attrNameLst>
                                          <p:attrName>style.visibility</p:attrName>
                                        </p:attrNameLst>
                                      </p:cBhvr>
                                      <p:to>
                                        <p:strVal val="visible"/>
                                      </p:to>
                                    </p:set>
                                    <p:anim calcmode="lin" valueType="num">
                                      <p:cBhvr additive="base">
                                        <p:cTn dur="500" id="36"/>
                                        <p:tgtEl>
                                          <p:spTgt spid="2"/>
                                        </p:tgtEl>
                                        <p:attrNameLst>
                                          <p:attrName>ppt_y</p:attrName>
                                        </p:attrNameLst>
                                      </p:cBhvr>
                                      <p:tavLst>
                                        <p:tav tm="0">
                                          <p:val>
                                            <p:strVal val="#ppt_y+#ppt_h*1.125000"/>
                                          </p:val>
                                        </p:tav>
                                        <p:tav tm="100000">
                                          <p:val>
                                            <p:strVal val="#ppt_y"/>
                                          </p:val>
                                        </p:tav>
                                      </p:tavLst>
                                    </p:anim>
                                    <p:animEffect filter="wipe(up)" transition="in">
                                      <p:cBhvr>
                                        <p:cTn dur="500" id="37"/>
                                        <p:tgtEl>
                                          <p:spTgt spid="2"/>
                                        </p:tgtEl>
                                      </p:cBhvr>
                                    </p:animEffect>
                                  </p:childTnLst>
                                </p:cTn>
                              </p:par>
                            </p:childTnLst>
                          </p:cTn>
                        </p:par>
                        <p:par>
                          <p:cTn fill="hold" id="38" nodeType="afterGroup">
                            <p:stCondLst>
                              <p:cond delay="4000"/>
                            </p:stCondLst>
                            <p:childTnLst>
                              <p:par>
                                <p:cTn fill="hold" grpId="0" id="39" nodeType="afterEffect" presetClass="entr" presetID="12" presetSubtype="4">
                                  <p:stCondLst>
                                    <p:cond delay="0"/>
                                  </p:stCondLst>
                                  <p:childTnLst>
                                    <p:set>
                                      <p:cBhvr>
                                        <p:cTn dur="1" fill="hold" id="40">
                                          <p:stCondLst>
                                            <p:cond delay="0"/>
                                          </p:stCondLst>
                                        </p:cTn>
                                        <p:tgtEl>
                                          <p:spTgt spid="3"/>
                                        </p:tgtEl>
                                        <p:attrNameLst>
                                          <p:attrName>style.visibility</p:attrName>
                                        </p:attrNameLst>
                                      </p:cBhvr>
                                      <p:to>
                                        <p:strVal val="visible"/>
                                      </p:to>
                                    </p:set>
                                    <p:anim calcmode="lin" valueType="num">
                                      <p:cBhvr additive="base">
                                        <p:cTn dur="500" id="41"/>
                                        <p:tgtEl>
                                          <p:spTgt spid="3"/>
                                        </p:tgtEl>
                                        <p:attrNameLst>
                                          <p:attrName>ppt_y</p:attrName>
                                        </p:attrNameLst>
                                      </p:cBhvr>
                                      <p:tavLst>
                                        <p:tav tm="0">
                                          <p:val>
                                            <p:strVal val="#ppt_y+#ppt_h*1.125000"/>
                                          </p:val>
                                        </p:tav>
                                        <p:tav tm="100000">
                                          <p:val>
                                            <p:strVal val="#ppt_y"/>
                                          </p:val>
                                        </p:tav>
                                      </p:tavLst>
                                    </p:anim>
                                    <p:animEffect filter="wipe(up)" transition="in">
                                      <p:cBhvr>
                                        <p:cTn dur="500" id="42"/>
                                        <p:tgtEl>
                                          <p:spTgt spid="3"/>
                                        </p:tgtEl>
                                      </p:cBhvr>
                                    </p:animEffect>
                                  </p:childTnLst>
                                </p:cTn>
                              </p:par>
                            </p:childTnLst>
                          </p:cTn>
                        </p:par>
                        <p:par>
                          <p:cTn fill="hold" id="43" nodeType="afterGroup">
                            <p:stCondLst>
                              <p:cond delay="4500"/>
                            </p:stCondLst>
                            <p:childTnLst>
                              <p:par>
                                <p:cTn fill="hold" id="44" nodeType="afterEffect" presetClass="entr" presetID="42" presetSubtype="0">
                                  <p:stCondLst>
                                    <p:cond delay="0"/>
                                  </p:stCondLst>
                                  <p:childTnLst>
                                    <p:set>
                                      <p:cBhvr>
                                        <p:cTn dur="1" fill="hold" id="45">
                                          <p:stCondLst>
                                            <p:cond delay="0"/>
                                          </p:stCondLst>
                                        </p:cTn>
                                        <p:tgtEl>
                                          <p:spTgt spid="4"/>
                                        </p:tgtEl>
                                        <p:attrNameLst>
                                          <p:attrName>style.visibility</p:attrName>
                                        </p:attrNameLst>
                                      </p:cBhvr>
                                      <p:to>
                                        <p:strVal val="visible"/>
                                      </p:to>
                                    </p:set>
                                    <p:animEffect filter="fade" transition="in">
                                      <p:cBhvr>
                                        <p:cTn dur="1000" id="46"/>
                                        <p:tgtEl>
                                          <p:spTgt spid="4"/>
                                        </p:tgtEl>
                                      </p:cBhvr>
                                    </p:animEffect>
                                    <p:anim calcmode="lin" valueType="num">
                                      <p:cBhvr>
                                        <p:cTn dur="1000" fill="hold" id="47"/>
                                        <p:tgtEl>
                                          <p:spTgt spid="4"/>
                                        </p:tgtEl>
                                        <p:attrNameLst>
                                          <p:attrName>ppt_x</p:attrName>
                                        </p:attrNameLst>
                                      </p:cBhvr>
                                      <p:tavLst>
                                        <p:tav tm="0">
                                          <p:val>
                                            <p:strVal val="#ppt_x"/>
                                          </p:val>
                                        </p:tav>
                                        <p:tav tm="100000">
                                          <p:val>
                                            <p:strVal val="#ppt_x"/>
                                          </p:val>
                                        </p:tav>
                                      </p:tavLst>
                                    </p:anim>
                                    <p:anim calcmode="lin" valueType="num">
                                      <p:cBhvr>
                                        <p:cTn dur="1000" fill="hold" id="48"/>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P grpId="0" spid="6"/>
      <p:bldP grpId="0" spid="8"/>
      <p:bldP grpId="0" spid="9"/>
      <p:bldP grpId="0" spid="1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4ACDA9D-1E62-4C1B-AA79-5328D9B9A5BD}"/>
              </a:ext>
            </a:extLst>
          </p:cNvPr>
          <p:cNvSpPr/>
          <p:nvPr/>
        </p:nvSpPr>
        <p:spPr>
          <a:xfrm>
            <a:off x="693428" y="1685257"/>
            <a:ext cx="1570529" cy="1642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 name="矩形 2">
            <a:extLst>
              <a:ext uri="{FF2B5EF4-FFF2-40B4-BE49-F238E27FC236}">
                <a16:creationId xmlns:a16="http://schemas.microsoft.com/office/drawing/2014/main" id="{292BF50D-4103-41AD-8707-BB8F50DAFAF2}"/>
              </a:ext>
            </a:extLst>
          </p:cNvPr>
          <p:cNvSpPr/>
          <p:nvPr/>
        </p:nvSpPr>
        <p:spPr>
          <a:xfrm>
            <a:off x="2480650" y="2070100"/>
            <a:ext cx="3562392" cy="3724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4" name="图片占位符 27">
            <a:extLst>
              <a:ext uri="{FF2B5EF4-FFF2-40B4-BE49-F238E27FC236}">
                <a16:creationId xmlns:a16="http://schemas.microsoft.com/office/drawing/2014/main" id="{D42643BD-74DF-4707-9212-D5E86EDA32EA}"/>
              </a:ext>
            </a:extLst>
          </p:cNvPr>
          <p:cNvPicPr>
            <a:picLocks noChangeAspect="1"/>
          </p:cNvPicPr>
          <p:nvPr/>
        </p:nvPicPr>
        <p:blipFill>
          <a:blip r:embed="rId3">
            <a:extLst>
              <a:ext uri="{28A0092B-C50C-407E-A947-70E740481C1C}">
                <a14:useLocalDpi val="0"/>
              </a:ext>
            </a:extLst>
          </a:blip>
          <a:stretch>
            <a:fillRect/>
          </a:stretch>
        </p:blipFill>
        <p:spPr>
          <a:xfrm>
            <a:off x="789978" y="1839817"/>
            <a:ext cx="5114012" cy="3724835"/>
          </a:xfrm>
          <a:custGeom>
            <a:gdLst>
              <a:gd fmla="*/ 0 w 3971925" name="connsiteX0"/>
              <a:gd fmla="*/ 0 h 2162175" name="connsiteY0"/>
              <a:gd fmla="*/ 3971925 w 3971925" name="connsiteX1"/>
              <a:gd fmla="*/ 0 h 2162175" name="connsiteY1"/>
              <a:gd fmla="*/ 3971925 w 3971925" name="connsiteX2"/>
              <a:gd fmla="*/ 2162175 h 2162175" name="connsiteY2"/>
              <a:gd fmla="*/ 0 w 3971925" name="connsiteX3"/>
              <a:gd fmla="*/ 2162175 h 2162175" name="connsiteY3"/>
            </a:gdLst>
            <a:cxnLst>
              <a:cxn ang="0">
                <a:pos x="connsiteX0" y="connsiteY0"/>
              </a:cxn>
              <a:cxn ang="0">
                <a:pos x="connsiteX1" y="connsiteY1"/>
              </a:cxn>
              <a:cxn ang="0">
                <a:pos x="connsiteX2" y="connsiteY2"/>
              </a:cxn>
              <a:cxn ang="0">
                <a:pos x="connsiteX3" y="connsiteY3"/>
              </a:cxn>
            </a:cxnLst>
            <a:rect b="b" l="l" r="r" t="t"/>
            <a:pathLst>
              <a:path h="2162175" w="3971925">
                <a:moveTo>
                  <a:pt x="0" y="0"/>
                </a:moveTo>
                <a:lnTo>
                  <a:pt x="3971925" y="0"/>
                </a:lnTo>
                <a:lnTo>
                  <a:pt x="3971925" y="2162175"/>
                </a:lnTo>
                <a:lnTo>
                  <a:pt x="0" y="2162175"/>
                </a:lnTo>
                <a:close/>
              </a:path>
            </a:pathLst>
          </a:custGeom>
        </p:spPr>
      </p:pic>
      <p:grpSp>
        <p:nvGrpSpPr>
          <p:cNvPr id="5" name="组合 4">
            <a:extLst>
              <a:ext uri="{FF2B5EF4-FFF2-40B4-BE49-F238E27FC236}">
                <a16:creationId xmlns:a16="http://schemas.microsoft.com/office/drawing/2014/main" id="{D353D904-F507-483E-A92C-CA863D6534EE}"/>
              </a:ext>
            </a:extLst>
          </p:cNvPr>
          <p:cNvGrpSpPr/>
          <p:nvPr/>
        </p:nvGrpSpPr>
        <p:grpSpPr>
          <a:xfrm>
            <a:off x="6393012" y="1639213"/>
            <a:ext cx="5092860" cy="3899672"/>
            <a:chOff x="6736920" y="1907689"/>
            <a:chExt cx="3762886" cy="3899672"/>
          </a:xfrm>
        </p:grpSpPr>
        <p:sp>
          <p:nvSpPr>
            <p:cNvPr id="6" name="TextBox 11">
              <a:extLst>
                <a:ext uri="{FF2B5EF4-FFF2-40B4-BE49-F238E27FC236}">
                  <a16:creationId xmlns:a16="http://schemas.microsoft.com/office/drawing/2014/main" id="{C8561E03-FF61-4415-A3B8-63C89EB0A0B6}"/>
                </a:ext>
              </a:extLst>
            </p:cNvPr>
            <p:cNvSpPr txBox="1"/>
            <p:nvPr/>
          </p:nvSpPr>
          <p:spPr>
            <a:xfrm>
              <a:off x="6736921" y="2520885"/>
              <a:ext cx="3762885" cy="3291840"/>
            </a:xfrm>
            <a:prstGeom prst="rect">
              <a:avLst/>
            </a:prstGeom>
            <a:noFill/>
          </p:spPr>
          <p:txBody>
            <a:bodyPr bIns="0" lIns="0" rIns="0" rtlCol="0" tIns="0" wrap="square">
              <a:spAutoFit/>
              <a:scene3d>
                <a:camera prst="orthographicFront"/>
                <a:lightRig dir="t" rig="threePt"/>
              </a:scene3d>
              <a:sp3d contourW="12700"/>
            </a:bodyPr>
            <a:lstStyle/>
            <a:p>
              <a:pPr>
                <a:lnSpc>
                  <a:spcPct val="150000"/>
                </a:lnSpc>
              </a:pPr>
              <a:r>
                <a:rPr altLang="en-US" lang="zh-CN" sz="1600">
                  <a:cs typeface="+mn-ea"/>
                  <a:sym typeface="+mn-lt"/>
                </a:rPr>
                <a:t> 7月11日，因加床较多，床位调整，医嘱开出9床搬6床，51床搬9床，二人第二日均准备接台手术，上午手术通知单送至手术室。下午调整床位。第二日，手术室护士按手术通知单通知责任护士9床手术，接电话护士复述后就执行术前医嘱，这时正好11:30，责班轮换吃饭时间到，接电话的责任护士告知前来接班护士，9床接手术，手术转运单已填好，术前针抽好你去打一下，接班者去9床执行术前针后，未再次核对，手术室卫生员接走。12:00手术室通知病人接错。</a:t>
              </a:r>
            </a:p>
          </p:txBody>
        </p:sp>
        <p:sp>
          <p:nvSpPr>
            <p:cNvPr id="7" name="TextBox 11">
              <a:extLst>
                <a:ext uri="{FF2B5EF4-FFF2-40B4-BE49-F238E27FC236}">
                  <a16:creationId xmlns:a16="http://schemas.microsoft.com/office/drawing/2014/main" id="{EA450D6A-5DF9-4D3D-80AA-ABED503BE886}"/>
                </a:ext>
              </a:extLst>
            </p:cNvPr>
            <p:cNvSpPr txBox="1"/>
            <p:nvPr/>
          </p:nvSpPr>
          <p:spPr>
            <a:xfrm>
              <a:off x="6736920" y="1907689"/>
              <a:ext cx="2449035" cy="554736"/>
            </a:xfrm>
            <a:prstGeom prst="rect">
              <a:avLst/>
            </a:prstGeom>
            <a:noFill/>
          </p:spPr>
          <p:txBody>
            <a:bodyPr bIns="0" lIns="0" rIns="0" rtlCol="0" tIns="0" wrap="square">
              <a:spAutoFit/>
              <a:scene3d>
                <a:camera prst="orthographicFront"/>
                <a:lightRig dir="t" rig="threePt"/>
              </a:scene3d>
              <a:sp3d contourW="12700"/>
            </a:bodyPr>
            <a:lstStyle/>
            <a:p>
              <a:pPr>
                <a:lnSpc>
                  <a:spcPct val="130000"/>
                </a:lnSpc>
              </a:pPr>
              <a:r>
                <a:rPr altLang="en-US" b="1" lang="zh-CN" sz="2800">
                  <a:solidFill>
                    <a:schemeClr val="accent1"/>
                  </a:solidFill>
                  <a:cs typeface="+mn-ea"/>
                  <a:sym typeface="+mn-lt"/>
                </a:rPr>
                <a:t>是9床还是6床？</a:t>
              </a:r>
            </a:p>
          </p:txBody>
        </p:sp>
      </p:grpSp>
      <p:sp>
        <p:nvSpPr>
          <p:cNvPr id="14" name="矩形 13">
            <a:extLst>
              <a:ext uri="{FF2B5EF4-FFF2-40B4-BE49-F238E27FC236}">
                <a16:creationId xmlns:a16="http://schemas.microsoft.com/office/drawing/2014/main" id="{7C016CB1-FCCD-4F05-8C76-B5C59CDDB9B8}"/>
              </a:ext>
            </a:extLst>
          </p:cNvPr>
          <p:cNvSpPr/>
          <p:nvPr/>
        </p:nvSpPr>
        <p:spPr>
          <a:xfrm>
            <a:off x="1447133" y="641706"/>
            <a:ext cx="3484880" cy="701040"/>
          </a:xfrm>
          <a:prstGeom prst="rect">
            <a:avLst/>
          </a:prstGeom>
        </p:spPr>
        <p:txBody>
          <a:bodyPr wrap="none">
            <a:spAutoFit/>
          </a:bodyPr>
          <a:lstStyle/>
          <a:p>
            <a:r>
              <a:rPr altLang="en-US" lang="zh-CN" sz="4000">
                <a:solidFill>
                  <a:schemeClr val="tx1">
                    <a:lumMod val="75000"/>
                    <a:lumOff val="25000"/>
                  </a:schemeClr>
                </a:solidFill>
                <a:cs typeface="+mn-ea"/>
                <a:sym typeface="+mn-lt"/>
              </a:rPr>
              <a:t>科室案例（2）</a:t>
            </a:r>
          </a:p>
        </p:txBody>
      </p:sp>
    </p:spTree>
    <p:extLst>
      <p:ext uri="{BB962C8B-B14F-4D97-AF65-F5344CB8AC3E}">
        <p14:creationId val="3463070849"/>
      </p:ext>
    </p:extLst>
  </p:cSld>
  <p:clrMapOvr>
    <a:masterClrMapping/>
  </p:clrMapOvr>
  <mc:AlternateContent>
    <mc:Choice Requires="p14">
      <p:transition advTm="3000" p14:dur="1250" spd="slow">
        <p14:flip dir="l"/>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22" presetSubtype="4">
                                  <p:stCondLst>
                                    <p:cond delay="0"/>
                                  </p:stCondLst>
                                  <p:childTnLst>
                                    <p:set>
                                      <p:cBhvr>
                                        <p:cTn dur="1" fill="hold" id="17">
                                          <p:stCondLst>
                                            <p:cond delay="0"/>
                                          </p:stCondLst>
                                        </p:cTn>
                                        <p:tgtEl>
                                          <p:spTgt spid="5"/>
                                        </p:tgtEl>
                                        <p:attrNameLst>
                                          <p:attrName>style.visibility</p:attrName>
                                        </p:attrNameLst>
                                      </p:cBhvr>
                                      <p:to>
                                        <p:strVal val="visible"/>
                                      </p:to>
                                    </p:set>
                                    <p:animEffect filter="wipe(down)" transition="in">
                                      <p:cBhvr>
                                        <p:cTn dur="500" id="18"/>
                                        <p:tgtEl>
                                          <p:spTgt spid="5"/>
                                        </p:tgtEl>
                                      </p:cBhvr>
                                    </p:animEffect>
                                  </p:childTnLst>
                                </p:cTn>
                              </p:par>
                              <p:par>
                                <p:cTn fill="hold" grpId="0" id="19" nodeType="withEffect" presetClass="entr" presetID="42" presetSubtype="0">
                                  <p:stCondLst>
                                    <p:cond delay="0"/>
                                  </p:stCondLst>
                                  <p:childTnLst>
                                    <p:set>
                                      <p:cBhvr>
                                        <p:cTn dur="1" fill="hold" id="20">
                                          <p:stCondLst>
                                            <p:cond delay="0"/>
                                          </p:stCondLst>
                                        </p:cTn>
                                        <p:tgtEl>
                                          <p:spTgt spid="2"/>
                                        </p:tgtEl>
                                        <p:attrNameLst>
                                          <p:attrName>style.visibility</p:attrName>
                                        </p:attrNameLst>
                                      </p:cBhvr>
                                      <p:to>
                                        <p:strVal val="visible"/>
                                      </p:to>
                                    </p:set>
                                    <p:animEffect filter="fade" transition="in">
                                      <p:cBhvr>
                                        <p:cTn dur="1000" id="21"/>
                                        <p:tgtEl>
                                          <p:spTgt spid="2"/>
                                        </p:tgtEl>
                                      </p:cBhvr>
                                    </p:animEffect>
                                    <p:anim calcmode="lin" valueType="num">
                                      <p:cBhvr>
                                        <p:cTn dur="1000" fill="hold" id="22"/>
                                        <p:tgtEl>
                                          <p:spTgt spid="2"/>
                                        </p:tgtEl>
                                        <p:attrNameLst>
                                          <p:attrName>ppt_x</p:attrName>
                                        </p:attrNameLst>
                                      </p:cBhvr>
                                      <p:tavLst>
                                        <p:tav tm="0">
                                          <p:val>
                                            <p:strVal val="#ppt_x"/>
                                          </p:val>
                                        </p:tav>
                                        <p:tav tm="100000">
                                          <p:val>
                                            <p:strVal val="#ppt_x"/>
                                          </p:val>
                                        </p:tav>
                                      </p:tavLst>
                                    </p:anim>
                                    <p:anim calcmode="lin" valueType="num">
                                      <p:cBhvr>
                                        <p:cTn dur="1000" fill="hold" id="23"/>
                                        <p:tgtEl>
                                          <p:spTgt spid="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2">
                                  <p:stCondLst>
                                    <p:cond delay="0"/>
                                  </p:stCondLst>
                                  <p:childTnLst>
                                    <p:set>
                                      <p:cBhvr>
                                        <p:cTn dur="1" fill="hold" id="26">
                                          <p:stCondLst>
                                            <p:cond delay="0"/>
                                          </p:stCondLst>
                                        </p:cTn>
                                        <p:tgtEl>
                                          <p:spTgt spid="14"/>
                                        </p:tgtEl>
                                        <p:attrNameLst>
                                          <p:attrName>style.visibility</p:attrName>
                                        </p:attrNameLst>
                                      </p:cBhvr>
                                      <p:to>
                                        <p:strVal val="visible"/>
                                      </p:to>
                                    </p:set>
                                    <p:anim calcmode="lin" valueType="num">
                                      <p:cBhvr additive="base">
                                        <p:cTn dur="500" fill="hold" id="27"/>
                                        <p:tgtEl>
                                          <p:spTgt spid="14"/>
                                        </p:tgtEl>
                                        <p:attrNameLst>
                                          <p:attrName>ppt_x</p:attrName>
                                        </p:attrNameLst>
                                      </p:cBhvr>
                                      <p:tavLst>
                                        <p:tav tm="0">
                                          <p:val>
                                            <p:strVal val="1+#ppt_w/2"/>
                                          </p:val>
                                        </p:tav>
                                        <p:tav tm="100000">
                                          <p:val>
                                            <p:strVal val="#ppt_x"/>
                                          </p:val>
                                        </p:tav>
                                      </p:tavLst>
                                    </p:anim>
                                    <p:anim calcmode="lin" valueType="num">
                                      <p:cBhvr additive="base">
                                        <p:cTn dur="500" fill="hold" id="28"/>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7327BF47-E5B9-4678-8699-3518BDD91F67}"/>
              </a:ext>
            </a:extLst>
          </p:cNvPr>
          <p:cNvGrpSpPr/>
          <p:nvPr/>
        </p:nvGrpSpPr>
        <p:grpSpPr>
          <a:xfrm>
            <a:off x="3850674" y="365830"/>
            <a:ext cx="2647780" cy="2123658"/>
            <a:chOff x="4834633" y="395829"/>
            <a:chExt cx="2647780" cy="2123658"/>
          </a:xfrm>
        </p:grpSpPr>
        <p:sp>
          <p:nvSpPr>
            <p:cNvPr id="7" name="Text Box 6">
              <a:extLst>
                <a:ext uri="{FF2B5EF4-FFF2-40B4-BE49-F238E27FC236}">
                  <a16:creationId xmlns:a16="http://schemas.microsoft.com/office/drawing/2014/main" id="{8C259CCC-E23C-4037-AAED-7488CCF3A33E}"/>
                </a:ext>
              </a:extLst>
            </p:cNvPr>
            <p:cNvSpPr txBox="1">
              <a:spLocks noChangeArrowheads="1"/>
            </p:cNvSpPr>
            <p:nvPr/>
          </p:nvSpPr>
          <p:spPr bwMode="auto">
            <a:xfrm>
              <a:off x="4834632" y="395829"/>
              <a:ext cx="3116580" cy="2103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dist" eaLnBrk="1" hangingPunct="1">
                <a:spcBef>
                  <a:spcPct val="0"/>
                </a:spcBef>
                <a:buFontTx/>
                <a:buNone/>
              </a:pPr>
              <a:r>
                <a:rPr altLang="en-US" b="1" lang="zh-CN" sz="6600">
                  <a:solidFill>
                    <a:schemeClr val="tx1">
                      <a:lumMod val="75000"/>
                      <a:lumOff val="25000"/>
                    </a:schemeClr>
                  </a:solidFill>
                  <a:latin typeface="+mn-lt"/>
                  <a:ea typeface="+mn-ea"/>
                  <a:cs typeface="+mn-ea"/>
                  <a:sym typeface="+mn-lt"/>
                </a:rPr>
                <a:t> 目  录</a:t>
              </a:r>
            </a:p>
            <a:p>
              <a:pPr algn="dist" eaLnBrk="1" hangingPunct="1">
                <a:spcBef>
                  <a:spcPct val="0"/>
                </a:spcBef>
                <a:buFontTx/>
                <a:buNone/>
              </a:pPr>
              <a:r>
                <a:rPr altLang="en-US" b="1" lang="zh-CN" sz="6600">
                  <a:solidFill>
                    <a:schemeClr val="tx1">
                      <a:lumMod val="75000"/>
                      <a:lumOff val="25000"/>
                    </a:schemeClr>
                  </a:solidFill>
                  <a:latin typeface="+mn-lt"/>
                  <a:ea typeface="+mn-ea"/>
                  <a:cs typeface="+mn-ea"/>
                  <a:sym typeface="+mn-lt"/>
                </a:rPr>
                <a:t> </a:t>
              </a:r>
            </a:p>
          </p:txBody>
        </p:sp>
        <p:sp>
          <p:nvSpPr>
            <p:cNvPr id="8" name="矩形 7">
              <a:extLst>
                <a:ext uri="{FF2B5EF4-FFF2-40B4-BE49-F238E27FC236}">
                  <a16:creationId xmlns:a16="http://schemas.microsoft.com/office/drawing/2014/main" id="{E73214E5-349E-4995-99A7-9BDDD2C6773B}"/>
                </a:ext>
              </a:extLst>
            </p:cNvPr>
            <p:cNvSpPr/>
            <p:nvPr/>
          </p:nvSpPr>
          <p:spPr>
            <a:xfrm>
              <a:off x="4834634" y="1457658"/>
              <a:ext cx="2647780" cy="640080"/>
            </a:xfrm>
            <a:prstGeom prst="rect">
              <a:avLst/>
            </a:prstGeom>
          </p:spPr>
          <p:txBody>
            <a:bodyPr wrap="square">
              <a:spAutoFit/>
            </a:bodyPr>
            <a:lstStyle/>
            <a:p>
              <a:pPr algn="dist"/>
              <a:r>
                <a:rPr altLang="zh-CN" b="1" lang="zh-CN" sz="3600">
                  <a:solidFill>
                    <a:schemeClr val="tx1">
                      <a:lumMod val="75000"/>
                      <a:lumOff val="25000"/>
                    </a:schemeClr>
                  </a:solidFill>
                  <a:cs typeface="+mn-ea"/>
                  <a:sym typeface="+mn-lt"/>
                </a:rPr>
                <a:t>CONTENTS</a:t>
              </a:r>
            </a:p>
          </p:txBody>
        </p:sp>
      </p:grpSp>
      <p:sp>
        <p:nvSpPr>
          <p:cNvPr id="17" name="椭圆 16">
            <a:extLst>
              <a:ext uri="{FF2B5EF4-FFF2-40B4-BE49-F238E27FC236}">
                <a16:creationId xmlns:a16="http://schemas.microsoft.com/office/drawing/2014/main" id="{C990DBA6-B212-4556-9C95-1AE2EA2AEB21}"/>
              </a:ext>
            </a:extLst>
          </p:cNvPr>
          <p:cNvSpPr/>
          <p:nvPr/>
        </p:nvSpPr>
        <p:spPr>
          <a:xfrm>
            <a:off x="5576011" y="2879147"/>
            <a:ext cx="732748" cy="73274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srgbClr val="FFFFFF"/>
                </a:solidFill>
                <a:effectLst/>
                <a:uLnTx/>
                <a:uFillTx/>
                <a:latin typeface="+mn-ea"/>
                <a:cs typeface="+mn-ea"/>
                <a:sym typeface="+mn-lt"/>
              </a:rPr>
              <a:t>3</a:t>
            </a:r>
          </a:p>
        </p:txBody>
      </p:sp>
      <p:sp>
        <p:nvSpPr>
          <p:cNvPr id="18" name="椭圆 17">
            <a:extLst>
              <a:ext uri="{FF2B5EF4-FFF2-40B4-BE49-F238E27FC236}">
                <a16:creationId xmlns:a16="http://schemas.microsoft.com/office/drawing/2014/main" id="{E1FDCE43-F974-4B8A-A5F3-20998B78F22F}"/>
              </a:ext>
            </a:extLst>
          </p:cNvPr>
          <p:cNvSpPr/>
          <p:nvPr/>
        </p:nvSpPr>
        <p:spPr>
          <a:xfrm>
            <a:off x="5576011" y="4438580"/>
            <a:ext cx="732748" cy="73274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srgbClr val="FFFFFF"/>
                </a:solidFill>
                <a:effectLst/>
                <a:uLnTx/>
                <a:uFillTx/>
                <a:latin typeface="+mn-ea"/>
                <a:cs typeface="+mn-ea"/>
                <a:sym typeface="+mn-lt"/>
              </a:rPr>
              <a:t>4</a:t>
            </a:r>
          </a:p>
        </p:txBody>
      </p:sp>
      <p:sp>
        <p:nvSpPr>
          <p:cNvPr id="19" name="椭圆 18">
            <a:extLst>
              <a:ext uri="{FF2B5EF4-FFF2-40B4-BE49-F238E27FC236}">
                <a16:creationId xmlns:a16="http://schemas.microsoft.com/office/drawing/2014/main" id="{D6D23A52-6FD9-433F-A97B-99A31803B12E}"/>
              </a:ext>
            </a:extLst>
          </p:cNvPr>
          <p:cNvSpPr/>
          <p:nvPr/>
        </p:nvSpPr>
        <p:spPr>
          <a:xfrm>
            <a:off x="587057" y="2879147"/>
            <a:ext cx="732748" cy="73274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srgbClr val="FFFFFF"/>
                </a:solidFill>
                <a:effectLst/>
                <a:uLnTx/>
                <a:uFillTx/>
                <a:latin typeface="+mn-ea"/>
                <a:cs typeface="+mn-ea"/>
                <a:sym typeface="+mn-lt"/>
              </a:rPr>
              <a:t>1</a:t>
            </a:r>
          </a:p>
        </p:txBody>
      </p:sp>
      <p:sp>
        <p:nvSpPr>
          <p:cNvPr id="20" name="椭圆 19">
            <a:extLst>
              <a:ext uri="{FF2B5EF4-FFF2-40B4-BE49-F238E27FC236}">
                <a16:creationId xmlns:a16="http://schemas.microsoft.com/office/drawing/2014/main" id="{633CBF97-E7AB-416F-B4BC-F40ABA597963}"/>
              </a:ext>
            </a:extLst>
          </p:cNvPr>
          <p:cNvSpPr/>
          <p:nvPr/>
        </p:nvSpPr>
        <p:spPr>
          <a:xfrm>
            <a:off x="587057" y="4438580"/>
            <a:ext cx="732748" cy="73274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srgbClr val="FFFFFF"/>
                </a:solidFill>
                <a:effectLst/>
                <a:uLnTx/>
                <a:uFillTx/>
                <a:latin typeface="+mn-ea"/>
                <a:cs typeface="+mn-ea"/>
                <a:sym typeface="+mn-lt"/>
              </a:rPr>
              <a:t>2</a:t>
            </a:r>
          </a:p>
        </p:txBody>
      </p:sp>
      <p:sp>
        <p:nvSpPr>
          <p:cNvPr id="21" name="文本框 20">
            <a:extLst>
              <a:ext uri="{FF2B5EF4-FFF2-40B4-BE49-F238E27FC236}">
                <a16:creationId xmlns:a16="http://schemas.microsoft.com/office/drawing/2014/main" id="{DA21255F-17C2-4F71-937B-E922D50F6C8A}"/>
              </a:ext>
            </a:extLst>
          </p:cNvPr>
          <p:cNvSpPr txBox="1"/>
          <p:nvPr/>
        </p:nvSpPr>
        <p:spPr>
          <a:xfrm>
            <a:off x="1686994" y="2633998"/>
            <a:ext cx="3027680" cy="1066800"/>
          </a:xfrm>
          <a:prstGeom prst="rect">
            <a:avLst/>
          </a:prstGeom>
          <a:noFill/>
        </p:spPr>
        <p:txBody>
          <a:bodyPr rtlCol="0" wrap="none">
            <a:spAutoFit/>
          </a:bodyPr>
          <a:lstStyle/>
          <a:p>
            <a:pPr lvl="0">
              <a:defRPr/>
            </a:pPr>
            <a:r>
              <a:rPr altLang="en-US" b="1" lang="zh-CN" sz="3200">
                <a:solidFill>
                  <a:srgbClr val="000000">
                    <a:lumMod val="75000"/>
                    <a:lumOff val="25000"/>
                  </a:srgbClr>
                </a:solidFill>
                <a:latin typeface="+mn-ea"/>
                <a:cs typeface="+mn-ea"/>
                <a:sym typeface="+mn-lt"/>
              </a:rPr>
              <a:t>护理不良事件及</a:t>
            </a:r>
          </a:p>
          <a:p>
            <a:pPr lvl="0">
              <a:defRPr/>
            </a:pPr>
            <a:r>
              <a:rPr altLang="en-US" b="1" lang="zh-CN" sz="3200">
                <a:solidFill>
                  <a:srgbClr val="000000">
                    <a:lumMod val="75000"/>
                    <a:lumOff val="25000"/>
                  </a:srgbClr>
                </a:solidFill>
                <a:latin typeface="+mn-ea"/>
                <a:cs typeface="+mn-ea"/>
                <a:sym typeface="+mn-lt"/>
              </a:rPr>
              <a:t>安全隐患概述</a:t>
            </a:r>
          </a:p>
        </p:txBody>
      </p:sp>
      <p:sp>
        <p:nvSpPr>
          <p:cNvPr id="22" name="文本框 21">
            <a:extLst>
              <a:ext uri="{FF2B5EF4-FFF2-40B4-BE49-F238E27FC236}">
                <a16:creationId xmlns:a16="http://schemas.microsoft.com/office/drawing/2014/main" id="{C54C9CAF-98C4-400A-8AF7-DE21D2521E06}"/>
              </a:ext>
            </a:extLst>
          </p:cNvPr>
          <p:cNvSpPr txBox="1"/>
          <p:nvPr/>
        </p:nvSpPr>
        <p:spPr>
          <a:xfrm>
            <a:off x="1711897" y="3631593"/>
            <a:ext cx="2664794" cy="57912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rgbClr val="000000"/>
                </a:solidFill>
                <a:effectLst/>
                <a:uLnTx/>
                <a:uFillTx/>
                <a:latin typeface="+mn-ea"/>
                <a:cs typeface="+mn-ea"/>
                <a:sym typeface="+mn-lt"/>
              </a:rPr>
              <a:t>ADD YOUR ENGLISH TITLE</a:t>
            </a:r>
          </a:p>
        </p:txBody>
      </p:sp>
      <p:sp>
        <p:nvSpPr>
          <p:cNvPr id="23" name="文本框 22">
            <a:extLst>
              <a:ext uri="{FF2B5EF4-FFF2-40B4-BE49-F238E27FC236}">
                <a16:creationId xmlns:a16="http://schemas.microsoft.com/office/drawing/2014/main" id="{F2F6AC00-4C85-4601-9780-DA6C9B1D4578}"/>
              </a:ext>
            </a:extLst>
          </p:cNvPr>
          <p:cNvSpPr txBox="1"/>
          <p:nvPr/>
        </p:nvSpPr>
        <p:spPr>
          <a:xfrm>
            <a:off x="1699532" y="4191182"/>
            <a:ext cx="3027680" cy="1066800"/>
          </a:xfrm>
          <a:prstGeom prst="rect">
            <a:avLst/>
          </a:prstGeom>
          <a:noFill/>
        </p:spPr>
        <p:txBody>
          <a:bodyPr rtlCol="0" wrap="none">
            <a:spAutoFit/>
          </a:bodyPr>
          <a:lstStyle/>
          <a:p>
            <a:pPr lvl="0">
              <a:defRPr/>
            </a:pPr>
            <a:r>
              <a:rPr altLang="en-US" b="1" lang="zh-CN" sz="3200">
                <a:solidFill>
                  <a:srgbClr val="000000">
                    <a:lumMod val="75000"/>
                    <a:lumOff val="25000"/>
                  </a:srgbClr>
                </a:solidFill>
                <a:latin typeface="+mn-ea"/>
                <a:cs typeface="+mn-ea"/>
                <a:sym typeface="+mn-lt"/>
              </a:rPr>
              <a:t>护理缺陷及护理</a:t>
            </a:r>
          </a:p>
          <a:p>
            <a:pPr lvl="0">
              <a:defRPr/>
            </a:pPr>
            <a:r>
              <a:rPr altLang="en-US" b="1" lang="zh-CN" sz="3200">
                <a:solidFill>
                  <a:srgbClr val="000000">
                    <a:lumMod val="75000"/>
                    <a:lumOff val="25000"/>
                  </a:srgbClr>
                </a:solidFill>
                <a:latin typeface="+mn-ea"/>
                <a:cs typeface="+mn-ea"/>
                <a:sym typeface="+mn-lt"/>
              </a:rPr>
              <a:t>事故</a:t>
            </a:r>
          </a:p>
        </p:txBody>
      </p:sp>
      <p:sp>
        <p:nvSpPr>
          <p:cNvPr id="24" name="文本框 23">
            <a:extLst>
              <a:ext uri="{FF2B5EF4-FFF2-40B4-BE49-F238E27FC236}">
                <a16:creationId xmlns:a16="http://schemas.microsoft.com/office/drawing/2014/main" id="{DDBABD4C-8AA2-426E-B6B7-013B95B73FBB}"/>
              </a:ext>
            </a:extLst>
          </p:cNvPr>
          <p:cNvSpPr txBox="1"/>
          <p:nvPr/>
        </p:nvSpPr>
        <p:spPr>
          <a:xfrm>
            <a:off x="1632047" y="5249880"/>
            <a:ext cx="2810192" cy="33528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rgbClr val="000000"/>
                </a:solidFill>
                <a:effectLst/>
                <a:uLnTx/>
                <a:uFillTx/>
                <a:latin typeface="+mn-ea"/>
                <a:cs typeface="+mn-ea"/>
                <a:sym typeface="+mn-lt"/>
              </a:rPr>
              <a:t>ADD YOUR ENGLISH TITLE</a:t>
            </a:r>
          </a:p>
        </p:txBody>
      </p:sp>
      <p:sp>
        <p:nvSpPr>
          <p:cNvPr id="25" name="文本框 24">
            <a:extLst>
              <a:ext uri="{FF2B5EF4-FFF2-40B4-BE49-F238E27FC236}">
                <a16:creationId xmlns:a16="http://schemas.microsoft.com/office/drawing/2014/main" id="{676D9E32-8F99-4756-B6B1-59324716F0FA}"/>
              </a:ext>
            </a:extLst>
          </p:cNvPr>
          <p:cNvSpPr txBox="1"/>
          <p:nvPr/>
        </p:nvSpPr>
        <p:spPr>
          <a:xfrm>
            <a:off x="6641284" y="2782306"/>
            <a:ext cx="2621280" cy="579120"/>
          </a:xfrm>
          <a:prstGeom prst="rect">
            <a:avLst/>
          </a:prstGeom>
          <a:noFill/>
        </p:spPr>
        <p:txBody>
          <a:bodyPr rtlCol="0" wrap="none">
            <a:spAutoFit/>
          </a:bodyPr>
          <a:lstStyle/>
          <a:p>
            <a:pPr lvl="0">
              <a:defRPr/>
            </a:pPr>
            <a:r>
              <a:rPr altLang="en-US" b="1" lang="zh-CN" sz="3200">
                <a:solidFill>
                  <a:srgbClr val="000000">
                    <a:lumMod val="75000"/>
                    <a:lumOff val="25000"/>
                  </a:srgbClr>
                </a:solidFill>
                <a:latin typeface="+mn-ea"/>
                <a:cs typeface="+mn-ea"/>
                <a:sym typeface="+mn-lt"/>
              </a:rPr>
              <a:t>案例分析启示</a:t>
            </a:r>
          </a:p>
        </p:txBody>
      </p:sp>
      <p:sp>
        <p:nvSpPr>
          <p:cNvPr id="26" name="文本框 25">
            <a:extLst>
              <a:ext uri="{FF2B5EF4-FFF2-40B4-BE49-F238E27FC236}">
                <a16:creationId xmlns:a16="http://schemas.microsoft.com/office/drawing/2014/main" id="{69F9FE6F-86B1-4665-91A7-2CAF04FE9878}"/>
              </a:ext>
            </a:extLst>
          </p:cNvPr>
          <p:cNvSpPr txBox="1"/>
          <p:nvPr/>
        </p:nvSpPr>
        <p:spPr>
          <a:xfrm>
            <a:off x="6543680" y="3302395"/>
            <a:ext cx="2810192" cy="33528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rgbClr val="000000"/>
                </a:solidFill>
                <a:effectLst/>
                <a:uLnTx/>
                <a:uFillTx/>
                <a:latin typeface="+mn-ea"/>
                <a:cs typeface="+mn-ea"/>
                <a:sym typeface="+mn-lt"/>
              </a:rPr>
              <a:t>ADD YOUR ENGLISH TITLE</a:t>
            </a:r>
          </a:p>
        </p:txBody>
      </p:sp>
      <p:sp>
        <p:nvSpPr>
          <p:cNvPr id="27" name="文本框 26">
            <a:extLst>
              <a:ext uri="{FF2B5EF4-FFF2-40B4-BE49-F238E27FC236}">
                <a16:creationId xmlns:a16="http://schemas.microsoft.com/office/drawing/2014/main" id="{94F454F0-2453-4791-AAC8-C51FA6913420}"/>
              </a:ext>
            </a:extLst>
          </p:cNvPr>
          <p:cNvSpPr txBox="1"/>
          <p:nvPr/>
        </p:nvSpPr>
        <p:spPr>
          <a:xfrm>
            <a:off x="6563510" y="4084815"/>
            <a:ext cx="3027680" cy="1066800"/>
          </a:xfrm>
          <a:prstGeom prst="rect">
            <a:avLst/>
          </a:prstGeom>
          <a:noFill/>
        </p:spPr>
        <p:txBody>
          <a:bodyPr rtlCol="0" wrap="none">
            <a:spAutoFit/>
          </a:bodyPr>
          <a:lstStyle/>
          <a:p>
            <a:pPr lvl="0">
              <a:defRPr/>
            </a:pPr>
            <a:r>
              <a:rPr altLang="en-US" b="1" lang="zh-CN" sz="3200">
                <a:solidFill>
                  <a:srgbClr val="000000">
                    <a:lumMod val="75000"/>
                    <a:lumOff val="25000"/>
                  </a:srgbClr>
                </a:solidFill>
                <a:latin typeface="+mn-ea"/>
                <a:cs typeface="+mn-ea"/>
                <a:sym typeface="+mn-lt"/>
              </a:rPr>
              <a:t>护理不良事件的</a:t>
            </a:r>
          </a:p>
          <a:p>
            <a:pPr lvl="0">
              <a:defRPr/>
            </a:pPr>
            <a:r>
              <a:rPr altLang="en-US" b="1" lang="zh-CN" sz="3200">
                <a:solidFill>
                  <a:srgbClr val="000000">
                    <a:lumMod val="75000"/>
                    <a:lumOff val="25000"/>
                  </a:srgbClr>
                </a:solidFill>
                <a:latin typeface="+mn-ea"/>
                <a:cs typeface="+mn-ea"/>
                <a:sym typeface="+mn-lt"/>
              </a:rPr>
              <a:t>防范对策</a:t>
            </a:r>
          </a:p>
        </p:txBody>
      </p:sp>
      <p:sp>
        <p:nvSpPr>
          <p:cNvPr id="28" name="文本框 27">
            <a:extLst>
              <a:ext uri="{FF2B5EF4-FFF2-40B4-BE49-F238E27FC236}">
                <a16:creationId xmlns:a16="http://schemas.microsoft.com/office/drawing/2014/main" id="{88FD7DCF-3C63-4CA1-BD5C-7102B15567CF}"/>
              </a:ext>
            </a:extLst>
          </p:cNvPr>
          <p:cNvSpPr txBox="1"/>
          <p:nvPr/>
        </p:nvSpPr>
        <p:spPr>
          <a:xfrm>
            <a:off x="6517045" y="5162104"/>
            <a:ext cx="2810192" cy="33528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rgbClr val="000000"/>
                </a:solidFill>
                <a:effectLst/>
                <a:uLnTx/>
                <a:uFillTx/>
                <a:latin typeface="+mn-ea"/>
                <a:cs typeface="+mn-ea"/>
                <a:sym typeface="+mn-lt"/>
              </a:rPr>
              <a:t>ADD YOUR ENGLISH TITLE</a:t>
            </a:r>
          </a:p>
        </p:txBody>
      </p:sp>
    </p:spTree>
    <p:extLst>
      <p:ext uri="{BB962C8B-B14F-4D97-AF65-F5344CB8AC3E}">
        <p14:creationId val="3361954198"/>
      </p:ext>
    </p:extLst>
  </p:cSld>
  <p:clrMapOvr>
    <a:masterClrMapping/>
  </p:clrMapOvr>
  <p:transition advTm="3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4">
                                  <p:stCondLst>
                                    <p:cond delay="0"/>
                                  </p:stCondLst>
                                  <p:childTnLst>
                                    <p:set>
                                      <p:cBhvr>
                                        <p:cTn dur="1" fill="hold" id="12">
                                          <p:stCondLst>
                                            <p:cond delay="0"/>
                                          </p:stCondLst>
                                        </p:cTn>
                                        <p:tgtEl>
                                          <p:spTgt spid="17"/>
                                        </p:tgtEl>
                                        <p:attrNameLst>
                                          <p:attrName>style.visibility</p:attrName>
                                        </p:attrNameLst>
                                      </p:cBhvr>
                                      <p:to>
                                        <p:strVal val="visible"/>
                                      </p:to>
                                    </p:set>
                                    <p:anim calcmode="lin" valueType="num">
                                      <p:cBhvr additive="base">
                                        <p:cTn dur="500" fill="hold" id="13"/>
                                        <p:tgtEl>
                                          <p:spTgt spid="17"/>
                                        </p:tgtEl>
                                        <p:attrNameLst>
                                          <p:attrName>ppt_x</p:attrName>
                                        </p:attrNameLst>
                                      </p:cBhvr>
                                      <p:tavLst>
                                        <p:tav tm="0">
                                          <p:val>
                                            <p:strVal val="#ppt_x"/>
                                          </p:val>
                                        </p:tav>
                                        <p:tav tm="100000">
                                          <p:val>
                                            <p:strVal val="#ppt_x"/>
                                          </p:val>
                                        </p:tav>
                                      </p:tavLst>
                                    </p:anim>
                                    <p:anim calcmode="lin" valueType="num">
                                      <p:cBhvr additive="base">
                                        <p:cTn dur="500" fill="hold" id="14"/>
                                        <p:tgtEl>
                                          <p:spTgt spid="17"/>
                                        </p:tgtEl>
                                        <p:attrNameLst>
                                          <p:attrName>ppt_y</p:attrName>
                                        </p:attrNameLst>
                                      </p:cBhvr>
                                      <p:tavLst>
                                        <p:tav tm="0">
                                          <p:val>
                                            <p:strVal val="1+#ppt_h/2"/>
                                          </p:val>
                                        </p:tav>
                                        <p:tav tm="100000">
                                          <p:val>
                                            <p:strVal val="#ppt_y"/>
                                          </p:val>
                                        </p:tav>
                                      </p:tavLst>
                                    </p:anim>
                                  </p:childTnLst>
                                </p:cTn>
                              </p:par>
                              <p:par>
                                <p:cTn fill="hold" grpId="0" id="15" nodeType="withEffect" presetClass="entr" presetID="2" presetSubtype="4">
                                  <p:stCondLst>
                                    <p:cond delay="0"/>
                                  </p:stCondLst>
                                  <p:childTnLst>
                                    <p:set>
                                      <p:cBhvr>
                                        <p:cTn dur="1" fill="hold" id="16">
                                          <p:stCondLst>
                                            <p:cond delay="0"/>
                                          </p:stCondLst>
                                        </p:cTn>
                                        <p:tgtEl>
                                          <p:spTgt spid="18"/>
                                        </p:tgtEl>
                                        <p:attrNameLst>
                                          <p:attrName>style.visibility</p:attrName>
                                        </p:attrNameLst>
                                      </p:cBhvr>
                                      <p:to>
                                        <p:strVal val="visible"/>
                                      </p:to>
                                    </p:set>
                                    <p:anim calcmode="lin" valueType="num">
                                      <p:cBhvr additive="base">
                                        <p:cTn dur="500" fill="hold" id="17"/>
                                        <p:tgtEl>
                                          <p:spTgt spid="18"/>
                                        </p:tgtEl>
                                        <p:attrNameLst>
                                          <p:attrName>ppt_x</p:attrName>
                                        </p:attrNameLst>
                                      </p:cBhvr>
                                      <p:tavLst>
                                        <p:tav tm="0">
                                          <p:val>
                                            <p:strVal val="#ppt_x"/>
                                          </p:val>
                                        </p:tav>
                                        <p:tav tm="100000">
                                          <p:val>
                                            <p:strVal val="#ppt_x"/>
                                          </p:val>
                                        </p:tav>
                                      </p:tavLst>
                                    </p:anim>
                                    <p:anim calcmode="lin" valueType="num">
                                      <p:cBhvr additive="base">
                                        <p:cTn dur="500" fill="hold" id="18"/>
                                        <p:tgtEl>
                                          <p:spTgt spid="18"/>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19"/>
                                        </p:tgtEl>
                                        <p:attrNameLst>
                                          <p:attrName>style.visibility</p:attrName>
                                        </p:attrNameLst>
                                      </p:cBhvr>
                                      <p:to>
                                        <p:strVal val="visible"/>
                                      </p:to>
                                    </p:set>
                                    <p:anim calcmode="lin" valueType="num">
                                      <p:cBhvr additive="base">
                                        <p:cTn dur="500" fill="hold" id="21"/>
                                        <p:tgtEl>
                                          <p:spTgt spid="19"/>
                                        </p:tgtEl>
                                        <p:attrNameLst>
                                          <p:attrName>ppt_x</p:attrName>
                                        </p:attrNameLst>
                                      </p:cBhvr>
                                      <p:tavLst>
                                        <p:tav tm="0">
                                          <p:val>
                                            <p:strVal val="#ppt_x"/>
                                          </p:val>
                                        </p:tav>
                                        <p:tav tm="100000">
                                          <p:val>
                                            <p:strVal val="#ppt_x"/>
                                          </p:val>
                                        </p:tav>
                                      </p:tavLst>
                                    </p:anim>
                                    <p:anim calcmode="lin" valueType="num">
                                      <p:cBhvr additive="base">
                                        <p:cTn dur="500" fill="hold" id="22"/>
                                        <p:tgtEl>
                                          <p:spTgt spid="19"/>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4">
                                  <p:stCondLst>
                                    <p:cond delay="0"/>
                                  </p:stCondLst>
                                  <p:childTnLst>
                                    <p:set>
                                      <p:cBhvr>
                                        <p:cTn dur="1" fill="hold" id="24">
                                          <p:stCondLst>
                                            <p:cond delay="0"/>
                                          </p:stCondLst>
                                        </p:cTn>
                                        <p:tgtEl>
                                          <p:spTgt spid="20"/>
                                        </p:tgtEl>
                                        <p:attrNameLst>
                                          <p:attrName>style.visibility</p:attrName>
                                        </p:attrNameLst>
                                      </p:cBhvr>
                                      <p:to>
                                        <p:strVal val="visible"/>
                                      </p:to>
                                    </p:set>
                                    <p:anim calcmode="lin" valueType="num">
                                      <p:cBhvr additive="base">
                                        <p:cTn dur="500" fill="hold" id="25"/>
                                        <p:tgtEl>
                                          <p:spTgt spid="20"/>
                                        </p:tgtEl>
                                        <p:attrNameLst>
                                          <p:attrName>ppt_x</p:attrName>
                                        </p:attrNameLst>
                                      </p:cBhvr>
                                      <p:tavLst>
                                        <p:tav tm="0">
                                          <p:val>
                                            <p:strVal val="#ppt_x"/>
                                          </p:val>
                                        </p:tav>
                                        <p:tav tm="100000">
                                          <p:val>
                                            <p:strVal val="#ppt_x"/>
                                          </p:val>
                                        </p:tav>
                                      </p:tavLst>
                                    </p:anim>
                                    <p:anim calcmode="lin" valueType="num">
                                      <p:cBhvr additive="base">
                                        <p:cTn dur="500" fill="hold" id="26"/>
                                        <p:tgtEl>
                                          <p:spTgt spid="20"/>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1500"/>
                            </p:stCondLst>
                            <p:childTnLst>
                              <p:par>
                                <p:cTn fill="hold" grpId="0" id="28" nodeType="afterEffect" presetClass="entr" presetID="2" presetSubtype="4">
                                  <p:stCondLst>
                                    <p:cond delay="0"/>
                                  </p:stCondLst>
                                  <p:childTnLst>
                                    <p:set>
                                      <p:cBhvr>
                                        <p:cTn dur="1" fill="hold" id="29">
                                          <p:stCondLst>
                                            <p:cond delay="0"/>
                                          </p:stCondLst>
                                        </p:cTn>
                                        <p:tgtEl>
                                          <p:spTgt spid="21"/>
                                        </p:tgtEl>
                                        <p:attrNameLst>
                                          <p:attrName>style.visibility</p:attrName>
                                        </p:attrNameLst>
                                      </p:cBhvr>
                                      <p:to>
                                        <p:strVal val="visible"/>
                                      </p:to>
                                    </p:set>
                                    <p:anim calcmode="lin" valueType="num">
                                      <p:cBhvr additive="base">
                                        <p:cTn dur="500" fill="hold" id="30"/>
                                        <p:tgtEl>
                                          <p:spTgt spid="21"/>
                                        </p:tgtEl>
                                        <p:attrNameLst>
                                          <p:attrName>ppt_x</p:attrName>
                                        </p:attrNameLst>
                                      </p:cBhvr>
                                      <p:tavLst>
                                        <p:tav tm="0">
                                          <p:val>
                                            <p:strVal val="#ppt_x"/>
                                          </p:val>
                                        </p:tav>
                                        <p:tav tm="100000">
                                          <p:val>
                                            <p:strVal val="#ppt_x"/>
                                          </p:val>
                                        </p:tav>
                                      </p:tavLst>
                                    </p:anim>
                                    <p:anim calcmode="lin" valueType="num">
                                      <p:cBhvr additive="base">
                                        <p:cTn dur="500" fill="hold" id="31"/>
                                        <p:tgtEl>
                                          <p:spTgt spid="21"/>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0"/>
                                  </p:stCondLst>
                                  <p:childTnLst>
                                    <p:set>
                                      <p:cBhvr>
                                        <p:cTn dur="1" fill="hold" id="33">
                                          <p:stCondLst>
                                            <p:cond delay="0"/>
                                          </p:stCondLst>
                                        </p:cTn>
                                        <p:tgtEl>
                                          <p:spTgt spid="22"/>
                                        </p:tgtEl>
                                        <p:attrNameLst>
                                          <p:attrName>style.visibility</p:attrName>
                                        </p:attrNameLst>
                                      </p:cBhvr>
                                      <p:to>
                                        <p:strVal val="visible"/>
                                      </p:to>
                                    </p:set>
                                    <p:anim calcmode="lin" valueType="num">
                                      <p:cBhvr additive="base">
                                        <p:cTn dur="500" fill="hold" id="34"/>
                                        <p:tgtEl>
                                          <p:spTgt spid="22"/>
                                        </p:tgtEl>
                                        <p:attrNameLst>
                                          <p:attrName>ppt_x</p:attrName>
                                        </p:attrNameLst>
                                      </p:cBhvr>
                                      <p:tavLst>
                                        <p:tav tm="0">
                                          <p:val>
                                            <p:strVal val="#ppt_x"/>
                                          </p:val>
                                        </p:tav>
                                        <p:tav tm="100000">
                                          <p:val>
                                            <p:strVal val="#ppt_x"/>
                                          </p:val>
                                        </p:tav>
                                      </p:tavLst>
                                    </p:anim>
                                    <p:anim calcmode="lin" valueType="num">
                                      <p:cBhvr additive="base">
                                        <p:cTn dur="500" fill="hold" id="35"/>
                                        <p:tgtEl>
                                          <p:spTgt spid="22"/>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0"/>
                                  </p:stCondLst>
                                  <p:childTnLst>
                                    <p:set>
                                      <p:cBhvr>
                                        <p:cTn dur="1" fill="hold" id="37">
                                          <p:stCondLst>
                                            <p:cond delay="0"/>
                                          </p:stCondLst>
                                        </p:cTn>
                                        <p:tgtEl>
                                          <p:spTgt spid="23"/>
                                        </p:tgtEl>
                                        <p:attrNameLst>
                                          <p:attrName>style.visibility</p:attrName>
                                        </p:attrNameLst>
                                      </p:cBhvr>
                                      <p:to>
                                        <p:strVal val="visible"/>
                                      </p:to>
                                    </p:set>
                                    <p:anim calcmode="lin" valueType="num">
                                      <p:cBhvr additive="base">
                                        <p:cTn dur="500" fill="hold" id="38"/>
                                        <p:tgtEl>
                                          <p:spTgt spid="23"/>
                                        </p:tgtEl>
                                        <p:attrNameLst>
                                          <p:attrName>ppt_x</p:attrName>
                                        </p:attrNameLst>
                                      </p:cBhvr>
                                      <p:tavLst>
                                        <p:tav tm="0">
                                          <p:val>
                                            <p:strVal val="#ppt_x"/>
                                          </p:val>
                                        </p:tav>
                                        <p:tav tm="100000">
                                          <p:val>
                                            <p:strVal val="#ppt_x"/>
                                          </p:val>
                                        </p:tav>
                                      </p:tavLst>
                                    </p:anim>
                                    <p:anim calcmode="lin" valueType="num">
                                      <p:cBhvr additive="base">
                                        <p:cTn dur="500" fill="hold" id="39"/>
                                        <p:tgtEl>
                                          <p:spTgt spid="23"/>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0"/>
                                  </p:stCondLst>
                                  <p:childTnLst>
                                    <p:set>
                                      <p:cBhvr>
                                        <p:cTn dur="1" fill="hold" id="41">
                                          <p:stCondLst>
                                            <p:cond delay="0"/>
                                          </p:stCondLst>
                                        </p:cTn>
                                        <p:tgtEl>
                                          <p:spTgt spid="24"/>
                                        </p:tgtEl>
                                        <p:attrNameLst>
                                          <p:attrName>style.visibility</p:attrName>
                                        </p:attrNameLst>
                                      </p:cBhvr>
                                      <p:to>
                                        <p:strVal val="visible"/>
                                      </p:to>
                                    </p:set>
                                    <p:anim calcmode="lin" valueType="num">
                                      <p:cBhvr additive="base">
                                        <p:cTn dur="500" fill="hold" id="42"/>
                                        <p:tgtEl>
                                          <p:spTgt spid="24"/>
                                        </p:tgtEl>
                                        <p:attrNameLst>
                                          <p:attrName>ppt_x</p:attrName>
                                        </p:attrNameLst>
                                      </p:cBhvr>
                                      <p:tavLst>
                                        <p:tav tm="0">
                                          <p:val>
                                            <p:strVal val="#ppt_x"/>
                                          </p:val>
                                        </p:tav>
                                        <p:tav tm="100000">
                                          <p:val>
                                            <p:strVal val="#ppt_x"/>
                                          </p:val>
                                        </p:tav>
                                      </p:tavLst>
                                    </p:anim>
                                    <p:anim calcmode="lin" valueType="num">
                                      <p:cBhvr additive="base">
                                        <p:cTn dur="500" fill="hold" id="43"/>
                                        <p:tgtEl>
                                          <p:spTgt spid="24"/>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0"/>
                                  </p:stCondLst>
                                  <p:childTnLst>
                                    <p:set>
                                      <p:cBhvr>
                                        <p:cTn dur="1" fill="hold" id="45">
                                          <p:stCondLst>
                                            <p:cond delay="0"/>
                                          </p:stCondLst>
                                        </p:cTn>
                                        <p:tgtEl>
                                          <p:spTgt spid="25"/>
                                        </p:tgtEl>
                                        <p:attrNameLst>
                                          <p:attrName>style.visibility</p:attrName>
                                        </p:attrNameLst>
                                      </p:cBhvr>
                                      <p:to>
                                        <p:strVal val="visible"/>
                                      </p:to>
                                    </p:set>
                                    <p:anim calcmode="lin" valueType="num">
                                      <p:cBhvr additive="base">
                                        <p:cTn dur="500" fill="hold" id="46"/>
                                        <p:tgtEl>
                                          <p:spTgt spid="25"/>
                                        </p:tgtEl>
                                        <p:attrNameLst>
                                          <p:attrName>ppt_x</p:attrName>
                                        </p:attrNameLst>
                                      </p:cBhvr>
                                      <p:tavLst>
                                        <p:tav tm="0">
                                          <p:val>
                                            <p:strVal val="#ppt_x"/>
                                          </p:val>
                                        </p:tav>
                                        <p:tav tm="100000">
                                          <p:val>
                                            <p:strVal val="#ppt_x"/>
                                          </p:val>
                                        </p:tav>
                                      </p:tavLst>
                                    </p:anim>
                                    <p:anim calcmode="lin" valueType="num">
                                      <p:cBhvr additive="base">
                                        <p:cTn dur="500" fill="hold" id="47"/>
                                        <p:tgtEl>
                                          <p:spTgt spid="25"/>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0"/>
                                  </p:stCondLst>
                                  <p:childTnLst>
                                    <p:set>
                                      <p:cBhvr>
                                        <p:cTn dur="1" fill="hold" id="49">
                                          <p:stCondLst>
                                            <p:cond delay="0"/>
                                          </p:stCondLst>
                                        </p:cTn>
                                        <p:tgtEl>
                                          <p:spTgt spid="26"/>
                                        </p:tgtEl>
                                        <p:attrNameLst>
                                          <p:attrName>style.visibility</p:attrName>
                                        </p:attrNameLst>
                                      </p:cBhvr>
                                      <p:to>
                                        <p:strVal val="visible"/>
                                      </p:to>
                                    </p:set>
                                    <p:anim calcmode="lin" valueType="num">
                                      <p:cBhvr additive="base">
                                        <p:cTn dur="500" fill="hold" id="50"/>
                                        <p:tgtEl>
                                          <p:spTgt spid="26"/>
                                        </p:tgtEl>
                                        <p:attrNameLst>
                                          <p:attrName>ppt_x</p:attrName>
                                        </p:attrNameLst>
                                      </p:cBhvr>
                                      <p:tavLst>
                                        <p:tav tm="0">
                                          <p:val>
                                            <p:strVal val="#ppt_x"/>
                                          </p:val>
                                        </p:tav>
                                        <p:tav tm="100000">
                                          <p:val>
                                            <p:strVal val="#ppt_x"/>
                                          </p:val>
                                        </p:tav>
                                      </p:tavLst>
                                    </p:anim>
                                    <p:anim calcmode="lin" valueType="num">
                                      <p:cBhvr additive="base">
                                        <p:cTn dur="500" fill="hold" id="51"/>
                                        <p:tgtEl>
                                          <p:spTgt spid="26"/>
                                        </p:tgtEl>
                                        <p:attrNameLst>
                                          <p:attrName>ppt_y</p:attrName>
                                        </p:attrNameLst>
                                      </p:cBhvr>
                                      <p:tavLst>
                                        <p:tav tm="0">
                                          <p:val>
                                            <p:strVal val="1+#ppt_h/2"/>
                                          </p:val>
                                        </p:tav>
                                        <p:tav tm="100000">
                                          <p:val>
                                            <p:strVal val="#ppt_y"/>
                                          </p:val>
                                        </p:tav>
                                      </p:tavLst>
                                    </p:anim>
                                  </p:childTnLst>
                                </p:cTn>
                              </p:par>
                              <p:par>
                                <p:cTn fill="hold" grpId="0" id="52" nodeType="withEffect" presetClass="entr" presetID="2" presetSubtype="4">
                                  <p:stCondLst>
                                    <p:cond delay="0"/>
                                  </p:stCondLst>
                                  <p:childTnLst>
                                    <p:set>
                                      <p:cBhvr>
                                        <p:cTn dur="1" fill="hold" id="53">
                                          <p:stCondLst>
                                            <p:cond delay="0"/>
                                          </p:stCondLst>
                                        </p:cTn>
                                        <p:tgtEl>
                                          <p:spTgt spid="27"/>
                                        </p:tgtEl>
                                        <p:attrNameLst>
                                          <p:attrName>style.visibility</p:attrName>
                                        </p:attrNameLst>
                                      </p:cBhvr>
                                      <p:to>
                                        <p:strVal val="visible"/>
                                      </p:to>
                                    </p:set>
                                    <p:anim calcmode="lin" valueType="num">
                                      <p:cBhvr additive="base">
                                        <p:cTn dur="500" fill="hold" id="54"/>
                                        <p:tgtEl>
                                          <p:spTgt spid="27"/>
                                        </p:tgtEl>
                                        <p:attrNameLst>
                                          <p:attrName>ppt_x</p:attrName>
                                        </p:attrNameLst>
                                      </p:cBhvr>
                                      <p:tavLst>
                                        <p:tav tm="0">
                                          <p:val>
                                            <p:strVal val="#ppt_x"/>
                                          </p:val>
                                        </p:tav>
                                        <p:tav tm="100000">
                                          <p:val>
                                            <p:strVal val="#ppt_x"/>
                                          </p:val>
                                        </p:tav>
                                      </p:tavLst>
                                    </p:anim>
                                    <p:anim calcmode="lin" valueType="num">
                                      <p:cBhvr additive="base">
                                        <p:cTn dur="500" fill="hold" id="55"/>
                                        <p:tgtEl>
                                          <p:spTgt spid="27"/>
                                        </p:tgtEl>
                                        <p:attrNameLst>
                                          <p:attrName>ppt_y</p:attrName>
                                        </p:attrNameLst>
                                      </p:cBhvr>
                                      <p:tavLst>
                                        <p:tav tm="0">
                                          <p:val>
                                            <p:strVal val="1+#ppt_h/2"/>
                                          </p:val>
                                        </p:tav>
                                        <p:tav tm="100000">
                                          <p:val>
                                            <p:strVal val="#ppt_y"/>
                                          </p:val>
                                        </p:tav>
                                      </p:tavLst>
                                    </p:anim>
                                  </p:childTnLst>
                                </p:cTn>
                              </p:par>
                              <p:par>
                                <p:cTn fill="hold" grpId="0" id="56" nodeType="withEffect" presetClass="entr" presetID="2" presetSubtype="4">
                                  <p:stCondLst>
                                    <p:cond delay="0"/>
                                  </p:stCondLst>
                                  <p:childTnLst>
                                    <p:set>
                                      <p:cBhvr>
                                        <p:cTn dur="1" fill="hold" id="57">
                                          <p:stCondLst>
                                            <p:cond delay="0"/>
                                          </p:stCondLst>
                                        </p:cTn>
                                        <p:tgtEl>
                                          <p:spTgt spid="28"/>
                                        </p:tgtEl>
                                        <p:attrNameLst>
                                          <p:attrName>style.visibility</p:attrName>
                                        </p:attrNameLst>
                                      </p:cBhvr>
                                      <p:to>
                                        <p:strVal val="visible"/>
                                      </p:to>
                                    </p:set>
                                    <p:anim calcmode="lin" valueType="num">
                                      <p:cBhvr additive="base">
                                        <p:cTn dur="500" fill="hold" id="58"/>
                                        <p:tgtEl>
                                          <p:spTgt spid="28"/>
                                        </p:tgtEl>
                                        <p:attrNameLst>
                                          <p:attrName>ppt_x</p:attrName>
                                        </p:attrNameLst>
                                      </p:cBhvr>
                                      <p:tavLst>
                                        <p:tav tm="0">
                                          <p:val>
                                            <p:strVal val="#ppt_x"/>
                                          </p:val>
                                        </p:tav>
                                        <p:tav tm="100000">
                                          <p:val>
                                            <p:strVal val="#ppt_x"/>
                                          </p:val>
                                        </p:tav>
                                      </p:tavLst>
                                    </p:anim>
                                    <p:anim calcmode="lin" valueType="num">
                                      <p:cBhvr additive="base">
                                        <p:cTn dur="500" fill="hold" id="59"/>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1"/>
      <p:bldP grpId="0" spid="22"/>
      <p:bldP grpId="0" spid="23"/>
      <p:bldP grpId="0" spid="24"/>
      <p:bldP grpId="0" spid="25"/>
      <p:bldP grpId="0" spid="26"/>
      <p:bldP grpId="0" spid="27"/>
      <p:bldP grpId="0" spid="2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DBDB176D-8CC7-424F-BCE9-494CE4FC5575}"/>
              </a:ext>
            </a:extLst>
          </p:cNvPr>
          <p:cNvSpPr txBox="1"/>
          <p:nvPr/>
        </p:nvSpPr>
        <p:spPr>
          <a:xfrm>
            <a:off x="510350" y="1737335"/>
            <a:ext cx="5585650" cy="566928"/>
          </a:xfrm>
          <a:prstGeom prst="rect">
            <a:avLst/>
          </a:prstGeom>
          <a:solidFill>
            <a:srgbClr val="0070C0"/>
          </a:solidFill>
        </p:spPr>
        <p:txBody>
          <a:bodyPr rtlCol="0" wrap="square">
            <a:spAutoFit/>
          </a:bodyPr>
          <a:lstStyle/>
          <a:p>
            <a:pPr>
              <a:lnSpc>
                <a:spcPct val="130000"/>
              </a:lnSpc>
            </a:pPr>
            <a:r>
              <a:rPr altLang="en-US" b="1" lang="zh-CN" sz="2400">
                <a:solidFill>
                  <a:schemeClr val="bg1"/>
                </a:solidFill>
                <a:cs typeface="+mn-ea"/>
                <a:sym typeface="+mn-lt"/>
              </a:rPr>
              <a:t>分析：为什么会送错手术患者呢？</a:t>
            </a:r>
          </a:p>
        </p:txBody>
      </p:sp>
      <p:sp>
        <p:nvSpPr>
          <p:cNvPr id="3" name="文本框 2">
            <a:extLst>
              <a:ext uri="{FF2B5EF4-FFF2-40B4-BE49-F238E27FC236}">
                <a16:creationId xmlns:a16="http://schemas.microsoft.com/office/drawing/2014/main" id="{A5AA7191-7FD4-48AC-8A84-EF42F5901AB6}"/>
              </a:ext>
            </a:extLst>
          </p:cNvPr>
          <p:cNvSpPr txBox="1"/>
          <p:nvPr/>
        </p:nvSpPr>
        <p:spPr>
          <a:xfrm>
            <a:off x="507446" y="2292341"/>
            <a:ext cx="5585650" cy="3931920"/>
          </a:xfrm>
          <a:prstGeom prst="rect">
            <a:avLst/>
          </a:prstGeom>
          <a:noFill/>
        </p:spPr>
        <p:txBody>
          <a:bodyPr rtlCol="0" wrap="square">
            <a:spAutoFit/>
          </a:bodyPr>
          <a:lstStyle/>
          <a:p>
            <a:pPr algn="just">
              <a:lnSpc>
                <a:spcPct val="200000"/>
              </a:lnSpc>
            </a:pPr>
            <a:r>
              <a:rPr altLang="zh-CN" lang="en-US">
                <a:cs typeface="+mn-ea"/>
                <a:sym typeface="+mn-lt"/>
              </a:rPr>
              <a:t>1、工作细节未做好，患者转床病区未及时告知手术室更改。</a:t>
            </a:r>
          </a:p>
          <a:p>
            <a:pPr algn="just">
              <a:lnSpc>
                <a:spcPct val="200000"/>
              </a:lnSpc>
            </a:pPr>
            <a:r>
              <a:rPr altLang="zh-CN" lang="en-US">
                <a:cs typeface="+mn-ea"/>
                <a:sym typeface="+mn-lt"/>
              </a:rPr>
              <a:t>2、手术室电话通知时，违反查对原则，只用床号来核对患者，未同时使用二种以上内容核对。</a:t>
            </a:r>
          </a:p>
          <a:p>
            <a:pPr algn="just">
              <a:lnSpc>
                <a:spcPct val="200000"/>
              </a:lnSpc>
            </a:pPr>
            <a:r>
              <a:rPr altLang="zh-CN" lang="en-US">
                <a:cs typeface="+mn-ea"/>
                <a:sym typeface="+mn-lt"/>
              </a:rPr>
              <a:t>3、病区护士送患者前未认真落实查对制度。</a:t>
            </a:r>
          </a:p>
          <a:p>
            <a:pPr algn="just">
              <a:lnSpc>
                <a:spcPct val="200000"/>
              </a:lnSpc>
            </a:pPr>
            <a:r>
              <a:rPr altLang="zh-CN" lang="en-US">
                <a:cs typeface="+mn-ea"/>
                <a:sym typeface="+mn-lt"/>
              </a:rPr>
              <a:t>4、病区护士与手术室卫生员交接时，未落实手术交接核查制度。</a:t>
            </a:r>
          </a:p>
        </p:txBody>
      </p:sp>
      <p:pic>
        <p:nvPicPr>
          <p:cNvPr id="4" name="图片 3">
            <a:extLst>
              <a:ext uri="{FF2B5EF4-FFF2-40B4-BE49-F238E27FC236}">
                <a16:creationId xmlns:a16="http://schemas.microsoft.com/office/drawing/2014/main" id="{B4939D9C-4CEC-4E1A-B2A2-7AF883699772}"/>
              </a:ext>
            </a:extLst>
          </p:cNvPr>
          <p:cNvPicPr>
            <a:picLocks noChangeAspect="1"/>
          </p:cNvPicPr>
          <p:nvPr/>
        </p:nvPicPr>
        <p:blipFill>
          <a:blip r:embed="rId3">
            <a:extLst>
              <a:ext uri="{28A0092B-C50C-407E-A947-70E740481C1C}">
                <a14:useLocalDpi val="0"/>
              </a:ext>
            </a:extLst>
          </a:blip>
          <a:srcRect b="28117" t="11045"/>
          <a:stretch>
            <a:fillRect/>
          </a:stretch>
        </p:blipFill>
        <p:spPr>
          <a:xfrm>
            <a:off x="6731306" y="4192293"/>
            <a:ext cx="4787594" cy="1941807"/>
          </a:xfrm>
          <a:prstGeom prst="rect">
            <a:avLst/>
          </a:prstGeom>
        </p:spPr>
      </p:pic>
      <p:sp>
        <p:nvSpPr>
          <p:cNvPr id="5" name="文本框 4">
            <a:extLst>
              <a:ext uri="{FF2B5EF4-FFF2-40B4-BE49-F238E27FC236}">
                <a16:creationId xmlns:a16="http://schemas.microsoft.com/office/drawing/2014/main" id="{5EA2DEAE-3CA5-4664-BA7D-E57AE95946BC}"/>
              </a:ext>
            </a:extLst>
          </p:cNvPr>
          <p:cNvSpPr txBox="1"/>
          <p:nvPr/>
        </p:nvSpPr>
        <p:spPr>
          <a:xfrm>
            <a:off x="8626293" y="1802480"/>
            <a:ext cx="995680" cy="579120"/>
          </a:xfrm>
          <a:prstGeom prst="rect">
            <a:avLst/>
          </a:prstGeom>
          <a:noFill/>
        </p:spPr>
        <p:txBody>
          <a:bodyPr rtlCol="0" wrap="none">
            <a:spAutoFit/>
          </a:bodyPr>
          <a:lstStyle/>
          <a:p>
            <a:r>
              <a:rPr altLang="en-US" b="1" lang="zh-CN" sz="3200">
                <a:solidFill>
                  <a:schemeClr val="accent1"/>
                </a:solidFill>
                <a:cs typeface="+mn-ea"/>
                <a:sym typeface="+mn-lt"/>
              </a:rPr>
              <a:t>启示</a:t>
            </a:r>
          </a:p>
        </p:txBody>
      </p:sp>
      <p:sp>
        <p:nvSpPr>
          <p:cNvPr id="6" name="文本框 5">
            <a:extLst>
              <a:ext uri="{FF2B5EF4-FFF2-40B4-BE49-F238E27FC236}">
                <a16:creationId xmlns:a16="http://schemas.microsoft.com/office/drawing/2014/main" id="{34EB5008-CA48-44C6-8CE0-A5581B115E46}"/>
              </a:ext>
            </a:extLst>
          </p:cNvPr>
          <p:cNvSpPr txBox="1"/>
          <p:nvPr/>
        </p:nvSpPr>
        <p:spPr>
          <a:xfrm>
            <a:off x="6579242" y="2292341"/>
            <a:ext cx="5102407" cy="1737360"/>
          </a:xfrm>
          <a:prstGeom prst="rect">
            <a:avLst/>
          </a:prstGeom>
          <a:noFill/>
        </p:spPr>
        <p:txBody>
          <a:bodyPr rtlCol="0" wrap="square">
            <a:spAutoFit/>
          </a:bodyPr>
          <a:lstStyle/>
          <a:p>
            <a:pPr>
              <a:lnSpc>
                <a:spcPct val="120000"/>
              </a:lnSpc>
            </a:pPr>
            <a:r>
              <a:rPr altLang="en-US" lang="zh-CN">
                <a:cs typeface="+mn-ea"/>
                <a:sym typeface="+mn-lt"/>
              </a:rPr>
              <a:t>手术患者的查对贯穿整个围手术期，经过的环节和参与查对的医护人员较多，容易造成依赖心理而发生错误，因此，每个岗位的人员都必须严格要求认真落实执行查对，做到我的岗位我负责，不把安全寄托在另一个岗位上。</a:t>
            </a:r>
          </a:p>
        </p:txBody>
      </p:sp>
      <p:cxnSp>
        <p:nvCxnSpPr>
          <p:cNvPr id="7" name="直接连接符 6">
            <a:extLst>
              <a:ext uri="{FF2B5EF4-FFF2-40B4-BE49-F238E27FC236}">
                <a16:creationId xmlns:a16="http://schemas.microsoft.com/office/drawing/2014/main" id="{994983DB-A313-40AF-AE80-A2322AC822A7}"/>
              </a:ext>
            </a:extLst>
          </p:cNvPr>
          <p:cNvCxnSpPr/>
          <p:nvPr/>
        </p:nvCxnSpPr>
        <p:spPr>
          <a:xfrm>
            <a:off x="8470999" y="1802480"/>
            <a:ext cx="1318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58D6CEAC-1FDA-4085-B6C1-118CE3AD4974}"/>
              </a:ext>
            </a:extLst>
          </p:cNvPr>
          <p:cNvSpPr/>
          <p:nvPr/>
        </p:nvSpPr>
        <p:spPr>
          <a:xfrm>
            <a:off x="1447133" y="641706"/>
            <a:ext cx="3484880" cy="701040"/>
          </a:xfrm>
          <a:prstGeom prst="rect">
            <a:avLst/>
          </a:prstGeom>
        </p:spPr>
        <p:txBody>
          <a:bodyPr wrap="none">
            <a:spAutoFit/>
          </a:bodyPr>
          <a:lstStyle/>
          <a:p>
            <a:r>
              <a:rPr altLang="en-US" lang="zh-CN" sz="4000">
                <a:solidFill>
                  <a:schemeClr val="tx1">
                    <a:lumMod val="75000"/>
                    <a:lumOff val="25000"/>
                  </a:schemeClr>
                </a:solidFill>
                <a:cs typeface="+mn-ea"/>
                <a:sym typeface="+mn-lt"/>
              </a:rPr>
              <a:t>科室案例（2）</a:t>
            </a:r>
          </a:p>
        </p:txBody>
      </p:sp>
    </p:spTree>
    <p:extLst>
      <p:ext uri="{BB962C8B-B14F-4D97-AF65-F5344CB8AC3E}">
        <p14:creationId val="280541180"/>
      </p:ext>
    </p:extLst>
  </p:cSld>
  <p:clrMapOvr>
    <a:masterClrMapping/>
  </p:clrMapOvr>
  <mc:AlternateContent>
    <mc:Choice Requires="p14">
      <p:transition advTm="3000" p14:dur="1250" spd="slow">
        <p14:switch dir="l"/>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1+#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id="12"/>
                                        <p:tgtEl>
                                          <p:spTgt spid="2"/>
                                        </p:tgtEl>
                                        <p:attrNameLst>
                                          <p:attrName>ppt_y</p:attrName>
                                        </p:attrNameLst>
                                      </p:cBhvr>
                                      <p:tavLst>
                                        <p:tav tm="0">
                                          <p:val>
                                            <p:strVal val="#ppt_y+#ppt_h*1.125000"/>
                                          </p:val>
                                        </p:tav>
                                        <p:tav tm="100000">
                                          <p:val>
                                            <p:strVal val="#ppt_y"/>
                                          </p:val>
                                        </p:tav>
                                      </p:tavLst>
                                    </p:anim>
                                    <p:animEffect filter="wipe(up)" transition="in">
                                      <p:cBhvr>
                                        <p:cTn dur="500" id="13"/>
                                        <p:tgtEl>
                                          <p:spTgt spid="2"/>
                                        </p:tgtEl>
                                      </p:cBhvr>
                                    </p:animEffect>
                                  </p:childTnLst>
                                </p:cTn>
                              </p:par>
                            </p:childTnLst>
                          </p:cTn>
                        </p:par>
                        <p:par>
                          <p:cTn fill="hold" id="14" nodeType="afterGroup">
                            <p:stCondLst>
                              <p:cond delay="1000"/>
                            </p:stCondLst>
                            <p:childTnLst>
                              <p:par>
                                <p:cTn fill="hold" grpId="0" id="15" nodeType="afterEffect" presetClass="entr" presetID="12" presetSubtype="4">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additive="base">
                                        <p:cTn dur="500" id="17"/>
                                        <p:tgtEl>
                                          <p:spTgt spid="3"/>
                                        </p:tgtEl>
                                        <p:attrNameLst>
                                          <p:attrName>ppt_y</p:attrName>
                                        </p:attrNameLst>
                                      </p:cBhvr>
                                      <p:tavLst>
                                        <p:tav tm="0">
                                          <p:val>
                                            <p:strVal val="#ppt_y+#ppt_h*1.125000"/>
                                          </p:val>
                                        </p:tav>
                                        <p:tav tm="100000">
                                          <p:val>
                                            <p:strVal val="#ppt_y"/>
                                          </p:val>
                                        </p:tav>
                                      </p:tavLst>
                                    </p:anim>
                                    <p:animEffect filter="wipe(up)" transition="in">
                                      <p:cBhvr>
                                        <p:cTn dur="500" id="18"/>
                                        <p:tgtEl>
                                          <p:spTgt spid="3"/>
                                        </p:tgtEl>
                                      </p:cBhvr>
                                    </p:animEffect>
                                  </p:childTnLst>
                                </p:cTn>
                              </p:par>
                            </p:childTnLst>
                          </p:cTn>
                        </p:par>
                        <p:par>
                          <p:cTn fill="hold" id="19" nodeType="afterGroup">
                            <p:stCondLst>
                              <p:cond delay="1500"/>
                            </p:stCondLst>
                            <p:childTnLst>
                              <p:par>
                                <p:cTn fill="hold" grpId="0" id="20" nodeType="afterEffect" presetClass="entr" presetID="22" presetSubtype="8">
                                  <p:stCondLst>
                                    <p:cond delay="0"/>
                                  </p:stCondLst>
                                  <p:childTnLst>
                                    <p:set>
                                      <p:cBhvr>
                                        <p:cTn dur="1" fill="hold" id="21">
                                          <p:stCondLst>
                                            <p:cond delay="0"/>
                                          </p:stCondLst>
                                        </p:cTn>
                                        <p:tgtEl>
                                          <p:spTgt spid="5"/>
                                        </p:tgtEl>
                                        <p:attrNameLst>
                                          <p:attrName>style.visibility</p:attrName>
                                        </p:attrNameLst>
                                      </p:cBhvr>
                                      <p:to>
                                        <p:strVal val="visible"/>
                                      </p:to>
                                    </p:set>
                                    <p:animEffect filter="wipe(left)" transition="in">
                                      <p:cBhvr>
                                        <p:cTn dur="500" id="22"/>
                                        <p:tgtEl>
                                          <p:spTgt spid="5"/>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6"/>
                                        </p:tgtEl>
                                        <p:attrNameLst>
                                          <p:attrName>style.visibility</p:attrName>
                                        </p:attrNameLst>
                                      </p:cBhvr>
                                      <p:to>
                                        <p:strVal val="visible"/>
                                      </p:to>
                                    </p:set>
                                    <p:animEffect filter="wipe(left)" transition="in">
                                      <p:cBhvr>
                                        <p:cTn dur="500" id="26"/>
                                        <p:tgtEl>
                                          <p:spTgt spid="6"/>
                                        </p:tgtEl>
                                      </p:cBhvr>
                                    </p:animEffect>
                                  </p:childTnLst>
                                </p:cTn>
                              </p:par>
                            </p:childTnLst>
                          </p:cTn>
                        </p:par>
                        <p:par>
                          <p:cTn fill="hold" id="27" nodeType="afterGroup">
                            <p:stCondLst>
                              <p:cond delay="2500"/>
                            </p:stCondLst>
                            <p:childTnLst>
                              <p:par>
                                <p:cTn fill="hold" id="28" nodeType="afterEffect" presetClass="entr" presetID="22" presetSubtype="8">
                                  <p:stCondLst>
                                    <p:cond delay="0"/>
                                  </p:stCondLst>
                                  <p:childTnLst>
                                    <p:set>
                                      <p:cBhvr>
                                        <p:cTn dur="1" fill="hold" id="29">
                                          <p:stCondLst>
                                            <p:cond delay="0"/>
                                          </p:stCondLst>
                                        </p:cTn>
                                        <p:tgtEl>
                                          <p:spTgt spid="7"/>
                                        </p:tgtEl>
                                        <p:attrNameLst>
                                          <p:attrName>style.visibility</p:attrName>
                                        </p:attrNameLst>
                                      </p:cBhvr>
                                      <p:to>
                                        <p:strVal val="visible"/>
                                      </p:to>
                                    </p:set>
                                    <p:animEffect filter="wipe(left)" transition="in">
                                      <p:cBhvr>
                                        <p:cTn dur="500" id="30"/>
                                        <p:tgtEl>
                                          <p:spTgt spid="7"/>
                                        </p:tgtEl>
                                      </p:cBhvr>
                                    </p:animEffect>
                                  </p:childTnLst>
                                </p:cTn>
                              </p:par>
                            </p:childTnLst>
                          </p:cTn>
                        </p:par>
                        <p:par>
                          <p:cTn fill="hold" id="31" nodeType="afterGroup">
                            <p:stCondLst>
                              <p:cond delay="3000"/>
                            </p:stCondLst>
                            <p:childTnLst>
                              <p:par>
                                <p:cTn fill="hold" id="32" nodeType="afterEffect" presetClass="entr" presetID="42" presetSubtype="0">
                                  <p:stCondLst>
                                    <p:cond delay="0"/>
                                  </p:stCondLst>
                                  <p:childTnLst>
                                    <p:set>
                                      <p:cBhvr>
                                        <p:cTn dur="1" fill="hold" id="33">
                                          <p:stCondLst>
                                            <p:cond delay="0"/>
                                          </p:stCondLst>
                                        </p:cTn>
                                        <p:tgtEl>
                                          <p:spTgt spid="4"/>
                                        </p:tgtEl>
                                        <p:attrNameLst>
                                          <p:attrName>style.visibility</p:attrName>
                                        </p:attrNameLst>
                                      </p:cBhvr>
                                      <p:to>
                                        <p:strVal val="visible"/>
                                      </p:to>
                                    </p:set>
                                    <p:animEffect filter="fade" transition="in">
                                      <p:cBhvr>
                                        <p:cTn dur="1000" id="34"/>
                                        <p:tgtEl>
                                          <p:spTgt spid="4"/>
                                        </p:tgtEl>
                                      </p:cBhvr>
                                    </p:animEffect>
                                    <p:anim calcmode="lin" valueType="num">
                                      <p:cBhvr>
                                        <p:cTn dur="1000" fill="hold" id="35"/>
                                        <p:tgtEl>
                                          <p:spTgt spid="4"/>
                                        </p:tgtEl>
                                        <p:attrNameLst>
                                          <p:attrName>ppt_x</p:attrName>
                                        </p:attrNameLst>
                                      </p:cBhvr>
                                      <p:tavLst>
                                        <p:tav tm="0">
                                          <p:val>
                                            <p:strVal val="#ppt_x"/>
                                          </p:val>
                                        </p:tav>
                                        <p:tav tm="100000">
                                          <p:val>
                                            <p:strVal val="#ppt_x"/>
                                          </p:val>
                                        </p:tav>
                                      </p:tavLst>
                                    </p:anim>
                                    <p:anim calcmode="lin" valueType="num">
                                      <p:cBhvr>
                                        <p:cTn dur="1000" fill="hold" id="36"/>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P grpId="0" spid="6"/>
      <p:bldP grpId="0" spid="1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a:extLst>
              <a:ext uri="{FF2B5EF4-FFF2-40B4-BE49-F238E27FC236}">
                <a16:creationId xmlns:a16="http://schemas.microsoft.com/office/drawing/2014/main" id="{AF9A6350-B939-45D6-9BB3-560871249363}"/>
              </a:ext>
            </a:extLst>
          </p:cNvPr>
          <p:cNvSpPr txBox="1"/>
          <p:nvPr/>
        </p:nvSpPr>
        <p:spPr>
          <a:xfrm>
            <a:off x="353062" y="2398792"/>
            <a:ext cx="8728738" cy="2529840"/>
          </a:xfrm>
          <a:prstGeom prst="rect">
            <a:avLst/>
          </a:prstGeom>
          <a:noFill/>
        </p:spPr>
        <p:txBody>
          <a:bodyPr rtlCol="0" wrap="square">
            <a:spAutoFit/>
            <a:scene3d>
              <a:camera prst="orthographicFront"/>
              <a:lightRig dir="t" rig="threePt"/>
            </a:scene3d>
            <a:sp3d contourW="12700"/>
          </a:bodyPr>
          <a:lstStyle/>
          <a:p>
            <a:pPr algn="ctr" lvl="0">
              <a:defRPr/>
            </a:pPr>
            <a:r>
              <a:rPr altLang="en-US" b="1" lang="zh-CN" sz="8000">
                <a:solidFill>
                  <a:srgbClr val="0070C0"/>
                </a:solidFill>
                <a:latin typeface="+mn-ea"/>
                <a:cs typeface="+mn-ea"/>
                <a:sym typeface="+mn-lt"/>
              </a:rPr>
              <a:t>护理不良事件的</a:t>
            </a:r>
          </a:p>
          <a:p>
            <a:pPr algn="ctr" lvl="0">
              <a:defRPr/>
            </a:pPr>
            <a:r>
              <a:rPr altLang="en-US" b="1" lang="zh-CN" sz="8000">
                <a:solidFill>
                  <a:srgbClr val="0070C0"/>
                </a:solidFill>
                <a:latin typeface="+mn-ea"/>
                <a:cs typeface="+mn-ea"/>
                <a:sym typeface="+mn-lt"/>
              </a:rPr>
              <a:t>防范对策</a:t>
            </a:r>
          </a:p>
        </p:txBody>
      </p:sp>
      <p:sp>
        <p:nvSpPr>
          <p:cNvPr id="5" name="文本框 4">
            <a:extLst>
              <a:ext uri="{FF2B5EF4-FFF2-40B4-BE49-F238E27FC236}">
                <a16:creationId xmlns:a16="http://schemas.microsoft.com/office/drawing/2014/main" id="{25ECFC99-F54B-4814-AB64-42F83E75AD47}"/>
              </a:ext>
            </a:extLst>
          </p:cNvPr>
          <p:cNvSpPr txBox="1"/>
          <p:nvPr/>
        </p:nvSpPr>
        <p:spPr>
          <a:xfrm>
            <a:off x="1115442" y="5013227"/>
            <a:ext cx="7203978" cy="51816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400" u="none">
                <a:ln>
                  <a:noFill/>
                </a:ln>
                <a:solidFill>
                  <a:srgbClr val="0070C0"/>
                </a:solidFill>
                <a:effectLst/>
                <a:uLnTx/>
                <a:uFillTx/>
                <a:latin typeface="+mn-ea"/>
                <a:cs typeface="+mn-ea"/>
                <a:sym typeface="+mn-lt"/>
              </a:rPr>
              <a:t>The user can demonstrate on a projector or computer, or print the presentation and make it</a:t>
            </a:r>
          </a:p>
        </p:txBody>
      </p:sp>
      <p:sp>
        <p:nvSpPr>
          <p:cNvPr id="6" name="文本框 5">
            <a:extLst>
              <a:ext uri="{FF2B5EF4-FFF2-40B4-BE49-F238E27FC236}">
                <a16:creationId xmlns:a16="http://schemas.microsoft.com/office/drawing/2014/main" id="{E42361DB-2CCC-43D4-B260-76C18E966FB9}"/>
              </a:ext>
            </a:extLst>
          </p:cNvPr>
          <p:cNvSpPr txBox="1"/>
          <p:nvPr/>
        </p:nvSpPr>
        <p:spPr>
          <a:xfrm>
            <a:off x="3491262" y="1169351"/>
            <a:ext cx="2724467" cy="10058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6000" u="none">
                <a:ln>
                  <a:noFill/>
                </a:ln>
                <a:solidFill>
                  <a:srgbClr val="0070C0"/>
                </a:solidFill>
                <a:effectLst/>
                <a:uLnTx/>
                <a:uFillTx/>
                <a:latin typeface="+mn-ea"/>
                <a:cs typeface="+mn-ea"/>
                <a:sym typeface="+mn-lt"/>
              </a:rPr>
              <a:t>Part 04</a:t>
            </a:r>
          </a:p>
        </p:txBody>
      </p:sp>
      <p:cxnSp>
        <p:nvCxnSpPr>
          <p:cNvPr id="8" name="直接连接符 7">
            <a:extLst>
              <a:ext uri="{FF2B5EF4-FFF2-40B4-BE49-F238E27FC236}">
                <a16:creationId xmlns:a16="http://schemas.microsoft.com/office/drawing/2014/main" id="{CE09BE15-2B45-4EB7-99BE-6D7C7F716846}"/>
              </a:ext>
            </a:extLst>
          </p:cNvPr>
          <p:cNvCxnSpPr/>
          <p:nvPr/>
        </p:nvCxnSpPr>
        <p:spPr>
          <a:xfrm>
            <a:off x="1003300" y="5702300"/>
            <a:ext cx="75819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843661467"/>
      </p:ext>
    </p:extLst>
  </p:cSld>
  <p:clrMapOvr>
    <a:masterClrMapping/>
  </p:clrMapOvr>
  <mc:AlternateContent>
    <mc:Choice Requires="p15">
      <p:transition advTm="3000" p14:dur="2000" spd="slow">
        <p15:prstTrans prst="fallOve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2" presetSubtype="1">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additive="base">
                                        <p:cTn dur="500" id="13"/>
                                        <p:tgtEl>
                                          <p:spTgt spid="4"/>
                                        </p:tgtEl>
                                        <p:attrNameLst>
                                          <p:attrName>ppt_y</p:attrName>
                                        </p:attrNameLst>
                                      </p:cBhvr>
                                      <p:tavLst>
                                        <p:tav tm="0">
                                          <p:val>
                                            <p:strVal val="#ppt_y-#ppt_h*1.125000"/>
                                          </p:val>
                                        </p:tav>
                                        <p:tav tm="100000">
                                          <p:val>
                                            <p:strVal val="#ppt_y"/>
                                          </p:val>
                                        </p:tav>
                                      </p:tavLst>
                                    </p:anim>
                                    <p:animEffect filter="wipe(down)" transition="in">
                                      <p:cBhvr>
                                        <p:cTn dur="500" id="14"/>
                                        <p:tgtEl>
                                          <p:spTgt spid="4"/>
                                        </p:tgtEl>
                                      </p:cBhvr>
                                    </p:animEffect>
                                  </p:childTnLst>
                                </p:cTn>
                              </p:par>
                            </p:childTnLst>
                          </p:cTn>
                        </p:par>
                        <p:par>
                          <p:cTn fill="hold" id="15" nodeType="afterGroup">
                            <p:stCondLst>
                              <p:cond delay="1500"/>
                            </p:stCondLst>
                            <p:childTnLst>
                              <p:par>
                                <p:cTn fill="hold" grpId="0" id="16" nodeType="afterEffect" presetClass="entr" presetID="16" presetSubtype="21">
                                  <p:stCondLst>
                                    <p:cond delay="0"/>
                                  </p:stCondLst>
                                  <p:childTnLst>
                                    <p:set>
                                      <p:cBhvr>
                                        <p:cTn dur="1" fill="hold" id="17">
                                          <p:stCondLst>
                                            <p:cond delay="0"/>
                                          </p:stCondLst>
                                        </p:cTn>
                                        <p:tgtEl>
                                          <p:spTgt spid="5"/>
                                        </p:tgtEl>
                                        <p:attrNameLst>
                                          <p:attrName>style.visibility</p:attrName>
                                        </p:attrNameLst>
                                      </p:cBhvr>
                                      <p:to>
                                        <p:strVal val="visible"/>
                                      </p:to>
                                    </p:set>
                                    <p:animEffect filter="barn(inVertical)" transition="in">
                                      <p:cBhvr>
                                        <p:cTn dur="500" id="18"/>
                                        <p:tgtEl>
                                          <p:spTgt spid="5"/>
                                        </p:tgtEl>
                                      </p:cBhvr>
                                    </p:animEffect>
                                  </p:childTnLst>
                                </p:cTn>
                              </p:par>
                            </p:childTnLst>
                          </p:cTn>
                        </p:par>
                        <p:par>
                          <p:cTn fill="hold" id="19" nodeType="afterGroup">
                            <p:stCondLst>
                              <p:cond delay="2000"/>
                            </p:stCondLst>
                            <p:childTnLst>
                              <p:par>
                                <p:cTn fill="hold" id="20" nodeType="afterEffect" presetClass="entr" presetID="16" presetSubtype="21">
                                  <p:stCondLst>
                                    <p:cond delay="0"/>
                                  </p:stCondLst>
                                  <p:childTnLst>
                                    <p:set>
                                      <p:cBhvr>
                                        <p:cTn dur="1" fill="hold" id="21">
                                          <p:stCondLst>
                                            <p:cond delay="0"/>
                                          </p:stCondLst>
                                        </p:cTn>
                                        <p:tgtEl>
                                          <p:spTgt spid="8"/>
                                        </p:tgtEl>
                                        <p:attrNameLst>
                                          <p:attrName>style.visibility</p:attrName>
                                        </p:attrNameLst>
                                      </p:cBhvr>
                                      <p:to>
                                        <p:strVal val="visible"/>
                                      </p:to>
                                    </p:set>
                                    <p:animEffect filter="barn(inVertical)" transition="in">
                                      <p:cBhvr>
                                        <p:cTn dur="500" id="22"/>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占位符 42">
            <a:extLst>
              <a:ext uri="{FF2B5EF4-FFF2-40B4-BE49-F238E27FC236}">
                <a16:creationId xmlns:a16="http://schemas.microsoft.com/office/drawing/2014/main" id="{48F87342-4D50-4FFA-849D-F3BD115F4F04}"/>
              </a:ext>
            </a:extLst>
          </p:cNvPr>
          <p:cNvPicPr>
            <a:picLocks noChangeAspect="1"/>
          </p:cNvPicPr>
          <p:nvPr/>
        </p:nvPicPr>
        <p:blipFill>
          <a:blip r:embed="rId5">
            <a:extLst>
              <a:ext uri="{28A0092B-C50C-407E-A947-70E740481C1C}">
                <a14:useLocalDpi val="0"/>
              </a:ext>
            </a:extLst>
          </a:blip>
          <a:stretch>
            <a:fillRect/>
          </a:stretch>
        </p:blipFill>
        <p:spPr>
          <a:xfrm>
            <a:off x="1604633" y="1674494"/>
            <a:ext cx="2413419" cy="1608946"/>
          </a:xfrm>
          <a:custGeom>
            <a:gdLst>
              <a:gd fmla="*/ 0 w 2972256" name="connsiteX0"/>
              <a:gd fmla="*/ 0 h 2446480" name="connsiteY0"/>
              <a:gd fmla="*/ 2972256 w 2972256" name="connsiteX1"/>
              <a:gd fmla="*/ 0 h 2446480" name="connsiteY1"/>
              <a:gd fmla="*/ 2972256 w 2972256" name="connsiteX2"/>
              <a:gd fmla="*/ 2446480 h 2446480" name="connsiteY2"/>
              <a:gd fmla="*/ 0 w 2972256" name="connsiteX3"/>
              <a:gd fmla="*/ 2446480 h 2446480" name="connsiteY3"/>
            </a:gdLst>
            <a:cxnLst>
              <a:cxn ang="0">
                <a:pos x="connsiteX0" y="connsiteY0"/>
              </a:cxn>
              <a:cxn ang="0">
                <a:pos x="connsiteX1" y="connsiteY1"/>
              </a:cxn>
              <a:cxn ang="0">
                <a:pos x="connsiteX2" y="connsiteY2"/>
              </a:cxn>
              <a:cxn ang="0">
                <a:pos x="connsiteX3" y="connsiteY3"/>
              </a:cxn>
            </a:cxnLst>
            <a:rect b="b" l="l" r="r" t="t"/>
            <a:pathLst>
              <a:path h="2446480" w="2972256">
                <a:moveTo>
                  <a:pt x="0" y="0"/>
                </a:moveTo>
                <a:lnTo>
                  <a:pt x="2972256" y="0"/>
                </a:lnTo>
                <a:lnTo>
                  <a:pt x="2972256" y="2446480"/>
                </a:lnTo>
                <a:lnTo>
                  <a:pt x="0" y="2446480"/>
                </a:lnTo>
                <a:close/>
              </a:path>
            </a:pathLst>
          </a:custGeom>
          <a:blipFill dpi="0" rotWithShape="1">
            <a:blip r:embed="rId4">
              <a:extLst>
                <a:ext uri="{28A0092B-C50C-407E-A947-70E740481C1C}">
                  <a14:useLocalDpi val="0"/>
                </a:ext>
              </a:extLst>
            </a:blip>
            <a:stretch>
              <a:fillRect/>
            </a:stretch>
          </a:blipFill>
          <a:ln w="12700">
            <a:miter lim="400000"/>
          </a:ln>
        </p:spPr>
      </p:pic>
      <p:pic>
        <p:nvPicPr>
          <p:cNvPr id="3" name="图片占位符 46">
            <a:extLst>
              <a:ext uri="{FF2B5EF4-FFF2-40B4-BE49-F238E27FC236}">
                <a16:creationId xmlns:a16="http://schemas.microsoft.com/office/drawing/2014/main" id="{514F32E9-572C-4BFC-88FE-7DD0257D04C1}"/>
              </a:ext>
            </a:extLst>
          </p:cNvPr>
          <p:cNvPicPr>
            <a:picLocks noChangeAspect="1"/>
          </p:cNvPicPr>
          <p:nvPr/>
        </p:nvPicPr>
        <p:blipFill>
          <a:blip r:embed="rId6">
            <a:extLst>
              <a:ext uri="{28A0092B-C50C-407E-A947-70E740481C1C}">
                <a14:useLocalDpi val="0"/>
              </a:ext>
            </a:extLst>
          </a:blip>
          <a:stretch>
            <a:fillRect/>
          </a:stretch>
        </p:blipFill>
        <p:spPr>
          <a:xfrm>
            <a:off x="4864674" y="1674494"/>
            <a:ext cx="2413419" cy="1608946"/>
          </a:xfrm>
          <a:custGeom>
            <a:gdLst>
              <a:gd fmla="*/ 0 w 2972256" name="connsiteX0"/>
              <a:gd fmla="*/ 0 h 2446480" name="connsiteY0"/>
              <a:gd fmla="*/ 2972256 w 2972256" name="connsiteX1"/>
              <a:gd fmla="*/ 0 h 2446480" name="connsiteY1"/>
              <a:gd fmla="*/ 2972256 w 2972256" name="connsiteX2"/>
              <a:gd fmla="*/ 2446480 h 2446480" name="connsiteY2"/>
              <a:gd fmla="*/ 0 w 2972256" name="connsiteX3"/>
              <a:gd fmla="*/ 2446480 h 2446480" name="connsiteY3"/>
            </a:gdLst>
            <a:cxnLst>
              <a:cxn ang="0">
                <a:pos x="connsiteX0" y="connsiteY0"/>
              </a:cxn>
              <a:cxn ang="0">
                <a:pos x="connsiteX1" y="connsiteY1"/>
              </a:cxn>
              <a:cxn ang="0">
                <a:pos x="connsiteX2" y="connsiteY2"/>
              </a:cxn>
              <a:cxn ang="0">
                <a:pos x="connsiteX3" y="connsiteY3"/>
              </a:cxn>
            </a:cxnLst>
            <a:rect b="b" l="l" r="r" t="t"/>
            <a:pathLst>
              <a:path h="2446480" w="2972256">
                <a:moveTo>
                  <a:pt x="0" y="0"/>
                </a:moveTo>
                <a:lnTo>
                  <a:pt x="2972256" y="0"/>
                </a:lnTo>
                <a:lnTo>
                  <a:pt x="2972256" y="2446480"/>
                </a:lnTo>
                <a:lnTo>
                  <a:pt x="0" y="2446480"/>
                </a:lnTo>
                <a:close/>
              </a:path>
            </a:pathLst>
          </a:custGeom>
          <a:ln>
            <a:solidFill>
              <a:schemeClr val="bg1">
                <a:lumMod val="85000"/>
              </a:schemeClr>
            </a:solidFill>
          </a:ln>
        </p:spPr>
      </p:pic>
      <p:pic>
        <p:nvPicPr>
          <p:cNvPr id="4" name="图片占位符 44">
            <a:extLst>
              <a:ext uri="{FF2B5EF4-FFF2-40B4-BE49-F238E27FC236}">
                <a16:creationId xmlns:a16="http://schemas.microsoft.com/office/drawing/2014/main" id="{7C3C7856-A695-47F9-AD44-1E491799D4C5}"/>
              </a:ext>
            </a:extLst>
          </p:cNvPr>
          <p:cNvPicPr>
            <a:picLocks noChangeAspect="1"/>
          </p:cNvPicPr>
          <p:nvPr/>
        </p:nvPicPr>
        <p:blipFill>
          <a:blip r:embed="rId7">
            <a:extLst>
              <a:ext uri="{28A0092B-C50C-407E-A947-70E740481C1C}">
                <a14:useLocalDpi val="0"/>
              </a:ext>
            </a:extLst>
          </a:blip>
          <a:stretch>
            <a:fillRect/>
          </a:stretch>
        </p:blipFill>
        <p:spPr>
          <a:xfrm>
            <a:off x="8124709" y="1674494"/>
            <a:ext cx="2413419" cy="1608946"/>
          </a:xfrm>
          <a:custGeom>
            <a:gdLst>
              <a:gd fmla="*/ 0 w 2972256" name="connsiteX0"/>
              <a:gd fmla="*/ 0 h 2446480" name="connsiteY0"/>
              <a:gd fmla="*/ 2972256 w 2972256" name="connsiteX1"/>
              <a:gd fmla="*/ 0 h 2446480" name="connsiteY1"/>
              <a:gd fmla="*/ 2972256 w 2972256" name="connsiteX2"/>
              <a:gd fmla="*/ 2446480 h 2446480" name="connsiteY2"/>
              <a:gd fmla="*/ 0 w 2972256" name="connsiteX3"/>
              <a:gd fmla="*/ 2446480 h 2446480" name="connsiteY3"/>
            </a:gdLst>
            <a:cxnLst>
              <a:cxn ang="0">
                <a:pos x="connsiteX0" y="connsiteY0"/>
              </a:cxn>
              <a:cxn ang="0">
                <a:pos x="connsiteX1" y="connsiteY1"/>
              </a:cxn>
              <a:cxn ang="0">
                <a:pos x="connsiteX2" y="connsiteY2"/>
              </a:cxn>
              <a:cxn ang="0">
                <a:pos x="connsiteX3" y="connsiteY3"/>
              </a:cxn>
            </a:cxnLst>
            <a:rect b="b" l="l" r="r" t="t"/>
            <a:pathLst>
              <a:path h="2446480" w="2972256">
                <a:moveTo>
                  <a:pt x="0" y="0"/>
                </a:moveTo>
                <a:lnTo>
                  <a:pt x="2972256" y="0"/>
                </a:lnTo>
                <a:lnTo>
                  <a:pt x="2972256" y="2446480"/>
                </a:lnTo>
                <a:lnTo>
                  <a:pt x="0" y="2446480"/>
                </a:lnTo>
                <a:close/>
              </a:path>
            </a:pathLst>
          </a:custGeom>
          <a:ln>
            <a:solidFill>
              <a:schemeClr val="bg1">
                <a:lumMod val="85000"/>
              </a:schemeClr>
            </a:solidFill>
          </a:ln>
        </p:spPr>
      </p:pic>
      <p:sp>
        <p:nvSpPr>
          <p:cNvPr id="5" name="Rectangle: Folded Corner 1">
            <a:extLst>
              <a:ext uri="{FF2B5EF4-FFF2-40B4-BE49-F238E27FC236}">
                <a16:creationId xmlns:a16="http://schemas.microsoft.com/office/drawing/2014/main" id="{B7318944-AC72-4B3E-9AF2-E0A17C7EE0BE}"/>
              </a:ext>
            </a:extLst>
          </p:cNvPr>
          <p:cNvSpPr/>
          <p:nvPr/>
        </p:nvSpPr>
        <p:spPr>
          <a:xfrm>
            <a:off x="3235291" y="3153758"/>
            <a:ext cx="678587" cy="73593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Rectangle: Folded Corner 2">
            <a:extLst>
              <a:ext uri="{FF2B5EF4-FFF2-40B4-BE49-F238E27FC236}">
                <a16:creationId xmlns:a16="http://schemas.microsoft.com/office/drawing/2014/main" id="{1E89E411-54C6-418C-B379-1669975A03D9}"/>
              </a:ext>
            </a:extLst>
          </p:cNvPr>
          <p:cNvSpPr/>
          <p:nvPr/>
        </p:nvSpPr>
        <p:spPr>
          <a:xfrm>
            <a:off x="6495330" y="3153758"/>
            <a:ext cx="678587" cy="73593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Rectangle: Folded Corner 3">
            <a:extLst>
              <a:ext uri="{FF2B5EF4-FFF2-40B4-BE49-F238E27FC236}">
                <a16:creationId xmlns:a16="http://schemas.microsoft.com/office/drawing/2014/main" id="{F7BCCF19-6B95-4049-842B-9EED473B2074}"/>
              </a:ext>
            </a:extLst>
          </p:cNvPr>
          <p:cNvSpPr/>
          <p:nvPr/>
        </p:nvSpPr>
        <p:spPr>
          <a:xfrm>
            <a:off x="9761558" y="3144197"/>
            <a:ext cx="678587" cy="73593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Freeform: Shape 11">
            <a:extLst>
              <a:ext uri="{FF2B5EF4-FFF2-40B4-BE49-F238E27FC236}">
                <a16:creationId xmlns:a16="http://schemas.microsoft.com/office/drawing/2014/main" id="{3DC4A002-3D2D-4839-ABA0-3A84254AEA9A}"/>
              </a:ext>
            </a:extLst>
          </p:cNvPr>
          <p:cNvSpPr/>
          <p:nvPr/>
        </p:nvSpPr>
        <p:spPr bwMode="auto">
          <a:xfrm>
            <a:off x="9913416" y="3308102"/>
            <a:ext cx="365042" cy="408116"/>
          </a:xfrm>
          <a:custGeom>
            <a:gdLst>
              <a:gd fmla="*/ 2925 w 9850" name="T0"/>
              <a:gd fmla="*/ 8267 h 11015" name="T1"/>
              <a:gd fmla="*/ 3325 w 9850" name="T2"/>
              <a:gd fmla="*/ 4917 h 11015" name="T3"/>
              <a:gd fmla="*/ 3725 w 9850" name="T4"/>
              <a:gd fmla="*/ 8267 h 11015" name="T5"/>
              <a:gd fmla="*/ 5003 w 9850" name="T6"/>
              <a:gd fmla="*/ 8667 h 11015" name="T7"/>
              <a:gd fmla="*/ 4603 w 9850" name="T8"/>
              <a:gd fmla="*/ 5317 h 11015" name="T9"/>
              <a:gd fmla="*/ 5403 w 9850" name="T10"/>
              <a:gd fmla="*/ 5317 h 11015" name="T11"/>
              <a:gd fmla="*/ 5003 w 9850" name="T12"/>
              <a:gd fmla="*/ 8667 h 11015" name="T13"/>
              <a:gd fmla="*/ 6280 w 9850" name="T14"/>
              <a:gd fmla="*/ 8267 h 11015" name="T15"/>
              <a:gd fmla="*/ 6680 w 9850" name="T16"/>
              <a:gd fmla="*/ 4917 h 11015" name="T17"/>
              <a:gd fmla="*/ 7080 w 9850" name="T18"/>
              <a:gd fmla="*/ 8267 h 11015" name="T19"/>
              <a:gd fmla="*/ 425 w 9850" name="T20"/>
              <a:gd fmla="*/ 2748 h 11015" name="T21"/>
              <a:gd fmla="*/ 9425 w 9850" name="T22"/>
              <a:gd fmla="*/ 3548 h 11015" name="T23"/>
              <a:gd fmla="*/ 425 w 9850" name="T24"/>
              <a:gd fmla="*/ 2748 h 11015" name="T25"/>
              <a:gd fmla="*/ 7923 w 9850" name="T26"/>
              <a:gd fmla="*/ 4215 h 11015" name="T27"/>
              <a:gd fmla="*/ 7925 w 9850" name="T28"/>
              <a:gd fmla="*/ 9415 h 11015" name="T29"/>
              <a:gd fmla="*/ 2725 w 9850" name="T30"/>
              <a:gd fmla="*/ 10215 h 11015" name="T31"/>
              <a:gd fmla="*/ 1925 w 9850" name="T32"/>
              <a:gd fmla="*/ 5055 h 11015" name="T33"/>
              <a:gd fmla="*/ 1916 w 9850" name="T34"/>
              <a:gd fmla="*/ 3415 h 11015" name="T35"/>
              <a:gd fmla="*/ 1125 w 9850" name="T36"/>
              <a:gd fmla="*/ 9415 h 11015" name="T37"/>
              <a:gd fmla="*/ 7125 w 9850" name="T38"/>
              <a:gd fmla="*/ 11015 h 11015" name="T39"/>
              <a:gd fmla="*/ 8725 w 9850" name="T40"/>
              <a:gd fmla="*/ 3415 h 11015" name="T41"/>
              <a:gd fmla="*/ 3630 w 9850" name="T42"/>
              <a:gd fmla="*/ 1173 h 11015" name="T43"/>
              <a:gd fmla="*/ 5764 w 9850" name="T44"/>
              <a:gd fmla="*/ 800 h 11015" name="T45"/>
              <a:gd fmla="*/ 7028 w 9850" name="T46"/>
              <a:gd fmla="*/ 1173 h 11015" name="T47"/>
              <a:gd fmla="*/ 4088 w 9850" name="T48"/>
              <a:gd fmla="*/ 0 h 11015" name="T49"/>
              <a:gd fmla="*/ 3630 w 9850" name="T50"/>
              <a:gd fmla="*/ 1173 h 11015" name="T51"/>
              <a:gd fmla="*/ 5840 w 9850" name="T52"/>
              <a:gd fmla="*/ 1143 h 11015" name="T53"/>
              <a:gd fmla="*/ 4488 w 9850" name="T54"/>
              <a:gd fmla="*/ 1142 h 11015" name="T55"/>
              <a:gd fmla="*/ 1600 w 9850" name="T56"/>
              <a:gd fmla="*/ 1143 h 11015" name="T57"/>
              <a:gd fmla="*/ 0 w 9850" name="T58"/>
              <a:gd fmla="*/ 3193 h 11015" name="T59"/>
              <a:gd fmla="*/ 800 w 9850" name="T60"/>
              <a:gd fmla="*/ 2743 h 11015" name="T61"/>
              <a:gd fmla="*/ 4650 w 9850" name="T62"/>
              <a:gd fmla="*/ 1943 h 11015" name="T63"/>
              <a:gd fmla="*/ 5754 w 9850" name="T64"/>
              <a:gd fmla="*/ 1942 h 11015" name="T65"/>
              <a:gd fmla="*/ 8250 w 9850" name="T66"/>
              <a:gd fmla="*/ 1943 h 11015" name="T67"/>
              <a:gd fmla="*/ 9050 w 9850" name="T68"/>
              <a:gd fmla="*/ 3193 h 11015" name="T69"/>
              <a:gd fmla="*/ 9850 w 9850" name="T70"/>
              <a:gd fmla="*/ 2743 h 1101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1015" w="9850">
                <a:moveTo>
                  <a:pt x="3325" y="8667"/>
                </a:moveTo>
                <a:cubicBezTo>
                  <a:pt x="3104" y="8667"/>
                  <a:pt x="2925" y="8488"/>
                  <a:pt x="2925" y="8267"/>
                </a:cubicBezTo>
                <a:lnTo>
                  <a:pt x="2925" y="5317"/>
                </a:lnTo>
                <a:cubicBezTo>
                  <a:pt x="2925" y="5095"/>
                  <a:pt x="3104" y="4917"/>
                  <a:pt x="3325" y="4917"/>
                </a:cubicBezTo>
                <a:cubicBezTo>
                  <a:pt x="3546" y="4917"/>
                  <a:pt x="3725" y="5095"/>
                  <a:pt x="3725" y="5317"/>
                </a:cubicBezTo>
                <a:lnTo>
                  <a:pt x="3725" y="8267"/>
                </a:lnTo>
                <a:cubicBezTo>
                  <a:pt x="3725" y="8488"/>
                  <a:pt x="3546" y="8667"/>
                  <a:pt x="3325" y="8667"/>
                </a:cubicBezTo>
                <a:close/>
                <a:moveTo>
                  <a:pt x="5003" y="8667"/>
                </a:moveTo>
                <a:cubicBezTo>
                  <a:pt x="4781" y="8667"/>
                  <a:pt x="4603" y="8488"/>
                  <a:pt x="4603" y="8267"/>
                </a:cubicBezTo>
                <a:lnTo>
                  <a:pt x="4603" y="5317"/>
                </a:lnTo>
                <a:cubicBezTo>
                  <a:pt x="4603" y="5095"/>
                  <a:pt x="4781" y="4917"/>
                  <a:pt x="5003" y="4917"/>
                </a:cubicBezTo>
                <a:cubicBezTo>
                  <a:pt x="5224" y="4917"/>
                  <a:pt x="5403" y="5095"/>
                  <a:pt x="5403" y="5317"/>
                </a:cubicBezTo>
                <a:lnTo>
                  <a:pt x="5403" y="8267"/>
                </a:lnTo>
                <a:cubicBezTo>
                  <a:pt x="5403" y="8488"/>
                  <a:pt x="5224" y="8667"/>
                  <a:pt x="5003" y="8667"/>
                </a:cubicBezTo>
                <a:close/>
                <a:moveTo>
                  <a:pt x="6680" y="8667"/>
                </a:moveTo>
                <a:cubicBezTo>
                  <a:pt x="6459" y="8667"/>
                  <a:pt x="6280" y="8488"/>
                  <a:pt x="6280" y="8267"/>
                </a:cubicBezTo>
                <a:lnTo>
                  <a:pt x="6280" y="5317"/>
                </a:lnTo>
                <a:cubicBezTo>
                  <a:pt x="6280" y="5095"/>
                  <a:pt x="6459" y="4917"/>
                  <a:pt x="6680" y="4917"/>
                </a:cubicBezTo>
                <a:cubicBezTo>
                  <a:pt x="6901" y="4917"/>
                  <a:pt x="7080" y="5095"/>
                  <a:pt x="7080" y="5317"/>
                </a:cubicBezTo>
                <a:lnTo>
                  <a:pt x="7080" y="8267"/>
                </a:lnTo>
                <a:cubicBezTo>
                  <a:pt x="7080" y="8488"/>
                  <a:pt x="6900" y="8667"/>
                  <a:pt x="6680" y="8667"/>
                </a:cubicBezTo>
                <a:close/>
                <a:moveTo>
                  <a:pt x="425" y="2748"/>
                </a:moveTo>
                <a:lnTo>
                  <a:pt x="9425" y="2748"/>
                </a:lnTo>
                <a:lnTo>
                  <a:pt x="9425" y="3548"/>
                </a:lnTo>
                <a:lnTo>
                  <a:pt x="425" y="3548"/>
                </a:lnTo>
                <a:lnTo>
                  <a:pt x="425" y="2748"/>
                </a:lnTo>
                <a:close/>
                <a:moveTo>
                  <a:pt x="7923" y="3415"/>
                </a:moveTo>
                <a:lnTo>
                  <a:pt x="7923" y="4215"/>
                </a:lnTo>
                <a:lnTo>
                  <a:pt x="7925" y="4215"/>
                </a:lnTo>
                <a:lnTo>
                  <a:pt x="7925" y="9415"/>
                </a:lnTo>
                <a:cubicBezTo>
                  <a:pt x="7925" y="9856"/>
                  <a:pt x="7566" y="10215"/>
                  <a:pt x="7125" y="10215"/>
                </a:cubicBezTo>
                <a:lnTo>
                  <a:pt x="2725" y="10215"/>
                </a:lnTo>
                <a:cubicBezTo>
                  <a:pt x="2284" y="10215"/>
                  <a:pt x="1925" y="9856"/>
                  <a:pt x="1925" y="9415"/>
                </a:cubicBezTo>
                <a:lnTo>
                  <a:pt x="1925" y="5055"/>
                </a:lnTo>
                <a:lnTo>
                  <a:pt x="1916" y="5055"/>
                </a:lnTo>
                <a:lnTo>
                  <a:pt x="1916" y="3415"/>
                </a:lnTo>
                <a:lnTo>
                  <a:pt x="1125" y="3415"/>
                </a:lnTo>
                <a:lnTo>
                  <a:pt x="1125" y="9415"/>
                </a:lnTo>
                <a:cubicBezTo>
                  <a:pt x="1125" y="10298"/>
                  <a:pt x="1843" y="11015"/>
                  <a:pt x="2725" y="11015"/>
                </a:cubicBezTo>
                <a:lnTo>
                  <a:pt x="7125" y="11015"/>
                </a:lnTo>
                <a:cubicBezTo>
                  <a:pt x="8008" y="11015"/>
                  <a:pt x="8725" y="10298"/>
                  <a:pt x="8725" y="9415"/>
                </a:cubicBezTo>
                <a:lnTo>
                  <a:pt x="8725" y="3415"/>
                </a:lnTo>
                <a:lnTo>
                  <a:pt x="7923" y="3415"/>
                </a:lnTo>
                <a:close/>
                <a:moveTo>
                  <a:pt x="3630" y="1173"/>
                </a:moveTo>
                <a:cubicBezTo>
                  <a:pt x="3674" y="960"/>
                  <a:pt x="3863" y="800"/>
                  <a:pt x="4088" y="800"/>
                </a:cubicBezTo>
                <a:lnTo>
                  <a:pt x="5764" y="800"/>
                </a:lnTo>
                <a:cubicBezTo>
                  <a:pt x="5989" y="800"/>
                  <a:pt x="6178" y="960"/>
                  <a:pt x="6221" y="1173"/>
                </a:cubicBezTo>
                <a:lnTo>
                  <a:pt x="7028" y="1173"/>
                </a:lnTo>
                <a:cubicBezTo>
                  <a:pt x="6979" y="518"/>
                  <a:pt x="6430" y="0"/>
                  <a:pt x="5763" y="0"/>
                </a:cubicBezTo>
                <a:lnTo>
                  <a:pt x="4088" y="0"/>
                </a:lnTo>
                <a:cubicBezTo>
                  <a:pt x="3420" y="0"/>
                  <a:pt x="2873" y="518"/>
                  <a:pt x="2823" y="1173"/>
                </a:cubicBezTo>
                <a:lnTo>
                  <a:pt x="3630" y="1173"/>
                </a:lnTo>
                <a:close/>
                <a:moveTo>
                  <a:pt x="8250" y="1143"/>
                </a:moveTo>
                <a:lnTo>
                  <a:pt x="5840" y="1143"/>
                </a:lnTo>
                <a:lnTo>
                  <a:pt x="5840" y="1142"/>
                </a:lnTo>
                <a:lnTo>
                  <a:pt x="4488" y="1142"/>
                </a:lnTo>
                <a:lnTo>
                  <a:pt x="4488" y="1143"/>
                </a:lnTo>
                <a:lnTo>
                  <a:pt x="1600" y="1143"/>
                </a:lnTo>
                <a:cubicBezTo>
                  <a:pt x="718" y="1143"/>
                  <a:pt x="0" y="1860"/>
                  <a:pt x="0" y="2743"/>
                </a:cubicBezTo>
                <a:lnTo>
                  <a:pt x="0" y="3193"/>
                </a:lnTo>
                <a:lnTo>
                  <a:pt x="800" y="3193"/>
                </a:lnTo>
                <a:lnTo>
                  <a:pt x="800" y="2743"/>
                </a:lnTo>
                <a:cubicBezTo>
                  <a:pt x="800" y="2302"/>
                  <a:pt x="1159" y="1943"/>
                  <a:pt x="1600" y="1943"/>
                </a:cubicBezTo>
                <a:lnTo>
                  <a:pt x="4650" y="1943"/>
                </a:lnTo>
                <a:lnTo>
                  <a:pt x="4650" y="1942"/>
                </a:lnTo>
                <a:lnTo>
                  <a:pt x="5754" y="1942"/>
                </a:lnTo>
                <a:lnTo>
                  <a:pt x="5754" y="1943"/>
                </a:lnTo>
                <a:lnTo>
                  <a:pt x="8250" y="1943"/>
                </a:lnTo>
                <a:cubicBezTo>
                  <a:pt x="8691" y="1943"/>
                  <a:pt x="9050" y="2302"/>
                  <a:pt x="9050" y="2743"/>
                </a:cubicBezTo>
                <a:lnTo>
                  <a:pt x="9050" y="3193"/>
                </a:lnTo>
                <a:lnTo>
                  <a:pt x="9850" y="3193"/>
                </a:lnTo>
                <a:lnTo>
                  <a:pt x="9850" y="2743"/>
                </a:lnTo>
                <a:cubicBezTo>
                  <a:pt x="9850" y="1860"/>
                  <a:pt x="9132" y="1143"/>
                  <a:pt x="8250" y="1143"/>
                </a:cubicBezTo>
                <a:close/>
              </a:path>
            </a:pathLst>
          </a:custGeom>
          <a:solidFill>
            <a:schemeClr val="bg1"/>
          </a:solidFill>
          <a:ln>
            <a:noFill/>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cs typeface="+mn-ea"/>
              <a:sym typeface="+mn-lt"/>
            </a:endParaRPr>
          </a:p>
        </p:txBody>
      </p:sp>
      <p:sp>
        <p:nvSpPr>
          <p:cNvPr id="22" name="Freeform: Shape 12">
            <a:extLst>
              <a:ext uri="{FF2B5EF4-FFF2-40B4-BE49-F238E27FC236}">
                <a16:creationId xmlns:a16="http://schemas.microsoft.com/office/drawing/2014/main" id="{0876593E-AC86-45BF-B3B8-F3E36C473FE6}"/>
              </a:ext>
            </a:extLst>
          </p:cNvPr>
          <p:cNvSpPr/>
          <p:nvPr/>
        </p:nvSpPr>
        <p:spPr bwMode="auto">
          <a:xfrm>
            <a:off x="6630614" y="3308105"/>
            <a:ext cx="408008" cy="408116"/>
          </a:xfrm>
          <a:custGeom>
            <a:gdLst>
              <a:gd fmla="*/ 7651 w 7964" name="T0"/>
              <a:gd fmla="*/ 2432 h 7964" name="T1"/>
              <a:gd fmla="*/ 6798 w 7964" name="T2"/>
              <a:gd fmla="*/ 1166 h 7964" name="T3"/>
              <a:gd fmla="*/ 5532 w 7964" name="T4"/>
              <a:gd fmla="*/ 313 h 7964" name="T5"/>
              <a:gd fmla="*/ 3982 w 7964" name="T6"/>
              <a:gd fmla="*/ 0 h 7964" name="T7"/>
              <a:gd fmla="*/ 2432 w 7964" name="T8"/>
              <a:gd fmla="*/ 313 h 7964" name="T9"/>
              <a:gd fmla="*/ 1166 w 7964" name="T10"/>
              <a:gd fmla="*/ 1166 h 7964" name="T11"/>
              <a:gd fmla="*/ 313 w 7964" name="T12"/>
              <a:gd fmla="*/ 2432 h 7964" name="T13"/>
              <a:gd fmla="*/ 0 w 7964" name="T14"/>
              <a:gd fmla="*/ 3982 h 7964" name="T15"/>
              <a:gd fmla="*/ 313 w 7964" name="T16"/>
              <a:gd fmla="*/ 5532 h 7964" name="T17"/>
              <a:gd fmla="*/ 1166 w 7964" name="T18"/>
              <a:gd fmla="*/ 6798 h 7964" name="T19"/>
              <a:gd fmla="*/ 2432 w 7964" name="T20"/>
              <a:gd fmla="*/ 7651 h 7964" name="T21"/>
              <a:gd fmla="*/ 3982 w 7964" name="T22"/>
              <a:gd fmla="*/ 7964 h 7964" name="T23"/>
              <a:gd fmla="*/ 5532 w 7964" name="T24"/>
              <a:gd fmla="*/ 7651 h 7964" name="T25"/>
              <a:gd fmla="*/ 6798 w 7964" name="T26"/>
              <a:gd fmla="*/ 6798 h 7964" name="T27"/>
              <a:gd fmla="*/ 7651 w 7964" name="T28"/>
              <a:gd fmla="*/ 5532 h 7964" name="T29"/>
              <a:gd fmla="*/ 7964 w 7964" name="T30"/>
              <a:gd fmla="*/ 3982 h 7964" name="T31"/>
              <a:gd fmla="*/ 7651 w 7964" name="T32"/>
              <a:gd fmla="*/ 2432 h 7964" name="T33"/>
              <a:gd fmla="*/ 2667 w 7964" name="T34"/>
              <a:gd fmla="*/ 2870 h 7964" name="T35"/>
              <a:gd fmla="*/ 2882 w 7964" name="T36"/>
              <a:gd fmla="*/ 2741 h 7964" name="T37"/>
              <a:gd fmla="*/ 5082 w 7964" name="T38"/>
              <a:gd fmla="*/ 2741 h 7964" name="T39"/>
              <a:gd fmla="*/ 5296 w 7964" name="T40"/>
              <a:gd fmla="*/ 2870 h 7964" name="T41"/>
              <a:gd fmla="*/ 5326 w 7964" name="T42"/>
              <a:gd fmla="*/ 2989 h 7964" name="T43"/>
              <a:gd fmla="*/ 5288 w 7964" name="T44"/>
              <a:gd fmla="*/ 3123 h 7964" name="T45"/>
              <a:gd fmla="*/ 4188 w 7964" name="T46"/>
              <a:gd fmla="*/ 4861 h 7964" name="T47"/>
              <a:gd fmla="*/ 3982 w 7964" name="T48"/>
              <a:gd fmla="*/ 4975 h 7964" name="T49"/>
              <a:gd fmla="*/ 3776 w 7964" name="T50"/>
              <a:gd fmla="*/ 4861 h 7964" name="T51"/>
              <a:gd fmla="*/ 2676 w 7964" name="T52"/>
              <a:gd fmla="*/ 3123 h 7964" name="T53"/>
              <a:gd fmla="*/ 2637 w 7964" name="T54"/>
              <a:gd fmla="*/ 2989 h 7964" name="T55"/>
              <a:gd fmla="*/ 2667 w 7964" name="T56"/>
              <a:gd fmla="*/ 2870 h 7964" name="T57"/>
              <a:gd fmla="*/ 5204 w 7964" name="T58"/>
              <a:gd fmla="*/ 5223 h 7964" name="T59"/>
              <a:gd fmla="*/ 2760 w 7964" name="T60"/>
              <a:gd fmla="*/ 5223 h 7964" name="T61"/>
              <a:gd fmla="*/ 2637 w 7964" name="T62"/>
              <a:gd fmla="*/ 5100 h 7964" name="T63"/>
              <a:gd fmla="*/ 2760 w 7964" name="T64"/>
              <a:gd fmla="*/ 4977 h 7964" name="T65"/>
              <a:gd fmla="*/ 5204 w 7964" name="T66"/>
              <a:gd fmla="*/ 4977 h 7964" name="T67"/>
              <a:gd fmla="*/ 5326 w 7964" name="T68"/>
              <a:gd fmla="*/ 5100 h 7964" name="T69"/>
              <a:gd fmla="*/ 5204 w 7964" name="T70"/>
              <a:gd fmla="*/ 5223 h 7964" name="T71"/>
              <a:gd fmla="*/ 5082 w 7964" name="T72"/>
              <a:gd fmla="*/ 2989 h 7964" name="T73"/>
              <a:gd fmla="*/ 2882 w 7964" name="T74"/>
              <a:gd fmla="*/ 2989 h 7964" name="T75"/>
              <a:gd fmla="*/ 3982 w 7964" name="T76"/>
              <a:gd fmla="*/ 4727 h 7964" name="T77"/>
              <a:gd fmla="*/ 5082 w 7964" name="T78"/>
              <a:gd fmla="*/ 2989 h 796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963" w="7963">
                <a:moveTo>
                  <a:pt x="7651" y="2432"/>
                </a:moveTo>
                <a:cubicBezTo>
                  <a:pt x="7451" y="1958"/>
                  <a:pt x="7164" y="1532"/>
                  <a:pt x="6798" y="1166"/>
                </a:cubicBezTo>
                <a:cubicBezTo>
                  <a:pt x="6432" y="800"/>
                  <a:pt x="6006" y="513"/>
                  <a:pt x="5532" y="313"/>
                </a:cubicBezTo>
                <a:cubicBezTo>
                  <a:pt x="5041" y="105"/>
                  <a:pt x="4520" y="0"/>
                  <a:pt x="3982" y="0"/>
                </a:cubicBezTo>
                <a:cubicBezTo>
                  <a:pt x="3444" y="0"/>
                  <a:pt x="2923" y="105"/>
                  <a:pt x="2432" y="313"/>
                </a:cubicBezTo>
                <a:cubicBezTo>
                  <a:pt x="1958" y="513"/>
                  <a:pt x="1532" y="800"/>
                  <a:pt x="1166" y="1166"/>
                </a:cubicBezTo>
                <a:cubicBezTo>
                  <a:pt x="800" y="1532"/>
                  <a:pt x="513" y="1958"/>
                  <a:pt x="313" y="2432"/>
                </a:cubicBezTo>
                <a:cubicBezTo>
                  <a:pt x="105" y="2923"/>
                  <a:pt x="0" y="3444"/>
                  <a:pt x="0" y="3982"/>
                </a:cubicBezTo>
                <a:cubicBezTo>
                  <a:pt x="0" y="4520"/>
                  <a:pt x="105" y="5041"/>
                  <a:pt x="313" y="5532"/>
                </a:cubicBezTo>
                <a:cubicBezTo>
                  <a:pt x="513" y="6006"/>
                  <a:pt x="800" y="6432"/>
                  <a:pt x="1166" y="6798"/>
                </a:cubicBezTo>
                <a:cubicBezTo>
                  <a:pt x="1532" y="7164"/>
                  <a:pt x="1958" y="7451"/>
                  <a:pt x="2432" y="7651"/>
                </a:cubicBezTo>
                <a:cubicBezTo>
                  <a:pt x="2923" y="7859"/>
                  <a:pt x="3444" y="7964"/>
                  <a:pt x="3982" y="7964"/>
                </a:cubicBezTo>
                <a:cubicBezTo>
                  <a:pt x="4520" y="7964"/>
                  <a:pt x="5041" y="7859"/>
                  <a:pt x="5532" y="7651"/>
                </a:cubicBezTo>
                <a:cubicBezTo>
                  <a:pt x="6006" y="7451"/>
                  <a:pt x="6432" y="7164"/>
                  <a:pt x="6798" y="6798"/>
                </a:cubicBezTo>
                <a:cubicBezTo>
                  <a:pt x="7164" y="6432"/>
                  <a:pt x="7451" y="6006"/>
                  <a:pt x="7651" y="5532"/>
                </a:cubicBezTo>
                <a:cubicBezTo>
                  <a:pt x="7859" y="5041"/>
                  <a:pt x="7964" y="4520"/>
                  <a:pt x="7964" y="3982"/>
                </a:cubicBezTo>
                <a:cubicBezTo>
                  <a:pt x="7964" y="3444"/>
                  <a:pt x="7859" y="2923"/>
                  <a:pt x="7651" y="2432"/>
                </a:cubicBezTo>
                <a:close/>
                <a:moveTo>
                  <a:pt x="2667" y="2870"/>
                </a:moveTo>
                <a:cubicBezTo>
                  <a:pt x="2710" y="2791"/>
                  <a:pt x="2792" y="2741"/>
                  <a:pt x="2882" y="2741"/>
                </a:cubicBezTo>
                <a:lnTo>
                  <a:pt x="5082" y="2741"/>
                </a:lnTo>
                <a:cubicBezTo>
                  <a:pt x="5171" y="2741"/>
                  <a:pt x="5254" y="2791"/>
                  <a:pt x="5296" y="2870"/>
                </a:cubicBezTo>
                <a:cubicBezTo>
                  <a:pt x="5317" y="2907"/>
                  <a:pt x="5326" y="2948"/>
                  <a:pt x="5326" y="2989"/>
                </a:cubicBezTo>
                <a:cubicBezTo>
                  <a:pt x="5326" y="3036"/>
                  <a:pt x="5313" y="3083"/>
                  <a:pt x="5288" y="3123"/>
                </a:cubicBezTo>
                <a:lnTo>
                  <a:pt x="4188" y="4861"/>
                </a:lnTo>
                <a:cubicBezTo>
                  <a:pt x="4143" y="4932"/>
                  <a:pt x="4065" y="4975"/>
                  <a:pt x="3982" y="4975"/>
                </a:cubicBezTo>
                <a:cubicBezTo>
                  <a:pt x="3899" y="4975"/>
                  <a:pt x="3821" y="4932"/>
                  <a:pt x="3776" y="4861"/>
                </a:cubicBezTo>
                <a:lnTo>
                  <a:pt x="2676" y="3123"/>
                </a:lnTo>
                <a:cubicBezTo>
                  <a:pt x="2650" y="3083"/>
                  <a:pt x="2637" y="3036"/>
                  <a:pt x="2637" y="2989"/>
                </a:cubicBezTo>
                <a:cubicBezTo>
                  <a:pt x="2637" y="2948"/>
                  <a:pt x="2647" y="2907"/>
                  <a:pt x="2667" y="2870"/>
                </a:cubicBezTo>
                <a:close/>
                <a:moveTo>
                  <a:pt x="5204" y="5223"/>
                </a:moveTo>
                <a:lnTo>
                  <a:pt x="2760" y="5223"/>
                </a:lnTo>
                <a:cubicBezTo>
                  <a:pt x="2692" y="5223"/>
                  <a:pt x="2637" y="5168"/>
                  <a:pt x="2637" y="5100"/>
                </a:cubicBezTo>
                <a:cubicBezTo>
                  <a:pt x="2638" y="5032"/>
                  <a:pt x="2692" y="4977"/>
                  <a:pt x="2760" y="4977"/>
                </a:cubicBezTo>
                <a:lnTo>
                  <a:pt x="5204" y="4977"/>
                </a:lnTo>
                <a:cubicBezTo>
                  <a:pt x="5271" y="4977"/>
                  <a:pt x="5326" y="5032"/>
                  <a:pt x="5326" y="5100"/>
                </a:cubicBezTo>
                <a:cubicBezTo>
                  <a:pt x="5326" y="5168"/>
                  <a:pt x="5271" y="5223"/>
                  <a:pt x="5204" y="5223"/>
                </a:cubicBezTo>
                <a:close/>
                <a:moveTo>
                  <a:pt x="5082" y="2989"/>
                </a:moveTo>
                <a:lnTo>
                  <a:pt x="2882" y="2989"/>
                </a:lnTo>
                <a:lnTo>
                  <a:pt x="3982" y="4727"/>
                </a:lnTo>
                <a:lnTo>
                  <a:pt x="5082" y="2989"/>
                </a:lnTo>
                <a:close/>
              </a:path>
            </a:pathLst>
          </a:custGeom>
          <a:solidFill>
            <a:schemeClr val="bg1"/>
          </a:solidFill>
          <a:ln>
            <a:noFill/>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cs typeface="+mn-ea"/>
              <a:sym typeface="+mn-lt"/>
            </a:endParaRPr>
          </a:p>
        </p:txBody>
      </p:sp>
      <p:sp>
        <p:nvSpPr>
          <p:cNvPr id="21" name="Freeform: Shape 13">
            <a:extLst>
              <a:ext uri="{FF2B5EF4-FFF2-40B4-BE49-F238E27FC236}">
                <a16:creationId xmlns:a16="http://schemas.microsoft.com/office/drawing/2014/main" id="{C78364E5-DB31-48C7-8D5C-78F0BE6E9218}"/>
              </a:ext>
            </a:extLst>
          </p:cNvPr>
          <p:cNvSpPr/>
          <p:nvPr/>
        </p:nvSpPr>
        <p:spPr bwMode="auto">
          <a:xfrm>
            <a:off x="3396050" y="3308105"/>
            <a:ext cx="357061" cy="408116"/>
          </a:xfrm>
          <a:custGeom>
            <a:gdLst>
              <a:gd fmla="*/ 8582 w 9077" name="T0"/>
              <a:gd fmla="*/ 4538 h 10373" name="T1"/>
              <a:gd fmla="*/ 9077 w 9077" name="T2"/>
              <a:gd fmla="*/ 4538 h 10373" name="T3"/>
              <a:gd fmla="*/ 9077 w 9077" name="T4"/>
              <a:gd fmla="*/ 9151 h 10373" name="T5"/>
              <a:gd fmla="*/ 7855 w 9077" name="T6"/>
              <a:gd fmla="*/ 10373 h 10373" name="T7"/>
              <a:gd fmla="*/ 4789 w 9077" name="T8"/>
              <a:gd fmla="*/ 10373 h 10373" name="T9"/>
              <a:gd fmla="*/ 4539 w 9077" name="T10"/>
              <a:gd fmla="*/ 10123 h 10373" name="T11"/>
              <a:gd fmla="*/ 4539 w 9077" name="T12"/>
              <a:gd fmla="*/ 9562 h 10373" name="T13"/>
              <a:gd fmla="*/ 4789 w 9077" name="T14"/>
              <a:gd fmla="*/ 9312 h 10373" name="T15"/>
              <a:gd fmla="*/ 7532 w 9077" name="T16"/>
              <a:gd fmla="*/ 9312 h 10373" name="T17"/>
              <a:gd fmla="*/ 8106 w 9077" name="T18"/>
              <a:gd fmla="*/ 8738 h 10373" name="T19"/>
              <a:gd fmla="*/ 8106 w 9077" name="T20"/>
              <a:gd fmla="*/ 7780 h 10373" name="T21"/>
              <a:gd fmla="*/ 6734 w 9077" name="T22"/>
              <a:gd fmla="*/ 7780 h 10373" name="T23"/>
              <a:gd fmla="*/ 6484 w 9077" name="T24"/>
              <a:gd fmla="*/ 7530 h 10373" name="T25"/>
              <a:gd fmla="*/ 6484 w 9077" name="T26"/>
              <a:gd fmla="*/ 4788 h 10373" name="T27"/>
              <a:gd fmla="*/ 6734 w 9077" name="T28"/>
              <a:gd fmla="*/ 4538 h 10373" name="T29"/>
              <a:gd fmla="*/ 8582 w 9077" name="T30"/>
              <a:gd fmla="*/ 4538 h 10373" name="T31"/>
              <a:gd fmla="*/ 8087 w 9077" name="T32"/>
              <a:gd fmla="*/ 4538 h 10373" name="T33"/>
              <a:gd fmla="*/ 8087 w 9077" name="T34"/>
              <a:gd fmla="*/ 4520 h 10373" name="T35"/>
              <a:gd fmla="*/ 4521 w 9077" name="T36"/>
              <a:gd fmla="*/ 972 h 10373" name="T37"/>
              <a:gd fmla="*/ 955 w 9077" name="T38"/>
              <a:gd fmla="*/ 4520 h 10373" name="T39"/>
              <a:gd fmla="*/ 955 w 9077" name="T40"/>
              <a:gd fmla="*/ 4538 h 10373" name="T41"/>
              <a:gd fmla="*/ 0 w 9077" name="T42"/>
              <a:gd fmla="*/ 4538 h 10373" name="T43"/>
              <a:gd fmla="*/ 0 w 9077" name="T44"/>
              <a:gd fmla="*/ 6558 h 10373" name="T45"/>
              <a:gd fmla="*/ 1222 w 9077" name="T46"/>
              <a:gd fmla="*/ 7781 h 10373" name="T47"/>
              <a:gd fmla="*/ 2343 w 9077" name="T48"/>
              <a:gd fmla="*/ 7781 h 10373" name="T49"/>
              <a:gd fmla="*/ 2593 w 9077" name="T50"/>
              <a:gd fmla="*/ 7531 h 10373" name="T51"/>
              <a:gd fmla="*/ 2593 w 9077" name="T52"/>
              <a:gd fmla="*/ 4788 h 10373" name="T53"/>
              <a:gd fmla="*/ 2343 w 9077" name="T54"/>
              <a:gd fmla="*/ 4538 h 10373" name="T55"/>
              <a:gd fmla="*/ 0 w 9077" name="T56"/>
              <a:gd fmla="*/ 4538 h 10373" name="T57"/>
              <a:gd fmla="*/ 0 w 9077" name="T58"/>
              <a:gd fmla="*/ 4516 h 10373" name="T59"/>
              <a:gd fmla="*/ 4539 w 9077" name="T60"/>
              <a:gd fmla="*/ 0 h 10373" name="T61"/>
              <a:gd fmla="*/ 9077 w 9077" name="T62"/>
              <a:gd fmla="*/ 4516 h 10373" name="T63"/>
              <a:gd fmla="*/ 9077 w 9077" name="T64"/>
              <a:gd fmla="*/ 4538 h 10373" name="T65"/>
              <a:gd fmla="*/ 8582 w 9077" name="T66"/>
              <a:gd fmla="*/ 4538 h 1037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0373" w="9077">
                <a:moveTo>
                  <a:pt x="8582" y="4538"/>
                </a:moveTo>
                <a:lnTo>
                  <a:pt x="9077" y="4538"/>
                </a:lnTo>
                <a:lnTo>
                  <a:pt x="9077" y="9151"/>
                </a:lnTo>
                <a:cubicBezTo>
                  <a:pt x="9077" y="9826"/>
                  <a:pt x="8530" y="10373"/>
                  <a:pt x="7855" y="10373"/>
                </a:cubicBezTo>
                <a:lnTo>
                  <a:pt x="4789" y="10373"/>
                </a:lnTo>
                <a:cubicBezTo>
                  <a:pt x="4651" y="10373"/>
                  <a:pt x="4539" y="10261"/>
                  <a:pt x="4539" y="10123"/>
                </a:cubicBezTo>
                <a:lnTo>
                  <a:pt x="4539" y="9562"/>
                </a:lnTo>
                <a:cubicBezTo>
                  <a:pt x="4539" y="9425"/>
                  <a:pt x="4651" y="9312"/>
                  <a:pt x="4789" y="9312"/>
                </a:cubicBezTo>
                <a:lnTo>
                  <a:pt x="7532" y="9312"/>
                </a:lnTo>
                <a:cubicBezTo>
                  <a:pt x="7850" y="9312"/>
                  <a:pt x="8106" y="9055"/>
                  <a:pt x="8106" y="8738"/>
                </a:cubicBezTo>
                <a:lnTo>
                  <a:pt x="8106" y="7780"/>
                </a:lnTo>
                <a:lnTo>
                  <a:pt x="6734" y="7780"/>
                </a:lnTo>
                <a:cubicBezTo>
                  <a:pt x="6596" y="7780"/>
                  <a:pt x="6484" y="7667"/>
                  <a:pt x="6484" y="7530"/>
                </a:cubicBezTo>
                <a:lnTo>
                  <a:pt x="6484" y="4788"/>
                </a:lnTo>
                <a:cubicBezTo>
                  <a:pt x="6484" y="4651"/>
                  <a:pt x="6596" y="4538"/>
                  <a:pt x="6734" y="4538"/>
                </a:cubicBezTo>
                <a:lnTo>
                  <a:pt x="8582" y="4538"/>
                </a:lnTo>
                <a:lnTo>
                  <a:pt x="8087" y="4538"/>
                </a:lnTo>
                <a:lnTo>
                  <a:pt x="8087" y="4520"/>
                </a:lnTo>
                <a:cubicBezTo>
                  <a:pt x="8087" y="2560"/>
                  <a:pt x="6491" y="972"/>
                  <a:pt x="4521" y="972"/>
                </a:cubicBezTo>
                <a:cubicBezTo>
                  <a:pt x="2552" y="972"/>
                  <a:pt x="955" y="2561"/>
                  <a:pt x="955" y="4520"/>
                </a:cubicBezTo>
                <a:lnTo>
                  <a:pt x="955" y="4538"/>
                </a:lnTo>
                <a:lnTo>
                  <a:pt x="0" y="4538"/>
                </a:lnTo>
                <a:lnTo>
                  <a:pt x="0" y="6558"/>
                </a:lnTo>
                <a:cubicBezTo>
                  <a:pt x="0" y="7233"/>
                  <a:pt x="547" y="7781"/>
                  <a:pt x="1222" y="7781"/>
                </a:cubicBezTo>
                <a:lnTo>
                  <a:pt x="2343" y="7781"/>
                </a:lnTo>
                <a:cubicBezTo>
                  <a:pt x="2481" y="7781"/>
                  <a:pt x="2593" y="7668"/>
                  <a:pt x="2593" y="7531"/>
                </a:cubicBezTo>
                <a:lnTo>
                  <a:pt x="2593" y="4788"/>
                </a:lnTo>
                <a:cubicBezTo>
                  <a:pt x="2593" y="4651"/>
                  <a:pt x="2481" y="4538"/>
                  <a:pt x="2343" y="4538"/>
                </a:cubicBezTo>
                <a:lnTo>
                  <a:pt x="0" y="4538"/>
                </a:lnTo>
                <a:lnTo>
                  <a:pt x="0" y="4516"/>
                </a:lnTo>
                <a:cubicBezTo>
                  <a:pt x="0" y="2022"/>
                  <a:pt x="2032" y="0"/>
                  <a:pt x="4539" y="0"/>
                </a:cubicBezTo>
                <a:cubicBezTo>
                  <a:pt x="7045" y="0"/>
                  <a:pt x="9077" y="2021"/>
                  <a:pt x="9077" y="4516"/>
                </a:cubicBezTo>
                <a:lnTo>
                  <a:pt x="9077" y="4538"/>
                </a:lnTo>
                <a:lnTo>
                  <a:pt x="8582" y="4538"/>
                </a:lnTo>
                <a:close/>
              </a:path>
            </a:pathLst>
          </a:custGeom>
          <a:solidFill>
            <a:schemeClr val="bg1"/>
          </a:solidFill>
          <a:ln>
            <a:noFill/>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cs typeface="+mn-ea"/>
              <a:sym typeface="+mn-lt"/>
            </a:endParaRPr>
          </a:p>
        </p:txBody>
      </p:sp>
      <p:grpSp>
        <p:nvGrpSpPr>
          <p:cNvPr id="11" name="组合 10">
            <a:extLst>
              <a:ext uri="{FF2B5EF4-FFF2-40B4-BE49-F238E27FC236}">
                <a16:creationId xmlns:a16="http://schemas.microsoft.com/office/drawing/2014/main" id="{860701A9-14C0-48DF-85BA-2A426FD350AF}"/>
              </a:ext>
            </a:extLst>
          </p:cNvPr>
          <p:cNvGrpSpPr/>
          <p:nvPr/>
        </p:nvGrpSpPr>
        <p:grpSpPr>
          <a:xfrm>
            <a:off x="1261997" y="4057478"/>
            <a:ext cx="3179627" cy="2339161"/>
            <a:chOff x="937750" y="5016378"/>
            <a:chExt cx="3179627" cy="2339161"/>
          </a:xfrm>
        </p:grpSpPr>
        <p:sp>
          <p:nvSpPr>
            <p:cNvPr id="12" name="矩形 11">
              <a:extLst>
                <a:ext uri="{FF2B5EF4-FFF2-40B4-BE49-F238E27FC236}">
                  <a16:creationId xmlns:a16="http://schemas.microsoft.com/office/drawing/2014/main" id="{722D41B1-2081-4A9D-8AFE-2389110F087E}"/>
                </a:ext>
              </a:extLst>
            </p:cNvPr>
            <p:cNvSpPr/>
            <p:nvPr/>
          </p:nvSpPr>
          <p:spPr>
            <a:xfrm>
              <a:off x="937750" y="5622629"/>
              <a:ext cx="3179627" cy="1737360"/>
            </a:xfrm>
            <a:prstGeom prst="rect">
              <a:avLst/>
            </a:prstGeom>
          </p:spPr>
          <p:txBody>
            <a:bodyPr wrap="square">
              <a:spAutoFit/>
              <a:scene3d>
                <a:camera prst="orthographicFront"/>
                <a:lightRig dir="t" rig="threePt"/>
              </a:scene3d>
              <a:sp3d contourW="12700"/>
            </a:bodyPr>
            <a:lstStyle/>
            <a:p>
              <a:pPr algn="just">
                <a:lnSpc>
                  <a:spcPct val="120000"/>
                </a:lnSpc>
                <a:spcBef>
                  <a:spcPct val="20000"/>
                </a:spcBef>
              </a:pPr>
              <a:r>
                <a:rPr altLang="en-US" lang="zh-CN">
                  <a:solidFill>
                    <a:srgbClr val="000000"/>
                  </a:solidFill>
                  <a:cs typeface="+mn-ea"/>
                  <a:sym typeface="+mn-lt"/>
                </a:rPr>
                <a:t>不良事件相关护士46.27％的护龄在5年以内，且资历也较低（52.54％职称为护士）护士的评估和沟通能力会直接影响患者整体护理质量。 </a:t>
              </a:r>
            </a:p>
          </p:txBody>
        </p:sp>
        <p:sp>
          <p:nvSpPr>
            <p:cNvPr id="13" name="矩形 12">
              <a:extLst>
                <a:ext uri="{FF2B5EF4-FFF2-40B4-BE49-F238E27FC236}">
                  <a16:creationId xmlns:a16="http://schemas.microsoft.com/office/drawing/2014/main" id="{5A5A5ABE-FEEF-48AB-8B5F-D96D1406F3E5}"/>
                </a:ext>
              </a:extLst>
            </p:cNvPr>
            <p:cNvSpPr/>
            <p:nvPr/>
          </p:nvSpPr>
          <p:spPr>
            <a:xfrm>
              <a:off x="937750" y="5016378"/>
              <a:ext cx="2241974" cy="530352"/>
            </a:xfrm>
            <a:prstGeom prst="rect">
              <a:avLst/>
            </a:prstGeom>
          </p:spPr>
          <p:txBody>
            <a:bodyPr wrap="square">
              <a:spAutoFit/>
              <a:scene3d>
                <a:camera prst="orthographicFront"/>
                <a:lightRig dir="t" rig="threePt"/>
              </a:scene3d>
              <a:sp3d contourW="12700"/>
            </a:bodyPr>
            <a:lstStyle/>
            <a:p>
              <a:pPr>
                <a:lnSpc>
                  <a:spcPct val="120000"/>
                </a:lnSpc>
              </a:pPr>
              <a:r>
                <a:rPr altLang="en-US" b="1" lang="zh-CN" sz="2400">
                  <a:solidFill>
                    <a:schemeClr val="tx1">
                      <a:lumMod val="65000"/>
                      <a:lumOff val="35000"/>
                    </a:schemeClr>
                  </a:solidFill>
                  <a:cs typeface="+mn-ea"/>
                  <a:sym typeface="+mn-lt"/>
                </a:rPr>
                <a:t>不良事件特点</a:t>
              </a:r>
            </a:p>
          </p:txBody>
        </p:sp>
      </p:grpSp>
      <p:grpSp>
        <p:nvGrpSpPr>
          <p:cNvPr id="14" name="组合 13">
            <a:extLst>
              <a:ext uri="{FF2B5EF4-FFF2-40B4-BE49-F238E27FC236}">
                <a16:creationId xmlns:a16="http://schemas.microsoft.com/office/drawing/2014/main" id="{EA09E5F1-EB10-439A-8527-8AB34018E03B}"/>
              </a:ext>
            </a:extLst>
          </p:cNvPr>
          <p:cNvGrpSpPr/>
          <p:nvPr/>
        </p:nvGrpSpPr>
        <p:grpSpPr>
          <a:xfrm>
            <a:off x="4641209" y="4057478"/>
            <a:ext cx="3038255" cy="1674364"/>
            <a:chOff x="937750" y="5016378"/>
            <a:chExt cx="3038255" cy="1674364"/>
          </a:xfrm>
        </p:grpSpPr>
        <p:sp>
          <p:nvSpPr>
            <p:cNvPr id="15" name="矩形 14">
              <a:extLst>
                <a:ext uri="{FF2B5EF4-FFF2-40B4-BE49-F238E27FC236}">
                  <a16:creationId xmlns:a16="http://schemas.microsoft.com/office/drawing/2014/main" id="{BCA74DD9-2D74-4423-B980-B35DF4959DC1}"/>
                </a:ext>
              </a:extLst>
            </p:cNvPr>
            <p:cNvSpPr/>
            <p:nvPr/>
          </p:nvSpPr>
          <p:spPr>
            <a:xfrm>
              <a:off x="937750" y="5622629"/>
              <a:ext cx="3038255" cy="1078992"/>
            </a:xfrm>
            <a:prstGeom prst="rect">
              <a:avLst/>
            </a:prstGeom>
          </p:spPr>
          <p:txBody>
            <a:bodyPr wrap="square">
              <a:spAutoFit/>
              <a:scene3d>
                <a:camera prst="orthographicFront"/>
                <a:lightRig dir="t" rig="threePt"/>
              </a:scene3d>
              <a:sp3d contourW="12700"/>
            </a:bodyPr>
            <a:lstStyle/>
            <a:p>
              <a:pPr algn="just">
                <a:lnSpc>
                  <a:spcPct val="120000"/>
                </a:lnSpc>
                <a:spcBef>
                  <a:spcPct val="20000"/>
                </a:spcBef>
              </a:pPr>
              <a:r>
                <a:rPr altLang="en-US" lang="zh-CN">
                  <a:solidFill>
                    <a:srgbClr val="000000"/>
                  </a:solidFill>
                  <a:cs typeface="+mn-ea"/>
                  <a:sym typeface="+mn-lt"/>
                </a:rPr>
                <a:t>在临床实践中，护士评估不全面，遗漏一些有价值的护理资料，形成护理安全隐患。</a:t>
              </a:r>
            </a:p>
          </p:txBody>
        </p:sp>
        <p:sp>
          <p:nvSpPr>
            <p:cNvPr id="16" name="矩形 15">
              <a:extLst>
                <a:ext uri="{FF2B5EF4-FFF2-40B4-BE49-F238E27FC236}">
                  <a16:creationId xmlns:a16="http://schemas.microsoft.com/office/drawing/2014/main" id="{A4BD6FA5-B170-4D99-A51C-DA05C1F34140}"/>
                </a:ext>
              </a:extLst>
            </p:cNvPr>
            <p:cNvSpPr/>
            <p:nvPr/>
          </p:nvSpPr>
          <p:spPr>
            <a:xfrm>
              <a:off x="937750" y="5016378"/>
              <a:ext cx="2241974" cy="530352"/>
            </a:xfrm>
            <a:prstGeom prst="rect">
              <a:avLst/>
            </a:prstGeom>
          </p:spPr>
          <p:txBody>
            <a:bodyPr wrap="square">
              <a:spAutoFit/>
              <a:scene3d>
                <a:camera prst="orthographicFront"/>
                <a:lightRig dir="t" rig="threePt"/>
              </a:scene3d>
              <a:sp3d contourW="12700"/>
            </a:bodyPr>
            <a:lstStyle/>
            <a:p>
              <a:pPr>
                <a:lnSpc>
                  <a:spcPct val="120000"/>
                </a:lnSpc>
              </a:pPr>
              <a:r>
                <a:rPr altLang="en-US" b="1" lang="zh-CN" sz="2400">
                  <a:solidFill>
                    <a:schemeClr val="tx1">
                      <a:lumMod val="65000"/>
                      <a:lumOff val="35000"/>
                    </a:schemeClr>
                  </a:solidFill>
                  <a:cs typeface="+mn-ea"/>
                  <a:sym typeface="+mn-lt"/>
                </a:rPr>
                <a:t>不良事件特点</a:t>
              </a:r>
            </a:p>
          </p:txBody>
        </p:sp>
      </p:grpSp>
      <p:grpSp>
        <p:nvGrpSpPr>
          <p:cNvPr id="17" name="组合 16">
            <a:extLst>
              <a:ext uri="{FF2B5EF4-FFF2-40B4-BE49-F238E27FC236}">
                <a16:creationId xmlns:a16="http://schemas.microsoft.com/office/drawing/2014/main" id="{E36AA8C9-52B6-4BA7-8402-C45786005F28}"/>
              </a:ext>
            </a:extLst>
          </p:cNvPr>
          <p:cNvGrpSpPr/>
          <p:nvPr/>
        </p:nvGrpSpPr>
        <p:grpSpPr>
          <a:xfrm>
            <a:off x="7879048" y="4057478"/>
            <a:ext cx="3038255" cy="1660084"/>
            <a:chOff x="937750" y="5016378"/>
            <a:chExt cx="3038255" cy="1660084"/>
          </a:xfrm>
        </p:grpSpPr>
        <p:sp>
          <p:nvSpPr>
            <p:cNvPr id="18" name="矩形 17">
              <a:extLst>
                <a:ext uri="{FF2B5EF4-FFF2-40B4-BE49-F238E27FC236}">
                  <a16:creationId xmlns:a16="http://schemas.microsoft.com/office/drawing/2014/main" id="{FB2A93DC-E04C-4080-B431-AED341BD747C}"/>
                </a:ext>
              </a:extLst>
            </p:cNvPr>
            <p:cNvSpPr/>
            <p:nvPr/>
          </p:nvSpPr>
          <p:spPr>
            <a:xfrm>
              <a:off x="937749" y="5608350"/>
              <a:ext cx="3038255" cy="1078992"/>
            </a:xfrm>
            <a:prstGeom prst="rect">
              <a:avLst/>
            </a:prstGeom>
          </p:spPr>
          <p:txBody>
            <a:bodyPr wrap="square">
              <a:spAutoFit/>
              <a:scene3d>
                <a:camera prst="orthographicFront"/>
                <a:lightRig dir="t" rig="threePt"/>
              </a:scene3d>
              <a:sp3d contourW="12700"/>
            </a:bodyPr>
            <a:lstStyle/>
            <a:p>
              <a:pPr>
                <a:lnSpc>
                  <a:spcPct val="120000"/>
                </a:lnSpc>
                <a:spcBef>
                  <a:spcPct val="20000"/>
                </a:spcBef>
              </a:pPr>
              <a:r>
                <a:rPr altLang="en-US" lang="zh-CN">
                  <a:solidFill>
                    <a:srgbClr val="000000"/>
                  </a:solidFill>
                  <a:cs typeface="+mn-ea"/>
                  <a:sym typeface="+mn-lt"/>
                </a:rPr>
                <a:t>大部分护理不良事件的发生是护士违反了操作常规和三查七对制度。</a:t>
              </a:r>
            </a:p>
          </p:txBody>
        </p:sp>
        <p:sp>
          <p:nvSpPr>
            <p:cNvPr id="19" name="矩形 18">
              <a:extLst>
                <a:ext uri="{FF2B5EF4-FFF2-40B4-BE49-F238E27FC236}">
                  <a16:creationId xmlns:a16="http://schemas.microsoft.com/office/drawing/2014/main" id="{B629CA65-B576-4FE8-9886-2A74722453FC}"/>
                </a:ext>
              </a:extLst>
            </p:cNvPr>
            <p:cNvSpPr/>
            <p:nvPr/>
          </p:nvSpPr>
          <p:spPr>
            <a:xfrm>
              <a:off x="937749" y="5016378"/>
              <a:ext cx="2241974" cy="530352"/>
            </a:xfrm>
            <a:prstGeom prst="rect">
              <a:avLst/>
            </a:prstGeom>
          </p:spPr>
          <p:txBody>
            <a:bodyPr wrap="square">
              <a:spAutoFit/>
              <a:scene3d>
                <a:camera prst="orthographicFront"/>
                <a:lightRig dir="t" rig="threePt"/>
              </a:scene3d>
              <a:sp3d contourW="12700"/>
            </a:bodyPr>
            <a:lstStyle/>
            <a:p>
              <a:pPr>
                <a:lnSpc>
                  <a:spcPct val="120000"/>
                </a:lnSpc>
              </a:pPr>
              <a:r>
                <a:rPr altLang="en-US" b="1" lang="zh-CN" sz="2400">
                  <a:solidFill>
                    <a:schemeClr val="tx1">
                      <a:lumMod val="65000"/>
                      <a:lumOff val="35000"/>
                    </a:schemeClr>
                  </a:solidFill>
                  <a:cs typeface="+mn-ea"/>
                  <a:sym typeface="+mn-lt"/>
                </a:rPr>
                <a:t>不良事件特点</a:t>
              </a:r>
            </a:p>
          </p:txBody>
        </p:sp>
      </p:grpSp>
      <p:sp>
        <p:nvSpPr>
          <p:cNvPr id="20" name="矩形 19">
            <a:extLst>
              <a:ext uri="{FF2B5EF4-FFF2-40B4-BE49-F238E27FC236}">
                <a16:creationId xmlns:a16="http://schemas.microsoft.com/office/drawing/2014/main" id="{F1F725A7-6B66-489F-8DC0-697DB91C1A84}"/>
              </a:ext>
            </a:extLst>
          </p:cNvPr>
          <p:cNvSpPr/>
          <p:nvPr/>
        </p:nvSpPr>
        <p:spPr>
          <a:xfrm>
            <a:off x="1447133" y="641706"/>
            <a:ext cx="6278880" cy="701040"/>
          </a:xfrm>
          <a:prstGeom prst="rect">
            <a:avLst/>
          </a:prstGeom>
        </p:spPr>
        <p:txBody>
          <a:bodyPr wrap="none">
            <a:spAutoFit/>
          </a:bodyPr>
          <a:lstStyle/>
          <a:p>
            <a:r>
              <a:rPr altLang="en-US" lang="zh-CN" sz="4000">
                <a:solidFill>
                  <a:schemeClr val="tx1">
                    <a:lumMod val="75000"/>
                    <a:lumOff val="25000"/>
                  </a:schemeClr>
                </a:solidFill>
                <a:cs typeface="+mn-ea"/>
                <a:sym typeface="+mn-lt"/>
              </a:rPr>
              <a:t>护理不良事件发生特点分析</a:t>
            </a:r>
          </a:p>
        </p:txBody>
      </p:sp>
    </p:spTree>
    <p:custDataLst>
      <p:tags r:id="rId8"/>
    </p:custDataLst>
    <p:extLst>
      <p:ext uri="{BB962C8B-B14F-4D97-AF65-F5344CB8AC3E}">
        <p14:creationId val="1812349351"/>
      </p:ext>
    </p:extLst>
  </p:cSld>
  <p:clrMapOvr>
    <a:masterClrMapping/>
  </p:clrMapOvr>
  <mc:AlternateContent>
    <mc:Choice Requires="p14">
      <p:transition advTm="3000" p14:dur="1400" spd="slow">
        <p14:doors/>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1+#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1000" id="12"/>
                                        <p:tgtEl>
                                          <p:spTgt spid="2"/>
                                        </p:tgtEl>
                                      </p:cBhvr>
                                    </p:animEffect>
                                    <p:anim calcmode="lin" valueType="num">
                                      <p:cBhvr>
                                        <p:cTn dur="1000" fill="hold" id="13"/>
                                        <p:tgtEl>
                                          <p:spTgt spid="2"/>
                                        </p:tgtEl>
                                        <p:attrNameLst>
                                          <p:attrName>ppt_x</p:attrName>
                                        </p:attrNameLst>
                                      </p:cBhvr>
                                      <p:tavLst>
                                        <p:tav tm="0">
                                          <p:val>
                                            <p:strVal val="#ppt_x"/>
                                          </p:val>
                                        </p:tav>
                                        <p:tav tm="100000">
                                          <p:val>
                                            <p:strVal val="#ppt_x"/>
                                          </p:val>
                                        </p:tav>
                                      </p:tavLst>
                                    </p:anim>
                                    <p:anim calcmode="lin" valueType="num">
                                      <p:cBhvr>
                                        <p:cTn dur="1000" fill="hold" id="14"/>
                                        <p:tgtEl>
                                          <p:spTgt spid="2"/>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1000" id="17"/>
                                        <p:tgtEl>
                                          <p:spTgt spid="3"/>
                                        </p:tgtEl>
                                      </p:cBhvr>
                                    </p:animEffect>
                                    <p:anim calcmode="lin" valueType="num">
                                      <p:cBhvr>
                                        <p:cTn dur="1000" fill="hold" id="18"/>
                                        <p:tgtEl>
                                          <p:spTgt spid="3"/>
                                        </p:tgtEl>
                                        <p:attrNameLst>
                                          <p:attrName>ppt_x</p:attrName>
                                        </p:attrNameLst>
                                      </p:cBhvr>
                                      <p:tavLst>
                                        <p:tav tm="0">
                                          <p:val>
                                            <p:strVal val="#ppt_x"/>
                                          </p:val>
                                        </p:tav>
                                        <p:tav tm="100000">
                                          <p:val>
                                            <p:strVal val="#ppt_x"/>
                                          </p:val>
                                        </p:tav>
                                      </p:tavLst>
                                    </p:anim>
                                    <p:anim calcmode="lin" valueType="num">
                                      <p:cBhvr>
                                        <p:cTn dur="1000" fill="hold" id="19"/>
                                        <p:tgtEl>
                                          <p:spTgt spid="3"/>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4"/>
                                        </p:tgtEl>
                                        <p:attrNameLst>
                                          <p:attrName>style.visibility</p:attrName>
                                        </p:attrNameLst>
                                      </p:cBhvr>
                                      <p:to>
                                        <p:strVal val="visible"/>
                                      </p:to>
                                    </p:set>
                                    <p:animEffect filter="fade" transition="in">
                                      <p:cBhvr>
                                        <p:cTn dur="1000" id="22"/>
                                        <p:tgtEl>
                                          <p:spTgt spid="4"/>
                                        </p:tgtEl>
                                      </p:cBhvr>
                                    </p:animEffect>
                                    <p:anim calcmode="lin" valueType="num">
                                      <p:cBhvr>
                                        <p:cTn dur="1000" fill="hold" id="23"/>
                                        <p:tgtEl>
                                          <p:spTgt spid="4"/>
                                        </p:tgtEl>
                                        <p:attrNameLst>
                                          <p:attrName>ppt_x</p:attrName>
                                        </p:attrNameLst>
                                      </p:cBhvr>
                                      <p:tavLst>
                                        <p:tav tm="0">
                                          <p:val>
                                            <p:strVal val="#ppt_x"/>
                                          </p:val>
                                        </p:tav>
                                        <p:tav tm="100000">
                                          <p:val>
                                            <p:strVal val="#ppt_x"/>
                                          </p:val>
                                        </p:tav>
                                      </p:tavLst>
                                    </p:anim>
                                    <p:anim calcmode="lin" valueType="num">
                                      <p:cBhvr>
                                        <p:cTn dur="1000" fill="hold" id="24"/>
                                        <p:tgtEl>
                                          <p:spTgt spid="4"/>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500"/>
                            </p:stCondLst>
                            <p:childTnLst>
                              <p:par>
                                <p:cTn fill="hold" grpId="0" id="26" nodeType="afterEffect" presetClass="entr" presetID="53" presetSubtype="0">
                                  <p:stCondLst>
                                    <p:cond delay="0"/>
                                  </p:stCondLst>
                                  <p:childTnLst>
                                    <p:set>
                                      <p:cBhvr>
                                        <p:cTn dur="1" fill="hold" id="27">
                                          <p:stCondLst>
                                            <p:cond delay="0"/>
                                          </p:stCondLst>
                                        </p:cTn>
                                        <p:tgtEl>
                                          <p:spTgt spid="5"/>
                                        </p:tgtEl>
                                        <p:attrNameLst>
                                          <p:attrName>style.visibility</p:attrName>
                                        </p:attrNameLst>
                                      </p:cBhvr>
                                      <p:to>
                                        <p:strVal val="visible"/>
                                      </p:to>
                                    </p:set>
                                    <p:anim calcmode="lin" valueType="num">
                                      <p:cBhvr>
                                        <p:cTn dur="500" fill="hold" id="28"/>
                                        <p:tgtEl>
                                          <p:spTgt spid="5"/>
                                        </p:tgtEl>
                                        <p:attrNameLst>
                                          <p:attrName>ppt_w</p:attrName>
                                        </p:attrNameLst>
                                      </p:cBhvr>
                                      <p:tavLst>
                                        <p:tav tm="0">
                                          <p:val>
                                            <p:fltVal val="0"/>
                                          </p:val>
                                        </p:tav>
                                        <p:tav tm="100000">
                                          <p:val>
                                            <p:strVal val="#ppt_w"/>
                                          </p:val>
                                        </p:tav>
                                      </p:tavLst>
                                    </p:anim>
                                    <p:anim calcmode="lin" valueType="num">
                                      <p:cBhvr>
                                        <p:cTn dur="500" fill="hold" id="29"/>
                                        <p:tgtEl>
                                          <p:spTgt spid="5"/>
                                        </p:tgtEl>
                                        <p:attrNameLst>
                                          <p:attrName>ppt_h</p:attrName>
                                        </p:attrNameLst>
                                      </p:cBhvr>
                                      <p:tavLst>
                                        <p:tav tm="0">
                                          <p:val>
                                            <p:fltVal val="0"/>
                                          </p:val>
                                        </p:tav>
                                        <p:tav tm="100000">
                                          <p:val>
                                            <p:strVal val="#ppt_h"/>
                                          </p:val>
                                        </p:tav>
                                      </p:tavLst>
                                    </p:anim>
                                    <p:animEffect filter="fade" transition="in">
                                      <p:cBhvr>
                                        <p:cTn dur="500" id="30"/>
                                        <p:tgtEl>
                                          <p:spTgt spid="5"/>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6"/>
                                        </p:tgtEl>
                                        <p:attrNameLst>
                                          <p:attrName>style.visibility</p:attrName>
                                        </p:attrNameLst>
                                      </p:cBhvr>
                                      <p:to>
                                        <p:strVal val="visible"/>
                                      </p:to>
                                    </p:set>
                                    <p:anim calcmode="lin" valueType="num">
                                      <p:cBhvr>
                                        <p:cTn dur="500" fill="hold" id="33"/>
                                        <p:tgtEl>
                                          <p:spTgt spid="6"/>
                                        </p:tgtEl>
                                        <p:attrNameLst>
                                          <p:attrName>ppt_w</p:attrName>
                                        </p:attrNameLst>
                                      </p:cBhvr>
                                      <p:tavLst>
                                        <p:tav tm="0">
                                          <p:val>
                                            <p:fltVal val="0"/>
                                          </p:val>
                                        </p:tav>
                                        <p:tav tm="100000">
                                          <p:val>
                                            <p:strVal val="#ppt_w"/>
                                          </p:val>
                                        </p:tav>
                                      </p:tavLst>
                                    </p:anim>
                                    <p:anim calcmode="lin" valueType="num">
                                      <p:cBhvr>
                                        <p:cTn dur="500" fill="hold" id="34"/>
                                        <p:tgtEl>
                                          <p:spTgt spid="6"/>
                                        </p:tgtEl>
                                        <p:attrNameLst>
                                          <p:attrName>ppt_h</p:attrName>
                                        </p:attrNameLst>
                                      </p:cBhvr>
                                      <p:tavLst>
                                        <p:tav tm="0">
                                          <p:val>
                                            <p:fltVal val="0"/>
                                          </p:val>
                                        </p:tav>
                                        <p:tav tm="100000">
                                          <p:val>
                                            <p:strVal val="#ppt_h"/>
                                          </p:val>
                                        </p:tav>
                                      </p:tavLst>
                                    </p:anim>
                                    <p:animEffect filter="fade" transition="in">
                                      <p:cBhvr>
                                        <p:cTn dur="500" id="35"/>
                                        <p:tgtEl>
                                          <p:spTgt spid="6"/>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7"/>
                                        </p:tgtEl>
                                        <p:attrNameLst>
                                          <p:attrName>style.visibility</p:attrName>
                                        </p:attrNameLst>
                                      </p:cBhvr>
                                      <p:to>
                                        <p:strVal val="visible"/>
                                      </p:to>
                                    </p:set>
                                    <p:anim calcmode="lin" valueType="num">
                                      <p:cBhvr>
                                        <p:cTn dur="500" fill="hold" id="38"/>
                                        <p:tgtEl>
                                          <p:spTgt spid="7"/>
                                        </p:tgtEl>
                                        <p:attrNameLst>
                                          <p:attrName>ppt_w</p:attrName>
                                        </p:attrNameLst>
                                      </p:cBhvr>
                                      <p:tavLst>
                                        <p:tav tm="0">
                                          <p:val>
                                            <p:fltVal val="0"/>
                                          </p:val>
                                        </p:tav>
                                        <p:tav tm="100000">
                                          <p:val>
                                            <p:strVal val="#ppt_w"/>
                                          </p:val>
                                        </p:tav>
                                      </p:tavLst>
                                    </p:anim>
                                    <p:anim calcmode="lin" valueType="num">
                                      <p:cBhvr>
                                        <p:cTn dur="500" fill="hold" id="39"/>
                                        <p:tgtEl>
                                          <p:spTgt spid="7"/>
                                        </p:tgtEl>
                                        <p:attrNameLst>
                                          <p:attrName>ppt_h</p:attrName>
                                        </p:attrNameLst>
                                      </p:cBhvr>
                                      <p:tavLst>
                                        <p:tav tm="0">
                                          <p:val>
                                            <p:fltVal val="0"/>
                                          </p:val>
                                        </p:tav>
                                        <p:tav tm="100000">
                                          <p:val>
                                            <p:strVal val="#ppt_h"/>
                                          </p:val>
                                        </p:tav>
                                      </p:tavLst>
                                    </p:anim>
                                    <p:animEffect filter="fade" transition="in">
                                      <p:cBhvr>
                                        <p:cTn dur="500" id="40"/>
                                        <p:tgtEl>
                                          <p:spTgt spid="7"/>
                                        </p:tgtEl>
                                      </p:cBhvr>
                                    </p:animEffect>
                                  </p:childTnLst>
                                </p:cTn>
                              </p:par>
                            </p:childTnLst>
                          </p:cTn>
                        </p:par>
                        <p:par>
                          <p:cTn fill="hold" id="41" nodeType="afterGroup">
                            <p:stCondLst>
                              <p:cond delay="2000"/>
                            </p:stCondLst>
                            <p:childTnLst>
                              <p:par>
                                <p:cTn fill="hold" id="42" nodeType="afterEffect" presetClass="entr" presetID="37" presetSubtype="0">
                                  <p:stCondLst>
                                    <p:cond delay="0"/>
                                  </p:stCondLst>
                                  <p:childTnLst>
                                    <p:set>
                                      <p:cBhvr>
                                        <p:cTn dur="1" fill="hold" id="43">
                                          <p:stCondLst>
                                            <p:cond delay="0"/>
                                          </p:stCondLst>
                                        </p:cTn>
                                        <p:tgtEl>
                                          <p:spTgt spid="11"/>
                                        </p:tgtEl>
                                        <p:attrNameLst>
                                          <p:attrName>style.visibility</p:attrName>
                                        </p:attrNameLst>
                                      </p:cBhvr>
                                      <p:to>
                                        <p:strVal val="visible"/>
                                      </p:to>
                                    </p:set>
                                    <p:animEffect filter="fade" transition="in">
                                      <p:cBhvr>
                                        <p:cTn dur="1000" id="44"/>
                                        <p:tgtEl>
                                          <p:spTgt spid="11"/>
                                        </p:tgtEl>
                                      </p:cBhvr>
                                    </p:animEffect>
                                    <p:anim calcmode="lin" valueType="num">
                                      <p:cBhvr>
                                        <p:cTn dur="1000" fill="hold" id="45"/>
                                        <p:tgtEl>
                                          <p:spTgt spid="11"/>
                                        </p:tgtEl>
                                        <p:attrNameLst>
                                          <p:attrName>ppt_x</p:attrName>
                                        </p:attrNameLst>
                                      </p:cBhvr>
                                      <p:tavLst>
                                        <p:tav tm="0">
                                          <p:val>
                                            <p:strVal val="#ppt_x"/>
                                          </p:val>
                                        </p:tav>
                                        <p:tav tm="100000">
                                          <p:val>
                                            <p:strVal val="#ppt_x"/>
                                          </p:val>
                                        </p:tav>
                                      </p:tavLst>
                                    </p:anim>
                                    <p:anim calcmode="lin" valueType="num">
                                      <p:cBhvr>
                                        <p:cTn decel="100000" dur="900" fill="hold" id="46"/>
                                        <p:tgtEl>
                                          <p:spTgt spid="11"/>
                                        </p:tgtEl>
                                        <p:attrNameLst>
                                          <p:attrName>ppt_y</p:attrName>
                                        </p:attrNameLst>
                                      </p:cBhvr>
                                      <p:tavLst>
                                        <p:tav tm="0">
                                          <p:val>
                                            <p:strVal val="#ppt_y+1"/>
                                          </p:val>
                                        </p:tav>
                                        <p:tav tm="100000">
                                          <p:val>
                                            <p:strVal val="#ppt_y-.03"/>
                                          </p:val>
                                        </p:tav>
                                      </p:tavLst>
                                    </p:anim>
                                    <p:anim calcmode="lin" valueType="num">
                                      <p:cBhvr>
                                        <p:cTn accel="100000" dur="100" fill="hold" id="47">
                                          <p:stCondLst>
                                            <p:cond delay="900"/>
                                          </p:stCondLst>
                                        </p:cTn>
                                        <p:tgtEl>
                                          <p:spTgt spid="11"/>
                                        </p:tgtEl>
                                        <p:attrNameLst>
                                          <p:attrName>ppt_y</p:attrName>
                                        </p:attrNameLst>
                                      </p:cBhvr>
                                      <p:tavLst>
                                        <p:tav tm="0">
                                          <p:val>
                                            <p:strVal val="#ppt_y-.03"/>
                                          </p:val>
                                        </p:tav>
                                        <p:tav tm="100000">
                                          <p:val>
                                            <p:strVal val="#ppt_y"/>
                                          </p:val>
                                        </p:tav>
                                      </p:tavLst>
                                    </p:anim>
                                  </p:childTnLst>
                                </p:cTn>
                              </p:par>
                              <p:par>
                                <p:cTn fill="hold" id="48" nodeType="withEffect" presetClass="entr" presetID="37" presetSubtype="0">
                                  <p:stCondLst>
                                    <p:cond delay="0"/>
                                  </p:stCondLst>
                                  <p:childTnLst>
                                    <p:set>
                                      <p:cBhvr>
                                        <p:cTn dur="1" fill="hold" id="49">
                                          <p:stCondLst>
                                            <p:cond delay="0"/>
                                          </p:stCondLst>
                                        </p:cTn>
                                        <p:tgtEl>
                                          <p:spTgt spid="14"/>
                                        </p:tgtEl>
                                        <p:attrNameLst>
                                          <p:attrName>style.visibility</p:attrName>
                                        </p:attrNameLst>
                                      </p:cBhvr>
                                      <p:to>
                                        <p:strVal val="visible"/>
                                      </p:to>
                                    </p:set>
                                    <p:animEffect filter="fade" transition="in">
                                      <p:cBhvr>
                                        <p:cTn dur="1000" id="50"/>
                                        <p:tgtEl>
                                          <p:spTgt spid="14"/>
                                        </p:tgtEl>
                                      </p:cBhvr>
                                    </p:animEffect>
                                    <p:anim calcmode="lin" valueType="num">
                                      <p:cBhvr>
                                        <p:cTn dur="1000" fill="hold" id="51"/>
                                        <p:tgtEl>
                                          <p:spTgt spid="14"/>
                                        </p:tgtEl>
                                        <p:attrNameLst>
                                          <p:attrName>ppt_x</p:attrName>
                                        </p:attrNameLst>
                                      </p:cBhvr>
                                      <p:tavLst>
                                        <p:tav tm="0">
                                          <p:val>
                                            <p:strVal val="#ppt_x"/>
                                          </p:val>
                                        </p:tav>
                                        <p:tav tm="100000">
                                          <p:val>
                                            <p:strVal val="#ppt_x"/>
                                          </p:val>
                                        </p:tav>
                                      </p:tavLst>
                                    </p:anim>
                                    <p:anim calcmode="lin" valueType="num">
                                      <p:cBhvr>
                                        <p:cTn decel="100000" dur="900" fill="hold" id="52"/>
                                        <p:tgtEl>
                                          <p:spTgt spid="14"/>
                                        </p:tgtEl>
                                        <p:attrNameLst>
                                          <p:attrName>ppt_y</p:attrName>
                                        </p:attrNameLst>
                                      </p:cBhvr>
                                      <p:tavLst>
                                        <p:tav tm="0">
                                          <p:val>
                                            <p:strVal val="#ppt_y+1"/>
                                          </p:val>
                                        </p:tav>
                                        <p:tav tm="100000">
                                          <p:val>
                                            <p:strVal val="#ppt_y-.03"/>
                                          </p:val>
                                        </p:tav>
                                      </p:tavLst>
                                    </p:anim>
                                    <p:anim calcmode="lin" valueType="num">
                                      <p:cBhvr>
                                        <p:cTn accel="100000" dur="100" fill="hold" id="53">
                                          <p:stCondLst>
                                            <p:cond delay="900"/>
                                          </p:stCondLst>
                                        </p:cTn>
                                        <p:tgtEl>
                                          <p:spTgt spid="14"/>
                                        </p:tgtEl>
                                        <p:attrNameLst>
                                          <p:attrName>ppt_y</p:attrName>
                                        </p:attrNameLst>
                                      </p:cBhvr>
                                      <p:tavLst>
                                        <p:tav tm="0">
                                          <p:val>
                                            <p:strVal val="#ppt_y-.03"/>
                                          </p:val>
                                        </p:tav>
                                        <p:tav tm="100000">
                                          <p:val>
                                            <p:strVal val="#ppt_y"/>
                                          </p:val>
                                        </p:tav>
                                      </p:tavLst>
                                    </p:anim>
                                  </p:childTnLst>
                                </p:cTn>
                              </p:par>
                              <p:par>
                                <p:cTn fill="hold" id="54" nodeType="withEffect" presetClass="entr" presetID="37" presetSubtype="0">
                                  <p:stCondLst>
                                    <p:cond delay="0"/>
                                  </p:stCondLst>
                                  <p:childTnLst>
                                    <p:set>
                                      <p:cBhvr>
                                        <p:cTn dur="1" fill="hold" id="55">
                                          <p:stCondLst>
                                            <p:cond delay="0"/>
                                          </p:stCondLst>
                                        </p:cTn>
                                        <p:tgtEl>
                                          <p:spTgt spid="17"/>
                                        </p:tgtEl>
                                        <p:attrNameLst>
                                          <p:attrName>style.visibility</p:attrName>
                                        </p:attrNameLst>
                                      </p:cBhvr>
                                      <p:to>
                                        <p:strVal val="visible"/>
                                      </p:to>
                                    </p:set>
                                    <p:animEffect filter="fade" transition="in">
                                      <p:cBhvr>
                                        <p:cTn dur="1000" id="56"/>
                                        <p:tgtEl>
                                          <p:spTgt spid="17"/>
                                        </p:tgtEl>
                                      </p:cBhvr>
                                    </p:animEffect>
                                    <p:anim calcmode="lin" valueType="num">
                                      <p:cBhvr>
                                        <p:cTn dur="1000" fill="hold" id="57"/>
                                        <p:tgtEl>
                                          <p:spTgt spid="17"/>
                                        </p:tgtEl>
                                        <p:attrNameLst>
                                          <p:attrName>ppt_x</p:attrName>
                                        </p:attrNameLst>
                                      </p:cBhvr>
                                      <p:tavLst>
                                        <p:tav tm="0">
                                          <p:val>
                                            <p:strVal val="#ppt_x"/>
                                          </p:val>
                                        </p:tav>
                                        <p:tav tm="100000">
                                          <p:val>
                                            <p:strVal val="#ppt_x"/>
                                          </p:val>
                                        </p:tav>
                                      </p:tavLst>
                                    </p:anim>
                                    <p:anim calcmode="lin" valueType="num">
                                      <p:cBhvr>
                                        <p:cTn decel="100000" dur="900" fill="hold" id="58"/>
                                        <p:tgtEl>
                                          <p:spTgt spid="17"/>
                                        </p:tgtEl>
                                        <p:attrNameLst>
                                          <p:attrName>ppt_y</p:attrName>
                                        </p:attrNameLst>
                                      </p:cBhvr>
                                      <p:tavLst>
                                        <p:tav tm="0">
                                          <p:val>
                                            <p:strVal val="#ppt_y+1"/>
                                          </p:val>
                                        </p:tav>
                                        <p:tav tm="100000">
                                          <p:val>
                                            <p:strVal val="#ppt_y-.03"/>
                                          </p:val>
                                        </p:tav>
                                      </p:tavLst>
                                    </p:anim>
                                    <p:anim calcmode="lin" valueType="num">
                                      <p:cBhvr>
                                        <p:cTn accel="100000" dur="100" fill="hold" id="59">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2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9">
            <a:extLst>
              <a:ext uri="{FF2B5EF4-FFF2-40B4-BE49-F238E27FC236}">
                <a16:creationId xmlns:a16="http://schemas.microsoft.com/office/drawing/2014/main" id="{CC9FFE4B-D0C4-4353-B865-8DD280C77219}"/>
              </a:ext>
            </a:extLst>
          </p:cNvPr>
          <p:cNvSpPr/>
          <p:nvPr/>
        </p:nvSpPr>
        <p:spPr>
          <a:xfrm>
            <a:off x="701154" y="3613651"/>
            <a:ext cx="10685676" cy="225808"/>
          </a:xfrm>
          <a:custGeom>
            <a:rect b="b" l="l" r="r" t="t"/>
            <a:pathLst>
              <a:path h="869444" w="144016">
                <a:moveTo>
                  <a:pt x="0" y="0"/>
                </a:moveTo>
                <a:lnTo>
                  <a:pt x="144016" y="0"/>
                </a:lnTo>
                <a:lnTo>
                  <a:pt x="144016" y="869444"/>
                </a:lnTo>
                <a:lnTo>
                  <a:pt x="0" y="869444"/>
                </a:ln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28" lIns="121857" rIns="121857" rtlCol="0" tIns="60928"/>
          <a:lstStyle/>
          <a:p>
            <a:pPr algn="ctr"/>
            <a:endParaRPr altLang="en-US" lang="zh-CN">
              <a:solidFill>
                <a:schemeClr val="tx1">
                  <a:lumMod val="85000"/>
                  <a:lumOff val="15000"/>
                </a:schemeClr>
              </a:solidFill>
              <a:cs typeface="+mn-ea"/>
              <a:sym typeface="+mn-lt"/>
            </a:endParaRPr>
          </a:p>
        </p:txBody>
      </p:sp>
      <p:grpSp>
        <p:nvGrpSpPr>
          <p:cNvPr id="3" name="组合 2">
            <a:extLst>
              <a:ext uri="{FF2B5EF4-FFF2-40B4-BE49-F238E27FC236}">
                <a16:creationId xmlns:a16="http://schemas.microsoft.com/office/drawing/2014/main" id="{A6885492-6A7B-4D95-A427-3D1217F72F84}"/>
              </a:ext>
            </a:extLst>
          </p:cNvPr>
          <p:cNvGrpSpPr/>
          <p:nvPr/>
        </p:nvGrpSpPr>
        <p:grpSpPr>
          <a:xfrm>
            <a:off x="745466" y="1602265"/>
            <a:ext cx="4951502" cy="1640268"/>
            <a:chOff x="549712" y="914400"/>
            <a:chExt cx="3921147" cy="1298476"/>
          </a:xfrm>
        </p:grpSpPr>
        <p:sp>
          <p:nvSpPr>
            <p:cNvPr id="4" name="圆角矩形 28">
              <a:extLst>
                <a:ext uri="{FF2B5EF4-FFF2-40B4-BE49-F238E27FC236}">
                  <a16:creationId xmlns:a16="http://schemas.microsoft.com/office/drawing/2014/main" id="{ABE0163F-4B7A-480F-87F2-C2D40230C00E}"/>
                </a:ext>
              </a:extLst>
            </p:cNvPr>
            <p:cNvSpPr/>
            <p:nvPr/>
          </p:nvSpPr>
          <p:spPr>
            <a:xfrm>
              <a:off x="549712" y="914400"/>
              <a:ext cx="3888432" cy="1298476"/>
            </a:xfrm>
            <a:prstGeom prst="roundRect">
              <a:avLst>
                <a:gd fmla="val 8330" name="adj"/>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cs typeface="+mn-ea"/>
                <a:sym typeface="+mn-lt"/>
              </a:endParaRPr>
            </a:p>
          </p:txBody>
        </p:sp>
        <p:cxnSp>
          <p:nvCxnSpPr>
            <p:cNvPr id="5" name="直接连接符 4">
              <a:extLst>
                <a:ext uri="{FF2B5EF4-FFF2-40B4-BE49-F238E27FC236}">
                  <a16:creationId xmlns:a16="http://schemas.microsoft.com/office/drawing/2014/main" id="{6F100D8B-5AA7-4716-807C-4D6E074B6F2C}"/>
                </a:ext>
              </a:extLst>
            </p:cNvPr>
            <p:cNvCxnSpPr/>
            <p:nvPr/>
          </p:nvCxnSpPr>
          <p:spPr>
            <a:xfrm flipH="1">
              <a:off x="1727684" y="1087388"/>
              <a:ext cx="0" cy="952500"/>
            </a:xfrm>
            <a:prstGeom prst="line">
              <a:avLst/>
            </a:prstGeom>
            <a:ln w="63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descr="FD1DDF730CE4456e89755B07FE1653D0# #Rectangle 13" id="6" name="Rectangle 13">
              <a:extLst>
                <a:ext uri="{FF2B5EF4-FFF2-40B4-BE49-F238E27FC236}">
                  <a16:creationId xmlns:a16="http://schemas.microsoft.com/office/drawing/2014/main" id="{1F5300FE-05CB-4B94-B84A-109D21069E9B}"/>
                </a:ext>
              </a:extLst>
            </p:cNvPr>
            <p:cNvSpPr>
              <a:spLocks noChangeArrowheads="1"/>
            </p:cNvSpPr>
            <p:nvPr/>
          </p:nvSpPr>
          <p:spPr bwMode="auto">
            <a:xfrm>
              <a:off x="1861541" y="1046355"/>
              <a:ext cx="2609318" cy="3619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spcBef>
                  <a:spcPct val="0"/>
                </a:spcBef>
                <a:buNone/>
                <a:defRPr/>
              </a:pPr>
              <a:r>
                <a:rPr altLang="en-US" lang="zh-CN" sz="2400">
                  <a:solidFill>
                    <a:schemeClr val="tx1">
                      <a:lumMod val="75000"/>
                      <a:lumOff val="25000"/>
                    </a:schemeClr>
                  </a:solidFill>
                  <a:latin typeface="+mn-lt"/>
                  <a:ea typeface="+mn-ea"/>
                  <a:cs typeface="+mn-ea"/>
                  <a:sym typeface="+mn-lt"/>
                </a:rPr>
                <a:t>不良事件的防范对策</a:t>
              </a:r>
            </a:p>
          </p:txBody>
        </p:sp>
        <p:sp>
          <p:nvSpPr>
            <p:cNvPr descr="FD1DDF730CE4456e89755B07FE1653D0# #Rectangle 13" id="7" name="Rectangle 13">
              <a:extLst>
                <a:ext uri="{FF2B5EF4-FFF2-40B4-BE49-F238E27FC236}">
                  <a16:creationId xmlns:a16="http://schemas.microsoft.com/office/drawing/2014/main" id="{40CA7E21-181D-40EF-836F-EB64D8461F5D}"/>
                </a:ext>
              </a:extLst>
            </p:cNvPr>
            <p:cNvSpPr>
              <a:spLocks noChangeArrowheads="1"/>
            </p:cNvSpPr>
            <p:nvPr/>
          </p:nvSpPr>
          <p:spPr bwMode="auto">
            <a:xfrm>
              <a:off x="1861540" y="1425238"/>
              <a:ext cx="2391677" cy="3199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9pPr>
            </a:lstStyle>
            <a:p>
              <a:pPr>
                <a:lnSpc>
                  <a:spcPct val="114000"/>
                </a:lnSpc>
                <a:buNone/>
              </a:pPr>
              <a:r>
                <a:rPr altLang="en-US" lang="zh-CN" sz="1800">
                  <a:latin typeface="+mn-lt"/>
                  <a:ea typeface="+mn-ea"/>
                  <a:cs typeface="+mn-ea"/>
                  <a:sym typeface="+mn-lt"/>
                </a:rPr>
                <a:t>加强培训与教育。</a:t>
              </a:r>
            </a:p>
          </p:txBody>
        </p:sp>
        <p:sp>
          <p:nvSpPr>
            <p:cNvPr id="8" name="椭圆 7">
              <a:extLst>
                <a:ext uri="{FF2B5EF4-FFF2-40B4-BE49-F238E27FC236}">
                  <a16:creationId xmlns:a16="http://schemas.microsoft.com/office/drawing/2014/main" id="{8D8E9C31-CEB7-4217-A779-DE6A20B706A8}"/>
                </a:ext>
              </a:extLst>
            </p:cNvPr>
            <p:cNvSpPr/>
            <p:nvPr/>
          </p:nvSpPr>
          <p:spPr>
            <a:xfrm>
              <a:off x="683568" y="1128228"/>
              <a:ext cx="870820" cy="8708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000">
                  <a:solidFill>
                    <a:schemeClr val="bg1"/>
                  </a:solidFill>
                  <a:cs typeface="+mn-ea"/>
                  <a:sym typeface="+mn-lt"/>
                </a:rPr>
                <a:t>1</a:t>
              </a:r>
            </a:p>
          </p:txBody>
        </p:sp>
      </p:grpSp>
      <p:grpSp>
        <p:nvGrpSpPr>
          <p:cNvPr id="10" name="组合 9">
            <a:extLst>
              <a:ext uri="{FF2B5EF4-FFF2-40B4-BE49-F238E27FC236}">
                <a16:creationId xmlns:a16="http://schemas.microsoft.com/office/drawing/2014/main" id="{6A6E4559-A691-4546-85A0-6D28ED8CF9FB}"/>
              </a:ext>
            </a:extLst>
          </p:cNvPr>
          <p:cNvGrpSpPr/>
          <p:nvPr/>
        </p:nvGrpSpPr>
        <p:grpSpPr>
          <a:xfrm>
            <a:off x="6476640" y="1602265"/>
            <a:ext cx="4910190" cy="1640268"/>
            <a:chOff x="4651504" y="914400"/>
            <a:chExt cx="3888432" cy="1298476"/>
          </a:xfrm>
        </p:grpSpPr>
        <p:sp>
          <p:nvSpPr>
            <p:cNvPr id="11" name="圆角矩形 35">
              <a:extLst>
                <a:ext uri="{FF2B5EF4-FFF2-40B4-BE49-F238E27FC236}">
                  <a16:creationId xmlns:a16="http://schemas.microsoft.com/office/drawing/2014/main" id="{DF44907F-60B2-4A1D-A1E5-8EFB4D1004F7}"/>
                </a:ext>
              </a:extLst>
            </p:cNvPr>
            <p:cNvSpPr/>
            <p:nvPr/>
          </p:nvSpPr>
          <p:spPr>
            <a:xfrm>
              <a:off x="4651504" y="914400"/>
              <a:ext cx="3888432" cy="1298476"/>
            </a:xfrm>
            <a:prstGeom prst="roundRect">
              <a:avLst>
                <a:gd fmla="val 8330" name="adj"/>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cs typeface="+mn-ea"/>
                <a:sym typeface="+mn-lt"/>
              </a:endParaRPr>
            </a:p>
          </p:txBody>
        </p:sp>
        <p:cxnSp>
          <p:nvCxnSpPr>
            <p:cNvPr id="12" name="直接连接符 11">
              <a:extLst>
                <a:ext uri="{FF2B5EF4-FFF2-40B4-BE49-F238E27FC236}">
                  <a16:creationId xmlns:a16="http://schemas.microsoft.com/office/drawing/2014/main" id="{55129FA2-158B-4123-ACBF-2BAFF7AB570A}"/>
                </a:ext>
              </a:extLst>
            </p:cNvPr>
            <p:cNvCxnSpPr/>
            <p:nvPr/>
          </p:nvCxnSpPr>
          <p:spPr>
            <a:xfrm flipH="1">
              <a:off x="5829476" y="1087388"/>
              <a:ext cx="0" cy="952500"/>
            </a:xfrm>
            <a:prstGeom prst="line">
              <a:avLst/>
            </a:prstGeom>
            <a:ln w="63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descr="FD1DDF730CE4456e89755B07FE1653D0# #Rectangle 13" id="13" name="Rectangle 13">
              <a:extLst>
                <a:ext uri="{FF2B5EF4-FFF2-40B4-BE49-F238E27FC236}">
                  <a16:creationId xmlns:a16="http://schemas.microsoft.com/office/drawing/2014/main" id="{E112241F-6E6E-4377-B6A7-ABB6DFA615A2}"/>
                </a:ext>
              </a:extLst>
            </p:cNvPr>
            <p:cNvSpPr>
              <a:spLocks noChangeArrowheads="1"/>
            </p:cNvSpPr>
            <p:nvPr/>
          </p:nvSpPr>
          <p:spPr bwMode="auto">
            <a:xfrm>
              <a:off x="5977896" y="1021025"/>
              <a:ext cx="2475460" cy="3619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spcBef>
                  <a:spcPct val="0"/>
                </a:spcBef>
                <a:buNone/>
                <a:defRPr/>
              </a:pPr>
              <a:r>
                <a:rPr altLang="en-US" lang="zh-CN" sz="2400">
                  <a:solidFill>
                    <a:schemeClr val="tx1">
                      <a:lumMod val="75000"/>
                      <a:lumOff val="25000"/>
                    </a:schemeClr>
                  </a:solidFill>
                  <a:latin typeface="+mn-lt"/>
                  <a:ea typeface="+mn-ea"/>
                  <a:cs typeface="+mn-ea"/>
                  <a:sym typeface="+mn-lt"/>
                </a:rPr>
                <a:t>不良事件的防范对策</a:t>
              </a:r>
            </a:p>
          </p:txBody>
        </p:sp>
        <p:sp>
          <p:nvSpPr>
            <p:cNvPr descr="FD1DDF730CE4456e89755B07FE1653D0# #Rectangle 13" id="14" name="Rectangle 13">
              <a:extLst>
                <a:ext uri="{FF2B5EF4-FFF2-40B4-BE49-F238E27FC236}">
                  <a16:creationId xmlns:a16="http://schemas.microsoft.com/office/drawing/2014/main" id="{8CBBA0D1-32CB-42DB-957A-D4E3EE942856}"/>
                </a:ext>
              </a:extLst>
            </p:cNvPr>
            <p:cNvSpPr>
              <a:spLocks noChangeArrowheads="1"/>
            </p:cNvSpPr>
            <p:nvPr/>
          </p:nvSpPr>
          <p:spPr bwMode="auto">
            <a:xfrm>
              <a:off x="5977897" y="1361285"/>
              <a:ext cx="2391677" cy="8150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9pPr>
            </a:lstStyle>
            <a:p>
              <a:pPr>
                <a:lnSpc>
                  <a:spcPct val="114000"/>
                </a:lnSpc>
                <a:buNone/>
              </a:pPr>
              <a:r>
                <a:rPr altLang="en-US" lang="zh-CN" sz="1800">
                  <a:latin typeface="+mn-lt"/>
                  <a:ea typeface="+mn-ea"/>
                  <a:cs typeface="+mn-ea"/>
                  <a:sym typeface="+mn-lt"/>
                </a:rPr>
                <a:t>护士要有一丝不苟的工作态度，严格执行各项操作规程和三查七对制度。</a:t>
              </a:r>
            </a:p>
          </p:txBody>
        </p:sp>
        <p:sp>
          <p:nvSpPr>
            <p:cNvPr id="15" name="椭圆 14">
              <a:extLst>
                <a:ext uri="{FF2B5EF4-FFF2-40B4-BE49-F238E27FC236}">
                  <a16:creationId xmlns:a16="http://schemas.microsoft.com/office/drawing/2014/main" id="{263ABA23-A615-4225-8A60-BDBFB9CEDBA9}"/>
                </a:ext>
              </a:extLst>
            </p:cNvPr>
            <p:cNvSpPr/>
            <p:nvPr/>
          </p:nvSpPr>
          <p:spPr>
            <a:xfrm>
              <a:off x="4785360" y="1128228"/>
              <a:ext cx="870820" cy="870820"/>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000">
                  <a:solidFill>
                    <a:schemeClr val="bg1"/>
                  </a:solidFill>
                  <a:cs typeface="+mn-ea"/>
                  <a:sym typeface="+mn-lt"/>
                </a:rPr>
                <a:t>3</a:t>
              </a:r>
            </a:p>
          </p:txBody>
        </p:sp>
      </p:grpSp>
      <p:grpSp>
        <p:nvGrpSpPr>
          <p:cNvPr id="17" name="组合 16">
            <a:extLst>
              <a:ext uri="{FF2B5EF4-FFF2-40B4-BE49-F238E27FC236}">
                <a16:creationId xmlns:a16="http://schemas.microsoft.com/office/drawing/2014/main" id="{148E71F8-8CD2-4870-B6FD-CEBB4611C656}"/>
              </a:ext>
            </a:extLst>
          </p:cNvPr>
          <p:cNvGrpSpPr/>
          <p:nvPr/>
        </p:nvGrpSpPr>
        <p:grpSpPr>
          <a:xfrm>
            <a:off x="6476640" y="4368646"/>
            <a:ext cx="4910190" cy="1640268"/>
            <a:chOff x="4651504" y="3063637"/>
            <a:chExt cx="3888432" cy="1298476"/>
          </a:xfrm>
        </p:grpSpPr>
        <p:sp>
          <p:nvSpPr>
            <p:cNvPr id="18" name="圆角矩形 43">
              <a:extLst>
                <a:ext uri="{FF2B5EF4-FFF2-40B4-BE49-F238E27FC236}">
                  <a16:creationId xmlns:a16="http://schemas.microsoft.com/office/drawing/2014/main" id="{8EF73192-E509-43DD-B5AF-337882F621EE}"/>
                </a:ext>
              </a:extLst>
            </p:cNvPr>
            <p:cNvSpPr/>
            <p:nvPr/>
          </p:nvSpPr>
          <p:spPr>
            <a:xfrm>
              <a:off x="4651504" y="3063637"/>
              <a:ext cx="3888432" cy="1298476"/>
            </a:xfrm>
            <a:prstGeom prst="roundRect">
              <a:avLst>
                <a:gd fmla="val 8330" name="adj"/>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cs typeface="+mn-ea"/>
                <a:sym typeface="+mn-lt"/>
              </a:endParaRPr>
            </a:p>
          </p:txBody>
        </p:sp>
        <p:cxnSp>
          <p:nvCxnSpPr>
            <p:cNvPr id="19" name="直接连接符 18">
              <a:extLst>
                <a:ext uri="{FF2B5EF4-FFF2-40B4-BE49-F238E27FC236}">
                  <a16:creationId xmlns:a16="http://schemas.microsoft.com/office/drawing/2014/main" id="{368E70E0-9FC5-4927-80DE-0EF387B2EFDF}"/>
                </a:ext>
              </a:extLst>
            </p:cNvPr>
            <p:cNvCxnSpPr/>
            <p:nvPr/>
          </p:nvCxnSpPr>
          <p:spPr>
            <a:xfrm flipH="1">
              <a:off x="5829476" y="3236625"/>
              <a:ext cx="0" cy="952500"/>
            </a:xfrm>
            <a:prstGeom prst="line">
              <a:avLst/>
            </a:prstGeom>
            <a:ln w="63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descr="FD1DDF730CE4456e89755B07FE1653D0# #Rectangle 13" id="20" name="Rectangle 13">
              <a:extLst>
                <a:ext uri="{FF2B5EF4-FFF2-40B4-BE49-F238E27FC236}">
                  <a16:creationId xmlns:a16="http://schemas.microsoft.com/office/drawing/2014/main" id="{3B28B1C6-BD93-41EA-AC67-A7AE72B15A81}"/>
                </a:ext>
              </a:extLst>
            </p:cNvPr>
            <p:cNvSpPr>
              <a:spLocks noChangeArrowheads="1"/>
            </p:cNvSpPr>
            <p:nvPr/>
          </p:nvSpPr>
          <p:spPr bwMode="auto">
            <a:xfrm>
              <a:off x="5977896" y="3209009"/>
              <a:ext cx="2475459" cy="3619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spcBef>
                  <a:spcPct val="0"/>
                </a:spcBef>
                <a:buNone/>
                <a:defRPr/>
              </a:pPr>
              <a:r>
                <a:rPr altLang="en-US" lang="zh-CN" sz="2400">
                  <a:solidFill>
                    <a:schemeClr val="tx1">
                      <a:lumMod val="75000"/>
                      <a:lumOff val="25000"/>
                    </a:schemeClr>
                  </a:solidFill>
                  <a:latin typeface="+mn-lt"/>
                  <a:ea typeface="+mn-ea"/>
                  <a:cs typeface="+mn-ea"/>
                  <a:sym typeface="+mn-lt"/>
                </a:rPr>
                <a:t>不良事件的防范对策</a:t>
              </a:r>
            </a:p>
          </p:txBody>
        </p:sp>
        <p:sp>
          <p:nvSpPr>
            <p:cNvPr descr="FD1DDF730CE4456e89755B07FE1653D0# #Rectangle 13" id="21" name="Rectangle 13">
              <a:extLst>
                <a:ext uri="{FF2B5EF4-FFF2-40B4-BE49-F238E27FC236}">
                  <a16:creationId xmlns:a16="http://schemas.microsoft.com/office/drawing/2014/main" id="{C72F76B3-D65D-4B2B-8EA4-19222E0009AC}"/>
                </a:ext>
              </a:extLst>
            </p:cNvPr>
            <p:cNvSpPr>
              <a:spLocks noChangeArrowheads="1"/>
            </p:cNvSpPr>
            <p:nvPr/>
          </p:nvSpPr>
          <p:spPr bwMode="auto">
            <a:xfrm>
              <a:off x="5977898" y="3524067"/>
              <a:ext cx="2391677" cy="8150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9pPr>
            </a:lstStyle>
            <a:p>
              <a:pPr algn="just">
                <a:lnSpc>
                  <a:spcPct val="114000"/>
                </a:lnSpc>
                <a:buNone/>
              </a:pPr>
              <a:r>
                <a:rPr altLang="en-US" lang="zh-CN" sz="1800">
                  <a:latin typeface="+mn-lt"/>
                  <a:ea typeface="+mn-ea"/>
                  <a:cs typeface="+mn-ea"/>
                  <a:sym typeface="+mn-lt"/>
                </a:rPr>
                <a:t>加强工作中评估和沟通工作的及时性、有效性。善用各种告知书和评估量表。</a:t>
              </a:r>
            </a:p>
          </p:txBody>
        </p:sp>
        <p:sp>
          <p:nvSpPr>
            <p:cNvPr id="23" name="椭圆 22">
              <a:extLst>
                <a:ext uri="{FF2B5EF4-FFF2-40B4-BE49-F238E27FC236}">
                  <a16:creationId xmlns:a16="http://schemas.microsoft.com/office/drawing/2014/main" id="{A4FE2992-AA2A-4FA3-BA17-35332F2B5766}"/>
                </a:ext>
              </a:extLst>
            </p:cNvPr>
            <p:cNvSpPr/>
            <p:nvPr/>
          </p:nvSpPr>
          <p:spPr>
            <a:xfrm>
              <a:off x="4785360" y="3277465"/>
              <a:ext cx="870820" cy="870820"/>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000">
                  <a:solidFill>
                    <a:schemeClr val="bg1"/>
                  </a:solidFill>
                  <a:cs typeface="+mn-ea"/>
                  <a:sym typeface="+mn-lt"/>
                </a:rPr>
                <a:t>4</a:t>
              </a:r>
            </a:p>
          </p:txBody>
        </p:sp>
      </p:grpSp>
      <p:grpSp>
        <p:nvGrpSpPr>
          <p:cNvPr id="25" name="组合 24">
            <a:extLst>
              <a:ext uri="{FF2B5EF4-FFF2-40B4-BE49-F238E27FC236}">
                <a16:creationId xmlns:a16="http://schemas.microsoft.com/office/drawing/2014/main" id="{CB4539EB-8558-4D7A-8BC7-F6F04FEAAC8F}"/>
              </a:ext>
            </a:extLst>
          </p:cNvPr>
          <p:cNvGrpSpPr/>
          <p:nvPr/>
        </p:nvGrpSpPr>
        <p:grpSpPr>
          <a:xfrm>
            <a:off x="745466" y="4384859"/>
            <a:ext cx="4910190" cy="1640268"/>
            <a:chOff x="549712" y="3075801"/>
            <a:chExt cx="3888432" cy="1298476"/>
          </a:xfrm>
        </p:grpSpPr>
        <p:sp>
          <p:nvSpPr>
            <p:cNvPr id="26" name="圆角矩形 51">
              <a:extLst>
                <a:ext uri="{FF2B5EF4-FFF2-40B4-BE49-F238E27FC236}">
                  <a16:creationId xmlns:a16="http://schemas.microsoft.com/office/drawing/2014/main" id="{EC4DE945-8E41-4403-95DE-35011B2FBF61}"/>
                </a:ext>
              </a:extLst>
            </p:cNvPr>
            <p:cNvSpPr/>
            <p:nvPr/>
          </p:nvSpPr>
          <p:spPr>
            <a:xfrm>
              <a:off x="549712" y="3075801"/>
              <a:ext cx="3888432" cy="1298476"/>
            </a:xfrm>
            <a:prstGeom prst="roundRect">
              <a:avLst>
                <a:gd fmla="val 8330" name="adj"/>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cs typeface="+mn-ea"/>
                <a:sym typeface="+mn-lt"/>
              </a:endParaRPr>
            </a:p>
          </p:txBody>
        </p:sp>
        <p:cxnSp>
          <p:nvCxnSpPr>
            <p:cNvPr id="27" name="直接连接符 26">
              <a:extLst>
                <a:ext uri="{FF2B5EF4-FFF2-40B4-BE49-F238E27FC236}">
                  <a16:creationId xmlns:a16="http://schemas.microsoft.com/office/drawing/2014/main" id="{4026B618-857F-44C4-BD82-C90E9405987D}"/>
                </a:ext>
              </a:extLst>
            </p:cNvPr>
            <p:cNvCxnSpPr/>
            <p:nvPr/>
          </p:nvCxnSpPr>
          <p:spPr>
            <a:xfrm flipH="1">
              <a:off x="1727684" y="3248789"/>
              <a:ext cx="0" cy="952500"/>
            </a:xfrm>
            <a:prstGeom prst="line">
              <a:avLst/>
            </a:prstGeom>
            <a:ln w="63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descr="FD1DDF730CE4456e89755B07FE1653D0# #Rectangle 13" id="28" name="Rectangle 13">
              <a:extLst>
                <a:ext uri="{FF2B5EF4-FFF2-40B4-BE49-F238E27FC236}">
                  <a16:creationId xmlns:a16="http://schemas.microsoft.com/office/drawing/2014/main" id="{A56E6F90-DEC1-47A3-9B97-D08269C24B52}"/>
                </a:ext>
              </a:extLst>
            </p:cNvPr>
            <p:cNvSpPr>
              <a:spLocks noChangeArrowheads="1"/>
            </p:cNvSpPr>
            <p:nvPr/>
          </p:nvSpPr>
          <p:spPr bwMode="auto">
            <a:xfrm>
              <a:off x="1876106" y="3208339"/>
              <a:ext cx="2525529" cy="3619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spcBef>
                  <a:spcPct val="0"/>
                </a:spcBef>
                <a:buNone/>
                <a:defRPr/>
              </a:pPr>
              <a:r>
                <a:rPr altLang="en-US" lang="zh-CN" sz="2400">
                  <a:solidFill>
                    <a:schemeClr val="tx1">
                      <a:lumMod val="75000"/>
                      <a:lumOff val="25000"/>
                    </a:schemeClr>
                  </a:solidFill>
                  <a:latin typeface="+mn-lt"/>
                  <a:ea typeface="+mn-ea"/>
                  <a:cs typeface="+mn-ea"/>
                  <a:sym typeface="+mn-lt"/>
                </a:rPr>
                <a:t>不良事件的防范对策</a:t>
              </a:r>
            </a:p>
          </p:txBody>
        </p:sp>
        <p:sp>
          <p:nvSpPr>
            <p:cNvPr descr="FD1DDF730CE4456e89755B07FE1653D0# #Rectangle 13" id="29" name="Rectangle 13">
              <a:extLst>
                <a:ext uri="{FF2B5EF4-FFF2-40B4-BE49-F238E27FC236}">
                  <a16:creationId xmlns:a16="http://schemas.microsoft.com/office/drawing/2014/main" id="{95516649-9D86-449F-885B-A3AC00B412C6}"/>
                </a:ext>
              </a:extLst>
            </p:cNvPr>
            <p:cNvSpPr>
              <a:spLocks noChangeArrowheads="1"/>
            </p:cNvSpPr>
            <p:nvPr/>
          </p:nvSpPr>
          <p:spPr bwMode="auto">
            <a:xfrm>
              <a:off x="1876105" y="3539860"/>
              <a:ext cx="2391677" cy="5675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anose="02010600030101010101" pitchFamily="2" typeface="宋体"/>
                </a:defRPr>
              </a:lvl9pPr>
            </a:lstStyle>
            <a:p>
              <a:pPr algn="just">
                <a:lnSpc>
                  <a:spcPct val="114000"/>
                </a:lnSpc>
                <a:buNone/>
              </a:pPr>
              <a:r>
                <a:rPr altLang="en-US" lang="zh-CN" sz="1800">
                  <a:latin typeface="+mn-lt"/>
                  <a:ea typeface="+mn-ea"/>
                  <a:cs typeface="+mn-ea"/>
                  <a:sym typeface="+mn-lt"/>
                </a:rPr>
                <a:t>护士树立护理不良事件的防范意识</a:t>
              </a:r>
            </a:p>
          </p:txBody>
        </p:sp>
        <p:sp>
          <p:nvSpPr>
            <p:cNvPr id="31" name="椭圆 30">
              <a:extLst>
                <a:ext uri="{FF2B5EF4-FFF2-40B4-BE49-F238E27FC236}">
                  <a16:creationId xmlns:a16="http://schemas.microsoft.com/office/drawing/2014/main" id="{00B6E457-F7FE-4A2C-9147-DD739559E4BD}"/>
                </a:ext>
              </a:extLst>
            </p:cNvPr>
            <p:cNvSpPr/>
            <p:nvPr/>
          </p:nvSpPr>
          <p:spPr>
            <a:xfrm>
              <a:off x="683568" y="3289629"/>
              <a:ext cx="870820" cy="870820"/>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000">
                  <a:solidFill>
                    <a:schemeClr val="bg1"/>
                  </a:solidFill>
                  <a:cs typeface="+mn-ea"/>
                  <a:sym typeface="+mn-lt"/>
                </a:rPr>
                <a:t>2</a:t>
              </a:r>
            </a:p>
          </p:txBody>
        </p:sp>
      </p:grpSp>
      <p:sp>
        <p:nvSpPr>
          <p:cNvPr id="33" name="矩形 32">
            <a:extLst>
              <a:ext uri="{FF2B5EF4-FFF2-40B4-BE49-F238E27FC236}">
                <a16:creationId xmlns:a16="http://schemas.microsoft.com/office/drawing/2014/main" id="{765E1C0C-51C3-4F92-8A07-D3408CAB9E80}"/>
              </a:ext>
            </a:extLst>
          </p:cNvPr>
          <p:cNvSpPr/>
          <p:nvPr/>
        </p:nvSpPr>
        <p:spPr>
          <a:xfrm>
            <a:off x="1447133" y="641706"/>
            <a:ext cx="5770880" cy="701040"/>
          </a:xfrm>
          <a:prstGeom prst="rect">
            <a:avLst/>
          </a:prstGeom>
        </p:spPr>
        <p:txBody>
          <a:bodyPr wrap="none">
            <a:spAutoFit/>
          </a:bodyPr>
          <a:lstStyle/>
          <a:p>
            <a:r>
              <a:rPr altLang="en-US" lang="zh-CN" sz="4000">
                <a:solidFill>
                  <a:schemeClr val="tx1">
                    <a:lumMod val="75000"/>
                    <a:lumOff val="25000"/>
                  </a:schemeClr>
                </a:solidFill>
                <a:cs typeface="+mn-ea"/>
                <a:sym typeface="+mn-lt"/>
              </a:rPr>
              <a:t>护理不良事件的防范对策</a:t>
            </a:r>
          </a:p>
        </p:txBody>
      </p:sp>
    </p:spTree>
    <p:extLst>
      <p:ext uri="{BB962C8B-B14F-4D97-AF65-F5344CB8AC3E}">
        <p14:creationId val="3218048759"/>
      </p:ext>
    </p:extLst>
  </p:cSld>
  <p:clrMapOvr>
    <a:masterClrMapping/>
  </p:clrMapOvr>
  <mc:AlternateContent>
    <mc:Choice Requires="p14">
      <p:transition advTm="3000" p14:dur="1200" spd="slow">
        <p14:prism dir="u"/>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33"/>
                                        </p:tgtEl>
                                        <p:attrNameLst>
                                          <p:attrName>style.visibility</p:attrName>
                                        </p:attrNameLst>
                                      </p:cBhvr>
                                      <p:to>
                                        <p:strVal val="visible"/>
                                      </p:to>
                                    </p:set>
                                    <p:anim calcmode="lin" valueType="num">
                                      <p:cBhvr additive="base">
                                        <p:cTn dur="500" fill="hold" id="7"/>
                                        <p:tgtEl>
                                          <p:spTgt spid="33"/>
                                        </p:tgtEl>
                                        <p:attrNameLst>
                                          <p:attrName>ppt_x</p:attrName>
                                        </p:attrNameLst>
                                      </p:cBhvr>
                                      <p:tavLst>
                                        <p:tav tm="0">
                                          <p:val>
                                            <p:strVal val="1+#ppt_w/2"/>
                                          </p:val>
                                        </p:tav>
                                        <p:tav tm="100000">
                                          <p:val>
                                            <p:strVal val="#ppt_x"/>
                                          </p:val>
                                        </p:tav>
                                      </p:tavLst>
                                    </p:anim>
                                    <p:anim calcmode="lin" valueType="num">
                                      <p:cBhvr additive="base">
                                        <p:cTn dur="500" fill="hold" id="8"/>
                                        <p:tgtEl>
                                          <p:spTgt spid="3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2"/>
                                        </p:tgtEl>
                                        <p:attrNameLst>
                                          <p:attrName>style.visibility</p:attrName>
                                        </p:attrNameLst>
                                      </p:cBhvr>
                                      <p:to>
                                        <p:strVal val="visible"/>
                                      </p:to>
                                    </p:set>
                                    <p:animEffect filter="wipe(left)" transition="in">
                                      <p:cBhvr>
                                        <p:cTn dur="300" id="12"/>
                                        <p:tgtEl>
                                          <p:spTgt spid="2"/>
                                        </p:tgtEl>
                                      </p:cBhvr>
                                    </p:animEffect>
                                  </p:childTnLst>
                                </p:cTn>
                              </p:par>
                            </p:childTnLst>
                          </p:cTn>
                        </p:par>
                        <p:par>
                          <p:cTn fill="hold" id="13" nodeType="afterGroup">
                            <p:stCondLst>
                              <p:cond delay="800"/>
                            </p:stCondLst>
                            <p:childTnLst>
                              <p:par>
                                <p:cTn fill="hold" id="14" nodeType="afterEffect" presetClass="entr" presetID="47" presetSubtype="0">
                                  <p:stCondLst>
                                    <p:cond delay="0"/>
                                  </p:stCondLst>
                                  <p:childTnLst>
                                    <p:set>
                                      <p:cBhvr>
                                        <p:cTn dur="1" fill="hold" id="15">
                                          <p:stCondLst>
                                            <p:cond delay="0"/>
                                          </p:stCondLst>
                                        </p:cTn>
                                        <p:tgtEl>
                                          <p:spTgt spid="3"/>
                                        </p:tgtEl>
                                        <p:attrNameLst>
                                          <p:attrName>style.visibility</p:attrName>
                                        </p:attrNameLst>
                                      </p:cBhvr>
                                      <p:to>
                                        <p:strVal val="visible"/>
                                      </p:to>
                                    </p:set>
                                    <p:animEffect filter="fade" transition="in">
                                      <p:cBhvr>
                                        <p:cTn dur="1000" id="16"/>
                                        <p:tgtEl>
                                          <p:spTgt spid="3"/>
                                        </p:tgtEl>
                                      </p:cBhvr>
                                    </p:animEffect>
                                    <p:anim calcmode="lin" valueType="num">
                                      <p:cBhvr>
                                        <p:cTn dur="1000" fill="hold" id="17"/>
                                        <p:tgtEl>
                                          <p:spTgt spid="3"/>
                                        </p:tgtEl>
                                        <p:attrNameLst>
                                          <p:attrName>ppt_x</p:attrName>
                                        </p:attrNameLst>
                                      </p:cBhvr>
                                      <p:tavLst>
                                        <p:tav tm="0">
                                          <p:val>
                                            <p:strVal val="#ppt_x"/>
                                          </p:val>
                                        </p:tav>
                                        <p:tav tm="100000">
                                          <p:val>
                                            <p:strVal val="#ppt_x"/>
                                          </p:val>
                                        </p:tav>
                                      </p:tavLst>
                                    </p:anim>
                                    <p:anim calcmode="lin" valueType="num">
                                      <p:cBhvr>
                                        <p:cTn dur="1000" fill="hold" id="18"/>
                                        <p:tgtEl>
                                          <p:spTgt spid="3"/>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0"/>
                                  </p:stCondLst>
                                  <p:childTnLst>
                                    <p:set>
                                      <p:cBhvr>
                                        <p:cTn dur="1" fill="hold" id="20">
                                          <p:stCondLst>
                                            <p:cond delay="0"/>
                                          </p:stCondLst>
                                        </p:cTn>
                                        <p:tgtEl>
                                          <p:spTgt spid="25"/>
                                        </p:tgtEl>
                                        <p:attrNameLst>
                                          <p:attrName>style.visibility</p:attrName>
                                        </p:attrNameLst>
                                      </p:cBhvr>
                                      <p:to>
                                        <p:strVal val="visible"/>
                                      </p:to>
                                    </p:set>
                                    <p:animEffect filter="fade" transition="in">
                                      <p:cBhvr>
                                        <p:cTn dur="1000" id="21"/>
                                        <p:tgtEl>
                                          <p:spTgt spid="25"/>
                                        </p:tgtEl>
                                      </p:cBhvr>
                                    </p:animEffect>
                                    <p:anim calcmode="lin" valueType="num">
                                      <p:cBhvr>
                                        <p:cTn dur="1000" fill="hold" id="22"/>
                                        <p:tgtEl>
                                          <p:spTgt spid="25"/>
                                        </p:tgtEl>
                                        <p:attrNameLst>
                                          <p:attrName>ppt_x</p:attrName>
                                        </p:attrNameLst>
                                      </p:cBhvr>
                                      <p:tavLst>
                                        <p:tav tm="0">
                                          <p:val>
                                            <p:strVal val="#ppt_x"/>
                                          </p:val>
                                        </p:tav>
                                        <p:tav tm="100000">
                                          <p:val>
                                            <p:strVal val="#ppt_x"/>
                                          </p:val>
                                        </p:tav>
                                      </p:tavLst>
                                    </p:anim>
                                    <p:anim calcmode="lin" valueType="num">
                                      <p:cBhvr>
                                        <p:cTn dur="1000" fill="hold" id="23"/>
                                        <p:tgtEl>
                                          <p:spTgt spid="25"/>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800"/>
                            </p:stCondLst>
                            <p:childTnLst>
                              <p:par>
                                <p:cTn fill="hold" id="25" nodeType="afterEffect" presetClass="entr" presetID="47" presetSubtype="0">
                                  <p:stCondLst>
                                    <p:cond delay="0"/>
                                  </p:stCondLst>
                                  <p:childTnLst>
                                    <p:set>
                                      <p:cBhvr>
                                        <p:cTn dur="1" fill="hold" id="26">
                                          <p:stCondLst>
                                            <p:cond delay="0"/>
                                          </p:stCondLst>
                                        </p:cTn>
                                        <p:tgtEl>
                                          <p:spTgt spid="10"/>
                                        </p:tgtEl>
                                        <p:attrNameLst>
                                          <p:attrName>style.visibility</p:attrName>
                                        </p:attrNameLst>
                                      </p:cBhvr>
                                      <p:to>
                                        <p:strVal val="visible"/>
                                      </p:to>
                                    </p:set>
                                    <p:animEffect filter="fade" transition="in">
                                      <p:cBhvr>
                                        <p:cTn dur="1000" id="27"/>
                                        <p:tgtEl>
                                          <p:spTgt spid="10"/>
                                        </p:tgtEl>
                                      </p:cBhvr>
                                    </p:animEffect>
                                    <p:anim calcmode="lin" valueType="num">
                                      <p:cBhvr>
                                        <p:cTn dur="1000" fill="hold" id="28"/>
                                        <p:tgtEl>
                                          <p:spTgt spid="10"/>
                                        </p:tgtEl>
                                        <p:attrNameLst>
                                          <p:attrName>ppt_x</p:attrName>
                                        </p:attrNameLst>
                                      </p:cBhvr>
                                      <p:tavLst>
                                        <p:tav tm="0">
                                          <p:val>
                                            <p:strVal val="#ppt_x"/>
                                          </p:val>
                                        </p:tav>
                                        <p:tav tm="100000">
                                          <p:val>
                                            <p:strVal val="#ppt_x"/>
                                          </p:val>
                                        </p:tav>
                                      </p:tavLst>
                                    </p:anim>
                                    <p:anim calcmode="lin" valueType="num">
                                      <p:cBhvr>
                                        <p:cTn dur="1000" fill="hold" id="29"/>
                                        <p:tgtEl>
                                          <p:spTgt spid="10"/>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17"/>
                                        </p:tgtEl>
                                        <p:attrNameLst>
                                          <p:attrName>style.visibility</p:attrName>
                                        </p:attrNameLst>
                                      </p:cBhvr>
                                      <p:to>
                                        <p:strVal val="visible"/>
                                      </p:to>
                                    </p:set>
                                    <p:animEffect filter="fade" transition="in">
                                      <p:cBhvr>
                                        <p:cTn dur="1000" id="32"/>
                                        <p:tgtEl>
                                          <p:spTgt spid="17"/>
                                        </p:tgtEl>
                                      </p:cBhvr>
                                    </p:animEffect>
                                    <p:anim calcmode="lin" valueType="num">
                                      <p:cBhvr>
                                        <p:cTn dur="1000" fill="hold" id="33"/>
                                        <p:tgtEl>
                                          <p:spTgt spid="17"/>
                                        </p:tgtEl>
                                        <p:attrNameLst>
                                          <p:attrName>ppt_x</p:attrName>
                                        </p:attrNameLst>
                                      </p:cBhvr>
                                      <p:tavLst>
                                        <p:tav tm="0">
                                          <p:val>
                                            <p:strVal val="#ppt_x"/>
                                          </p:val>
                                        </p:tav>
                                        <p:tav tm="100000">
                                          <p:val>
                                            <p:strVal val="#ppt_x"/>
                                          </p:val>
                                        </p:tav>
                                      </p:tavLst>
                                    </p:anim>
                                    <p:anim calcmode="lin" valueType="num">
                                      <p:cBhvr>
                                        <p:cTn dur="1000" fill="hold" id="34"/>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34AA2ADF-A66E-4D88-8AF6-3A0E7E07A068}"/>
              </a:ext>
            </a:extLst>
          </p:cNvPr>
          <p:cNvGrpSpPr/>
          <p:nvPr/>
        </p:nvGrpSpPr>
        <p:grpSpPr>
          <a:xfrm>
            <a:off x="748896" y="1821040"/>
            <a:ext cx="5343514" cy="4282046"/>
            <a:chOff x="1043608" y="1320568"/>
            <a:chExt cx="4410961" cy="3534745"/>
          </a:xfrm>
        </p:grpSpPr>
        <p:sp>
          <p:nvSpPr>
            <p:cNvPr id="8" name="矩形 1">
              <a:extLst>
                <a:ext uri="{FF2B5EF4-FFF2-40B4-BE49-F238E27FC236}">
                  <a16:creationId xmlns:a16="http://schemas.microsoft.com/office/drawing/2014/main" id="{867A9DCE-33B3-46F3-90E8-22CA79AA5DA3}"/>
                </a:ext>
              </a:extLst>
            </p:cNvPr>
            <p:cNvSpPr>
              <a:spLocks noChangeArrowheads="1"/>
            </p:cNvSpPr>
            <p:nvPr/>
          </p:nvSpPr>
          <p:spPr bwMode="auto">
            <a:xfrm>
              <a:off x="1043608" y="1320568"/>
              <a:ext cx="3528392" cy="964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defTabSz="570437" fontAlgn="base">
                <a:lnSpc>
                  <a:spcPct val="120000"/>
                </a:lnSpc>
                <a:spcBef>
                  <a:spcPts val="651"/>
                </a:spcBef>
                <a:spcAft>
                  <a:spcPct val="0"/>
                </a:spcAft>
              </a:pPr>
              <a:r>
                <a:rPr altLang="en-US" lang="zh-CN">
                  <a:solidFill>
                    <a:schemeClr val="accent1"/>
                  </a:solidFill>
                  <a:cs typeface="+mn-ea"/>
                  <a:sym typeface="+mn-lt"/>
                </a:rPr>
                <a:t>计划阶段</a:t>
              </a:r>
            </a:p>
            <a:p>
              <a:pPr algn="r" defTabSz="570437" fontAlgn="base">
                <a:lnSpc>
                  <a:spcPct val="120000"/>
                </a:lnSpc>
                <a:spcBef>
                  <a:spcPts val="651"/>
                </a:spcBef>
                <a:spcAft>
                  <a:spcPct val="0"/>
                </a:spcAft>
              </a:pPr>
              <a:r>
                <a:rPr altLang="en-US" lang="zh-CN">
                  <a:solidFill>
                    <a:schemeClr val="accent1"/>
                  </a:solidFill>
                  <a:cs typeface="+mn-ea"/>
                  <a:sym typeface="+mn-lt"/>
                </a:rPr>
                <a:t>如有疑问（病人或家属），一定要核查清楚才能执行，不要主观臆断。</a:t>
              </a:r>
            </a:p>
          </p:txBody>
        </p:sp>
        <p:sp>
          <p:nvSpPr>
            <p:cNvPr id="9" name="矩形 1">
              <a:extLst>
                <a:ext uri="{FF2B5EF4-FFF2-40B4-BE49-F238E27FC236}">
                  <a16:creationId xmlns:a16="http://schemas.microsoft.com/office/drawing/2014/main" id="{082AD311-BE3B-4907-811D-52BDBB7E6071}"/>
                </a:ext>
              </a:extLst>
            </p:cNvPr>
            <p:cNvSpPr>
              <a:spLocks noChangeArrowheads="1"/>
            </p:cNvSpPr>
            <p:nvPr/>
          </p:nvSpPr>
          <p:spPr bwMode="auto">
            <a:xfrm>
              <a:off x="1043608" y="2191329"/>
              <a:ext cx="3528392" cy="964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defTabSz="570437" fontAlgn="base">
                <a:lnSpc>
                  <a:spcPct val="120000"/>
                </a:lnSpc>
                <a:spcBef>
                  <a:spcPts val="651"/>
                </a:spcBef>
                <a:spcAft>
                  <a:spcPct val="0"/>
                </a:spcAft>
              </a:pPr>
              <a:r>
                <a:rPr altLang="en-US" lang="zh-CN">
                  <a:solidFill>
                    <a:schemeClr val="accent1"/>
                  </a:solidFill>
                  <a:cs typeface="+mn-ea"/>
                  <a:sym typeface="+mn-lt"/>
                </a:rPr>
                <a:t>设计和执行阶段</a:t>
              </a:r>
            </a:p>
            <a:p>
              <a:pPr algn="r" defTabSz="570437" fontAlgn="base">
                <a:lnSpc>
                  <a:spcPct val="120000"/>
                </a:lnSpc>
                <a:spcBef>
                  <a:spcPts val="651"/>
                </a:spcBef>
                <a:spcAft>
                  <a:spcPct val="0"/>
                </a:spcAft>
              </a:pPr>
              <a:r>
                <a:rPr altLang="en-US" lang="zh-CN">
                  <a:solidFill>
                    <a:schemeClr val="accent1"/>
                  </a:solidFill>
                  <a:cs typeface="+mn-ea"/>
                  <a:sym typeface="+mn-lt"/>
                </a:rPr>
                <a:t>如有疑问（病人或家属），一定要核查清楚才能执行，不要主观臆断。</a:t>
              </a:r>
            </a:p>
          </p:txBody>
        </p:sp>
        <p:sp>
          <p:nvSpPr>
            <p:cNvPr id="10" name="矩形 1">
              <a:extLst>
                <a:ext uri="{FF2B5EF4-FFF2-40B4-BE49-F238E27FC236}">
                  <a16:creationId xmlns:a16="http://schemas.microsoft.com/office/drawing/2014/main" id="{23C6B7DC-B7F2-4018-BF86-BEEAF68B5E8C}"/>
                </a:ext>
              </a:extLst>
            </p:cNvPr>
            <p:cNvSpPr>
              <a:spLocks noChangeArrowheads="1"/>
            </p:cNvSpPr>
            <p:nvPr/>
          </p:nvSpPr>
          <p:spPr bwMode="auto">
            <a:xfrm>
              <a:off x="1043608" y="3062091"/>
              <a:ext cx="3528392" cy="964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defTabSz="570437" fontAlgn="base">
                <a:lnSpc>
                  <a:spcPct val="120000"/>
                </a:lnSpc>
                <a:spcBef>
                  <a:spcPts val="651"/>
                </a:spcBef>
                <a:spcAft>
                  <a:spcPct val="0"/>
                </a:spcAft>
              </a:pPr>
              <a:r>
                <a:rPr altLang="en-US" lang="zh-CN">
                  <a:solidFill>
                    <a:schemeClr val="accent1"/>
                  </a:solidFill>
                  <a:cs typeface="+mn-ea"/>
                  <a:sym typeface="+mn-lt"/>
                </a:rPr>
                <a:t>检查阶段</a:t>
              </a:r>
            </a:p>
            <a:p>
              <a:pPr algn="r" defTabSz="570437" fontAlgn="base">
                <a:lnSpc>
                  <a:spcPct val="120000"/>
                </a:lnSpc>
                <a:spcBef>
                  <a:spcPts val="651"/>
                </a:spcBef>
                <a:spcAft>
                  <a:spcPct val="0"/>
                </a:spcAft>
              </a:pPr>
              <a:r>
                <a:rPr altLang="en-US" lang="zh-CN">
                  <a:solidFill>
                    <a:schemeClr val="accent1"/>
                  </a:solidFill>
                  <a:cs typeface="+mn-ea"/>
                  <a:sym typeface="+mn-lt"/>
                </a:rPr>
                <a:t>加强自身业务与能力的培养与学习，包括带教的方式、方法。</a:t>
              </a:r>
            </a:p>
          </p:txBody>
        </p:sp>
        <p:sp>
          <p:nvSpPr>
            <p:cNvPr id="11" name="矩形 1">
              <a:extLst>
                <a:ext uri="{FF2B5EF4-FFF2-40B4-BE49-F238E27FC236}">
                  <a16:creationId xmlns:a16="http://schemas.microsoft.com/office/drawing/2014/main" id="{FCFDCC2F-1B26-4416-A869-617D35F25D35}"/>
                </a:ext>
              </a:extLst>
            </p:cNvPr>
            <p:cNvSpPr>
              <a:spLocks noChangeArrowheads="1"/>
            </p:cNvSpPr>
            <p:nvPr/>
          </p:nvSpPr>
          <p:spPr bwMode="auto">
            <a:xfrm>
              <a:off x="1043608" y="3932851"/>
              <a:ext cx="3528392" cy="964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defTabSz="570437" fontAlgn="base">
                <a:lnSpc>
                  <a:spcPct val="120000"/>
                </a:lnSpc>
                <a:spcBef>
                  <a:spcPts val="651"/>
                </a:spcBef>
                <a:spcAft>
                  <a:spcPct val="0"/>
                </a:spcAft>
              </a:pPr>
              <a:r>
                <a:rPr altLang="en-US" lang="zh-CN">
                  <a:solidFill>
                    <a:schemeClr val="accent1"/>
                  </a:solidFill>
                  <a:cs typeface="+mn-ea"/>
                  <a:sym typeface="+mn-lt"/>
                </a:rPr>
                <a:t>处理阶段</a:t>
              </a:r>
            </a:p>
            <a:p>
              <a:pPr algn="r" defTabSz="570437" fontAlgn="base">
                <a:lnSpc>
                  <a:spcPct val="120000"/>
                </a:lnSpc>
                <a:spcBef>
                  <a:spcPts val="651"/>
                </a:spcBef>
                <a:spcAft>
                  <a:spcPct val="0"/>
                </a:spcAft>
              </a:pPr>
              <a:r>
                <a:rPr altLang="en-US" lang="zh-CN">
                  <a:solidFill>
                    <a:schemeClr val="accent1"/>
                  </a:solidFill>
                  <a:cs typeface="+mn-ea"/>
                  <a:sym typeface="+mn-lt"/>
                </a:rPr>
                <a:t>加强带教老师的工作责任心。做到手勤、脚勤、嘴勤、眼勤。</a:t>
              </a:r>
            </a:p>
          </p:txBody>
        </p:sp>
        <p:cxnSp>
          <p:nvCxnSpPr>
            <p:cNvPr id="12" name="直接连接符 11">
              <a:extLst>
                <a:ext uri="{FF2B5EF4-FFF2-40B4-BE49-F238E27FC236}">
                  <a16:creationId xmlns:a16="http://schemas.microsoft.com/office/drawing/2014/main" id="{C3E3BEB1-E9AB-41ED-9DD5-8C5D966899F5}"/>
                </a:ext>
              </a:extLst>
            </p:cNvPr>
            <p:cNvCxnSpPr/>
            <p:nvPr/>
          </p:nvCxnSpPr>
          <p:spPr>
            <a:xfrm flipH="1">
              <a:off x="4662482" y="1701663"/>
              <a:ext cx="792087" cy="0"/>
            </a:xfrm>
            <a:prstGeom prst="line">
              <a:avLst/>
            </a:prstGeom>
            <a:ln w="6350">
              <a:solidFill>
                <a:schemeClr val="bg1">
                  <a:lumMod val="75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AC366118-AD88-4E6B-8DA6-7181F4123CC4}"/>
                </a:ext>
              </a:extLst>
            </p:cNvPr>
            <p:cNvCxnSpPr/>
            <p:nvPr/>
          </p:nvCxnSpPr>
          <p:spPr>
            <a:xfrm flipH="1">
              <a:off x="4662482" y="2559318"/>
              <a:ext cx="792087" cy="0"/>
            </a:xfrm>
            <a:prstGeom prst="line">
              <a:avLst/>
            </a:prstGeom>
            <a:ln w="6350">
              <a:solidFill>
                <a:schemeClr val="bg1">
                  <a:lumMod val="75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DB79CE8A-21A0-421C-8508-1C1B7FBD0DAC}"/>
                </a:ext>
              </a:extLst>
            </p:cNvPr>
            <p:cNvCxnSpPr/>
            <p:nvPr/>
          </p:nvCxnSpPr>
          <p:spPr>
            <a:xfrm flipH="1">
              <a:off x="4662482" y="3351650"/>
              <a:ext cx="792087" cy="0"/>
            </a:xfrm>
            <a:prstGeom prst="line">
              <a:avLst/>
            </a:prstGeom>
            <a:ln w="6350">
              <a:solidFill>
                <a:schemeClr val="bg1">
                  <a:lumMod val="75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0750104F-8537-4949-A5B5-00962D366766}"/>
                </a:ext>
              </a:extLst>
            </p:cNvPr>
            <p:cNvCxnSpPr/>
            <p:nvPr/>
          </p:nvCxnSpPr>
          <p:spPr>
            <a:xfrm flipH="1">
              <a:off x="4662482" y="4310915"/>
              <a:ext cx="792087" cy="0"/>
            </a:xfrm>
            <a:prstGeom prst="line">
              <a:avLst/>
            </a:prstGeom>
            <a:ln w="6350">
              <a:solidFill>
                <a:schemeClr val="bg1">
                  <a:lumMod val="75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a16="http://schemas.microsoft.com/office/drawing/2014/main" id="{B32E73D6-916D-4ECC-AE01-0C1ADE04003E}"/>
              </a:ext>
            </a:extLst>
          </p:cNvPr>
          <p:cNvGrpSpPr/>
          <p:nvPr/>
        </p:nvGrpSpPr>
        <p:grpSpPr>
          <a:xfrm>
            <a:off x="6485982" y="1909402"/>
            <a:ext cx="4944422" cy="4094085"/>
            <a:chOff x="6485982" y="1816127"/>
            <a:chExt cx="4944422" cy="4094085"/>
          </a:xfrm>
        </p:grpSpPr>
        <p:grpSp>
          <p:nvGrpSpPr>
            <p:cNvPr id="2" name="组合 1">
              <a:extLst>
                <a:ext uri="{FF2B5EF4-FFF2-40B4-BE49-F238E27FC236}">
                  <a16:creationId xmlns:a16="http://schemas.microsoft.com/office/drawing/2014/main" id="{F8849BD8-DC92-417A-911A-C155D1D526D9}"/>
                </a:ext>
              </a:extLst>
            </p:cNvPr>
            <p:cNvGrpSpPr/>
            <p:nvPr/>
          </p:nvGrpSpPr>
          <p:grpSpPr>
            <a:xfrm flipH="1">
              <a:off x="6485982" y="1816127"/>
              <a:ext cx="4944422" cy="1979465"/>
              <a:chOff x="4445316" y="1356050"/>
              <a:chExt cx="7664455" cy="2808203"/>
            </a:xfrm>
          </p:grpSpPr>
          <p:sp>
            <p:nvSpPr>
              <p:cNvPr id="3" name="矩形 2">
                <a:extLst>
                  <a:ext uri="{FF2B5EF4-FFF2-40B4-BE49-F238E27FC236}">
                    <a16:creationId xmlns:a16="http://schemas.microsoft.com/office/drawing/2014/main" id="{E4441E4A-51C3-44D7-92BB-DE9C7834B844}"/>
                  </a:ext>
                </a:extLst>
              </p:cNvPr>
              <p:cNvSpPr/>
              <p:nvPr/>
            </p:nvSpPr>
            <p:spPr>
              <a:xfrm>
                <a:off x="8340645" y="1356050"/>
                <a:ext cx="3769126" cy="2808203"/>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5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cs typeface="+mn-ea"/>
                  <a:sym typeface="+mn-lt"/>
                </a:endParaRPr>
              </a:p>
            </p:txBody>
          </p:sp>
          <p:sp>
            <p:nvSpPr>
              <p:cNvPr id="4" name="矩形 3">
                <a:extLst>
                  <a:ext uri="{FF2B5EF4-FFF2-40B4-BE49-F238E27FC236}">
                    <a16:creationId xmlns:a16="http://schemas.microsoft.com/office/drawing/2014/main" id="{254C75C5-77E6-4241-9243-085C065E7F92}"/>
                  </a:ext>
                </a:extLst>
              </p:cNvPr>
              <p:cNvSpPr/>
              <p:nvPr/>
            </p:nvSpPr>
            <p:spPr>
              <a:xfrm>
                <a:off x="4445316" y="1356050"/>
                <a:ext cx="3769124" cy="2808203"/>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5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cs typeface="+mn-ea"/>
                  <a:sym typeface="+mn-lt"/>
                </a:endParaRPr>
              </a:p>
            </p:txBody>
          </p:sp>
        </p:grpSp>
        <p:grpSp>
          <p:nvGrpSpPr>
            <p:cNvPr id="16" name="组合 15">
              <a:extLst>
                <a:ext uri="{FF2B5EF4-FFF2-40B4-BE49-F238E27FC236}">
                  <a16:creationId xmlns:a16="http://schemas.microsoft.com/office/drawing/2014/main" id="{EF62986B-6A76-4B6F-A18A-83F05FAA2608}"/>
                </a:ext>
              </a:extLst>
            </p:cNvPr>
            <p:cNvGrpSpPr/>
            <p:nvPr/>
          </p:nvGrpSpPr>
          <p:grpSpPr>
            <a:xfrm flipH="1">
              <a:off x="6485982" y="3930747"/>
              <a:ext cx="4944422" cy="1979465"/>
              <a:chOff x="4445316" y="1356050"/>
              <a:chExt cx="7664455" cy="2808203"/>
            </a:xfrm>
          </p:grpSpPr>
          <p:sp>
            <p:nvSpPr>
              <p:cNvPr id="17" name="矩形 16">
                <a:extLst>
                  <a:ext uri="{FF2B5EF4-FFF2-40B4-BE49-F238E27FC236}">
                    <a16:creationId xmlns:a16="http://schemas.microsoft.com/office/drawing/2014/main" id="{A32B00C1-599D-43BC-9D3E-2F2A0D8757EC}"/>
                  </a:ext>
                </a:extLst>
              </p:cNvPr>
              <p:cNvSpPr/>
              <p:nvPr/>
            </p:nvSpPr>
            <p:spPr>
              <a:xfrm>
                <a:off x="8340645" y="1356050"/>
                <a:ext cx="3769126" cy="2808203"/>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5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cs typeface="+mn-ea"/>
                  <a:sym typeface="+mn-lt"/>
                </a:endParaRPr>
              </a:p>
            </p:txBody>
          </p:sp>
          <p:sp>
            <p:nvSpPr>
              <p:cNvPr id="18" name="矩形 17">
                <a:extLst>
                  <a:ext uri="{FF2B5EF4-FFF2-40B4-BE49-F238E27FC236}">
                    <a16:creationId xmlns:a16="http://schemas.microsoft.com/office/drawing/2014/main" id="{695099BA-7145-4114-AA8D-B1F1839DC3A7}"/>
                  </a:ext>
                </a:extLst>
              </p:cNvPr>
              <p:cNvSpPr/>
              <p:nvPr/>
            </p:nvSpPr>
            <p:spPr>
              <a:xfrm>
                <a:off x="4445316" y="1356050"/>
                <a:ext cx="3769124" cy="2808203"/>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5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cs typeface="+mn-ea"/>
                  <a:sym typeface="+mn-lt"/>
                </a:endParaRPr>
              </a:p>
            </p:txBody>
          </p:sp>
        </p:grpSp>
      </p:grpSp>
      <p:sp>
        <p:nvSpPr>
          <p:cNvPr id="19" name="矩形 18">
            <a:extLst>
              <a:ext uri="{FF2B5EF4-FFF2-40B4-BE49-F238E27FC236}">
                <a16:creationId xmlns:a16="http://schemas.microsoft.com/office/drawing/2014/main" id="{61AF8D63-474F-428C-96DC-B723DF33A0C9}"/>
              </a:ext>
            </a:extLst>
          </p:cNvPr>
          <p:cNvSpPr/>
          <p:nvPr/>
        </p:nvSpPr>
        <p:spPr>
          <a:xfrm>
            <a:off x="1447133" y="641706"/>
            <a:ext cx="5770880" cy="701040"/>
          </a:xfrm>
          <a:prstGeom prst="rect">
            <a:avLst/>
          </a:prstGeom>
        </p:spPr>
        <p:txBody>
          <a:bodyPr wrap="none">
            <a:spAutoFit/>
          </a:bodyPr>
          <a:lstStyle/>
          <a:p>
            <a:r>
              <a:rPr altLang="en-US" lang="zh-CN" sz="4000">
                <a:solidFill>
                  <a:schemeClr val="tx1">
                    <a:lumMod val="75000"/>
                    <a:lumOff val="25000"/>
                  </a:schemeClr>
                </a:solidFill>
                <a:cs typeface="+mn-ea"/>
                <a:sym typeface="+mn-lt"/>
              </a:rPr>
              <a:t>护理不良事件的防范对策</a:t>
            </a:r>
          </a:p>
        </p:txBody>
      </p:sp>
    </p:spTree>
    <p:extLst>
      <p:ext uri="{BB962C8B-B14F-4D97-AF65-F5344CB8AC3E}">
        <p14:creationId val="3303885736"/>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500" fill="hold" id="7"/>
                                        <p:tgtEl>
                                          <p:spTgt spid="19"/>
                                        </p:tgtEl>
                                        <p:attrNameLst>
                                          <p:attrName>ppt_x</p:attrName>
                                        </p:attrNameLst>
                                      </p:cBhvr>
                                      <p:tavLst>
                                        <p:tav tm="0">
                                          <p:val>
                                            <p:strVal val="1+#ppt_w/2"/>
                                          </p:val>
                                        </p:tav>
                                        <p:tav tm="100000">
                                          <p:val>
                                            <p:strVal val="#ppt_x"/>
                                          </p:val>
                                        </p:tav>
                                      </p:tavLst>
                                    </p:anim>
                                    <p:anim calcmode="lin" valueType="num">
                                      <p:cBhvr additive="base">
                                        <p:cTn dur="500" fill="hold" id="8"/>
                                        <p:tgtEl>
                                          <p:spTgt spid="1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1000" id="12"/>
                                        <p:tgtEl>
                                          <p:spTgt spid="5"/>
                                        </p:tgtEl>
                                      </p:cBhvr>
                                    </p:animEffect>
                                    <p:anim calcmode="lin" valueType="num">
                                      <p:cBhvr>
                                        <p:cTn dur="1000" fill="hold" id="13"/>
                                        <p:tgtEl>
                                          <p:spTgt spid="5"/>
                                        </p:tgtEl>
                                        <p:attrNameLst>
                                          <p:attrName>ppt_x</p:attrName>
                                        </p:attrNameLst>
                                      </p:cBhvr>
                                      <p:tavLst>
                                        <p:tav tm="0">
                                          <p:val>
                                            <p:strVal val="#ppt_x"/>
                                          </p:val>
                                        </p:tav>
                                        <p:tav tm="100000">
                                          <p:val>
                                            <p:strVal val="#ppt_x"/>
                                          </p:val>
                                        </p:tav>
                                      </p:tavLst>
                                    </p:anim>
                                    <p:anim calcmode="lin" valueType="num">
                                      <p:cBhvr>
                                        <p:cTn dur="1000" fill="hold" id="14"/>
                                        <p:tgtEl>
                                          <p:spTgt spid="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22" presetSubtype="2">
                                  <p:stCondLst>
                                    <p:cond delay="0"/>
                                  </p:stCondLst>
                                  <p:childTnLst>
                                    <p:set>
                                      <p:cBhvr>
                                        <p:cTn dur="1" fill="hold" id="17">
                                          <p:stCondLst>
                                            <p:cond delay="0"/>
                                          </p:stCondLst>
                                        </p:cTn>
                                        <p:tgtEl>
                                          <p:spTgt spid="7"/>
                                        </p:tgtEl>
                                        <p:attrNameLst>
                                          <p:attrName>style.visibility</p:attrName>
                                        </p:attrNameLst>
                                      </p:cBhvr>
                                      <p:to>
                                        <p:strVal val="visible"/>
                                      </p:to>
                                    </p:set>
                                    <p:animEffect filter="wipe(right)" transition="in">
                                      <p:cBhvr>
                                        <p:cTn dur="500" id="18"/>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文本框 7">
            <a:extLst>
              <a:ext uri="{FF2B5EF4-FFF2-40B4-BE49-F238E27FC236}">
                <a16:creationId xmlns:a16="http://schemas.microsoft.com/office/drawing/2014/main" id="{D1D55C5D-B03A-4839-99F1-4BD698D85952}"/>
              </a:ext>
            </a:extLst>
          </p:cNvPr>
          <p:cNvSpPr txBox="1"/>
          <p:nvPr/>
        </p:nvSpPr>
        <p:spPr>
          <a:xfrm>
            <a:off x="674506" y="1371348"/>
            <a:ext cx="8242804" cy="4297680"/>
          </a:xfrm>
          <a:prstGeom prst="rect">
            <a:avLst/>
          </a:prstGeom>
          <a:noFill/>
        </p:spPr>
        <p:txBody>
          <a:bodyPr rtlCol="0" wrap="square">
            <a:spAutoFit/>
            <a:scene3d>
              <a:camera prst="orthographicFront"/>
              <a:lightRig dir="t" rig="threePt"/>
            </a:scene3d>
            <a:sp3d contourW="12700"/>
          </a:bodyPr>
          <a:lstStyle/>
          <a:p>
            <a:pPr algn="ctr" lvl="0">
              <a:defRPr/>
            </a:pPr>
            <a:r>
              <a:rPr altLang="en-US" b="1" lang="zh-CN" sz="13800">
                <a:gradFill flip="none" rotWithShape="1">
                  <a:gsLst>
                    <a:gs pos="50000">
                      <a:srgbClr val="0070C0"/>
                    </a:gs>
                    <a:gs pos="50000">
                      <a:schemeClr val="accent1">
                        <a:lumMod val="50000"/>
                      </a:schemeClr>
                    </a:gs>
                  </a:gsLst>
                  <a:lin ang="5400000" scaled="1"/>
                </a:gradFill>
                <a:latin panose="020f0502020204030204" typeface="思源宋体 CN"/>
                <a:ea typeface="思源宋体 CN"/>
                <a:cs typeface="+mn-ea"/>
                <a:sym typeface="+mn-lt"/>
              </a:rPr>
              <a:t>演讲完毕</a:t>
            </a:r>
          </a:p>
          <a:p>
            <a:pPr algn="ctr" lvl="0">
              <a:defRPr/>
            </a:pPr>
            <a:r>
              <a:rPr altLang="en-US" b="1" lang="zh-CN" sz="13800">
                <a:gradFill flip="none" rotWithShape="1">
                  <a:gsLst>
                    <a:gs pos="50000">
                      <a:srgbClr val="0070C0"/>
                    </a:gs>
                    <a:gs pos="50000">
                      <a:schemeClr val="accent1">
                        <a:lumMod val="50000"/>
                      </a:schemeClr>
                    </a:gs>
                  </a:gsLst>
                  <a:lin ang="5400000" scaled="1"/>
                </a:gradFill>
                <a:latin panose="020f0502020204030204" typeface="思源宋体 CN"/>
                <a:ea typeface="思源宋体 CN"/>
                <a:cs typeface="+mn-ea"/>
                <a:sym typeface="+mn-lt"/>
              </a:rPr>
              <a:t>感谢观看</a:t>
            </a:r>
          </a:p>
        </p:txBody>
      </p:sp>
      <p:grpSp>
        <p:nvGrpSpPr>
          <p:cNvPr id="10" name="组合 9">
            <a:extLst>
              <a:ext uri="{FF2B5EF4-FFF2-40B4-BE49-F238E27FC236}">
                <a16:creationId xmlns:a16="http://schemas.microsoft.com/office/drawing/2014/main" id="{74DCDAD7-D819-47D0-8E41-D6612C32BBA8}"/>
              </a:ext>
            </a:extLst>
          </p:cNvPr>
          <p:cNvGrpSpPr/>
          <p:nvPr/>
        </p:nvGrpSpPr>
        <p:grpSpPr>
          <a:xfrm>
            <a:off x="1469005" y="5839465"/>
            <a:ext cx="2993629" cy="538593"/>
            <a:chOff x="1244534" y="4117271"/>
            <a:chExt cx="1765300" cy="316802"/>
          </a:xfrm>
        </p:grpSpPr>
        <p:sp>
          <p:nvSpPr>
            <p:cNvPr id="11" name="圆角矩形 13">
              <a:extLst>
                <a:ext uri="{FF2B5EF4-FFF2-40B4-BE49-F238E27FC236}">
                  <a16:creationId xmlns:a16="http://schemas.microsoft.com/office/drawing/2014/main" id="{E33EC329-A7B6-44BA-B76F-F129A3D1E258}"/>
                </a:ext>
              </a:extLst>
            </p:cNvPr>
            <p:cNvSpPr/>
            <p:nvPr/>
          </p:nvSpPr>
          <p:spPr>
            <a:xfrm>
              <a:off x="1244534" y="4117271"/>
              <a:ext cx="1765300" cy="316802"/>
            </a:xfrm>
            <a:prstGeom prst="roundRect">
              <a:avLst>
                <a:gd fmla="val 50000" name="adj"/>
              </a:avLst>
            </a:prstGeom>
            <a:solidFill>
              <a:srgbClr val="0070C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800" u="none">
                <a:ln>
                  <a:noFill/>
                </a:ln>
                <a:solidFill>
                  <a:srgbClr val="FFFFFF"/>
                </a:solidFill>
                <a:effectLst/>
                <a:uLnTx/>
                <a:uFillTx/>
                <a:latin panose="020f0502020204030204" typeface="思源宋体 CN"/>
                <a:ea typeface="思源宋体 CN"/>
                <a:cs typeface="+mn-ea"/>
                <a:sym typeface="+mn-lt"/>
              </a:endParaRPr>
            </a:p>
          </p:txBody>
        </p:sp>
        <p:sp>
          <p:nvSpPr>
            <p:cNvPr id="12" name="文本框 11">
              <a:extLst>
                <a:ext uri="{FF2B5EF4-FFF2-40B4-BE49-F238E27FC236}">
                  <a16:creationId xmlns:a16="http://schemas.microsoft.com/office/drawing/2014/main" id="{56F7DA78-6F97-4825-9E5F-11700852186F}"/>
                </a:ext>
              </a:extLst>
            </p:cNvPr>
            <p:cNvSpPr txBox="1"/>
            <p:nvPr/>
          </p:nvSpPr>
          <p:spPr>
            <a:xfrm>
              <a:off x="1288152" y="4156754"/>
              <a:ext cx="1618194" cy="268926"/>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FFFFFF"/>
                  </a:solidFill>
                  <a:effectLst/>
                  <a:uLnTx/>
                  <a:uFillTx/>
                  <a:latin panose="020f0502020204030204" typeface="思源宋体 CN"/>
                  <a:ea typeface="思源宋体 CN"/>
                  <a:cs typeface="+mn-ea"/>
                  <a:sym typeface="+mn-lt"/>
                </a:rPr>
                <a:t>汇报人：小熊猫</a:t>
              </a:r>
            </a:p>
          </p:txBody>
        </p:sp>
      </p:grpSp>
      <p:grpSp>
        <p:nvGrpSpPr>
          <p:cNvPr id="13" name="组合 12">
            <a:extLst>
              <a:ext uri="{FF2B5EF4-FFF2-40B4-BE49-F238E27FC236}">
                <a16:creationId xmlns:a16="http://schemas.microsoft.com/office/drawing/2014/main" id="{76AA5856-E583-4E0C-9ECF-BBD27905D405}"/>
              </a:ext>
            </a:extLst>
          </p:cNvPr>
          <p:cNvGrpSpPr/>
          <p:nvPr/>
        </p:nvGrpSpPr>
        <p:grpSpPr>
          <a:xfrm>
            <a:off x="5108583" y="5839465"/>
            <a:ext cx="2993629" cy="538593"/>
            <a:chOff x="1244534" y="4117271"/>
            <a:chExt cx="1765300" cy="316802"/>
          </a:xfrm>
        </p:grpSpPr>
        <p:sp>
          <p:nvSpPr>
            <p:cNvPr id="14" name="圆角矩形 13">
              <a:extLst>
                <a:ext uri="{FF2B5EF4-FFF2-40B4-BE49-F238E27FC236}">
                  <a16:creationId xmlns:a16="http://schemas.microsoft.com/office/drawing/2014/main" id="{3B235CC3-B32D-4198-B027-7872E313A750}"/>
                </a:ext>
              </a:extLst>
            </p:cNvPr>
            <p:cNvSpPr/>
            <p:nvPr/>
          </p:nvSpPr>
          <p:spPr>
            <a:xfrm>
              <a:off x="1244534" y="4117271"/>
              <a:ext cx="1765300" cy="316802"/>
            </a:xfrm>
            <a:prstGeom prst="roundRect">
              <a:avLst>
                <a:gd fmla="val 50000" name="adj"/>
              </a:avLst>
            </a:prstGeom>
            <a:solidFill>
              <a:srgbClr val="0070C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800" u="none">
                <a:ln>
                  <a:noFill/>
                </a:ln>
                <a:solidFill>
                  <a:srgbClr val="FFFFFF"/>
                </a:solidFill>
                <a:effectLst/>
                <a:uLnTx/>
                <a:uFillTx/>
                <a:latin panose="020f0502020204030204" typeface="思源宋体 CN"/>
                <a:ea typeface="思源宋体 CN"/>
                <a:cs typeface="+mn-ea"/>
                <a:sym typeface="+mn-lt"/>
              </a:endParaRPr>
            </a:p>
          </p:txBody>
        </p:sp>
        <p:sp>
          <p:nvSpPr>
            <p:cNvPr id="15" name="文本框 14">
              <a:extLst>
                <a:ext uri="{FF2B5EF4-FFF2-40B4-BE49-F238E27FC236}">
                  <a16:creationId xmlns:a16="http://schemas.microsoft.com/office/drawing/2014/main" id="{E00FB595-EE99-4F46-9303-20C4CE57FD69}"/>
                </a:ext>
              </a:extLst>
            </p:cNvPr>
            <p:cNvSpPr txBox="1"/>
            <p:nvPr/>
          </p:nvSpPr>
          <p:spPr>
            <a:xfrm>
              <a:off x="1288152" y="4156754"/>
              <a:ext cx="1618194" cy="268926"/>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FFFFFF"/>
                  </a:solidFill>
                  <a:effectLst/>
                  <a:uLnTx/>
                  <a:uFillTx/>
                  <a:latin panose="020f0502020204030204" typeface="思源宋体 CN"/>
                  <a:ea typeface="思源宋体 CN"/>
                  <a:cs typeface="+mn-ea"/>
                  <a:sym typeface="+mn-lt"/>
                </a:rPr>
                <a:t>时间：2020.X.X</a:t>
              </a:r>
            </a:p>
          </p:txBody>
        </p:sp>
      </p:grpSp>
      <p:pic>
        <p:nvPicPr>
          <p:cNvPr id="22" name="图片 21">
            <a:extLst>
              <a:ext uri="{FF2B5EF4-FFF2-40B4-BE49-F238E27FC236}">
                <a16:creationId xmlns:a16="http://schemas.microsoft.com/office/drawing/2014/main" id="{C92B9AB0-4E2E-4F46-A027-2D310387355C}"/>
              </a:ext>
            </a:extLst>
          </p:cNvPr>
          <p:cNvPicPr>
            <a:picLocks noChangeAspect="1"/>
          </p:cNvPicPr>
          <p:nvPr/>
        </p:nvPicPr>
        <p:blipFill>
          <a:blip r:embed="rId2">
            <a:extLst>
              <a:ext uri="{28A0092B-C50C-407E-A947-70E740481C1C}">
                <a14:useLocalDpi val="0"/>
              </a:ext>
            </a:extLst>
          </a:blip>
          <a:srcRect b="20530" l="26017" r="25784" t="31013"/>
          <a:stretch>
            <a:fillRect/>
          </a:stretch>
        </p:blipFill>
        <p:spPr>
          <a:xfrm>
            <a:off x="3106540" y="411524"/>
            <a:ext cx="1247334" cy="895590"/>
          </a:xfrm>
          <a:prstGeom prst="rect">
            <a:avLst/>
          </a:prstGeom>
        </p:spPr>
      </p:pic>
      <p:sp>
        <p:nvSpPr>
          <p:cNvPr id="18" name="文本框 17">
            <a:extLst>
              <a:ext uri="{FF2B5EF4-FFF2-40B4-BE49-F238E27FC236}">
                <a16:creationId xmlns:a16="http://schemas.microsoft.com/office/drawing/2014/main" id="{B9872BDE-A075-44AF-97DD-C687A16F7A4E}"/>
              </a:ext>
            </a:extLst>
          </p:cNvPr>
          <p:cNvSpPr txBox="1"/>
          <p:nvPr/>
        </p:nvSpPr>
        <p:spPr>
          <a:xfrm>
            <a:off x="3951477" y="443821"/>
            <a:ext cx="2314212" cy="822960"/>
          </a:xfrm>
          <a:prstGeom prst="rect">
            <a:avLst/>
          </a:prstGeom>
          <a:noFill/>
        </p:spPr>
        <p:txBody>
          <a:bodyPr rtlCol="0" wrap="square">
            <a:spAutoFit/>
            <a:scene3d>
              <a:camera prst="orthographicFront"/>
              <a:lightRig dir="t" rig="threePt"/>
            </a:scene3d>
            <a:sp3d contourW="12700"/>
          </a:bodyPr>
          <a:lstStyle/>
          <a:p>
            <a:pPr algn="ctr" lvl="0">
              <a:defRPr/>
            </a:pPr>
            <a:r>
              <a:rPr altLang="zh-CN" b="1" lang="en-US" sz="4800">
                <a:gradFill flip="none" rotWithShape="1">
                  <a:gsLst>
                    <a:gs pos="50000">
                      <a:srgbClr val="0070C0"/>
                    </a:gs>
                    <a:gs pos="50000">
                      <a:schemeClr val="accent1">
                        <a:lumMod val="50000"/>
                      </a:schemeClr>
                    </a:gs>
                  </a:gsLst>
                  <a:lin ang="5400000" scaled="1"/>
                </a:gradFill>
                <a:latin panose="020f0502020204030204" typeface="思源宋体 CN"/>
                <a:ea typeface="思源宋体 CN"/>
                <a:cs typeface="+mn-ea"/>
                <a:sym typeface="+mn-lt"/>
              </a:rPr>
              <a:t>LOGO</a:t>
            </a:r>
          </a:p>
        </p:txBody>
      </p:sp>
    </p:spTree>
    <p:extLst>
      <p:ext uri="{BB962C8B-B14F-4D97-AF65-F5344CB8AC3E}">
        <p14:creationId val="1865468114"/>
      </p:ext>
    </p:extLst>
  </p:cSld>
  <p:clrMapOvr>
    <a:masterClrMapping/>
  </p:clrMapOvr>
  <p:transition advTm="3000"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2"/>
                                        </p:tgtEl>
                                        <p:attrNameLst>
                                          <p:attrName>style.visibility</p:attrName>
                                        </p:attrNameLst>
                                      </p:cBhvr>
                                      <p:to>
                                        <p:strVal val="visible"/>
                                      </p:to>
                                    </p:set>
                                    <p:animEffect filter="wipe(down)" transition="in">
                                      <p:cBhvr>
                                        <p:cTn dur="500" id="7"/>
                                        <p:tgtEl>
                                          <p:spTgt spid="22"/>
                                        </p:tgtEl>
                                      </p:cBhvr>
                                    </p:animEffect>
                                  </p:childTnLst>
                                </p:cTn>
                              </p:par>
                            </p:childTnLst>
                          </p:cTn>
                        </p:par>
                        <p:par>
                          <p:cTn fill="hold" id="8" nodeType="afterGroup">
                            <p:stCondLst>
                              <p:cond delay="500"/>
                            </p:stCondLst>
                            <p:childTnLst>
                              <p:par>
                                <p:cTn fill="hold" grpId="0" id="9" nodeType="afterEffect" presetClass="entr" presetID="17" presetSubtype="1">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p:cTn dur="500" fill="hold" id="11"/>
                                        <p:tgtEl>
                                          <p:spTgt spid="18"/>
                                        </p:tgtEl>
                                        <p:attrNameLst>
                                          <p:attrName>ppt_x</p:attrName>
                                        </p:attrNameLst>
                                      </p:cBhvr>
                                      <p:tavLst>
                                        <p:tav tm="0">
                                          <p:val>
                                            <p:strVal val="#ppt_x"/>
                                          </p:val>
                                        </p:tav>
                                        <p:tav tm="100000">
                                          <p:val>
                                            <p:strVal val="#ppt_x"/>
                                          </p:val>
                                        </p:tav>
                                      </p:tavLst>
                                    </p:anim>
                                    <p:anim calcmode="lin" valueType="num">
                                      <p:cBhvr>
                                        <p:cTn dur="500" fill="hold" id="12"/>
                                        <p:tgtEl>
                                          <p:spTgt spid="18"/>
                                        </p:tgtEl>
                                        <p:attrNameLst>
                                          <p:attrName>ppt_y</p:attrName>
                                        </p:attrNameLst>
                                      </p:cBhvr>
                                      <p:tavLst>
                                        <p:tav tm="0">
                                          <p:val>
                                            <p:strVal val="#ppt_y-#ppt_h/2"/>
                                          </p:val>
                                        </p:tav>
                                        <p:tav tm="100000">
                                          <p:val>
                                            <p:strVal val="#ppt_y"/>
                                          </p:val>
                                        </p:tav>
                                      </p:tavLst>
                                    </p:anim>
                                    <p:anim calcmode="lin" valueType="num">
                                      <p:cBhvr>
                                        <p:cTn dur="500" fill="hold" id="13"/>
                                        <p:tgtEl>
                                          <p:spTgt spid="18"/>
                                        </p:tgtEl>
                                        <p:attrNameLst>
                                          <p:attrName>ppt_w</p:attrName>
                                        </p:attrNameLst>
                                      </p:cBhvr>
                                      <p:tavLst>
                                        <p:tav tm="0">
                                          <p:val>
                                            <p:strVal val="#ppt_w"/>
                                          </p:val>
                                        </p:tav>
                                        <p:tav tm="100000">
                                          <p:val>
                                            <p:strVal val="#ppt_w"/>
                                          </p:val>
                                        </p:tav>
                                      </p:tavLst>
                                    </p:anim>
                                    <p:anim calcmode="lin" valueType="num">
                                      <p:cBhvr>
                                        <p:cTn dur="500" fill="hold" id="14"/>
                                        <p:tgtEl>
                                          <p:spTgt spid="18"/>
                                        </p:tgtEl>
                                        <p:attrNameLst>
                                          <p:attrName>ppt_h</p:attrName>
                                        </p:attrNameLst>
                                      </p:cBhvr>
                                      <p:tavLst>
                                        <p:tav tm="0">
                                          <p:val>
                                            <p:fltVal val="0"/>
                                          </p:val>
                                        </p:tav>
                                        <p:tav tm="100000">
                                          <p:val>
                                            <p:strVal val="#ppt_h"/>
                                          </p:val>
                                        </p:tav>
                                      </p:tavLst>
                                    </p:anim>
                                  </p:childTnLst>
                                </p:cTn>
                              </p:par>
                            </p:childTnLst>
                          </p:cTn>
                        </p:par>
                        <p:par>
                          <p:cTn fill="hold" id="15" nodeType="afterGroup">
                            <p:stCondLst>
                              <p:cond delay="1000"/>
                            </p:stCondLst>
                            <p:childTnLst>
                              <p:par>
                                <p:cTn fill="hold" grpId="0" id="16" nodeType="afterEffect" presetClass="entr" presetID="17" presetSubtype="1">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p:cTn dur="500" fill="hold" id="18"/>
                                        <p:tgtEl>
                                          <p:spTgt spid="8"/>
                                        </p:tgtEl>
                                        <p:attrNameLst>
                                          <p:attrName>ppt_x</p:attrName>
                                        </p:attrNameLst>
                                      </p:cBhvr>
                                      <p:tavLst>
                                        <p:tav tm="0">
                                          <p:val>
                                            <p:strVal val="#ppt_x"/>
                                          </p:val>
                                        </p:tav>
                                        <p:tav tm="100000">
                                          <p:val>
                                            <p:strVal val="#ppt_x"/>
                                          </p:val>
                                        </p:tav>
                                      </p:tavLst>
                                    </p:anim>
                                    <p:anim calcmode="lin" valueType="num">
                                      <p:cBhvr>
                                        <p:cTn dur="500" fill="hold" id="19"/>
                                        <p:tgtEl>
                                          <p:spTgt spid="8"/>
                                        </p:tgtEl>
                                        <p:attrNameLst>
                                          <p:attrName>ppt_y</p:attrName>
                                        </p:attrNameLst>
                                      </p:cBhvr>
                                      <p:tavLst>
                                        <p:tav tm="0">
                                          <p:val>
                                            <p:strVal val="#ppt_y-#ppt_h/2"/>
                                          </p:val>
                                        </p:tav>
                                        <p:tav tm="100000">
                                          <p:val>
                                            <p:strVal val="#ppt_y"/>
                                          </p:val>
                                        </p:tav>
                                      </p:tavLst>
                                    </p:anim>
                                    <p:anim calcmode="lin" valueType="num">
                                      <p:cBhvr>
                                        <p:cTn dur="500" fill="hold" id="20"/>
                                        <p:tgtEl>
                                          <p:spTgt spid="8"/>
                                        </p:tgtEl>
                                        <p:attrNameLst>
                                          <p:attrName>ppt_w</p:attrName>
                                        </p:attrNameLst>
                                      </p:cBhvr>
                                      <p:tavLst>
                                        <p:tav tm="0">
                                          <p:val>
                                            <p:strVal val="#ppt_w"/>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10"/>
                                        </p:tgtEl>
                                        <p:attrNameLst>
                                          <p:attrName>style.visibility</p:attrName>
                                        </p:attrNameLst>
                                      </p:cBhvr>
                                      <p:to>
                                        <p:strVal val="visible"/>
                                      </p:to>
                                    </p:set>
                                    <p:anim calcmode="lin" valueType="num">
                                      <p:cBhvr>
                                        <p:cTn dur="500" fill="hold" id="25"/>
                                        <p:tgtEl>
                                          <p:spTgt spid="10"/>
                                        </p:tgtEl>
                                        <p:attrNameLst>
                                          <p:attrName>ppt_w</p:attrName>
                                        </p:attrNameLst>
                                      </p:cBhvr>
                                      <p:tavLst>
                                        <p:tav tm="0">
                                          <p:val>
                                            <p:fltVal val="0"/>
                                          </p:val>
                                        </p:tav>
                                        <p:tav tm="100000">
                                          <p:val>
                                            <p:strVal val="#ppt_w"/>
                                          </p:val>
                                        </p:tav>
                                      </p:tavLst>
                                    </p:anim>
                                    <p:anim calcmode="lin" valueType="num">
                                      <p:cBhvr>
                                        <p:cTn dur="500" fill="hold" id="26"/>
                                        <p:tgtEl>
                                          <p:spTgt spid="10"/>
                                        </p:tgtEl>
                                        <p:attrNameLst>
                                          <p:attrName>ppt_h</p:attrName>
                                        </p:attrNameLst>
                                      </p:cBhvr>
                                      <p:tavLst>
                                        <p:tav tm="0">
                                          <p:val>
                                            <p:fltVal val="0"/>
                                          </p:val>
                                        </p:tav>
                                        <p:tav tm="100000">
                                          <p:val>
                                            <p:strVal val="#ppt_h"/>
                                          </p:val>
                                        </p:tav>
                                      </p:tavLst>
                                    </p:anim>
                                    <p:animEffect filter="fade" transition="in">
                                      <p:cBhvr>
                                        <p:cTn dur="500" id="27"/>
                                        <p:tgtEl>
                                          <p:spTgt spid="10"/>
                                        </p:tgtEl>
                                      </p:cBhvr>
                                    </p:animEffect>
                                  </p:childTnLst>
                                </p:cTn>
                              </p:par>
                            </p:childTnLst>
                          </p:cTn>
                        </p:par>
                        <p:par>
                          <p:cTn fill="hold" id="28" nodeType="afterGroup">
                            <p:stCondLst>
                              <p:cond delay="2000"/>
                            </p:stCondLst>
                            <p:childTnLst>
                              <p:par>
                                <p:cTn fill="hold" id="29" nodeType="afterEffect" presetClass="entr" presetID="53" presetSubtype="0">
                                  <p:stCondLst>
                                    <p:cond delay="0"/>
                                  </p:stCondLst>
                                  <p:childTnLst>
                                    <p:set>
                                      <p:cBhvr>
                                        <p:cTn dur="1" fill="hold" id="30">
                                          <p:stCondLst>
                                            <p:cond delay="0"/>
                                          </p:stCondLst>
                                        </p:cTn>
                                        <p:tgtEl>
                                          <p:spTgt spid="13"/>
                                        </p:tgtEl>
                                        <p:attrNameLst>
                                          <p:attrName>style.visibility</p:attrName>
                                        </p:attrNameLst>
                                      </p:cBhvr>
                                      <p:to>
                                        <p:strVal val="visible"/>
                                      </p:to>
                                    </p:set>
                                    <p:anim calcmode="lin" valueType="num">
                                      <p:cBhvr>
                                        <p:cTn dur="500" fill="hold" id="31"/>
                                        <p:tgtEl>
                                          <p:spTgt spid="13"/>
                                        </p:tgtEl>
                                        <p:attrNameLst>
                                          <p:attrName>ppt_w</p:attrName>
                                        </p:attrNameLst>
                                      </p:cBhvr>
                                      <p:tavLst>
                                        <p:tav tm="0">
                                          <p:val>
                                            <p:fltVal val="0"/>
                                          </p:val>
                                        </p:tav>
                                        <p:tav tm="100000">
                                          <p:val>
                                            <p:strVal val="#ppt_w"/>
                                          </p:val>
                                        </p:tav>
                                      </p:tavLst>
                                    </p:anim>
                                    <p:anim calcmode="lin" valueType="num">
                                      <p:cBhvr>
                                        <p:cTn dur="500" fill="hold" id="32"/>
                                        <p:tgtEl>
                                          <p:spTgt spid="13"/>
                                        </p:tgtEl>
                                        <p:attrNameLst>
                                          <p:attrName>ppt_h</p:attrName>
                                        </p:attrNameLst>
                                      </p:cBhvr>
                                      <p:tavLst>
                                        <p:tav tm="0">
                                          <p:val>
                                            <p:fltVal val="0"/>
                                          </p:val>
                                        </p:tav>
                                        <p:tav tm="100000">
                                          <p:val>
                                            <p:strVal val="#ppt_h"/>
                                          </p:val>
                                        </p:tav>
                                      </p:tavLst>
                                    </p:anim>
                                    <p:animEffect filter="fade" transition="in">
                                      <p:cBhvr>
                                        <p:cTn dur="500" id="33"/>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a:extLst>
              <a:ext uri="{FF2B5EF4-FFF2-40B4-BE49-F238E27FC236}">
                <a16:creationId xmlns:a16="http://schemas.microsoft.com/office/drawing/2014/main" id="{AF9A6350-B939-45D6-9BB3-560871249363}"/>
              </a:ext>
            </a:extLst>
          </p:cNvPr>
          <p:cNvSpPr txBox="1"/>
          <p:nvPr/>
        </p:nvSpPr>
        <p:spPr>
          <a:xfrm>
            <a:off x="353062" y="2398792"/>
            <a:ext cx="8728738" cy="2529840"/>
          </a:xfrm>
          <a:prstGeom prst="rect">
            <a:avLst/>
          </a:prstGeom>
          <a:noFill/>
        </p:spPr>
        <p:txBody>
          <a:bodyPr rtlCol="0" wrap="square">
            <a:spAutoFit/>
            <a:scene3d>
              <a:camera prst="orthographicFront"/>
              <a:lightRig dir="t" rig="threePt"/>
            </a:scene3d>
            <a:sp3d contourW="12700"/>
          </a:bodyPr>
          <a:lstStyle/>
          <a:p>
            <a:pPr algn="ctr" lvl="0">
              <a:defRPr/>
            </a:pPr>
            <a:r>
              <a:rPr altLang="en-US" b="1" lang="zh-CN" sz="8000">
                <a:solidFill>
                  <a:srgbClr val="0070C0"/>
                </a:solidFill>
                <a:latin typeface="+mn-ea"/>
                <a:cs typeface="+mn-ea"/>
                <a:sym typeface="+mn-lt"/>
              </a:rPr>
              <a:t>护理不良事件及</a:t>
            </a:r>
          </a:p>
          <a:p>
            <a:pPr algn="ctr" lvl="0">
              <a:defRPr/>
            </a:pPr>
            <a:r>
              <a:rPr altLang="en-US" b="1" lang="zh-CN" sz="8000">
                <a:solidFill>
                  <a:srgbClr val="0070C0"/>
                </a:solidFill>
                <a:latin typeface="+mn-ea"/>
                <a:cs typeface="+mn-ea"/>
                <a:sym typeface="+mn-lt"/>
              </a:rPr>
              <a:t>安全隐患概述</a:t>
            </a:r>
          </a:p>
        </p:txBody>
      </p:sp>
      <p:sp>
        <p:nvSpPr>
          <p:cNvPr id="5" name="文本框 4">
            <a:extLst>
              <a:ext uri="{FF2B5EF4-FFF2-40B4-BE49-F238E27FC236}">
                <a16:creationId xmlns:a16="http://schemas.microsoft.com/office/drawing/2014/main" id="{25ECFC99-F54B-4814-AB64-42F83E75AD47}"/>
              </a:ext>
            </a:extLst>
          </p:cNvPr>
          <p:cNvSpPr txBox="1"/>
          <p:nvPr/>
        </p:nvSpPr>
        <p:spPr>
          <a:xfrm>
            <a:off x="1115442" y="5013227"/>
            <a:ext cx="7203978" cy="51816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400" u="none">
                <a:ln>
                  <a:noFill/>
                </a:ln>
                <a:solidFill>
                  <a:srgbClr val="0070C0"/>
                </a:solidFill>
                <a:effectLst/>
                <a:uLnTx/>
                <a:uFillTx/>
                <a:latin typeface="+mn-ea"/>
                <a:cs typeface="+mn-ea"/>
                <a:sym typeface="+mn-lt"/>
              </a:rPr>
              <a:t>The user can demonstrate on a projector or computer, or print the presentation and make it</a:t>
            </a:r>
          </a:p>
        </p:txBody>
      </p:sp>
      <p:sp>
        <p:nvSpPr>
          <p:cNvPr id="6" name="文本框 5">
            <a:extLst>
              <a:ext uri="{FF2B5EF4-FFF2-40B4-BE49-F238E27FC236}">
                <a16:creationId xmlns:a16="http://schemas.microsoft.com/office/drawing/2014/main" id="{E42361DB-2CCC-43D4-B260-76C18E966FB9}"/>
              </a:ext>
            </a:extLst>
          </p:cNvPr>
          <p:cNvSpPr txBox="1"/>
          <p:nvPr/>
        </p:nvSpPr>
        <p:spPr>
          <a:xfrm>
            <a:off x="3491262" y="1169351"/>
            <a:ext cx="2724467" cy="10058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6000" u="none">
                <a:ln>
                  <a:noFill/>
                </a:ln>
                <a:solidFill>
                  <a:srgbClr val="0070C0"/>
                </a:solidFill>
                <a:effectLst/>
                <a:uLnTx/>
                <a:uFillTx/>
                <a:latin typeface="+mn-ea"/>
                <a:cs typeface="+mn-ea"/>
                <a:sym typeface="+mn-lt"/>
              </a:rPr>
              <a:t>Part 01</a:t>
            </a:r>
          </a:p>
        </p:txBody>
      </p:sp>
      <p:cxnSp>
        <p:nvCxnSpPr>
          <p:cNvPr id="8" name="直接连接符 7">
            <a:extLst>
              <a:ext uri="{FF2B5EF4-FFF2-40B4-BE49-F238E27FC236}">
                <a16:creationId xmlns:a16="http://schemas.microsoft.com/office/drawing/2014/main" id="{CE09BE15-2B45-4EB7-99BE-6D7C7F716846}"/>
              </a:ext>
            </a:extLst>
          </p:cNvPr>
          <p:cNvCxnSpPr/>
          <p:nvPr/>
        </p:nvCxnSpPr>
        <p:spPr>
          <a:xfrm>
            <a:off x="1003300" y="5702300"/>
            <a:ext cx="75819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052776624"/>
      </p:ext>
    </p:extLst>
  </p:cSld>
  <p:clrMapOvr>
    <a:masterClrMapping/>
  </p:clrMapOvr>
  <mc:AlternateContent>
    <mc:Choice Requires="p15">
      <p:transition advTm="3000" p14:dur="2000" spd="slow">
        <p15:prstTrans prst="fallOve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2" presetSubtype="1">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additive="base">
                                        <p:cTn dur="500" id="13"/>
                                        <p:tgtEl>
                                          <p:spTgt spid="4"/>
                                        </p:tgtEl>
                                        <p:attrNameLst>
                                          <p:attrName>ppt_y</p:attrName>
                                        </p:attrNameLst>
                                      </p:cBhvr>
                                      <p:tavLst>
                                        <p:tav tm="0">
                                          <p:val>
                                            <p:strVal val="#ppt_y-#ppt_h*1.125000"/>
                                          </p:val>
                                        </p:tav>
                                        <p:tav tm="100000">
                                          <p:val>
                                            <p:strVal val="#ppt_y"/>
                                          </p:val>
                                        </p:tav>
                                      </p:tavLst>
                                    </p:anim>
                                    <p:animEffect filter="wipe(down)" transition="in">
                                      <p:cBhvr>
                                        <p:cTn dur="500" id="14"/>
                                        <p:tgtEl>
                                          <p:spTgt spid="4"/>
                                        </p:tgtEl>
                                      </p:cBhvr>
                                    </p:animEffect>
                                  </p:childTnLst>
                                </p:cTn>
                              </p:par>
                            </p:childTnLst>
                          </p:cTn>
                        </p:par>
                        <p:par>
                          <p:cTn fill="hold" id="15" nodeType="afterGroup">
                            <p:stCondLst>
                              <p:cond delay="1500"/>
                            </p:stCondLst>
                            <p:childTnLst>
                              <p:par>
                                <p:cTn fill="hold" grpId="0" id="16" nodeType="afterEffect" presetClass="entr" presetID="16" presetSubtype="21">
                                  <p:stCondLst>
                                    <p:cond delay="0"/>
                                  </p:stCondLst>
                                  <p:childTnLst>
                                    <p:set>
                                      <p:cBhvr>
                                        <p:cTn dur="1" fill="hold" id="17">
                                          <p:stCondLst>
                                            <p:cond delay="0"/>
                                          </p:stCondLst>
                                        </p:cTn>
                                        <p:tgtEl>
                                          <p:spTgt spid="5"/>
                                        </p:tgtEl>
                                        <p:attrNameLst>
                                          <p:attrName>style.visibility</p:attrName>
                                        </p:attrNameLst>
                                      </p:cBhvr>
                                      <p:to>
                                        <p:strVal val="visible"/>
                                      </p:to>
                                    </p:set>
                                    <p:animEffect filter="barn(inVertical)" transition="in">
                                      <p:cBhvr>
                                        <p:cTn dur="500" id="18"/>
                                        <p:tgtEl>
                                          <p:spTgt spid="5"/>
                                        </p:tgtEl>
                                      </p:cBhvr>
                                    </p:animEffect>
                                  </p:childTnLst>
                                </p:cTn>
                              </p:par>
                            </p:childTnLst>
                          </p:cTn>
                        </p:par>
                        <p:par>
                          <p:cTn fill="hold" id="19" nodeType="afterGroup">
                            <p:stCondLst>
                              <p:cond delay="2000"/>
                            </p:stCondLst>
                            <p:childTnLst>
                              <p:par>
                                <p:cTn fill="hold" id="20" nodeType="afterEffect" presetClass="entr" presetID="16" presetSubtype="21">
                                  <p:stCondLst>
                                    <p:cond delay="0"/>
                                  </p:stCondLst>
                                  <p:childTnLst>
                                    <p:set>
                                      <p:cBhvr>
                                        <p:cTn dur="1" fill="hold" id="21">
                                          <p:stCondLst>
                                            <p:cond delay="0"/>
                                          </p:stCondLst>
                                        </p:cTn>
                                        <p:tgtEl>
                                          <p:spTgt spid="8"/>
                                        </p:tgtEl>
                                        <p:attrNameLst>
                                          <p:attrName>style.visibility</p:attrName>
                                        </p:attrNameLst>
                                      </p:cBhvr>
                                      <p:to>
                                        <p:strVal val="visible"/>
                                      </p:to>
                                    </p:set>
                                    <p:animEffect filter="barn(inVertical)" transition="in">
                                      <p:cBhvr>
                                        <p:cTn dur="500" id="22"/>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D38B0555-78F7-4DBC-9138-EA728F047455}"/>
              </a:ext>
            </a:extLst>
          </p:cNvPr>
          <p:cNvSpPr/>
          <p:nvPr/>
        </p:nvSpPr>
        <p:spPr>
          <a:xfrm>
            <a:off x="1387410" y="1924821"/>
            <a:ext cx="9404481" cy="4053727"/>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cs typeface="+mn-ea"/>
              <a:sym typeface="+mn-lt"/>
            </a:endParaRPr>
          </a:p>
        </p:txBody>
      </p:sp>
      <p:grpSp>
        <p:nvGrpSpPr>
          <p:cNvPr id="3" name="组合 2">
            <a:extLst>
              <a:ext uri="{FF2B5EF4-FFF2-40B4-BE49-F238E27FC236}">
                <a16:creationId xmlns:a16="http://schemas.microsoft.com/office/drawing/2014/main" id="{13C5CA88-CC36-44F9-B2B0-86A9E1F075AD}"/>
              </a:ext>
            </a:extLst>
          </p:cNvPr>
          <p:cNvGrpSpPr/>
          <p:nvPr/>
        </p:nvGrpSpPr>
        <p:grpSpPr>
          <a:xfrm>
            <a:off x="2596678" y="1545284"/>
            <a:ext cx="6985941" cy="4812076"/>
            <a:chOff x="8193" y="2280"/>
            <a:chExt cx="3882" cy="6631"/>
          </a:xfrm>
          <a:solidFill>
            <a:srgbClr val="FF6187"/>
          </a:solidFill>
        </p:grpSpPr>
        <p:sp>
          <p:nvSpPr>
            <p:cNvPr id="4" name="直角三角形 3">
              <a:extLst>
                <a:ext uri="{FF2B5EF4-FFF2-40B4-BE49-F238E27FC236}">
                  <a16:creationId xmlns:a16="http://schemas.microsoft.com/office/drawing/2014/main" id="{F499CC4A-4781-4A36-BE3B-AF4E6B254F2B}"/>
                </a:ext>
              </a:extLst>
            </p:cNvPr>
            <p:cNvSpPr/>
            <p:nvPr/>
          </p:nvSpPr>
          <p:spPr>
            <a:xfrm>
              <a:off x="11553" y="2281"/>
              <a:ext cx="522" cy="522"/>
            </a:xfrm>
            <a:prstGeom prst="rtTriangl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cs typeface="+mn-ea"/>
                <a:sym typeface="+mn-lt"/>
              </a:endParaRPr>
            </a:p>
          </p:txBody>
        </p:sp>
        <p:sp>
          <p:nvSpPr>
            <p:cNvPr id="5" name="直角三角形 4">
              <a:extLst>
                <a:ext uri="{FF2B5EF4-FFF2-40B4-BE49-F238E27FC236}">
                  <a16:creationId xmlns:a16="http://schemas.microsoft.com/office/drawing/2014/main" id="{96B892FA-8E47-4E6E-A4B6-5F953C7A97DB}"/>
                </a:ext>
              </a:extLst>
            </p:cNvPr>
            <p:cNvSpPr/>
            <p:nvPr/>
          </p:nvSpPr>
          <p:spPr>
            <a:xfrm flipH="1" flipV="1">
              <a:off x="8193" y="8389"/>
              <a:ext cx="522" cy="522"/>
            </a:xfrm>
            <a:prstGeom prst="rtTriangl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cs typeface="+mn-ea"/>
                <a:sym typeface="+mn-lt"/>
              </a:endParaRPr>
            </a:p>
          </p:txBody>
        </p:sp>
        <p:sp>
          <p:nvSpPr>
            <p:cNvPr id="6" name="矩形 5">
              <a:extLst>
                <a:ext uri="{FF2B5EF4-FFF2-40B4-BE49-F238E27FC236}">
                  <a16:creationId xmlns:a16="http://schemas.microsoft.com/office/drawing/2014/main" id="{5141620E-9ACD-4368-89BE-8B70B0C17B4C}"/>
                </a:ext>
              </a:extLst>
            </p:cNvPr>
            <p:cNvSpPr/>
            <p:nvPr/>
          </p:nvSpPr>
          <p:spPr>
            <a:xfrm>
              <a:off x="8715" y="2280"/>
              <a:ext cx="2838" cy="66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cs typeface="+mn-ea"/>
                <a:sym typeface="+mn-lt"/>
              </a:endParaRPr>
            </a:p>
          </p:txBody>
        </p:sp>
      </p:grpSp>
      <p:sp>
        <p:nvSpPr>
          <p:cNvPr id="7" name="文本框 6">
            <a:extLst>
              <a:ext uri="{FF2B5EF4-FFF2-40B4-BE49-F238E27FC236}">
                <a16:creationId xmlns:a16="http://schemas.microsoft.com/office/drawing/2014/main" id="{C3F9BFEB-1291-45D2-91D6-78B523FA06BE}"/>
              </a:ext>
            </a:extLst>
          </p:cNvPr>
          <p:cNvSpPr txBox="1"/>
          <p:nvPr/>
        </p:nvSpPr>
        <p:spPr>
          <a:xfrm>
            <a:off x="3945953" y="2144994"/>
            <a:ext cx="4287390" cy="3444240"/>
          </a:xfrm>
          <a:prstGeom prst="rect">
            <a:avLst/>
          </a:prstGeom>
          <a:noFill/>
        </p:spPr>
        <p:txBody>
          <a:bodyPr rtlCol="0" wrap="square">
            <a:spAutoFit/>
          </a:bodyPr>
          <a:lstStyle/>
          <a:p>
            <a:pPr>
              <a:buFont charset="2" panose="05000000000000000000" pitchFamily="2" typeface="Wingdings"/>
              <a:buNone/>
            </a:pPr>
            <a:r>
              <a:rPr altLang="zh-CN" b="1" lang="en-US" sz="2000">
                <a:solidFill>
                  <a:schemeClr val="bg1"/>
                </a:solidFill>
                <a:cs typeface="+mn-ea"/>
                <a:sym typeface="+mn-lt"/>
              </a:rPr>
              <a:t> 概念：</a:t>
            </a:r>
          </a:p>
          <a:p>
            <a:pPr>
              <a:buFont charset="2" panose="05000000000000000000" pitchFamily="2" typeface="Wingdings"/>
              <a:buNone/>
            </a:pPr>
            <a:r>
              <a:rPr altLang="zh-CN" b="1" lang="en-US" sz="2000">
                <a:solidFill>
                  <a:schemeClr val="bg1"/>
                </a:solidFill>
                <a:cs typeface="+mn-ea"/>
                <a:sym typeface="+mn-lt"/>
              </a:rPr>
              <a:t>             是指在护理过程中发生的、不在计划中、未预计到的或通常不希望发生的意外事件。凡在住院期间发生的跌倒∕坠床、静脉输液意外、输血意外、走失、自杀、误吸∕窒息、烫伤、意外脱管、意外拔管、分娩意外、意外针刺伤、约束具使用问题、转运过程问题以及其他与病人安全相关的，非正常的护理意外事件，均属于护理不良事件。</a:t>
            </a:r>
          </a:p>
        </p:txBody>
      </p:sp>
      <p:sp>
        <p:nvSpPr>
          <p:cNvPr id="12" name="矩形 11">
            <a:extLst>
              <a:ext uri="{FF2B5EF4-FFF2-40B4-BE49-F238E27FC236}">
                <a16:creationId xmlns:a16="http://schemas.microsoft.com/office/drawing/2014/main" id="{16B6614B-0702-4A34-AC50-3FD2731D8B61}"/>
              </a:ext>
            </a:extLst>
          </p:cNvPr>
          <p:cNvSpPr/>
          <p:nvPr/>
        </p:nvSpPr>
        <p:spPr>
          <a:xfrm>
            <a:off x="1447133" y="641706"/>
            <a:ext cx="3372168" cy="701040"/>
          </a:xfrm>
          <a:prstGeom prst="rect">
            <a:avLst/>
          </a:prstGeom>
        </p:spPr>
        <p:txBody>
          <a:bodyPr wrap="none">
            <a:spAutoFit/>
          </a:bodyPr>
          <a:lstStyle/>
          <a:p>
            <a:r>
              <a:rPr altLang="zh-CN" lang="en-US" sz="4000">
                <a:solidFill>
                  <a:schemeClr val="tx1">
                    <a:lumMod val="75000"/>
                    <a:lumOff val="25000"/>
                  </a:schemeClr>
                </a:solidFill>
                <a:cs typeface="+mn-ea"/>
                <a:sym typeface="+mn-lt"/>
              </a:rPr>
              <a:t> 护理不良事件</a:t>
            </a:r>
          </a:p>
        </p:txBody>
      </p:sp>
    </p:spTree>
    <p:extLst>
      <p:ext uri="{BB962C8B-B14F-4D97-AF65-F5344CB8AC3E}">
        <p14:creationId val="1467839982"/>
      </p:ext>
    </p:extLst>
  </p:cSld>
  <p:clrMapOvr>
    <a:masterClrMapping/>
  </p:clrMapOvr>
  <mc:AlternateContent>
    <mc:Choice Requires="p15">
      <p:transition advTm="3000" p14:dur="2000" spd="slow">
        <p15:prstTrans prst="fallOve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1+#ppt_w/2"/>
                                          </p:val>
                                        </p:tav>
                                        <p:tav tm="100000">
                                          <p:val>
                                            <p:strVal val="#ppt_x"/>
                                          </p:val>
                                        </p:tav>
                                      </p:tavLst>
                                    </p:anim>
                                    <p:anim calcmode="lin" valueType="num">
                                      <p:cBhvr additive="base">
                                        <p:cTn dur="50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6" presetSubtype="21">
                                  <p:stCondLst>
                                    <p:cond delay="0"/>
                                  </p:stCondLst>
                                  <p:childTnLst>
                                    <p:set>
                                      <p:cBhvr>
                                        <p:cTn dur="1" fill="hold" id="11">
                                          <p:stCondLst>
                                            <p:cond delay="0"/>
                                          </p:stCondLst>
                                        </p:cTn>
                                        <p:tgtEl>
                                          <p:spTgt spid="2"/>
                                        </p:tgtEl>
                                        <p:attrNameLst>
                                          <p:attrName>style.visibility</p:attrName>
                                        </p:attrNameLst>
                                      </p:cBhvr>
                                      <p:to>
                                        <p:strVal val="visible"/>
                                      </p:to>
                                    </p:set>
                                    <p:animEffect filter="barn(inVertical)" transition="in">
                                      <p:cBhvr>
                                        <p:cTn dur="500" id="12"/>
                                        <p:tgtEl>
                                          <p:spTgt spid="2"/>
                                        </p:tgtEl>
                                      </p:cBhvr>
                                    </p:animEffect>
                                  </p:childTnLst>
                                </p:cTn>
                              </p:par>
                            </p:childTnLst>
                          </p:cTn>
                        </p:par>
                        <p:par>
                          <p:cTn fill="hold" id="13" nodeType="afterGroup">
                            <p:stCondLst>
                              <p:cond delay="1000"/>
                            </p:stCondLst>
                            <p:childTnLst>
                              <p:par>
                                <p:cTn fill="hold" id="14" nodeType="afterEffect" presetClass="entr" presetID="22" presetSubtype="1">
                                  <p:stCondLst>
                                    <p:cond delay="0"/>
                                  </p:stCondLst>
                                  <p:childTnLst>
                                    <p:set>
                                      <p:cBhvr>
                                        <p:cTn dur="1" fill="hold" id="15">
                                          <p:stCondLst>
                                            <p:cond delay="0"/>
                                          </p:stCondLst>
                                        </p:cTn>
                                        <p:tgtEl>
                                          <p:spTgt spid="3"/>
                                        </p:tgtEl>
                                        <p:attrNameLst>
                                          <p:attrName>style.visibility</p:attrName>
                                        </p:attrNameLst>
                                      </p:cBhvr>
                                      <p:to>
                                        <p:strVal val="visible"/>
                                      </p:to>
                                    </p:set>
                                    <p:animEffect filter="wipe(up)" transition="in">
                                      <p:cBhvr>
                                        <p:cTn dur="500" id="16"/>
                                        <p:tgtEl>
                                          <p:spTgt spid="3"/>
                                        </p:tgtEl>
                                      </p:cBhvr>
                                    </p:animEffect>
                                  </p:childTnLst>
                                </p:cTn>
                              </p:par>
                            </p:childTnLst>
                          </p:cTn>
                        </p:par>
                        <p:par>
                          <p:cTn fill="hold" id="17" nodeType="afterGroup">
                            <p:stCondLst>
                              <p:cond delay="1500"/>
                            </p:stCondLst>
                            <p:childTnLst>
                              <p:par>
                                <p:cTn fill="hold" grpId="1" id="18" nodeType="afterEffect" presetClass="entr" presetID="53" presetSubtype="0">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p:cTn dur="500" fill="hold" id="20"/>
                                        <p:tgtEl>
                                          <p:spTgt spid="7"/>
                                        </p:tgtEl>
                                        <p:attrNameLst>
                                          <p:attrName>ppt_w</p:attrName>
                                        </p:attrNameLst>
                                      </p:cBhvr>
                                      <p:tavLst>
                                        <p:tav tm="0">
                                          <p:val>
                                            <p:fltVal val="0"/>
                                          </p:val>
                                        </p:tav>
                                        <p:tav tm="100000">
                                          <p:val>
                                            <p:strVal val="#ppt_w"/>
                                          </p:val>
                                        </p:tav>
                                      </p:tavLst>
                                    </p:anim>
                                    <p:anim calcmode="lin" valueType="num">
                                      <p:cBhvr>
                                        <p:cTn dur="500" fill="hold" id="21"/>
                                        <p:tgtEl>
                                          <p:spTgt spid="7"/>
                                        </p:tgtEl>
                                        <p:attrNameLst>
                                          <p:attrName>ppt_h</p:attrName>
                                        </p:attrNameLst>
                                      </p:cBhvr>
                                      <p:tavLst>
                                        <p:tav tm="0">
                                          <p:val>
                                            <p:fltVal val="0"/>
                                          </p:val>
                                        </p:tav>
                                        <p:tav tm="100000">
                                          <p:val>
                                            <p:strVal val="#ppt_h"/>
                                          </p:val>
                                        </p:tav>
                                      </p:tavLst>
                                    </p:anim>
                                    <p:animEffect filter="fade" transition="in">
                                      <p:cBhvr>
                                        <p:cTn dur="500" id="22"/>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7"/>
      <p:bldP grpId="0" spid="1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8">
            <a:extLst>
              <a:ext uri="{FF2B5EF4-FFF2-40B4-BE49-F238E27FC236}">
                <a16:creationId xmlns:a16="http://schemas.microsoft.com/office/drawing/2014/main" id="{5CEAFC07-BBE5-4EE5-A870-5D17DD4AE574}"/>
              </a:ext>
            </a:extLst>
          </p:cNvPr>
          <p:cNvSpPr>
            <a:spLocks noChangeArrowheads="1"/>
          </p:cNvSpPr>
          <p:nvPr/>
        </p:nvSpPr>
        <p:spPr bwMode="auto">
          <a:xfrm>
            <a:off x="4944389" y="1698215"/>
            <a:ext cx="2046417" cy="2006600"/>
          </a:xfrm>
          <a:prstGeom prst="rect">
            <a:avLst/>
          </a:prstGeom>
          <a:solidFill>
            <a:schemeClr val="accent1"/>
          </a:solidFill>
          <a:ln>
            <a:noFill/>
          </a:ln>
        </p:spPr>
        <p:txBody>
          <a:bodyPr anchor="ctr" anchorCtr="0" bIns="45720" compatLnSpc="1" lIns="91440" numCol="1" rIns="91440" tIns="45720" vert="horz" wrap="square">
            <a:prstTxWarp prst="textNoShape">
              <a:avLst/>
            </a:prstTxWarp>
          </a:bodyPr>
          <a:lstStyle/>
          <a:p>
            <a:pPr algn="ctr">
              <a:spcBef>
                <a:spcPct val="0"/>
              </a:spcBef>
              <a:buNone/>
            </a:pPr>
            <a:r>
              <a:rPr altLang="en-US" kern="0" lang="zh-CN" sz="2000">
                <a:solidFill>
                  <a:schemeClr val="bg1"/>
                </a:solidFill>
                <a:cs typeface="+mn-ea"/>
                <a:sym typeface="+mn-lt"/>
              </a:rPr>
              <a:t>护理不良事件</a:t>
            </a:r>
          </a:p>
          <a:p>
            <a:pPr algn="ctr">
              <a:spcBef>
                <a:spcPct val="0"/>
              </a:spcBef>
              <a:buNone/>
            </a:pPr>
            <a:r>
              <a:rPr altLang="en-US" kern="0" lang="zh-CN" sz="2000">
                <a:solidFill>
                  <a:schemeClr val="bg1"/>
                </a:solidFill>
                <a:cs typeface="+mn-ea"/>
                <a:sym typeface="+mn-lt"/>
              </a:rPr>
              <a:t>是指在医院范围内发现任何可能引发不安全的事件。</a:t>
            </a:r>
          </a:p>
        </p:txBody>
      </p:sp>
      <p:sp>
        <p:nvSpPr>
          <p:cNvPr id="3" name="Oval 9">
            <a:extLst>
              <a:ext uri="{FF2B5EF4-FFF2-40B4-BE49-F238E27FC236}">
                <a16:creationId xmlns:a16="http://schemas.microsoft.com/office/drawing/2014/main" id="{C32CF8AB-7D5F-43E8-A3CF-A26CA8B10963}"/>
              </a:ext>
            </a:extLst>
          </p:cNvPr>
          <p:cNvSpPr>
            <a:spLocks noChangeArrowheads="1"/>
          </p:cNvSpPr>
          <p:nvPr/>
        </p:nvSpPr>
        <p:spPr bwMode="auto">
          <a:xfrm>
            <a:off x="486726" y="4094672"/>
            <a:ext cx="723995" cy="723900"/>
          </a:xfrm>
          <a:prstGeom prst="ellipse">
            <a:avLst/>
          </a:prstGeom>
          <a:solidFill>
            <a:schemeClr val="accent1"/>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F0F0F0"/>
              </a:solidFill>
              <a:effectLst/>
              <a:uLnTx/>
              <a:uFillTx/>
              <a:cs typeface="+mn-ea"/>
              <a:sym typeface="+mn-lt"/>
            </a:endParaRPr>
          </a:p>
        </p:txBody>
      </p:sp>
      <p:sp>
        <p:nvSpPr>
          <p:cNvPr id="4" name="Oval 10">
            <a:extLst>
              <a:ext uri="{FF2B5EF4-FFF2-40B4-BE49-F238E27FC236}">
                <a16:creationId xmlns:a16="http://schemas.microsoft.com/office/drawing/2014/main" id="{E514899E-6366-4A9F-95CA-C9DA5BDE5B0F}"/>
              </a:ext>
            </a:extLst>
          </p:cNvPr>
          <p:cNvSpPr>
            <a:spLocks noChangeArrowheads="1"/>
          </p:cNvSpPr>
          <p:nvPr/>
        </p:nvSpPr>
        <p:spPr bwMode="auto">
          <a:xfrm>
            <a:off x="5984908" y="4052386"/>
            <a:ext cx="719232" cy="723900"/>
          </a:xfrm>
          <a:prstGeom prst="ellipse">
            <a:avLst/>
          </a:prstGeom>
          <a:solidFill>
            <a:schemeClr val="accent1"/>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F0F0F0"/>
              </a:solidFill>
              <a:effectLst/>
              <a:uLnTx/>
              <a:uFillTx/>
              <a:cs typeface="+mn-ea"/>
              <a:sym typeface="+mn-lt"/>
            </a:endParaRPr>
          </a:p>
        </p:txBody>
      </p:sp>
      <p:sp>
        <p:nvSpPr>
          <p:cNvPr id="5" name="Oval 11">
            <a:extLst>
              <a:ext uri="{FF2B5EF4-FFF2-40B4-BE49-F238E27FC236}">
                <a16:creationId xmlns:a16="http://schemas.microsoft.com/office/drawing/2014/main" id="{EA1ED162-6C7E-4455-9A13-ABB759F7C3EF}"/>
              </a:ext>
            </a:extLst>
          </p:cNvPr>
          <p:cNvSpPr>
            <a:spLocks noChangeArrowheads="1"/>
          </p:cNvSpPr>
          <p:nvPr/>
        </p:nvSpPr>
        <p:spPr bwMode="auto">
          <a:xfrm>
            <a:off x="486726" y="5264660"/>
            <a:ext cx="723995" cy="723900"/>
          </a:xfrm>
          <a:prstGeom prst="ellipse">
            <a:avLst/>
          </a:prstGeom>
          <a:solidFill>
            <a:schemeClr val="accent1"/>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F0F0F0"/>
              </a:solidFill>
              <a:effectLst/>
              <a:uLnTx/>
              <a:uFillTx/>
              <a:cs typeface="+mn-ea"/>
              <a:sym typeface="+mn-lt"/>
            </a:endParaRPr>
          </a:p>
        </p:txBody>
      </p:sp>
      <p:sp>
        <p:nvSpPr>
          <p:cNvPr id="6" name="Oval 12">
            <a:extLst>
              <a:ext uri="{FF2B5EF4-FFF2-40B4-BE49-F238E27FC236}">
                <a16:creationId xmlns:a16="http://schemas.microsoft.com/office/drawing/2014/main" id="{50BC3802-154E-409B-85AE-34DC7FEE2257}"/>
              </a:ext>
            </a:extLst>
          </p:cNvPr>
          <p:cNvSpPr>
            <a:spLocks noChangeArrowheads="1"/>
          </p:cNvSpPr>
          <p:nvPr/>
        </p:nvSpPr>
        <p:spPr bwMode="auto">
          <a:xfrm>
            <a:off x="5984908" y="5222374"/>
            <a:ext cx="719232" cy="723900"/>
          </a:xfrm>
          <a:prstGeom prst="ellipse">
            <a:avLst/>
          </a:prstGeom>
          <a:solidFill>
            <a:schemeClr val="accent1"/>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F0F0F0"/>
              </a:solidFill>
              <a:effectLst/>
              <a:uLnTx/>
              <a:uFillTx/>
              <a:cs typeface="+mn-ea"/>
              <a:sym typeface="+mn-lt"/>
            </a:endParaRPr>
          </a:p>
        </p:txBody>
      </p:sp>
      <p:sp>
        <p:nvSpPr>
          <p:cNvPr id="8" name="TextBox 43">
            <a:extLst>
              <a:ext uri="{FF2B5EF4-FFF2-40B4-BE49-F238E27FC236}">
                <a16:creationId xmlns:a16="http://schemas.microsoft.com/office/drawing/2014/main" id="{A44086D4-27D2-4C32-BF83-B64BF0585CD1}"/>
              </a:ext>
            </a:extLst>
          </p:cNvPr>
          <p:cNvSpPr txBox="1"/>
          <p:nvPr/>
        </p:nvSpPr>
        <p:spPr>
          <a:xfrm>
            <a:off x="1345129" y="4052386"/>
            <a:ext cx="4356601" cy="1161288"/>
          </a:xfrm>
          <a:prstGeom prst="rect">
            <a:avLst/>
          </a:prstGeom>
          <a:noFill/>
        </p:spPr>
        <p:txBody>
          <a:bodyPr bIns="45720" lIns="91440" rIns="91440" rtlCol="0" tIns="45720" wrap="square">
            <a:spAutoFit/>
          </a:bodyPr>
          <a:lstStyle/>
          <a:p>
            <a:pPr algn="just"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000000">
                    <a:lumMod val="85000"/>
                    <a:lumOff val="15000"/>
                  </a:srgbClr>
                </a:solidFill>
                <a:effectLst/>
                <a:uLnTx/>
                <a:uFillTx/>
                <a:cs typeface="+mn-ea"/>
                <a:sym typeface="+mn-lt"/>
              </a:rPr>
              <a:t>点击输入本栏的具体文字，简明扼要的说明分项内容，请根据您的具体内容酌情修改。点击输入本栏的具体文字</a:t>
            </a:r>
          </a:p>
        </p:txBody>
      </p:sp>
      <p:sp>
        <p:nvSpPr>
          <p:cNvPr id="10" name="TextBox 45">
            <a:extLst>
              <a:ext uri="{FF2B5EF4-FFF2-40B4-BE49-F238E27FC236}">
                <a16:creationId xmlns:a16="http://schemas.microsoft.com/office/drawing/2014/main" id="{348703B9-7CC1-4FDD-A44F-0113238B5CD3}"/>
              </a:ext>
            </a:extLst>
          </p:cNvPr>
          <p:cNvSpPr txBox="1"/>
          <p:nvPr/>
        </p:nvSpPr>
        <p:spPr>
          <a:xfrm>
            <a:off x="1345129" y="5215387"/>
            <a:ext cx="4356601" cy="1161288"/>
          </a:xfrm>
          <a:prstGeom prst="rect">
            <a:avLst/>
          </a:prstGeom>
          <a:noFill/>
        </p:spPr>
        <p:txBody>
          <a:bodyPr bIns="45720" lIns="91440" rIns="91440" rtlCol="0" tIns="45720" wrap="square">
            <a:spAutoFit/>
          </a:bodyPr>
          <a:lstStyle/>
          <a:p>
            <a:pPr algn="just"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000000">
                    <a:lumMod val="85000"/>
                    <a:lumOff val="15000"/>
                  </a:srgbClr>
                </a:solidFill>
                <a:effectLst/>
                <a:uLnTx/>
                <a:uFillTx/>
                <a:cs typeface="+mn-ea"/>
                <a:sym typeface="+mn-lt"/>
              </a:rPr>
              <a:t>点击输入本栏的具体文字，简明扼要的说明分项内容，请根据您的具体内容酌情修改。点击输入本栏的具体文字</a:t>
            </a:r>
          </a:p>
        </p:txBody>
      </p:sp>
      <p:sp>
        <p:nvSpPr>
          <p:cNvPr id="12" name="TextBox 47">
            <a:extLst>
              <a:ext uri="{FF2B5EF4-FFF2-40B4-BE49-F238E27FC236}">
                <a16:creationId xmlns:a16="http://schemas.microsoft.com/office/drawing/2014/main" id="{F6AAFEE7-DB01-4FC2-A6AF-37099E2D85AE}"/>
              </a:ext>
            </a:extLst>
          </p:cNvPr>
          <p:cNvSpPr txBox="1"/>
          <p:nvPr/>
        </p:nvSpPr>
        <p:spPr>
          <a:xfrm>
            <a:off x="6838547" y="4052386"/>
            <a:ext cx="4854027" cy="1161288"/>
          </a:xfrm>
          <a:prstGeom prst="rect">
            <a:avLst/>
          </a:prstGeom>
          <a:noFill/>
        </p:spPr>
        <p:txBody>
          <a:bodyPr bIns="45720" lIns="91440" rIns="91440" rtlCol="0" tIns="45720" wrap="square">
            <a:spAutoFit/>
          </a:bodyPr>
          <a:lstStyle/>
          <a:p>
            <a:pPr algn="just"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000000">
                    <a:lumMod val="85000"/>
                    <a:lumOff val="15000"/>
                  </a:srgbClr>
                </a:solidFill>
                <a:effectLst/>
                <a:uLnTx/>
                <a:uFillTx/>
                <a:cs typeface="+mn-ea"/>
                <a:sym typeface="+mn-lt"/>
              </a:rPr>
              <a:t>点击输入本栏的具体文字，简明扼要的说明分项内容，请根据您的具体内容酌情修改。点击输入本栏的具体文字</a:t>
            </a:r>
          </a:p>
        </p:txBody>
      </p:sp>
      <p:sp>
        <p:nvSpPr>
          <p:cNvPr id="14" name="TextBox 49">
            <a:extLst>
              <a:ext uri="{FF2B5EF4-FFF2-40B4-BE49-F238E27FC236}">
                <a16:creationId xmlns:a16="http://schemas.microsoft.com/office/drawing/2014/main" id="{AB509360-7C77-4114-83A4-C376D565243A}"/>
              </a:ext>
            </a:extLst>
          </p:cNvPr>
          <p:cNvSpPr txBox="1"/>
          <p:nvPr/>
        </p:nvSpPr>
        <p:spPr>
          <a:xfrm>
            <a:off x="6838547" y="5280813"/>
            <a:ext cx="4854027" cy="1161288"/>
          </a:xfrm>
          <a:prstGeom prst="rect">
            <a:avLst/>
          </a:prstGeom>
          <a:noFill/>
        </p:spPr>
        <p:txBody>
          <a:bodyPr bIns="45720" lIns="91440" rIns="91440" rtlCol="0" tIns="45720" wrap="square">
            <a:spAutoFit/>
          </a:bodyPr>
          <a:lstStyle/>
          <a:p>
            <a:pPr algn="just"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000000">
                    <a:lumMod val="85000"/>
                    <a:lumOff val="15000"/>
                  </a:srgbClr>
                </a:solidFill>
                <a:effectLst/>
                <a:uLnTx/>
                <a:uFillTx/>
                <a:cs typeface="+mn-ea"/>
                <a:sym typeface="+mn-lt"/>
              </a:rPr>
              <a:t>点击输入本栏的具体文字，简明扼要的说明分项内容，请根据您的具体内容酌情修改。点击输入本栏的具体文字</a:t>
            </a:r>
          </a:p>
        </p:txBody>
      </p:sp>
      <p:sp>
        <p:nvSpPr>
          <p:cNvPr id="21" name="Freeform 7">
            <a:extLst>
              <a:ext uri="{FF2B5EF4-FFF2-40B4-BE49-F238E27FC236}">
                <a16:creationId xmlns:a16="http://schemas.microsoft.com/office/drawing/2014/main" id="{A23A768F-F513-4BF8-B53C-A80511FEF9F6}"/>
              </a:ext>
            </a:extLst>
          </p:cNvPr>
          <p:cNvSpPr>
            <a:spLocks noEditPoints="1"/>
          </p:cNvSpPr>
          <p:nvPr/>
        </p:nvSpPr>
        <p:spPr bwMode="auto">
          <a:xfrm>
            <a:off x="679804" y="5401401"/>
            <a:ext cx="337838" cy="450420"/>
          </a:xfrm>
          <a:custGeom>
            <a:gdLst>
              <a:gd fmla="*/ 649 w 7781" name="T0"/>
              <a:gd fmla="*/ 0 h 10375" name="T1"/>
              <a:gd fmla="*/ 7132 w 7781" name="T2"/>
              <a:gd fmla="*/ 0 h 10375" name="T3"/>
              <a:gd fmla="*/ 7781 w 7781" name="T4"/>
              <a:gd fmla="*/ 649 h 10375" name="T5"/>
              <a:gd fmla="*/ 7781 w 7781" name="T6"/>
              <a:gd fmla="*/ 9726 h 10375" name="T7"/>
              <a:gd fmla="*/ 7132 w 7781" name="T8"/>
              <a:gd fmla="*/ 10375 h 10375" name="T9"/>
              <a:gd fmla="*/ 649 w 7781" name="T10"/>
              <a:gd fmla="*/ 10375 h 10375" name="T11"/>
              <a:gd fmla="*/ 0 w 7781" name="T12"/>
              <a:gd fmla="*/ 9726 h 10375" name="T13"/>
              <a:gd fmla="*/ 0 w 7781" name="T14"/>
              <a:gd fmla="*/ 649 h 10375" name="T15"/>
              <a:gd fmla="*/ 649 w 7781" name="T16"/>
              <a:gd fmla="*/ 0 h 10375" name="T17"/>
              <a:gd fmla="*/ 1297 w 7781" name="T18"/>
              <a:gd fmla="*/ 1296 h 10375" name="T19"/>
              <a:gd fmla="*/ 1297 w 7781" name="T20"/>
              <a:gd fmla="*/ 8429 h 10375" name="T21"/>
              <a:gd fmla="*/ 6485 w 7781" name="T22"/>
              <a:gd fmla="*/ 8429 h 10375" name="T23"/>
              <a:gd fmla="*/ 6485 w 7781" name="T24"/>
              <a:gd fmla="*/ 1296 h 10375" name="T25"/>
              <a:gd fmla="*/ 1297 w 7781" name="T26"/>
              <a:gd fmla="*/ 1296 h 10375" name="T27"/>
              <a:gd fmla="*/ 3891 w 7781" name="T28"/>
              <a:gd fmla="*/ 8915 h 10375" name="T29"/>
              <a:gd fmla="*/ 3405 w 7781" name="T30"/>
              <a:gd fmla="*/ 9401 h 10375" name="T31"/>
              <a:gd fmla="*/ 3891 w 7781" name="T32"/>
              <a:gd fmla="*/ 9888 h 10375" name="T33"/>
              <a:gd fmla="*/ 4377 w 7781" name="T34"/>
              <a:gd fmla="*/ 9401 h 10375" name="T35"/>
              <a:gd fmla="*/ 3891 w 7781" name="T36"/>
              <a:gd fmla="*/ 8915 h 1037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375" w="7781">
                <a:moveTo>
                  <a:pt x="649" y="0"/>
                </a:moveTo>
                <a:lnTo>
                  <a:pt x="7132" y="0"/>
                </a:lnTo>
                <a:cubicBezTo>
                  <a:pt x="7490" y="0"/>
                  <a:pt x="7781" y="290"/>
                  <a:pt x="7781" y="649"/>
                </a:cubicBezTo>
                <a:lnTo>
                  <a:pt x="7781" y="9726"/>
                </a:lnTo>
                <a:cubicBezTo>
                  <a:pt x="7781" y="10084"/>
                  <a:pt x="7491" y="10375"/>
                  <a:pt x="7132" y="10375"/>
                </a:cubicBezTo>
                <a:lnTo>
                  <a:pt x="649" y="10375"/>
                </a:lnTo>
                <a:cubicBezTo>
                  <a:pt x="291" y="10375"/>
                  <a:pt x="0" y="10085"/>
                  <a:pt x="0" y="9726"/>
                </a:cubicBezTo>
                <a:lnTo>
                  <a:pt x="0" y="649"/>
                </a:lnTo>
                <a:cubicBezTo>
                  <a:pt x="1" y="290"/>
                  <a:pt x="291" y="0"/>
                  <a:pt x="649" y="0"/>
                </a:cubicBezTo>
                <a:close/>
                <a:moveTo>
                  <a:pt x="1297" y="1296"/>
                </a:moveTo>
                <a:lnTo>
                  <a:pt x="1297" y="8429"/>
                </a:lnTo>
                <a:lnTo>
                  <a:pt x="6485" y="8429"/>
                </a:lnTo>
                <a:lnTo>
                  <a:pt x="6485" y="1296"/>
                </a:lnTo>
                <a:lnTo>
                  <a:pt x="1297" y="1296"/>
                </a:lnTo>
                <a:close/>
                <a:moveTo>
                  <a:pt x="3891" y="8915"/>
                </a:moveTo>
                <a:cubicBezTo>
                  <a:pt x="3622" y="8915"/>
                  <a:pt x="3405" y="9133"/>
                  <a:pt x="3405" y="9401"/>
                </a:cubicBezTo>
                <a:cubicBezTo>
                  <a:pt x="3405" y="9670"/>
                  <a:pt x="3622" y="9888"/>
                  <a:pt x="3891" y="9888"/>
                </a:cubicBezTo>
                <a:cubicBezTo>
                  <a:pt x="4160" y="9888"/>
                  <a:pt x="4377" y="9670"/>
                  <a:pt x="4377" y="9401"/>
                </a:cubicBezTo>
                <a:cubicBezTo>
                  <a:pt x="4377" y="9133"/>
                  <a:pt x="4160" y="8915"/>
                  <a:pt x="3891" y="8915"/>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F0F0F0"/>
              </a:solidFill>
              <a:effectLst/>
              <a:uLnTx/>
              <a:uFillTx/>
              <a:cs typeface="+mn-ea"/>
              <a:sym typeface="+mn-lt"/>
            </a:endParaRPr>
          </a:p>
        </p:txBody>
      </p:sp>
      <p:sp>
        <p:nvSpPr>
          <p:cNvPr id="16" name="Freeform 9">
            <a:extLst>
              <a:ext uri="{FF2B5EF4-FFF2-40B4-BE49-F238E27FC236}">
                <a16:creationId xmlns:a16="http://schemas.microsoft.com/office/drawing/2014/main" id="{9892A662-A43E-4907-83BA-C2E8CC60C14D}"/>
              </a:ext>
            </a:extLst>
          </p:cNvPr>
          <p:cNvSpPr>
            <a:spLocks noEditPoints="1"/>
          </p:cNvSpPr>
          <p:nvPr/>
        </p:nvSpPr>
        <p:spPr bwMode="auto">
          <a:xfrm>
            <a:off x="6128839" y="4189155"/>
            <a:ext cx="431371" cy="450363"/>
          </a:xfrm>
          <a:custGeom>
            <a:gdLst>
              <a:gd fmla="*/ 86 w 134" name="T0"/>
              <a:gd fmla="*/ 115 h 140" name="T1"/>
              <a:gd fmla="*/ 82 w 134" name="T2"/>
              <a:gd fmla="*/ 118 h 140" name="T3"/>
              <a:gd fmla="*/ 10 w 134" name="T4"/>
              <a:gd fmla="*/ 115 h 140" name="T5"/>
              <a:gd fmla="*/ 14 w 134" name="T6"/>
              <a:gd fmla="*/ 11 h 140" name="T7"/>
              <a:gd fmla="*/ 86 w 134" name="T8"/>
              <a:gd fmla="*/ 15 h 140" name="T9"/>
              <a:gd fmla="*/ 96 w 134" name="T10"/>
              <a:gd fmla="*/ 16 h 140" name="T11"/>
              <a:gd fmla="*/ 82 w 134" name="T12"/>
              <a:gd fmla="*/ 0 h 140" name="T13"/>
              <a:gd fmla="*/ 0 w 134" name="T14"/>
              <a:gd fmla="*/ 14 h 140" name="T15"/>
              <a:gd fmla="*/ 14 w 134" name="T16"/>
              <a:gd fmla="*/ 140 h 140" name="T17"/>
              <a:gd fmla="*/ 96 w 134" name="T18"/>
              <a:gd fmla="*/ 126 h 140" name="T19"/>
              <a:gd fmla="*/ 96 w 134" name="T20"/>
              <a:gd fmla="*/ 125 h 140" name="T21"/>
              <a:gd fmla="*/ 86 w 134" name="T22"/>
              <a:gd fmla="*/ 87 h 140" name="T23"/>
              <a:gd fmla="*/ 55 w 134" name="T24"/>
              <a:gd fmla="*/ 4 h 140" name="T25"/>
              <a:gd fmla="*/ 55 w 134" name="T26"/>
              <a:gd fmla="*/ 7 h 140" name="T27"/>
              <a:gd fmla="*/ 40 w 134" name="T28"/>
              <a:gd fmla="*/ 5 h 140" name="T29"/>
              <a:gd fmla="*/ 48 w 134" name="T30"/>
              <a:gd fmla="*/ 135 h 140" name="T31"/>
              <a:gd fmla="*/ 48 w 134" name="T32"/>
              <a:gd fmla="*/ 123 h 140" name="T33"/>
              <a:gd fmla="*/ 48 w 134" name="T34"/>
              <a:gd fmla="*/ 135 h 140" name="T35"/>
              <a:gd fmla="*/ 96 w 134" name="T36"/>
              <a:gd fmla="*/ 22 h 140" name="T37"/>
              <a:gd fmla="*/ 62 w 134" name="T38"/>
              <a:gd fmla="*/ 22 h 140" name="T39"/>
              <a:gd fmla="*/ 51 w 134" name="T40"/>
              <a:gd fmla="*/ 70 h 140" name="T41"/>
              <a:gd fmla="*/ 66 w 134" name="T42"/>
              <a:gd fmla="*/ 81 h 140" name="T43"/>
              <a:gd fmla="*/ 83 w 134" name="T44"/>
              <a:gd fmla="*/ 81 h 140" name="T45"/>
              <a:gd fmla="*/ 96 w 134" name="T46"/>
              <a:gd fmla="*/ 81 h 140" name="T47"/>
              <a:gd fmla="*/ 134 w 134" name="T48"/>
              <a:gd fmla="*/ 70 h 140" name="T49"/>
              <a:gd fmla="*/ 124 w 134" name="T50"/>
              <a:gd fmla="*/ 22 h 140" name="T51"/>
              <a:gd fmla="*/ 124 w 134" name="T52"/>
              <a:gd fmla="*/ 74 h 140" name="T53"/>
              <a:gd fmla="*/ 86 w 134" name="T54"/>
              <a:gd fmla="*/ 74 h 140" name="T55"/>
              <a:gd fmla="*/ 58 w 134" name="T56"/>
              <a:gd fmla="*/ 70 h 140" name="T57"/>
              <a:gd fmla="*/ 62 w 134" name="T58"/>
              <a:gd fmla="*/ 29 h 140" name="T59"/>
              <a:gd fmla="*/ 96 w 134" name="T60"/>
              <a:gd fmla="*/ 29 h 140" name="T61"/>
              <a:gd fmla="*/ 127 w 134" name="T62"/>
              <a:gd fmla="*/ 33 h 140" name="T63"/>
              <a:gd fmla="*/ 82 w 134" name="T64"/>
              <a:gd fmla="*/ 37 h 140" name="T65"/>
              <a:gd fmla="*/ 109 w 134" name="T66"/>
              <a:gd fmla="*/ 56 h 140" name="T67"/>
              <a:gd fmla="*/ 88 w 134" name="T68"/>
              <a:gd fmla="*/ 62 h 140" name="T69"/>
              <a:gd fmla="*/ 101 w 134" name="T70"/>
              <a:gd fmla="*/ 64 h 140" name="T71"/>
              <a:gd fmla="*/ 109 w 134" name="T72"/>
              <a:gd fmla="*/ 65 h 140" name="T73"/>
              <a:gd fmla="*/ 102 w 134" name="T74"/>
              <a:gd fmla="*/ 66 h 140" name="T75"/>
              <a:gd fmla="*/ 86 w 134" name="T76"/>
              <a:gd fmla="*/ 69 h 140" name="T77"/>
              <a:gd fmla="*/ 86 w 134" name="T78"/>
              <a:gd fmla="*/ 61 h 140" name="T79"/>
              <a:gd fmla="*/ 87 w 134" name="T80"/>
              <a:gd fmla="*/ 57 h 140" name="T81"/>
              <a:gd fmla="*/ 81 w 134" name="T82"/>
              <a:gd fmla="*/ 39 h 140" name="T83"/>
              <a:gd fmla="*/ 78 w 134" name="T84"/>
              <a:gd fmla="*/ 37 h 140" name="T85"/>
              <a:gd fmla="*/ 78 w 134" name="T86"/>
              <a:gd fmla="*/ 33 h 140" name="T87"/>
              <a:gd fmla="*/ 80 w 134" name="T88"/>
              <a:gd fmla="*/ 35 h 14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40" w="134">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F0F0F0"/>
              </a:solidFill>
              <a:effectLst/>
              <a:uLnTx/>
              <a:uFillTx/>
              <a:cs typeface="+mn-ea"/>
              <a:sym typeface="+mn-lt"/>
            </a:endParaRPr>
          </a:p>
        </p:txBody>
      </p:sp>
      <p:sp>
        <p:nvSpPr>
          <p:cNvPr id="20" name="Freeform 11">
            <a:extLst>
              <a:ext uri="{FF2B5EF4-FFF2-40B4-BE49-F238E27FC236}">
                <a16:creationId xmlns:a16="http://schemas.microsoft.com/office/drawing/2014/main" id="{4995BF09-0E49-4549-A79A-4B00FB7D238A}"/>
              </a:ext>
            </a:extLst>
          </p:cNvPr>
          <p:cNvSpPr>
            <a:spLocks noEditPoints="1"/>
          </p:cNvSpPr>
          <p:nvPr/>
        </p:nvSpPr>
        <p:spPr bwMode="auto">
          <a:xfrm>
            <a:off x="691641" y="4217156"/>
            <a:ext cx="314166" cy="478935"/>
          </a:xfrm>
          <a:custGeom>
            <a:gdLst>
              <a:gd fmla="*/ 2621 w 8263" name="T0"/>
              <a:gd fmla="*/ 2307 h 12594" name="T1"/>
              <a:gd fmla="*/ 3643 w 8263" name="T2"/>
              <a:gd fmla="*/ 1308 h 12594" name="T3"/>
              <a:gd fmla="*/ 4777 w 8263" name="T4"/>
              <a:gd fmla="*/ 1308 h 12594" name="T5"/>
              <a:gd fmla="*/ 5799 w 8263" name="T6"/>
              <a:gd fmla="*/ 2307 h 12594" name="T7"/>
              <a:gd fmla="*/ 5799 w 8263" name="T8"/>
              <a:gd fmla="*/ 4735 h 12594" name="T9"/>
              <a:gd fmla="*/ 7139 w 8263" name="T10"/>
              <a:gd fmla="*/ 4735 h 12594" name="T11"/>
              <a:gd fmla="*/ 7139 w 8263" name="T12"/>
              <a:gd fmla="*/ 2307 h 12594" name="T13"/>
              <a:gd fmla="*/ 4777 w 8263" name="T14"/>
              <a:gd fmla="*/ 0 h 12594" name="T15"/>
              <a:gd fmla="*/ 3643 w 8263" name="T16"/>
              <a:gd fmla="*/ 0 h 12594" name="T17"/>
              <a:gd fmla="*/ 1282 w 8263" name="T18"/>
              <a:gd fmla="*/ 2307 h 12594" name="T19"/>
              <a:gd fmla="*/ 1282 w 8263" name="T20"/>
              <a:gd fmla="*/ 3426 h 12594" name="T21"/>
              <a:gd fmla="*/ 2621 w 8263" name="T22"/>
              <a:gd fmla="*/ 3426 h 12594" name="T23"/>
              <a:gd fmla="*/ 2621 w 8263" name="T24"/>
              <a:gd fmla="*/ 2307 h 12594" name="T25"/>
              <a:gd fmla="*/ 0 w 8263" name="T26"/>
              <a:gd fmla="*/ 5432 h 12594" name="T27"/>
              <a:gd fmla="*/ 0 w 8263" name="T28"/>
              <a:gd fmla="*/ 9095 h 12594" name="T29"/>
              <a:gd fmla="*/ 3581 w 8263" name="T30"/>
              <a:gd fmla="*/ 12594 h 12594" name="T31"/>
              <a:gd fmla="*/ 4683 w 8263" name="T32"/>
              <a:gd fmla="*/ 12594 h 12594" name="T33"/>
              <a:gd fmla="*/ 8263 w 8263" name="T34"/>
              <a:gd fmla="*/ 9095 h 12594" name="T35"/>
              <a:gd fmla="*/ 8263 w 8263" name="T36"/>
              <a:gd fmla="*/ 5432 h 12594" name="T37"/>
              <a:gd fmla="*/ 0 w 8263" name="T38"/>
              <a:gd fmla="*/ 5432 h 12594" name="T39"/>
              <a:gd fmla="*/ 4656 w 8263" name="T40"/>
              <a:gd fmla="*/ 8691 h 12594" name="T41"/>
              <a:gd fmla="*/ 4656 w 8263" name="T42"/>
              <a:gd fmla="*/ 10294 h 12594" name="T43"/>
              <a:gd fmla="*/ 4299 w 8263" name="T44"/>
              <a:gd fmla="*/ 10643 h 12594" name="T45"/>
              <a:gd fmla="*/ 3942 w 8263" name="T46"/>
              <a:gd fmla="*/ 10294 h 12594" name="T47"/>
              <a:gd fmla="*/ 3942 w 8263" name="T48"/>
              <a:gd fmla="*/ 8691 h 12594" name="T49"/>
              <a:gd fmla="*/ 3369 w 8263" name="T50"/>
              <a:gd fmla="*/ 7851 h 12594" name="T51"/>
              <a:gd fmla="*/ 4301 w 8263" name="T52"/>
              <a:gd fmla="*/ 6940 h 12594" name="T53"/>
              <a:gd fmla="*/ 5232 w 8263" name="T54"/>
              <a:gd fmla="*/ 7851 h 12594" name="T55"/>
              <a:gd fmla="*/ 4656 w 8263" name="T56"/>
              <a:gd fmla="*/ 8691 h 12594" name="T57"/>
              <a:gd fmla="*/ 4656 w 8263" name="T58"/>
              <a:gd fmla="*/ 8691 h 1259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2594" w="8263">
                <a:moveTo>
                  <a:pt x="2621" y="2307"/>
                </a:moveTo>
                <a:cubicBezTo>
                  <a:pt x="2622" y="1756"/>
                  <a:pt x="3079" y="1309"/>
                  <a:pt x="3643" y="1308"/>
                </a:cubicBezTo>
                <a:lnTo>
                  <a:pt x="4777" y="1308"/>
                </a:lnTo>
                <a:cubicBezTo>
                  <a:pt x="5341" y="1309"/>
                  <a:pt x="5798" y="1756"/>
                  <a:pt x="5799" y="2307"/>
                </a:cubicBezTo>
                <a:lnTo>
                  <a:pt x="5799" y="4735"/>
                </a:lnTo>
                <a:lnTo>
                  <a:pt x="7139" y="4735"/>
                </a:lnTo>
                <a:lnTo>
                  <a:pt x="7139" y="2307"/>
                </a:lnTo>
                <a:cubicBezTo>
                  <a:pt x="7138" y="1033"/>
                  <a:pt x="6082" y="0"/>
                  <a:pt x="4777" y="0"/>
                </a:cubicBezTo>
                <a:lnTo>
                  <a:pt x="3643" y="0"/>
                </a:lnTo>
                <a:cubicBezTo>
                  <a:pt x="2339" y="0"/>
                  <a:pt x="1282" y="1033"/>
                  <a:pt x="1282" y="2307"/>
                </a:cubicBezTo>
                <a:lnTo>
                  <a:pt x="1282" y="3426"/>
                </a:lnTo>
                <a:lnTo>
                  <a:pt x="2621" y="3426"/>
                </a:lnTo>
                <a:lnTo>
                  <a:pt x="2621" y="2307"/>
                </a:lnTo>
                <a:close/>
                <a:moveTo>
                  <a:pt x="0" y="5432"/>
                </a:moveTo>
                <a:lnTo>
                  <a:pt x="0" y="9095"/>
                </a:lnTo>
                <a:cubicBezTo>
                  <a:pt x="0" y="11029"/>
                  <a:pt x="1603" y="12594"/>
                  <a:pt x="3581" y="12594"/>
                </a:cubicBezTo>
                <a:lnTo>
                  <a:pt x="4683" y="12594"/>
                </a:lnTo>
                <a:cubicBezTo>
                  <a:pt x="6660" y="12594"/>
                  <a:pt x="8263" y="11028"/>
                  <a:pt x="8263" y="9095"/>
                </a:cubicBezTo>
                <a:lnTo>
                  <a:pt x="8263" y="5432"/>
                </a:lnTo>
                <a:lnTo>
                  <a:pt x="0" y="5432"/>
                </a:lnTo>
                <a:close/>
                <a:moveTo>
                  <a:pt x="4656" y="8691"/>
                </a:moveTo>
                <a:lnTo>
                  <a:pt x="4656" y="10294"/>
                </a:lnTo>
                <a:cubicBezTo>
                  <a:pt x="4656" y="10486"/>
                  <a:pt x="4496" y="10643"/>
                  <a:pt x="4299" y="10643"/>
                </a:cubicBezTo>
                <a:cubicBezTo>
                  <a:pt x="4102" y="10643"/>
                  <a:pt x="3942" y="10486"/>
                  <a:pt x="3942" y="10294"/>
                </a:cubicBezTo>
                <a:lnTo>
                  <a:pt x="3942" y="8691"/>
                </a:lnTo>
                <a:cubicBezTo>
                  <a:pt x="3606" y="8553"/>
                  <a:pt x="3369" y="8229"/>
                  <a:pt x="3369" y="7851"/>
                </a:cubicBezTo>
                <a:cubicBezTo>
                  <a:pt x="3369" y="7348"/>
                  <a:pt x="3786" y="6940"/>
                  <a:pt x="4301" y="6940"/>
                </a:cubicBezTo>
                <a:cubicBezTo>
                  <a:pt x="4815" y="6940"/>
                  <a:pt x="5232" y="7348"/>
                  <a:pt x="5232" y="7851"/>
                </a:cubicBezTo>
                <a:cubicBezTo>
                  <a:pt x="5232" y="8230"/>
                  <a:pt x="4994" y="8555"/>
                  <a:pt x="4656" y="8691"/>
                </a:cubicBezTo>
                <a:close/>
                <a:moveTo>
                  <a:pt x="4656" y="8691"/>
                </a:moveTo>
                <a:close/>
              </a:path>
            </a:pathLst>
          </a:custGeom>
          <a:solidFill>
            <a:schemeClr val="bg1"/>
          </a:solidFill>
          <a:ln>
            <a:noFill/>
          </a:ln>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F0F0F0"/>
              </a:solidFill>
              <a:effectLst/>
              <a:uLnTx/>
              <a:uFillTx/>
              <a:cs typeface="+mn-ea"/>
              <a:sym typeface="+mn-lt"/>
            </a:endParaRPr>
          </a:p>
        </p:txBody>
      </p:sp>
      <p:sp>
        <p:nvSpPr>
          <p:cNvPr id="23" name="Freeform 19">
            <a:extLst>
              <a:ext uri="{FF2B5EF4-FFF2-40B4-BE49-F238E27FC236}">
                <a16:creationId xmlns:a16="http://schemas.microsoft.com/office/drawing/2014/main" id="{6D70BD45-8F9C-453A-BD5B-8AB46CD18909}"/>
              </a:ext>
            </a:extLst>
          </p:cNvPr>
          <p:cNvSpPr>
            <a:spLocks noEditPoints="1"/>
          </p:cNvSpPr>
          <p:nvPr/>
        </p:nvSpPr>
        <p:spPr bwMode="auto">
          <a:xfrm>
            <a:off x="6119317" y="5394575"/>
            <a:ext cx="450420" cy="379500"/>
          </a:xfrm>
          <a:custGeom>
            <a:gdLst>
              <a:gd fmla="*/ 1040 w 12700" name="T0"/>
              <a:gd fmla="*/ 4840 h 10700" name="T1"/>
              <a:gd fmla="*/ 11630 w 12700" name="T2"/>
              <a:gd fmla="*/ 8520 h 10700" name="T3"/>
              <a:gd fmla="*/ 1440 w 12700" name="T4"/>
              <a:gd fmla="*/ 8520 h 10700" name="T5"/>
              <a:gd fmla="*/ 2010 w 12700" name="T6"/>
              <a:gd fmla="*/ 4840 h 10700" name="T7"/>
              <a:gd fmla="*/ 2960 w 12700" name="T8"/>
              <a:gd fmla="*/ 1320 h 10700" name="T9"/>
              <a:gd fmla="*/ 10840 w 12700" name="T10"/>
              <a:gd fmla="*/ 4760 h 10700" name="T11"/>
              <a:gd fmla="*/ 9570 w 12700" name="T12"/>
              <a:gd fmla="*/ 1720 h 10700" name="T13"/>
              <a:gd fmla="*/ 3250 w 12700" name="T14"/>
              <a:gd fmla="*/ 4740 h 10700" name="T15"/>
              <a:gd fmla="*/ 3680 w 12700" name="T16"/>
              <a:gd fmla="*/ 2260 h 10700" name="T17"/>
              <a:gd fmla="*/ 9500 w 12700" name="T18"/>
              <a:gd fmla="*/ 4700 h 10700" name="T19"/>
              <a:gd fmla="*/ 8900 w 12700" name="T20"/>
              <a:gd fmla="*/ 2460 h 10700" name="T21"/>
              <a:gd fmla="*/ 8610 w 12700" name="T22"/>
              <a:gd fmla="*/ 6700 h 10700" name="T23"/>
              <a:gd fmla="*/ 9560 w 12700" name="T24"/>
              <a:gd fmla="*/ 5950 h 10700" name="T25"/>
              <a:gd fmla="*/ 9560 w 12700" name="T26"/>
              <a:gd fmla="*/ 5950 h 10700" name="T27"/>
              <a:gd fmla="*/ 4060 w 12700" name="T28"/>
              <a:gd fmla="*/ 6700 h 10700" name="T29"/>
              <a:gd fmla="*/ 3110 w 12700" name="T30"/>
              <a:gd fmla="*/ 7450 h 10700" name="T31"/>
              <a:gd fmla="*/ 4720 w 12700" name="T32"/>
              <a:gd fmla="*/ 7340 h 10700" name="T33"/>
              <a:gd fmla="*/ 7950 w 12700" name="T34"/>
              <a:gd fmla="*/ 6000 h 10700" name="T35"/>
              <a:gd fmla="*/ 4770 w 12700" name="T36"/>
              <a:gd fmla="*/ 7140 h 10700" name="T37"/>
              <a:gd fmla="*/ 4770 w 12700" name="T38"/>
              <a:gd fmla="*/ 7140 h 10700" name="T39"/>
              <a:gd fmla="*/ 2180 w 12700" name="T40"/>
              <a:gd fmla="*/ 8710 h 10700" name="T41"/>
              <a:gd fmla="*/ 4040 w 12700" name="T42"/>
              <a:gd fmla="*/ 10420 h 10700" name="T43"/>
              <a:gd fmla="*/ 3640 w 12700" name="T44"/>
              <a:gd fmla="*/ 8910 h 10700" name="T45"/>
              <a:gd fmla="*/ 8900 w 12700" name="T46"/>
              <a:gd fmla="*/ 10700 h 10700" name="T47"/>
              <a:gd fmla="*/ 10290 w 12700" name="T48"/>
              <a:gd fmla="*/ 8510 h 10700" name="T49"/>
              <a:gd fmla="*/ 9030 w 12700" name="T50"/>
              <a:gd fmla="*/ 10300 h 10700" name="T51"/>
              <a:gd fmla="*/ 9030 w 12700" name="T52"/>
              <a:gd fmla="*/ 10300 h 10700" name="T53"/>
              <a:gd fmla="*/ 4560 w 12700" name="T54"/>
              <a:gd fmla="*/ 200 h 10700" name="T55"/>
              <a:gd fmla="*/ 8120 w 12700" name="T56"/>
              <a:gd fmla="*/ 1510 h 10700" name="T57"/>
              <a:gd fmla="*/ 7720 w 12700" name="T58"/>
              <a:gd fmla="*/ 410 h 10700" name="T59"/>
              <a:gd fmla="*/ 10420 w 12700" name="T60"/>
              <a:gd fmla="*/ 3850 h 10700" name="T61"/>
              <a:gd fmla="*/ 11320 w 12700" name="T62"/>
              <a:gd fmla="*/ 3650 h 10700" name="T63"/>
              <a:gd fmla="*/ 10920 w 12700" name="T64"/>
              <a:gd fmla="*/ 4180 h 10700" name="T65"/>
              <a:gd fmla="*/ 12700 w 12700" name="T66"/>
              <a:gd fmla="*/ 3160 h 10700" name="T67"/>
              <a:gd fmla="*/ 12300 w 12700" name="T68"/>
              <a:gd fmla="*/ 3980 h 10700" name="T69"/>
              <a:gd fmla="*/ 2290 w 12700" name="T70"/>
              <a:gd fmla="*/ 3850 h 10700" name="T71"/>
              <a:gd fmla="*/ 2290 w 12700" name="T72"/>
              <a:gd fmla="*/ 3450 h 10700" name="T73"/>
              <a:gd fmla="*/ 250 w 12700" name="T74"/>
              <a:gd fmla="*/ 4380 h 10700" name="T75"/>
              <a:gd fmla="*/ 1580 w 12700" name="T76"/>
              <a:gd fmla="*/ 2920 h 10700" name="T77"/>
              <a:gd fmla="*/ 400 w 12700" name="T78"/>
              <a:gd fmla="*/ 3980 h 10700" name="T79"/>
              <a:gd fmla="*/ 400 w 12700" name="T80"/>
              <a:gd fmla="*/ 3980 h 10700" name="T81"/>
              <a:gd fmla="*/ 5500 w 12700" name="T82"/>
              <a:gd fmla="*/ 660 h 10700" name="T83"/>
              <a:gd fmla="*/ 5830 w 12700" name="T84"/>
              <a:gd fmla="*/ 660 h 10700" name="T85"/>
              <a:gd fmla="*/ 5800 w 12700" name="T86"/>
              <a:gd fmla="*/ 1190 h 10700" name="T87"/>
              <a:gd fmla="*/ 6340 w 12700" name="T88"/>
              <a:gd fmla="*/ 1190 h 10700" name="T89"/>
              <a:gd fmla="*/ 6150 w 12700" name="T90"/>
              <a:gd fmla="*/ 730 h 10700" name="T91"/>
              <a:gd fmla="*/ 6940 w 12700" name="T92"/>
              <a:gd fmla="*/ 540 h 10700" name="T93"/>
              <a:gd fmla="*/ 6720 w 12700" name="T94"/>
              <a:gd fmla="*/ 850 h 10700" name="T95"/>
              <a:gd fmla="*/ 6950 w 12700" name="T96"/>
              <a:gd fmla="*/ 1180 h 10700" name="T97"/>
              <a:gd fmla="*/ 7360 w 12700" name="T98"/>
              <a:gd fmla="*/ 540 h 10700" name="T99"/>
              <a:gd fmla="*/ 7360 w 12700" name="T100"/>
              <a:gd fmla="*/ 540 h 10700" name="T101"/>
              <a:gd fmla="*/ 6690 w 12700" name="T102"/>
              <a:gd fmla="*/ 540 h 10700" name="T103"/>
              <a:gd fmla="*/ 6680 w 12700" name="T104"/>
              <a:gd fmla="*/ 1180 h 10700" name="T105"/>
              <a:gd fmla="*/ 6910 w 12700" name="T106"/>
              <a:gd fmla="*/ 850 h 1070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700" w="12700">
                <a:moveTo>
                  <a:pt x="11230" y="8910"/>
                </a:moveTo>
                <a:lnTo>
                  <a:pt x="1440" y="8910"/>
                </a:lnTo>
                <a:cubicBezTo>
                  <a:pt x="1220" y="8910"/>
                  <a:pt x="1040" y="8730"/>
                  <a:pt x="1040" y="8510"/>
                </a:cubicBezTo>
                <a:lnTo>
                  <a:pt x="1040" y="4840"/>
                </a:lnTo>
                <a:cubicBezTo>
                  <a:pt x="1040" y="4620"/>
                  <a:pt x="1220" y="4440"/>
                  <a:pt x="1440" y="4440"/>
                </a:cubicBezTo>
                <a:lnTo>
                  <a:pt x="11230" y="4440"/>
                </a:lnTo>
                <a:cubicBezTo>
                  <a:pt x="11450" y="4440"/>
                  <a:pt x="11630" y="4620"/>
                  <a:pt x="11630" y="4840"/>
                </a:cubicBezTo>
                <a:lnTo>
                  <a:pt x="11630" y="8520"/>
                </a:lnTo>
                <a:cubicBezTo>
                  <a:pt x="11630" y="8730"/>
                  <a:pt x="11450" y="8910"/>
                  <a:pt x="11230" y="8910"/>
                </a:cubicBezTo>
                <a:close/>
                <a:moveTo>
                  <a:pt x="11230" y="4840"/>
                </a:moveTo>
                <a:lnTo>
                  <a:pt x="1440" y="4840"/>
                </a:lnTo>
                <a:lnTo>
                  <a:pt x="1440" y="8520"/>
                </a:lnTo>
                <a:lnTo>
                  <a:pt x="11230" y="8520"/>
                </a:lnTo>
                <a:lnTo>
                  <a:pt x="11230" y="4840"/>
                </a:lnTo>
                <a:close/>
                <a:moveTo>
                  <a:pt x="10670" y="4840"/>
                </a:moveTo>
                <a:lnTo>
                  <a:pt x="2010" y="4840"/>
                </a:lnTo>
                <a:cubicBezTo>
                  <a:pt x="1950" y="4840"/>
                  <a:pt x="1890" y="4810"/>
                  <a:pt x="1850" y="4760"/>
                </a:cubicBezTo>
                <a:cubicBezTo>
                  <a:pt x="1810" y="4710"/>
                  <a:pt x="1800" y="4640"/>
                  <a:pt x="1820" y="4580"/>
                </a:cubicBezTo>
                <a:lnTo>
                  <a:pt x="2770" y="1460"/>
                </a:lnTo>
                <a:cubicBezTo>
                  <a:pt x="2800" y="1380"/>
                  <a:pt x="2870" y="1320"/>
                  <a:pt x="2960" y="1320"/>
                </a:cubicBezTo>
                <a:lnTo>
                  <a:pt x="9730" y="1320"/>
                </a:lnTo>
                <a:cubicBezTo>
                  <a:pt x="9820" y="1320"/>
                  <a:pt x="9900" y="1380"/>
                  <a:pt x="9920" y="1460"/>
                </a:cubicBezTo>
                <a:lnTo>
                  <a:pt x="10870" y="4580"/>
                </a:lnTo>
                <a:cubicBezTo>
                  <a:pt x="10890" y="4640"/>
                  <a:pt x="10880" y="4710"/>
                  <a:pt x="10840" y="4760"/>
                </a:cubicBezTo>
                <a:cubicBezTo>
                  <a:pt x="10790" y="4810"/>
                  <a:pt x="10730" y="4840"/>
                  <a:pt x="10670" y="4840"/>
                </a:cubicBezTo>
                <a:close/>
                <a:moveTo>
                  <a:pt x="2280" y="4440"/>
                </a:moveTo>
                <a:lnTo>
                  <a:pt x="10400" y="4440"/>
                </a:lnTo>
                <a:lnTo>
                  <a:pt x="9570" y="1720"/>
                </a:lnTo>
                <a:lnTo>
                  <a:pt x="3100" y="1720"/>
                </a:lnTo>
                <a:lnTo>
                  <a:pt x="2280" y="4440"/>
                </a:lnTo>
                <a:close/>
                <a:moveTo>
                  <a:pt x="9430" y="4740"/>
                </a:moveTo>
                <a:lnTo>
                  <a:pt x="3250" y="4740"/>
                </a:lnTo>
                <a:cubicBezTo>
                  <a:pt x="3220" y="4740"/>
                  <a:pt x="3190" y="4730"/>
                  <a:pt x="3170" y="4700"/>
                </a:cubicBezTo>
                <a:cubicBezTo>
                  <a:pt x="3150" y="4680"/>
                  <a:pt x="3150" y="4650"/>
                  <a:pt x="3150" y="4620"/>
                </a:cubicBezTo>
                <a:lnTo>
                  <a:pt x="3580" y="2340"/>
                </a:lnTo>
                <a:cubicBezTo>
                  <a:pt x="3590" y="2290"/>
                  <a:pt x="3630" y="2260"/>
                  <a:pt x="3680" y="2260"/>
                </a:cubicBezTo>
                <a:lnTo>
                  <a:pt x="8990" y="2260"/>
                </a:lnTo>
                <a:cubicBezTo>
                  <a:pt x="9040" y="2260"/>
                  <a:pt x="9080" y="2290"/>
                  <a:pt x="9090" y="2340"/>
                </a:cubicBezTo>
                <a:lnTo>
                  <a:pt x="9520" y="4620"/>
                </a:lnTo>
                <a:cubicBezTo>
                  <a:pt x="9530" y="4650"/>
                  <a:pt x="9520" y="4680"/>
                  <a:pt x="9500" y="4700"/>
                </a:cubicBezTo>
                <a:cubicBezTo>
                  <a:pt x="9480" y="4720"/>
                  <a:pt x="9450" y="4740"/>
                  <a:pt x="9430" y="4740"/>
                </a:cubicBezTo>
                <a:close/>
                <a:moveTo>
                  <a:pt x="3370" y="4540"/>
                </a:moveTo>
                <a:lnTo>
                  <a:pt x="9300" y="4540"/>
                </a:lnTo>
                <a:lnTo>
                  <a:pt x="8900" y="2460"/>
                </a:lnTo>
                <a:lnTo>
                  <a:pt x="3770" y="2460"/>
                </a:lnTo>
                <a:lnTo>
                  <a:pt x="3370" y="4540"/>
                </a:lnTo>
                <a:close/>
                <a:moveTo>
                  <a:pt x="9560" y="7650"/>
                </a:moveTo>
                <a:cubicBezTo>
                  <a:pt x="9030" y="7650"/>
                  <a:pt x="8610" y="7220"/>
                  <a:pt x="8610" y="6700"/>
                </a:cubicBezTo>
                <a:cubicBezTo>
                  <a:pt x="8610" y="6180"/>
                  <a:pt x="9040" y="5750"/>
                  <a:pt x="9560" y="5750"/>
                </a:cubicBezTo>
                <a:cubicBezTo>
                  <a:pt x="10080" y="5750"/>
                  <a:pt x="10510" y="6180"/>
                  <a:pt x="10510" y="6700"/>
                </a:cubicBezTo>
                <a:cubicBezTo>
                  <a:pt x="10510" y="7220"/>
                  <a:pt x="10090" y="7650"/>
                  <a:pt x="9560" y="7650"/>
                </a:cubicBezTo>
                <a:close/>
                <a:moveTo>
                  <a:pt x="9560" y="5950"/>
                </a:moveTo>
                <a:cubicBezTo>
                  <a:pt x="9150" y="5950"/>
                  <a:pt x="8810" y="6290"/>
                  <a:pt x="8810" y="6700"/>
                </a:cubicBezTo>
                <a:cubicBezTo>
                  <a:pt x="8810" y="7110"/>
                  <a:pt x="9150" y="7450"/>
                  <a:pt x="9560" y="7450"/>
                </a:cubicBezTo>
                <a:cubicBezTo>
                  <a:pt x="9970" y="7450"/>
                  <a:pt x="10310" y="7110"/>
                  <a:pt x="10310" y="6700"/>
                </a:cubicBezTo>
                <a:cubicBezTo>
                  <a:pt x="10310" y="6280"/>
                  <a:pt x="9980" y="5950"/>
                  <a:pt x="9560" y="5950"/>
                </a:cubicBezTo>
                <a:close/>
                <a:moveTo>
                  <a:pt x="3110" y="7650"/>
                </a:moveTo>
                <a:cubicBezTo>
                  <a:pt x="2590" y="7650"/>
                  <a:pt x="2160" y="7220"/>
                  <a:pt x="2160" y="6700"/>
                </a:cubicBezTo>
                <a:cubicBezTo>
                  <a:pt x="2160" y="6180"/>
                  <a:pt x="2590" y="5750"/>
                  <a:pt x="3110" y="5750"/>
                </a:cubicBezTo>
                <a:cubicBezTo>
                  <a:pt x="3630" y="5750"/>
                  <a:pt x="4060" y="6180"/>
                  <a:pt x="4060" y="6700"/>
                </a:cubicBezTo>
                <a:cubicBezTo>
                  <a:pt x="4060" y="7220"/>
                  <a:pt x="3640" y="7650"/>
                  <a:pt x="3110" y="7650"/>
                </a:cubicBezTo>
                <a:close/>
                <a:moveTo>
                  <a:pt x="3110" y="5950"/>
                </a:moveTo>
                <a:cubicBezTo>
                  <a:pt x="2700" y="5950"/>
                  <a:pt x="2360" y="6290"/>
                  <a:pt x="2360" y="6700"/>
                </a:cubicBezTo>
                <a:cubicBezTo>
                  <a:pt x="2360" y="7110"/>
                  <a:pt x="2700" y="7450"/>
                  <a:pt x="3110" y="7450"/>
                </a:cubicBezTo>
                <a:cubicBezTo>
                  <a:pt x="3520" y="7450"/>
                  <a:pt x="3860" y="7110"/>
                  <a:pt x="3860" y="6700"/>
                </a:cubicBezTo>
                <a:cubicBezTo>
                  <a:pt x="3870" y="6280"/>
                  <a:pt x="3530" y="5950"/>
                  <a:pt x="3110" y="5950"/>
                </a:cubicBezTo>
                <a:close/>
                <a:moveTo>
                  <a:pt x="7950" y="7340"/>
                </a:moveTo>
                <a:lnTo>
                  <a:pt x="4720" y="7340"/>
                </a:lnTo>
                <a:cubicBezTo>
                  <a:pt x="4630" y="7340"/>
                  <a:pt x="4560" y="7270"/>
                  <a:pt x="4560" y="7180"/>
                </a:cubicBezTo>
                <a:lnTo>
                  <a:pt x="4560" y="6160"/>
                </a:lnTo>
                <a:cubicBezTo>
                  <a:pt x="4560" y="6070"/>
                  <a:pt x="4630" y="6000"/>
                  <a:pt x="4720" y="6000"/>
                </a:cubicBezTo>
                <a:lnTo>
                  <a:pt x="7950" y="6000"/>
                </a:lnTo>
                <a:cubicBezTo>
                  <a:pt x="8040" y="6000"/>
                  <a:pt x="8110" y="6070"/>
                  <a:pt x="8110" y="6160"/>
                </a:cubicBezTo>
                <a:lnTo>
                  <a:pt x="8110" y="7190"/>
                </a:lnTo>
                <a:cubicBezTo>
                  <a:pt x="8110" y="7270"/>
                  <a:pt x="8040" y="7340"/>
                  <a:pt x="7950" y="7340"/>
                </a:cubicBezTo>
                <a:close/>
                <a:moveTo>
                  <a:pt x="4770" y="7140"/>
                </a:moveTo>
                <a:lnTo>
                  <a:pt x="7910" y="7140"/>
                </a:lnTo>
                <a:lnTo>
                  <a:pt x="7910" y="6200"/>
                </a:lnTo>
                <a:lnTo>
                  <a:pt x="4770" y="6200"/>
                </a:lnTo>
                <a:lnTo>
                  <a:pt x="4770" y="7140"/>
                </a:lnTo>
                <a:close/>
                <a:moveTo>
                  <a:pt x="3770" y="10700"/>
                </a:moveTo>
                <a:lnTo>
                  <a:pt x="2450" y="10700"/>
                </a:lnTo>
                <a:cubicBezTo>
                  <a:pt x="2300" y="10700"/>
                  <a:pt x="2180" y="10580"/>
                  <a:pt x="2180" y="10430"/>
                </a:cubicBezTo>
                <a:lnTo>
                  <a:pt x="2180" y="8710"/>
                </a:lnTo>
                <a:cubicBezTo>
                  <a:pt x="2180" y="8600"/>
                  <a:pt x="2270" y="8510"/>
                  <a:pt x="2380" y="8510"/>
                </a:cubicBezTo>
                <a:lnTo>
                  <a:pt x="3840" y="8510"/>
                </a:lnTo>
                <a:cubicBezTo>
                  <a:pt x="3950" y="8510"/>
                  <a:pt x="4040" y="8600"/>
                  <a:pt x="4040" y="8710"/>
                </a:cubicBezTo>
                <a:lnTo>
                  <a:pt x="4040" y="10420"/>
                </a:lnTo>
                <a:cubicBezTo>
                  <a:pt x="4040" y="10580"/>
                  <a:pt x="3920" y="10700"/>
                  <a:pt x="3770" y="10700"/>
                </a:cubicBezTo>
                <a:close/>
                <a:moveTo>
                  <a:pt x="2580" y="10300"/>
                </a:moveTo>
                <a:lnTo>
                  <a:pt x="3640" y="10300"/>
                </a:lnTo>
                <a:lnTo>
                  <a:pt x="3640" y="8910"/>
                </a:lnTo>
                <a:lnTo>
                  <a:pt x="2580" y="8910"/>
                </a:lnTo>
                <a:lnTo>
                  <a:pt x="2580" y="10300"/>
                </a:lnTo>
                <a:close/>
                <a:moveTo>
                  <a:pt x="10220" y="10700"/>
                </a:moveTo>
                <a:lnTo>
                  <a:pt x="8900" y="10700"/>
                </a:lnTo>
                <a:cubicBezTo>
                  <a:pt x="8750" y="10700"/>
                  <a:pt x="8630" y="10580"/>
                  <a:pt x="8630" y="10430"/>
                </a:cubicBezTo>
                <a:lnTo>
                  <a:pt x="8630" y="8710"/>
                </a:lnTo>
                <a:cubicBezTo>
                  <a:pt x="8630" y="8600"/>
                  <a:pt x="8720" y="8510"/>
                  <a:pt x="8830" y="8510"/>
                </a:cubicBezTo>
                <a:lnTo>
                  <a:pt x="10290" y="8510"/>
                </a:lnTo>
                <a:cubicBezTo>
                  <a:pt x="10400" y="8510"/>
                  <a:pt x="10490" y="8600"/>
                  <a:pt x="10490" y="8710"/>
                </a:cubicBezTo>
                <a:lnTo>
                  <a:pt x="10490" y="10420"/>
                </a:lnTo>
                <a:cubicBezTo>
                  <a:pt x="10490" y="10580"/>
                  <a:pt x="10370" y="10700"/>
                  <a:pt x="10220" y="10700"/>
                </a:cubicBezTo>
                <a:close/>
                <a:moveTo>
                  <a:pt x="9030" y="10300"/>
                </a:moveTo>
                <a:lnTo>
                  <a:pt x="10090" y="10300"/>
                </a:lnTo>
                <a:lnTo>
                  <a:pt x="10090" y="8910"/>
                </a:lnTo>
                <a:lnTo>
                  <a:pt x="9030" y="8910"/>
                </a:lnTo>
                <a:lnTo>
                  <a:pt x="9030" y="10300"/>
                </a:lnTo>
                <a:close/>
                <a:moveTo>
                  <a:pt x="7920" y="1720"/>
                </a:moveTo>
                <a:lnTo>
                  <a:pt x="4760" y="1720"/>
                </a:lnTo>
                <a:cubicBezTo>
                  <a:pt x="4650" y="1720"/>
                  <a:pt x="4560" y="1630"/>
                  <a:pt x="4560" y="1520"/>
                </a:cubicBezTo>
                <a:lnTo>
                  <a:pt x="4560" y="200"/>
                </a:lnTo>
                <a:cubicBezTo>
                  <a:pt x="4560" y="90"/>
                  <a:pt x="4650" y="0"/>
                  <a:pt x="4760" y="0"/>
                </a:cubicBezTo>
                <a:lnTo>
                  <a:pt x="7920" y="0"/>
                </a:lnTo>
                <a:cubicBezTo>
                  <a:pt x="8030" y="0"/>
                  <a:pt x="8120" y="90"/>
                  <a:pt x="8120" y="200"/>
                </a:cubicBezTo>
                <a:lnTo>
                  <a:pt x="8120" y="1510"/>
                </a:lnTo>
                <a:cubicBezTo>
                  <a:pt x="8120" y="1630"/>
                  <a:pt x="8030" y="1720"/>
                  <a:pt x="7920" y="1720"/>
                </a:cubicBezTo>
                <a:close/>
                <a:moveTo>
                  <a:pt x="4960" y="1320"/>
                </a:moveTo>
                <a:lnTo>
                  <a:pt x="7720" y="1320"/>
                </a:lnTo>
                <a:lnTo>
                  <a:pt x="7720" y="410"/>
                </a:lnTo>
                <a:lnTo>
                  <a:pt x="4960" y="410"/>
                </a:lnTo>
                <a:lnTo>
                  <a:pt x="4960" y="1320"/>
                </a:lnTo>
                <a:close/>
                <a:moveTo>
                  <a:pt x="11120" y="3850"/>
                </a:moveTo>
                <a:lnTo>
                  <a:pt x="10420" y="3850"/>
                </a:lnTo>
                <a:cubicBezTo>
                  <a:pt x="10310" y="3850"/>
                  <a:pt x="10220" y="3760"/>
                  <a:pt x="10220" y="3650"/>
                </a:cubicBezTo>
                <a:cubicBezTo>
                  <a:pt x="10220" y="3540"/>
                  <a:pt x="10310" y="3450"/>
                  <a:pt x="10420" y="3450"/>
                </a:cubicBezTo>
                <a:lnTo>
                  <a:pt x="11120" y="3450"/>
                </a:lnTo>
                <a:cubicBezTo>
                  <a:pt x="11230" y="3450"/>
                  <a:pt x="11320" y="3540"/>
                  <a:pt x="11320" y="3650"/>
                </a:cubicBezTo>
                <a:cubicBezTo>
                  <a:pt x="11320" y="3760"/>
                  <a:pt x="11230" y="3850"/>
                  <a:pt x="11120" y="3850"/>
                </a:cubicBezTo>
                <a:close/>
                <a:moveTo>
                  <a:pt x="12450" y="4380"/>
                </a:moveTo>
                <a:lnTo>
                  <a:pt x="11120" y="4380"/>
                </a:lnTo>
                <a:cubicBezTo>
                  <a:pt x="11010" y="4380"/>
                  <a:pt x="10920" y="4290"/>
                  <a:pt x="10920" y="4180"/>
                </a:cubicBezTo>
                <a:lnTo>
                  <a:pt x="10920" y="3110"/>
                </a:lnTo>
                <a:cubicBezTo>
                  <a:pt x="10920" y="3000"/>
                  <a:pt x="11010" y="2910"/>
                  <a:pt x="11120" y="2910"/>
                </a:cubicBezTo>
                <a:lnTo>
                  <a:pt x="12450" y="2910"/>
                </a:lnTo>
                <a:cubicBezTo>
                  <a:pt x="12590" y="2910"/>
                  <a:pt x="12700" y="3020"/>
                  <a:pt x="12700" y="3160"/>
                </a:cubicBezTo>
                <a:lnTo>
                  <a:pt x="12700" y="4120"/>
                </a:lnTo>
                <a:cubicBezTo>
                  <a:pt x="12700" y="4270"/>
                  <a:pt x="12590" y="4380"/>
                  <a:pt x="12450" y="4380"/>
                </a:cubicBezTo>
                <a:close/>
                <a:moveTo>
                  <a:pt x="11320" y="3980"/>
                </a:moveTo>
                <a:lnTo>
                  <a:pt x="12300" y="3980"/>
                </a:lnTo>
                <a:lnTo>
                  <a:pt x="12300" y="3310"/>
                </a:lnTo>
                <a:lnTo>
                  <a:pt x="11320" y="3310"/>
                </a:lnTo>
                <a:lnTo>
                  <a:pt x="11320" y="3980"/>
                </a:lnTo>
                <a:close/>
                <a:moveTo>
                  <a:pt x="2290" y="3850"/>
                </a:moveTo>
                <a:lnTo>
                  <a:pt x="1590" y="3850"/>
                </a:lnTo>
                <a:cubicBezTo>
                  <a:pt x="1480" y="3850"/>
                  <a:pt x="1390" y="3760"/>
                  <a:pt x="1390" y="3650"/>
                </a:cubicBezTo>
                <a:cubicBezTo>
                  <a:pt x="1390" y="3540"/>
                  <a:pt x="1480" y="3450"/>
                  <a:pt x="1590" y="3450"/>
                </a:cubicBezTo>
                <a:lnTo>
                  <a:pt x="2290" y="3450"/>
                </a:lnTo>
                <a:cubicBezTo>
                  <a:pt x="2400" y="3450"/>
                  <a:pt x="2490" y="3540"/>
                  <a:pt x="2490" y="3650"/>
                </a:cubicBezTo>
                <a:cubicBezTo>
                  <a:pt x="2490" y="3760"/>
                  <a:pt x="2400" y="3850"/>
                  <a:pt x="2290" y="3850"/>
                </a:cubicBezTo>
                <a:close/>
                <a:moveTo>
                  <a:pt x="1580" y="4380"/>
                </a:moveTo>
                <a:lnTo>
                  <a:pt x="250" y="4380"/>
                </a:lnTo>
                <a:cubicBezTo>
                  <a:pt x="110" y="4380"/>
                  <a:pt x="0" y="4270"/>
                  <a:pt x="0" y="4130"/>
                </a:cubicBezTo>
                <a:lnTo>
                  <a:pt x="0" y="3170"/>
                </a:lnTo>
                <a:cubicBezTo>
                  <a:pt x="0" y="3030"/>
                  <a:pt x="110" y="2920"/>
                  <a:pt x="250" y="2920"/>
                </a:cubicBezTo>
                <a:lnTo>
                  <a:pt x="1580" y="2920"/>
                </a:lnTo>
                <a:cubicBezTo>
                  <a:pt x="1690" y="2920"/>
                  <a:pt x="1780" y="3010"/>
                  <a:pt x="1780" y="3120"/>
                </a:cubicBezTo>
                <a:lnTo>
                  <a:pt x="1780" y="4190"/>
                </a:lnTo>
                <a:cubicBezTo>
                  <a:pt x="1780" y="4290"/>
                  <a:pt x="1690" y="4380"/>
                  <a:pt x="1580" y="4380"/>
                </a:cubicBezTo>
                <a:close/>
                <a:moveTo>
                  <a:pt x="400" y="3980"/>
                </a:moveTo>
                <a:lnTo>
                  <a:pt x="1380" y="3980"/>
                </a:lnTo>
                <a:lnTo>
                  <a:pt x="1380" y="3310"/>
                </a:lnTo>
                <a:lnTo>
                  <a:pt x="400" y="3310"/>
                </a:lnTo>
                <a:lnTo>
                  <a:pt x="400" y="3980"/>
                </a:lnTo>
                <a:close/>
                <a:moveTo>
                  <a:pt x="5830" y="540"/>
                </a:moveTo>
                <a:lnTo>
                  <a:pt x="5310" y="540"/>
                </a:lnTo>
                <a:lnTo>
                  <a:pt x="5310" y="660"/>
                </a:lnTo>
                <a:lnTo>
                  <a:pt x="5500" y="660"/>
                </a:lnTo>
                <a:lnTo>
                  <a:pt x="5500" y="1180"/>
                </a:lnTo>
                <a:lnTo>
                  <a:pt x="5640" y="1180"/>
                </a:lnTo>
                <a:lnTo>
                  <a:pt x="5640" y="660"/>
                </a:lnTo>
                <a:lnTo>
                  <a:pt x="5830" y="660"/>
                </a:lnTo>
                <a:lnTo>
                  <a:pt x="5830" y="540"/>
                </a:lnTo>
                <a:close/>
                <a:moveTo>
                  <a:pt x="6220" y="540"/>
                </a:moveTo>
                <a:lnTo>
                  <a:pt x="6080" y="540"/>
                </a:lnTo>
                <a:lnTo>
                  <a:pt x="5800" y="1190"/>
                </a:lnTo>
                <a:lnTo>
                  <a:pt x="5950" y="1190"/>
                </a:lnTo>
                <a:lnTo>
                  <a:pt x="6010" y="1050"/>
                </a:lnTo>
                <a:lnTo>
                  <a:pt x="6280" y="1050"/>
                </a:lnTo>
                <a:lnTo>
                  <a:pt x="6340" y="1190"/>
                </a:lnTo>
                <a:lnTo>
                  <a:pt x="6490" y="1190"/>
                </a:lnTo>
                <a:lnTo>
                  <a:pt x="6220" y="540"/>
                </a:lnTo>
                <a:close/>
                <a:moveTo>
                  <a:pt x="6070" y="920"/>
                </a:moveTo>
                <a:lnTo>
                  <a:pt x="6150" y="730"/>
                </a:lnTo>
                <a:lnTo>
                  <a:pt x="6230" y="920"/>
                </a:lnTo>
                <a:lnTo>
                  <a:pt x="6070" y="920"/>
                </a:lnTo>
                <a:close/>
                <a:moveTo>
                  <a:pt x="7110" y="540"/>
                </a:moveTo>
                <a:lnTo>
                  <a:pt x="6940" y="540"/>
                </a:lnTo>
                <a:lnTo>
                  <a:pt x="6810" y="730"/>
                </a:lnTo>
                <a:lnTo>
                  <a:pt x="6690" y="540"/>
                </a:lnTo>
                <a:lnTo>
                  <a:pt x="6520" y="540"/>
                </a:lnTo>
                <a:lnTo>
                  <a:pt x="6720" y="850"/>
                </a:lnTo>
                <a:lnTo>
                  <a:pt x="6500" y="1180"/>
                </a:lnTo>
                <a:lnTo>
                  <a:pt x="6680" y="1180"/>
                </a:lnTo>
                <a:lnTo>
                  <a:pt x="6810" y="970"/>
                </a:lnTo>
                <a:lnTo>
                  <a:pt x="6950" y="1180"/>
                </a:lnTo>
                <a:lnTo>
                  <a:pt x="7130" y="1180"/>
                </a:lnTo>
                <a:lnTo>
                  <a:pt x="6910" y="850"/>
                </a:lnTo>
                <a:lnTo>
                  <a:pt x="7110" y="540"/>
                </a:lnTo>
                <a:close/>
                <a:moveTo>
                  <a:pt x="7360" y="540"/>
                </a:moveTo>
                <a:lnTo>
                  <a:pt x="7220" y="540"/>
                </a:lnTo>
                <a:lnTo>
                  <a:pt x="7220" y="1180"/>
                </a:lnTo>
                <a:lnTo>
                  <a:pt x="7360" y="1180"/>
                </a:lnTo>
                <a:lnTo>
                  <a:pt x="7360" y="540"/>
                </a:lnTo>
                <a:close/>
                <a:moveTo>
                  <a:pt x="7110" y="540"/>
                </a:moveTo>
                <a:lnTo>
                  <a:pt x="6940" y="540"/>
                </a:lnTo>
                <a:lnTo>
                  <a:pt x="6810" y="730"/>
                </a:lnTo>
                <a:lnTo>
                  <a:pt x="6690" y="540"/>
                </a:lnTo>
                <a:lnTo>
                  <a:pt x="6520" y="540"/>
                </a:lnTo>
                <a:lnTo>
                  <a:pt x="6720" y="850"/>
                </a:lnTo>
                <a:lnTo>
                  <a:pt x="6500" y="1180"/>
                </a:lnTo>
                <a:lnTo>
                  <a:pt x="6680" y="1180"/>
                </a:lnTo>
                <a:lnTo>
                  <a:pt x="6810" y="970"/>
                </a:lnTo>
                <a:lnTo>
                  <a:pt x="6950" y="1180"/>
                </a:lnTo>
                <a:lnTo>
                  <a:pt x="7130" y="1180"/>
                </a:lnTo>
                <a:lnTo>
                  <a:pt x="6910" y="850"/>
                </a:lnTo>
                <a:lnTo>
                  <a:pt x="7110" y="54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F0F0F0"/>
              </a:solidFill>
              <a:effectLst/>
              <a:uLnTx/>
              <a:uFillTx/>
              <a:cs typeface="+mn-ea"/>
              <a:sym typeface="+mn-lt"/>
            </a:endParaRPr>
          </a:p>
        </p:txBody>
      </p:sp>
      <p:pic>
        <p:nvPicPr>
          <p:cNvPr id="22" name="图片 21">
            <a:extLst>
              <a:ext uri="{FF2B5EF4-FFF2-40B4-BE49-F238E27FC236}">
                <a16:creationId xmlns:a16="http://schemas.microsoft.com/office/drawing/2014/main" id="{FAA8BE09-63E3-43FD-806A-185F9F155E2A}"/>
              </a:ext>
            </a:extLst>
          </p:cNvPr>
          <p:cNvPicPr>
            <a:picLocks noChangeAspect="1"/>
          </p:cNvPicPr>
          <p:nvPr/>
        </p:nvPicPr>
        <p:blipFill>
          <a:blip r:embed="rId3">
            <a:extLst>
              <a:ext uri="{28A0092B-C50C-407E-A947-70E740481C1C}">
                <a14:useLocalDpi val="0"/>
              </a:ext>
            </a:extLst>
          </a:blip>
          <a:stretch>
            <a:fillRect/>
          </a:stretch>
        </p:blipFill>
        <p:spPr>
          <a:xfrm>
            <a:off x="1095878" y="1563767"/>
            <a:ext cx="3433772" cy="2285605"/>
          </a:xfrm>
          <a:prstGeom prst="rect">
            <a:avLst/>
          </a:prstGeom>
        </p:spPr>
      </p:pic>
      <p:pic>
        <p:nvPicPr>
          <p:cNvPr id="24" name="图片 23">
            <a:extLst>
              <a:ext uri="{FF2B5EF4-FFF2-40B4-BE49-F238E27FC236}">
                <a16:creationId xmlns:a16="http://schemas.microsoft.com/office/drawing/2014/main" id="{EBFB86E5-8EA7-4498-BDB9-F2385B53CEFE}"/>
              </a:ext>
            </a:extLst>
          </p:cNvPr>
          <p:cNvPicPr>
            <a:picLocks noChangeAspect="1"/>
          </p:cNvPicPr>
          <p:nvPr/>
        </p:nvPicPr>
        <p:blipFill>
          <a:blip r:embed="rId3">
            <a:extLst>
              <a:ext uri="{28A0092B-C50C-407E-A947-70E740481C1C}">
                <a14:useLocalDpi val="0"/>
              </a:ext>
            </a:extLst>
          </a:blip>
          <a:stretch>
            <a:fillRect/>
          </a:stretch>
        </p:blipFill>
        <p:spPr>
          <a:xfrm>
            <a:off x="7473876" y="1563768"/>
            <a:ext cx="3366348" cy="2240726"/>
          </a:xfrm>
          <a:prstGeom prst="rect">
            <a:avLst/>
          </a:prstGeom>
        </p:spPr>
      </p:pic>
      <p:sp>
        <p:nvSpPr>
          <p:cNvPr id="19" name="矩形 18">
            <a:extLst>
              <a:ext uri="{FF2B5EF4-FFF2-40B4-BE49-F238E27FC236}">
                <a16:creationId xmlns:a16="http://schemas.microsoft.com/office/drawing/2014/main" id="{D913AB5E-BE5E-4148-A8D6-CFDAAB7D941B}"/>
              </a:ext>
            </a:extLst>
          </p:cNvPr>
          <p:cNvSpPr/>
          <p:nvPr/>
        </p:nvSpPr>
        <p:spPr>
          <a:xfrm>
            <a:off x="1447133" y="641706"/>
            <a:ext cx="3372168" cy="701040"/>
          </a:xfrm>
          <a:prstGeom prst="rect">
            <a:avLst/>
          </a:prstGeom>
        </p:spPr>
        <p:txBody>
          <a:bodyPr wrap="none">
            <a:spAutoFit/>
          </a:bodyPr>
          <a:lstStyle/>
          <a:p>
            <a:r>
              <a:rPr altLang="zh-CN" lang="en-US" sz="4000">
                <a:solidFill>
                  <a:schemeClr val="tx1">
                    <a:lumMod val="75000"/>
                    <a:lumOff val="25000"/>
                  </a:schemeClr>
                </a:solidFill>
                <a:cs typeface="+mn-ea"/>
                <a:sym typeface="+mn-lt"/>
              </a:rPr>
              <a:t> 护理不良事件</a:t>
            </a:r>
          </a:p>
        </p:txBody>
      </p:sp>
    </p:spTree>
    <p:custDataLst>
      <p:tags r:id="rId4"/>
    </p:custDataLst>
    <p:extLst>
      <p:ext uri="{BB962C8B-B14F-4D97-AF65-F5344CB8AC3E}">
        <p14:creationId val="3238913816"/>
      </p:ext>
    </p:extLst>
  </p:cSld>
  <p:clrMapOvr>
    <a:masterClrMapping/>
  </p:clrMapOvr>
  <mc:AlternateContent>
    <mc:Choice Requires="p15">
      <p:transition advTm="3000" p14:dur="2000" spd="slow">
        <p15:prstTrans prst="drap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500" fill="hold" id="7"/>
                                        <p:tgtEl>
                                          <p:spTgt spid="19"/>
                                        </p:tgtEl>
                                        <p:attrNameLst>
                                          <p:attrName>ppt_x</p:attrName>
                                        </p:attrNameLst>
                                      </p:cBhvr>
                                      <p:tavLst>
                                        <p:tav tm="0">
                                          <p:val>
                                            <p:strVal val="1+#ppt_w/2"/>
                                          </p:val>
                                        </p:tav>
                                        <p:tav tm="100000">
                                          <p:val>
                                            <p:strVal val="#ppt_x"/>
                                          </p:val>
                                        </p:tav>
                                      </p:tavLst>
                                    </p:anim>
                                    <p:anim calcmode="lin" valueType="num">
                                      <p:cBhvr additive="base">
                                        <p:cTn dur="500" fill="hold" id="8"/>
                                        <p:tgtEl>
                                          <p:spTgt spid="1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22"/>
                                        </p:tgtEl>
                                        <p:attrNameLst>
                                          <p:attrName>style.visibility</p:attrName>
                                        </p:attrNameLst>
                                      </p:cBhvr>
                                      <p:to>
                                        <p:strVal val="visible"/>
                                      </p:to>
                                    </p:set>
                                    <p:animEffect filter="fade" transition="in">
                                      <p:cBhvr>
                                        <p:cTn dur="1000" id="12"/>
                                        <p:tgtEl>
                                          <p:spTgt spid="22"/>
                                        </p:tgtEl>
                                      </p:cBhvr>
                                    </p:animEffect>
                                    <p:anim calcmode="lin" valueType="num">
                                      <p:cBhvr>
                                        <p:cTn dur="1000" fill="hold" id="13"/>
                                        <p:tgtEl>
                                          <p:spTgt spid="22"/>
                                        </p:tgtEl>
                                        <p:attrNameLst>
                                          <p:attrName>ppt_x</p:attrName>
                                        </p:attrNameLst>
                                      </p:cBhvr>
                                      <p:tavLst>
                                        <p:tav tm="0">
                                          <p:val>
                                            <p:strVal val="#ppt_x"/>
                                          </p:val>
                                        </p:tav>
                                        <p:tav tm="100000">
                                          <p:val>
                                            <p:strVal val="#ppt_x"/>
                                          </p:val>
                                        </p:tav>
                                      </p:tavLst>
                                    </p:anim>
                                    <p:anim calcmode="lin" valueType="num">
                                      <p:cBhvr>
                                        <p:cTn dur="1000" fill="hold" id="14"/>
                                        <p:tgtEl>
                                          <p:spTgt spid="22"/>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42" presetSubtype="0">
                                  <p:stCondLst>
                                    <p:cond delay="0"/>
                                  </p:stCondLst>
                                  <p:childTnLst>
                                    <p:set>
                                      <p:cBhvr>
                                        <p:cTn dur="1" fill="hold" id="17">
                                          <p:stCondLst>
                                            <p:cond delay="0"/>
                                          </p:stCondLst>
                                        </p:cTn>
                                        <p:tgtEl>
                                          <p:spTgt spid="24"/>
                                        </p:tgtEl>
                                        <p:attrNameLst>
                                          <p:attrName>style.visibility</p:attrName>
                                        </p:attrNameLst>
                                      </p:cBhvr>
                                      <p:to>
                                        <p:strVal val="visible"/>
                                      </p:to>
                                    </p:set>
                                    <p:animEffect filter="fade" transition="in">
                                      <p:cBhvr>
                                        <p:cTn dur="1000" id="18"/>
                                        <p:tgtEl>
                                          <p:spTgt spid="24"/>
                                        </p:tgtEl>
                                      </p:cBhvr>
                                    </p:animEffect>
                                    <p:anim calcmode="lin" valueType="num">
                                      <p:cBhvr>
                                        <p:cTn dur="1000" fill="hold" id="19"/>
                                        <p:tgtEl>
                                          <p:spTgt spid="24"/>
                                        </p:tgtEl>
                                        <p:attrNameLst>
                                          <p:attrName>ppt_x</p:attrName>
                                        </p:attrNameLst>
                                      </p:cBhvr>
                                      <p:tavLst>
                                        <p:tav tm="0">
                                          <p:val>
                                            <p:strVal val="#ppt_x"/>
                                          </p:val>
                                        </p:tav>
                                        <p:tav tm="100000">
                                          <p:val>
                                            <p:strVal val="#ppt_x"/>
                                          </p:val>
                                        </p:tav>
                                      </p:tavLst>
                                    </p:anim>
                                    <p:anim calcmode="lin" valueType="num">
                                      <p:cBhvr>
                                        <p:cTn dur="1000" fill="hold" id="20"/>
                                        <p:tgtEl>
                                          <p:spTgt spid="24"/>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500"/>
                            </p:stCondLst>
                            <p:childTnLst>
                              <p:par>
                                <p:cTn fill="hold" grpId="0" id="22" nodeType="afterEffect" presetClass="entr" presetID="10" presetSubtype="0">
                                  <p:stCondLst>
                                    <p:cond delay="0"/>
                                  </p:stCondLst>
                                  <p:childTnLst>
                                    <p:set>
                                      <p:cBhvr>
                                        <p:cTn dur="1" fill="hold" id="23">
                                          <p:stCondLst>
                                            <p:cond delay="0"/>
                                          </p:stCondLst>
                                        </p:cTn>
                                        <p:tgtEl>
                                          <p:spTgt spid="2"/>
                                        </p:tgtEl>
                                        <p:attrNameLst>
                                          <p:attrName>style.visibility</p:attrName>
                                        </p:attrNameLst>
                                      </p:cBhvr>
                                      <p:to>
                                        <p:strVal val="visible"/>
                                      </p:to>
                                    </p:set>
                                    <p:animEffect filter="fade" transition="in">
                                      <p:cBhvr>
                                        <p:cTn dur="500" id="24"/>
                                        <p:tgtEl>
                                          <p:spTgt spid="2"/>
                                        </p:tgtEl>
                                      </p:cBhvr>
                                    </p:animEffect>
                                  </p:childTnLst>
                                </p:cTn>
                              </p:par>
                            </p:childTnLst>
                          </p:cTn>
                        </p:par>
                        <p:par>
                          <p:cTn fill="hold" id="25" nodeType="afterGroup">
                            <p:stCondLst>
                              <p:cond delay="3000"/>
                            </p:stCondLst>
                            <p:childTnLst>
                              <p:par>
                                <p:cTn fill="hold" grpId="0" id="26" nodeType="afterEffect" presetClass="entr" presetID="19" presetSubtype="10">
                                  <p:stCondLst>
                                    <p:cond delay="0"/>
                                  </p:stCondLst>
                                  <p:childTnLst>
                                    <p:set>
                                      <p:cBhvr>
                                        <p:cTn dur="1" fill="hold" id="27">
                                          <p:stCondLst>
                                            <p:cond delay="0"/>
                                          </p:stCondLst>
                                        </p:cTn>
                                        <p:tgtEl>
                                          <p:spTgt spid="3"/>
                                        </p:tgtEl>
                                        <p:attrNameLst>
                                          <p:attrName>style.visibility</p:attrName>
                                        </p:attrNameLst>
                                      </p:cBhvr>
                                      <p:to>
                                        <p:strVal val="visible"/>
                                      </p:to>
                                    </p:set>
                                    <p:anim calcmode="lin" valueType="num">
                                      <p:cBhvr>
                                        <p:cTn dur="500" fill="hold" id="28"/>
                                        <p:tgtEl>
                                          <p:spTgt spid="3"/>
                                        </p:tgtEl>
                                        <p:attrNameLst>
                                          <p:attrName>ppt_w</p:attrName>
                                        </p:attrNameLst>
                                      </p:cBhvr>
                                      <p:tavLst>
                                        <p:tav fmla="#ppt_w*sin(2.5*pi*$)" tm="0">
                                          <p:val>
                                            <p:fltVal val="0"/>
                                          </p:val>
                                        </p:tav>
                                        <p:tav tm="100000">
                                          <p:val>
                                            <p:fltVal val="1"/>
                                          </p:val>
                                        </p:tav>
                                      </p:tavLst>
                                    </p:anim>
                                    <p:anim calcmode="lin" valueType="num">
                                      <p:cBhvr>
                                        <p:cTn dur="500" fill="hold" id="29"/>
                                        <p:tgtEl>
                                          <p:spTgt spid="3"/>
                                        </p:tgtEl>
                                        <p:attrNameLst>
                                          <p:attrName>ppt_h</p:attrName>
                                        </p:attrNameLst>
                                      </p:cBhvr>
                                      <p:tavLst>
                                        <p:tav tm="0">
                                          <p:val>
                                            <p:strVal val="#ppt_h"/>
                                          </p:val>
                                        </p:tav>
                                        <p:tav tm="100000">
                                          <p:val>
                                            <p:strVal val="#ppt_h"/>
                                          </p:val>
                                        </p:tav>
                                      </p:tavLst>
                                    </p:anim>
                                  </p:childTnLst>
                                </p:cTn>
                              </p:par>
                              <p:par>
                                <p:cTn fill="hold" grpId="0" id="30" nodeType="withEffect" presetClass="entr" presetID="19" presetSubtype="10">
                                  <p:stCondLst>
                                    <p:cond delay="0"/>
                                  </p:stCondLst>
                                  <p:childTnLst>
                                    <p:set>
                                      <p:cBhvr>
                                        <p:cTn dur="1" fill="hold" id="31">
                                          <p:stCondLst>
                                            <p:cond delay="0"/>
                                          </p:stCondLst>
                                        </p:cTn>
                                        <p:tgtEl>
                                          <p:spTgt spid="4"/>
                                        </p:tgtEl>
                                        <p:attrNameLst>
                                          <p:attrName>style.visibility</p:attrName>
                                        </p:attrNameLst>
                                      </p:cBhvr>
                                      <p:to>
                                        <p:strVal val="visible"/>
                                      </p:to>
                                    </p:set>
                                    <p:anim calcmode="lin" valueType="num">
                                      <p:cBhvr>
                                        <p:cTn dur="500" fill="hold" id="32"/>
                                        <p:tgtEl>
                                          <p:spTgt spid="4"/>
                                        </p:tgtEl>
                                        <p:attrNameLst>
                                          <p:attrName>ppt_w</p:attrName>
                                        </p:attrNameLst>
                                      </p:cBhvr>
                                      <p:tavLst>
                                        <p:tav fmla="#ppt_w*sin(2.5*pi*$)" tm="0">
                                          <p:val>
                                            <p:fltVal val="0"/>
                                          </p:val>
                                        </p:tav>
                                        <p:tav tm="100000">
                                          <p:val>
                                            <p:fltVal val="1"/>
                                          </p:val>
                                        </p:tav>
                                      </p:tavLst>
                                    </p:anim>
                                    <p:anim calcmode="lin" valueType="num">
                                      <p:cBhvr>
                                        <p:cTn dur="500" fill="hold" id="33"/>
                                        <p:tgtEl>
                                          <p:spTgt spid="4"/>
                                        </p:tgtEl>
                                        <p:attrNameLst>
                                          <p:attrName>ppt_h</p:attrName>
                                        </p:attrNameLst>
                                      </p:cBhvr>
                                      <p:tavLst>
                                        <p:tav tm="0">
                                          <p:val>
                                            <p:strVal val="#ppt_h"/>
                                          </p:val>
                                        </p:tav>
                                        <p:tav tm="100000">
                                          <p:val>
                                            <p:strVal val="#ppt_h"/>
                                          </p:val>
                                        </p:tav>
                                      </p:tavLst>
                                    </p:anim>
                                  </p:childTnLst>
                                </p:cTn>
                              </p:par>
                              <p:par>
                                <p:cTn fill="hold" grpId="0" id="34" nodeType="withEffect" presetClass="entr" presetID="19" presetSubtype="10">
                                  <p:stCondLst>
                                    <p:cond delay="0"/>
                                  </p:stCondLst>
                                  <p:childTnLst>
                                    <p:set>
                                      <p:cBhvr>
                                        <p:cTn dur="1" fill="hold" id="35">
                                          <p:stCondLst>
                                            <p:cond delay="0"/>
                                          </p:stCondLst>
                                        </p:cTn>
                                        <p:tgtEl>
                                          <p:spTgt spid="5"/>
                                        </p:tgtEl>
                                        <p:attrNameLst>
                                          <p:attrName>style.visibility</p:attrName>
                                        </p:attrNameLst>
                                      </p:cBhvr>
                                      <p:to>
                                        <p:strVal val="visible"/>
                                      </p:to>
                                    </p:set>
                                    <p:anim calcmode="lin" valueType="num">
                                      <p:cBhvr>
                                        <p:cTn dur="500" fill="hold" id="36"/>
                                        <p:tgtEl>
                                          <p:spTgt spid="5"/>
                                        </p:tgtEl>
                                        <p:attrNameLst>
                                          <p:attrName>ppt_w</p:attrName>
                                        </p:attrNameLst>
                                      </p:cBhvr>
                                      <p:tavLst>
                                        <p:tav fmla="#ppt_w*sin(2.5*pi*$)" tm="0">
                                          <p:val>
                                            <p:fltVal val="0"/>
                                          </p:val>
                                        </p:tav>
                                        <p:tav tm="100000">
                                          <p:val>
                                            <p:fltVal val="1"/>
                                          </p:val>
                                        </p:tav>
                                      </p:tavLst>
                                    </p:anim>
                                    <p:anim calcmode="lin" valueType="num">
                                      <p:cBhvr>
                                        <p:cTn dur="500" fill="hold" id="37"/>
                                        <p:tgtEl>
                                          <p:spTgt spid="5"/>
                                        </p:tgtEl>
                                        <p:attrNameLst>
                                          <p:attrName>ppt_h</p:attrName>
                                        </p:attrNameLst>
                                      </p:cBhvr>
                                      <p:tavLst>
                                        <p:tav tm="0">
                                          <p:val>
                                            <p:strVal val="#ppt_h"/>
                                          </p:val>
                                        </p:tav>
                                        <p:tav tm="100000">
                                          <p:val>
                                            <p:strVal val="#ppt_h"/>
                                          </p:val>
                                        </p:tav>
                                      </p:tavLst>
                                    </p:anim>
                                  </p:childTnLst>
                                </p:cTn>
                              </p:par>
                              <p:par>
                                <p:cTn fill="hold" grpId="0" id="38" nodeType="withEffect" presetClass="entr" presetID="19" presetSubtype="10">
                                  <p:stCondLst>
                                    <p:cond delay="0"/>
                                  </p:stCondLst>
                                  <p:childTnLst>
                                    <p:set>
                                      <p:cBhvr>
                                        <p:cTn dur="1" fill="hold" id="39">
                                          <p:stCondLst>
                                            <p:cond delay="0"/>
                                          </p:stCondLst>
                                        </p:cTn>
                                        <p:tgtEl>
                                          <p:spTgt spid="6"/>
                                        </p:tgtEl>
                                        <p:attrNameLst>
                                          <p:attrName>style.visibility</p:attrName>
                                        </p:attrNameLst>
                                      </p:cBhvr>
                                      <p:to>
                                        <p:strVal val="visible"/>
                                      </p:to>
                                    </p:set>
                                    <p:anim calcmode="lin" valueType="num">
                                      <p:cBhvr>
                                        <p:cTn dur="500" fill="hold" id="40"/>
                                        <p:tgtEl>
                                          <p:spTgt spid="6"/>
                                        </p:tgtEl>
                                        <p:attrNameLst>
                                          <p:attrName>ppt_w</p:attrName>
                                        </p:attrNameLst>
                                      </p:cBhvr>
                                      <p:tavLst>
                                        <p:tav fmla="#ppt_w*sin(2.5*pi*$)" tm="0">
                                          <p:val>
                                            <p:fltVal val="0"/>
                                          </p:val>
                                        </p:tav>
                                        <p:tav tm="100000">
                                          <p:val>
                                            <p:fltVal val="1"/>
                                          </p:val>
                                        </p:tav>
                                      </p:tavLst>
                                    </p:anim>
                                    <p:anim calcmode="lin" valueType="num">
                                      <p:cBhvr>
                                        <p:cTn dur="500" fill="hold" id="41"/>
                                        <p:tgtEl>
                                          <p:spTgt spid="6"/>
                                        </p:tgtEl>
                                        <p:attrNameLst>
                                          <p:attrName>ppt_h</p:attrName>
                                        </p:attrNameLst>
                                      </p:cBhvr>
                                      <p:tavLst>
                                        <p:tav tm="0">
                                          <p:val>
                                            <p:strVal val="#ppt_h"/>
                                          </p:val>
                                        </p:tav>
                                        <p:tav tm="100000">
                                          <p:val>
                                            <p:strVal val="#ppt_h"/>
                                          </p:val>
                                        </p:tav>
                                      </p:tavLst>
                                    </p:anim>
                                  </p:childTnLst>
                                </p:cTn>
                              </p:par>
                              <p:par>
                                <p:cTn fill="hold" grpId="0" id="42" nodeType="withEffect" presetClass="entr" presetID="10" presetSubtype="0">
                                  <p:stCondLst>
                                    <p:cond delay="0"/>
                                  </p:stCondLst>
                                  <p:childTnLst>
                                    <p:set>
                                      <p:cBhvr>
                                        <p:cTn dur="1" fill="hold" id="43">
                                          <p:stCondLst>
                                            <p:cond delay="0"/>
                                          </p:stCondLst>
                                        </p:cTn>
                                        <p:tgtEl>
                                          <p:spTgt spid="16"/>
                                        </p:tgtEl>
                                        <p:attrNameLst>
                                          <p:attrName>style.visibility</p:attrName>
                                        </p:attrNameLst>
                                      </p:cBhvr>
                                      <p:to>
                                        <p:strVal val="visible"/>
                                      </p:to>
                                    </p:set>
                                    <p:animEffect filter="fade" transition="in">
                                      <p:cBhvr>
                                        <p:cTn dur="500" id="44"/>
                                        <p:tgtEl>
                                          <p:spTgt spid="16"/>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8"/>
                                        </p:tgtEl>
                                        <p:attrNameLst>
                                          <p:attrName>style.visibility</p:attrName>
                                        </p:attrNameLst>
                                      </p:cBhvr>
                                      <p:to>
                                        <p:strVal val="visible"/>
                                      </p:to>
                                    </p:set>
                                    <p:animEffect filter="wipe(left)" transition="in">
                                      <p:cBhvr>
                                        <p:cTn dur="500" id="47"/>
                                        <p:tgtEl>
                                          <p:spTgt spid="8"/>
                                        </p:tgtEl>
                                      </p:cBhvr>
                                    </p:animEffect>
                                  </p:childTnLst>
                                </p:cTn>
                              </p:par>
                              <p:par>
                                <p:cTn fill="hold" grpId="0" id="48" nodeType="withEffect" presetClass="entr" presetID="22" presetSubtype="8">
                                  <p:stCondLst>
                                    <p:cond delay="0"/>
                                  </p:stCondLst>
                                  <p:childTnLst>
                                    <p:set>
                                      <p:cBhvr>
                                        <p:cTn dur="1" fill="hold" id="49">
                                          <p:stCondLst>
                                            <p:cond delay="0"/>
                                          </p:stCondLst>
                                        </p:cTn>
                                        <p:tgtEl>
                                          <p:spTgt spid="10"/>
                                        </p:tgtEl>
                                        <p:attrNameLst>
                                          <p:attrName>style.visibility</p:attrName>
                                        </p:attrNameLst>
                                      </p:cBhvr>
                                      <p:to>
                                        <p:strVal val="visible"/>
                                      </p:to>
                                    </p:set>
                                    <p:animEffect filter="wipe(left)" transition="in">
                                      <p:cBhvr>
                                        <p:cTn dur="500" id="50"/>
                                        <p:tgtEl>
                                          <p:spTgt spid="10"/>
                                        </p:tgtEl>
                                      </p:cBhvr>
                                    </p:animEffect>
                                  </p:childTnLst>
                                </p:cTn>
                              </p:par>
                              <p:par>
                                <p:cTn fill="hold" grpId="0" id="51" nodeType="withEffect" presetClass="entr" presetID="22" presetSubtype="8">
                                  <p:stCondLst>
                                    <p:cond delay="0"/>
                                  </p:stCondLst>
                                  <p:childTnLst>
                                    <p:set>
                                      <p:cBhvr>
                                        <p:cTn dur="1" fill="hold" id="52">
                                          <p:stCondLst>
                                            <p:cond delay="0"/>
                                          </p:stCondLst>
                                        </p:cTn>
                                        <p:tgtEl>
                                          <p:spTgt spid="12"/>
                                        </p:tgtEl>
                                        <p:attrNameLst>
                                          <p:attrName>style.visibility</p:attrName>
                                        </p:attrNameLst>
                                      </p:cBhvr>
                                      <p:to>
                                        <p:strVal val="visible"/>
                                      </p:to>
                                    </p:set>
                                    <p:animEffect filter="wipe(left)" transition="in">
                                      <p:cBhvr>
                                        <p:cTn dur="500" id="53"/>
                                        <p:tgtEl>
                                          <p:spTgt spid="12"/>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14"/>
                                        </p:tgtEl>
                                        <p:attrNameLst>
                                          <p:attrName>style.visibility</p:attrName>
                                        </p:attrNameLst>
                                      </p:cBhvr>
                                      <p:to>
                                        <p:strVal val="visible"/>
                                      </p:to>
                                    </p:set>
                                    <p:animEffect filter="wipe(left)" transition="in">
                                      <p:cBhvr>
                                        <p:cTn dur="500" id="56"/>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8"/>
      <p:bldP grpId="0" spid="10"/>
      <p:bldP grpId="0" spid="12"/>
      <p:bldP grpId="0" spid="14"/>
      <p:bldP grpId="0" spid="16"/>
      <p:bldP grpId="0" spid="1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59">
            <a:extLst>
              <a:ext uri="{FF2B5EF4-FFF2-40B4-BE49-F238E27FC236}">
                <a16:creationId xmlns:a16="http://schemas.microsoft.com/office/drawing/2014/main" id="{E4B1774F-5A92-481D-B287-7677A05F87C0}"/>
              </a:ext>
            </a:extLst>
          </p:cNvPr>
          <p:cNvSpPr txBox="1"/>
          <p:nvPr/>
        </p:nvSpPr>
        <p:spPr>
          <a:xfrm>
            <a:off x="8593868" y="1817581"/>
            <a:ext cx="2824614" cy="365760"/>
          </a:xfrm>
          <a:prstGeom prst="rect">
            <a:avLst/>
          </a:prstGeom>
          <a:solidFill>
            <a:schemeClr val="accent1"/>
          </a:solidFill>
        </p:spPr>
        <p:txBody>
          <a:bodyPr bIns="0" lIns="0" rIns="0" rtlCol="0" tIns="0" wrap="square">
            <a:spAutoFit/>
          </a:bodyPr>
          <a:lstStyle/>
          <a:p>
            <a:pPr algn="ctr"/>
            <a:r>
              <a:rPr altLang="zh-CN" lang="en-US" sz="2400">
                <a:solidFill>
                  <a:schemeClr val="bg1"/>
                </a:solidFill>
                <a:cs typeface="+mn-ea"/>
                <a:sym typeface="+mn-lt"/>
              </a:rPr>
              <a:t> 药物方面  </a:t>
            </a:r>
          </a:p>
        </p:txBody>
      </p:sp>
      <p:sp>
        <p:nvSpPr>
          <p:cNvPr id="3" name="TextBox 60">
            <a:extLst>
              <a:ext uri="{FF2B5EF4-FFF2-40B4-BE49-F238E27FC236}">
                <a16:creationId xmlns:a16="http://schemas.microsoft.com/office/drawing/2014/main" id="{08B1CD3D-4910-4036-91E8-AF06F66F844A}"/>
              </a:ext>
            </a:extLst>
          </p:cNvPr>
          <p:cNvSpPr txBox="1"/>
          <p:nvPr/>
        </p:nvSpPr>
        <p:spPr>
          <a:xfrm>
            <a:off x="6231668" y="2368123"/>
            <a:ext cx="5186814" cy="609600"/>
          </a:xfrm>
          <a:prstGeom prst="rect">
            <a:avLst/>
          </a:prstGeom>
          <a:noFill/>
        </p:spPr>
        <p:txBody>
          <a:bodyPr bIns="0" lIns="0" rIns="0" rtlCol="0" tIns="0" wrap="square">
            <a:spAutoFit/>
          </a:bodyPr>
          <a:lstStyle/>
          <a:p>
            <a:pPr>
              <a:lnSpc>
                <a:spcPct val="125000"/>
              </a:lnSpc>
              <a:spcBef>
                <a:spcPct val="0"/>
              </a:spcBef>
              <a:buNone/>
            </a:pPr>
            <a:r>
              <a:rPr altLang="en-US" lang="zh-CN" sz="1600">
                <a:solidFill>
                  <a:schemeClr val="tx1">
                    <a:lumMod val="75000"/>
                    <a:lumOff val="25000"/>
                  </a:schemeClr>
                </a:solidFill>
                <a:cs typeface="+mn-ea"/>
                <a:sym typeface="+mn-lt"/>
              </a:rPr>
              <a:t>给药不足 护士配药时粉剂溶解不全，抽药不彻底，造成瓶内剩 余药液浪费。 </a:t>
            </a:r>
          </a:p>
        </p:txBody>
      </p:sp>
      <p:sp>
        <p:nvSpPr>
          <p:cNvPr id="4" name="TextBox 61">
            <a:extLst>
              <a:ext uri="{FF2B5EF4-FFF2-40B4-BE49-F238E27FC236}">
                <a16:creationId xmlns:a16="http://schemas.microsoft.com/office/drawing/2014/main" id="{F881646A-B021-4921-AA88-620AFBA48F49}"/>
              </a:ext>
            </a:extLst>
          </p:cNvPr>
          <p:cNvSpPr txBox="1"/>
          <p:nvPr/>
        </p:nvSpPr>
        <p:spPr>
          <a:xfrm>
            <a:off x="8593868" y="3107791"/>
            <a:ext cx="2824614" cy="365760"/>
          </a:xfrm>
          <a:prstGeom prst="rect">
            <a:avLst/>
          </a:prstGeom>
          <a:solidFill>
            <a:schemeClr val="accent1"/>
          </a:solidFill>
        </p:spPr>
        <p:txBody>
          <a:bodyPr bIns="0" lIns="0" rIns="0" rtlCol="0" tIns="0" wrap="square">
            <a:spAutoFit/>
          </a:bodyPr>
          <a:lstStyle/>
          <a:p>
            <a:pPr algn="ctr"/>
            <a:r>
              <a:rPr altLang="zh-CN" lang="en-US" sz="2400">
                <a:solidFill>
                  <a:schemeClr val="bg1"/>
                </a:solidFill>
                <a:cs typeface="+mn-ea"/>
                <a:sym typeface="+mn-lt"/>
              </a:rPr>
              <a:t> 药物方面  </a:t>
            </a:r>
          </a:p>
        </p:txBody>
      </p:sp>
      <p:sp>
        <p:nvSpPr>
          <p:cNvPr id="5" name="TextBox 62">
            <a:extLst>
              <a:ext uri="{FF2B5EF4-FFF2-40B4-BE49-F238E27FC236}">
                <a16:creationId xmlns:a16="http://schemas.microsoft.com/office/drawing/2014/main" id="{8593A1E5-5BCF-4873-8E70-9B97E1122DE5}"/>
              </a:ext>
            </a:extLst>
          </p:cNvPr>
          <p:cNvSpPr txBox="1"/>
          <p:nvPr/>
        </p:nvSpPr>
        <p:spPr>
          <a:xfrm>
            <a:off x="6312551" y="3658332"/>
            <a:ext cx="5105931" cy="609600"/>
          </a:xfrm>
          <a:prstGeom prst="rect">
            <a:avLst/>
          </a:prstGeom>
          <a:noFill/>
        </p:spPr>
        <p:txBody>
          <a:bodyPr bIns="0" lIns="0" rIns="0" rtlCol="0" tIns="0" wrap="square">
            <a:spAutoFit/>
          </a:bodyPr>
          <a:lstStyle/>
          <a:p>
            <a:pPr>
              <a:lnSpc>
                <a:spcPct val="125000"/>
              </a:lnSpc>
              <a:spcBef>
                <a:spcPct val="0"/>
              </a:spcBef>
              <a:buNone/>
            </a:pPr>
            <a:r>
              <a:rPr altLang="en-US" lang="zh-CN" sz="1600">
                <a:solidFill>
                  <a:schemeClr val="tx1">
                    <a:lumMod val="75000"/>
                    <a:lumOff val="25000"/>
                  </a:schemeClr>
                </a:solidFill>
                <a:cs typeface="+mn-ea"/>
                <a:sym typeface="+mn-lt"/>
              </a:rPr>
              <a:t>未顾病人病情，擅自加快或放慢液体滴速；抗生素未按医嘱准时   给药，未认真落实现配现用。 </a:t>
            </a:r>
          </a:p>
        </p:txBody>
      </p:sp>
      <p:sp>
        <p:nvSpPr>
          <p:cNvPr id="6" name="TextBox 63">
            <a:extLst>
              <a:ext uri="{FF2B5EF4-FFF2-40B4-BE49-F238E27FC236}">
                <a16:creationId xmlns:a16="http://schemas.microsoft.com/office/drawing/2014/main" id="{99747033-1C28-4BD0-957E-24C97C313950}"/>
              </a:ext>
            </a:extLst>
          </p:cNvPr>
          <p:cNvSpPr txBox="1"/>
          <p:nvPr/>
        </p:nvSpPr>
        <p:spPr>
          <a:xfrm>
            <a:off x="8575192" y="4397998"/>
            <a:ext cx="2824614" cy="365760"/>
          </a:xfrm>
          <a:prstGeom prst="rect">
            <a:avLst/>
          </a:prstGeom>
          <a:solidFill>
            <a:schemeClr val="accent1"/>
          </a:solidFill>
        </p:spPr>
        <p:txBody>
          <a:bodyPr bIns="0" lIns="0" rIns="0" rtlCol="0" tIns="0" wrap="square">
            <a:spAutoFit/>
          </a:bodyPr>
          <a:lstStyle/>
          <a:p>
            <a:pPr algn="ctr"/>
            <a:r>
              <a:rPr altLang="zh-CN" lang="en-US" sz="2400">
                <a:solidFill>
                  <a:schemeClr val="bg1"/>
                </a:solidFill>
                <a:cs typeface="+mn-ea"/>
                <a:sym typeface="+mn-lt"/>
              </a:rPr>
              <a:t> 药物方面  </a:t>
            </a:r>
          </a:p>
        </p:txBody>
      </p:sp>
      <p:sp>
        <p:nvSpPr>
          <p:cNvPr id="7" name="TextBox 64">
            <a:extLst>
              <a:ext uri="{FF2B5EF4-FFF2-40B4-BE49-F238E27FC236}">
                <a16:creationId xmlns:a16="http://schemas.microsoft.com/office/drawing/2014/main" id="{B5D37E9E-A91D-4223-9C9B-744AE9F2ED03}"/>
              </a:ext>
            </a:extLst>
          </p:cNvPr>
          <p:cNvSpPr txBox="1"/>
          <p:nvPr/>
        </p:nvSpPr>
        <p:spPr>
          <a:xfrm>
            <a:off x="6312551" y="4948541"/>
            <a:ext cx="5087254" cy="914400"/>
          </a:xfrm>
          <a:prstGeom prst="rect">
            <a:avLst/>
          </a:prstGeom>
          <a:noFill/>
        </p:spPr>
        <p:txBody>
          <a:bodyPr bIns="0" lIns="0" rIns="0" rtlCol="0" tIns="0" wrap="square">
            <a:spAutoFit/>
          </a:bodyPr>
          <a:lstStyle/>
          <a:p>
            <a:pPr>
              <a:lnSpc>
                <a:spcPct val="125000"/>
              </a:lnSpc>
              <a:spcBef>
                <a:spcPct val="0"/>
              </a:spcBef>
              <a:buNone/>
            </a:pPr>
            <a:r>
              <a:rPr altLang="en-US" lang="zh-CN" sz="1600">
                <a:solidFill>
                  <a:schemeClr val="tx1">
                    <a:lumMod val="75000"/>
                    <a:lumOff val="25000"/>
                  </a:schemeClr>
                </a:solidFill>
                <a:cs typeface="+mn-ea"/>
                <a:sym typeface="+mn-lt"/>
              </a:rPr>
              <a:t>病人漏服药物，没有严格执行药疗制度，发药时间随意性大。对新药的使用方法、不良反应、注意事项等不熟悉，不了解。</a:t>
            </a:r>
          </a:p>
        </p:txBody>
      </p:sp>
      <p:pic>
        <p:nvPicPr>
          <p:cNvPr id="8" name="图片 7">
            <a:extLst>
              <a:ext uri="{FF2B5EF4-FFF2-40B4-BE49-F238E27FC236}">
                <a16:creationId xmlns:a16="http://schemas.microsoft.com/office/drawing/2014/main" id="{5AF337CE-3689-4BAD-961A-2C71F2FA6F4F}"/>
              </a:ext>
            </a:extLst>
          </p:cNvPr>
          <p:cNvPicPr>
            <a:picLocks noChangeAspect="1"/>
          </p:cNvPicPr>
          <p:nvPr/>
        </p:nvPicPr>
        <p:blipFill>
          <a:blip r:embed="rId3">
            <a:extLst>
              <a:ext uri="{28A0092B-C50C-407E-A947-70E740481C1C}">
                <a14:useLocalDpi val="0"/>
              </a:ext>
            </a:extLst>
          </a:blip>
          <a:stretch>
            <a:fillRect/>
          </a:stretch>
        </p:blipFill>
        <p:spPr>
          <a:xfrm>
            <a:off x="760818" y="1817581"/>
            <a:ext cx="4494441" cy="4037119"/>
          </a:xfrm>
          <a:prstGeom prst="rect">
            <a:avLst/>
          </a:prstGeom>
          <a:solidFill>
            <a:srgbClr val="FFFFFF">
              <a:shade val="85000"/>
            </a:srgbClr>
          </a:solidFill>
          <a:ln cap="rnd" w="190500">
            <a:solidFill>
              <a:srgbClr val="FFFFFF"/>
            </a:solidFill>
          </a:ln>
          <a:effectLst>
            <a:outerShdw algn="tl" blurRad="50000" rotWithShape="0">
              <a:srgbClr val="000000">
                <a:alpha val="41000"/>
              </a:srgbClr>
            </a:outerShdw>
          </a:effectLst>
          <a:scene3d>
            <a:camera prst="orthographicFront"/>
            <a:lightRig dir="t" rig="twoPt">
              <a:rot lat="0" lon="0" rev="7800000"/>
            </a:lightRig>
          </a:scene3d>
          <a:sp3d contourW="6350">
            <a:bevelT h="16510" w="50800"/>
            <a:contourClr>
              <a:srgbClr val="C0C0C0"/>
            </a:contourClr>
          </a:sp3d>
        </p:spPr>
      </p:pic>
      <p:sp>
        <p:nvSpPr>
          <p:cNvPr id="9" name="矩形 8">
            <a:extLst>
              <a:ext uri="{FF2B5EF4-FFF2-40B4-BE49-F238E27FC236}">
                <a16:creationId xmlns:a16="http://schemas.microsoft.com/office/drawing/2014/main" id="{171C4A60-ACD5-4663-864A-F924A5C00B44}"/>
              </a:ext>
            </a:extLst>
          </p:cNvPr>
          <p:cNvSpPr/>
          <p:nvPr/>
        </p:nvSpPr>
        <p:spPr>
          <a:xfrm>
            <a:off x="1447133" y="641706"/>
            <a:ext cx="2214880" cy="701040"/>
          </a:xfrm>
          <a:prstGeom prst="rect">
            <a:avLst/>
          </a:prstGeom>
        </p:spPr>
        <p:txBody>
          <a:bodyPr wrap="none">
            <a:spAutoFit/>
          </a:bodyPr>
          <a:lstStyle/>
          <a:p>
            <a:r>
              <a:rPr altLang="en-US" lang="zh-CN" sz="4000">
                <a:solidFill>
                  <a:schemeClr val="tx1">
                    <a:lumMod val="75000"/>
                    <a:lumOff val="25000"/>
                  </a:schemeClr>
                </a:solidFill>
                <a:cs typeface="+mn-ea"/>
                <a:sym typeface="+mn-lt"/>
              </a:rPr>
              <a:t>主要内容</a:t>
            </a:r>
          </a:p>
        </p:txBody>
      </p:sp>
    </p:spTree>
    <p:extLst>
      <p:ext uri="{BB962C8B-B14F-4D97-AF65-F5344CB8AC3E}">
        <p14:creationId val="3218748258"/>
      </p:ext>
    </p:extLst>
  </p:cSld>
  <p:clrMapOvr>
    <a:masterClrMapping/>
  </p:clrMapOvr>
  <mc:AlternateContent>
    <mc:Choice Requires="p15">
      <p:transition advTm="3000" p14:dur="2000" spd="slow">
        <p15:prstTrans prst="wind"/>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500" id="12"/>
                                        <p:tgtEl>
                                          <p:spTgt spid="2"/>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3"/>
                                        </p:tgtEl>
                                        <p:attrNameLst>
                                          <p:attrName>style.visibility</p:attrName>
                                        </p:attrNameLst>
                                      </p:cBhvr>
                                      <p:to>
                                        <p:strVal val="visible"/>
                                      </p:to>
                                    </p:set>
                                    <p:animEffect filter="fade" transition="in">
                                      <p:cBhvr>
                                        <p:cTn dur="500" id="16"/>
                                        <p:tgtEl>
                                          <p:spTgt spid="3"/>
                                        </p:tgtEl>
                                      </p:cBhvr>
                                    </p:animEffect>
                                  </p:childTnLst>
                                </p:cTn>
                              </p:par>
                            </p:childTnLst>
                          </p:cTn>
                        </p:par>
                        <p:par>
                          <p:cTn fill="hold" id="17" nodeType="afterGroup">
                            <p:stCondLst>
                              <p:cond delay="1500"/>
                            </p:stCondLst>
                            <p:childTnLst>
                              <p:par>
                                <p:cTn fill="hold" grpId="0" id="18" nodeType="afterEffect" presetClass="entr" presetID="10" presetSubtype="0">
                                  <p:stCondLst>
                                    <p:cond delay="0"/>
                                  </p:stCondLst>
                                  <p:childTnLst>
                                    <p:set>
                                      <p:cBhvr>
                                        <p:cTn dur="1" fill="hold" id="19">
                                          <p:stCondLst>
                                            <p:cond delay="0"/>
                                          </p:stCondLst>
                                        </p:cTn>
                                        <p:tgtEl>
                                          <p:spTgt spid="4"/>
                                        </p:tgtEl>
                                        <p:attrNameLst>
                                          <p:attrName>style.visibility</p:attrName>
                                        </p:attrNameLst>
                                      </p:cBhvr>
                                      <p:to>
                                        <p:strVal val="visible"/>
                                      </p:to>
                                    </p:set>
                                    <p:animEffect filter="fade" transition="in">
                                      <p:cBhvr>
                                        <p:cTn dur="500" id="20"/>
                                        <p:tgtEl>
                                          <p:spTgt spid="4"/>
                                        </p:tgtEl>
                                      </p:cBhvr>
                                    </p:animEffect>
                                  </p:childTnLst>
                                </p:cTn>
                              </p:par>
                            </p:childTnLst>
                          </p:cTn>
                        </p:par>
                        <p:par>
                          <p:cTn fill="hold" id="21" nodeType="afterGroup">
                            <p:stCondLst>
                              <p:cond delay="2000"/>
                            </p:stCondLst>
                            <p:childTnLst>
                              <p:par>
                                <p:cTn fill="hold" grpId="0" id="22" nodeType="afterEffect" presetClass="entr" presetID="10" presetSubtype="0">
                                  <p:stCondLst>
                                    <p:cond delay="0"/>
                                  </p:stCondLst>
                                  <p:childTnLst>
                                    <p:set>
                                      <p:cBhvr>
                                        <p:cTn dur="1" fill="hold" id="23">
                                          <p:stCondLst>
                                            <p:cond delay="0"/>
                                          </p:stCondLst>
                                        </p:cTn>
                                        <p:tgtEl>
                                          <p:spTgt spid="5"/>
                                        </p:tgtEl>
                                        <p:attrNameLst>
                                          <p:attrName>style.visibility</p:attrName>
                                        </p:attrNameLst>
                                      </p:cBhvr>
                                      <p:to>
                                        <p:strVal val="visible"/>
                                      </p:to>
                                    </p:set>
                                    <p:animEffect filter="fade" transition="in">
                                      <p:cBhvr>
                                        <p:cTn dur="500" id="24"/>
                                        <p:tgtEl>
                                          <p:spTgt spid="5"/>
                                        </p:tgtEl>
                                      </p:cBhvr>
                                    </p:animEffect>
                                  </p:childTnLst>
                                </p:cTn>
                              </p:par>
                            </p:childTnLst>
                          </p:cTn>
                        </p:par>
                        <p:par>
                          <p:cTn fill="hold" id="25" nodeType="afterGroup">
                            <p:stCondLst>
                              <p:cond delay="2500"/>
                            </p:stCondLst>
                            <p:childTnLst>
                              <p:par>
                                <p:cTn fill="hold" grpId="0" id="26" nodeType="afterEffect" presetClass="entr" presetID="10" presetSubtype="0">
                                  <p:stCondLst>
                                    <p:cond delay="0"/>
                                  </p:stCondLst>
                                  <p:childTnLst>
                                    <p:set>
                                      <p:cBhvr>
                                        <p:cTn dur="1" fill="hold" id="27">
                                          <p:stCondLst>
                                            <p:cond delay="0"/>
                                          </p:stCondLst>
                                        </p:cTn>
                                        <p:tgtEl>
                                          <p:spTgt spid="6"/>
                                        </p:tgtEl>
                                        <p:attrNameLst>
                                          <p:attrName>style.visibility</p:attrName>
                                        </p:attrNameLst>
                                      </p:cBhvr>
                                      <p:to>
                                        <p:strVal val="visible"/>
                                      </p:to>
                                    </p:set>
                                    <p:animEffect filter="fade" transition="in">
                                      <p:cBhvr>
                                        <p:cTn dur="500" id="28"/>
                                        <p:tgtEl>
                                          <p:spTgt spid="6"/>
                                        </p:tgtEl>
                                      </p:cBhvr>
                                    </p:animEffect>
                                  </p:childTnLst>
                                </p:cTn>
                              </p:par>
                            </p:childTnLst>
                          </p:cTn>
                        </p:par>
                        <p:par>
                          <p:cTn fill="hold" id="29" nodeType="afterGroup">
                            <p:stCondLst>
                              <p:cond delay="3000"/>
                            </p:stCondLst>
                            <p:childTnLst>
                              <p:par>
                                <p:cTn fill="hold" grpId="0" id="30" nodeType="afterEffect" presetClass="entr" presetID="10" presetSubtype="0">
                                  <p:stCondLst>
                                    <p:cond delay="0"/>
                                  </p:stCondLst>
                                  <p:childTnLst>
                                    <p:set>
                                      <p:cBhvr>
                                        <p:cTn dur="1" fill="hold" id="31">
                                          <p:stCondLst>
                                            <p:cond delay="0"/>
                                          </p:stCondLst>
                                        </p:cTn>
                                        <p:tgtEl>
                                          <p:spTgt spid="7"/>
                                        </p:tgtEl>
                                        <p:attrNameLst>
                                          <p:attrName>style.visibility</p:attrName>
                                        </p:attrNameLst>
                                      </p:cBhvr>
                                      <p:to>
                                        <p:strVal val="visible"/>
                                      </p:to>
                                    </p:set>
                                    <p:animEffect filter="fade" transition="in">
                                      <p:cBhvr>
                                        <p:cTn dur="500" id="32"/>
                                        <p:tgtEl>
                                          <p:spTgt spid="7"/>
                                        </p:tgtEl>
                                      </p:cBhvr>
                                    </p:animEffect>
                                  </p:childTnLst>
                                </p:cTn>
                              </p:par>
                            </p:childTnLst>
                          </p:cTn>
                        </p:par>
                        <p:par>
                          <p:cTn fill="hold" id="33" nodeType="afterGroup">
                            <p:stCondLst>
                              <p:cond delay="3500"/>
                            </p:stCondLst>
                            <p:childTnLst>
                              <p:par>
                                <p:cTn fill="hold" id="34" nodeType="afterEffect" presetClass="entr" presetID="42" presetSubtype="0">
                                  <p:stCondLst>
                                    <p:cond delay="0"/>
                                  </p:stCondLst>
                                  <p:childTnLst>
                                    <p:set>
                                      <p:cBhvr>
                                        <p:cTn dur="1" fill="hold" id="35">
                                          <p:stCondLst>
                                            <p:cond delay="0"/>
                                          </p:stCondLst>
                                        </p:cTn>
                                        <p:tgtEl>
                                          <p:spTgt spid="8"/>
                                        </p:tgtEl>
                                        <p:attrNameLst>
                                          <p:attrName>style.visibility</p:attrName>
                                        </p:attrNameLst>
                                      </p:cBhvr>
                                      <p:to>
                                        <p:strVal val="visible"/>
                                      </p:to>
                                    </p:set>
                                    <p:animEffect filter="fade" transition="in">
                                      <p:cBhvr>
                                        <p:cTn dur="1000" id="36"/>
                                        <p:tgtEl>
                                          <p:spTgt spid="8"/>
                                        </p:tgtEl>
                                      </p:cBhvr>
                                    </p:animEffect>
                                    <p:anim calcmode="lin" valueType="num">
                                      <p:cBhvr>
                                        <p:cTn dur="1000" fill="hold" id="37"/>
                                        <p:tgtEl>
                                          <p:spTgt spid="8"/>
                                        </p:tgtEl>
                                        <p:attrNameLst>
                                          <p:attrName>ppt_x</p:attrName>
                                        </p:attrNameLst>
                                      </p:cBhvr>
                                      <p:tavLst>
                                        <p:tav tm="0">
                                          <p:val>
                                            <p:strVal val="#ppt_x"/>
                                          </p:val>
                                        </p:tav>
                                        <p:tav tm="100000">
                                          <p:val>
                                            <p:strVal val="#ppt_x"/>
                                          </p:val>
                                        </p:tav>
                                      </p:tavLst>
                                    </p:anim>
                                    <p:anim calcmode="lin" valueType="num">
                                      <p:cBhvr>
                                        <p:cTn dur="1000" fill="hold" id="38"/>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3" name="组合 52">
            <a:extLst>
              <a:ext uri="{FF2B5EF4-FFF2-40B4-BE49-F238E27FC236}">
                <a16:creationId xmlns:a16="http://schemas.microsoft.com/office/drawing/2014/main" id="{BE86ED1F-440C-4D2B-B090-28B0D5F0E6D8}"/>
              </a:ext>
            </a:extLst>
          </p:cNvPr>
          <p:cNvGrpSpPr/>
          <p:nvPr/>
        </p:nvGrpSpPr>
        <p:grpSpPr>
          <a:xfrm>
            <a:off x="587567" y="1787352"/>
            <a:ext cx="11016866" cy="4139812"/>
            <a:chOff x="1129064" y="2459380"/>
            <a:chExt cx="11016866" cy="4139812"/>
          </a:xfrm>
        </p:grpSpPr>
        <p:sp>
          <p:nvSpPr>
            <p:cNvPr id="23" name="矩形: 圆角 22">
              <a:extLst>
                <a:ext uri="{FF2B5EF4-FFF2-40B4-BE49-F238E27FC236}">
                  <a16:creationId xmlns:a16="http://schemas.microsoft.com/office/drawing/2014/main" id="{589762E8-60F2-4628-89D2-C6561A7FE0A3}"/>
                </a:ext>
              </a:extLst>
            </p:cNvPr>
            <p:cNvSpPr/>
            <p:nvPr/>
          </p:nvSpPr>
          <p:spPr>
            <a:xfrm>
              <a:off x="1129064" y="2459380"/>
              <a:ext cx="2883284" cy="4139812"/>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15FB2"/>
                </a:solidFill>
                <a:effectLst/>
                <a:uLnTx/>
                <a:uFillTx/>
                <a:cs typeface="+mn-ea"/>
                <a:sym typeface="+mn-lt"/>
              </a:endParaRPr>
            </a:p>
          </p:txBody>
        </p:sp>
        <p:sp>
          <p:nvSpPr>
            <p:cNvPr id="24" name="矩形: 圆角 23">
              <a:extLst>
                <a:ext uri="{FF2B5EF4-FFF2-40B4-BE49-F238E27FC236}">
                  <a16:creationId xmlns:a16="http://schemas.microsoft.com/office/drawing/2014/main" id="{D9EDA4F6-9234-46C7-BAE2-9695BBA10DA5}"/>
                </a:ext>
              </a:extLst>
            </p:cNvPr>
            <p:cNvSpPr/>
            <p:nvPr/>
          </p:nvSpPr>
          <p:spPr>
            <a:xfrm>
              <a:off x="8557021" y="2459380"/>
              <a:ext cx="3588909" cy="4139812"/>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15FB2"/>
                </a:solidFill>
                <a:effectLst/>
                <a:uLnTx/>
                <a:uFillTx/>
                <a:cs typeface="+mn-ea"/>
                <a:sym typeface="+mn-lt"/>
              </a:endParaRPr>
            </a:p>
          </p:txBody>
        </p:sp>
        <p:sp>
          <p:nvSpPr>
            <p:cNvPr id="25" name="矩形: 圆角 24">
              <a:extLst>
                <a:ext uri="{FF2B5EF4-FFF2-40B4-BE49-F238E27FC236}">
                  <a16:creationId xmlns:a16="http://schemas.microsoft.com/office/drawing/2014/main" id="{B8198A90-4060-4ECC-9725-46C732E074FA}"/>
                </a:ext>
              </a:extLst>
            </p:cNvPr>
            <p:cNvSpPr/>
            <p:nvPr/>
          </p:nvSpPr>
          <p:spPr>
            <a:xfrm>
              <a:off x="4843043" y="2459380"/>
              <a:ext cx="2883284" cy="4139812"/>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15FB2"/>
                </a:solidFill>
                <a:effectLst/>
                <a:uLnTx/>
                <a:uFillTx/>
                <a:cs typeface="+mn-ea"/>
                <a:sym typeface="+mn-lt"/>
              </a:endParaRPr>
            </a:p>
          </p:txBody>
        </p:sp>
        <p:sp>
          <p:nvSpPr>
            <p:cNvPr id="27" name="箭头: 燕尾形 26">
              <a:extLst>
                <a:ext uri="{FF2B5EF4-FFF2-40B4-BE49-F238E27FC236}">
                  <a16:creationId xmlns:a16="http://schemas.microsoft.com/office/drawing/2014/main" id="{4EB59AB4-4F6E-4A24-A347-8288D8141408}"/>
                </a:ext>
              </a:extLst>
            </p:cNvPr>
            <p:cNvSpPr/>
            <p:nvPr/>
          </p:nvSpPr>
          <p:spPr>
            <a:xfrm>
              <a:off x="7860787" y="3676194"/>
              <a:ext cx="561776" cy="449656"/>
            </a:xfrm>
            <a:prstGeom prst="notchedRightArrow">
              <a:avLst>
                <a:gd fmla="val 50000" name="adj1"/>
                <a:gd fmla="val 57204" name="adj2"/>
              </a:avLst>
            </a:prstGeom>
            <a:gradFill>
              <a:gsLst>
                <a:gs pos="0">
                  <a:schemeClr val="accent5">
                    <a:alpha val="0"/>
                  </a:schemeClr>
                </a:gs>
                <a:gs pos="100000">
                  <a:schemeClr val="accent5">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15FB2"/>
                </a:solidFill>
                <a:effectLst/>
                <a:uLnTx/>
                <a:uFillTx/>
                <a:cs typeface="+mn-ea"/>
                <a:sym typeface="+mn-lt"/>
              </a:endParaRPr>
            </a:p>
          </p:txBody>
        </p:sp>
        <p:sp>
          <p:nvSpPr>
            <p:cNvPr id="28" name="箭头: 燕尾形 27">
              <a:extLst>
                <a:ext uri="{FF2B5EF4-FFF2-40B4-BE49-F238E27FC236}">
                  <a16:creationId xmlns:a16="http://schemas.microsoft.com/office/drawing/2014/main" id="{988B0466-B119-4512-B3CF-1B82B6BB1FD7}"/>
                </a:ext>
              </a:extLst>
            </p:cNvPr>
            <p:cNvSpPr/>
            <p:nvPr/>
          </p:nvSpPr>
          <p:spPr>
            <a:xfrm>
              <a:off x="4146808" y="3676194"/>
              <a:ext cx="561776" cy="449656"/>
            </a:xfrm>
            <a:prstGeom prst="notchedRightArrow">
              <a:avLst>
                <a:gd fmla="val 50000" name="adj1"/>
                <a:gd fmla="val 57204" name="adj2"/>
              </a:avLst>
            </a:prstGeom>
            <a:gradFill>
              <a:gsLst>
                <a:gs pos="0">
                  <a:schemeClr val="accent5">
                    <a:alpha val="0"/>
                  </a:schemeClr>
                </a:gs>
                <a:gs pos="100000">
                  <a:schemeClr val="accent5">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15FB2"/>
                </a:solidFill>
                <a:effectLst/>
                <a:uLnTx/>
                <a:uFillTx/>
                <a:cs typeface="+mn-ea"/>
                <a:sym typeface="+mn-lt"/>
              </a:endParaRPr>
            </a:p>
          </p:txBody>
        </p:sp>
        <p:sp>
          <p:nvSpPr>
            <p:cNvPr id="30" name="文本框 29">
              <a:extLst>
                <a:ext uri="{FF2B5EF4-FFF2-40B4-BE49-F238E27FC236}">
                  <a16:creationId xmlns:a16="http://schemas.microsoft.com/office/drawing/2014/main" id="{77348019-91B1-4589-BFAB-4444F09A913E}"/>
                </a:ext>
              </a:extLst>
            </p:cNvPr>
            <p:cNvSpPr txBox="1"/>
            <p:nvPr/>
          </p:nvSpPr>
          <p:spPr>
            <a:xfrm>
              <a:off x="1578847" y="2915105"/>
              <a:ext cx="1736288" cy="396240"/>
            </a:xfrm>
            <a:prstGeom prst="rect">
              <a:avLst/>
            </a:prstGeom>
            <a:noFill/>
          </p:spPr>
          <p:txBody>
            <a:bodyPr rtlCol="0" wrap="square">
              <a:spAutoFit/>
            </a:bodyPr>
            <a:lstStyle/>
            <a:p>
              <a:pPr algn="ctr" lvl="0">
                <a:defRPr/>
              </a:pPr>
              <a:r>
                <a:rPr altLang="en-US" lang="zh-CN" sz="2000">
                  <a:solidFill>
                    <a:schemeClr val="accent1"/>
                  </a:solidFill>
                  <a:cs typeface="+mn-ea"/>
                  <a:sym typeface="+mn-lt"/>
                </a:rPr>
                <a:t>护理记录方面</a:t>
              </a:r>
            </a:p>
          </p:txBody>
        </p:sp>
        <p:sp>
          <p:nvSpPr>
            <p:cNvPr id="31" name="文本框 30">
              <a:extLst>
                <a:ext uri="{FF2B5EF4-FFF2-40B4-BE49-F238E27FC236}">
                  <a16:creationId xmlns:a16="http://schemas.microsoft.com/office/drawing/2014/main" id="{4B7C47D4-C637-4056-B5F1-FDA4E574BC52}"/>
                </a:ext>
              </a:extLst>
            </p:cNvPr>
            <p:cNvSpPr txBox="1"/>
            <p:nvPr/>
          </p:nvSpPr>
          <p:spPr>
            <a:xfrm>
              <a:off x="1320799" y="3544183"/>
              <a:ext cx="2252385" cy="1463040"/>
            </a:xfrm>
            <a:prstGeom prst="rect">
              <a:avLst/>
            </a:prstGeom>
            <a:noFill/>
          </p:spPr>
          <p:txBody>
            <a:bodyPr rtlCol="0" wrap="square">
              <a:spAutoFit/>
            </a:bodyPr>
            <a:lstStyle/>
            <a:p>
              <a:r>
                <a:rPr altLang="en-US" lang="zh-CN">
                  <a:cs typeface="+mn-ea"/>
                  <a:sym typeface="+mn-lt"/>
                </a:rPr>
                <a:t>体温单       体重、血压缺项、大小便漏写、出入量漏记、错记、生命体征描绘不齐。 </a:t>
              </a:r>
            </a:p>
          </p:txBody>
        </p:sp>
        <p:sp>
          <p:nvSpPr>
            <p:cNvPr id="32" name="文本框 31">
              <a:extLst>
                <a:ext uri="{FF2B5EF4-FFF2-40B4-BE49-F238E27FC236}">
                  <a16:creationId xmlns:a16="http://schemas.microsoft.com/office/drawing/2014/main" id="{E67FD2F6-43E9-4BFF-944D-F105FD117460}"/>
                </a:ext>
              </a:extLst>
            </p:cNvPr>
            <p:cNvSpPr txBox="1"/>
            <p:nvPr/>
          </p:nvSpPr>
          <p:spPr>
            <a:xfrm>
              <a:off x="9509972" y="2859010"/>
              <a:ext cx="1918791" cy="396240"/>
            </a:xfrm>
            <a:prstGeom prst="rect">
              <a:avLst/>
            </a:prstGeom>
            <a:noFill/>
          </p:spPr>
          <p:txBody>
            <a:bodyPr rtlCol="0" wrap="square">
              <a:spAutoFit/>
            </a:bodyPr>
            <a:lstStyle/>
            <a:p>
              <a:pPr algn="ctr" lvl="0">
                <a:defRPr/>
              </a:pPr>
              <a:r>
                <a:rPr altLang="en-US" lang="zh-CN" sz="2000">
                  <a:solidFill>
                    <a:schemeClr val="accent1"/>
                  </a:solidFill>
                  <a:cs typeface="+mn-ea"/>
                  <a:sym typeface="+mn-lt"/>
                </a:rPr>
                <a:t>护理记录方面</a:t>
              </a:r>
            </a:p>
          </p:txBody>
        </p:sp>
        <p:sp>
          <p:nvSpPr>
            <p:cNvPr id="33" name="文本框 32">
              <a:extLst>
                <a:ext uri="{FF2B5EF4-FFF2-40B4-BE49-F238E27FC236}">
                  <a16:creationId xmlns:a16="http://schemas.microsoft.com/office/drawing/2014/main" id="{01F8E22D-D19D-4434-838B-6D7FC06127D4}"/>
                </a:ext>
              </a:extLst>
            </p:cNvPr>
            <p:cNvSpPr txBox="1"/>
            <p:nvPr/>
          </p:nvSpPr>
          <p:spPr>
            <a:xfrm>
              <a:off x="8691482" y="3259468"/>
              <a:ext cx="3300214" cy="3108960"/>
            </a:xfrm>
            <a:prstGeom prst="rect">
              <a:avLst/>
            </a:prstGeom>
            <a:noFill/>
          </p:spPr>
          <p:txBody>
            <a:bodyPr rtlCol="0" wrap="square">
              <a:spAutoFit/>
            </a:bodyPr>
            <a:lstStyle/>
            <a:p>
              <a:r>
                <a:rPr altLang="en-US" lang="zh-CN">
                  <a:cs typeface="+mn-ea"/>
                  <a:sym typeface="+mn-lt"/>
                </a:rPr>
                <a:t>护理记录单   记录不及时，书写不规范、涂改、修改过多，字迹不清楚，病情描述简单，不能反映专科特点，使用非医学术语，记录缺乏连续性。患者发热，没有通知医师或通知医师是否进行处理，是否恢复正常，有因无果或有果无因，没有体现因需施护。护士对患者的知情告知，没有在护理记录单中体现，医护记录不吻合。 </a:t>
              </a:r>
            </a:p>
          </p:txBody>
        </p:sp>
        <p:sp>
          <p:nvSpPr>
            <p:cNvPr id="35" name="文本框 34">
              <a:extLst>
                <a:ext uri="{FF2B5EF4-FFF2-40B4-BE49-F238E27FC236}">
                  <a16:creationId xmlns:a16="http://schemas.microsoft.com/office/drawing/2014/main" id="{E86033BE-3911-4EB9-8FA0-5292CF838DFB}"/>
                </a:ext>
              </a:extLst>
            </p:cNvPr>
            <p:cNvSpPr txBox="1"/>
            <p:nvPr/>
          </p:nvSpPr>
          <p:spPr>
            <a:xfrm>
              <a:off x="5385113" y="2915105"/>
              <a:ext cx="1799143" cy="396240"/>
            </a:xfrm>
            <a:prstGeom prst="rect">
              <a:avLst/>
            </a:prstGeom>
            <a:noFill/>
          </p:spPr>
          <p:txBody>
            <a:bodyPr rtlCol="0" wrap="square">
              <a:spAutoFit/>
            </a:bodyPr>
            <a:lstStyle/>
            <a:p>
              <a:pPr algn="ctr" lvl="0">
                <a:defRPr/>
              </a:pPr>
              <a:r>
                <a:rPr altLang="en-US" lang="zh-CN" sz="2000">
                  <a:solidFill>
                    <a:schemeClr val="accent1"/>
                  </a:solidFill>
                  <a:cs typeface="+mn-ea"/>
                  <a:sym typeface="+mn-lt"/>
                </a:rPr>
                <a:t>护理记录方面</a:t>
              </a:r>
            </a:p>
          </p:txBody>
        </p:sp>
        <p:sp>
          <p:nvSpPr>
            <p:cNvPr id="36" name="文本框 35">
              <a:extLst>
                <a:ext uri="{FF2B5EF4-FFF2-40B4-BE49-F238E27FC236}">
                  <a16:creationId xmlns:a16="http://schemas.microsoft.com/office/drawing/2014/main" id="{88BC321C-D49D-4630-ACCD-2980BE7C8CAA}"/>
                </a:ext>
              </a:extLst>
            </p:cNvPr>
            <p:cNvSpPr txBox="1"/>
            <p:nvPr/>
          </p:nvSpPr>
          <p:spPr>
            <a:xfrm>
              <a:off x="5274401" y="3544183"/>
              <a:ext cx="2020570" cy="1188720"/>
            </a:xfrm>
            <a:prstGeom prst="rect">
              <a:avLst/>
            </a:prstGeom>
            <a:noFill/>
          </p:spPr>
          <p:txBody>
            <a:bodyPr rtlCol="0" wrap="square">
              <a:spAutoFit/>
            </a:bodyPr>
            <a:lstStyle/>
            <a:p>
              <a:r>
                <a:rPr altLang="en-US" lang="zh-CN">
                  <a:cs typeface="+mn-ea"/>
                  <a:sym typeface="+mn-lt"/>
                </a:rPr>
                <a:t>医嘱单       医嘱处理不及时、签名潦草、漏签名、随意签名。 </a:t>
              </a:r>
            </a:p>
          </p:txBody>
        </p:sp>
      </p:grpSp>
      <p:sp>
        <p:nvSpPr>
          <p:cNvPr id="49" name="矩形 48">
            <a:extLst>
              <a:ext uri="{FF2B5EF4-FFF2-40B4-BE49-F238E27FC236}">
                <a16:creationId xmlns:a16="http://schemas.microsoft.com/office/drawing/2014/main" id="{123524B8-0DAC-404E-AF58-07E7DDBEA639}"/>
              </a:ext>
            </a:extLst>
          </p:cNvPr>
          <p:cNvSpPr/>
          <p:nvPr/>
        </p:nvSpPr>
        <p:spPr>
          <a:xfrm>
            <a:off x="1447133" y="641706"/>
            <a:ext cx="2214880" cy="701040"/>
          </a:xfrm>
          <a:prstGeom prst="rect">
            <a:avLst/>
          </a:prstGeom>
        </p:spPr>
        <p:txBody>
          <a:bodyPr wrap="none">
            <a:spAutoFit/>
          </a:bodyPr>
          <a:lstStyle/>
          <a:p>
            <a:r>
              <a:rPr altLang="en-US" lang="zh-CN" sz="4000">
                <a:solidFill>
                  <a:schemeClr val="tx1">
                    <a:lumMod val="75000"/>
                    <a:lumOff val="25000"/>
                  </a:schemeClr>
                </a:solidFill>
                <a:cs typeface="+mn-ea"/>
                <a:sym typeface="+mn-lt"/>
              </a:rPr>
              <a:t>主要内容</a:t>
            </a:r>
          </a:p>
        </p:txBody>
      </p:sp>
    </p:spTree>
    <p:extLst>
      <p:ext uri="{BB962C8B-B14F-4D97-AF65-F5344CB8AC3E}">
        <p14:creationId val="997322950"/>
      </p:ext>
    </p:extLst>
  </p:cSld>
  <p:clrMapOvr>
    <a:masterClrMapping/>
  </p:clrMapOvr>
  <mc:AlternateContent>
    <mc:Choice Requires="p15">
      <p:transition advTm="3000" p14:dur="2000" spd="slow">
        <p15:prstTrans prst="prestig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additive="base">
                                        <p:cTn dur="500" fill="hold" id="7"/>
                                        <p:tgtEl>
                                          <p:spTgt spid="49"/>
                                        </p:tgtEl>
                                        <p:attrNameLst>
                                          <p:attrName>ppt_x</p:attrName>
                                        </p:attrNameLst>
                                      </p:cBhvr>
                                      <p:tavLst>
                                        <p:tav tm="0">
                                          <p:val>
                                            <p:strVal val="1+#ppt_w/2"/>
                                          </p:val>
                                        </p:tav>
                                        <p:tav tm="100000">
                                          <p:val>
                                            <p:strVal val="#ppt_x"/>
                                          </p:val>
                                        </p:tav>
                                      </p:tavLst>
                                    </p:anim>
                                    <p:anim calcmode="lin" valueType="num">
                                      <p:cBhvr additive="base">
                                        <p:cTn dur="500" fill="hold" id="8"/>
                                        <p:tgtEl>
                                          <p:spTgt spid="4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3"/>
                                        </p:tgtEl>
                                        <p:attrNameLst>
                                          <p:attrName>style.visibility</p:attrName>
                                        </p:attrNameLst>
                                      </p:cBhvr>
                                      <p:to>
                                        <p:strVal val="visible"/>
                                      </p:to>
                                    </p:set>
                                    <p:animEffect filter="wipe(left)" transition="in">
                                      <p:cBhvr>
                                        <p:cTn dur="500" id="12"/>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F5697877-7D39-4D5C-93D7-7AE96F792A17}"/>
              </a:ext>
            </a:extLst>
          </p:cNvPr>
          <p:cNvGrpSpPr/>
          <p:nvPr/>
        </p:nvGrpSpPr>
        <p:grpSpPr>
          <a:xfrm>
            <a:off x="5414494" y="1421176"/>
            <a:ext cx="6167428" cy="5078776"/>
            <a:chOff x="6562146" y="1421176"/>
            <a:chExt cx="6167428" cy="5078776"/>
          </a:xfrm>
        </p:grpSpPr>
        <p:cxnSp>
          <p:nvCxnSpPr>
            <p:cNvPr id="3" name="直接连接符 2">
              <a:extLst>
                <a:ext uri="{FF2B5EF4-FFF2-40B4-BE49-F238E27FC236}">
                  <a16:creationId xmlns:a16="http://schemas.microsoft.com/office/drawing/2014/main" id="{0F977E77-AFB4-4F64-8EF4-18EAFEC08E9E}"/>
                </a:ext>
              </a:extLst>
            </p:cNvPr>
            <p:cNvCxnSpPr/>
            <p:nvPr/>
          </p:nvCxnSpPr>
          <p:spPr>
            <a:xfrm flipH="1">
              <a:off x="6671683" y="1421176"/>
              <a:ext cx="0" cy="5078776"/>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sp>
          <p:nvSpPr>
            <p:cNvPr id="4" name="椭圆 3">
              <a:extLst>
                <a:ext uri="{FF2B5EF4-FFF2-40B4-BE49-F238E27FC236}">
                  <a16:creationId xmlns:a16="http://schemas.microsoft.com/office/drawing/2014/main" id="{67666C3B-636D-4C19-AD04-C9D10FF678C2}"/>
                </a:ext>
              </a:extLst>
            </p:cNvPr>
            <p:cNvSpPr/>
            <p:nvPr/>
          </p:nvSpPr>
          <p:spPr>
            <a:xfrm>
              <a:off x="6562146" y="4253984"/>
              <a:ext cx="220663" cy="22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HK" noProof="0" normalizeH="0" spc="0" strike="noStrike" sz="1800" u="none">
                <a:ln>
                  <a:noFill/>
                </a:ln>
                <a:solidFill>
                  <a:srgbClr val="FFFFFF"/>
                </a:solidFill>
                <a:effectLst/>
                <a:uLnTx/>
                <a:uFillTx/>
                <a:latin typeface="+mn-lt"/>
                <a:ea typeface="+mn-ea"/>
                <a:cs typeface="+mn-ea"/>
                <a:sym typeface="+mn-lt"/>
              </a:endParaRPr>
            </a:p>
          </p:txBody>
        </p:sp>
        <p:sp>
          <p:nvSpPr>
            <p:cNvPr id="5" name="椭圆 4">
              <a:extLst>
                <a:ext uri="{FF2B5EF4-FFF2-40B4-BE49-F238E27FC236}">
                  <a16:creationId xmlns:a16="http://schemas.microsoft.com/office/drawing/2014/main" id="{52080741-9EA8-411C-9610-554EBC21FAFE}"/>
                </a:ext>
              </a:extLst>
            </p:cNvPr>
            <p:cNvSpPr/>
            <p:nvPr/>
          </p:nvSpPr>
          <p:spPr>
            <a:xfrm>
              <a:off x="6562146" y="2058750"/>
              <a:ext cx="220663" cy="220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HK" noProof="0" normalizeH="0" spc="0" strike="noStrike" sz="1800" u="none">
                <a:ln>
                  <a:noFill/>
                </a:ln>
                <a:solidFill>
                  <a:srgbClr val="FFFFFF"/>
                </a:solidFill>
                <a:effectLst/>
                <a:uLnTx/>
                <a:uFillTx/>
                <a:latin typeface="+mn-lt"/>
                <a:ea typeface="+mn-ea"/>
                <a:cs typeface="+mn-ea"/>
                <a:sym typeface="+mn-lt"/>
              </a:endParaRPr>
            </a:p>
          </p:txBody>
        </p:sp>
        <p:sp>
          <p:nvSpPr>
            <p:cNvPr id="6" name="矩形 5">
              <a:extLst>
                <a:ext uri="{FF2B5EF4-FFF2-40B4-BE49-F238E27FC236}">
                  <a16:creationId xmlns:a16="http://schemas.microsoft.com/office/drawing/2014/main" id="{941FB778-4FBB-42DE-9B2E-596647FA5CB6}"/>
                </a:ext>
              </a:extLst>
            </p:cNvPr>
            <p:cNvSpPr/>
            <p:nvPr/>
          </p:nvSpPr>
          <p:spPr>
            <a:xfrm>
              <a:off x="6892347" y="2155247"/>
              <a:ext cx="5753093" cy="1737360"/>
            </a:xfrm>
            <a:prstGeom prst="rect">
              <a:avLst/>
            </a:prstGeom>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just">
                <a:lnSpc>
                  <a:spcPct val="120000"/>
                </a:lnSpc>
              </a:pPr>
              <a:r>
                <a:rPr altLang="en-US" lang="zh-CN">
                  <a:latin typeface="+mn-lt"/>
                  <a:ea typeface="+mn-ea"/>
                  <a:cs typeface="+mn-ea"/>
                  <a:sym typeface="+mn-lt"/>
                </a:rPr>
                <a:t>随着新技术，新项目大量引进与开发，护理工作复杂程度高，技术要求高。特新护士护理技不熟练，操作欠规范，护理经验不足，静脉穿刺成功率低，在救病人时，工作忙而无序，延误病人治疗，对新设备不了解、使用不当。</a:t>
              </a:r>
            </a:p>
          </p:txBody>
        </p:sp>
        <p:sp>
          <p:nvSpPr>
            <p:cNvPr id="7" name="文本框 6">
              <a:extLst>
                <a:ext uri="{FF2B5EF4-FFF2-40B4-BE49-F238E27FC236}">
                  <a16:creationId xmlns:a16="http://schemas.microsoft.com/office/drawing/2014/main" id="{C6D5749F-7E16-4314-BAD3-F791723D809C}"/>
                </a:ext>
              </a:extLst>
            </p:cNvPr>
            <p:cNvSpPr txBox="1"/>
            <p:nvPr/>
          </p:nvSpPr>
          <p:spPr>
            <a:xfrm>
              <a:off x="6976483" y="1619874"/>
              <a:ext cx="3430588" cy="518160"/>
            </a:xfrm>
            <a:prstGeom prst="rect">
              <a:avLst/>
            </a:prstGeom>
            <a:noFill/>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lang="en-US" sz="2800">
                  <a:solidFill>
                    <a:schemeClr val="tx1">
                      <a:lumMod val="75000"/>
                      <a:lumOff val="25000"/>
                    </a:schemeClr>
                  </a:solidFill>
                  <a:latin typeface="+mn-lt"/>
                  <a:ea typeface="+mn-ea"/>
                  <a:cs typeface="+mn-ea"/>
                  <a:sym typeface="+mn-lt"/>
                </a:rPr>
                <a:t>3、护士技术因素 </a:t>
              </a:r>
            </a:p>
          </p:txBody>
        </p:sp>
        <p:sp>
          <p:nvSpPr>
            <p:cNvPr id="8" name="矩形 7">
              <a:extLst>
                <a:ext uri="{FF2B5EF4-FFF2-40B4-BE49-F238E27FC236}">
                  <a16:creationId xmlns:a16="http://schemas.microsoft.com/office/drawing/2014/main" id="{9881BCEC-0CAB-4B0A-A184-2D5559782469}"/>
                </a:ext>
              </a:extLst>
            </p:cNvPr>
            <p:cNvSpPr/>
            <p:nvPr/>
          </p:nvSpPr>
          <p:spPr>
            <a:xfrm>
              <a:off x="6927244" y="4504292"/>
              <a:ext cx="5753091" cy="1737360"/>
            </a:xfrm>
            <a:prstGeom prst="rect">
              <a:avLst/>
            </a:prstGeom>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just">
                <a:lnSpc>
                  <a:spcPct val="120000"/>
                </a:lnSpc>
              </a:pPr>
              <a:r>
                <a:rPr altLang="en-US" lang="zh-CN">
                  <a:latin typeface="+mn-lt"/>
                  <a:ea typeface="+mn-ea"/>
                  <a:cs typeface="+mn-ea"/>
                  <a:sym typeface="+mn-lt"/>
                </a:rPr>
                <a:t> 病人对存在的危险性如跌倒、压疮、坠床、管道脱落的预防认识不足，护士宣教不到位。护士单独值班时，工作辛苦，没有及时巡视病房，没有及时发现病人病情变化，缺乏慎独精神。病人外出未做任何记录，大小便未问就随意记录，脉搏呼吸测量时间不足。</a:t>
              </a:r>
            </a:p>
          </p:txBody>
        </p:sp>
        <p:sp>
          <p:nvSpPr>
            <p:cNvPr id="9" name="文本框 8">
              <a:extLst>
                <a:ext uri="{FF2B5EF4-FFF2-40B4-BE49-F238E27FC236}">
                  <a16:creationId xmlns:a16="http://schemas.microsoft.com/office/drawing/2014/main" id="{D680C538-2ACE-45DC-A7DF-6F1ACD1B63D5}"/>
                </a:ext>
              </a:extLst>
            </p:cNvPr>
            <p:cNvSpPr txBox="1"/>
            <p:nvPr/>
          </p:nvSpPr>
          <p:spPr>
            <a:xfrm>
              <a:off x="6975901" y="3819871"/>
              <a:ext cx="4974213" cy="518160"/>
            </a:xfrm>
            <a:prstGeom prst="rect">
              <a:avLst/>
            </a:prstGeom>
            <a:noFill/>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lang="en-US" sz="2800">
                  <a:solidFill>
                    <a:schemeClr val="tx1">
                      <a:lumMod val="75000"/>
                      <a:lumOff val="25000"/>
                    </a:schemeClr>
                  </a:solidFill>
                  <a:latin typeface="+mn-lt"/>
                  <a:ea typeface="+mn-ea"/>
                  <a:cs typeface="+mn-ea"/>
                  <a:sym typeface="+mn-lt"/>
                </a:rPr>
                <a:t>4、护士责任心 </a:t>
              </a:r>
            </a:p>
          </p:txBody>
        </p:sp>
        <p:cxnSp>
          <p:nvCxnSpPr>
            <p:cNvPr id="10" name="直接连接符 9">
              <a:extLst>
                <a:ext uri="{FF2B5EF4-FFF2-40B4-BE49-F238E27FC236}">
                  <a16:creationId xmlns:a16="http://schemas.microsoft.com/office/drawing/2014/main" id="{AD3651ED-4056-42AE-AC07-5205A90FE487}"/>
                </a:ext>
              </a:extLst>
            </p:cNvPr>
            <p:cNvCxnSpPr/>
            <p:nvPr/>
          </p:nvCxnSpPr>
          <p:spPr>
            <a:xfrm>
              <a:off x="6782809" y="2168287"/>
              <a:ext cx="5862630" cy="0"/>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1" name="直接连接符 10">
              <a:extLst>
                <a:ext uri="{FF2B5EF4-FFF2-40B4-BE49-F238E27FC236}">
                  <a16:creationId xmlns:a16="http://schemas.microsoft.com/office/drawing/2014/main" id="{A30196AB-1AED-4B6E-8DFA-F6899BEF9D54}"/>
                </a:ext>
              </a:extLst>
            </p:cNvPr>
            <p:cNvCxnSpPr/>
            <p:nvPr/>
          </p:nvCxnSpPr>
          <p:spPr>
            <a:xfrm>
              <a:off x="6782809" y="4368284"/>
              <a:ext cx="5946765" cy="0"/>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grpSp>
      <p:pic>
        <p:nvPicPr>
          <p:cNvPr id="18" name="图片 17">
            <a:extLst>
              <a:ext uri="{FF2B5EF4-FFF2-40B4-BE49-F238E27FC236}">
                <a16:creationId xmlns:a16="http://schemas.microsoft.com/office/drawing/2014/main" id="{52FECC1E-D0FB-4175-82B6-1649D4AAF5CE}"/>
              </a:ext>
            </a:extLst>
          </p:cNvPr>
          <p:cNvPicPr>
            <a:picLocks noChangeAspect="1"/>
          </p:cNvPicPr>
          <p:nvPr/>
        </p:nvPicPr>
        <p:blipFill>
          <a:blip r:embed="rId3">
            <a:extLst>
              <a:ext uri="{28A0092B-C50C-407E-A947-70E740481C1C}">
                <a14:useLocalDpi val="0"/>
              </a:ext>
            </a:extLst>
          </a:blip>
          <a:srcRect l="21195" r="19310"/>
          <a:stretch>
            <a:fillRect/>
          </a:stretch>
        </p:blipFill>
        <p:spPr>
          <a:xfrm>
            <a:off x="597379" y="1867263"/>
            <a:ext cx="4296196" cy="4212398"/>
          </a:xfrm>
          <a:prstGeom prst="rect">
            <a:avLst/>
          </a:prstGeom>
          <a:solidFill>
            <a:srgbClr val="FFFFFF">
              <a:shade val="85000"/>
            </a:srgbClr>
          </a:solidFill>
          <a:ln cap="rnd" w="190500">
            <a:solidFill>
              <a:srgbClr val="FFFFFF"/>
            </a:solidFill>
          </a:ln>
          <a:effectLst>
            <a:outerShdw algn="tl" blurRad="50000" rotWithShape="0">
              <a:srgbClr val="000000">
                <a:alpha val="41000"/>
              </a:srgbClr>
            </a:outerShdw>
          </a:effectLst>
          <a:scene3d>
            <a:camera prst="orthographicFront"/>
            <a:lightRig dir="t" rig="twoPt">
              <a:rot lat="0" lon="0" rev="7800000"/>
            </a:lightRig>
          </a:scene3d>
          <a:sp3d contourW="6350">
            <a:bevelT h="16510" w="50800"/>
            <a:contourClr>
              <a:srgbClr val="C0C0C0"/>
            </a:contourClr>
          </a:sp3d>
        </p:spPr>
      </p:pic>
      <p:sp>
        <p:nvSpPr>
          <p:cNvPr id="15" name="矩形 14">
            <a:extLst>
              <a:ext uri="{FF2B5EF4-FFF2-40B4-BE49-F238E27FC236}">
                <a16:creationId xmlns:a16="http://schemas.microsoft.com/office/drawing/2014/main" id="{F7CDF728-868B-4D04-9BBB-A037B4C3B141}"/>
              </a:ext>
            </a:extLst>
          </p:cNvPr>
          <p:cNvSpPr/>
          <p:nvPr/>
        </p:nvSpPr>
        <p:spPr>
          <a:xfrm>
            <a:off x="1447133" y="641706"/>
            <a:ext cx="2214880" cy="701040"/>
          </a:xfrm>
          <a:prstGeom prst="rect">
            <a:avLst/>
          </a:prstGeom>
        </p:spPr>
        <p:txBody>
          <a:bodyPr wrap="none">
            <a:spAutoFit/>
          </a:bodyPr>
          <a:lstStyle/>
          <a:p>
            <a:r>
              <a:rPr altLang="en-US" lang="zh-CN" sz="4000">
                <a:solidFill>
                  <a:schemeClr val="tx1">
                    <a:lumMod val="75000"/>
                    <a:lumOff val="25000"/>
                  </a:schemeClr>
                </a:solidFill>
                <a:cs typeface="+mn-ea"/>
                <a:sym typeface="+mn-lt"/>
              </a:rPr>
              <a:t>主要内容</a:t>
            </a:r>
          </a:p>
        </p:txBody>
      </p:sp>
    </p:spTree>
    <p:extLst>
      <p:ext uri="{BB962C8B-B14F-4D97-AF65-F5344CB8AC3E}">
        <p14:creationId val="3444753327"/>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1+#ppt_w/2"/>
                                          </p:val>
                                        </p:tav>
                                        <p:tav tm="100000">
                                          <p:val>
                                            <p:strVal val="#ppt_x"/>
                                          </p:val>
                                        </p:tav>
                                      </p:tavLst>
                                    </p:anim>
                                    <p:anim calcmode="lin" valueType="num">
                                      <p:cBhvr additive="base">
                                        <p:cTn dur="500" fill="hold" id="8"/>
                                        <p:tgtEl>
                                          <p:spTgt spid="1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18"/>
                                        </p:tgtEl>
                                        <p:attrNameLst>
                                          <p:attrName>style.visibility</p:attrName>
                                        </p:attrNameLst>
                                      </p:cBhvr>
                                      <p:to>
                                        <p:strVal val="visible"/>
                                      </p:to>
                                    </p:set>
                                    <p:animEffect filter="fade" transition="in">
                                      <p:cBhvr>
                                        <p:cTn dur="1000" id="12"/>
                                        <p:tgtEl>
                                          <p:spTgt spid="18"/>
                                        </p:tgtEl>
                                      </p:cBhvr>
                                    </p:animEffect>
                                    <p:anim calcmode="lin" valueType="num">
                                      <p:cBhvr>
                                        <p:cTn dur="1000" fill="hold" id="13"/>
                                        <p:tgtEl>
                                          <p:spTgt spid="18"/>
                                        </p:tgtEl>
                                        <p:attrNameLst>
                                          <p:attrName>ppt_x</p:attrName>
                                        </p:attrNameLst>
                                      </p:cBhvr>
                                      <p:tavLst>
                                        <p:tav tm="0">
                                          <p:val>
                                            <p:strVal val="#ppt_x"/>
                                          </p:val>
                                        </p:tav>
                                        <p:tav tm="100000">
                                          <p:val>
                                            <p:strVal val="#ppt_x"/>
                                          </p:val>
                                        </p:tav>
                                      </p:tavLst>
                                    </p:anim>
                                    <p:anim calcmode="lin" valueType="num">
                                      <p:cBhvr>
                                        <p:cTn dur="1000" fill="hold" id="14"/>
                                        <p:tgtEl>
                                          <p:spTgt spid="1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22" presetSubtype="8">
                                  <p:stCondLst>
                                    <p:cond delay="0"/>
                                  </p:stCondLst>
                                  <p:childTnLst>
                                    <p:set>
                                      <p:cBhvr>
                                        <p:cTn dur="1" fill="hold" id="17">
                                          <p:stCondLst>
                                            <p:cond delay="0"/>
                                          </p:stCondLst>
                                        </p:cTn>
                                        <p:tgtEl>
                                          <p:spTgt spid="2"/>
                                        </p:tgtEl>
                                        <p:attrNameLst>
                                          <p:attrName>style.visibility</p:attrName>
                                        </p:attrNameLst>
                                      </p:cBhvr>
                                      <p:to>
                                        <p:strVal val="visible"/>
                                      </p:to>
                                    </p:set>
                                    <p:animEffect filter="wipe(left)" transition="in">
                                      <p:cBhvr>
                                        <p:cTn dur="500" id="18"/>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F5697877-7D39-4D5C-93D7-7AE96F792A17}"/>
              </a:ext>
            </a:extLst>
          </p:cNvPr>
          <p:cNvGrpSpPr/>
          <p:nvPr/>
        </p:nvGrpSpPr>
        <p:grpSpPr>
          <a:xfrm>
            <a:off x="5296733" y="1421176"/>
            <a:ext cx="6167428" cy="5078776"/>
            <a:chOff x="6562146" y="1421176"/>
            <a:chExt cx="6167428" cy="5078776"/>
          </a:xfrm>
        </p:grpSpPr>
        <p:cxnSp>
          <p:nvCxnSpPr>
            <p:cNvPr id="3" name="直接连接符 2">
              <a:extLst>
                <a:ext uri="{FF2B5EF4-FFF2-40B4-BE49-F238E27FC236}">
                  <a16:creationId xmlns:a16="http://schemas.microsoft.com/office/drawing/2014/main" id="{0F977E77-AFB4-4F64-8EF4-18EAFEC08E9E}"/>
                </a:ext>
              </a:extLst>
            </p:cNvPr>
            <p:cNvCxnSpPr/>
            <p:nvPr/>
          </p:nvCxnSpPr>
          <p:spPr>
            <a:xfrm flipH="1">
              <a:off x="6671683" y="1421176"/>
              <a:ext cx="0" cy="5078776"/>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sp>
          <p:nvSpPr>
            <p:cNvPr id="4" name="椭圆 3">
              <a:extLst>
                <a:ext uri="{FF2B5EF4-FFF2-40B4-BE49-F238E27FC236}">
                  <a16:creationId xmlns:a16="http://schemas.microsoft.com/office/drawing/2014/main" id="{67666C3B-636D-4C19-AD04-C9D10FF678C2}"/>
                </a:ext>
              </a:extLst>
            </p:cNvPr>
            <p:cNvSpPr/>
            <p:nvPr/>
          </p:nvSpPr>
          <p:spPr>
            <a:xfrm>
              <a:off x="6562146" y="4253984"/>
              <a:ext cx="220663" cy="22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HK" noProof="0" normalizeH="0" spc="0" strike="noStrike" sz="1800" u="none">
                <a:ln>
                  <a:noFill/>
                </a:ln>
                <a:solidFill>
                  <a:srgbClr val="FFFFFF"/>
                </a:solidFill>
                <a:effectLst/>
                <a:uLnTx/>
                <a:uFillTx/>
                <a:latin typeface="+mn-lt"/>
                <a:ea typeface="+mn-ea"/>
                <a:cs typeface="+mn-ea"/>
                <a:sym typeface="+mn-lt"/>
              </a:endParaRPr>
            </a:p>
          </p:txBody>
        </p:sp>
        <p:sp>
          <p:nvSpPr>
            <p:cNvPr id="5" name="椭圆 4">
              <a:extLst>
                <a:ext uri="{FF2B5EF4-FFF2-40B4-BE49-F238E27FC236}">
                  <a16:creationId xmlns:a16="http://schemas.microsoft.com/office/drawing/2014/main" id="{52080741-9EA8-411C-9610-554EBC21FAFE}"/>
                </a:ext>
              </a:extLst>
            </p:cNvPr>
            <p:cNvSpPr/>
            <p:nvPr/>
          </p:nvSpPr>
          <p:spPr>
            <a:xfrm>
              <a:off x="6562146" y="2128873"/>
              <a:ext cx="220663" cy="220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HK" noProof="0" normalizeH="0" spc="0" strike="noStrike" sz="1800" u="none">
                <a:ln>
                  <a:noFill/>
                </a:ln>
                <a:solidFill>
                  <a:srgbClr val="FFFFFF"/>
                </a:solidFill>
                <a:effectLst/>
                <a:uLnTx/>
                <a:uFillTx/>
                <a:latin typeface="+mn-lt"/>
                <a:ea typeface="+mn-ea"/>
                <a:cs typeface="+mn-ea"/>
                <a:sym typeface="+mn-lt"/>
              </a:endParaRPr>
            </a:p>
          </p:txBody>
        </p:sp>
        <p:sp>
          <p:nvSpPr>
            <p:cNvPr id="6" name="矩形 5">
              <a:extLst>
                <a:ext uri="{FF2B5EF4-FFF2-40B4-BE49-F238E27FC236}">
                  <a16:creationId xmlns:a16="http://schemas.microsoft.com/office/drawing/2014/main" id="{941FB778-4FBB-42DE-9B2E-596647FA5CB6}"/>
                </a:ext>
              </a:extLst>
            </p:cNvPr>
            <p:cNvSpPr/>
            <p:nvPr/>
          </p:nvSpPr>
          <p:spPr>
            <a:xfrm>
              <a:off x="6892346" y="2349536"/>
              <a:ext cx="5753093" cy="1737360"/>
            </a:xfrm>
            <a:prstGeom prst="rect">
              <a:avLst/>
            </a:prstGeom>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just">
                <a:lnSpc>
                  <a:spcPct val="120000"/>
                </a:lnSpc>
              </a:pPr>
              <a:r>
                <a:rPr altLang="en-US" lang="zh-CN">
                  <a:latin typeface="+mn-lt"/>
                  <a:ea typeface="+mn-ea"/>
                  <a:cs typeface="+mn-ea"/>
                  <a:sym typeface="+mn-lt"/>
                </a:rPr>
                <a:t> 护士对病人解释不耐心，主动服务意识薄弱，损害病人的自尊，侵犯病人的权利，如导尿、灌肠，术前备皮，护士操作未遮挡病人，做健康宣教不及时，注意事项未交待清楚。 </a:t>
              </a:r>
            </a:p>
            <a:p>
              <a:pPr algn="just">
                <a:lnSpc>
                  <a:spcPct val="120000"/>
                </a:lnSpc>
              </a:pPr>
              <a:r>
                <a:rPr altLang="en-US" lang="zh-CN">
                  <a:latin typeface="+mn-lt"/>
                  <a:ea typeface="+mn-ea"/>
                  <a:cs typeface="+mn-ea"/>
                  <a:sym typeface="+mn-lt"/>
                </a:rPr>
                <a:t> </a:t>
              </a:r>
            </a:p>
          </p:txBody>
        </p:sp>
        <p:sp>
          <p:nvSpPr>
            <p:cNvPr id="7" name="文本框 6">
              <a:extLst>
                <a:ext uri="{FF2B5EF4-FFF2-40B4-BE49-F238E27FC236}">
                  <a16:creationId xmlns:a16="http://schemas.microsoft.com/office/drawing/2014/main" id="{C6D5749F-7E16-4314-BAD3-F791723D809C}"/>
                </a:ext>
              </a:extLst>
            </p:cNvPr>
            <p:cNvSpPr txBox="1"/>
            <p:nvPr/>
          </p:nvSpPr>
          <p:spPr>
            <a:xfrm>
              <a:off x="6976483" y="1605653"/>
              <a:ext cx="3430588" cy="518160"/>
            </a:xfrm>
            <a:prstGeom prst="rect">
              <a:avLst/>
            </a:prstGeom>
            <a:noFill/>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lang="en-US" sz="2800">
                  <a:solidFill>
                    <a:schemeClr val="tx1">
                      <a:lumMod val="75000"/>
                      <a:lumOff val="25000"/>
                    </a:schemeClr>
                  </a:solidFill>
                  <a:latin typeface="+mn-lt"/>
                  <a:ea typeface="+mn-ea"/>
                  <a:cs typeface="+mn-ea"/>
                  <a:sym typeface="+mn-lt"/>
                </a:rPr>
                <a:t>5、护士语言行为 </a:t>
              </a:r>
            </a:p>
          </p:txBody>
        </p:sp>
        <p:sp>
          <p:nvSpPr>
            <p:cNvPr id="8" name="矩形 7">
              <a:extLst>
                <a:ext uri="{FF2B5EF4-FFF2-40B4-BE49-F238E27FC236}">
                  <a16:creationId xmlns:a16="http://schemas.microsoft.com/office/drawing/2014/main" id="{9881BCEC-0CAB-4B0A-A184-2D5559782469}"/>
                </a:ext>
              </a:extLst>
            </p:cNvPr>
            <p:cNvSpPr/>
            <p:nvPr/>
          </p:nvSpPr>
          <p:spPr>
            <a:xfrm>
              <a:off x="6976483" y="4504293"/>
              <a:ext cx="5753091" cy="1408176"/>
            </a:xfrm>
            <a:prstGeom prst="rect">
              <a:avLst/>
            </a:prstGeom>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just">
                <a:lnSpc>
                  <a:spcPct val="120000"/>
                </a:lnSpc>
              </a:pPr>
              <a:r>
                <a:rPr altLang="en-US" lang="zh-CN">
                  <a:latin typeface="+mn-lt"/>
                  <a:ea typeface="+mn-ea"/>
                  <a:cs typeface="+mn-ea"/>
                  <a:sym typeface="+mn-lt"/>
                </a:rPr>
                <a:t> 如地面过滑致跌到，床旁无护栏造成坠床，热水瓶放置不当致烫伤，各种消毒液未及时更换，消毒浓度不符合要求，病人多时，感染性病人与非感染性病人同住一室。 </a:t>
              </a:r>
            </a:p>
          </p:txBody>
        </p:sp>
        <p:sp>
          <p:nvSpPr>
            <p:cNvPr id="9" name="文本框 8">
              <a:extLst>
                <a:ext uri="{FF2B5EF4-FFF2-40B4-BE49-F238E27FC236}">
                  <a16:creationId xmlns:a16="http://schemas.microsoft.com/office/drawing/2014/main" id="{D680C538-2ACE-45DC-A7DF-6F1ACD1B63D5}"/>
                </a:ext>
              </a:extLst>
            </p:cNvPr>
            <p:cNvSpPr txBox="1"/>
            <p:nvPr/>
          </p:nvSpPr>
          <p:spPr>
            <a:xfrm>
              <a:off x="6975901" y="3748567"/>
              <a:ext cx="4974213" cy="518160"/>
            </a:xfrm>
            <a:prstGeom prst="rect">
              <a:avLst/>
            </a:prstGeom>
            <a:noFill/>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lang="en-US" sz="2800">
                  <a:solidFill>
                    <a:schemeClr val="tx1">
                      <a:lumMod val="75000"/>
                      <a:lumOff val="25000"/>
                    </a:schemeClr>
                  </a:solidFill>
                  <a:latin typeface="+mn-lt"/>
                  <a:ea typeface="+mn-ea"/>
                  <a:cs typeface="+mn-ea"/>
                  <a:sym typeface="+mn-lt"/>
                </a:rPr>
                <a:t>6、物品、配备和放置 </a:t>
              </a:r>
            </a:p>
          </p:txBody>
        </p:sp>
        <p:cxnSp>
          <p:nvCxnSpPr>
            <p:cNvPr id="10" name="直接连接符 9">
              <a:extLst>
                <a:ext uri="{FF2B5EF4-FFF2-40B4-BE49-F238E27FC236}">
                  <a16:creationId xmlns:a16="http://schemas.microsoft.com/office/drawing/2014/main" id="{AD3651ED-4056-42AE-AC07-5205A90FE487}"/>
                </a:ext>
              </a:extLst>
            </p:cNvPr>
            <p:cNvCxnSpPr/>
            <p:nvPr/>
          </p:nvCxnSpPr>
          <p:spPr>
            <a:xfrm>
              <a:off x="6782809" y="2238410"/>
              <a:ext cx="5862630" cy="0"/>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1" name="直接连接符 10">
              <a:extLst>
                <a:ext uri="{FF2B5EF4-FFF2-40B4-BE49-F238E27FC236}">
                  <a16:creationId xmlns:a16="http://schemas.microsoft.com/office/drawing/2014/main" id="{A30196AB-1AED-4B6E-8DFA-F6899BEF9D54}"/>
                </a:ext>
              </a:extLst>
            </p:cNvPr>
            <p:cNvCxnSpPr/>
            <p:nvPr/>
          </p:nvCxnSpPr>
          <p:spPr>
            <a:xfrm>
              <a:off x="6782809" y="4368284"/>
              <a:ext cx="5946765" cy="0"/>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grpSp>
      <p:pic>
        <p:nvPicPr>
          <p:cNvPr id="18" name="图片 17">
            <a:extLst>
              <a:ext uri="{FF2B5EF4-FFF2-40B4-BE49-F238E27FC236}">
                <a16:creationId xmlns:a16="http://schemas.microsoft.com/office/drawing/2014/main" id="{52FECC1E-D0FB-4175-82B6-1649D4AAF5CE}"/>
              </a:ext>
            </a:extLst>
          </p:cNvPr>
          <p:cNvPicPr>
            <a:picLocks noChangeAspect="1"/>
          </p:cNvPicPr>
          <p:nvPr/>
        </p:nvPicPr>
        <p:blipFill>
          <a:blip r:embed="rId3">
            <a:extLst>
              <a:ext uri="{28A0092B-C50C-407E-A947-70E740481C1C}">
                <a14:useLocalDpi val="0"/>
              </a:ext>
            </a:extLst>
          </a:blip>
          <a:srcRect b="415" l="9494" r="22080" t="-415"/>
          <a:stretch>
            <a:fillRect/>
          </a:stretch>
        </p:blipFill>
        <p:spPr>
          <a:xfrm>
            <a:off x="715139" y="1867263"/>
            <a:ext cx="4199362" cy="4084993"/>
          </a:xfrm>
          <a:prstGeom prst="rect">
            <a:avLst/>
          </a:prstGeom>
          <a:solidFill>
            <a:srgbClr val="FFFFFF">
              <a:shade val="85000"/>
            </a:srgbClr>
          </a:solidFill>
          <a:ln cap="rnd" w="190500">
            <a:solidFill>
              <a:srgbClr val="FFFFFF"/>
            </a:solidFill>
          </a:ln>
          <a:effectLst>
            <a:outerShdw algn="tl" blurRad="50000" rotWithShape="0">
              <a:srgbClr val="000000">
                <a:alpha val="41000"/>
              </a:srgbClr>
            </a:outerShdw>
          </a:effectLst>
          <a:scene3d>
            <a:camera prst="orthographicFront"/>
            <a:lightRig dir="t" rig="twoPt">
              <a:rot lat="0" lon="0" rev="7800000"/>
            </a:lightRig>
          </a:scene3d>
          <a:sp3d contourW="6350">
            <a:bevelT h="16510" w="50800"/>
            <a:contourClr>
              <a:srgbClr val="C0C0C0"/>
            </a:contourClr>
          </a:sp3d>
        </p:spPr>
      </p:pic>
      <p:sp>
        <p:nvSpPr>
          <p:cNvPr id="15" name="矩形 14">
            <a:extLst>
              <a:ext uri="{FF2B5EF4-FFF2-40B4-BE49-F238E27FC236}">
                <a16:creationId xmlns:a16="http://schemas.microsoft.com/office/drawing/2014/main" id="{F7CDF728-868B-4D04-9BBB-A037B4C3B141}"/>
              </a:ext>
            </a:extLst>
          </p:cNvPr>
          <p:cNvSpPr/>
          <p:nvPr/>
        </p:nvSpPr>
        <p:spPr>
          <a:xfrm>
            <a:off x="1447133" y="641706"/>
            <a:ext cx="2214880" cy="701040"/>
          </a:xfrm>
          <a:prstGeom prst="rect">
            <a:avLst/>
          </a:prstGeom>
        </p:spPr>
        <p:txBody>
          <a:bodyPr wrap="none">
            <a:spAutoFit/>
          </a:bodyPr>
          <a:lstStyle/>
          <a:p>
            <a:r>
              <a:rPr altLang="en-US" lang="zh-CN" sz="4000">
                <a:solidFill>
                  <a:schemeClr val="tx1">
                    <a:lumMod val="75000"/>
                    <a:lumOff val="25000"/>
                  </a:schemeClr>
                </a:solidFill>
                <a:cs typeface="+mn-ea"/>
                <a:sym typeface="+mn-lt"/>
              </a:rPr>
              <a:t>主要内容</a:t>
            </a:r>
          </a:p>
        </p:txBody>
      </p:sp>
    </p:spTree>
    <p:extLst>
      <p:ext uri="{BB962C8B-B14F-4D97-AF65-F5344CB8AC3E}">
        <p14:creationId val="2194319785"/>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1+#ppt_w/2"/>
                                          </p:val>
                                        </p:tav>
                                        <p:tav tm="100000">
                                          <p:val>
                                            <p:strVal val="#ppt_x"/>
                                          </p:val>
                                        </p:tav>
                                      </p:tavLst>
                                    </p:anim>
                                    <p:anim calcmode="lin" valueType="num">
                                      <p:cBhvr additive="base">
                                        <p:cTn dur="500" fill="hold" id="8"/>
                                        <p:tgtEl>
                                          <p:spTgt spid="1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18"/>
                                        </p:tgtEl>
                                        <p:attrNameLst>
                                          <p:attrName>style.visibility</p:attrName>
                                        </p:attrNameLst>
                                      </p:cBhvr>
                                      <p:to>
                                        <p:strVal val="visible"/>
                                      </p:to>
                                    </p:set>
                                    <p:animEffect filter="fade" transition="in">
                                      <p:cBhvr>
                                        <p:cTn dur="1000" id="12"/>
                                        <p:tgtEl>
                                          <p:spTgt spid="18"/>
                                        </p:tgtEl>
                                      </p:cBhvr>
                                    </p:animEffect>
                                    <p:anim calcmode="lin" valueType="num">
                                      <p:cBhvr>
                                        <p:cTn dur="1000" fill="hold" id="13"/>
                                        <p:tgtEl>
                                          <p:spTgt spid="18"/>
                                        </p:tgtEl>
                                        <p:attrNameLst>
                                          <p:attrName>ppt_x</p:attrName>
                                        </p:attrNameLst>
                                      </p:cBhvr>
                                      <p:tavLst>
                                        <p:tav tm="0">
                                          <p:val>
                                            <p:strVal val="#ppt_x"/>
                                          </p:val>
                                        </p:tav>
                                        <p:tav tm="100000">
                                          <p:val>
                                            <p:strVal val="#ppt_x"/>
                                          </p:val>
                                        </p:tav>
                                      </p:tavLst>
                                    </p:anim>
                                    <p:anim calcmode="lin" valueType="num">
                                      <p:cBhvr>
                                        <p:cTn dur="1000" fill="hold" id="14"/>
                                        <p:tgtEl>
                                          <p:spTgt spid="1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22" presetSubtype="8">
                                  <p:stCondLst>
                                    <p:cond delay="0"/>
                                  </p:stCondLst>
                                  <p:childTnLst>
                                    <p:set>
                                      <p:cBhvr>
                                        <p:cTn dur="1" fill="hold" id="17">
                                          <p:stCondLst>
                                            <p:cond delay="0"/>
                                          </p:stCondLst>
                                        </p:cTn>
                                        <p:tgtEl>
                                          <p:spTgt spid="2"/>
                                        </p:tgtEl>
                                        <p:attrNameLst>
                                          <p:attrName>style.visibility</p:attrName>
                                        </p:attrNameLst>
                                      </p:cBhvr>
                                      <p:to>
                                        <p:strVal val="visible"/>
                                      </p:to>
                                    </p:set>
                                    <p:animEffect filter="wipe(left)" transition="in">
                                      <p:cBhvr>
                                        <p:cTn dur="500" id="18"/>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tags/tag1.xml><?xml version="1.0" encoding="utf-8"?>
<p:tagLst xmlns:p="http://schemas.openxmlformats.org/presentationml/2006/main">
  <p:tag name="ISLIDE.ICON" val="#405333;#407017;#407357;"/>
</p:tagLst>
</file>

<file path=ppt/tags/tag2.xml><?xml version="1.0" encoding="utf-8"?>
<p:tagLst xmlns:p="http://schemas.openxmlformats.org/presentationml/2006/main">
  <p:tag name="ISLIDE.ICON" val="#407171;#407164;"/>
</p:tagLst>
</file>

<file path=ppt/tags/tag3.xml><?xml version="1.0" encoding="utf-8"?>
<p:tagLst xmlns:p="http://schemas.openxmlformats.org/presentationml/2006/main">
  <p:tag name="ISLIDE.ICON" val="#406997;#407154;#407210;"/>
</p:tagLst>
</file>

<file path=ppt/tags/tag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0ew1lny">
      <a:majorFont>
        <a:latin typeface="思源黑体 CN" panose="020f0302020204030204"/>
        <a:ea typeface="思源黑体 CN"/>
        <a:cs typeface="Arial"/>
      </a:majorFont>
      <a:minorFont>
        <a:latin typeface="思源黑体 CN" panose="020f0302020204030204"/>
        <a:ea typeface="思源黑体 CN"/>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070C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179</Paragraphs>
  <Slides>25</Slides>
  <Notes>1</Notes>
  <TotalTime>85</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25</vt:i4>
      </vt:variant>
    </vt:vector>
  </HeadingPairs>
  <TitlesOfParts>
    <vt:vector baseType="lpstr" size="35">
      <vt:lpstr>Arial</vt:lpstr>
      <vt:lpstr>思源黑体 CN</vt:lpstr>
      <vt:lpstr>Calibri Light</vt:lpstr>
      <vt:lpstr>Calibri</vt:lpstr>
      <vt:lpstr>等线 Light</vt:lpstr>
      <vt:lpstr>等线</vt:lpstr>
      <vt:lpstr>思源宋体 CN</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2020-06-22T11:50:30Z</dcterms:created>
  <cp:lastModifiedBy>kan</cp:lastModifiedBy>
  <dcterms:modified xsi:type="dcterms:W3CDTF">2021-08-22T05:45:43Z</dcterms:modified>
  <cp:revision>18</cp:revision>
  <dc:title>PowerPoint 演示文稿</dc:title>
</cp:coreProperties>
</file>