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30" y="114"/>
      </p:cViewPr>
      <p:guideLst>
        <p:guide orient="horz" pos="162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9454-ACB7-4319-A1CB-C813578B4A5F}" type="datetimeFigureOut">
              <a:rPr lang="zh-CN" altLang="en-US" smtClean="0"/>
              <a:t>2017/2/12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13043-95A4-4D5E-AA92-7E05927B02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30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C860B-3F2D-46D4-964C-F5D902E89EA7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BDEF9-59D5-4733-B6BE-DC42A2E45CF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09055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C7BDB-31E0-443B-A267-FC401106EE19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DA26B-CEE5-4485-A0DA-19D43903C6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78854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72975-B673-4619-A812-9982EACB7E7E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3FC78-E8D1-4C22-9FFF-83069D8659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872781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57914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43838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172299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301174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16493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239550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94796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88414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A367F-E60C-423C-9032-99CB1822C239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E88F8-5215-4915-B833-684230F126B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346571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313483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560305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4077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19847-193B-4423-8668-19FB86A549A5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CB1D0-FC64-4FCF-AAFC-038C2F82CCB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05875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2EC00-C2AE-472B-B489-F94A13E2A2E1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423DC-BC95-403E-B5A3-C3DD49AF8B7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70297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933F8-E8A5-4B0D-B288-56AFDF5BB6BF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7DD91-C88C-465D-AD76-9917677A3EC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03072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AE6E9-C30F-4925-A99E-08994498B835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B25B3-3391-4885-B3F3-B749CC2C32A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72057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CB9D6-9B86-4EB1-9FEB-FFC9A8921A48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2FE18-34CB-4001-9DEC-01FA15D4BA9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453788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77556-A389-4920-8E30-791C595DFA93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EB4EE-2851-43E4-9696-9C33F6E667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3545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6243-0EDA-40C0-B470-03578F894A8A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B4B82-8110-49CE-AE6B-E8C8841B14F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631862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432E10-B8AE-4767-947F-046CA5A715B6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78F71A-DD45-4DE5-971A-5DF4804D0A5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78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7220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17220"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7220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7220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1722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6587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7.jpeg" Type="http://schemas.openxmlformats.org/officeDocument/2006/relationships/image"/><Relationship Id="rId4" Target="../media/image19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20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400698" y="3167069"/>
            <a:ext cx="4521201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4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写书法的六大好处</a:t>
            </a:r>
          </a:p>
        </p:txBody>
      </p:sp>
      <p:pic>
        <p:nvPicPr>
          <p:cNvPr id="2052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30304" y="567214"/>
            <a:ext cx="4460558" cy="25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817620" y="3989858"/>
            <a:ext cx="1829117" cy="2840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264">
                <a:solidFill>
                  <a:srgbClr val="9F0F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— By:@花生PPTer —</a:t>
            </a:r>
          </a:p>
        </p:txBody>
      </p:sp>
      <p:sp>
        <p:nvSpPr>
          <p:cNvPr id="4" name="矩形 3"/>
          <p:cNvSpPr/>
          <p:nvPr/>
        </p:nvSpPr>
        <p:spPr>
          <a:xfrm>
            <a:off x="3120390" y="3989857"/>
            <a:ext cx="2994660" cy="277178"/>
          </a:xfrm>
          <a:prstGeom prst="rect">
            <a:avLst/>
          </a:prstGeom>
          <a:noFill/>
          <a:ln>
            <a:solidFill>
              <a:srgbClr val="9F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五边形 23"/>
          <p:cNvSpPr/>
          <p:nvPr/>
        </p:nvSpPr>
        <p:spPr>
          <a:xfrm>
            <a:off x="-1990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3076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4230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4430" y="1434465"/>
            <a:ext cx="19145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53602" y="1434465"/>
            <a:ext cx="19145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80435" y="1473042"/>
            <a:ext cx="1914525" cy="18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1147287" y="4143375"/>
            <a:ext cx="6283643" cy="59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通过观察、分析点、横、竖、撇、捺、折的形状特点，书写方法，形式效果等，来完成每个字的书写过程。长此以往，书写者的观察能力、分析能力、表达能力必定得到发展。</a:t>
            </a:r>
          </a:p>
        </p:txBody>
      </p:sp>
      <p:pic>
        <p:nvPicPr>
          <p:cNvPr id="3081" name="图片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4668"/>
          <a:stretch>
            <a:fillRect/>
          </a:stretch>
        </p:blipFill>
        <p:spPr bwMode="auto">
          <a:xfrm>
            <a:off x="-2448878" y="1134428"/>
            <a:ext cx="1645920" cy="10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02409" y="598647"/>
            <a:ext cx="3178968" cy="74980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可以培养：          </a:t>
            </a:r>
          </a:p>
        </p:txBody>
      </p:sp>
      <p:sp>
        <p:nvSpPr>
          <p:cNvPr id="27" name="椭圆 26"/>
          <p:cNvSpPr/>
          <p:nvPr/>
        </p:nvSpPr>
        <p:spPr>
          <a:xfrm>
            <a:off x="359484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084" name="文本框 27"/>
          <p:cNvSpPr txBox="1">
            <a:spLocks noChangeArrowheads="1"/>
          </p:cNvSpPr>
          <p:nvPr/>
        </p:nvSpPr>
        <p:spPr bwMode="auto">
          <a:xfrm>
            <a:off x="340910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一</a:t>
            </a:r>
          </a:p>
        </p:txBody>
      </p:sp>
      <p:sp>
        <p:nvSpPr>
          <p:cNvPr id="29" name="椭圆 28"/>
          <p:cNvSpPr/>
          <p:nvPr/>
        </p:nvSpPr>
        <p:spPr>
          <a:xfrm>
            <a:off x="393774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1" name="矩形 30"/>
          <p:cNvSpPr/>
          <p:nvPr/>
        </p:nvSpPr>
        <p:spPr>
          <a:xfrm>
            <a:off x="4" y="4189095"/>
            <a:ext cx="690087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2" name="矩形 31"/>
          <p:cNvSpPr/>
          <p:nvPr/>
        </p:nvSpPr>
        <p:spPr>
          <a:xfrm>
            <a:off x="7942422" y="4189095"/>
            <a:ext cx="1201578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3088" name="图片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65910" y="1811655"/>
            <a:ext cx="1240155" cy="12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图片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94773" y="1854518"/>
            <a:ext cx="1240155" cy="12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图片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79369" y="1821657"/>
            <a:ext cx="1240155" cy="12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780222" y="2005965"/>
            <a:ext cx="892810" cy="859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观察</a:t>
            </a:r>
          </a:p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能力</a:t>
            </a:r>
          </a:p>
        </p:txBody>
      </p:sp>
      <p:sp>
        <p:nvSpPr>
          <p:cNvPr id="19" name="矩形 18"/>
          <p:cNvSpPr/>
          <p:nvPr/>
        </p:nvSpPr>
        <p:spPr>
          <a:xfrm>
            <a:off x="4117657" y="2035969"/>
            <a:ext cx="892810" cy="859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分析</a:t>
            </a:r>
          </a:p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能力</a:t>
            </a:r>
          </a:p>
        </p:txBody>
      </p:sp>
      <p:sp>
        <p:nvSpPr>
          <p:cNvPr id="20" name="矩形 19"/>
          <p:cNvSpPr/>
          <p:nvPr/>
        </p:nvSpPr>
        <p:spPr>
          <a:xfrm>
            <a:off x="6592253" y="2014538"/>
            <a:ext cx="892810" cy="859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表达</a:t>
            </a:r>
          </a:p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270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能力</a:t>
            </a:r>
          </a:p>
        </p:txBody>
      </p:sp>
      <p:pic>
        <p:nvPicPr>
          <p:cNvPr id="3094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2858" l="25443" r="51891" t="10867"/>
          <a:stretch>
            <a:fillRect/>
          </a:stretch>
        </p:blipFill>
        <p:spPr bwMode="auto">
          <a:xfrm>
            <a:off x="7779890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77278" y="4157662"/>
            <a:ext cx="6407944" cy="59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书法是一项十分精细的活动。要想把字写好，须得全神贯注，凝神静气，仔细观察字的结构，并要脑、眼、手相应，准确控制运笔的轻重缓急。</a:t>
            </a:r>
          </a:p>
        </p:txBody>
      </p:sp>
      <p:sp>
        <p:nvSpPr>
          <p:cNvPr id="8" name="五边形 7"/>
          <p:cNvSpPr/>
          <p:nvPr/>
        </p:nvSpPr>
        <p:spPr>
          <a:xfrm>
            <a:off x="2013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9" name="矩形 8"/>
          <p:cNvSpPr/>
          <p:nvPr/>
        </p:nvSpPr>
        <p:spPr>
          <a:xfrm>
            <a:off x="906412" y="598647"/>
            <a:ext cx="3669030" cy="74980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能养成好品质：          </a:t>
            </a:r>
          </a:p>
        </p:txBody>
      </p:sp>
      <p:pic>
        <p:nvPicPr>
          <p:cNvPr id="4102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8233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363487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4104" name="文本框 11"/>
          <p:cNvSpPr txBox="1">
            <a:spLocks noChangeArrowheads="1"/>
          </p:cNvSpPr>
          <p:nvPr/>
        </p:nvSpPr>
        <p:spPr bwMode="auto">
          <a:xfrm>
            <a:off x="344912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二</a:t>
            </a:r>
          </a:p>
        </p:txBody>
      </p:sp>
      <p:sp>
        <p:nvSpPr>
          <p:cNvPr id="13" name="椭圆 12"/>
          <p:cNvSpPr/>
          <p:nvPr/>
        </p:nvSpPr>
        <p:spPr>
          <a:xfrm>
            <a:off x="397777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1" name="矩形 20"/>
          <p:cNvSpPr/>
          <p:nvPr/>
        </p:nvSpPr>
        <p:spPr>
          <a:xfrm>
            <a:off x="-3383" y="4189095"/>
            <a:ext cx="555784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2" name="矩形 21"/>
          <p:cNvSpPr/>
          <p:nvPr/>
        </p:nvSpPr>
        <p:spPr>
          <a:xfrm>
            <a:off x="7945805" y="4189095"/>
            <a:ext cx="1201578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4108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111"/>
          <a:stretch>
            <a:fillRect/>
          </a:stretch>
        </p:blipFill>
        <p:spPr bwMode="auto">
          <a:xfrm>
            <a:off x="1323023" y="1868805"/>
            <a:ext cx="1558767" cy="14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111"/>
          <a:stretch>
            <a:fillRect/>
          </a:stretch>
        </p:blipFill>
        <p:spPr bwMode="auto">
          <a:xfrm>
            <a:off x="2843213" y="1868805"/>
            <a:ext cx="1558767" cy="14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111"/>
          <a:stretch>
            <a:fillRect/>
          </a:stretch>
        </p:blipFill>
        <p:spPr bwMode="auto">
          <a:xfrm>
            <a:off x="4414838" y="1868805"/>
            <a:ext cx="1557338" cy="14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111"/>
          <a:stretch>
            <a:fillRect/>
          </a:stretch>
        </p:blipFill>
        <p:spPr bwMode="auto">
          <a:xfrm>
            <a:off x="5999322" y="1890237"/>
            <a:ext cx="1558766" cy="14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/>
          <p:cNvSpPr/>
          <p:nvPr/>
        </p:nvSpPr>
        <p:spPr>
          <a:xfrm>
            <a:off x="1701642" y="2140268"/>
            <a:ext cx="904398" cy="904399"/>
          </a:xfrm>
          <a:prstGeom prst="ellipse">
            <a:avLst/>
          </a:prstGeom>
          <a:solidFill>
            <a:srgbClr val="E8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4" name="椭圆 23"/>
          <p:cNvSpPr/>
          <p:nvPr/>
        </p:nvSpPr>
        <p:spPr>
          <a:xfrm>
            <a:off x="3213259" y="2140268"/>
            <a:ext cx="905828" cy="904399"/>
          </a:xfrm>
          <a:prstGeom prst="ellipse">
            <a:avLst/>
          </a:prstGeom>
          <a:solidFill>
            <a:srgbClr val="E8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5" name="椭圆 24"/>
          <p:cNvSpPr/>
          <p:nvPr/>
        </p:nvSpPr>
        <p:spPr>
          <a:xfrm>
            <a:off x="4790600" y="2140268"/>
            <a:ext cx="904398" cy="904399"/>
          </a:xfrm>
          <a:prstGeom prst="ellipse">
            <a:avLst/>
          </a:prstGeom>
          <a:solidFill>
            <a:srgbClr val="E8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6" name="椭圆 25"/>
          <p:cNvSpPr/>
          <p:nvPr/>
        </p:nvSpPr>
        <p:spPr>
          <a:xfrm>
            <a:off x="6399372" y="2140268"/>
            <a:ext cx="905828" cy="904399"/>
          </a:xfrm>
          <a:prstGeom prst="ellipse">
            <a:avLst/>
          </a:prstGeom>
          <a:solidFill>
            <a:srgbClr val="E8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2" name="椭圆 31"/>
          <p:cNvSpPr/>
          <p:nvPr/>
        </p:nvSpPr>
        <p:spPr>
          <a:xfrm>
            <a:off x="1755934" y="2205990"/>
            <a:ext cx="774383" cy="775812"/>
          </a:xfrm>
          <a:prstGeom prst="ellipse">
            <a:avLst/>
          </a:prstGeom>
          <a:solidFill>
            <a:srgbClr val="E8E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3" name="椭圆 32"/>
          <p:cNvSpPr/>
          <p:nvPr/>
        </p:nvSpPr>
        <p:spPr>
          <a:xfrm>
            <a:off x="3268980" y="2190274"/>
            <a:ext cx="775812" cy="774383"/>
          </a:xfrm>
          <a:prstGeom prst="ellipse">
            <a:avLst/>
          </a:prstGeom>
          <a:solidFill>
            <a:srgbClr val="E8E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4" name="椭圆 33"/>
          <p:cNvSpPr/>
          <p:nvPr/>
        </p:nvSpPr>
        <p:spPr>
          <a:xfrm>
            <a:off x="4849178" y="2190274"/>
            <a:ext cx="775812" cy="774383"/>
          </a:xfrm>
          <a:prstGeom prst="ellipse">
            <a:avLst/>
          </a:prstGeom>
          <a:solidFill>
            <a:srgbClr val="E8E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35" name="椭圆 34"/>
          <p:cNvSpPr/>
          <p:nvPr/>
        </p:nvSpPr>
        <p:spPr>
          <a:xfrm>
            <a:off x="6466523" y="2205990"/>
            <a:ext cx="775812" cy="775812"/>
          </a:xfrm>
          <a:prstGeom prst="ellipse">
            <a:avLst/>
          </a:prstGeom>
          <a:solidFill>
            <a:srgbClr val="E8E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4120" name="图片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4489" y="2064544"/>
            <a:ext cx="1054418" cy="10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矩形 27"/>
          <p:cNvSpPr>
            <a:spLocks noChangeArrowheads="1"/>
          </p:cNvSpPr>
          <p:nvPr/>
        </p:nvSpPr>
        <p:spPr bwMode="auto">
          <a:xfrm>
            <a:off x="1744505" y="2353152"/>
            <a:ext cx="82423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  <a:cs charset="-122" pitchFamily="49" typeface="经典粗仿黑"/>
              </a:rPr>
              <a:t>细致</a:t>
            </a:r>
          </a:p>
        </p:txBody>
      </p:sp>
      <p:pic>
        <p:nvPicPr>
          <p:cNvPr id="4122" name="图片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17733" y="2081689"/>
            <a:ext cx="1055847" cy="10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4679" y="2068830"/>
            <a:ext cx="1054418" cy="1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3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25077" y="2068830"/>
            <a:ext cx="1055846" cy="1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矩形 28"/>
          <p:cNvSpPr>
            <a:spLocks noChangeArrowheads="1"/>
          </p:cNvSpPr>
          <p:nvPr/>
        </p:nvSpPr>
        <p:spPr bwMode="auto">
          <a:xfrm>
            <a:off x="4827747" y="2373155"/>
            <a:ext cx="82423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  <a:cs charset="-122" pitchFamily="49" typeface="经典粗仿黑"/>
              </a:rPr>
              <a:t>专注</a:t>
            </a:r>
          </a:p>
        </p:txBody>
      </p:sp>
      <p:sp>
        <p:nvSpPr>
          <p:cNvPr id="4126" name="矩形 29"/>
          <p:cNvSpPr>
            <a:spLocks noChangeArrowheads="1"/>
          </p:cNvSpPr>
          <p:nvPr/>
        </p:nvSpPr>
        <p:spPr bwMode="auto">
          <a:xfrm>
            <a:off x="3240406" y="2351723"/>
            <a:ext cx="82423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  <a:cs charset="-122" pitchFamily="49" typeface="经典粗仿黑"/>
              </a:rPr>
              <a:t>沉着</a:t>
            </a:r>
          </a:p>
        </p:txBody>
      </p:sp>
      <p:sp>
        <p:nvSpPr>
          <p:cNvPr id="4127" name="矩形 30"/>
          <p:cNvSpPr>
            <a:spLocks noChangeArrowheads="1"/>
          </p:cNvSpPr>
          <p:nvPr/>
        </p:nvSpPr>
        <p:spPr bwMode="auto">
          <a:xfrm>
            <a:off x="6446520" y="2374583"/>
            <a:ext cx="82423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52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  <a:cs charset="-122" pitchFamily="49" typeface="经典粗仿黑"/>
              </a:rPr>
              <a:t>持久</a:t>
            </a:r>
          </a:p>
        </p:txBody>
      </p:sp>
      <p:pic>
        <p:nvPicPr>
          <p:cNvPr id="4128" name="图片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4301" l="3848" r="73486" t="9424"/>
          <a:stretch>
            <a:fillRect/>
          </a:stretch>
        </p:blipFill>
        <p:spPr bwMode="auto">
          <a:xfrm>
            <a:off x="7753719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五边形 20"/>
          <p:cNvSpPr/>
          <p:nvPr/>
        </p:nvSpPr>
        <p:spPr>
          <a:xfrm>
            <a:off x="-4759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5124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1461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57200" y="4189095"/>
            <a:ext cx="555784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8" name="矩形 7"/>
          <p:cNvSpPr/>
          <p:nvPr/>
        </p:nvSpPr>
        <p:spPr>
          <a:xfrm>
            <a:off x="6155055" y="4189095"/>
            <a:ext cx="2531745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9" name="矩形 8"/>
          <p:cNvSpPr/>
          <p:nvPr/>
        </p:nvSpPr>
        <p:spPr>
          <a:xfrm>
            <a:off x="1200150" y="1643062"/>
            <a:ext cx="6199347" cy="159398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       因为汉字是由线条组成的、具有审美价值的方块文字。书法实际上是以结构的疏密、点画的轻重、运笔的疾缓来抒发情感和描写意境的。 在练习过程中，首先，要按正确的笔顺去写，注意笔画间呼应的规律，力求先将字写正确、规范、整洁，再是美观；进而，通过名贴欣赏和书法技能学习，逐步感受到汉字的形体美，树立正确的审美观，懂得什么是美的，怎样才能更美；最后，美感染了练习者，就会激发追求美、创造美的欲望。</a:t>
            </a:r>
          </a:p>
        </p:txBody>
      </p:sp>
      <p:pic>
        <p:nvPicPr>
          <p:cNvPr id="5128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1565" y="3689033"/>
            <a:ext cx="89868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43238" y="3689033"/>
            <a:ext cx="942975" cy="10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65973" y="3689033"/>
            <a:ext cx="901542" cy="10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40505" y="3689033"/>
            <a:ext cx="1011555" cy="10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04924" y="3689033"/>
            <a:ext cx="917258" cy="100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356715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5134" name="文本框 10"/>
          <p:cNvSpPr txBox="1">
            <a:spLocks noChangeArrowheads="1"/>
          </p:cNvSpPr>
          <p:nvPr/>
        </p:nvSpPr>
        <p:spPr bwMode="auto">
          <a:xfrm>
            <a:off x="338141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三</a:t>
            </a:r>
          </a:p>
        </p:txBody>
      </p:sp>
      <p:sp>
        <p:nvSpPr>
          <p:cNvPr id="12" name="椭圆 11"/>
          <p:cNvSpPr/>
          <p:nvPr/>
        </p:nvSpPr>
        <p:spPr>
          <a:xfrm>
            <a:off x="391005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14" name="矩形 13"/>
          <p:cNvSpPr/>
          <p:nvPr/>
        </p:nvSpPr>
        <p:spPr>
          <a:xfrm>
            <a:off x="895353" y="611505"/>
            <a:ext cx="4114800" cy="42062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可以培养审美情趣</a:t>
            </a:r>
          </a:p>
        </p:txBody>
      </p:sp>
      <p:pic>
        <p:nvPicPr>
          <p:cNvPr id="5137" name="图片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2377" l="46384" r="30951" t="11348"/>
          <a:stretch>
            <a:fillRect/>
          </a:stretch>
        </p:blipFill>
        <p:spPr bwMode="auto">
          <a:xfrm>
            <a:off x="7760494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五边形 20"/>
          <p:cNvSpPr/>
          <p:nvPr/>
        </p:nvSpPr>
        <p:spPr>
          <a:xfrm>
            <a:off x="-4762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6148" name="图片 21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1458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3385" y="3924777"/>
            <a:ext cx="555784" cy="76009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9" name="矩形 8"/>
          <p:cNvSpPr/>
          <p:nvPr/>
        </p:nvSpPr>
        <p:spPr>
          <a:xfrm>
            <a:off x="8194407" y="3924777"/>
            <a:ext cx="952976" cy="76009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10" name="椭圆 9"/>
          <p:cNvSpPr/>
          <p:nvPr/>
        </p:nvSpPr>
        <p:spPr>
          <a:xfrm>
            <a:off x="356712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6152" name="文本框 10"/>
          <p:cNvSpPr txBox="1">
            <a:spLocks noChangeArrowheads="1"/>
          </p:cNvSpPr>
          <p:nvPr/>
        </p:nvSpPr>
        <p:spPr bwMode="auto">
          <a:xfrm>
            <a:off x="338138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四</a:t>
            </a:r>
          </a:p>
        </p:txBody>
      </p:sp>
      <p:sp>
        <p:nvSpPr>
          <p:cNvPr id="12" name="椭圆 11"/>
          <p:cNvSpPr/>
          <p:nvPr/>
        </p:nvSpPr>
        <p:spPr>
          <a:xfrm>
            <a:off x="391002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13" name="矩形 12"/>
          <p:cNvSpPr/>
          <p:nvPr/>
        </p:nvSpPr>
        <p:spPr>
          <a:xfrm>
            <a:off x="956787" y="590074"/>
            <a:ext cx="3927633" cy="74980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发展健康个性，勇于创新</a:t>
            </a:r>
          </a:p>
        </p:txBody>
      </p:sp>
      <p:sp>
        <p:nvSpPr>
          <p:cNvPr id="14" name="矩形 13"/>
          <p:cNvSpPr/>
          <p:nvPr/>
        </p:nvSpPr>
        <p:spPr>
          <a:xfrm>
            <a:off x="1092994" y="3924777"/>
            <a:ext cx="6640830" cy="8427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艺术的生命在于个性，这一领域向来都有接纳各种美的雅量，学着去欣赏、接纳别人心目中的美的同时，人们可以根据自己的喜好，取长补短来滋长你心目中的美；其次，在这一领域推崇创新，追求个性化！ </a:t>
            </a:r>
          </a:p>
        </p:txBody>
      </p:sp>
      <p:pic>
        <p:nvPicPr>
          <p:cNvPr id="6156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98859" y="1993107"/>
            <a:ext cx="1240155" cy="12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t="9242"/>
          <a:stretch>
            <a:fillRect/>
          </a:stretch>
        </p:blipFill>
        <p:spPr bwMode="auto">
          <a:xfrm>
            <a:off x="2108835" y="1933099"/>
            <a:ext cx="169306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2426018" y="2347437"/>
            <a:ext cx="1050290" cy="530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88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个性</a:t>
            </a:r>
          </a:p>
        </p:txBody>
      </p:sp>
      <p:pic>
        <p:nvPicPr>
          <p:cNvPr id="6159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0602" y="2055972"/>
            <a:ext cx="1240155" cy="12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t="9242"/>
          <a:stretch>
            <a:fillRect/>
          </a:stretch>
        </p:blipFill>
        <p:spPr bwMode="auto">
          <a:xfrm rot="-2963215">
            <a:off x="4647010" y="1933814"/>
            <a:ext cx="169306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922045" y="2386013"/>
            <a:ext cx="1050290" cy="530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88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创新</a:t>
            </a:r>
          </a:p>
        </p:txBody>
      </p:sp>
      <p:pic>
        <p:nvPicPr>
          <p:cNvPr id="6162" name="图片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1414" l="67651" r="9683" t="12311"/>
          <a:stretch>
            <a:fillRect/>
          </a:stretch>
        </p:blipFill>
        <p:spPr bwMode="auto">
          <a:xfrm>
            <a:off x="7801136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五边形 12"/>
          <p:cNvSpPr/>
          <p:nvPr/>
        </p:nvSpPr>
        <p:spPr>
          <a:xfrm>
            <a:off x="2016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7172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8236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63490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7174" name="文本框 9"/>
          <p:cNvSpPr txBox="1">
            <a:spLocks noChangeArrowheads="1"/>
          </p:cNvSpPr>
          <p:nvPr/>
        </p:nvSpPr>
        <p:spPr bwMode="auto">
          <a:xfrm>
            <a:off x="344916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五</a:t>
            </a:r>
          </a:p>
        </p:txBody>
      </p:sp>
      <p:sp>
        <p:nvSpPr>
          <p:cNvPr id="11" name="椭圆 10"/>
          <p:cNvSpPr/>
          <p:nvPr/>
        </p:nvSpPr>
        <p:spPr>
          <a:xfrm>
            <a:off x="397780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0" name="矩形 19"/>
          <p:cNvSpPr/>
          <p:nvPr/>
        </p:nvSpPr>
        <p:spPr>
          <a:xfrm>
            <a:off x="973566" y="594360"/>
            <a:ext cx="3566160" cy="74980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对中华民族文化的热爱</a:t>
            </a:r>
          </a:p>
        </p:txBody>
      </p:sp>
      <p:sp>
        <p:nvSpPr>
          <p:cNvPr id="21" name="矩形 20"/>
          <p:cNvSpPr/>
          <p:nvPr/>
        </p:nvSpPr>
        <p:spPr>
          <a:xfrm>
            <a:off x="1420178" y="1873092"/>
            <a:ext cx="5883593" cy="3418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每一个汉字都积淀着中华民族几千年的睿智与精髓，更凝聚着一种民族精神。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016" y="4189095"/>
            <a:ext cx="9141984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7179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1476" l="31660" r="45674" t="52249"/>
          <a:stretch>
            <a:fillRect/>
          </a:stretch>
        </p:blipFill>
        <p:spPr bwMode="auto">
          <a:xfrm>
            <a:off x="7746946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五边形 15"/>
          <p:cNvSpPr/>
          <p:nvPr/>
        </p:nvSpPr>
        <p:spPr>
          <a:xfrm>
            <a:off x="2014" y="541497"/>
            <a:ext cx="5670709" cy="52149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8196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10"/>
          <a:stretch>
            <a:fillRect/>
          </a:stretch>
        </p:blipFill>
        <p:spPr bwMode="auto">
          <a:xfrm rot="-923798">
            <a:off x="4048234" y="-431482"/>
            <a:ext cx="3248978" cy="18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63488" y="558642"/>
            <a:ext cx="474345" cy="474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8198" name="文本框 9"/>
          <p:cNvSpPr txBox="1">
            <a:spLocks noChangeArrowheads="1"/>
          </p:cNvSpPr>
          <p:nvPr/>
        </p:nvSpPr>
        <p:spPr bwMode="auto">
          <a:xfrm>
            <a:off x="344914" y="532925"/>
            <a:ext cx="54800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880">
                <a:solidFill>
                  <a:srgbClr val="404040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六</a:t>
            </a:r>
          </a:p>
        </p:txBody>
      </p:sp>
      <p:sp>
        <p:nvSpPr>
          <p:cNvPr id="11" name="椭圆 10"/>
          <p:cNvSpPr/>
          <p:nvPr/>
        </p:nvSpPr>
        <p:spPr>
          <a:xfrm>
            <a:off x="397778" y="592932"/>
            <a:ext cx="405765" cy="407193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20" name="矩形 19"/>
          <p:cNvSpPr/>
          <p:nvPr/>
        </p:nvSpPr>
        <p:spPr>
          <a:xfrm>
            <a:off x="973564" y="594360"/>
            <a:ext cx="3566160" cy="42062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540" sz="2160">
                <a:solidFill>
                  <a:schemeClr val="bg1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起到养生的作用</a:t>
            </a:r>
          </a:p>
        </p:txBody>
      </p:sp>
      <p:sp>
        <p:nvSpPr>
          <p:cNvPr id="25" name="矩形 24"/>
          <p:cNvSpPr/>
          <p:nvPr/>
        </p:nvSpPr>
        <p:spPr>
          <a:xfrm>
            <a:off x="-3381" y="4189095"/>
            <a:ext cx="894398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pic>
        <p:nvPicPr>
          <p:cNvPr id="820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985"/>
          <a:stretch>
            <a:fillRect/>
          </a:stretch>
        </p:blipFill>
        <p:spPr bwMode="auto">
          <a:xfrm>
            <a:off x="1284447" y="1357313"/>
            <a:ext cx="2471738" cy="23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74458" y="4141947"/>
            <a:ext cx="5284947" cy="59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1909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64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书法与气功有着密切的内在联系。中国书法也能起到促进身心健康，使人精力充沛，益寿延年的作用。练习书法与气功的“三调”非常相似：</a:t>
            </a:r>
          </a:p>
        </p:txBody>
      </p:sp>
      <p:sp>
        <p:nvSpPr>
          <p:cNvPr id="15" name="矩形 14"/>
          <p:cNvSpPr/>
          <p:nvPr/>
        </p:nvSpPr>
        <p:spPr>
          <a:xfrm>
            <a:off x="7142847" y="4189095"/>
            <a:ext cx="2004536" cy="49577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190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64"/>
          </a:p>
        </p:txBody>
      </p:sp>
      <p:sp>
        <p:nvSpPr>
          <p:cNvPr id="8205" name="矩形 6"/>
          <p:cNvSpPr>
            <a:spLocks noChangeArrowheads="1"/>
          </p:cNvSpPr>
          <p:nvPr/>
        </p:nvSpPr>
        <p:spPr bwMode="auto">
          <a:xfrm>
            <a:off x="4560570" y="1897380"/>
            <a:ext cx="183070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16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调身——姿势</a:t>
            </a:r>
          </a:p>
        </p:txBody>
      </p:sp>
      <p:sp>
        <p:nvSpPr>
          <p:cNvPr id="8206" name="矩形 7"/>
          <p:cNvSpPr>
            <a:spLocks noChangeArrowheads="1"/>
          </p:cNvSpPr>
          <p:nvPr/>
        </p:nvSpPr>
        <p:spPr bwMode="auto">
          <a:xfrm>
            <a:off x="4556285" y="2338864"/>
            <a:ext cx="183070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16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调神——入静</a:t>
            </a:r>
          </a:p>
        </p:txBody>
      </p:sp>
      <p:sp>
        <p:nvSpPr>
          <p:cNvPr id="8207" name="矩形 11"/>
          <p:cNvSpPr>
            <a:spLocks noChangeArrowheads="1"/>
          </p:cNvSpPr>
          <p:nvPr/>
        </p:nvSpPr>
        <p:spPr bwMode="auto">
          <a:xfrm>
            <a:off x="4549140" y="2796064"/>
            <a:ext cx="237998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160">
                <a:solidFill>
                  <a:srgbClr val="9F0F1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调息——调整呼吸</a:t>
            </a:r>
          </a:p>
        </p:txBody>
      </p:sp>
      <p:pic>
        <p:nvPicPr>
          <p:cNvPr id="820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3400" l="73213" r="4121" t="50323"/>
          <a:stretch>
            <a:fillRect/>
          </a:stretch>
        </p:blipFill>
        <p:spPr bwMode="auto">
          <a:xfrm>
            <a:off x="7780811" y="264319"/>
            <a:ext cx="90439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5278" r="39027"/>
          <a:stretch>
            <a:fillRect/>
          </a:stretch>
        </p:blipFill>
        <p:spPr bwMode="auto">
          <a:xfrm>
            <a:off x="-3381" y="0"/>
            <a:ext cx="662225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1421925" y="2590324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b="1" lang="zh-CN" sz="1800">
                <a:solidFill>
                  <a:srgbClr val="9F0F16"/>
                </a:solidFill>
                <a:latin charset="-122" pitchFamily="49" typeface="经典粗仿黑"/>
                <a:ea charset="-122" pitchFamily="49" typeface="经典粗仿黑"/>
              </a:rPr>
              <a:t>总之，书法能释古通今，陶冶情操，好似知识大都市中的一派田园风光，自然、质朴、宁静，给人无限的美好空间。</a:t>
            </a:r>
            <a:br>
              <a:rPr altLang="en-US" b="1" lang="zh-CN" sz="1800">
                <a:solidFill>
                  <a:srgbClr val="9F0F16"/>
                </a:solidFill>
                <a:latin charset="-122" pitchFamily="49" typeface="经典粗仿黑"/>
                <a:ea charset="-122" pitchFamily="49" typeface="经典粗仿黑"/>
              </a:rPr>
            </a:br>
            <a:r>
              <a:rPr altLang="en-US" b="1" lang="zh-CN" sz="1800">
                <a:solidFill>
                  <a:srgbClr val="9F0F16"/>
                </a:solidFill>
                <a:latin charset="-122" pitchFamily="49" typeface="经典粗仿黑"/>
                <a:ea charset="-122" pitchFamily="49" typeface="经典粗仿黑"/>
              </a:rPr>
              <a:t>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9221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3400" l="53767" r="25388" t="50323"/>
          <a:stretch>
            <a:fillRect/>
          </a:stretch>
        </p:blipFill>
        <p:spPr bwMode="auto">
          <a:xfrm>
            <a:off x="7833359" y="264319"/>
            <a:ext cx="83153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4" name="组合 16"/>
          <p:cNvGrpSpPr/>
          <p:nvPr/>
        </p:nvGrpSpPr>
        <p:grpSpPr>
          <a:xfrm>
            <a:off x="3500438" y="704374"/>
            <a:ext cx="2401729" cy="2248853"/>
            <a:chOff x="3122662" y="890798"/>
            <a:chExt cx="3113771" cy="2914650"/>
          </a:xfrm>
        </p:grpSpPr>
        <p:pic>
          <p:nvPicPr>
            <p:cNvPr id="10247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667"/>
            <a:stretch>
              <a:fillRect/>
            </a:stretch>
          </p:blipFill>
          <p:spPr bwMode="auto">
            <a:xfrm>
              <a:off x="3122662" y="890798"/>
              <a:ext cx="3113771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2965" l="9365" r="22380" t="31533"/>
            <a:stretch>
              <a:fillRect/>
            </a:stretch>
          </p:blipFill>
          <p:spPr>
            <a:xfrm>
              <a:off x="3589487" y="1326045"/>
              <a:ext cx="2180119" cy="2180118"/>
            </a:xfrm>
            <a:prstGeom prst="flowChartConnector">
              <a:avLst/>
            </a:prstGeom>
            <a:effectLst>
              <a:softEdge rad="127000"/>
            </a:effectLst>
          </p:spPr>
        </p:pic>
      </p:grpSp>
      <p:pic>
        <p:nvPicPr>
          <p:cNvPr id="10245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86263" y="4103370"/>
            <a:ext cx="565785" cy="5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文本框 15"/>
          <p:cNvSpPr txBox="1">
            <a:spLocks noChangeArrowheads="1"/>
          </p:cNvSpPr>
          <p:nvPr/>
        </p:nvSpPr>
        <p:spPr bwMode="auto">
          <a:xfrm>
            <a:off x="3209661" y="3163305"/>
            <a:ext cx="26911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12788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12788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12788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12788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9F0F16"/>
                </a:solidFill>
                <a:latin charset="-122" panose="03000509000000000000" pitchFamily="65" typeface="方正姚体简体"/>
                <a:ea charset="-122" panose="03000509000000000000" pitchFamily="65" typeface="方正姚体简体"/>
              </a:rPr>
              <a:t>爱创意·爱分享·爱生活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37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8">
      <vt:lpstr>Arial</vt:lpstr>
      <vt:lpstr>Calibri Light</vt:lpstr>
      <vt:lpstr>Calibri</vt:lpstr>
      <vt:lpstr>叶根友刀锋黑草</vt:lpstr>
      <vt:lpstr>微软雅黑</vt:lpstr>
      <vt:lpstr>宋体</vt:lpstr>
      <vt:lpstr>经典粗仿黑</vt:lpstr>
      <vt:lpstr>方正姚体简体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2021-08-22T12:00:04Z</dcterms:created>
  <cp:lastPrinted>2021-08-22T12:00:04Z</cp:lastPrinted>
  <dcterms:modified xsi:type="dcterms:W3CDTF">2021-08-22T05:52:56Z</dcterms:modified>
  <cp:revision>1</cp:revision>
</cp:coreProperties>
</file>