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91" r:id="rId16"/>
    <p:sldId id="292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  <p:sldId id="285" r:id="rId32"/>
    <p:sldId id="302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slides/slide31.xml" Type="http://schemas.openxmlformats.org/officeDocument/2006/relationships/slide"/><Relationship Id="rId33" Target="slides/slide32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603058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4737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415533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C6CE-83B7-4835-9FBB-CE0548FC759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7870-730B-4373-BBDA-C30A57DD5A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61542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03420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6378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22243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21317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05525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08519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24318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609153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A912-4395-4590-81B4-22A46D39FA1F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3AA8-F5A6-4FBB-918B-222A088ABF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t="9305" b="697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1031773" y="639736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美</a:t>
            </a:r>
            <a:r>
              <a:rPr lang="zh-CN" altLang="en-US" sz="140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渠</a:t>
            </a:r>
            <a:r>
              <a:rPr lang="en-US" altLang="zh-CN" sz="140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·</a:t>
            </a:r>
            <a:r>
              <a:rPr lang="zh-CN" altLang="en-US" sz="140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中国</a:t>
            </a:r>
            <a:endParaRPr lang="zh-CN" altLang="en-US" sz="140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</p:spTree>
    <p:extLst>
      <p:ext uri="{BB962C8B-B14F-4D97-AF65-F5344CB8AC3E}">
        <p14:creationId val="3802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 rot="13500225">
            <a:off x="8324078" y="552099"/>
            <a:ext cx="891223" cy="4340536"/>
          </a:xfrm>
          <a:prstGeom prst="triangle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9118C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13402860">
            <a:off x="7890585" y="999752"/>
            <a:ext cx="2441912" cy="5209411"/>
          </a:xfrm>
          <a:prstGeom prst="triangle">
            <a:avLst/>
          </a:prstGeom>
          <a:solidFill>
            <a:srgbClr val="A40C6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9118C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15008953">
            <a:off x="5343639" y="51148"/>
            <a:ext cx="3508587" cy="7484985"/>
          </a:xfrm>
          <a:prstGeom prst="triangle">
            <a:avLst/>
          </a:prstGeom>
          <a:solidFill>
            <a:srgbClr val="A40C6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9118C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1677206">
            <a:off x="9415119" y="904147"/>
            <a:ext cx="735438" cy="4678786"/>
          </a:xfrm>
          <a:prstGeom prst="triangle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9118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619" l="1190" r="-1190" t="17857"/>
          <a:stretch>
            <a:fillRect/>
          </a:stretch>
        </p:blipFill>
        <p:spPr>
          <a:xfrm>
            <a:off x="2667000" y="1517855"/>
            <a:ext cx="6858000" cy="4082146"/>
          </a:xfrm>
          <a:prstGeom prst="rect">
            <a:avLst/>
          </a:prstGeom>
        </p:spPr>
      </p:pic>
    </p:spTree>
    <p:extLst>
      <p:ext uri="{BB962C8B-B14F-4D97-AF65-F5344CB8AC3E}">
        <p14:creationId val="2725126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567848" y="1534870"/>
            <a:ext cx="4971233" cy="600841"/>
          </a:xfrm>
          <a:prstGeom prst="rect">
            <a:avLst/>
          </a:prstGeom>
          <a:solidFill>
            <a:srgbClr val="D2107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>
            <a:off x="6448267" y="2612027"/>
            <a:ext cx="49483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448267" y="5484041"/>
            <a:ext cx="49483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448267" y="2612027"/>
            <a:ext cx="0" cy="2887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1396641" y="2612027"/>
            <a:ext cx="0" cy="2887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98915" y="2821013"/>
            <a:ext cx="4658698" cy="242554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矩形 33"/>
          <p:cNvSpPr/>
          <p:nvPr/>
        </p:nvSpPr>
        <p:spPr>
          <a:xfrm>
            <a:off x="8587465" y="5335473"/>
            <a:ext cx="679118" cy="74794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1336427" y="3505665"/>
            <a:ext cx="2229488" cy="2397037"/>
            <a:chOff x="7348541" y="2571522"/>
            <a:chExt cx="2967533" cy="319054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516372" y="2574387"/>
              <a:ext cx="2511893" cy="31876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48541" y="2571522"/>
              <a:ext cx="2967533" cy="306944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142189" y="1349113"/>
            <a:ext cx="2502044" cy="4644591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989349" y="1048823"/>
            <a:ext cx="28047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89348" y="6445767"/>
            <a:ext cx="28047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89351" y="1056560"/>
            <a:ext cx="0" cy="5389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794133" y="1041570"/>
            <a:ext cx="0" cy="5389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052181" y="6151808"/>
            <a:ext cx="679118" cy="132872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2189" y="2821013"/>
            <a:ext cx="2511893" cy="318768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4358" y="2818148"/>
            <a:ext cx="2967533" cy="306944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43029" y="1356608"/>
            <a:ext cx="2496064" cy="465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弧形 47"/>
          <p:cNvSpPr/>
          <p:nvPr/>
        </p:nvSpPr>
        <p:spPr>
          <a:xfrm rot="2682300">
            <a:off x="3525470" y="3459194"/>
            <a:ext cx="1289035" cy="1289035"/>
          </a:xfrm>
          <a:prstGeom prst="arc">
            <a:avLst/>
          </a:prstGeom>
          <a:ln w="76200">
            <a:solidFill>
              <a:srgbClr val="D21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弧形 52"/>
          <p:cNvSpPr/>
          <p:nvPr/>
        </p:nvSpPr>
        <p:spPr>
          <a:xfrm rot="2682300">
            <a:off x="3274129" y="3224317"/>
            <a:ext cx="1786017" cy="1786017"/>
          </a:xfrm>
          <a:prstGeom prst="arc">
            <a:avLst/>
          </a:prstGeom>
          <a:ln w="76200">
            <a:solidFill>
              <a:srgbClr val="D21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弧形 53"/>
          <p:cNvSpPr/>
          <p:nvPr/>
        </p:nvSpPr>
        <p:spPr>
          <a:xfrm rot="2682300">
            <a:off x="3018471" y="2960695"/>
            <a:ext cx="2300001" cy="2300001"/>
          </a:xfrm>
          <a:prstGeom prst="arc">
            <a:avLst/>
          </a:prstGeom>
          <a:ln w="76200">
            <a:solidFill>
              <a:srgbClr val="D21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弧形 54"/>
          <p:cNvSpPr/>
          <p:nvPr/>
        </p:nvSpPr>
        <p:spPr>
          <a:xfrm rot="2682300">
            <a:off x="2770932" y="2694716"/>
            <a:ext cx="2807997" cy="2807997"/>
          </a:xfrm>
          <a:prstGeom prst="arc">
            <a:avLst/>
          </a:prstGeom>
          <a:ln w="76200">
            <a:solidFill>
              <a:srgbClr val="D21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文本框 55"/>
          <p:cNvSpPr txBox="1"/>
          <p:nvPr/>
        </p:nvSpPr>
        <p:spPr>
          <a:xfrm>
            <a:off x="7469365" y="1683895"/>
            <a:ext cx="31451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手机遥控电脑进行美发DIY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382345" y="2127879"/>
            <a:ext cx="53549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1948050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1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emph" presetID="19" presetSubtype="0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52C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C0"/>
                                      </p:to>
                                    </p:animClr>
                                    <p:set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1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6" nodeType="withEffect" presetClass="emph" presetID="19" presetSubtype="0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52C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52C0"/>
                                      </p:to>
                                    </p:animClr>
                                    <p:set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 repeatCount="300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xit" presetID="10" presetSubtype="0" repeatCount="3000">
                                  <p:stCondLst>
                                    <p:cond delay="2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 repeatCount="300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10" presetSubtype="0" repeatCount="3000">
                                  <p:stCondLst>
                                    <p:cond delay="2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 repeatCount="300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" nodeType="withEffect" presetClass="exit" presetID="10" presetSubtype="0" repeatCount="300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 repeatCount="300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2" nodeType="withEffect" presetClass="exit" presetID="10" presetSubtype="0" repeatCount="3000">
                                  <p:stCondLst>
                                    <p:cond delay="2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8" repeatCount="300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4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4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  <p:cond delay="0" evt="onBegin">
                          <p:tn val="83"/>
                        </p:cond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89" nodeType="after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250" id="9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  <p:cond delay="0" evt="onBegin">
                          <p:tn val="93"/>
                        </p:cond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  <p:cond delay="0" evt="onBegin">
                          <p:tn val="98"/>
                        </p:cond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.03542 L 0.52813 -0.09097" pathEditMode="relative" ptsTypes="AA" rAng="0">
                                      <p:cBhvr>
                                        <p:cTn dur="500" fill="hold" id="10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3"/>
      <p:bldP grpId="1" spid="33"/>
      <p:bldP grpId="0" spid="34"/>
      <p:bldP grpId="0" spid="7"/>
      <p:bldP grpId="1" spid="7"/>
      <p:bldP grpId="0" spid="17"/>
      <p:bldP grpId="0" spid="20"/>
      <p:bldP grpId="1" spid="20"/>
      <p:bldP grpId="0" spid="48"/>
      <p:bldP grpId="1" spid="48"/>
      <p:bldP grpId="0" spid="53"/>
      <p:bldP grpId="1" spid="53"/>
      <p:bldP grpId="0" spid="54"/>
      <p:bldP grpId="1" spid="54"/>
      <p:bldP grpId="0" spid="55"/>
      <p:bldP grpId="1" spid="55"/>
      <p:bldP grpId="0" spid="5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32959" y="2514252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增强美发店服务功能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娱乐资讯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11545" y="5189293"/>
            <a:ext cx="276891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Entertainment information</a:t>
            </a:r>
          </a:p>
        </p:txBody>
      </p:sp>
    </p:spTree>
    <p:extLst>
      <p:ext uri="{BB962C8B-B14F-4D97-AF65-F5344CB8AC3E}">
        <p14:creationId val="306343796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空心弧 3"/>
          <p:cNvSpPr/>
          <p:nvPr/>
        </p:nvSpPr>
        <p:spPr>
          <a:xfrm rot="5400000">
            <a:off x="941569" y="1737388"/>
            <a:ext cx="1098506" cy="1098506"/>
          </a:xfrm>
          <a:prstGeom prst="blockArc">
            <a:avLst>
              <a:gd fmla="val 10800000" name="adj1"/>
              <a:gd fmla="val 5496676" name="adj2"/>
              <a:gd fmla="val 28221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5062" y="1916697"/>
            <a:ext cx="731520" cy="731520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244600" y="2051624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看</a:t>
            </a:r>
          </a:p>
        </p:txBody>
      </p:sp>
      <p:sp>
        <p:nvSpPr>
          <p:cNvPr id="7" name="空心弧 6"/>
          <p:cNvSpPr/>
          <p:nvPr/>
        </p:nvSpPr>
        <p:spPr>
          <a:xfrm rot="5400000">
            <a:off x="2158180" y="3219221"/>
            <a:ext cx="1098506" cy="1098506"/>
          </a:xfrm>
          <a:prstGeom prst="blockArc">
            <a:avLst>
              <a:gd fmla="val 10800000" name="adj1"/>
              <a:gd fmla="val 5496676" name="adj2"/>
              <a:gd fmla="val 28221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41673" y="3398530"/>
            <a:ext cx="731520" cy="731520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空心弧 8"/>
          <p:cNvSpPr/>
          <p:nvPr/>
        </p:nvSpPr>
        <p:spPr>
          <a:xfrm rot="5400000">
            <a:off x="3383662" y="4717325"/>
            <a:ext cx="1098506" cy="1098506"/>
          </a:xfrm>
          <a:prstGeom prst="blockArc">
            <a:avLst>
              <a:gd fmla="val 10800000" name="adj1"/>
              <a:gd fmla="val 5496676" name="adj2"/>
              <a:gd fmla="val 28221" name="adj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67155" y="4896634"/>
            <a:ext cx="731520" cy="731520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461211" y="3531391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86693" y="5031561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斗</a:t>
            </a:r>
          </a:p>
        </p:txBody>
      </p:sp>
      <p:sp>
        <p:nvSpPr>
          <p:cNvPr id="13" name="矩形 12"/>
          <p:cNvSpPr/>
          <p:nvPr/>
        </p:nvSpPr>
        <p:spPr>
          <a:xfrm>
            <a:off x="356467" y="556737"/>
            <a:ext cx="40944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44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精彩刺激伴你行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59613" y="2001886"/>
            <a:ext cx="45419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海量影视大片、明星娱乐八卦、美发资讯应有尽有，剪发也能如此精彩！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76224" y="3483719"/>
            <a:ext cx="48129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剪发也能玩游戏，游戏劲多，全国联网一起上，根本停不下来！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03475" y="4939227"/>
            <a:ext cx="481115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参与全国发型、选美时尚比赛，展开属于自己的美渠时尚之旅。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00421" y="618291"/>
            <a:ext cx="466713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通过手机扫描大屏二维码，直接遥控电脑，乐趣多多，美发也能精彩刺激！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03475" y="463155"/>
            <a:ext cx="0" cy="9566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://www.3tuw.com/Content/image/publish/Photo/634889341780400027.JPG" id="1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959" l="15568" r="8567" t="12697"/>
          <a:stretch>
            <a:fillRect/>
          </a:stretch>
        </p:blipFill>
        <p:spPr bwMode="auto">
          <a:xfrm>
            <a:off x="6821062" y="1779710"/>
            <a:ext cx="2194560" cy="10054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摇骰子图片素材" id="2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239" l="17033" r="32689" t="20453"/>
          <a:stretch>
            <a:fillRect/>
          </a:stretch>
        </p:blipFill>
        <p:spPr bwMode="auto">
          <a:xfrm>
            <a:off x="8299226" y="3235051"/>
            <a:ext cx="632956" cy="6103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摇骰子图片素材" id="21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>
                        <a14:backgroundMark x1="74620" x2="57599" y1="43359" y2="86719"/>
                        <a14:backgroundMark x1="62310" x2="50912" y1="66211" y2="82422"/>
                        <a14:backgroundMark x1="61246" x2="45897" y1="74609" y2="82031"/>
                        <a14:backgroundMark x1="58967" x2="48936" y1="73047" y2="80078"/>
                        <a14:backgroundMark x1="56079" x2="48024" y1="78906" y2="79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7239" l="17033" r="32689" t="20453"/>
          <a:stretch>
            <a:fillRect/>
          </a:stretch>
        </p:blipFill>
        <p:spPr bwMode="auto">
          <a:xfrm>
            <a:off x="8851748" y="3235051"/>
            <a:ext cx="632956" cy="6103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摇骰子图片素材" id="2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7239" l="17033" r="32689" t="20453"/>
          <a:stretch>
            <a:fillRect/>
          </a:stretch>
        </p:blipFill>
        <p:spPr bwMode="auto">
          <a:xfrm>
            <a:off x="8459452" y="3495772"/>
            <a:ext cx="632956" cy="6103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5000" l="18250" r="79500" t="7000">
                        <a14:backgroundMark x1="76000" x2="72750" y1="54667" y2="62667"/>
                        <a14:backgroundMark x1="76000" x2="72000" y1="54000" y2="61333"/>
                        <a14:backgroundMark x1="75750" x2="72250" y1="53667" y2="60333"/>
                      </a14:backgroundRemoval>
                    </a14:imgEffect>
                  </a14:imgLayer>
                </a14:imgProps>
              </a:ext>
            </a:extLst>
          </a:blip>
          <a:srcRect b="14555" l="18978" r="20752" t="6753"/>
          <a:stretch>
            <a:fillRect/>
          </a:stretch>
        </p:blipFill>
        <p:spPr>
          <a:xfrm>
            <a:off x="9484704" y="4401494"/>
            <a:ext cx="1435166" cy="1405344"/>
          </a:xfrm>
          <a:prstGeom prst="rect">
            <a:avLst/>
          </a:prstGeom>
        </p:spPr>
      </p:pic>
    </p:spTree>
    <p:extLst>
      <p:ext uri="{BB962C8B-B14F-4D97-AF65-F5344CB8AC3E}">
        <p14:creationId val="38654819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6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6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6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大幅度增加美发店收入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387846" y="4745518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社交圈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437822" y="5189293"/>
            <a:ext cx="13163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Social circle</a:t>
            </a:r>
          </a:p>
        </p:txBody>
      </p:sp>
    </p:spTree>
    <p:extLst>
      <p:ext uri="{BB962C8B-B14F-4D97-AF65-F5344CB8AC3E}">
        <p14:creationId val="15881457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09652" y="4417388"/>
            <a:ext cx="10374431" cy="1338828"/>
          </a:xfrm>
          <a:prstGeom prst="rect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970846" y="4622093"/>
            <a:ext cx="1026093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zh-CN" spc="300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美渠APP专门设置了4个专设的社交圈，满足不同性别不同需求的消费者，直接在社交圈中寻找您心仪的需要。美渠社交圈将会提供比微信和陌陌更多的乐趣！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5139" y="1789894"/>
            <a:ext cx="94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00B0F0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MEN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11961" y="1815574"/>
            <a:ext cx="1071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rgbClr val="E9118C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WOMEN</a:t>
            </a:r>
          </a:p>
        </p:txBody>
      </p:sp>
      <p:sp>
        <p:nvSpPr>
          <p:cNvPr id="8" name="椭圆 7"/>
          <p:cNvSpPr/>
          <p:nvPr/>
        </p:nvSpPr>
        <p:spPr>
          <a:xfrm>
            <a:off x="1428967" y="1588180"/>
            <a:ext cx="277913" cy="277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9" name="梯形 8"/>
          <p:cNvSpPr/>
          <p:nvPr/>
        </p:nvSpPr>
        <p:spPr>
          <a:xfrm rot="10800000">
            <a:off x="1459446" y="2358226"/>
            <a:ext cx="108477" cy="591103"/>
          </a:xfrm>
          <a:prstGeom prst="trapezoid">
            <a:avLst>
              <a:gd fmla="val 17308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梯形 9"/>
          <p:cNvSpPr/>
          <p:nvPr/>
        </p:nvSpPr>
        <p:spPr>
          <a:xfrm rot="10800000">
            <a:off x="1598402" y="2359425"/>
            <a:ext cx="108477" cy="591103"/>
          </a:xfrm>
          <a:prstGeom prst="trapezoid">
            <a:avLst>
              <a:gd fmla="val 17308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247416" y="1586981"/>
            <a:ext cx="277913" cy="277913"/>
          </a:xfrm>
          <a:prstGeom prst="ellipse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70C0"/>
              </a:solidFill>
            </a:endParaRPr>
          </a:p>
        </p:txBody>
      </p:sp>
      <p:sp>
        <p:nvSpPr>
          <p:cNvPr id="12" name="梯形 11"/>
          <p:cNvSpPr/>
          <p:nvPr/>
        </p:nvSpPr>
        <p:spPr>
          <a:xfrm rot="10800000">
            <a:off x="4277892" y="2444266"/>
            <a:ext cx="108480" cy="503863"/>
          </a:xfrm>
          <a:prstGeom prst="trapezoid">
            <a:avLst>
              <a:gd fmla="val 17308" name="adj"/>
            </a:avLst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梯形 12"/>
          <p:cNvSpPr/>
          <p:nvPr/>
        </p:nvSpPr>
        <p:spPr>
          <a:xfrm rot="10800000">
            <a:off x="4416848" y="2445465"/>
            <a:ext cx="108480" cy="503863"/>
          </a:xfrm>
          <a:prstGeom prst="trapezoid">
            <a:avLst>
              <a:gd fmla="val 17308" name="adj"/>
            </a:avLst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梯形 13"/>
          <p:cNvSpPr/>
          <p:nvPr/>
        </p:nvSpPr>
        <p:spPr>
          <a:xfrm>
            <a:off x="4224555" y="2252658"/>
            <a:ext cx="354112" cy="216700"/>
          </a:xfrm>
          <a:prstGeom prst="trapezoid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弧形 14"/>
          <p:cNvSpPr/>
          <p:nvPr/>
        </p:nvSpPr>
        <p:spPr>
          <a:xfrm>
            <a:off x="595970" y="1300968"/>
            <a:ext cx="1943906" cy="1943906"/>
          </a:xfrm>
          <a:prstGeom prst="arc">
            <a:avLst>
              <a:gd fmla="val 2400669" name="adj1"/>
              <a:gd fmla="val 19325918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弧形 15"/>
          <p:cNvSpPr/>
          <p:nvPr/>
        </p:nvSpPr>
        <p:spPr>
          <a:xfrm>
            <a:off x="3412979" y="1300968"/>
            <a:ext cx="1943906" cy="1943906"/>
          </a:xfrm>
          <a:prstGeom prst="arc">
            <a:avLst>
              <a:gd fmla="val 2400669" name="adj1"/>
              <a:gd fmla="val 19325918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img.sj33.cn/uploads/allimg/201302/1-130204134923.png"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4231" l="27692" r="71385" t="3462">
                        <a14:foregroundMark x1="35692" x2="32308" y1="79615" y2="90769"/>
                        <a14:foregroundMark x1="59692" x2="65231" y1="72692" y2="91154"/>
                        <a14:backgroundMark x1="48923" x2="48923" y1="39615" y2="39615"/>
                        <a14:backgroundMark x1="59077" x2="52615" y1="63077" y2="62692"/>
                        <a14:backgroundMark x1="44000" x2="41231" y1="61538" y2="68077"/>
                        <a14:backgroundMark x1="54462" x2="58462" y1="65385" y2="65385"/>
                        <a14:backgroundMark x1="65538" x2="65846" y1="86538" y2="91538"/>
                        <a14:backgroundMark x1="62154" x2="65231" y1="88077" y2="92308"/>
                        <a14:backgroundMark x1="32615" x2="32000" y1="87692" y2="91923"/>
                        <a14:backgroundMark x1="34462" x2="32615" y1="88462" y2="9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200000">
            <a:off x="6231056" y="1087592"/>
            <a:ext cx="2989229" cy="23913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弧形 17"/>
          <p:cNvSpPr/>
          <p:nvPr/>
        </p:nvSpPr>
        <p:spPr>
          <a:xfrm>
            <a:off x="6321428" y="1300968"/>
            <a:ext cx="1943906" cy="1943906"/>
          </a:xfrm>
          <a:prstGeom prst="arc">
            <a:avLst>
              <a:gd fmla="val 2400669" name="adj1"/>
              <a:gd fmla="val 19325918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弧形 18"/>
          <p:cNvSpPr/>
          <p:nvPr/>
        </p:nvSpPr>
        <p:spPr>
          <a:xfrm>
            <a:off x="9184158" y="1300968"/>
            <a:ext cx="1943906" cy="1943906"/>
          </a:xfrm>
          <a:prstGeom prst="arc">
            <a:avLst>
              <a:gd fmla="val 2400669" name="adj1"/>
              <a:gd fmla="val 19325918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pic4.nipic.com/20091120/1858375_150044048320_2.jpg" id="20" name="Picture 4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8123" l="0" r="9193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9983"/>
          <a:stretch>
            <a:fillRect/>
          </a:stretch>
        </p:blipFill>
        <p:spPr bwMode="auto">
          <a:xfrm>
            <a:off x="9578457" y="1805505"/>
            <a:ext cx="2080144" cy="99397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1090869" y="3566159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帅哥圈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15126" y="3566159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美女圈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88088" y="355983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美发师圈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679056" y="3568748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发型圈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090869" y="3968858"/>
            <a:ext cx="954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07878" y="3968858"/>
            <a:ext cx="954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816327" y="3966402"/>
            <a:ext cx="954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679057" y="3966402"/>
            <a:ext cx="954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://img.sj33.cn/uploads/allimg/201302/1-130204134923.png" id="2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4231" l="27692" r="71385" t="3462">
                        <a14:foregroundMark x1="44308" x2="52615" y1="65385" y2="64231"/>
                        <a14:backgroundMark x1="48923" x2="48923" y1="39615" y2="39615"/>
                        <a14:backgroundMark x1="59077" x2="52615" y1="63077" y2="62692"/>
                        <a14:backgroundMark x1="44000" x2="41231" y1="61538" y2="68077"/>
                        <a14:backgroundMark x1="54462" x2="58462" y1="65385" y2="65385"/>
                        <a14:backgroundMark x1="65538" x2="65846" y1="86538" y2="91538"/>
                        <a14:backgroundMark x1="62154" x2="65231" y1="88077" y2="92308"/>
                        <a14:backgroundMark x1="32615" x2="32000" y1="87692" y2="91923"/>
                        <a14:backgroundMark x1="34462" x2="32615" y1="88462" y2="91538"/>
                        <a14:backgroundMark x1="65231" x2="34769" y1="11538" y2="5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6200000">
            <a:off x="6328132" y="1159459"/>
            <a:ext cx="2809561" cy="22476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pic4.nipic.com/20091120/1858375_150044048320_2.jpg" id="30" name="Picture 4"/>
          <p:cNvPicPr>
            <a:picLocks noChangeArrowheads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2725" l="16316" r="98246" t="694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7876" l="16349" t="5962"/>
          <a:stretch>
            <a:fillRect/>
          </a:stretch>
        </p:blipFill>
        <p:spPr bwMode="auto">
          <a:xfrm>
            <a:off x="9926079" y="1921893"/>
            <a:ext cx="1740060" cy="6553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pic4.nipic.com/20091120/1858375_150044048320_2.jpg" id="31" name="Picture 4"/>
          <p:cNvPicPr>
            <a:picLocks noChangeArrowheads="1"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6067" l="25088" r="100000" t="2853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9984" l="26553" t="26284"/>
          <a:stretch>
            <a:fillRect/>
          </a:stretch>
        </p:blipFill>
        <p:spPr bwMode="auto">
          <a:xfrm>
            <a:off x="10094456" y="2226186"/>
            <a:ext cx="1527810" cy="62084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8388855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4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4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5" nodeType="withEffect" presetClass="entr" presetID="3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2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22" presetSubtype="8">
                                  <p:stCondLst>
                                    <p:cond delay="18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0" id="49" nodeType="withEffect" presetClass="entr" presetID="38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52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5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55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xit" presetID="22" presetSubtype="8">
                                  <p:stCondLst>
                                    <p:cond delay="33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7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8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xit" presetID="22" presetSubtype="8">
                                  <p:stCondLst>
                                    <p:cond delay="56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0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2" presetSubtype="8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2" presetSubtype="8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32" presetSubtype="0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1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11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18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119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8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mph" presetID="32" presetSubtype="0">
                                  <p:stCondLst>
                                    <p:cond delay="6400"/>
                                  </p:stCondLst>
                                  <p:childTnLst>
                                    <p:animRot by="120000">
                                      <p:cBhvr>
                                        <p:cTn dur="2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2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0" fill="hold" id="1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0" fill="hold" id="127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0" fill="hold" id="128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7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42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22" presetSubtype="8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2" nodeType="withEffect" presetClass="exit" presetID="22" presetSubtype="8">
                                  <p:stCondLst>
                                    <p:cond delay="77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build="p" grpId="0" spid="6"/>
      <p:bldP build="p"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大幅度增加美发店收入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点评系统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153657" y="5189293"/>
            <a:ext cx="18846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Comment system</a:t>
            </a:r>
          </a:p>
        </p:txBody>
      </p:sp>
    </p:spTree>
    <p:extLst>
      <p:ext uri="{BB962C8B-B14F-4D97-AF65-F5344CB8AC3E}">
        <p14:creationId val="112244494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7566281" y="730349"/>
            <a:ext cx="2026920" cy="533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982781" y="4358638"/>
            <a:ext cx="6096000" cy="1325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pc="3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集成排行、星级、评论于一体的服务点评系统，精准定位客户需求，及时收集顾客反馈信息，促使店家服务效率有效提高，创造更佳的品牌效应。</a:t>
            </a:r>
          </a:p>
        </p:txBody>
      </p:sp>
      <p:sp>
        <p:nvSpPr>
          <p:cNvPr id="6" name="椭圆 5"/>
          <p:cNvSpPr/>
          <p:nvPr/>
        </p:nvSpPr>
        <p:spPr>
          <a:xfrm>
            <a:off x="2481163" y="1981200"/>
            <a:ext cx="1432560" cy="14325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2313523" y="1813560"/>
            <a:ext cx="670560" cy="670560"/>
          </a:xfrm>
          <a:prstGeom prst="ellipse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5379720" y="1981200"/>
            <a:ext cx="1432560" cy="14325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212080" y="1813560"/>
            <a:ext cx="670560" cy="670560"/>
          </a:xfrm>
          <a:prstGeom prst="ellipse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8275320" y="1981200"/>
            <a:ext cx="1432560" cy="14325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107680" y="1813560"/>
            <a:ext cx="670560" cy="670560"/>
          </a:xfrm>
          <a:prstGeom prst="ellipse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pic21.nipic.com/20120611/2786001_084010888000_2.jpg" id="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760" l="6562" r="7969" t="13699"/>
          <a:stretch>
            <a:fillRect/>
          </a:stretch>
        </p:blipFill>
        <p:spPr bwMode="auto">
          <a:xfrm>
            <a:off x="2186112" y="1868857"/>
            <a:ext cx="925381" cy="559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ii123.com/uploads/allimg/c121222/135615022L1460-12435.png" id="13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1110" y="166716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221.2.159.215:90/uploads/allimg/090523/0411544442-29.png" id="14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566374">
            <a:off x="8040578" y="1821180"/>
            <a:ext cx="655320" cy="6553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746037" y="2435870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排行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44594" y="2435870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星级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40195" y="2435870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评论</a:t>
            </a:r>
          </a:p>
        </p:txBody>
      </p:sp>
      <p:sp>
        <p:nvSpPr>
          <p:cNvPr id="18" name="加号 17"/>
          <p:cNvSpPr/>
          <p:nvPr/>
        </p:nvSpPr>
        <p:spPr>
          <a:xfrm>
            <a:off x="4189601" y="2209800"/>
            <a:ext cx="975360" cy="97536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加号 18"/>
          <p:cNvSpPr/>
          <p:nvPr/>
        </p:nvSpPr>
        <p:spPr>
          <a:xfrm>
            <a:off x="7055421" y="2209800"/>
            <a:ext cx="975360" cy="975360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7660257" y="806549"/>
            <a:ext cx="1960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z="20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因为你  更精彩</a:t>
            </a:r>
          </a:p>
        </p:txBody>
      </p:sp>
      <p:sp>
        <p:nvSpPr>
          <p:cNvPr id="21" name="矩形 20"/>
          <p:cNvSpPr/>
          <p:nvPr/>
        </p:nvSpPr>
        <p:spPr>
          <a:xfrm>
            <a:off x="534675" y="637550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z="28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点评系统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0" y="533400"/>
            <a:ext cx="2648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1264920"/>
            <a:ext cx="958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77281" y="4047978"/>
            <a:ext cx="6663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656757" y="5986975"/>
            <a:ext cx="66631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45588" y="4047978"/>
            <a:ext cx="474023" cy="193899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45588" y="4273063"/>
            <a:ext cx="457200" cy="148456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点评界面截图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5102" l="2219" r="7206" t="30257"/>
          <a:stretch>
            <a:fillRect/>
          </a:stretch>
        </p:blipFill>
        <p:spPr>
          <a:xfrm rot="20179832">
            <a:off x="964318" y="3519613"/>
            <a:ext cx="3602148" cy="3016879"/>
          </a:xfrm>
          <a:custGeom>
            <a:gdLst>
              <a:gd fmla="*/ 780201 w 3602148" name="connsiteX0"/>
              <a:gd fmla="*/ 0 h 3016879" name="connsiteY0"/>
              <a:gd fmla="*/ 3602148 w 3602148" name="connsiteX1"/>
              <a:gd fmla="*/ 1236956 h 3016879" name="connsiteY1"/>
              <a:gd fmla="*/ 2821947 w 3602148" name="connsiteX2"/>
              <a:gd fmla="*/ 3016879 h 3016879" name="connsiteY2"/>
              <a:gd fmla="*/ 0 w 3602148" name="connsiteX3"/>
              <a:gd fmla="*/ 1779923 h 301687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16879" w="3602147">
                <a:moveTo>
                  <a:pt x="780201" y="0"/>
                </a:moveTo>
                <a:lnTo>
                  <a:pt x="3602148" y="1236956"/>
                </a:lnTo>
                <a:lnTo>
                  <a:pt x="2821947" y="3016879"/>
                </a:lnTo>
                <a:lnTo>
                  <a:pt x="0" y="1779923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42253431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3" presetSubtype="16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3" presetSubtype="16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6"/>
      <p:bldP grpId="0" spid="2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32959" y="2514252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增强美发店服务功能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移动监控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88576" y="5189293"/>
            <a:ext cx="20148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Mobile monitoring</a:t>
            </a:r>
          </a:p>
        </p:txBody>
      </p:sp>
    </p:spTree>
    <p:extLst>
      <p:ext uri="{BB962C8B-B14F-4D97-AF65-F5344CB8AC3E}">
        <p14:creationId val="124617726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 20"/>
          <p:cNvSpPr/>
          <p:nvPr/>
        </p:nvSpPr>
        <p:spPr>
          <a:xfrm flipH="1">
            <a:off x="1629559" y="3627089"/>
            <a:ext cx="3230532" cy="1991403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>
            <a:off x="5105878" y="3941363"/>
            <a:ext cx="2353553" cy="1450805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 flipH="1">
            <a:off x="2999966" y="2782158"/>
            <a:ext cx="3230532" cy="1991403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305175" y="483787"/>
            <a:ext cx="1164562" cy="1164562"/>
          </a:xfrm>
          <a:prstGeom prst="ellipse">
            <a:avLst/>
          </a:prstGeom>
          <a:solidFill>
            <a:srgbClr val="DC5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flipH="1">
            <a:off x="1525594" y="1467710"/>
            <a:ext cx="1612710" cy="994126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-513117" y="1118835"/>
            <a:ext cx="1612710" cy="994126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-172717" y="1467710"/>
            <a:ext cx="2504666" cy="1543956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flipH="1">
            <a:off x="365482" y="5175963"/>
            <a:ext cx="2230192" cy="1374762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flipH="1">
            <a:off x="933317" y="5175963"/>
            <a:ext cx="5457331" cy="3364073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flipH="1">
            <a:off x="5509028" y="6007266"/>
            <a:ext cx="1763241" cy="1086918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6993638" y="5658418"/>
            <a:ext cx="2792159" cy="1721176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flipH="1">
            <a:off x="10780648" y="2506058"/>
            <a:ext cx="1411352" cy="870002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8996485" y="2200742"/>
            <a:ext cx="1411352" cy="870002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/>
          <p:nvPr/>
        </p:nvSpPr>
        <p:spPr>
          <a:xfrm>
            <a:off x="9294383" y="2506058"/>
            <a:ext cx="2191941" cy="1351182"/>
          </a:xfrm>
          <a:custGeom>
            <a:gdLst>
              <a:gd fmla="*/ 1976311 w 3489158" name="connsiteX0"/>
              <a:gd fmla="*/ 0 h 2150828" name="connsiteY0"/>
              <a:gd fmla="*/ 2923756 w 3489158" name="connsiteX1"/>
              <a:gd fmla="*/ 772190 h 2150828" name="connsiteY1"/>
              <a:gd fmla="*/ 2943291 w 3489158" name="connsiteX2"/>
              <a:gd fmla="*/ 965970 h 2150828" name="connsiteY2"/>
              <a:gd fmla="*/ 2947597 w 3489158" name="connsiteX3"/>
              <a:gd fmla="*/ 965970 h 2150828" name="connsiteY3"/>
              <a:gd fmla="*/ 2947597 w 3489158" name="connsiteX4"/>
              <a:gd fmla="*/ 971097 h 2150828" name="connsiteY4"/>
              <a:gd fmla="*/ 3016125 w 3489158" name="connsiteX5"/>
              <a:gd fmla="*/ 978005 h 2150828" name="connsiteY5"/>
              <a:gd fmla="*/ 3489158 w 3489158" name="connsiteX6"/>
              <a:gd fmla="*/ 1558398 h 2150828" name="connsiteY6"/>
              <a:gd fmla="*/ 3016125 w 3489158" name="connsiteX7"/>
              <a:gd fmla="*/ 2138791 h 2150828" name="connsiteY7"/>
              <a:gd fmla="*/ 2947597 w 3489158" name="connsiteX8"/>
              <a:gd fmla="*/ 2145699 h 2150828" name="connsiteY8"/>
              <a:gd fmla="*/ 2947597 w 3489158" name="connsiteX9"/>
              <a:gd fmla="*/ 2150827 h 2150828" name="connsiteY9"/>
              <a:gd fmla="*/ 2896729 w 3489158" name="connsiteX10"/>
              <a:gd fmla="*/ 2150827 h 2150828" name="connsiteY10"/>
              <a:gd fmla="*/ 592441 w 3489158" name="connsiteX11"/>
              <a:gd fmla="*/ 2150827 h 2150828" name="connsiteY11"/>
              <a:gd fmla="*/ 592429 w 3489158" name="connsiteX12"/>
              <a:gd fmla="*/ 2150828 h 2150828" name="connsiteY12"/>
              <a:gd fmla="*/ 592419 w 3489158" name="connsiteX13"/>
              <a:gd fmla="*/ 2150827 h 2150828" name="connsiteY13"/>
              <a:gd fmla="*/ 506941 w 3489158" name="connsiteX14"/>
              <a:gd fmla="*/ 2150827 h 2150828" name="connsiteY14"/>
              <a:gd fmla="*/ 506941 w 3489158" name="connsiteX15"/>
              <a:gd fmla="*/ 2142210 h 2150828" name="connsiteY15"/>
              <a:gd fmla="*/ 473034 w 3489158" name="connsiteX16"/>
              <a:gd fmla="*/ 2138792 h 2150828" name="connsiteY16"/>
              <a:gd fmla="*/ 0 w 3489158" name="connsiteX17"/>
              <a:gd fmla="*/ 1558399 h 2150828" name="connsiteY17"/>
              <a:gd fmla="*/ 361829 w 3489158" name="connsiteX18"/>
              <a:gd fmla="*/ 1012526 h 2150828" name="connsiteY18"/>
              <a:gd fmla="*/ 461952 w 3489158" name="connsiteX19"/>
              <a:gd fmla="*/ 981446 h 2150828" name="connsiteY19"/>
              <a:gd fmla="*/ 490094 w 3489158" name="connsiteX20"/>
              <a:gd fmla="*/ 890788 h 2150828" name="connsiteY20"/>
              <a:gd fmla="*/ 998435 w 3489158" name="connsiteX21"/>
              <a:gd fmla="*/ 553837 h 2150828" name="connsiteY21"/>
              <a:gd fmla="*/ 1099663 w 3489158" name="connsiteX22"/>
              <a:gd fmla="*/ 564042 h 2150828" name="connsiteY22"/>
              <a:gd fmla="*/ 1174382 w 3489158" name="connsiteX23"/>
              <a:gd fmla="*/ 426382 h 2150828" name="connsiteY23"/>
              <a:gd fmla="*/ 1976311 w 3489158" name="connsiteX24"/>
              <a:gd fmla="*/ 0 h 2150828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150828" w="3489157">
                <a:moveTo>
                  <a:pt x="1976311" y="0"/>
                </a:moveTo>
                <a:cubicBezTo>
                  <a:pt x="2443658" y="0"/>
                  <a:pt x="2833579" y="331502"/>
                  <a:pt x="2923756" y="772190"/>
                </a:cubicBezTo>
                <a:lnTo>
                  <a:pt x="2943291" y="965970"/>
                </a:lnTo>
                <a:lnTo>
                  <a:pt x="2947597" y="965970"/>
                </a:lnTo>
                <a:lnTo>
                  <a:pt x="2947597" y="971097"/>
                </a:lnTo>
                <a:lnTo>
                  <a:pt x="3016125" y="978005"/>
                </a:lnTo>
                <a:cubicBezTo>
                  <a:pt x="3286085" y="1033247"/>
                  <a:pt x="3489158" y="1272107"/>
                  <a:pt x="3489158" y="1558398"/>
                </a:cubicBezTo>
                <a:cubicBezTo>
                  <a:pt x="3489158" y="1844689"/>
                  <a:pt x="3286085" y="2083549"/>
                  <a:pt x="3016125" y="2138791"/>
                </a:cubicBezTo>
                <a:lnTo>
                  <a:pt x="2947597" y="2145699"/>
                </a:lnTo>
                <a:lnTo>
                  <a:pt x="2947597" y="2150827"/>
                </a:lnTo>
                <a:lnTo>
                  <a:pt x="2896729" y="2150827"/>
                </a:lnTo>
                <a:lnTo>
                  <a:pt x="592441" y="2150827"/>
                </a:lnTo>
                <a:lnTo>
                  <a:pt x="592429" y="2150828"/>
                </a:lnTo>
                <a:lnTo>
                  <a:pt x="592419" y="2150827"/>
                </a:lnTo>
                <a:lnTo>
                  <a:pt x="506941" y="2150827"/>
                </a:lnTo>
                <a:lnTo>
                  <a:pt x="506941" y="2142210"/>
                </a:lnTo>
                <a:lnTo>
                  <a:pt x="473034" y="2138792"/>
                </a:lnTo>
                <a:cubicBezTo>
                  <a:pt x="203074" y="2083550"/>
                  <a:pt x="0" y="1844690"/>
                  <a:pt x="0" y="1558399"/>
                </a:cubicBezTo>
                <a:cubicBezTo>
                  <a:pt x="0" y="1313007"/>
                  <a:pt x="149197" y="1102462"/>
                  <a:pt x="361829" y="1012526"/>
                </a:cubicBezTo>
                <a:lnTo>
                  <a:pt x="461952" y="981446"/>
                </a:lnTo>
                <a:lnTo>
                  <a:pt x="490094" y="890788"/>
                </a:lnTo>
                <a:cubicBezTo>
                  <a:pt x="573846" y="692776"/>
                  <a:pt x="769915" y="553837"/>
                  <a:pt x="998435" y="553837"/>
                </a:cubicBezTo>
                <a:lnTo>
                  <a:pt x="1099663" y="564042"/>
                </a:lnTo>
                <a:lnTo>
                  <a:pt x="1174382" y="426382"/>
                </a:lnTo>
                <a:cubicBezTo>
                  <a:pt x="1348176" y="169134"/>
                  <a:pt x="1642491" y="0"/>
                  <a:pt x="1976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descr="http://bizhi.zhuoku.com/2011/12/27/jingxuan/jingxuan020.jpg" id="28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00577" y="2326326"/>
            <a:ext cx="6321912" cy="1831427"/>
          </a:xfrm>
          <a:prstGeom prst="rect">
            <a:avLst/>
          </a:prstGeom>
          <a:solidFill>
            <a:srgbClr val="D2107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3265140" y="2623672"/>
            <a:ext cx="5127497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拥有美渠，让你摆脱守店烦恼，通过APP软件平台架设，连接店内美频一体机摄像设备，无论身在何处，依然可以管理店铺！</a:t>
            </a:r>
          </a:p>
        </p:txBody>
      </p:sp>
      <p:pic>
        <p:nvPicPr>
          <p:cNvPr descr="http://pic14.nipic.com/20110511/7326837_095555677109_2.jpg" id="1032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958" l="29544" r="31514" t="18548"/>
          <a:stretch>
            <a:fillRect/>
          </a:stretch>
        </p:blipFill>
        <p:spPr bwMode="auto">
          <a:xfrm>
            <a:off x="7836811" y="6858000"/>
            <a:ext cx="1948986" cy="23532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900936" y="1847108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开启云端办公时代</a:t>
            </a:r>
          </a:p>
        </p:txBody>
      </p:sp>
    </p:spTree>
    <p:extLst>
      <p:ext uri="{BB962C8B-B14F-4D97-AF65-F5344CB8AC3E}">
        <p14:creationId val="84499019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7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71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3.7037E-07 L 0.5543 -3.7037E-07" pathEditMode="relative" ptsTypes="AA" rAng="0">
                                      <p:cBhvr>
                                        <p:cTn dur="500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4.07407E-06 L 0.20976 -4.07407E-06" pathEditMode="relative" ptsTypes="AA" rAng="0">
                                      <p:cBhvr>
                                        <p:cTn dur="50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1.11111E-06 L -0.36601 -1.11111E-06" pathEditMode="relative" ptsTypes="AA" rAng="0">
                                      <p:cBhvr>
                                        <p:cTn dur="500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500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2.59259E-06 L 0.40547 -2.59259E-06" pathEditMode="relative" ptsTypes="AA" rAng="0">
                                      <p:cBhvr>
                                        <p:cTn dur="50000" fill="hold" id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dur="500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4.81481E-06 L -0.85183 4.81481E-06" pathEditMode="relative" ptsTypes="AA" rAng="0">
                                      <p:cBhvr>
                                        <p:cTn dur="50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4.07407E-06 L -0.24493 4.07407E-06" pathEditMode="relative" ptsTypes="AA" rAng="0">
                                      <p:cBhvr>
                                        <p:cTn dur="50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87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2.96296E-06 L -0.38763 0.04953" pathEditMode="relative" ptsTypes="AA" rAng="0">
                                      <p:cBhvr>
                                        <p:cTn dur="500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2.22222E-06 L 3.75E-06 -0.83797" pathEditMode="relative" ptsTypes="AA" rAng="0">
                                      <p:cBhvr>
                                        <p:cTn dur="4000" fill="hold" id="9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2"/>
      <p:bldP grpId="0" spid="20"/>
      <p:bldP grpId="1" spid="20"/>
      <p:bldP grpId="1" spid="27"/>
      <p:bldP grpId="0" spid="12"/>
      <p:bldP grpId="0" spid="11"/>
      <p:bldP grpId="0" spid="10"/>
      <p:bldP grpId="2" spid="10"/>
      <p:bldP grpId="0" spid="15"/>
      <p:bldP grpId="1" spid="15"/>
      <p:bldP grpId="0" spid="14"/>
      <p:bldP grpId="1" spid="14"/>
      <p:bldP grpId="0" spid="16"/>
      <p:bldP grpId="1" spid="16"/>
      <p:bldP grpId="0" spid="17"/>
      <p:bldP grpId="1" spid="17"/>
      <p:bldP grpId="0" spid="24"/>
      <p:bldP grpId="1" spid="24"/>
      <p:bldP grpId="0" spid="25"/>
      <p:bldP grpId="0" spid="26"/>
      <p:bldP grpId="1" spid="26"/>
      <p:bldP grpId="0" spid="30"/>
      <p:bldP grpId="0" spid="29"/>
      <p:bldP grpId="0" spid="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399867" y="1389450"/>
            <a:ext cx="3421452" cy="3421448"/>
            <a:chOff x="4419311" y="1389450"/>
            <a:chExt cx="3421452" cy="3421448"/>
          </a:xfrm>
        </p:grpSpPr>
        <p:sp>
          <p:nvSpPr>
            <p:cNvPr id="5" name="椭圆 4"/>
            <p:cNvSpPr/>
            <p:nvPr/>
          </p:nvSpPr>
          <p:spPr>
            <a:xfrm>
              <a:off x="4419311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14596" y="2869341"/>
              <a:ext cx="32308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大幅度降低美发店成本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70618" y="1389450"/>
            <a:ext cx="3421452" cy="3421448"/>
          </a:xfrm>
          <a:prstGeom prst="ellipse">
            <a:avLst/>
          </a:prstGeom>
          <a:solidFill>
            <a:srgbClr val="E9118C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18305" y="2869341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增强美发店服务功能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629116" y="1389450"/>
            <a:ext cx="3421452" cy="3421448"/>
            <a:chOff x="8403649" y="1389450"/>
            <a:chExt cx="3421452" cy="3421448"/>
          </a:xfrm>
        </p:grpSpPr>
        <p:sp>
          <p:nvSpPr>
            <p:cNvPr id="10" name="椭圆 9"/>
            <p:cNvSpPr/>
            <p:nvPr/>
          </p:nvSpPr>
          <p:spPr>
            <a:xfrm>
              <a:off x="8403649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98935" y="2869340"/>
              <a:ext cx="32308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大幅度增加美发店收入</a:t>
              </a:r>
            </a:p>
          </p:txBody>
        </p:sp>
      </p:grpSp>
    </p:spTree>
    <p:extLst>
      <p:ext uri="{BB962C8B-B14F-4D97-AF65-F5344CB8AC3E}">
        <p14:creationId val="424985735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800" id="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饼形 3"/>
          <p:cNvSpPr/>
          <p:nvPr/>
        </p:nvSpPr>
        <p:spPr>
          <a:xfrm>
            <a:off x="401396" y="2796067"/>
            <a:ext cx="1265865" cy="1265865"/>
          </a:xfrm>
          <a:prstGeom prst="pie">
            <a:avLst>
              <a:gd fmla="val 5428029" name="adj1"/>
              <a:gd fmla="val 1620000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3803" y="628407"/>
            <a:ext cx="9939951" cy="1710085"/>
          </a:xfrm>
          <a:prstGeom prst="rect">
            <a:avLst/>
          </a:prstGeom>
          <a:solidFill>
            <a:srgbClr val="A40C63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472745" y="628408"/>
            <a:ext cx="9368442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altLang="zh-CN" b="1" kern="100" lang="zh-CN">
                <a:solidFill>
                  <a:srgbClr val="FFFF00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行业变局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altLang="zh-CN" b="1" kern="100" lang="zh-CN">
                <a:solidFill>
                  <a:srgbClr val="FFFF00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美发O2O跨界营销、一体化集成解决方案成为大势所趋！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altLang="zh-CN" b="1" kern="100" lang="zh-CN">
                <a:solidFill>
                  <a:srgbClr val="FFFF00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随着美发市场日趋成熟的发展与消费者需求的不断变迁，创新模式，跨界整合，坚持以客户为导向，运用新的科技手段革新传统产业已成为美发行业的必然趋势。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4516" y="3028890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美发店全国覆盖，</a:t>
            </a: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比麦当劳的覆盖率还要高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42814" y="2974086"/>
            <a:ext cx="47493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2013年中国美发市场规模达到269亿美元 2014年将达到331亿美元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91251" y="5090909"/>
            <a:ext cx="3356293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能做到信息化管理的只有5.72%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4516" y="5090909"/>
            <a:ext cx="26403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美发店数量达到325万家</a:t>
            </a:r>
          </a:p>
        </p:txBody>
      </p:sp>
      <p:sp>
        <p:nvSpPr>
          <p:cNvPr id="11" name="椭圆 10"/>
          <p:cNvSpPr/>
          <p:nvPr/>
        </p:nvSpPr>
        <p:spPr>
          <a:xfrm>
            <a:off x="501993" y="2917406"/>
            <a:ext cx="1047490" cy="1047490"/>
          </a:xfrm>
          <a:prstGeom prst="ellipse">
            <a:avLst/>
          </a:prstGeom>
          <a:solidFill>
            <a:srgbClr val="E9118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7177" l="18375" r="79722" t="9140">
                        <a14:foregroundMark x1="23206" x2="20059" y1="40188" y2="37634"/>
                        <a14:foregroundMark x1="67350" x2="62811" y1="18414" y2="22849"/>
                        <a14:foregroundMark x1="47218" x2="46559" y1="83333" y2="87366"/>
                        <a14:foregroundMark x1="46340" x2="47438" y1="84005" y2="89113"/>
                        <a14:foregroundMark x1="46486" x2="45242" y1="83333" y2="86694"/>
                        <a14:foregroundMark x1="72182" x2="78258" y1="26478" y2="20296"/>
                        <a14:foregroundMark x1="75110" x2="77233" y1="27823" y2="30242"/>
                        <a14:foregroundMark x1="78038" x2="78258" y1="22043" y2="18414"/>
                        <a14:foregroundMark x1="72694" x2="72182" y1="77285" y2="82124"/>
                        <a14:foregroundMark x1="71889" x2="72182" y1="81183" y2="83333"/>
                        <a14:foregroundMark x1="58126" x2="58931" y1="95968" y2="93414"/>
                        <a14:foregroundMark x1="58419" x2="59590" y1="95161" y2="93414"/>
                        <a14:foregroundMark x1="58931" x2="58419" y1="88306" y2="90457"/>
                        <a14:foregroundMark x1="58565" x2="58858" y1="90591" y2="91398"/>
                        <a14:foregroundMark x1="56662" x2="54832" y1="85618" y2="87097"/>
                        <a14:backgroundMark x1="61054" x2="64641" y1="27419" y2="25941"/>
                        <a14:backgroundMark x1="42167" x2="50659" y1="31452" y2="37500"/>
                        <a14:backgroundMark x1="57906" x2="53294" y1="29167" y2="38038"/>
                        <a14:backgroundMark x1="64861" x2="65447" y1="25538" y2="26075"/>
                        <a14:backgroundMark x1="60615" x2="65886" y1="25672" y2="26478"/>
                        <a14:backgroundMark x1="34334" x2="43192" y1="89785" y2="74194"/>
                        <a14:backgroundMark x1="41362" x2="43338" y1="86559" y2="7271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287" l="17413" r="20070" t="9316"/>
          <a:stretch>
            <a:fillRect/>
          </a:stretch>
        </p:blipFill>
        <p:spPr>
          <a:xfrm>
            <a:off x="564875" y="3121739"/>
            <a:ext cx="862732" cy="664418"/>
          </a:xfrm>
          <a:prstGeom prst="rect">
            <a:avLst/>
          </a:prstGeom>
          <a:noFill/>
        </p:spPr>
      </p:pic>
      <p:sp>
        <p:nvSpPr>
          <p:cNvPr id="13" name="弧形 12"/>
          <p:cNvSpPr/>
          <p:nvPr/>
        </p:nvSpPr>
        <p:spPr>
          <a:xfrm rot="2700000">
            <a:off x="409537" y="2804467"/>
            <a:ext cx="1249065" cy="1249065"/>
          </a:xfrm>
          <a:prstGeom prst="arc">
            <a:avLst>
              <a:gd fmla="val 14977011" name="adj1"/>
              <a:gd fmla="val 1197492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5876354" y="2796067"/>
            <a:ext cx="1265865" cy="1265865"/>
          </a:xfrm>
          <a:prstGeom prst="pie">
            <a:avLst>
              <a:gd fmla="val 5428029" name="adj1"/>
              <a:gd fmla="val 1620000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76951" y="2917406"/>
            <a:ext cx="1047490" cy="1047490"/>
          </a:xfrm>
          <a:prstGeom prst="ellipse">
            <a:avLst/>
          </a:prstGeom>
          <a:solidFill>
            <a:srgbClr val="E9118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弧形 15"/>
          <p:cNvSpPr/>
          <p:nvPr/>
        </p:nvSpPr>
        <p:spPr>
          <a:xfrm rot="2700000">
            <a:off x="5884495" y="2804467"/>
            <a:ext cx="1249065" cy="1249065"/>
          </a:xfrm>
          <a:prstGeom prst="arc">
            <a:avLst>
              <a:gd fmla="val 14977011" name="adj1"/>
              <a:gd fmla="val 1197492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饼形 16"/>
          <p:cNvSpPr/>
          <p:nvPr/>
        </p:nvSpPr>
        <p:spPr>
          <a:xfrm>
            <a:off x="401396" y="4683851"/>
            <a:ext cx="1265865" cy="1265865"/>
          </a:xfrm>
          <a:prstGeom prst="pie">
            <a:avLst>
              <a:gd fmla="val 5428029" name="adj1"/>
              <a:gd fmla="val 16200000" name="adj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01993" y="4805190"/>
            <a:ext cx="1047490" cy="1047490"/>
          </a:xfrm>
          <a:prstGeom prst="ellipse">
            <a:avLst/>
          </a:prstGeom>
          <a:solidFill>
            <a:srgbClr val="E9118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弧形 18"/>
          <p:cNvSpPr/>
          <p:nvPr/>
        </p:nvSpPr>
        <p:spPr>
          <a:xfrm rot="2700000">
            <a:off x="409537" y="4692251"/>
            <a:ext cx="1249065" cy="1249065"/>
          </a:xfrm>
          <a:prstGeom prst="arc">
            <a:avLst>
              <a:gd fmla="val 14977011" name="adj1"/>
              <a:gd fmla="val 1197492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0" name="弧形 19"/>
          <p:cNvSpPr/>
          <p:nvPr/>
        </p:nvSpPr>
        <p:spPr>
          <a:xfrm rot="2700000">
            <a:off x="5884495" y="4686150"/>
            <a:ext cx="1249065" cy="1249065"/>
          </a:xfrm>
          <a:prstGeom prst="arc">
            <a:avLst>
              <a:gd fmla="val 20887794" name="adj1"/>
              <a:gd fmla="val 16988131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1" name="弦形 20"/>
          <p:cNvSpPr/>
          <p:nvPr/>
        </p:nvSpPr>
        <p:spPr>
          <a:xfrm>
            <a:off x="5807955" y="4605843"/>
            <a:ext cx="1402144" cy="1402144"/>
          </a:xfrm>
          <a:prstGeom prst="chord">
            <a:avLst>
              <a:gd fmla="val 4720851" name="adj1"/>
              <a:gd fmla="val 11040325" name="adj2"/>
            </a:avLst>
          </a:prstGeom>
          <a:solidFill>
            <a:srgbClr val="E9118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455" l="6873" r="94502" t="5455">
                        <a14:backgroundMark x1="31271" x2="39519" y1="86364" y2="88636"/>
                        <a14:backgroundMark x1="39519" x2="47766" y1="88182" y2="90000"/>
                        <a14:backgroundMark x1="72165" x2="59794" y1="85000" y2="89091"/>
                        <a14:backgroundMark x1="93471" x2="73540" y1="78636" y2="82727"/>
                        <a14:backgroundMark x1="82474" x2="72852" y1="84091" y2="80909"/>
                        <a14:backgroundMark x1="93471" x2="92784" y1="67727" y2="72727"/>
                        <a14:backgroundMark x1="93127" x2="91409" y1="71818" y2="78182"/>
                        <a14:backgroundMark x1="91065" x2="92784" y1="55909" y2="69091"/>
                        <a14:backgroundMark x1="29553" x2="20962" y1="80909" y2="82727"/>
                        <a14:backgroundMark x1="22337" x2="12027" y1="82727" y2="79545"/>
                        <a14:backgroundMark x1="11684" x2="7216" y1="81364" y2="7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76951" y="3038243"/>
            <a:ext cx="1021598" cy="77234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5283" l="0" r="100000" t="0">
                        <a14:foregroundMark x1="30957" x2="31348" y1="26625" y2="46436"/>
                        <a14:foregroundMark x1="51270" x2="62793" y1="7966" y2="19602"/>
                        <a14:foregroundMark x1="65332" x2="69434" y1="18658" y2="21069"/>
                        <a14:foregroundMark x1="63672" x2="70703" y1="17296" y2="21384"/>
                        <a14:foregroundMark x1="50195" x2="50000" y1="10482" y2="19602"/>
                        <a14:foregroundMark x1="13379" x2="89941" y1="53774" y2="54193"/>
                        <a14:foregroundMark x1="36523" x2="36719" y1="93082" y2="62264"/>
                        <a14:foregroundMark x1="43750" x2="43164" y1="92453" y2="65514"/>
                        <a14:foregroundMark x1="56250" x2="57031" y1="91300" y2="65828"/>
                        <a14:foregroundMark x1="40918" x2="58301" y1="20021" y2="20650"/>
                        <a14:foregroundMark x1="44434" x2="49414" y1="14465" y2="19811"/>
                        <a14:foregroundMark x1="33691" x2="29102" y1="19602" y2="21593"/>
                        <a14:foregroundMark x1="12305" x2="1367" y1="53354" y2="55765"/>
                        <a14:foregroundMark x1="50391" x2="75488" y1="1153" y2="22432"/>
                        <a14:foregroundMark x1="6878" x2="10053" y1="61364" y2="90341"/>
                        <a14:foregroundMark x1="90476" x2="91534" y1="63636" y2="91477"/>
                        <a14:foregroundMark x1="73016" x2="73016" y1="63636" y2="82955"/>
                        <a14:foregroundMark x1="16402" x2="16402" y1="63636" y2="88068"/>
                        <a14:foregroundMark x1="26984" x2="26984" y1="63636" y2="84091"/>
                        <a14:foregroundMark x1="24339" x2="49206" y1="22159" y2="2273"/>
                        <a14:foregroundMark x1="49735" x2="37566" y1="6818" y2="17614"/>
                        <a14:backgroundMark x1="7937" x2="7407" y1="6818" y2="39773"/>
                        <a14:backgroundMark x1="47619" x2="43386" y1="19318" y2="18750"/>
                        <a14:backgroundMark x1="28571" x2="73016" y1="22159" y2="22727"/>
                        <a14:backgroundMark x1="73016" x2="50265" y1="22159" y2="2841"/>
                        <a14:backgroundMark x1="14815" x2="14815" y1="67045" y2="67045"/>
                        <a14:backgroundMark x1="14286" x2="14286" y1="79545" y2="79545"/>
                        <a14:backgroundMark x1="13757" x2="13757" y1="73864" y2="73864"/>
                        <a14:backgroundMark x1="24868" x2="24868" y1="68182" y2="68182"/>
                        <a14:backgroundMark x1="24868" x2="24868" y1="65909" y2="65909"/>
                        <a14:backgroundMark x1="25397" x2="25397" y1="80114" y2="80114"/>
                        <a14:backgroundMark x1="25397" x2="25397" y1="77841" y2="77841"/>
                        <a14:backgroundMark x1="74603" x2="74603" y1="80682" y2="80682"/>
                        <a14:backgroundMark x1="74074" x2="74074" y1="76705" y2="76705"/>
                        <a14:backgroundMark x1="74074" x2="74074" y1="69886" y2="69886"/>
                        <a14:backgroundMark x1="74074" x2="74074" y1="65909" y2="65909"/>
                        <a14:backgroundMark x1="27513" x2="50265" y1="22159" y2="2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678" y="4965816"/>
            <a:ext cx="738781" cy="688279"/>
          </a:xfrm>
          <a:prstGeom prst="rect">
            <a:avLst/>
          </a:prstGeom>
        </p:spPr>
      </p:pic>
    </p:spTree>
    <p:extLst>
      <p:ext uri="{BB962C8B-B14F-4D97-AF65-F5344CB8AC3E}">
        <p14:creationId val="163239662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3" presetSubtype="3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32" presetSubtype="0" repeatCount="5000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dur="24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" fill="hold" id="34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8" fill="hold" id="35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" fill="hold" id="36">
                                          <p:stCondLst>
                                            <p:cond delay="1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8" fill="hold" id="37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7857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32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29" id="4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4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43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44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4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0" id="46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66" id="47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48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66" id="49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5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66" id="51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52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66" id="53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5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3" presetSubtype="3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mph" presetID="32" presetSubtype="0" repeatCount="5000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dur="22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4" fill="hold" id="75">
                                          <p:stCondLst>
                                            <p:cond delay="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4" fill="hold" id="76">
                                          <p:stCondLst>
                                            <p:cond delay="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4" fill="hold" id="77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4" fill="hold" id="78">
                                          <p:stCondLst>
                                            <p:cond delay="1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4911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32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29" id="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84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85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8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0" id="87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66" id="88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89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66" id="9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91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66" id="92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93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66" id="94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500" id="10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3" presetSubtype="3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32" presetSubtype="0" repeatCount="5000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dur="24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" fill="hold" id="116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8" fill="hold" id="117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8" fill="hold" id="118">
                                          <p:stCondLst>
                                            <p:cond delay="1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8" fill="hold" id="119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3095"/>
                                  </p:iterate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32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29" id="1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1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6" id="125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3" id="126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" id="127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0" id="128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66" id="129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13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66" id="131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132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66" id="133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0" id="134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66" id="135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 nodeType="clickPar">
                      <p:stCondLst>
                        <p:cond delay="indefinite"/>
                      </p:stCondLst>
                      <p:childTnLst>
                        <p:par>
                          <p:cTn fill="hold" id="1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700" id="1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45" nodeType="withEffect" presetClass="emph" presetID="32" presetSubtype="0" repeatCount="500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32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4" fill="hold" id="147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4" fill="hold" id="148">
                                          <p:stCondLst>
                                            <p:cond delay="1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4" fill="hold" id="149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4" fill="hold" id="150">
                                          <p:stCondLst>
                                            <p:cond delay="2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51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1224"/>
                                  </p:iterate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61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20" id="1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9" id="1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9" id="156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49" id="157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4" id="158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2" id="159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75" id="16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2" id="161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75" id="162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2" id="163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75" id="164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2" id="165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75" id="166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1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安防系统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64102" y="5235012"/>
            <a:ext cx="169735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Security system</a:t>
            </a:r>
          </a:p>
        </p:txBody>
      </p:sp>
      <p:sp>
        <p:nvSpPr>
          <p:cNvPr id="10" name="椭圆 9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399867" y="1389450"/>
            <a:ext cx="3421452" cy="3421448"/>
          </a:xfrm>
          <a:prstGeom prst="ellipse">
            <a:avLst/>
          </a:prstGeom>
          <a:solidFill>
            <a:srgbClr val="E9118C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495151" y="2869341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大幅度降低美发店成本</a:t>
            </a:r>
          </a:p>
        </p:txBody>
      </p:sp>
    </p:spTree>
    <p:extLst>
      <p:ext uri="{BB962C8B-B14F-4D97-AF65-F5344CB8AC3E}">
        <p14:creationId val="88189748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1.85185E-06 L -1.875E-06 -0.05856" pathEditMode="relative" ptsTypes="AA" rAng="0">
                                      <p:cBhvr>
                                        <p:cTn dur="1500" fill="hold" id="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0.05856 L -1.875E-06 0.00023" pathEditMode="fixed" ptsTypes="AA" rAng="0">
                                      <p:cBhvr>
                                        <p:cTn dur="1500" fill="hold" id="8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0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2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6" nodeType="withEffect" presetClass="exit" presetID="2" presetSubtype="2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9"/>
      <p:bldP grpId="1" spid="9"/>
      <p:bldP grpId="0" spid="10"/>
      <p:bldP grpId="1" spid="10"/>
      <p:bldP grpId="0" spid="11"/>
      <p:bldP grpId="1" spid="11"/>
      <p:bldP grpId="0" spid="12"/>
      <p:bldP grpId="1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447317" y="3308606"/>
            <a:ext cx="7379526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pc="300" sz="20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免费集成整套安防监控系统，包括实时监控、摄像头监控、红外监控、APP监控、 APP报警等一系列安防监控功能。让你时刻监控店内员工工作及店铺安全状态。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71095" y="601159"/>
            <a:ext cx="6249809" cy="2220593"/>
            <a:chOff x="2468556" y="3315064"/>
            <a:chExt cx="6928811" cy="2461846"/>
          </a:xfrm>
        </p:grpSpPr>
        <p:sp>
          <p:nvSpPr>
            <p:cNvPr id="7" name="弧形 6"/>
            <p:cNvSpPr/>
            <p:nvPr/>
          </p:nvSpPr>
          <p:spPr>
            <a:xfrm rot="10800000">
              <a:off x="2468556" y="3315064"/>
              <a:ext cx="2461846" cy="2461846"/>
            </a:xfrm>
            <a:prstGeom prst="arc">
              <a:avLst>
                <a:gd fmla="val 12310993" name="adj1"/>
                <a:gd fmla="val 9297532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弧形 7"/>
            <p:cNvSpPr/>
            <p:nvPr/>
          </p:nvSpPr>
          <p:spPr>
            <a:xfrm rot="10800000">
              <a:off x="4708661" y="3315064"/>
              <a:ext cx="2461846" cy="2461846"/>
            </a:xfrm>
            <a:prstGeom prst="arc">
              <a:avLst>
                <a:gd fmla="val 12310993" name="adj1"/>
                <a:gd fmla="val 9297532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弧形 8"/>
            <p:cNvSpPr/>
            <p:nvPr/>
          </p:nvSpPr>
          <p:spPr>
            <a:xfrm rot="10800000">
              <a:off x="6935521" y="3315064"/>
              <a:ext cx="2461846" cy="2461846"/>
            </a:xfrm>
            <a:prstGeom prst="arc">
              <a:avLst>
                <a:gd fmla="val 10800019" name="adj1"/>
                <a:gd fmla="val 10770163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椭圆 11"/>
          <p:cNvSpPr/>
          <p:nvPr/>
        </p:nvSpPr>
        <p:spPr>
          <a:xfrm>
            <a:off x="2961033" y="596130"/>
            <a:ext cx="2239272" cy="2239272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972998" y="601158"/>
            <a:ext cx="2239272" cy="2239272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6974901" y="582480"/>
            <a:ext cx="2239272" cy="2239272"/>
          </a:xfrm>
          <a:prstGeom prst="ellipse">
            <a:avLst/>
          </a:prstGeom>
          <a:solidFill>
            <a:srgbClr val="E9118C"/>
          </a:solidFill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3380351" y="1182185"/>
            <a:ext cx="14020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zh-CN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摄像头</a:t>
            </a:r>
          </a:p>
          <a:p>
            <a:pPr algn="ctr"/>
            <a:r>
              <a:rPr altLang="zh-CN" lang="zh-CN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监控</a:t>
            </a:r>
          </a:p>
        </p:txBody>
      </p:sp>
      <p:sp>
        <p:nvSpPr>
          <p:cNvPr id="18" name="矩形 17"/>
          <p:cNvSpPr/>
          <p:nvPr/>
        </p:nvSpPr>
        <p:spPr>
          <a:xfrm>
            <a:off x="5607415" y="1172846"/>
            <a:ext cx="995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红外</a:t>
            </a:r>
          </a:p>
          <a:p>
            <a:r>
              <a:rPr altLang="zh-CN" lang="zh-CN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监控</a:t>
            </a:r>
          </a:p>
        </p:txBody>
      </p:sp>
      <p:sp>
        <p:nvSpPr>
          <p:cNvPr id="19" name="矩形 18"/>
          <p:cNvSpPr/>
          <p:nvPr/>
        </p:nvSpPr>
        <p:spPr>
          <a:xfrm>
            <a:off x="7607432" y="1182185"/>
            <a:ext cx="9956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APP</a:t>
            </a:r>
          </a:p>
          <a:p>
            <a:pPr algn="ctr"/>
            <a:r>
              <a:rPr altLang="zh-CN" lang="en-US" smtClean="0" sz="32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监控</a:t>
            </a:r>
          </a:p>
        </p:txBody>
      </p:sp>
      <p:sp>
        <p:nvSpPr>
          <p:cNvPr id="21" name="矩形 20"/>
          <p:cNvSpPr/>
          <p:nvPr/>
        </p:nvSpPr>
        <p:spPr>
          <a:xfrm>
            <a:off x="3876033" y="5711787"/>
            <a:ext cx="445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mtClean="0" sz="24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让你的店铺时刻掌握在你的手中</a:t>
            </a:r>
          </a:p>
        </p:txBody>
      </p:sp>
      <p:cxnSp>
        <p:nvCxnSpPr>
          <p:cNvPr id="22" name="直接连接符 21"/>
          <p:cNvCxnSpPr>
            <a:stCxn id="13" idx="4"/>
          </p:cNvCxnSpPr>
          <p:nvPr/>
        </p:nvCxnSpPr>
        <p:spPr>
          <a:xfrm flipH="1">
            <a:off x="6087322" y="2840430"/>
            <a:ext cx="5312" cy="4868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4" idx="0"/>
          </p:cNvCxnSpPr>
          <p:nvPr/>
        </p:nvCxnSpPr>
        <p:spPr>
          <a:xfrm flipH="1">
            <a:off x="2429836" y="3308607"/>
            <a:ext cx="3707244" cy="18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387631" y="3327285"/>
            <a:ext cx="1" cy="1458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405113" y="4785935"/>
            <a:ext cx="26665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071659" y="4785936"/>
            <a:ext cx="0" cy="5656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09993" y="5351554"/>
            <a:ext cx="4616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609993" y="5351554"/>
            <a:ext cx="0" cy="461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854304" y="5813220"/>
            <a:ext cx="75569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845610" y="5821923"/>
            <a:ext cx="2" cy="468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3854304" y="6280686"/>
            <a:ext cx="22330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342657" y="5822277"/>
            <a:ext cx="1" cy="4587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564649" y="5819021"/>
            <a:ext cx="783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56956" y="5351554"/>
            <a:ext cx="7693" cy="461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7102984" y="5348653"/>
            <a:ext cx="461665" cy="29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090710" y="4785935"/>
            <a:ext cx="8428" cy="5627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102983" y="4784114"/>
            <a:ext cx="2699137" cy="18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9784639" y="3308607"/>
            <a:ext cx="17481" cy="1475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4" idx="0"/>
          </p:cNvCxnSpPr>
          <p:nvPr/>
        </p:nvCxnSpPr>
        <p:spPr>
          <a:xfrm>
            <a:off x="6137080" y="3308607"/>
            <a:ext cx="37072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102561" y="6274883"/>
            <a:ext cx="22452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084448" y="4784056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z="24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让他无所遁形</a:t>
            </a:r>
          </a:p>
        </p:txBody>
      </p:sp>
      <p:sp>
        <p:nvSpPr>
          <p:cNvPr id="42" name="矩形 41"/>
          <p:cNvSpPr/>
          <p:nvPr/>
        </p:nvSpPr>
        <p:spPr>
          <a:xfrm>
            <a:off x="4627247" y="5250068"/>
            <a:ext cx="2926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zh-CN" sz="24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让你的店铺无盗可侵</a:t>
            </a:r>
          </a:p>
        </p:txBody>
      </p:sp>
    </p:spTree>
    <p:extLst>
      <p:ext uri="{BB962C8B-B14F-4D97-AF65-F5344CB8AC3E}">
        <p14:creationId val="193981683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1" id="1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22" presetSubtype="1">
                                  <p:stCondLst>
                                    <p:cond delay="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22" presetSubtype="2">
                                  <p:stCondLst>
                                    <p:cond delay="10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22" presetSubtype="8">
                                  <p:stCondLst>
                                    <p:cond delay="1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22" presetSubtype="1">
                                  <p:stCondLst>
                                    <p:cond delay="1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22" presetSubtype="1">
                                  <p:stCondLst>
                                    <p:cond delay="1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22" presetSubtype="8">
                                  <p:stCondLst>
                                    <p:cond delay="2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xit" presetID="22" presetSubtype="2">
                                  <p:stCondLst>
                                    <p:cond delay="20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7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8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8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1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8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xit" presetID="22" presetSubtype="1">
                                  <p:stCondLst>
                                    <p:cond delay="2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9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xit" presetID="22" presetSubtype="1">
                                  <p:stCondLst>
                                    <p:cond delay="2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xit" presetID="22" presetSubtype="2">
                                  <p:stCondLst>
                                    <p:cond delay="30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0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22" presetSubtype="8">
                                  <p:stCondLst>
                                    <p:cond delay="3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22" presetSubtype="1">
                                  <p:stCondLst>
                                    <p:cond delay="3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22" presetSubtype="1">
                                  <p:stCondLst>
                                    <p:cond delay="3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xit" presetID="22" presetSubtype="2">
                                  <p:stCondLst>
                                    <p:cond delay="40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xit" presetID="22" presetSubtype="8">
                                  <p:stCondLst>
                                    <p:cond delay="4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" nodeType="withEffect" presetClass="exit" presetID="22" presetSubtype="1">
                                  <p:stCondLst>
                                    <p:cond delay="4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2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" nodeType="withEffect" presetClass="exit" presetID="22" presetSubtype="1">
                                  <p:stCondLst>
                                    <p:cond delay="45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4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0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3" nodeType="withEffect" presetClass="exit" presetID="22" presetSubtype="8">
                                  <p:stCondLst>
                                    <p:cond delay="50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5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22" presetSubtype="2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9" nodeType="withEffect" presetClass="exit" presetID="22" presetSubtype="2">
                                  <p:stCondLst>
                                    <p:cond delay="50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2"/>
      <p:bldP grpId="1" spid="12"/>
      <p:bldP grpId="0" spid="13"/>
      <p:bldP grpId="1" spid="13"/>
      <p:bldP grpId="0" spid="14"/>
      <p:bldP grpId="1" spid="14"/>
      <p:bldP grpId="0" spid="17"/>
      <p:bldP grpId="0" spid="18"/>
      <p:bldP grpId="0" spid="19"/>
      <p:bldP grpId="0" spid="21"/>
      <p:bldP grpId="0" spid="41"/>
      <p:bldP grpId="0" spid="4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大幅度降低美发店成本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会员管理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12358" y="5189293"/>
            <a:ext cx="23672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Member management</a:t>
            </a:r>
          </a:p>
        </p:txBody>
      </p:sp>
    </p:spTree>
    <p:extLst>
      <p:ext uri="{BB962C8B-B14F-4D97-AF65-F5344CB8AC3E}">
        <p14:creationId val="287782094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643996" y="1106955"/>
            <a:ext cx="2372712" cy="2372711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02858" y="965819"/>
            <a:ext cx="2617931" cy="26179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34257" y="1736174"/>
            <a:ext cx="18084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FFFF00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免费集成</a:t>
            </a:r>
          </a:p>
          <a:p>
            <a:pPr algn="ctr"/>
            <a:r>
              <a:rPr altLang="en-US" b="1" lang="zh-CN" smtClean="0" sz="3200">
                <a:solidFill>
                  <a:srgbClr val="FFFF00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几大系统</a:t>
            </a:r>
          </a:p>
        </p:txBody>
      </p:sp>
      <p:sp>
        <p:nvSpPr>
          <p:cNvPr id="7" name="矩形 6"/>
          <p:cNvSpPr/>
          <p:nvPr/>
        </p:nvSpPr>
        <p:spPr>
          <a:xfrm>
            <a:off x="4292777" y="4981017"/>
            <a:ext cx="7899223" cy="1124363"/>
          </a:xfrm>
          <a:prstGeom prst="rect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487295" y="5081533"/>
            <a:ext cx="765178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altLang="en-US" kern="100" lang="zh-CN" smtClean="0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告别实物会员管理，集成电子会员卡，会员注册、会员查询、会员等级、信息发送、活动推送等功能。消费者可通过APP进行远程结账、店铺定位，并且享受该店铺的会员优惠，完全取代传统会员制度与实物会员卡。</a:t>
            </a:r>
          </a:p>
        </p:txBody>
      </p:sp>
      <p:sp>
        <p:nvSpPr>
          <p:cNvPr id="9" name="椭圆 8"/>
          <p:cNvSpPr/>
          <p:nvPr/>
        </p:nvSpPr>
        <p:spPr>
          <a:xfrm>
            <a:off x="9147276" y="1402217"/>
            <a:ext cx="1687886" cy="1687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7129731" y="2739805"/>
            <a:ext cx="1687886" cy="1687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5848399" y="375733"/>
            <a:ext cx="1687886" cy="1687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102302" y="1499895"/>
            <a:ext cx="2769988" cy="570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5" idx="6"/>
            <a:endCxn id="9" idx="2"/>
          </p:cNvCxnSpPr>
          <p:nvPr/>
        </p:nvCxnSpPr>
        <p:spPr>
          <a:xfrm flipV="1">
            <a:off x="3120789" y="2246159"/>
            <a:ext cx="6026487" cy="28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837000" y="3014345"/>
            <a:ext cx="1687886" cy="1687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>
            <a:endCxn id="14" idx="1"/>
          </p:cNvCxnSpPr>
          <p:nvPr/>
        </p:nvCxnSpPr>
        <p:spPr>
          <a:xfrm>
            <a:off x="3059829" y="2688590"/>
            <a:ext cx="1024356" cy="572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0" idx="2"/>
          </p:cNvCxnSpPr>
          <p:nvPr/>
        </p:nvCxnSpPr>
        <p:spPr>
          <a:xfrm>
            <a:off x="3107705" y="2424215"/>
            <a:ext cx="4022026" cy="1159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939396" y="466729"/>
            <a:ext cx="1529783" cy="1529783"/>
          </a:xfrm>
          <a:prstGeom prst="ellipse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6296101" y="806853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管理</a:t>
            </a:r>
          </a:p>
        </p:txBody>
      </p:sp>
      <p:sp>
        <p:nvSpPr>
          <p:cNvPr id="19" name="椭圆 18"/>
          <p:cNvSpPr/>
          <p:nvPr/>
        </p:nvSpPr>
        <p:spPr>
          <a:xfrm>
            <a:off x="9223033" y="1493213"/>
            <a:ext cx="1529783" cy="1529783"/>
          </a:xfrm>
          <a:prstGeom prst="ellipse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9591684" y="1829380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网络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充值</a:t>
            </a:r>
          </a:p>
        </p:txBody>
      </p:sp>
      <p:sp>
        <p:nvSpPr>
          <p:cNvPr id="21" name="椭圆 20"/>
          <p:cNvSpPr/>
          <p:nvPr/>
        </p:nvSpPr>
        <p:spPr>
          <a:xfrm>
            <a:off x="3927997" y="3105341"/>
            <a:ext cx="1529783" cy="1529783"/>
          </a:xfrm>
          <a:prstGeom prst="ellipse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4296647" y="3445821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传单</a:t>
            </a:r>
          </a:p>
        </p:txBody>
      </p:sp>
      <p:sp>
        <p:nvSpPr>
          <p:cNvPr id="23" name="椭圆 22"/>
          <p:cNvSpPr/>
          <p:nvPr/>
        </p:nvSpPr>
        <p:spPr>
          <a:xfrm>
            <a:off x="7220728" y="2830801"/>
            <a:ext cx="1529783" cy="1529783"/>
          </a:xfrm>
          <a:prstGeom prst="ellipse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7589379" y="3176290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</a:t>
            </a:r>
          </a:p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推广</a:t>
            </a:r>
          </a:p>
        </p:txBody>
      </p:sp>
      <p:sp>
        <p:nvSpPr>
          <p:cNvPr id="25" name="椭圆 24"/>
          <p:cNvSpPr/>
          <p:nvPr/>
        </p:nvSpPr>
        <p:spPr>
          <a:xfrm>
            <a:off x="1493321" y="4125129"/>
            <a:ext cx="1687886" cy="16878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6" name="直接连接符 25"/>
          <p:cNvCxnSpPr>
            <a:endCxn id="25" idx="0"/>
          </p:cNvCxnSpPr>
          <p:nvPr/>
        </p:nvCxnSpPr>
        <p:spPr>
          <a:xfrm>
            <a:off x="2144309" y="3535569"/>
            <a:ext cx="192955" cy="589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1584318" y="4216125"/>
            <a:ext cx="1529783" cy="1529783"/>
          </a:xfrm>
          <a:prstGeom prst="ellipse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937154" y="4556249"/>
            <a:ext cx="80021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</a:t>
            </a:r>
          </a:p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支付</a:t>
            </a:r>
          </a:p>
        </p:txBody>
      </p:sp>
    </p:spTree>
    <p:extLst>
      <p:ext uri="{BB962C8B-B14F-4D97-AF65-F5344CB8AC3E}">
        <p14:creationId val="250054435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4" nodeType="withEffect" presetClass="emph" presetID="19" presetSubtype="0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8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dur="500" fill="hold" id="87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9" nodeType="withEffect" presetClass="emph" presetID="19" presetSubtype="0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91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dur="500" fill="hold" id="92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4" nodeType="withEffect" presetClass="emph" presetID="19" presetSubtype="0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dur="5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" nodeType="withEffect" presetClass="emph" presetID="19" presetSubtype="0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101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dur="500" fill="hold" id="102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2" nodeType="withEffect" presetClass="emph" presetID="19" presetSubtype="0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1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1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dur="500" fill="hold" id="1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1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4"/>
      <p:bldP grpId="0" spid="17"/>
      <p:bldP grpId="1" spid="17"/>
      <p:bldP grpId="0" spid="18"/>
      <p:bldP grpId="0" spid="19"/>
      <p:bldP grpId="1" spid="19"/>
      <p:bldP grpId="0" spid="20"/>
      <p:bldP grpId="0" spid="21"/>
      <p:bldP grpId="1" spid="21"/>
      <p:bldP grpId="0" spid="22"/>
      <p:bldP grpId="0" spid="23"/>
      <p:bldP grpId="1" spid="23"/>
      <p:bldP grpId="0" spid="24"/>
      <p:bldP grpId="0" spid="25"/>
      <p:bldP grpId="0" spid="27"/>
      <p:bldP grpId="1" spid="27"/>
      <p:bldP grpId="0" spid="2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大幅度降低美发店成本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财务管理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36982" y="5235012"/>
            <a:ext cx="21180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Security Monitoring</a:t>
            </a:r>
          </a:p>
        </p:txBody>
      </p:sp>
    </p:spTree>
    <p:extLst>
      <p:ext uri="{BB962C8B-B14F-4D97-AF65-F5344CB8AC3E}">
        <p14:creationId val="4760299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7347440" y="1794165"/>
            <a:ext cx="3964592" cy="3964592"/>
          </a:xfrm>
          <a:prstGeom prst="ellipse">
            <a:avLst/>
          </a:prstGeom>
          <a:solidFill>
            <a:srgbClr val="E9118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7765514" y="2483799"/>
            <a:ext cx="3128442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免费集一整套财务管理系统，帮助店家一键理财，让业绩统计、工资结算、销售提成等财务难题轻松解决，再也不用为财务难题而烦恼。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1904" y="1267983"/>
            <a:ext cx="1323980" cy="4687107"/>
            <a:chOff x="751904" y="1267983"/>
            <a:chExt cx="1323980" cy="4687107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1414232" y="1267983"/>
              <a:ext cx="0" cy="3358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751904" y="4631110"/>
              <a:ext cx="1323980" cy="1323980"/>
            </a:xfrm>
            <a:prstGeom prst="arc">
              <a:avLst>
                <a:gd fmla="val 12935667" name="adj1"/>
                <a:gd fmla="val 19476206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813730" y="4808816"/>
            <a:ext cx="1200329" cy="1200329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156053" y="1267920"/>
            <a:ext cx="1323980" cy="2977675"/>
            <a:chOff x="2156053" y="1267920"/>
            <a:chExt cx="1323980" cy="2977675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2818381" y="1267920"/>
              <a:ext cx="0" cy="16485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弧形 11"/>
            <p:cNvSpPr/>
            <p:nvPr/>
          </p:nvSpPr>
          <p:spPr>
            <a:xfrm>
              <a:off x="2156053" y="2921615"/>
              <a:ext cx="1323980" cy="1323980"/>
            </a:xfrm>
            <a:prstGeom prst="arc">
              <a:avLst>
                <a:gd fmla="val 12935667" name="adj1"/>
                <a:gd fmla="val 19476206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椭圆 12"/>
          <p:cNvSpPr/>
          <p:nvPr/>
        </p:nvSpPr>
        <p:spPr>
          <a:xfrm>
            <a:off x="2217879" y="3099321"/>
            <a:ext cx="1200329" cy="1200329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3683979" y="1267920"/>
            <a:ext cx="1323980" cy="3708024"/>
            <a:chOff x="3683979" y="1267920"/>
            <a:chExt cx="1323980" cy="370802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4346307" y="1267920"/>
              <a:ext cx="0" cy="2378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弧形 15"/>
            <p:cNvSpPr/>
            <p:nvPr/>
          </p:nvSpPr>
          <p:spPr>
            <a:xfrm>
              <a:off x="3683979" y="3651964"/>
              <a:ext cx="1323980" cy="1323980"/>
            </a:xfrm>
            <a:prstGeom prst="arc">
              <a:avLst>
                <a:gd fmla="val 12935667" name="adj1"/>
                <a:gd fmla="val 19476206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椭圆 16"/>
          <p:cNvSpPr/>
          <p:nvPr/>
        </p:nvSpPr>
        <p:spPr>
          <a:xfrm>
            <a:off x="3745805" y="3829670"/>
            <a:ext cx="1200329" cy="1200329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5080905" y="1280132"/>
            <a:ext cx="1323980" cy="2502173"/>
            <a:chOff x="5080905" y="1263803"/>
            <a:chExt cx="1323980" cy="2502173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5743233" y="1263803"/>
              <a:ext cx="0" cy="11730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弧形 19"/>
            <p:cNvSpPr/>
            <p:nvPr/>
          </p:nvSpPr>
          <p:spPr>
            <a:xfrm>
              <a:off x="5080905" y="2441996"/>
              <a:ext cx="1323980" cy="1323980"/>
            </a:xfrm>
            <a:prstGeom prst="arc">
              <a:avLst>
                <a:gd fmla="val 12935667" name="adj1"/>
                <a:gd fmla="val 19476206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椭圆 20"/>
          <p:cNvSpPr/>
          <p:nvPr/>
        </p:nvSpPr>
        <p:spPr>
          <a:xfrm>
            <a:off x="5142731" y="2636031"/>
            <a:ext cx="1200329" cy="1200329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412482" y="3315241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业绩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统计</a:t>
            </a:r>
          </a:p>
        </p:txBody>
      </p:sp>
      <p:sp>
        <p:nvSpPr>
          <p:cNvPr id="23" name="矩形 22"/>
          <p:cNvSpPr/>
          <p:nvPr/>
        </p:nvSpPr>
        <p:spPr>
          <a:xfrm>
            <a:off x="3945520" y="4011316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工资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结算</a:t>
            </a:r>
          </a:p>
        </p:txBody>
      </p:sp>
      <p:sp>
        <p:nvSpPr>
          <p:cNvPr id="24" name="矩形 23"/>
          <p:cNvSpPr/>
          <p:nvPr/>
        </p:nvSpPr>
        <p:spPr>
          <a:xfrm>
            <a:off x="5342785" y="2820696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提成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3784" y="4993481"/>
            <a:ext cx="792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查询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系统</a:t>
            </a:r>
          </a:p>
        </p:txBody>
      </p:sp>
      <p:sp>
        <p:nvSpPr>
          <p:cNvPr id="26" name="矩形 25"/>
          <p:cNvSpPr/>
          <p:nvPr/>
        </p:nvSpPr>
        <p:spPr>
          <a:xfrm>
            <a:off x="7566281" y="733349"/>
            <a:ext cx="2026920" cy="533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7974448" y="80425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一键理财</a:t>
            </a:r>
          </a:p>
        </p:txBody>
      </p:sp>
      <p:sp>
        <p:nvSpPr>
          <p:cNvPr id="28" name="矩形 27"/>
          <p:cNvSpPr/>
          <p:nvPr/>
        </p:nvSpPr>
        <p:spPr>
          <a:xfrm>
            <a:off x="534675" y="640550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财务管理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536400"/>
            <a:ext cx="2648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1267920"/>
            <a:ext cx="958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2512609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9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0" nodeType="withEffect" presetClass="emph" presetID="19" presetSubtype="0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37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44" nodeType="withEffect" presetClass="emph" presetID="19" presetSubtype="0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7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8" nodeType="withEffect" presetClass="emph" presetID="19" presetSubtype="0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37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2" nodeType="withEffect" presetClass="emph" presetID="19" presetSubtype="0">
                                  <p:stCondLst>
                                    <p:cond delay="2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dur="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  <p:bldP grpId="1" spid="9"/>
      <p:bldP grpId="0" spid="13"/>
      <p:bldP grpId="1" spid="13"/>
      <p:bldP grpId="0" spid="17"/>
      <p:bldP grpId="1" spid="17"/>
      <p:bldP grpId="0" spid="21"/>
      <p:bldP grpId="1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4399867" y="1389450"/>
            <a:ext cx="3421452" cy="3421448"/>
          </a:xfrm>
          <a:prstGeom prst="ellipse">
            <a:avLst/>
          </a:prstGeom>
          <a:solidFill>
            <a:srgbClr val="E9118C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495151" y="2869341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大幅度降低美发店成本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629116" y="1389450"/>
            <a:ext cx="3421452" cy="3421448"/>
            <a:chOff x="8403649" y="1389450"/>
            <a:chExt cx="3421452" cy="3421448"/>
          </a:xfrm>
        </p:grpSpPr>
        <p:sp>
          <p:nvSpPr>
            <p:cNvPr id="7" name="椭圆 6"/>
            <p:cNvSpPr/>
            <p:nvPr/>
          </p:nvSpPr>
          <p:spPr>
            <a:xfrm>
              <a:off x="8403649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98935" y="2869340"/>
              <a:ext cx="32308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大幅度增加美发店收入</a:t>
              </a:r>
            </a:p>
          </p:txBody>
        </p:sp>
      </p:grpSp>
    </p:spTree>
    <p:extLst>
      <p:ext uri="{BB962C8B-B14F-4D97-AF65-F5344CB8AC3E}">
        <p14:creationId val="120293506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800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大幅度增加美发店收入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美渠电商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579108" y="5189293"/>
            <a:ext cx="10337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MICH EB</a:t>
            </a:r>
          </a:p>
        </p:txBody>
      </p:sp>
    </p:spTree>
    <p:extLst>
      <p:ext uri="{BB962C8B-B14F-4D97-AF65-F5344CB8AC3E}">
        <p14:creationId val="25372164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743800" y="2944404"/>
            <a:ext cx="5599855" cy="316874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039222" y="3128570"/>
            <a:ext cx="5009012" cy="237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zh-CN" spc="300" sz="2000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cs charset="0" panose="02020603050405020304" pitchFamily="18" typeface="Times New Roman"/>
              </a:rPr>
              <a:t>美渠专门为店家及消费客户建立了一个集销售、购物于一体的电商平台。美渠电商平台与美渠APP的结合，打造新世代O2O体验店。同时为广大消费顾客提供美发、购物新型平台。</a:t>
            </a:r>
          </a:p>
        </p:txBody>
      </p:sp>
      <p:sp>
        <p:nvSpPr>
          <p:cNvPr id="6" name="矩形 5"/>
          <p:cNvSpPr/>
          <p:nvPr/>
        </p:nvSpPr>
        <p:spPr>
          <a:xfrm>
            <a:off x="3898211" y="536736"/>
            <a:ext cx="5440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美渠重金打造美发垂直O2O</a:t>
            </a:r>
          </a:p>
        </p:txBody>
      </p:sp>
      <p:sp>
        <p:nvSpPr>
          <p:cNvPr id="7" name="矩形 6"/>
          <p:cNvSpPr/>
          <p:nvPr/>
        </p:nvSpPr>
        <p:spPr>
          <a:xfrm>
            <a:off x="3543728" y="486074"/>
            <a:ext cx="364845" cy="1547446"/>
          </a:xfrm>
          <a:prstGeom prst="rect">
            <a:avLst/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908573" y="1259797"/>
            <a:ext cx="7369752" cy="77372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898211" y="1415825"/>
            <a:ext cx="66487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美发店变身美发美品O2O体验店，直接增加收入！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78923" y="1259797"/>
            <a:ext cx="1564805" cy="15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弦形 10"/>
          <p:cNvSpPr/>
          <p:nvPr/>
        </p:nvSpPr>
        <p:spPr>
          <a:xfrm>
            <a:off x="8426545" y="3128570"/>
            <a:ext cx="2922666" cy="2922666"/>
          </a:xfrm>
          <a:prstGeom prst="chord">
            <a:avLst>
              <a:gd fmla="val 5412741" name="adj1"/>
              <a:gd fmla="val 16200000" name="adj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空心弧 11"/>
          <p:cNvSpPr/>
          <p:nvPr/>
        </p:nvSpPr>
        <p:spPr>
          <a:xfrm rot="5400000">
            <a:off x="8609275" y="3311300"/>
            <a:ext cx="2557205" cy="2557205"/>
          </a:xfrm>
          <a:prstGeom prst="blockArc">
            <a:avLst>
              <a:gd fmla="val 10800000" name="adj1"/>
              <a:gd fmla="val 21597935" name="adj2"/>
              <a:gd fmla="val 11700" name="adj3"/>
            </a:avLst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8771808" y="3503894"/>
            <a:ext cx="2232140" cy="2232140"/>
          </a:xfrm>
          <a:prstGeom prst="arc">
            <a:avLst>
              <a:gd fmla="val 16200000" name="adj1"/>
              <a:gd fmla="val 5348564" name="adj2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053425" y="3931462"/>
            <a:ext cx="1198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收入</a:t>
            </a:r>
          </a:p>
          <a:p>
            <a:r>
              <a:rPr altLang="en-US" lang="zh-CN" smtClean="0" sz="40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直升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77922" y="3991677"/>
            <a:ext cx="16116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7200">
                <a:solidFill>
                  <a:srgbClr val="FF0000"/>
                </a:solidFill>
                <a:latin charset="0" panose="04040905080b02020502" pitchFamily="82" typeface="Broadway"/>
                <a:ea charset="-122" panose="01010104010101010101" pitchFamily="2" typeface="时尚中黑简体"/>
              </a:rPr>
              <a:t>200%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978923" y="1261500"/>
            <a:ext cx="0" cy="1682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http://img.taopic.com/uploads/allimg/110220/6311-11022012461071.jpg" id="17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852" l="18100" r="89500" t="9595">
                        <a14:foregroundMark x1="46100" x2="65200" y1="26387" y2="44378"/>
                        <a14:foregroundMark x1="44200" x2="57000" y1="38081" y2="42879"/>
                        <a14:foregroundMark x1="51900" x2="67100" y1="22939" y2="28036"/>
                        <a14:foregroundMark x1="50600" x2="62900" y1="26537" y2="32384"/>
                        <a14:foregroundMark x1="80400" x2="85300" y1="28936" y2="32834"/>
                        <a14:foregroundMark x1="66400" x2="61600" y1="65367" y2="77661"/>
                        <a14:foregroundMark x1="55200" x2="60400" y1="94453" y2="81559"/>
                        <a14:foregroundMark x1="22300" x2="23200" y1="56972" y2="37781"/>
                        <a14:backgroundMark x1="67700" x2="72800" y1="67316" y2="62369"/>
                        <a14:backgroundMark x1="65200" x2="62600" y1="73163" y2="8096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3816" r="6180"/>
          <a:stretch>
            <a:fillRect/>
          </a:stretch>
        </p:blipFill>
        <p:spPr bwMode="auto">
          <a:xfrm>
            <a:off x="399770" y="116665"/>
            <a:ext cx="2779113" cy="23169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7955742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mph" presetID="19" presetSubtype="0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8C"/>
                                      </p:to>
                                    </p:animClr>
                                    <p:animClr clrSpc="rgb" dir="cw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118C"/>
                                      </p:to>
                                    </p:animClr>
                                    <p:set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3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3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1"/>
      <p:bldP grpId="0" spid="12"/>
      <p:bldP grpId="0" spid="13"/>
      <p:bldP grpId="0" spid="14"/>
      <p:bldP grpId="0" spid="1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80558" y="2514252"/>
            <a:ext cx="3230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大幅度降低美发店成本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功能效应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36982" y="5235012"/>
            <a:ext cx="2118042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Security Monitoring</a:t>
            </a:r>
          </a:p>
        </p:txBody>
      </p:sp>
    </p:spTree>
    <p:extLst>
      <p:ext uri="{BB962C8B-B14F-4D97-AF65-F5344CB8AC3E}">
        <p14:creationId val="1386724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552647" y="3679873"/>
            <a:ext cx="24688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FF0000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WHY？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807955" y="4605843"/>
            <a:ext cx="4198388" cy="1402144"/>
            <a:chOff x="5807955" y="4605843"/>
            <a:chExt cx="4198388" cy="1402144"/>
          </a:xfrm>
        </p:grpSpPr>
        <p:sp>
          <p:nvSpPr>
            <p:cNvPr id="6" name="文本框 5"/>
            <p:cNvSpPr txBox="1"/>
            <p:nvPr/>
          </p:nvSpPr>
          <p:spPr>
            <a:xfrm>
              <a:off x="6391251" y="5090909"/>
              <a:ext cx="3356293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能做到信息化管理的只有5.72%</a:t>
              </a:r>
            </a:p>
          </p:txBody>
        </p:sp>
        <p:sp>
          <p:nvSpPr>
            <p:cNvPr id="7" name="弧形 6"/>
            <p:cNvSpPr/>
            <p:nvPr/>
          </p:nvSpPr>
          <p:spPr>
            <a:xfrm rot="2700000">
              <a:off x="5884495" y="4686150"/>
              <a:ext cx="1249065" cy="1249065"/>
            </a:xfrm>
            <a:prstGeom prst="arc">
              <a:avLst>
                <a:gd fmla="val 20887794" name="adj1"/>
                <a:gd fmla="val 16988131" name="adj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8" name="弦形 7"/>
            <p:cNvSpPr/>
            <p:nvPr/>
          </p:nvSpPr>
          <p:spPr>
            <a:xfrm>
              <a:off x="5807955" y="4605843"/>
              <a:ext cx="1402144" cy="1402144"/>
            </a:xfrm>
            <a:prstGeom prst="chord">
              <a:avLst>
                <a:gd fmla="val 4720851" name="adj1"/>
                <a:gd fmla="val 11040325" name="adj2"/>
              </a:avLst>
            </a:prstGeom>
            <a:solidFill>
              <a:srgbClr val="E9118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83134539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2.59259E-06 L -0.14857 -0.37153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矩形 61"/>
          <p:cNvSpPr/>
          <p:nvPr/>
        </p:nvSpPr>
        <p:spPr>
          <a:xfrm>
            <a:off x="456250" y="4499834"/>
            <a:ext cx="4120636" cy="926329"/>
          </a:xfrm>
          <a:prstGeom prst="rect">
            <a:avLst/>
          </a:prstGeom>
          <a:solidFill>
            <a:srgbClr val="DA106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7030322" y="2084481"/>
            <a:ext cx="601068" cy="440007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631390" y="2044478"/>
            <a:ext cx="4120636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 flipH="1">
            <a:off x="7631390" y="2055737"/>
            <a:ext cx="4120636" cy="1201318"/>
          </a:xfrm>
          <a:prstGeom prst="rect">
            <a:avLst/>
          </a:prstGeom>
          <a:solidFill>
            <a:srgbClr val="DA106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矩形 43"/>
          <p:cNvSpPr/>
          <p:nvPr/>
        </p:nvSpPr>
        <p:spPr>
          <a:xfrm>
            <a:off x="475239" y="2901095"/>
            <a:ext cx="4120636" cy="1194101"/>
          </a:xfrm>
          <a:prstGeom prst="rect">
            <a:avLst/>
          </a:prstGeom>
          <a:solidFill>
            <a:srgbClr val="DA106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5555047" y="2887673"/>
            <a:ext cx="1129049" cy="1129049"/>
          </a:xfrm>
          <a:prstGeom prst="ellipse">
            <a:avLst/>
          </a:prstGeom>
          <a:gradFill flip="none" rotWithShape="1">
            <a:gsLst>
              <a:gs pos="0">
                <a:srgbClr val="EC52C0"/>
              </a:gs>
              <a:gs pos="71000">
                <a:srgbClr val="DA1067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 rot="12733870">
            <a:off x="5245548" y="2581373"/>
            <a:ext cx="1737042" cy="1737042"/>
            <a:chOff x="5144035" y="2472278"/>
            <a:chExt cx="1913441" cy="1913441"/>
          </a:xfrm>
          <a:gradFill flip="none" rotWithShape="1">
            <a:gsLst>
              <a:gs pos="43000">
                <a:srgbClr val="DA1067"/>
              </a:gs>
              <a:gs pos="0">
                <a:schemeClr val="bg1">
                  <a:alpha val="21000"/>
                </a:schemeClr>
              </a:gs>
            </a:gsLst>
            <a:lin ang="2700000" scaled="1"/>
          </a:gradFill>
        </p:grpSpPr>
        <p:sp>
          <p:nvSpPr>
            <p:cNvPr id="19" name="同心圆 18"/>
            <p:cNvSpPr/>
            <p:nvPr/>
          </p:nvSpPr>
          <p:spPr>
            <a:xfrm>
              <a:off x="5144035" y="2472278"/>
              <a:ext cx="1913441" cy="1913441"/>
            </a:xfrm>
            <a:prstGeom prst="donut">
              <a:avLst>
                <a:gd fmla="val 11037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18407412">
              <a:off x="6455263" y="3586150"/>
              <a:ext cx="293400" cy="3589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 rot="12733870">
            <a:off x="4790727" y="2125202"/>
            <a:ext cx="2653989" cy="2653989"/>
            <a:chOff x="4634247" y="1967247"/>
            <a:chExt cx="2923505" cy="2923505"/>
          </a:xfrm>
          <a:gradFill>
            <a:gsLst>
              <a:gs pos="63000">
                <a:srgbClr val="DA1067"/>
              </a:gs>
              <a:gs pos="100000">
                <a:schemeClr val="bg1">
                  <a:alpha val="21000"/>
                </a:schemeClr>
              </a:gs>
            </a:gsLst>
            <a:lin ang="0" scaled="1"/>
          </a:gradFill>
        </p:grpSpPr>
        <p:sp>
          <p:nvSpPr>
            <p:cNvPr id="18" name="同心圆 17"/>
            <p:cNvSpPr/>
            <p:nvPr/>
          </p:nvSpPr>
          <p:spPr>
            <a:xfrm>
              <a:off x="4634247" y="1967247"/>
              <a:ext cx="2923505" cy="2923505"/>
            </a:xfrm>
            <a:prstGeom prst="donut">
              <a:avLst>
                <a:gd fmla="val 11344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5001632" y="3170928"/>
              <a:ext cx="437940" cy="5357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666317" y="3006837"/>
            <a:ext cx="8940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拥有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美渠</a:t>
            </a:r>
          </a:p>
        </p:txBody>
      </p:sp>
      <p:sp>
        <p:nvSpPr>
          <p:cNvPr id="27" name="矩形 26"/>
          <p:cNvSpPr/>
          <p:nvPr/>
        </p:nvSpPr>
        <p:spPr>
          <a:xfrm>
            <a:off x="484039" y="2893009"/>
            <a:ext cx="409503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2.拥有美渠，可以大幅度提高客户的发型满意度。</a:t>
            </a:r>
          </a:p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客户自主设计发型，加上发型师直观看图分析，打造最适合发型。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54827" y="4480817"/>
            <a:ext cx="412205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3.拥有美渠，等待也是一件快乐的事情</a:t>
            </a:r>
          </a:p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通过娱乐资讯功能，美发的过程不再沉闷，而是其乐融融。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626038" y="2059018"/>
            <a:ext cx="412205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4.拥有美渠，消费者与美发店有了更多的沟通</a:t>
            </a:r>
          </a:p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三种评论方式同时进行，及时倾听消费者的需与求。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4590147" y="1386183"/>
            <a:ext cx="589378" cy="1123314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480331" y="1398246"/>
            <a:ext cx="4120636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80331" y="1409503"/>
            <a:ext cx="4120636" cy="1194101"/>
          </a:xfrm>
          <a:prstGeom prst="rect">
            <a:avLst/>
          </a:prstGeom>
          <a:solidFill>
            <a:srgbClr val="DA106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597012" y="1403276"/>
            <a:ext cx="388898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1.拥有美渠，可以享受最便捷的美发过程。</a:t>
            </a:r>
          </a:p>
          <a:p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预约，美发，支付，处处体现出美渠以及美发店的良苦用心。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 flipV="1">
            <a:off x="4586341" y="2901095"/>
            <a:ext cx="203462" cy="401469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69511" y="2893206"/>
            <a:ext cx="4120636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423238" y="3398793"/>
            <a:ext cx="208152" cy="284363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631390" y="3683154"/>
            <a:ext cx="4120636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 flipH="1">
            <a:off x="7631390" y="3694412"/>
            <a:ext cx="4120636" cy="921254"/>
          </a:xfrm>
          <a:prstGeom prst="rect">
            <a:avLst/>
          </a:prstGeom>
          <a:solidFill>
            <a:srgbClr val="DA106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7637990" y="3683154"/>
            <a:ext cx="41157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5.拥有美渠，连交朋友也变得如此简单。</a:t>
            </a:r>
          </a:p>
          <a:p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美渠为你寻找拥有共同爱好，同样审美观的知心好友。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4576886" y="4229544"/>
            <a:ext cx="458307" cy="259033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456250" y="4488577"/>
            <a:ext cx="4120636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4255245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3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50"/>
      <p:bldP grpId="0" spid="44"/>
      <p:bldP grpId="0" spid="20"/>
      <p:bldP grpId="0" spid="25"/>
      <p:bldP grpId="0" spid="27"/>
      <p:bldP grpId="0" spid="28"/>
      <p:bldP grpId="0" spid="29"/>
      <p:bldP grpId="0" spid="41"/>
      <p:bldP grpId="0" spid="26"/>
      <p:bldP grpId="0" spid="55"/>
      <p:bldP grpId="0" spid="3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5080337" y="2866434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成熟运营团队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80337" y="3357659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专业技术团队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80337" y="2375210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雄厚资金支持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6174" y="3848884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FF0000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天时地利人和</a:t>
            </a:r>
          </a:p>
        </p:txBody>
      </p:sp>
      <p:cxnSp>
        <p:nvCxnSpPr>
          <p:cNvPr id="8" name="直接连接符 7"/>
          <p:cNvCxnSpPr>
            <a:stCxn id="6" idx="0"/>
          </p:cNvCxnSpPr>
          <p:nvPr/>
        </p:nvCxnSpPr>
        <p:spPr>
          <a:xfrm>
            <a:off x="6086177" y="2375210"/>
            <a:ext cx="10156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080337" y="2375210"/>
            <a:ext cx="0" cy="1473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117079" y="2375210"/>
            <a:ext cx="0" cy="1473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26174" y="3848884"/>
            <a:ext cx="11541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111662" y="3848884"/>
            <a:ext cx="11541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926174" y="3834564"/>
            <a:ext cx="0" cy="9376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8265824" y="3848884"/>
            <a:ext cx="0" cy="9233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4772214"/>
            <a:ext cx="394141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265824" y="4772214"/>
            <a:ext cx="39261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080337" y="2372980"/>
            <a:ext cx="10156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9546629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xit" presetID="22" presetSubtype="2">
                                  <p:stCondLst>
                                    <p:cond delay="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22" presetSubtype="8">
                                  <p:stCondLst>
                                    <p:cond delay="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22" presetSubtype="8">
                                  <p:stCondLst>
                                    <p:cond delay="1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22" presetSubtype="2">
                                  <p:stCondLst>
                                    <p:cond delay="1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xit" presetID="22" presetSubtype="1">
                                  <p:stCondLst>
                                    <p:cond delay="2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xit" presetID="22" presetSubtype="1">
                                  <p:stCondLst>
                                    <p:cond delay="2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22" presetSubtype="2">
                                  <p:stCondLst>
                                    <p:cond delay="25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xit" presetID="22" presetSubtype="8">
                                  <p:stCondLst>
                                    <p:cond delay="250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5958213" y="-995252"/>
            <a:ext cx="275573" cy="275573"/>
          </a:xfrm>
          <a:prstGeom prst="ellipse">
            <a:avLst/>
          </a:prstGeom>
          <a:solidFill>
            <a:srgbClr val="CF17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016366" y="3091156"/>
            <a:ext cx="147351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Wing</a:t>
            </a:r>
          </a:p>
        </p:txBody>
      </p:sp>
      <p:sp>
        <p:nvSpPr>
          <p:cNvPr id="19" name="矩形 18"/>
          <p:cNvSpPr/>
          <p:nvPr/>
        </p:nvSpPr>
        <p:spPr>
          <a:xfrm>
            <a:off x="6302631" y="3090025"/>
            <a:ext cx="84486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</a:t>
            </a:r>
          </a:p>
        </p:txBody>
      </p:sp>
      <p:sp>
        <p:nvSpPr>
          <p:cNvPr id="17" name="矩形 16"/>
          <p:cNvSpPr/>
          <p:nvPr/>
        </p:nvSpPr>
        <p:spPr>
          <a:xfrm>
            <a:off x="4853187" y="0"/>
            <a:ext cx="2485623" cy="1767626"/>
          </a:xfrm>
          <a:prstGeom prst="rect">
            <a:avLst/>
          </a:prstGeom>
          <a:solidFill>
            <a:srgbClr val="CF1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5016366" y="1767626"/>
            <a:ext cx="2139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947326" y="1700373"/>
            <a:ext cx="164205" cy="164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5016366" y="3089175"/>
            <a:ext cx="2135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WingCo</a:t>
            </a:r>
          </a:p>
        </p:txBody>
      </p:sp>
      <p:sp>
        <p:nvSpPr>
          <p:cNvPr id="40" name="椭圆 39"/>
          <p:cNvSpPr/>
          <p:nvPr/>
        </p:nvSpPr>
        <p:spPr>
          <a:xfrm>
            <a:off x="6007681" y="3365435"/>
            <a:ext cx="169817" cy="169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 rot="1986916">
            <a:off x="6668994" y="2936052"/>
            <a:ext cx="517855" cy="498203"/>
            <a:chOff x="1922378" y="4538949"/>
            <a:chExt cx="1869126" cy="1798194"/>
          </a:xfrm>
        </p:grpSpPr>
        <p:sp>
          <p:nvSpPr>
            <p:cNvPr id="6" name="任意多边形 5"/>
            <p:cNvSpPr/>
            <p:nvPr/>
          </p:nvSpPr>
          <p:spPr>
            <a:xfrm>
              <a:off x="1948080" y="4538949"/>
              <a:ext cx="776624" cy="802326"/>
            </a:xfrm>
            <a:custGeom>
              <a:gdLst>
                <a:gd fmla="*/ 716097 w 776624" name="connsiteX0"/>
                <a:gd fmla="*/ 0 h 802326" name="connsiteY0"/>
                <a:gd fmla="*/ 705080 w 776624" name="connsiteX1"/>
                <a:gd fmla="*/ 738130 h 802326" name="connsiteY1"/>
                <a:gd fmla="*/ 0 w 776624" name="connsiteX2"/>
                <a:gd fmla="*/ 716097 h 8023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802326" w="776624">
                  <a:moveTo>
                    <a:pt x="716097" y="0"/>
                  </a:moveTo>
                  <a:cubicBezTo>
                    <a:pt x="770263" y="309390"/>
                    <a:pt x="824429" y="618781"/>
                    <a:pt x="705080" y="738130"/>
                  </a:cubicBezTo>
                  <a:cubicBezTo>
                    <a:pt x="585731" y="857479"/>
                    <a:pt x="292865" y="786788"/>
                    <a:pt x="0" y="71609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 flipH="1">
              <a:off x="3002029" y="4538949"/>
              <a:ext cx="776624" cy="802326"/>
            </a:xfrm>
            <a:custGeom>
              <a:gdLst>
                <a:gd fmla="*/ 716097 w 776624" name="connsiteX0"/>
                <a:gd fmla="*/ 0 h 802326" name="connsiteY0"/>
                <a:gd fmla="*/ 705080 w 776624" name="connsiteX1"/>
                <a:gd fmla="*/ 738130 h 802326" name="connsiteY1"/>
                <a:gd fmla="*/ 0 w 776624" name="connsiteX2"/>
                <a:gd fmla="*/ 716097 h 8023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802326" w="776624">
                  <a:moveTo>
                    <a:pt x="716097" y="0"/>
                  </a:moveTo>
                  <a:cubicBezTo>
                    <a:pt x="770263" y="309390"/>
                    <a:pt x="824429" y="618781"/>
                    <a:pt x="705080" y="738130"/>
                  </a:cubicBezTo>
                  <a:cubicBezTo>
                    <a:pt x="585731" y="857479"/>
                    <a:pt x="292865" y="786788"/>
                    <a:pt x="0" y="71609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 rot="16200000">
              <a:off x="1935229" y="5547668"/>
              <a:ext cx="776624" cy="802326"/>
            </a:xfrm>
            <a:custGeom>
              <a:gdLst>
                <a:gd fmla="*/ 716097 w 776624" name="connsiteX0"/>
                <a:gd fmla="*/ 0 h 802326" name="connsiteY0"/>
                <a:gd fmla="*/ 705080 w 776624" name="connsiteX1"/>
                <a:gd fmla="*/ 738130 h 802326" name="connsiteY1"/>
                <a:gd fmla="*/ 0 w 776624" name="connsiteX2"/>
                <a:gd fmla="*/ 716097 h 8023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802326" w="776624">
                  <a:moveTo>
                    <a:pt x="716097" y="0"/>
                  </a:moveTo>
                  <a:cubicBezTo>
                    <a:pt x="770263" y="309390"/>
                    <a:pt x="824429" y="618781"/>
                    <a:pt x="705080" y="738130"/>
                  </a:cubicBezTo>
                  <a:cubicBezTo>
                    <a:pt x="585731" y="857479"/>
                    <a:pt x="292865" y="786788"/>
                    <a:pt x="0" y="71609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5400000">
              <a:off x="3002029" y="5547668"/>
              <a:ext cx="776624" cy="802326"/>
            </a:xfrm>
            <a:custGeom>
              <a:gdLst>
                <a:gd fmla="*/ 716097 w 776624" name="connsiteX0"/>
                <a:gd fmla="*/ 0 h 802326" name="connsiteY0"/>
                <a:gd fmla="*/ 705080 w 776624" name="connsiteX1"/>
                <a:gd fmla="*/ 738130 h 802326" name="connsiteY1"/>
                <a:gd fmla="*/ 0 w 776624" name="connsiteX2"/>
                <a:gd fmla="*/ 716097 h 802326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802326" w="776624">
                  <a:moveTo>
                    <a:pt x="716097" y="0"/>
                  </a:moveTo>
                  <a:cubicBezTo>
                    <a:pt x="770263" y="309390"/>
                    <a:pt x="824429" y="618781"/>
                    <a:pt x="705080" y="738130"/>
                  </a:cubicBezTo>
                  <a:cubicBezTo>
                    <a:pt x="585731" y="857479"/>
                    <a:pt x="292865" y="786788"/>
                    <a:pt x="0" y="71609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2209726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52 0.57037" pathEditMode="relative" ptsTypes="AA" rAng="0">
                                      <p:cBhvr>
                                        <p:cTn dur="1800" fill="hold" id="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51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" nodeType="withEffect" presetClass="emph" presetID="6" presetSubtype="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350" fill="hold" id="8"/>
                                        <p:tgtEl>
                                          <p:spTgt spid="7"/>
                                        </p:tgtEl>
                                      </p:cBhvr>
                                      <p:by x="5500000" y="55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fill="hold" grpId="0" id="14" nodeType="withEffect" presetClass="entr" presetID="38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17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9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20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32" presetSubtype="0" repeatCount="5000">
                                  <p:stCondLst>
                                    <p:cond delay="4300"/>
                                  </p:stCondLst>
                                  <p:childTnLst>
                                    <p:animRot by="120000">
                                      <p:cBhvr>
                                        <p:cTn dur="2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" fill="hold" id="23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" fill="hold" id="24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" fill="hold" id="25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" fill="hold" id="26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" nodeType="withEffect" presetClass="exit" presetID="22" presetSubtype="2">
                                  <p:stCondLst>
                                    <p:cond delay="53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7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16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70000" fill="hold" grpId="1" id="34" nodeType="withEffect" presetClass="path" presetID="51" presetSubtype="0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8.33333E-07 -0.00255 C -0.05833 0.00023 -0.10911 0.00787 -0.16536 0.04537 C -0.20677 0.07129 -0.22721 0.10208 -0.22773 0.12453 C -0.22773 0.15046 -0.1888 0.20486 -0.15299 0.22592 C -0.10781 0.25208 -0.10586 0.24907 -8.33333E-07 0.25856" pathEditMode="fixed" ptsTypes="AAAAA" rAng="0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30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6" nodeType="withEffect" presetClass="path" presetID="35" presetSubtype="0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5.55112E-17 0.26111 L 0.61797 0.25741" pathEditMode="relative" ptsTypes="AA" rAng="0">
                                      <p:cBhvr>
                                        <p:cTn dur="3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-185"/>
                                    </p:animMotion>
                                  </p:childTnLst>
                                </p:cTn>
                              </p:par>
                              <p:par>
                                <p:cTn accel="50000" fill="hold" grpId="0" id="38" nodeType="withEffect" presetClass="entr" presetID="38" presetSubtype="0">
                                  <p:stCondLst>
                                    <p:cond delay="4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4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4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4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7" nodeType="withEffect" presetClass="exit" presetID="1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9" nodeType="withEffect" presetClass="exit" presetID="1" presetSubtype="0">
                                  <p:stCondLst>
                                    <p:cond delay="5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1" nodeType="withEffect" presetClass="emph" presetID="34" presetSubtype="0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4.16667E-07 -1.85185E-06 L 4.16667E-07 -0.06481" pathEditMode="relative" ptsTypes="AA" rAng="0">
                                      <p:cBhvr>
                                        <p:cTn accel="50000" autoRev="1" decel="50000" dur="25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  <p:animRot by="1500000">
                                      <p:cBhvr>
                                        <p:cTn dur="12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54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5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5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26" presetSubtype="0">
                                  <p:stCondLst>
                                    <p:cond delay="7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3" nodeType="withEffect" presetClass="exit" presetID="6" presetSubtype="16">
                                  <p:stCondLst>
                                    <p:cond delay="7700"/>
                                  </p:stCondLst>
                                  <p:childTnLst>
                                    <p:animEffect filter="circle(in)" transition="out">
                                      <p:cBhvr>
                                        <p:cTn dur="35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22" presetSubtype="2">
                                  <p:stCondLst>
                                    <p:cond delay="77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200" id="6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74" nodeType="withEffect" presetClass="path" presetID="35" presetSubtype="0">
                                  <p:stCondLst>
                                    <p:cond delay="8300"/>
                                  </p:stCondLst>
                                  <p:childTnLst>
                                    <p:animMotion origin="layout" path="M 6.25E-07 7.40741E-07 L -0.03997 7.40741E-07" pathEditMode="relative" ptsTypes="AA" rAng="0">
                                      <p:cBhvr>
                                        <p:cTn dur="700" fill="hold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76" nodeType="withEffect" presetClass="path" presetID="63" presetSubtype="0">
                                  <p:stCondLst>
                                    <p:cond delay="9300"/>
                                  </p:stCondLst>
                                  <p:childTnLst>
                                    <p:animMotion origin="layout" path="M 6.25E-07 7.40741E-07 L 0.52357 7.40741E-07" pathEditMode="relative" ptsTypes="AA" rAng="0">
                                      <p:cBhvr>
                                        <p:cTn dur="3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1" spid="8"/>
      <p:bldP grpId="0" spid="19"/>
      <p:bldP grpId="1" spid="19"/>
      <p:bldP grpId="0" spid="17"/>
      <p:bldP grpId="0" spid="21"/>
      <p:bldP grpId="1" spid="21"/>
      <p:bldP grpId="2" spid="21"/>
      <p:bldP grpId="0" spid="22"/>
      <p:bldP grpId="1" spid="22"/>
      <p:bldP grpId="2" spid="22"/>
      <p:bldP grpId="0" spid="40"/>
      <p:bldP grpId="1" spid="40"/>
      <p:bldP grpId="2" spid="4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451685" y="350436"/>
            <a:ext cx="5237480" cy="6156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9900">
                <a:solidFill>
                  <a:srgbClr val="FF0000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美渠</a:t>
            </a:r>
          </a:p>
          <a:p>
            <a:r>
              <a:rPr altLang="en-US" b="1" lang="zh-CN" smtClean="0" sz="19900">
                <a:solidFill>
                  <a:srgbClr val="FF0000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中国</a:t>
            </a:r>
          </a:p>
        </p:txBody>
      </p:sp>
    </p:spTree>
    <p:extLst>
      <p:ext uri="{BB962C8B-B14F-4D97-AF65-F5344CB8AC3E}">
        <p14:creationId val="175755760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666774"/>
            <a:ext cx="12192000" cy="298994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72456" y="937442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41972" y="3264919"/>
            <a:ext cx="95205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渠中国成立于2014年1月，由多元化专业团队组成，以美渠网络产品为依托，通过对传统美发行业与一体化社交、咨询、管理和采购供应平台的开发，以及电子科技功能的模块架设，我们可以实现增强服务功能，降低店铺成本，增加店铺收入三大功能，把美发店铺打造成一个高科技体验平台。</a:t>
            </a:r>
          </a:p>
        </p:txBody>
      </p:sp>
      <p:sp>
        <p:nvSpPr>
          <p:cNvPr id="7" name="椭圆 6"/>
          <p:cNvSpPr/>
          <p:nvPr/>
        </p:nvSpPr>
        <p:spPr>
          <a:xfrm>
            <a:off x="846186" y="621377"/>
            <a:ext cx="1155349" cy="11553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>
            <a:stCxn id="7" idx="0"/>
          </p:cNvCxnSpPr>
          <p:nvPr/>
        </p:nvCxnSpPr>
        <p:spPr>
          <a:xfrm flipH="1">
            <a:off x="1423860" y="621377"/>
            <a:ext cx="1" cy="20453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427289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9" nodeType="afterEffect" presetClass="emph" presetID="19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8C"/>
                                      </p:to>
                                    </p:animClr>
                                    <p:animClr clrSpc="rgb" dir="cw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118C"/>
                                      </p:to>
                                    </p:animClr>
                                    <p:set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399867" y="1389450"/>
            <a:ext cx="3421452" cy="3421448"/>
            <a:chOff x="4419311" y="1389450"/>
            <a:chExt cx="3421452" cy="3421448"/>
          </a:xfrm>
        </p:grpSpPr>
        <p:sp>
          <p:nvSpPr>
            <p:cNvPr id="5" name="椭圆 4"/>
            <p:cNvSpPr/>
            <p:nvPr/>
          </p:nvSpPr>
          <p:spPr>
            <a:xfrm>
              <a:off x="4419311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14596" y="2869341"/>
              <a:ext cx="32308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大幅度降低美发店成本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0618" y="1389450"/>
            <a:ext cx="3421452" cy="3421448"/>
            <a:chOff x="170618" y="1389450"/>
            <a:chExt cx="3421452" cy="3421448"/>
          </a:xfrm>
        </p:grpSpPr>
        <p:sp>
          <p:nvSpPr>
            <p:cNvPr id="8" name="椭圆 7"/>
            <p:cNvSpPr/>
            <p:nvPr/>
          </p:nvSpPr>
          <p:spPr>
            <a:xfrm>
              <a:off x="170618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8305" y="2869341"/>
              <a:ext cx="2926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增强美发店服务功能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29116" y="1389450"/>
            <a:ext cx="3421452" cy="3421448"/>
            <a:chOff x="8403649" y="1389450"/>
            <a:chExt cx="3421452" cy="3421448"/>
          </a:xfrm>
        </p:grpSpPr>
        <p:sp>
          <p:nvSpPr>
            <p:cNvPr id="11" name="椭圆 10"/>
            <p:cNvSpPr/>
            <p:nvPr/>
          </p:nvSpPr>
          <p:spPr>
            <a:xfrm>
              <a:off x="8403649" y="1389450"/>
              <a:ext cx="3421452" cy="3421448"/>
            </a:xfrm>
            <a:prstGeom prst="ellipse">
              <a:avLst/>
            </a:prstGeom>
            <a:solidFill>
              <a:srgbClr val="E9118C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98932" y="2869340"/>
              <a:ext cx="32308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>
                      <a:lumMod val="9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大幅度增加美发店收入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03776" y="3392488"/>
            <a:ext cx="181363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如何实现</a:t>
            </a:r>
          </a:p>
        </p:txBody>
      </p:sp>
    </p:spTree>
    <p:extLst>
      <p:ext uri="{BB962C8B-B14F-4D97-AF65-F5344CB8AC3E}">
        <p14:creationId val="274609896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7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1.85185E-06 L -0.00117 -0.09884" pathEditMode="relative" ptsTypes="AA" rAng="0">
                                      <p:cBhvr>
                                        <p:cTn dur="2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95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1.85185E-06 L 0.26484 0.19468" pathEditMode="relative" ptsTypes="AA" rAng="0">
                                      <p:cBhvr>
                                        <p:cTn dur="2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972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1.85185E-06 L -0.26446 0.20209" pathEditMode="relative" ptsTypes="AA" rAng="0">
                                      <p:cBhvr>
                                        <p:cTn dur="2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398520" y="2730570"/>
            <a:ext cx="3421452" cy="3421448"/>
          </a:xfrm>
          <a:prstGeom prst="ellipse">
            <a:avLst/>
          </a:prstGeom>
          <a:solidFill>
            <a:srgbClr val="E9118C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3646206" y="4210460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增强美发店服务功能</a:t>
            </a:r>
          </a:p>
        </p:txBody>
      </p:sp>
      <p:sp>
        <p:nvSpPr>
          <p:cNvPr id="8" name="椭圆 7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5198168" y="474551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美发预约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55235" y="5235012"/>
            <a:ext cx="208153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 hair appointment</a:t>
            </a:r>
          </a:p>
        </p:txBody>
      </p:sp>
    </p:spTree>
    <p:extLst>
      <p:ext uri="{BB962C8B-B14F-4D97-AF65-F5344CB8AC3E}">
        <p14:creationId val="127084222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08099 -0.2493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47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08099 -0.2493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0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2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6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xit" presetID="2" presetSubtype="8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2" presetSubtype="8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6" nodeType="withEffect" presetClass="exit" presetID="2" presetSubtype="4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2" presetSubtype="4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9"/>
      <p:bldP grpId="1" spid="9"/>
      <p:bldP grpId="0" spid="12"/>
      <p:bldP grpId="1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75796" y="5129217"/>
            <a:ext cx="8215532" cy="1338828"/>
          </a:xfrm>
          <a:prstGeom prst="rect">
            <a:avLst/>
          </a:prstGeom>
          <a:solidFill>
            <a:srgbClr val="E911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002824" y="848922"/>
            <a:ext cx="3724896" cy="3724896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116472" y="5211105"/>
            <a:ext cx="794824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pc="300" sz="1600">
                <a:solidFill>
                  <a:schemeClr val="bg1"/>
                </a:solidFill>
                <a:ea charset="-122" panose="020b0503020204020204" pitchFamily="34" typeface="微软雅黑"/>
                <a:cs charset="0" panose="02020603050405020304" pitchFamily="18" typeface="Times New Roman"/>
              </a:rPr>
              <a:t>消费者可通过APP预约功能，查看附近美发店，并且可以选择美发师进行预约。而美发师也可以对自己的客户进行邀约，并且利用客人排期表管理自己一周内的美发预约安排。</a:t>
            </a:r>
          </a:p>
        </p:txBody>
      </p:sp>
      <p:sp>
        <p:nvSpPr>
          <p:cNvPr id="7" name="同心圆 6"/>
          <p:cNvSpPr/>
          <p:nvPr/>
        </p:nvSpPr>
        <p:spPr>
          <a:xfrm>
            <a:off x="3952210" y="811956"/>
            <a:ext cx="3798827" cy="3798827"/>
          </a:xfrm>
          <a:prstGeom prst="donut">
            <a:avLst>
              <a:gd fmla="val 7253" name="adj"/>
            </a:avLst>
          </a:prstGeom>
          <a:solidFill>
            <a:srgbClr val="F96197"/>
          </a:solidFill>
          <a:ln>
            <a:solidFill>
              <a:srgbClr val="F96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4667871" y="1513969"/>
            <a:ext cx="2394801" cy="2394801"/>
          </a:xfrm>
          <a:prstGeom prst="donut">
            <a:avLst>
              <a:gd fmla="val 16019" name="adj"/>
            </a:avLst>
          </a:prstGeom>
          <a:solidFill>
            <a:srgbClr val="F96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68084" y="2314182"/>
            <a:ext cx="794376" cy="794376"/>
          </a:xfrm>
          <a:prstGeom prst="ellipse">
            <a:avLst/>
          </a:prstGeom>
          <a:solidFill>
            <a:srgbClr val="F96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同心圆 9"/>
          <p:cNvSpPr/>
          <p:nvPr/>
        </p:nvSpPr>
        <p:spPr>
          <a:xfrm>
            <a:off x="3809009" y="655107"/>
            <a:ext cx="4112525" cy="4112525"/>
          </a:xfrm>
          <a:prstGeom prst="donut">
            <a:avLst>
              <a:gd fmla="val 3756" name="adj"/>
            </a:avLst>
          </a:prstGeom>
          <a:solidFill>
            <a:srgbClr val="E91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rot="19841386">
            <a:off x="3382497" y="1794457"/>
            <a:ext cx="542163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3步到位</a:t>
            </a:r>
          </a:p>
        </p:txBody>
      </p:sp>
      <p:cxnSp>
        <p:nvCxnSpPr>
          <p:cNvPr id="12" name="直接连接符 11"/>
          <p:cNvCxnSpPr/>
          <p:nvPr/>
        </p:nvCxnSpPr>
        <p:spPr>
          <a:xfrm flipH="1" flipV="1">
            <a:off x="3743150" y="1470494"/>
            <a:ext cx="321118" cy="251602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764461" y="1470493"/>
            <a:ext cx="980191" cy="1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7611053" y="3767338"/>
            <a:ext cx="363262" cy="236211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955665" y="4003549"/>
            <a:ext cx="906257" cy="1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658804" y="1409776"/>
            <a:ext cx="113852" cy="113852"/>
          </a:xfrm>
          <a:prstGeom prst="ellipse">
            <a:avLst/>
          </a:prstGeom>
          <a:noFill/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870354" y="3946623"/>
            <a:ext cx="113852" cy="113852"/>
          </a:xfrm>
          <a:prstGeom prst="ellipse">
            <a:avLst/>
          </a:prstGeom>
          <a:noFill/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>
            <a:stCxn id="10" idx="7"/>
          </p:cNvCxnSpPr>
          <p:nvPr/>
        </p:nvCxnSpPr>
        <p:spPr>
          <a:xfrm flipV="1">
            <a:off x="7319269" y="842177"/>
            <a:ext cx="490873" cy="415195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10142" y="842177"/>
            <a:ext cx="892045" cy="0"/>
          </a:xfrm>
          <a:prstGeom prst="line">
            <a:avLst/>
          </a:prstGeom>
          <a:ln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705440" y="791995"/>
            <a:ext cx="113852" cy="113852"/>
          </a:xfrm>
          <a:prstGeom prst="ellipse">
            <a:avLst/>
          </a:prstGeom>
          <a:noFill/>
          <a:ln>
            <a:solidFill>
              <a:srgbClr val="E911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563257" y="905847"/>
            <a:ext cx="85812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  <a:latin charset="0" panose="04040905080b02020502" pitchFamily="82" typeface="Broadway"/>
              </a:rPr>
              <a:t>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26066" y="235697"/>
            <a:ext cx="52260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bg1"/>
                </a:solidFill>
                <a:latin charset="0" panose="04040905080b02020502" pitchFamily="82" typeface="Broadway"/>
              </a:rPr>
              <a:t>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27799" y="3344378"/>
            <a:ext cx="52260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0">
                <a:solidFill>
                  <a:schemeClr val="bg1"/>
                </a:solidFill>
                <a:latin charset="0" panose="04040905080b02020502" pitchFamily="82" typeface="Broadway"/>
              </a:rPr>
              <a:t>3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33578" y="1187478"/>
            <a:ext cx="1706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点击地图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查找美发店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787073" y="523867"/>
            <a:ext cx="1706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点击美发店</a:t>
            </a:r>
          </a:p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选择美发师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855043" y="3644976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预约时间</a:t>
            </a:r>
          </a:p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点击预约</a:t>
            </a:r>
          </a:p>
        </p:txBody>
      </p:sp>
    </p:spTree>
    <p:extLst>
      <p:ext uri="{BB962C8B-B14F-4D97-AF65-F5344CB8AC3E}">
        <p14:creationId val="54789908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36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5" nodeType="withEffect" presetClass="emph" presetID="32" presetSubtype="0" repeatCount="3000">
                                  <p:stCondLst>
                                    <p:cond delay="3800"/>
                                  </p:stCondLst>
                                  <p:childTnLst>
                                    <p:animRot by="120000">
                                      <p:cBhvr>
                                        <p:cTn dur="2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" fill="hold" id="87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40" fill="hold" id="88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40" fill="hold" id="89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40" fill="hold" id="90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grpId="0" id="9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build="allAtOnce" grpId="0" spid="11"/>
      <p:bldP build="allAtOnce" grpId="1" spid="11"/>
      <p:bldP grpId="0" spid="16"/>
      <p:bldP grpId="0" spid="17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弦形 3"/>
          <p:cNvSpPr/>
          <p:nvPr/>
        </p:nvSpPr>
        <p:spPr>
          <a:xfrm>
            <a:off x="4385274" y="1034359"/>
            <a:ext cx="3421452" cy="3421452"/>
          </a:xfrm>
          <a:prstGeom prst="chord">
            <a:avLst>
              <a:gd fmla="val 3775932" name="adj1"/>
              <a:gd fmla="val 11713819" name="adj2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226359" y="2119086"/>
            <a:ext cx="2871127" cy="2315150"/>
          </a:xfrm>
          <a:prstGeom prst="line">
            <a:avLst/>
          </a:prstGeom>
          <a:ln w="28575">
            <a:solidFill>
              <a:srgbClr val="E91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32959" y="2514252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增强美发店服务功能</a:t>
            </a:r>
          </a:p>
        </p:txBody>
      </p:sp>
      <p:sp>
        <p:nvSpPr>
          <p:cNvPr id="7" name="椭圆 6"/>
          <p:cNvSpPr/>
          <p:nvPr/>
        </p:nvSpPr>
        <p:spPr>
          <a:xfrm>
            <a:off x="4385274" y="1019845"/>
            <a:ext cx="3421452" cy="34214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266409" y="4745518"/>
            <a:ext cx="16687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发型DIY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794474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28560" y="5097986"/>
            <a:ext cx="286843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25193" y="5189293"/>
            <a:ext cx="2768917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FFFF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Entertainment information</a:t>
            </a:r>
          </a:p>
        </p:txBody>
      </p:sp>
    </p:spTree>
    <p:extLst>
      <p:ext uri="{BB962C8B-B14F-4D97-AF65-F5344CB8AC3E}">
        <p14:creationId val="16186005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2" presetSubtype="8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2" presetSubtype="1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6"/>
      <p:bldP grpId="1" spid="6"/>
      <p:bldP grpId="0" spid="7"/>
      <p:bldP grpId="1" spid="7"/>
      <p:bldP grpId="0" spid="8"/>
      <p:bldP grpId="1" spid="8"/>
      <p:bldP grpId="0" spid="11"/>
      <p:bldP grpId="1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151</Paragraphs>
  <Slides>32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4">
      <vt:lpstr>Arial</vt:lpstr>
      <vt:lpstr>Calibri Light</vt:lpstr>
      <vt:lpstr>Calibri</vt:lpstr>
      <vt:lpstr>时尚中黑简体</vt:lpstr>
      <vt:lpstr>微软雅黑</vt:lpstr>
      <vt:lpstr>Times New Roman</vt:lpstr>
      <vt:lpstr>方正正大黑简体</vt:lpstr>
      <vt:lpstr>方正粗黑宋简体</vt:lpstr>
      <vt:lpstr>造字工房童心（非商用）常规体</vt:lpstr>
      <vt:lpstr>Broadway</vt:lpstr>
      <vt:lpstr>华文行楷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2021-08-22T11:51:16Z</dcterms:created>
  <cp:lastPrinted>2021-08-22T11:51:16Z</cp:lastPrinted>
  <dcterms:modified xsi:type="dcterms:W3CDTF">2021-08-22T05:37:55Z</dcterms:modified>
  <cp:revision>1</cp:revision>
</cp:coreProperties>
</file>