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Colors+xml" PartName="/ppt/diagrams/colors5.xml"/>
  <Override ContentType="application/vnd.openxmlformats-officedocument.drawingml.diagramColors+xml" PartName="/ppt/diagrams/colors6.xml"/>
  <Override ContentType="application/vnd.openxmlformats-officedocument.drawingml.diagramColors+xml" PartName="/ppt/diagrams/colors7.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openxmlformats-officedocument.drawingml.diagramData+xml" PartName="/ppt/diagrams/data5.xml"/>
  <Override ContentType="application/vnd.openxmlformats-officedocument.drawingml.diagramData+xml" PartName="/ppt/diagrams/data6.xml"/>
  <Override ContentType="application/vnd.openxmlformats-officedocument.drawingml.diagramData+xml" PartName="/ppt/diagrams/data7.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ms-office.drawingml.diagramDrawing+xml" PartName="/ppt/diagrams/drawing6.xml"/>
  <Override ContentType="application/vnd.ms-office.drawingml.diagramDrawing+xml" PartName="/ppt/diagrams/drawing7.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6.xml"/>
  <Override ContentType="application/vnd.openxmlformats-officedocument.drawingml.diagramLayout+xml" PartName="/ppt/diagrams/layout7.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drawingml.diagramStyle+xml" PartName="/ppt/diagrams/quickStyle5.xml"/>
  <Override ContentType="application/vnd.openxmlformats-officedocument.drawingml.diagramStyle+xml" PartName="/ppt/diagrams/quickStyle6.xml"/>
  <Override ContentType="application/vnd.openxmlformats-officedocument.drawingml.diagramStyle+xml" PartName="/ppt/diagrams/quickStyle7.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9" r:id="rId2"/>
  </p:sldMasterIdLst>
  <p:notesMasterIdLst>
    <p:notesMasterId r:id="rId3"/>
  </p:notesMasterIdLst>
  <p:sldIdLst>
    <p:sldId id="256" r:id="rId4"/>
    <p:sldId id="258" r:id="rId5"/>
    <p:sldId id="259" r:id="rId6"/>
    <p:sldId id="260" r:id="rId7"/>
    <p:sldId id="267" r:id="rId8"/>
    <p:sldId id="268" r:id="rId9"/>
    <p:sldId id="269" r:id="rId10"/>
    <p:sldId id="270" r:id="rId11"/>
    <p:sldId id="271" r:id="rId12"/>
    <p:sldId id="272" r:id="rId13"/>
    <p:sldId id="273" r:id="rId14"/>
    <p:sldId id="274"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261" r:id="rId42"/>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8" d="100"/>
          <a:sy n="98" d="100"/>
        </p:scale>
        <p:origin x="1038" y="492"/>
      </p:cViewPr>
      <p:guideLst>
        <p:guide orient="horz" pos="2160"/>
        <p:guide pos="384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tags/tag1.xml" Type="http://schemas.openxmlformats.org/officeDocument/2006/relationships/tags"/><Relationship Id="rId44" Target="presProps.xml" Type="http://schemas.openxmlformats.org/officeDocument/2006/relationships/presProps"/><Relationship Id="rId45" Target="viewProps.xml" Type="http://schemas.openxmlformats.org/officeDocument/2006/relationships/viewProps"/><Relationship Id="rId46" Target="theme/theme1.xml" Type="http://schemas.openxmlformats.org/officeDocument/2006/relationships/theme"/><Relationship Id="rId47"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6EDA3DB9-9116-458E-A8CB-72F17F941305}"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zh-CN" altLang="en-US"/>
        </a:p>
      </dgm:t>
    </dgm:pt>
    <dgm:pt modelId="{D233479A-E000-4AA2-9FA6-6986096A3DF4}" type="parTrans" cxnId="{B40958A0-9406-4255-A2EF-A969173E5C0D}">
      <dgm:prSet custT="1"/>
      <dgm:spPr/>
      <dgm:t>
        <a:bodyPr/>
        <a:lstStyle/>
        <a:p>
          <a:endParaRPr lang="zh-CN" altLang="en-US" sz="1200">
            <a:latin typeface="微软雅黑" panose="020b0503020204020204" pitchFamily="34" charset="-122"/>
            <a:ea typeface="微软雅黑" panose="020b0503020204020204" pitchFamily="34" charset="-122"/>
          </a:endParaRPr>
        </a:p>
      </dgm:t>
    </dgm:pt>
    <dgm:pt modelId="{BBC5E32D-57E3-4D6D-911B-CD4B04660DC5}">
      <dgm:prSet phldrT="[文本]" custT="1"/>
      <dgm:spPr/>
      <dgm:t>
        <a:bodyPr/>
        <a:lstStyle/>
        <a:p>
          <a:r>
            <a:rPr lang="zh-CN" altLang="en-US" sz="2600" b="1">
              <a:latin typeface="微软雅黑" pitchFamily="34" charset="-122"/>
              <a:ea typeface="微软雅黑" pitchFamily="34" charset="-122"/>
            </a:rPr>
            <a:t>会议作用</a:t>
          </a:r>
        </a:p>
      </dgm:t>
    </dgm:pt>
    <dgm:pt modelId="{8EBC6478-3B76-4C52-97FC-F2187305561B}" type="parTrans" cxnId="{D782CD4D-1807-42E0-B59C-045C7CD6C791}">
      <dgm:prSet custT="1"/>
      <dgm:spPr/>
      <dgm:t>
        <a:bodyPr/>
        <a:lstStyle/>
        <a:p>
          <a:endParaRPr lang="zh-CN" altLang="en-US" sz="1200">
            <a:latin typeface="微软雅黑" pitchFamily="34" charset="-122"/>
            <a:ea typeface="微软雅黑" pitchFamily="34" charset="-122"/>
          </a:endParaRPr>
        </a:p>
      </dgm:t>
    </dgm:pt>
    <dgm:pt modelId="{E8C4C434-C0BE-4BC6-915B-6144ED5875FD}">
      <dgm:prSet phldrT="[文本]" custT="1"/>
      <dgm:spPr/>
      <dgm:t>
        <a:bodyPr/>
        <a:lstStyle/>
        <a:p>
          <a:r>
            <a:rPr lang="zh-CN" altLang="en-US" sz="1600" b="1">
              <a:latin typeface="微软雅黑" pitchFamily="34" charset="-122"/>
              <a:ea typeface="微软雅黑" pitchFamily="34" charset="-122"/>
            </a:rPr>
            <a:t>集思广益</a:t>
          </a:r>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itchFamily="34" charset="-122"/>
              <a:ea typeface="微软雅黑" pitchFamily="34" charset="-122"/>
            </a:rPr>
            <a:t>头脑风暴</a:t>
          </a:r>
        </a:p>
      </dgm:t>
    </dgm:pt>
    <dgm:pt modelId="{3230A923-3AF1-4D6C-8A0C-E4FBD44EFD37}" type="sibTrans" cxnId="{D782CD4D-1807-42E0-B59C-045C7CD6C791}">
      <dgm:prSet custT="1"/>
      <dgm:spPr/>
      <dgm:t>
        <a:bodyPr/>
        <a:lstStyle/>
        <a:p>
          <a:endParaRPr lang="zh-CN" altLang="en-US" sz="1200">
            <a:latin typeface="微软雅黑" pitchFamily="34" charset="-122"/>
            <a:ea typeface="微软雅黑" pitchFamily="34" charset="-122"/>
          </a:endParaRPr>
        </a:p>
      </dgm:t>
    </dgm:pt>
    <dgm:pt modelId="{8E639A6D-0FF2-425C-9F42-C4CD6D219E9C}" type="parTrans" cxnId="{2AC44A83-4392-47ED-B0E2-F5877078CFB5}">
      <dgm:prSet custT="1"/>
      <dgm:spPr/>
      <dgm:t>
        <a:bodyPr/>
        <a:lstStyle/>
        <a:p>
          <a:endParaRPr lang="zh-CN" altLang="en-US" sz="1200">
            <a:latin typeface="微软雅黑" pitchFamily="34" charset="-122"/>
            <a:ea typeface="微软雅黑" pitchFamily="34" charset="-122"/>
          </a:endParaRPr>
        </a:p>
      </dgm:t>
    </dgm:pt>
    <dgm:pt modelId="{5341BBDA-EAE8-417B-8DCF-4B09335596B3}">
      <dgm:prSet phldrT="[文本]" custT="1"/>
      <dgm:spPr/>
      <dgm:t>
        <a:bodyPr/>
        <a:lstStyle/>
        <a:p>
          <a:r>
            <a:rPr lang="zh-CN" altLang="en-US" sz="1600" b="1">
              <a:latin typeface="微软雅黑" pitchFamily="34" charset="-122"/>
              <a:ea typeface="微软雅黑" pitchFamily="34" charset="-122"/>
            </a:rPr>
            <a:t>问题讨论</a:t>
          </a:r>
          <a:endParaRPr lang="en-US" altLang="zh-CN" sz="1600" b="1">
            <a:latin typeface="微软雅黑" pitchFamily="34" charset="-122"/>
            <a:ea typeface="微软雅黑" pitchFamily="34" charset="-122"/>
          </a:endParaRPr>
        </a:p>
        <a:p>
          <a:r>
            <a:rPr lang="zh-CN" altLang="en-US" sz="1600" b="1">
              <a:latin typeface="微软雅黑" pitchFamily="34" charset="-122"/>
              <a:ea typeface="微软雅黑" pitchFamily="34" charset="-122"/>
            </a:rPr>
            <a:t>产生决策</a:t>
          </a:r>
        </a:p>
      </dgm:t>
    </dgm:pt>
    <dgm:pt modelId="{63EEB503-8EC8-4116-9836-F2F3CF547438}" type="sibTrans" cxnId="{2AC44A83-4392-47ED-B0E2-F5877078CFB5}">
      <dgm:prSet custT="1"/>
      <dgm:spPr/>
      <dgm:t>
        <a:bodyPr/>
        <a:lstStyle/>
        <a:p>
          <a:endParaRPr lang="zh-CN" altLang="en-US" sz="1200">
            <a:latin typeface="微软雅黑" pitchFamily="34" charset="-122"/>
            <a:ea typeface="微软雅黑" pitchFamily="34" charset="-122"/>
          </a:endParaRPr>
        </a:p>
      </dgm:t>
    </dgm:pt>
    <dgm:pt modelId="{27C79FE2-4A5C-4BEC-937B-CDA772CC90B3}" type="parTrans" cxnId="{80DCFEA1-5A09-4F97-AF00-4734AFF9D66D}">
      <dgm:prSet custT="1"/>
      <dgm:spPr/>
      <dgm:t>
        <a:bodyPr/>
        <a:lstStyle/>
        <a:p>
          <a:endParaRPr lang="zh-CN" altLang="en-US" sz="1200">
            <a:latin typeface="微软雅黑" pitchFamily="34" charset="-122"/>
            <a:ea typeface="微软雅黑" pitchFamily="34" charset="-122"/>
          </a:endParaRPr>
        </a:p>
      </dgm:t>
    </dgm:pt>
    <dgm:pt modelId="{7E274889-FFA7-40F6-ABDE-EC2E892418E8}">
      <dgm:prSet phldrT="[文本]" custT="1"/>
      <dgm:spPr/>
      <dgm:t>
        <a:bodyPr/>
        <a:lstStyle/>
        <a:p>
          <a:r>
            <a:rPr lang="zh-CN" altLang="en-US" sz="1600" b="1">
              <a:latin typeface="微软雅黑" pitchFamily="34" charset="-122"/>
              <a:ea typeface="微软雅黑" pitchFamily="34" charset="-122"/>
            </a:rPr>
            <a:t>听取汇报</a:t>
          </a:r>
          <a:endParaRPr lang="en-US" altLang="zh-CN" sz="1600" b="1">
            <a:latin typeface="微软雅黑" pitchFamily="34" charset="-122"/>
            <a:ea typeface="微软雅黑" pitchFamily="34" charset="-122"/>
          </a:endParaRPr>
        </a:p>
        <a:p>
          <a:r>
            <a:rPr lang="zh-CN" altLang="en-US" sz="1600" b="1">
              <a:latin typeface="微软雅黑" pitchFamily="34" charset="-122"/>
              <a:ea typeface="微软雅黑" pitchFamily="34" charset="-122"/>
            </a:rPr>
            <a:t>分配任务</a:t>
          </a:r>
        </a:p>
      </dgm:t>
    </dgm:pt>
    <dgm:pt modelId="{6907FE64-5822-435C-ADE6-E83A1E0DCA54}" type="sibTrans" cxnId="{80DCFEA1-5A09-4F97-AF00-4734AFF9D66D}">
      <dgm:prSet custT="1"/>
      <dgm:spPr/>
      <dgm:t>
        <a:bodyPr/>
        <a:lstStyle/>
        <a:p>
          <a:endParaRPr lang="zh-CN" altLang="en-US" sz="1200">
            <a:latin typeface="微软雅黑" pitchFamily="34" charset="-122"/>
            <a:ea typeface="微软雅黑" pitchFamily="34" charset="-122"/>
          </a:endParaRPr>
        </a:p>
      </dgm:t>
    </dgm:pt>
    <dgm:pt modelId="{C9970CB2-DB72-4A23-B96E-C5244ED5EC3A}" type="parTrans" cxnId="{2898A4F8-8002-449E-A5FB-3BB3523763F1}">
      <dgm:prSet custT="1"/>
      <dgm:spPr/>
      <dgm:t>
        <a:bodyPr/>
        <a:lstStyle/>
        <a:p>
          <a:endParaRPr lang="zh-CN" altLang="en-US" sz="1200">
            <a:latin typeface="微软雅黑" pitchFamily="34" charset="-122"/>
            <a:ea typeface="微软雅黑" pitchFamily="34" charset="-122"/>
          </a:endParaRPr>
        </a:p>
      </dgm:t>
    </dgm:pt>
    <dgm:pt modelId="{4431A16A-3C30-4723-AEFF-89793373BC98}">
      <dgm:prSet phldrT="[文本]" custT="1"/>
      <dgm:spPr/>
      <dgm:t>
        <a:bodyPr/>
        <a:lstStyle/>
        <a:p>
          <a:r>
            <a:rPr lang="zh-CN" altLang="en-US" sz="1600" b="1">
              <a:latin typeface="微软雅黑" pitchFamily="34" charset="-122"/>
              <a:ea typeface="微软雅黑" pitchFamily="34" charset="-122"/>
            </a:rPr>
            <a:t>融合意见</a:t>
          </a:r>
          <a:endParaRPr lang="en-US" altLang="zh-CN" sz="1600" b="1">
            <a:latin typeface="微软雅黑" pitchFamily="34" charset="-122"/>
            <a:ea typeface="微软雅黑" pitchFamily="34" charset="-122"/>
          </a:endParaRPr>
        </a:p>
        <a:p>
          <a:r>
            <a:rPr lang="zh-CN" altLang="en-US" sz="1600" b="1">
              <a:latin typeface="微软雅黑" pitchFamily="34" charset="-122"/>
              <a:ea typeface="微软雅黑" pitchFamily="34" charset="-122"/>
            </a:rPr>
            <a:t>达成共识</a:t>
          </a:r>
        </a:p>
      </dgm:t>
    </dgm:pt>
    <dgm:pt modelId="{8B1FFEFA-81E7-4DDA-9108-8E01EEABF2E4}" type="sibTrans" cxnId="{2898A4F8-8002-449E-A5FB-3BB3523763F1}">
      <dgm:prSet custT="1"/>
      <dgm:spPr/>
      <dgm:t>
        <a:bodyPr/>
        <a:lstStyle/>
        <a:p>
          <a:endParaRPr lang="zh-CN" altLang="en-US" sz="1200">
            <a:latin typeface="微软雅黑" pitchFamily="34" charset="-122"/>
            <a:ea typeface="微软雅黑" pitchFamily="34" charset="-122"/>
          </a:endParaRPr>
        </a:p>
      </dgm:t>
    </dgm:pt>
    <dgm:pt modelId="{DFC500A2-C45E-4526-A7C0-279716DB7693}" type="parTrans" cxnId="{C629A31F-CEFF-45F6-99A6-461A157282CA}">
      <dgm:prSet custT="1"/>
      <dgm:spPr/>
      <dgm:t>
        <a:bodyPr/>
        <a:lstStyle/>
        <a:p>
          <a:endParaRPr lang="zh-CN" altLang="en-US" sz="1200">
            <a:latin typeface="微软雅黑" pitchFamily="34" charset="-122"/>
            <a:ea typeface="微软雅黑" pitchFamily="34" charset="-122"/>
          </a:endParaRPr>
        </a:p>
      </dgm:t>
    </dgm:pt>
    <dgm:pt modelId="{F8A4064A-0533-46FA-AEA8-87593B1C4008}">
      <dgm:prSet phldrT="[文本]" custT="1"/>
      <dgm:spPr/>
      <dgm:t>
        <a:bodyPr/>
        <a:lstStyle/>
        <a:p>
          <a:r>
            <a:rPr lang="zh-CN" altLang="en-US" sz="1600" b="1">
              <a:latin typeface="微软雅黑" pitchFamily="34" charset="-122"/>
              <a:ea typeface="微软雅黑" pitchFamily="34" charset="-122"/>
            </a:rPr>
            <a:t>资讯分享</a:t>
          </a:r>
          <a:endParaRPr lang="en-US" altLang="zh-CN" sz="1600" b="1">
            <a:latin typeface="微软雅黑" pitchFamily="34" charset="-122"/>
            <a:ea typeface="微软雅黑" pitchFamily="34" charset="-122"/>
          </a:endParaRPr>
        </a:p>
        <a:p>
          <a:r>
            <a:rPr lang="zh-CN" altLang="en-US" sz="1600" b="1">
              <a:latin typeface="微软雅黑" pitchFamily="34" charset="-122"/>
              <a:ea typeface="微软雅黑" pitchFamily="34" charset="-122"/>
            </a:rPr>
            <a:t>政策宣传</a:t>
          </a:r>
        </a:p>
      </dgm:t>
    </dgm:pt>
    <dgm:pt modelId="{3F9F4660-4064-4E95-BB3C-2C2A04B34531}" type="sibTrans" cxnId="{C629A31F-CEFF-45F6-99A6-461A157282CA}">
      <dgm:prSet custT="1"/>
      <dgm:spPr/>
      <dgm:t>
        <a:bodyPr/>
        <a:lstStyle/>
        <a:p>
          <a:endParaRPr lang="zh-CN" altLang="en-US" sz="1200">
            <a:latin typeface="微软雅黑" pitchFamily="34" charset="-122"/>
            <a:ea typeface="微软雅黑" pitchFamily="34" charset="-122"/>
          </a:endParaRPr>
        </a:p>
      </dgm:t>
    </dgm:pt>
    <dgm:pt modelId="{75AD06A4-632B-484C-9C53-0DBA764BF661}" type="parTrans" cxnId="{B60CB687-BD1F-4DBC-A09B-AA888780069E}">
      <dgm:prSet custT="1"/>
      <dgm:spPr/>
      <dgm:t>
        <a:bodyPr/>
        <a:lstStyle/>
        <a:p>
          <a:endParaRPr lang="zh-CN" altLang="en-US" sz="1200">
            <a:latin typeface="微软雅黑" pitchFamily="34" charset="-122"/>
            <a:ea typeface="微软雅黑" pitchFamily="34" charset="-122"/>
          </a:endParaRPr>
        </a:p>
      </dgm:t>
    </dgm:pt>
    <dgm:pt modelId="{FBA75A75-82A4-4DFD-B69D-74DB7CF2B3EA}">
      <dgm:prSet phldrT="[文本]" custT="1"/>
      <dgm:spPr/>
      <dgm:t>
        <a:bodyPr/>
        <a:lstStyle/>
        <a:p>
          <a:r>
            <a:rPr lang="zh-CN" altLang="en-US" sz="1600" b="1">
              <a:latin typeface="微软雅黑" pitchFamily="34" charset="-122"/>
              <a:ea typeface="微软雅黑" pitchFamily="34" charset="-122"/>
            </a:rPr>
            <a:t>表彰先进</a:t>
          </a:r>
          <a:endParaRPr lang="en-US" altLang="zh-CN" sz="1600" b="1">
            <a:latin typeface="微软雅黑" pitchFamily="34" charset="-122"/>
            <a:ea typeface="微软雅黑" pitchFamily="34" charset="-122"/>
          </a:endParaRPr>
        </a:p>
        <a:p>
          <a:r>
            <a:rPr lang="zh-CN" altLang="en-US" sz="1600" b="1">
              <a:latin typeface="微软雅黑" pitchFamily="34" charset="-122"/>
              <a:ea typeface="微软雅黑" pitchFamily="34" charset="-122"/>
            </a:rPr>
            <a:t>激励士气</a:t>
          </a:r>
        </a:p>
      </dgm:t>
    </dgm:pt>
    <dgm:pt modelId="{8E102BBF-70A3-40B4-B2CA-5326F0C4DDCA}" type="sibTrans" cxnId="{B60CB687-BD1F-4DBC-A09B-AA888780069E}">
      <dgm:prSet custT="1"/>
      <dgm:spPr/>
      <dgm:t>
        <a:bodyPr/>
        <a:lstStyle/>
        <a:p>
          <a:endParaRPr lang="zh-CN" altLang="en-US" sz="1200">
            <a:latin typeface="微软雅黑" pitchFamily="34" charset="-122"/>
            <a:ea typeface="微软雅黑" pitchFamily="34" charset="-122"/>
          </a:endParaRPr>
        </a:p>
      </dgm:t>
    </dgm:pt>
    <dgm:pt modelId="{205A5D30-01E7-4B67-8317-7C67080093AA}" type="sibTrans" cxnId="{B40958A0-9406-4255-A2EF-A969173E5C0D}">
      <dgm:prSet custT="1"/>
      <dgm:spPr/>
      <dgm:t>
        <a:bodyPr/>
        <a:lstStyle/>
        <a:p>
          <a:endParaRPr lang="zh-CN" altLang="en-US" sz="1200">
            <a:latin typeface="微软雅黑" pitchFamily="34" charset="-122"/>
            <a:ea typeface="微软雅黑" pitchFamily="34" charset="-122"/>
          </a:endParaRPr>
        </a:p>
      </dgm:t>
    </dgm:pt>
    <dgm:pt modelId="{A18C3E88-2BBC-4E85-9D90-004FDB0C60A4}" type="pres">
      <dgm:prSet presAssocID="{6EDA3DB9-9116-458E-A8CB-72F17F941305}" presName="cycle">
        <dgm:presLayoutVars>
          <dgm:chMax val="1"/>
          <dgm:dir/>
          <dgm:animLvl val="ctr"/>
          <dgm:resizeHandles val="exact"/>
        </dgm:presLayoutVars>
      </dgm:prSet>
      <dgm:spPr/>
      <dgm:t>
        <a:bodyPr/>
        <a:lstStyle/>
        <a:p>
          <a:endParaRPr lang="zh-CN" altLang="en-US"/>
        </a:p>
      </dgm:t>
    </dgm:pt>
    <dgm:pt modelId="{DBADB1E1-925A-4A21-BC3A-2E91377A579F}" type="pres">
      <dgm:prSet presAssocID="{BBC5E32D-57E3-4D6D-911B-CD4B04660DC5}" presName="centerShape" presStyleLbl="node0" presStyleCnt="1"/>
      <dgm:spPr/>
      <dgm:t>
        <a:bodyPr/>
        <a:lstStyle/>
        <a:p>
          <a:endParaRPr lang="zh-CN" altLang="en-US"/>
        </a:p>
      </dgm:t>
    </dgm:pt>
    <dgm:pt modelId="{D34E4988-9CD8-4FD3-B686-DE2B8B97E8C9}" type="pres">
      <dgm:prSet presAssocID="{8EBC6478-3B76-4C52-97FC-F2187305561B}" presName="parTrans" presStyleLbl="bgSibTrans2D1" presStyleCnt="6"/>
      <dgm:spPr/>
      <dgm:t>
        <a:bodyPr/>
        <a:lstStyle/>
        <a:p>
          <a:endParaRPr lang="zh-CN" altLang="en-US"/>
        </a:p>
      </dgm:t>
    </dgm:pt>
    <dgm:pt modelId="{13A1F8F2-F74D-4F60-8E6A-EA1051FBC939}" type="pres">
      <dgm:prSet presAssocID="{E8C4C434-C0BE-4BC6-915B-6144ED5875FD}" presName="node" presStyleLbl="node1" presStyleCnt="6">
        <dgm:presLayoutVars>
          <dgm:bulletEnabled val="1"/>
        </dgm:presLayoutVars>
      </dgm:prSet>
      <dgm:spPr/>
      <dgm:t>
        <a:bodyPr/>
        <a:lstStyle/>
        <a:p>
          <a:endParaRPr lang="zh-CN" altLang="en-US"/>
        </a:p>
      </dgm:t>
    </dgm:pt>
    <dgm:pt modelId="{9082DC94-9CCF-49E9-B331-905F84D4F9E1}" type="pres">
      <dgm:prSet presAssocID="{8E639A6D-0FF2-425C-9F42-C4CD6D219E9C}" presName="parTrans" presStyleLbl="bgSibTrans2D1" presStyleIdx="1" presStyleCnt="6"/>
      <dgm:spPr/>
      <dgm:t>
        <a:bodyPr/>
        <a:lstStyle/>
        <a:p>
          <a:endParaRPr lang="zh-CN" altLang="en-US"/>
        </a:p>
      </dgm:t>
    </dgm:pt>
    <dgm:pt modelId="{C4B46A03-13B0-4B85-89C0-10F9FE575C96}" type="pres">
      <dgm:prSet presAssocID="{5341BBDA-EAE8-417B-8DCF-4B09335596B3}" presName="node" presStyleLbl="node1" presStyleIdx="1" presStyleCnt="6">
        <dgm:presLayoutVars>
          <dgm:bulletEnabled val="1"/>
        </dgm:presLayoutVars>
      </dgm:prSet>
      <dgm:spPr/>
      <dgm:t>
        <a:bodyPr/>
        <a:lstStyle/>
        <a:p>
          <a:endParaRPr lang="zh-CN" altLang="en-US"/>
        </a:p>
      </dgm:t>
    </dgm:pt>
    <dgm:pt modelId="{F98B6D60-6850-4965-8A05-3D4CE942454D}" type="pres">
      <dgm:prSet presAssocID="{27C79FE2-4A5C-4BEC-937B-CDA772CC90B3}" presName="parTrans" presStyleLbl="bgSibTrans2D1" presStyleIdx="2" presStyleCnt="6"/>
      <dgm:spPr/>
      <dgm:t>
        <a:bodyPr/>
        <a:lstStyle/>
        <a:p>
          <a:endParaRPr lang="zh-CN" altLang="en-US"/>
        </a:p>
      </dgm:t>
    </dgm:pt>
    <dgm:pt modelId="{02DFEC09-028C-45B0-85EC-7F2D3FD346E2}" type="pres">
      <dgm:prSet presAssocID="{7E274889-FFA7-40F6-ABDE-EC2E892418E8}" presName="node" presStyleLbl="node1" presStyleIdx="2" presStyleCnt="6">
        <dgm:presLayoutVars>
          <dgm:bulletEnabled val="1"/>
        </dgm:presLayoutVars>
      </dgm:prSet>
      <dgm:spPr/>
      <dgm:t>
        <a:bodyPr/>
        <a:lstStyle/>
        <a:p>
          <a:endParaRPr lang="zh-CN" altLang="en-US"/>
        </a:p>
      </dgm:t>
    </dgm:pt>
    <dgm:pt modelId="{BE7FF3C3-40C3-4607-82D4-13C5FD94040C}" type="pres">
      <dgm:prSet presAssocID="{C9970CB2-DB72-4A23-B96E-C5244ED5EC3A}" presName="parTrans" presStyleLbl="bgSibTrans2D1" presStyleIdx="3" presStyleCnt="6"/>
      <dgm:spPr/>
      <dgm:t>
        <a:bodyPr/>
        <a:lstStyle/>
        <a:p>
          <a:endParaRPr lang="zh-CN" altLang="en-US"/>
        </a:p>
      </dgm:t>
    </dgm:pt>
    <dgm:pt modelId="{D10F4B75-7735-4738-A080-6279FF85B1AC}" type="pres">
      <dgm:prSet presAssocID="{4431A16A-3C30-4723-AEFF-89793373BC98}" presName="node" presStyleLbl="node1" presStyleIdx="3" presStyleCnt="6">
        <dgm:presLayoutVars>
          <dgm:bulletEnabled val="1"/>
        </dgm:presLayoutVars>
      </dgm:prSet>
      <dgm:spPr/>
      <dgm:t>
        <a:bodyPr/>
        <a:lstStyle/>
        <a:p>
          <a:endParaRPr lang="zh-CN" altLang="en-US"/>
        </a:p>
      </dgm:t>
    </dgm:pt>
    <dgm:pt modelId="{F1B3CDB6-9BBA-45B9-A1B1-070B98B4FB91}" type="pres">
      <dgm:prSet presAssocID="{DFC500A2-C45E-4526-A7C0-279716DB7693}" presName="parTrans" presStyleLbl="bgSibTrans2D1" presStyleIdx="4" presStyleCnt="6"/>
      <dgm:spPr/>
      <dgm:t>
        <a:bodyPr/>
        <a:lstStyle/>
        <a:p>
          <a:endParaRPr lang="zh-CN" altLang="en-US"/>
        </a:p>
      </dgm:t>
    </dgm:pt>
    <dgm:pt modelId="{FC4E2EF1-1357-43DF-B0F3-0005D9BE72E8}" type="pres">
      <dgm:prSet presAssocID="{F8A4064A-0533-46FA-AEA8-87593B1C4008}" presName="node" presStyleLbl="node1" presStyleIdx="4" presStyleCnt="6">
        <dgm:presLayoutVars>
          <dgm:bulletEnabled val="1"/>
        </dgm:presLayoutVars>
      </dgm:prSet>
      <dgm:spPr/>
      <dgm:t>
        <a:bodyPr/>
        <a:lstStyle/>
        <a:p>
          <a:endParaRPr lang="zh-CN" altLang="en-US"/>
        </a:p>
      </dgm:t>
    </dgm:pt>
    <dgm:pt modelId="{F979DE7E-F85F-451E-A475-675788CB2E94}" type="pres">
      <dgm:prSet presAssocID="{75AD06A4-632B-484C-9C53-0DBA764BF661}" presName="parTrans" presStyleLbl="bgSibTrans2D1" presStyleIdx="5" presStyleCnt="6"/>
      <dgm:spPr/>
      <dgm:t>
        <a:bodyPr/>
        <a:lstStyle/>
        <a:p>
          <a:endParaRPr lang="zh-CN" altLang="en-US"/>
        </a:p>
      </dgm:t>
    </dgm:pt>
    <dgm:pt modelId="{4D182A3D-7C6E-4B4B-83BB-2A5DD28F8595}" type="pres">
      <dgm:prSet presAssocID="{FBA75A75-82A4-4DFD-B69D-74DB7CF2B3EA}" presName="node" presStyleLbl="node1" presStyleIdx="5" presStyleCnt="6">
        <dgm:presLayoutVars>
          <dgm:bulletEnabled val="1"/>
        </dgm:presLayoutVars>
      </dgm:prSet>
      <dgm:spPr/>
      <dgm:t>
        <a:bodyPr/>
        <a:lstStyle/>
        <a:p>
          <a:endParaRPr lang="zh-CN" altLang="en-US"/>
        </a:p>
      </dgm:t>
    </dgm:pt>
  </dgm:ptLst>
  <dgm:cxnLst>
    <dgm:cxn modelId="{B40958A0-9406-4255-A2EF-A969173E5C0D}" srcId="{6EDA3DB9-9116-458E-A8CB-72F17F941305}" destId="{BBC5E32D-57E3-4D6D-911B-CD4B04660DC5}" srcOrd="0" destOrd="0" parTransId="{D233479A-E000-4AA2-9FA6-6986096A3DF4}" sibTransId="{205A5D30-01E7-4B67-8317-7C67080093AA}"/>
    <dgm:cxn modelId="{D782CD4D-1807-42E0-B59C-045C7CD6C791}" srcId="{BBC5E32D-57E3-4D6D-911B-CD4B04660DC5}" destId="{E8C4C434-C0BE-4BC6-915B-6144ED5875FD}" srcOrd="0" destOrd="0" parTransId="{8EBC6478-3B76-4C52-97FC-F2187305561B}" sibTransId="{3230A923-3AF1-4D6C-8A0C-E4FBD44EFD37}"/>
    <dgm:cxn modelId="{2AC44A83-4392-47ED-B0E2-F5877078CFB5}" srcId="{BBC5E32D-57E3-4D6D-911B-CD4B04660DC5}" destId="{5341BBDA-EAE8-417B-8DCF-4B09335596B3}" srcOrd="1" destOrd="0" parTransId="{8E639A6D-0FF2-425C-9F42-C4CD6D219E9C}" sibTransId="{63EEB503-8EC8-4116-9836-F2F3CF547438}"/>
    <dgm:cxn modelId="{80DCFEA1-5A09-4F97-AF00-4734AFF9D66D}" srcId="{BBC5E32D-57E3-4D6D-911B-CD4B04660DC5}" destId="{7E274889-FFA7-40F6-ABDE-EC2E892418E8}" srcOrd="2" destOrd="0" parTransId="{27C79FE2-4A5C-4BEC-937B-CDA772CC90B3}" sibTransId="{6907FE64-5822-435C-ADE6-E83A1E0DCA54}"/>
    <dgm:cxn modelId="{2898A4F8-8002-449E-A5FB-3BB3523763F1}" srcId="{BBC5E32D-57E3-4D6D-911B-CD4B04660DC5}" destId="{4431A16A-3C30-4723-AEFF-89793373BC98}" srcOrd="3" destOrd="0" parTransId="{C9970CB2-DB72-4A23-B96E-C5244ED5EC3A}" sibTransId="{8B1FFEFA-81E7-4DDA-9108-8E01EEABF2E4}"/>
    <dgm:cxn modelId="{C629A31F-CEFF-45F6-99A6-461A157282CA}" srcId="{BBC5E32D-57E3-4D6D-911B-CD4B04660DC5}" destId="{F8A4064A-0533-46FA-AEA8-87593B1C4008}" srcOrd="4" destOrd="0" parTransId="{DFC500A2-C45E-4526-A7C0-279716DB7693}" sibTransId="{3F9F4660-4064-4E95-BB3C-2C2A04B34531}"/>
    <dgm:cxn modelId="{B60CB687-BD1F-4DBC-A09B-AA888780069E}" srcId="{BBC5E32D-57E3-4D6D-911B-CD4B04660DC5}" destId="{FBA75A75-82A4-4DFD-B69D-74DB7CF2B3EA}" srcOrd="5" destOrd="0" parTransId="{75AD06A4-632B-484C-9C53-0DBA764BF661}" sibTransId="{8E102BBF-70A3-40B4-B2CA-5326F0C4DDCA}"/>
    <dgm:cxn modelId="{E7BDC134-E1D3-45AD-8AF4-B661838726CB}" type="presOf" srcId="{6EDA3DB9-9116-458E-A8CB-72F17F941305}" destId="{A18C3E88-2BBC-4E85-9D90-004FDB0C60A4}" srcOrd="0" destOrd="0" presId="urn:microsoft.com/office/officeart/2005/8/layout/radial4"/>
    <dgm:cxn modelId="{3A700A04-8E4C-4DC1-B4EF-34970387BEC8}" type="presParOf" srcId="{A18C3E88-2BBC-4E85-9D90-004FDB0C60A4}" destId="{DBADB1E1-925A-4A21-BC3A-2E91377A579F}" srcOrd="0" destOrd="0" presId="urn:microsoft.com/office/officeart/2005/8/layout/radial4"/>
    <dgm:cxn modelId="{905BA0DC-8C2D-43F2-ADC0-61370CB8240F}" type="presOf" srcId="{BBC5E32D-57E3-4D6D-911B-CD4B04660DC5}" destId="{DBADB1E1-925A-4A21-BC3A-2E91377A579F}" srcOrd="0" destOrd="0" presId="urn:microsoft.com/office/officeart/2005/8/layout/radial4"/>
    <dgm:cxn modelId="{383230D1-C1D0-4FDD-9150-D67AFAC95115}" type="presParOf" srcId="{A18C3E88-2BBC-4E85-9D90-004FDB0C60A4}" destId="{D34E4988-9CD8-4FD3-B686-DE2B8B97E8C9}" srcOrd="1" destOrd="0" presId="urn:microsoft.com/office/officeart/2005/8/layout/radial4"/>
    <dgm:cxn modelId="{E463544A-C2BA-4ECA-B63D-6AA747CD1C18}" type="presOf" srcId="{8EBC6478-3B76-4C52-97FC-F2187305561B}" destId="{D34E4988-9CD8-4FD3-B686-DE2B8B97E8C9}" srcOrd="0" destOrd="0" presId="urn:microsoft.com/office/officeart/2005/8/layout/radial4"/>
    <dgm:cxn modelId="{61AEB204-D934-43C6-81FC-50B53BF4A242}" type="presParOf" srcId="{A18C3E88-2BBC-4E85-9D90-004FDB0C60A4}" destId="{13A1F8F2-F74D-4F60-8E6A-EA1051FBC939}" srcOrd="2" destOrd="0" presId="urn:microsoft.com/office/officeart/2005/8/layout/radial4"/>
    <dgm:cxn modelId="{2B57BE2D-4252-4C9E-965A-44659C1FEA56}" type="presOf" srcId="{E8C4C434-C0BE-4BC6-915B-6144ED5875FD}" destId="{13A1F8F2-F74D-4F60-8E6A-EA1051FBC939}" srcOrd="0" destOrd="0" presId="urn:microsoft.com/office/officeart/2005/8/layout/radial4"/>
    <dgm:cxn modelId="{0B1834CB-98BF-4A4E-9C7D-E5A8D1F9FDC3}" type="presParOf" srcId="{A18C3E88-2BBC-4E85-9D90-004FDB0C60A4}" destId="{9082DC94-9CCF-49E9-B331-905F84D4F9E1}" srcOrd="3" destOrd="0" presId="urn:microsoft.com/office/officeart/2005/8/layout/radial4"/>
    <dgm:cxn modelId="{4B001B9E-E78F-45B6-B41D-15F3EB82951E}" type="presOf" srcId="{8E639A6D-0FF2-425C-9F42-C4CD6D219E9C}" destId="{9082DC94-9CCF-49E9-B331-905F84D4F9E1}" srcOrd="0" destOrd="0" presId="urn:microsoft.com/office/officeart/2005/8/layout/radial4"/>
    <dgm:cxn modelId="{2978E902-5460-4554-82FE-34AA2A8B1538}" type="presParOf" srcId="{A18C3E88-2BBC-4E85-9D90-004FDB0C60A4}" destId="{C4B46A03-13B0-4B85-89C0-10F9FE575C96}" srcOrd="4" destOrd="0" presId="urn:microsoft.com/office/officeart/2005/8/layout/radial4"/>
    <dgm:cxn modelId="{BDA21DB7-6936-42F0-8D81-073EBFB20FEF}" type="presOf" srcId="{5341BBDA-EAE8-417B-8DCF-4B09335596B3}" destId="{C4B46A03-13B0-4B85-89C0-10F9FE575C96}" srcOrd="0" destOrd="0" presId="urn:microsoft.com/office/officeart/2005/8/layout/radial4"/>
    <dgm:cxn modelId="{63137378-678B-4B59-A9DE-2CFB8F25E881}" type="presParOf" srcId="{A18C3E88-2BBC-4E85-9D90-004FDB0C60A4}" destId="{F98B6D60-6850-4965-8A05-3D4CE942454D}" srcOrd="5" destOrd="0" presId="urn:microsoft.com/office/officeart/2005/8/layout/radial4"/>
    <dgm:cxn modelId="{0F61DEC9-EDFE-425C-BC17-4F85CF7B8624}" type="presOf" srcId="{27C79FE2-4A5C-4BEC-937B-CDA772CC90B3}" destId="{F98B6D60-6850-4965-8A05-3D4CE942454D}" srcOrd="0" destOrd="0" presId="urn:microsoft.com/office/officeart/2005/8/layout/radial4"/>
    <dgm:cxn modelId="{42566849-2488-4ED7-A027-26C7F5499067}" type="presParOf" srcId="{A18C3E88-2BBC-4E85-9D90-004FDB0C60A4}" destId="{02DFEC09-028C-45B0-85EC-7F2D3FD346E2}" srcOrd="6" destOrd="0" presId="urn:microsoft.com/office/officeart/2005/8/layout/radial4"/>
    <dgm:cxn modelId="{121331F8-80FC-40BB-AE95-5DA559A40DAA}" type="presOf" srcId="{7E274889-FFA7-40F6-ABDE-EC2E892418E8}" destId="{02DFEC09-028C-45B0-85EC-7F2D3FD346E2}" srcOrd="0" destOrd="0" presId="urn:microsoft.com/office/officeart/2005/8/layout/radial4"/>
    <dgm:cxn modelId="{6141985A-F2B6-4A94-A682-E58C83381E1A}" type="presParOf" srcId="{A18C3E88-2BBC-4E85-9D90-004FDB0C60A4}" destId="{BE7FF3C3-40C3-4607-82D4-13C5FD94040C}" srcOrd="7" destOrd="0" presId="urn:microsoft.com/office/officeart/2005/8/layout/radial4"/>
    <dgm:cxn modelId="{29F7C248-76BD-40AF-9022-657D77313893}" type="presOf" srcId="{C9970CB2-DB72-4A23-B96E-C5244ED5EC3A}" destId="{BE7FF3C3-40C3-4607-82D4-13C5FD94040C}" srcOrd="0" destOrd="0" presId="urn:microsoft.com/office/officeart/2005/8/layout/radial4"/>
    <dgm:cxn modelId="{E8ECA1F9-E117-43CC-873C-62D6093A54A1}" type="presParOf" srcId="{A18C3E88-2BBC-4E85-9D90-004FDB0C60A4}" destId="{D10F4B75-7735-4738-A080-6279FF85B1AC}" srcOrd="8" destOrd="0" presId="urn:microsoft.com/office/officeart/2005/8/layout/radial4"/>
    <dgm:cxn modelId="{98997D1C-2CB9-4175-BA04-B47A14041CA8}" type="presOf" srcId="{4431A16A-3C30-4723-AEFF-89793373BC98}" destId="{D10F4B75-7735-4738-A080-6279FF85B1AC}" srcOrd="0" destOrd="0" presId="urn:microsoft.com/office/officeart/2005/8/layout/radial4"/>
    <dgm:cxn modelId="{B5DA7C5D-D44F-441F-A910-DDA15AEA980D}" type="presParOf" srcId="{A18C3E88-2BBC-4E85-9D90-004FDB0C60A4}" destId="{F1B3CDB6-9BBA-45B9-A1B1-070B98B4FB91}" srcOrd="9" destOrd="0" presId="urn:microsoft.com/office/officeart/2005/8/layout/radial4"/>
    <dgm:cxn modelId="{7AD442D3-E605-4FD8-8B72-48E57868FEF8}" type="presOf" srcId="{DFC500A2-C45E-4526-A7C0-279716DB7693}" destId="{F1B3CDB6-9BBA-45B9-A1B1-070B98B4FB91}" srcOrd="0" destOrd="0" presId="urn:microsoft.com/office/officeart/2005/8/layout/radial4"/>
    <dgm:cxn modelId="{CDE1858B-7A40-48A4-971E-D2207B1296C6}" type="presParOf" srcId="{A18C3E88-2BBC-4E85-9D90-004FDB0C60A4}" destId="{FC4E2EF1-1357-43DF-B0F3-0005D9BE72E8}" srcOrd="10" destOrd="0" presId="urn:microsoft.com/office/officeart/2005/8/layout/radial4"/>
    <dgm:cxn modelId="{A3D23AC1-C81B-4C55-8827-903A38F449EC}" type="presOf" srcId="{F8A4064A-0533-46FA-AEA8-87593B1C4008}" destId="{FC4E2EF1-1357-43DF-B0F3-0005D9BE72E8}" srcOrd="0" destOrd="0" presId="urn:microsoft.com/office/officeart/2005/8/layout/radial4"/>
    <dgm:cxn modelId="{DBD9B644-1AD2-4908-A9B0-112D9EB34DCE}" type="presParOf" srcId="{A18C3E88-2BBC-4E85-9D90-004FDB0C60A4}" destId="{F979DE7E-F85F-451E-A475-675788CB2E94}" srcOrd="11" destOrd="0" presId="urn:microsoft.com/office/officeart/2005/8/layout/radial4"/>
    <dgm:cxn modelId="{7DA5A1BF-53DB-4825-BD16-C172E1D9DAAC}" type="presOf" srcId="{75AD06A4-632B-484C-9C53-0DBA764BF661}" destId="{F979DE7E-F85F-451E-A475-675788CB2E94}" srcOrd="0" destOrd="0" presId="urn:microsoft.com/office/officeart/2005/8/layout/radial4"/>
    <dgm:cxn modelId="{CFBBB35E-39A6-4376-8BD0-1849D9A6EFFB}" type="presParOf" srcId="{A18C3E88-2BBC-4E85-9D90-004FDB0C60A4}" destId="{4D182A3D-7C6E-4B4B-83BB-2A5DD28F8595}" srcOrd="12" destOrd="0" presId="urn:microsoft.com/office/officeart/2005/8/layout/radial4"/>
    <dgm:cxn modelId="{D868ADE4-6E02-40EE-B7EE-61F8F996AD48}" type="presOf" srcId="{FBA75A75-82A4-4DFD-B69D-74DB7CF2B3EA}" destId="{4D182A3D-7C6E-4B4B-83BB-2A5DD28F8595}" srcOrd="0" destOrd="0" presId="urn:microsoft.com/office/officeart/2005/8/layout/radial4"/>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088E40B-C0C0-4232-AD67-481A97076B21}" type="doc">
      <dgm:prSet loTypeId="urn:microsoft.com/office/officeart/2005/8/layout/equation1" loCatId="relationship" qsTypeId="urn:microsoft.com/office/officeart/2005/8/quickstyle/simple4" qsCatId="simple" csTypeId="urn:microsoft.com/office/officeart/2005/8/colors/colorful1" csCatId="colorful" phldr="1"/>
      <dgm:spPr/>
      <dgm:t>
        <a:bodyPr/>
        <a:lstStyle/>
        <a:p/>
      </dgm:t>
    </dgm:pt>
    <dgm:pt modelId="{D9562D7D-5E12-4B45-AA4F-11B7CDED0CE9}" type="parTrans" cxnId="{29C657BC-7771-4B0C-BD56-1C32F5FF08C4}">
      <dgm:prSet custT="1"/>
      <dgm:spPr/>
      <dgm:t>
        <a:bodyPr/>
        <a:lstStyle/>
        <a:p>
          <a:endParaRPr lang="zh-CN" altLang="en-US" sz="1350" b="0">
            <a:latin typeface="微软雅黑" panose="020b0503020204020204" pitchFamily="34" charset="-122"/>
            <a:ea typeface="微软雅黑" panose="020b0503020204020204" pitchFamily="34" charset="-122"/>
          </a:endParaRPr>
        </a:p>
      </dgm:t>
    </dgm:pt>
    <dgm:pt modelId="{185AB430-679B-49CC-AA12-CB6D7BDA5DDB}">
      <dgm:prSet phldrT="[文本]" custT="1"/>
      <dgm:spPr/>
      <dgm:t>
        <a:bodyPr/>
        <a:lstStyle/>
        <a:p>
          <a:r>
            <a:rPr lang="zh-CN" altLang="en-US" sz="2000" b="1">
              <a:latin typeface="微软雅黑" pitchFamily="34" charset="-122"/>
              <a:ea typeface="微软雅黑" pitchFamily="34" charset="-122"/>
            </a:rPr>
            <a:t>时间成本</a:t>
          </a:r>
        </a:p>
      </dgm:t>
    </dgm:pt>
    <dgm:pt modelId="{85D372F2-3286-413F-AE21-BE52360ED5AC}" type="sibTrans" cxnId="{29C657BC-7771-4B0C-BD56-1C32F5FF08C4}">
      <dgm:prSet custT="1"/>
      <dgm:spPr/>
      <dgm:t>
        <a:bodyPr/>
        <a:lstStyle/>
        <a:p>
          <a:endParaRPr lang="zh-CN" altLang="en-US" sz="1350" b="0">
            <a:latin typeface="微软雅黑" pitchFamily="34" charset="-122"/>
            <a:ea typeface="微软雅黑" pitchFamily="34" charset="-122"/>
          </a:endParaRPr>
        </a:p>
      </dgm:t>
    </dgm:pt>
    <dgm:pt modelId="{85317511-F216-41AD-919B-5E221C97B48B}" type="parTrans" cxnId="{58943F21-EB0C-460F-A451-C582665187B4}">
      <dgm:prSet custT="1"/>
      <dgm:spPr/>
      <dgm:t>
        <a:bodyPr/>
        <a:lstStyle/>
        <a:p>
          <a:endParaRPr lang="zh-CN" altLang="en-US" sz="1350" b="0">
            <a:latin typeface="微软雅黑" pitchFamily="34" charset="-122"/>
            <a:ea typeface="微软雅黑" pitchFamily="34" charset="-122"/>
          </a:endParaRPr>
        </a:p>
      </dgm:t>
    </dgm:pt>
    <dgm:pt modelId="{54F3AAEF-618D-4C26-9C22-2436463585D6}">
      <dgm:prSet phldrT="[文本]" custT="1"/>
      <dgm:spPr/>
      <dgm:t>
        <a:bodyPr/>
        <a:lstStyle/>
        <a:p>
          <a:r>
            <a:rPr lang="zh-CN" altLang="en-US" sz="2000" b="1">
              <a:latin typeface="微软雅黑" pitchFamily="34" charset="-122"/>
              <a:ea typeface="微软雅黑" pitchFamily="34" charset="-122"/>
            </a:rPr>
            <a:t>金钱成本</a:t>
          </a:r>
        </a:p>
      </dgm:t>
    </dgm:pt>
    <dgm:pt modelId="{6B317632-1B7F-48C7-BFC8-DF5E226931AE}" type="sibTrans" cxnId="{58943F21-EB0C-460F-A451-C582665187B4}">
      <dgm:prSet custT="1"/>
      <dgm:spPr/>
      <dgm:t>
        <a:bodyPr/>
        <a:lstStyle/>
        <a:p>
          <a:endParaRPr lang="zh-CN" altLang="en-US" sz="1350" b="0">
            <a:latin typeface="微软雅黑" pitchFamily="34" charset="-122"/>
            <a:ea typeface="微软雅黑" pitchFamily="34" charset="-122"/>
          </a:endParaRPr>
        </a:p>
      </dgm:t>
    </dgm:pt>
    <dgm:pt modelId="{9D83D52A-1F83-43FE-990B-78D10AD7E599}" type="parTrans" cxnId="{9075875C-726B-49AF-848E-2CD6B47D15B5}">
      <dgm:prSet custT="1"/>
      <dgm:spPr/>
      <dgm:t>
        <a:bodyPr/>
        <a:lstStyle/>
        <a:p>
          <a:endParaRPr lang="zh-CN" altLang="en-US" sz="1350" b="0">
            <a:latin typeface="微软雅黑" pitchFamily="34" charset="-122"/>
            <a:ea typeface="微软雅黑" pitchFamily="34" charset="-122"/>
          </a:endParaRPr>
        </a:p>
      </dgm:t>
    </dgm:pt>
    <dgm:pt modelId="{21641485-C1CF-4E6E-BC17-E1056D49F8F5}">
      <dgm:prSet phldrT="[文本]" custT="1"/>
      <dgm:spPr/>
      <dgm:t>
        <a:bodyPr/>
        <a:lstStyle/>
        <a:p>
          <a:r>
            <a:rPr lang="zh-CN" altLang="en-US" sz="2000" b="1">
              <a:latin typeface="微软雅黑" pitchFamily="34" charset="-122"/>
              <a:ea typeface="微软雅黑" pitchFamily="34" charset="-122"/>
            </a:rPr>
            <a:t>效益成本</a:t>
          </a:r>
        </a:p>
      </dgm:t>
    </dgm:pt>
    <dgm:pt modelId="{DA2E53C7-E44F-4E71-93DB-AFB49F45B204}" type="sibTrans" cxnId="{9075875C-726B-49AF-848E-2CD6B47D15B5}">
      <dgm:prSet custT="1"/>
      <dgm:spPr/>
      <dgm:t>
        <a:bodyPr/>
        <a:lstStyle/>
        <a:p>
          <a:endParaRPr lang="zh-CN" altLang="en-US" sz="1350" b="0">
            <a:latin typeface="微软雅黑" pitchFamily="34" charset="-122"/>
            <a:ea typeface="微软雅黑" pitchFamily="34" charset="-122"/>
          </a:endParaRPr>
        </a:p>
      </dgm:t>
    </dgm:pt>
    <dgm:pt modelId="{930F4D8A-46CE-4EF3-B114-6AED14EA650B}" type="parTrans" cxnId="{317C57C8-58C6-44D9-9943-81472AEB8F9B}">
      <dgm:prSet custT="1"/>
      <dgm:spPr/>
      <dgm:t>
        <a:bodyPr/>
        <a:lstStyle/>
        <a:p>
          <a:endParaRPr lang="zh-CN" altLang="en-US" sz="1350" b="0">
            <a:latin typeface="微软雅黑" pitchFamily="34" charset="-122"/>
            <a:ea typeface="微软雅黑" pitchFamily="34" charset="-122"/>
          </a:endParaRPr>
        </a:p>
      </dgm:t>
    </dgm:pt>
    <dgm:pt modelId="{238B576A-7D3C-4440-B1E0-D2AF8B51F3ED}">
      <dgm:prSet phldrT="[文本]" custT="1"/>
      <dgm:spPr/>
      <dgm:t>
        <a:bodyPr/>
        <a:lstStyle/>
        <a:p>
          <a:r>
            <a:rPr lang="zh-CN" altLang="en-US" sz="2000" b="1">
              <a:latin typeface="微软雅黑" pitchFamily="34" charset="-122"/>
              <a:ea typeface="微软雅黑" pitchFamily="34" charset="-122"/>
            </a:rPr>
            <a:t>机会成本</a:t>
          </a:r>
        </a:p>
      </dgm:t>
    </dgm:pt>
    <dgm:pt modelId="{28E9A2BB-E5AD-4C39-9DF7-435352EF1847}" type="sibTrans" cxnId="{317C57C8-58C6-44D9-9943-81472AEB8F9B}">
      <dgm:prSet custT="1"/>
      <dgm:spPr/>
      <dgm:t>
        <a:bodyPr/>
        <a:lstStyle/>
        <a:p>
          <a:endParaRPr lang="zh-CN" altLang="en-US" sz="1350" b="0">
            <a:latin typeface="微软雅黑" pitchFamily="34" charset="-122"/>
            <a:ea typeface="微软雅黑" pitchFamily="34" charset="-122"/>
          </a:endParaRPr>
        </a:p>
      </dgm:t>
    </dgm:pt>
    <dgm:pt modelId="{8B85ECDD-4A0C-4A86-89AE-53CDC4A184DB}" type="parTrans" cxnId="{F39FFC8A-4F01-4A5C-880E-0703F44FB1B3}">
      <dgm:prSet custT="1"/>
      <dgm:spPr/>
      <dgm:t>
        <a:bodyPr/>
        <a:lstStyle/>
        <a:p>
          <a:endParaRPr lang="zh-CN" altLang="en-US" sz="1350" b="0">
            <a:latin typeface="微软雅黑" pitchFamily="34" charset="-122"/>
            <a:ea typeface="微软雅黑" pitchFamily="34" charset="-122"/>
          </a:endParaRPr>
        </a:p>
      </dgm:t>
    </dgm:pt>
    <dgm:pt modelId="{7320A918-F389-4B11-8534-91EEE7D416EE}">
      <dgm:prSet phldrT="[文本]" custT="1"/>
      <dgm:spPr/>
      <dgm:t>
        <a:bodyPr/>
        <a:lstStyle/>
        <a:p>
          <a:r>
            <a:rPr lang="zh-CN" altLang="en-US" sz="2000" b="1">
              <a:latin typeface="微软雅黑" pitchFamily="34" charset="-122"/>
              <a:ea typeface="微软雅黑" pitchFamily="34" charset="-122"/>
            </a:rPr>
            <a:t>会议成本</a:t>
          </a:r>
        </a:p>
      </dgm:t>
    </dgm:pt>
    <dgm:pt modelId="{6D0E14F8-62AF-4CEE-9763-855713AEAEE3}" type="sibTrans" cxnId="{F39FFC8A-4F01-4A5C-880E-0703F44FB1B3}">
      <dgm:prSet custT="1"/>
      <dgm:spPr/>
      <dgm:t>
        <a:bodyPr/>
        <a:lstStyle/>
        <a:p>
          <a:endParaRPr lang="zh-CN" altLang="en-US" sz="1350" b="0">
            <a:latin typeface="微软雅黑" pitchFamily="34" charset="-122"/>
            <a:ea typeface="微软雅黑" pitchFamily="34" charset="-122"/>
          </a:endParaRPr>
        </a:p>
      </dgm:t>
    </dgm:pt>
    <dgm:pt modelId="{929C6F53-EDA1-401B-A664-55586B049B1B}" type="pres">
      <dgm:prSet presAssocID="{F088E40B-C0C0-4232-AD67-481A97076B21}" presName="linearFlow">
        <dgm:presLayoutVars>
          <dgm:dir/>
          <dgm:resizeHandles val="exact"/>
        </dgm:presLayoutVars>
      </dgm:prSet>
      <dgm:spPr/>
      <dgm:t>
        <a:bodyPr/>
        <a:lstStyle/>
        <a:p/>
      </dgm:t>
    </dgm:pt>
    <dgm:pt modelId="{D108A7C6-D288-442D-9C9C-B70C32BE7EE0}" type="pres">
      <dgm:prSet presAssocID="{185AB430-679B-49CC-AA12-CB6D7BDA5DDB}" presName="node" presStyleLbl="node1" presStyleCnt="5" custLinFactX="159182" custLinFactNeighborX="200000">
        <dgm:presLayoutVars>
          <dgm:bulletEnabled val="1"/>
        </dgm:presLayoutVars>
      </dgm:prSet>
      <dgm:spPr/>
      <dgm:t>
        <a:bodyPr/>
        <a:lstStyle/>
        <a:p>
          <a:endParaRPr lang="zh-CN" altLang="en-US"/>
        </a:p>
      </dgm:t>
    </dgm:pt>
    <dgm:pt modelId="{C0EB2CDF-E93D-4D55-B47F-7DB200F13C37}" type="pres">
      <dgm:prSet presAssocID="{85D372F2-3286-413F-AE21-BE52360ED5AC}" presName="spacerL"/>
      <dgm:spPr/>
      <dgm:t>
        <a:bodyPr/>
        <a:lstStyle/>
        <a:p/>
      </dgm:t>
    </dgm:pt>
    <dgm:pt modelId="{24B5A34A-7554-457B-9A9B-D51B58B3BCEC}" type="pres">
      <dgm:prSet presAssocID="{85D372F2-3286-413F-AE21-BE52360ED5AC}" presName="sibTrans" presStyleLbl="sibTrans2D1" presStyleCnt="4" custLinFactX="260403" custLinFactNeighborX="300000"/>
      <dgm:spPr/>
      <dgm:t>
        <a:bodyPr/>
        <a:lstStyle/>
        <a:p>
          <a:endParaRPr lang="zh-CN" altLang="en-US"/>
        </a:p>
      </dgm:t>
    </dgm:pt>
    <dgm:pt modelId="{6DE78450-FC05-419E-A444-B1213423413F}" type="pres">
      <dgm:prSet presAssocID="{85D372F2-3286-413F-AE21-BE52360ED5AC}" presName="spacerR"/>
      <dgm:spPr/>
      <dgm:t>
        <a:bodyPr/>
        <a:lstStyle/>
        <a:p/>
      </dgm:t>
    </dgm:pt>
    <dgm:pt modelId="{460C1DDA-1464-46EB-9410-0546A022F00A}" type="pres">
      <dgm:prSet presAssocID="{54F3AAEF-618D-4C26-9C22-2436463585D6}" presName="node" presStyleLbl="node1" presStyleIdx="1" presStyleCnt="5" custLinFactX="159182" custLinFactNeighborX="200000">
        <dgm:presLayoutVars>
          <dgm:bulletEnabled val="1"/>
        </dgm:presLayoutVars>
      </dgm:prSet>
      <dgm:spPr/>
      <dgm:t>
        <a:bodyPr/>
        <a:lstStyle/>
        <a:p>
          <a:endParaRPr lang="zh-CN" altLang="en-US"/>
        </a:p>
      </dgm:t>
    </dgm:pt>
    <dgm:pt modelId="{AF1AC455-F96C-4461-9515-9A9773F5953B}" type="pres">
      <dgm:prSet presAssocID="{6B317632-1B7F-48C7-BFC8-DF5E226931AE}" presName="spacerL"/>
      <dgm:spPr/>
      <dgm:t>
        <a:bodyPr/>
        <a:lstStyle/>
        <a:p/>
      </dgm:t>
    </dgm:pt>
    <dgm:pt modelId="{9C287345-EF24-49DF-9538-C1CF022B3766}" type="pres">
      <dgm:prSet presAssocID="{6B317632-1B7F-48C7-BFC8-DF5E226931AE}" presName="sibTrans" presStyleLbl="sibTrans2D1" presStyleIdx="1" presStyleCnt="4" custLinFactX="260403" custLinFactNeighborX="300000"/>
      <dgm:spPr/>
      <dgm:t>
        <a:bodyPr/>
        <a:lstStyle/>
        <a:p>
          <a:endParaRPr lang="zh-CN" altLang="en-US"/>
        </a:p>
      </dgm:t>
    </dgm:pt>
    <dgm:pt modelId="{DD446349-92F5-4E15-ABA1-2BE9A4232509}" type="pres">
      <dgm:prSet presAssocID="{6B317632-1B7F-48C7-BFC8-DF5E226931AE}" presName="spacerR"/>
      <dgm:spPr/>
      <dgm:t>
        <a:bodyPr/>
        <a:lstStyle/>
        <a:p/>
      </dgm:t>
    </dgm:pt>
    <dgm:pt modelId="{15F034FE-EC39-4767-B5FD-341013BFC333}" type="pres">
      <dgm:prSet presAssocID="{21641485-C1CF-4E6E-BC17-E1056D49F8F5}" presName="node" presStyleLbl="node1" presStyleIdx="2" presStyleCnt="5" custLinFactX="159182" custLinFactNeighborX="200000">
        <dgm:presLayoutVars>
          <dgm:bulletEnabled val="1"/>
        </dgm:presLayoutVars>
      </dgm:prSet>
      <dgm:spPr/>
      <dgm:t>
        <a:bodyPr/>
        <a:lstStyle/>
        <a:p>
          <a:endParaRPr lang="zh-CN" altLang="en-US"/>
        </a:p>
      </dgm:t>
    </dgm:pt>
    <dgm:pt modelId="{06CA43F4-B136-4AEE-8FF7-63475998A50B}" type="pres">
      <dgm:prSet presAssocID="{DA2E53C7-E44F-4E71-93DB-AFB49F45B204}" presName="spacerL"/>
      <dgm:spPr/>
      <dgm:t>
        <a:bodyPr/>
        <a:lstStyle/>
        <a:p/>
      </dgm:t>
    </dgm:pt>
    <dgm:pt modelId="{B89D6A52-14B7-4D29-AB6C-C6C24B2BBF05}" type="pres">
      <dgm:prSet presAssocID="{DA2E53C7-E44F-4E71-93DB-AFB49F45B204}" presName="sibTrans" presStyleLbl="sibTrans2D1" presStyleIdx="2" presStyleCnt="4" custLinFactX="260403" custLinFactNeighborX="300000"/>
      <dgm:spPr/>
      <dgm:t>
        <a:bodyPr/>
        <a:lstStyle/>
        <a:p>
          <a:endParaRPr lang="zh-CN" altLang="en-US"/>
        </a:p>
      </dgm:t>
    </dgm:pt>
    <dgm:pt modelId="{72B23651-37A4-40B9-8427-A1DB5DA9B1A3}" type="pres">
      <dgm:prSet presAssocID="{DA2E53C7-E44F-4E71-93DB-AFB49F45B204}" presName="spacerR"/>
      <dgm:spPr/>
      <dgm:t>
        <a:bodyPr/>
        <a:lstStyle/>
        <a:p/>
      </dgm:t>
    </dgm:pt>
    <dgm:pt modelId="{9ABEF41B-C346-4B7B-98FF-50CF76E56CD6}" type="pres">
      <dgm:prSet presAssocID="{238B576A-7D3C-4440-B1E0-D2AF8B51F3ED}" presName="node" presStyleLbl="node1" presStyleIdx="3" presStyleCnt="5" custLinFactX="159182" custLinFactNeighborX="200000">
        <dgm:presLayoutVars>
          <dgm:bulletEnabled val="1"/>
        </dgm:presLayoutVars>
      </dgm:prSet>
      <dgm:spPr/>
      <dgm:t>
        <a:bodyPr/>
        <a:lstStyle/>
        <a:p>
          <a:endParaRPr lang="zh-CN" altLang="en-US"/>
        </a:p>
      </dgm:t>
    </dgm:pt>
    <dgm:pt modelId="{0EEDD6FA-6978-45F8-A06B-ECD7D9E65365}" type="pres">
      <dgm:prSet presAssocID="{28E9A2BB-E5AD-4C39-9DF7-435352EF1847}" presName="spacerL"/>
      <dgm:spPr/>
      <dgm:t>
        <a:bodyPr/>
        <a:lstStyle/>
        <a:p/>
      </dgm:t>
    </dgm:pt>
    <dgm:pt modelId="{A216359E-841D-4EB6-8D9D-8714A749D68A}" type="pres">
      <dgm:prSet presAssocID="{28E9A2BB-E5AD-4C39-9DF7-435352EF1847}" presName="sibTrans" presStyleLbl="sibTrans2D1" presStyleIdx="3" presStyleCnt="4" custLinFactX="-795059" custLinFactNeighborX="-800000" custLinFactNeighborY="4544"/>
      <dgm:spPr/>
      <dgm:t>
        <a:bodyPr/>
        <a:lstStyle/>
        <a:p>
          <a:endParaRPr lang="zh-CN" altLang="en-US"/>
        </a:p>
      </dgm:t>
    </dgm:pt>
    <dgm:pt modelId="{D4945DFC-4702-44EA-9A84-58E0FD2A72CF}" type="pres">
      <dgm:prSet presAssocID="{28E9A2BB-E5AD-4C39-9DF7-435352EF1847}" presName="spacerR"/>
      <dgm:spPr/>
      <dgm:t>
        <a:bodyPr/>
        <a:lstStyle/>
        <a:p/>
      </dgm:t>
    </dgm:pt>
    <dgm:pt modelId="{CE972C8C-D606-47AC-86A9-32CDCBC44CD5}" type="pres">
      <dgm:prSet presAssocID="{7320A918-F389-4B11-8534-91EEE7D416EE}" presName="node" presStyleLbl="node1" presStyleIdx="4" presStyleCnt="5" custLinFactX="-640860" custLinFactNeighborX="-700000" custLinFactNeighborY="1289">
        <dgm:presLayoutVars>
          <dgm:bulletEnabled val="1"/>
        </dgm:presLayoutVars>
      </dgm:prSet>
      <dgm:spPr/>
      <dgm:t>
        <a:bodyPr/>
        <a:lstStyle/>
        <a:p>
          <a:endParaRPr lang="zh-CN" altLang="en-US"/>
        </a:p>
      </dgm:t>
    </dgm:pt>
  </dgm:ptLst>
  <dgm:cxnLst>
    <dgm:cxn modelId="{29C657BC-7771-4B0C-BD56-1C32F5FF08C4}" srcId="{F088E40B-C0C0-4232-AD67-481A97076B21}" destId="{185AB430-679B-49CC-AA12-CB6D7BDA5DDB}" srcOrd="0" destOrd="0" parTransId="{D9562D7D-5E12-4B45-AA4F-11B7CDED0CE9}" sibTransId="{85D372F2-3286-413F-AE21-BE52360ED5AC}"/>
    <dgm:cxn modelId="{58943F21-EB0C-460F-A451-C582665187B4}" srcId="{F088E40B-C0C0-4232-AD67-481A97076B21}" destId="{54F3AAEF-618D-4C26-9C22-2436463585D6}" srcOrd="1" destOrd="0" parTransId="{85317511-F216-41AD-919B-5E221C97B48B}" sibTransId="{6B317632-1B7F-48C7-BFC8-DF5E226931AE}"/>
    <dgm:cxn modelId="{9075875C-726B-49AF-848E-2CD6B47D15B5}" srcId="{F088E40B-C0C0-4232-AD67-481A97076B21}" destId="{21641485-C1CF-4E6E-BC17-E1056D49F8F5}" srcOrd="2" destOrd="0" parTransId="{9D83D52A-1F83-43FE-990B-78D10AD7E599}" sibTransId="{DA2E53C7-E44F-4E71-93DB-AFB49F45B204}"/>
    <dgm:cxn modelId="{317C57C8-58C6-44D9-9943-81472AEB8F9B}" srcId="{F088E40B-C0C0-4232-AD67-481A97076B21}" destId="{238B576A-7D3C-4440-B1E0-D2AF8B51F3ED}" srcOrd="3" destOrd="0" parTransId="{930F4D8A-46CE-4EF3-B114-6AED14EA650B}" sibTransId="{28E9A2BB-E5AD-4C39-9DF7-435352EF1847}"/>
    <dgm:cxn modelId="{F39FFC8A-4F01-4A5C-880E-0703F44FB1B3}" srcId="{F088E40B-C0C0-4232-AD67-481A97076B21}" destId="{7320A918-F389-4B11-8534-91EEE7D416EE}" srcOrd="4" destOrd="0" parTransId="{8B85ECDD-4A0C-4A86-89AE-53CDC4A184DB}" sibTransId="{6D0E14F8-62AF-4CEE-9763-855713AEAEE3}"/>
    <dgm:cxn modelId="{646C49DC-5DE1-4CBC-87EA-50852DF01F18}" type="presOf" srcId="{F088E40B-C0C0-4232-AD67-481A97076B21}" destId="{929C6F53-EDA1-401B-A664-55586B049B1B}" srcOrd="0" destOrd="0" presId="urn:microsoft.com/office/officeart/2005/8/layout/equation1"/>
    <dgm:cxn modelId="{CDEA0B61-E94D-4FA2-9501-B08002B6A189}" type="presParOf" srcId="{929C6F53-EDA1-401B-A664-55586B049B1B}" destId="{D108A7C6-D288-442D-9C9C-B70C32BE7EE0}" srcOrd="0" destOrd="0" presId="urn:microsoft.com/office/officeart/2005/8/layout/equation1"/>
    <dgm:cxn modelId="{3C283536-9C1F-4658-8E93-0245BC75D1F1}" type="presOf" srcId="{185AB430-679B-49CC-AA12-CB6D7BDA5DDB}" destId="{D108A7C6-D288-442D-9C9C-B70C32BE7EE0}" srcOrd="0" destOrd="0" presId="urn:microsoft.com/office/officeart/2005/8/layout/equation1"/>
    <dgm:cxn modelId="{3E8C5AA3-C63B-42F0-A16C-8925C93CC91A}" type="presParOf" srcId="{929C6F53-EDA1-401B-A664-55586B049B1B}" destId="{C0EB2CDF-E93D-4D55-B47F-7DB200F13C37}" srcOrd="1" destOrd="0" presId="urn:microsoft.com/office/officeart/2005/8/layout/equation1"/>
    <dgm:cxn modelId="{F3365441-96BA-44FB-9BC8-30913E4B6807}" type="presParOf" srcId="{929C6F53-EDA1-401B-A664-55586B049B1B}" destId="{24B5A34A-7554-457B-9A9B-D51B58B3BCEC}" srcOrd="2" destOrd="0" presId="urn:microsoft.com/office/officeart/2005/8/layout/equation1"/>
    <dgm:cxn modelId="{E7D6F08B-3ED6-43F0-BA5E-4CAFE35AFE0E}" type="presOf" srcId="{85D372F2-3286-413F-AE21-BE52360ED5AC}" destId="{24B5A34A-7554-457B-9A9B-D51B58B3BCEC}" srcOrd="0" destOrd="0" presId="urn:microsoft.com/office/officeart/2005/8/layout/equation1"/>
    <dgm:cxn modelId="{4EF0D39F-A8F1-4E2A-B1DD-E0C80469EC99}" type="presParOf" srcId="{929C6F53-EDA1-401B-A664-55586B049B1B}" destId="{6DE78450-FC05-419E-A444-B1213423413F}" srcOrd="3" destOrd="0" presId="urn:microsoft.com/office/officeart/2005/8/layout/equation1"/>
    <dgm:cxn modelId="{981053BC-7FF6-4BC3-BC5C-D9B8DEE7B965}" type="presParOf" srcId="{929C6F53-EDA1-401B-A664-55586B049B1B}" destId="{460C1DDA-1464-46EB-9410-0546A022F00A}" srcOrd="4" destOrd="0" presId="urn:microsoft.com/office/officeart/2005/8/layout/equation1"/>
    <dgm:cxn modelId="{541E9324-6ACC-4A26-AA40-8499ED2B2F5B}" type="presOf" srcId="{54F3AAEF-618D-4C26-9C22-2436463585D6}" destId="{460C1DDA-1464-46EB-9410-0546A022F00A}" srcOrd="0" destOrd="0" presId="urn:microsoft.com/office/officeart/2005/8/layout/equation1"/>
    <dgm:cxn modelId="{88624A52-9BDF-49F8-9E25-236858D6A087}" type="presParOf" srcId="{929C6F53-EDA1-401B-A664-55586B049B1B}" destId="{AF1AC455-F96C-4461-9515-9A9773F5953B}" srcOrd="5" destOrd="0" presId="urn:microsoft.com/office/officeart/2005/8/layout/equation1"/>
    <dgm:cxn modelId="{0F36C36D-69FC-4343-BBC3-810367C61246}" type="presParOf" srcId="{929C6F53-EDA1-401B-A664-55586B049B1B}" destId="{9C287345-EF24-49DF-9538-C1CF022B3766}" srcOrd="6" destOrd="0" presId="urn:microsoft.com/office/officeart/2005/8/layout/equation1"/>
    <dgm:cxn modelId="{BA902590-6A7A-436B-B622-84BB4F456D60}" type="presOf" srcId="{6B317632-1B7F-48C7-BFC8-DF5E226931AE}" destId="{9C287345-EF24-49DF-9538-C1CF022B3766}" srcOrd="0" destOrd="0" presId="urn:microsoft.com/office/officeart/2005/8/layout/equation1"/>
    <dgm:cxn modelId="{A61E8834-7F56-4F9E-956F-A7C0F4D9AD80}" type="presParOf" srcId="{929C6F53-EDA1-401B-A664-55586B049B1B}" destId="{DD446349-92F5-4E15-ABA1-2BE9A4232509}" srcOrd="7" destOrd="0" presId="urn:microsoft.com/office/officeart/2005/8/layout/equation1"/>
    <dgm:cxn modelId="{44EDBAF5-3134-4F85-ABCB-2455063640D5}" type="presParOf" srcId="{929C6F53-EDA1-401B-A664-55586B049B1B}" destId="{15F034FE-EC39-4767-B5FD-341013BFC333}" srcOrd="8" destOrd="0" presId="urn:microsoft.com/office/officeart/2005/8/layout/equation1"/>
    <dgm:cxn modelId="{ED71D763-531B-47B6-99D5-EA49029CFD5A}" type="presOf" srcId="{21641485-C1CF-4E6E-BC17-E1056D49F8F5}" destId="{15F034FE-EC39-4767-B5FD-341013BFC333}" srcOrd="0" destOrd="0" presId="urn:microsoft.com/office/officeart/2005/8/layout/equation1"/>
    <dgm:cxn modelId="{6F01D0E7-4EE4-4111-9028-E07832FD2B81}" type="presParOf" srcId="{929C6F53-EDA1-401B-A664-55586B049B1B}" destId="{06CA43F4-B136-4AEE-8FF7-63475998A50B}" srcOrd="9" destOrd="0" presId="urn:microsoft.com/office/officeart/2005/8/layout/equation1"/>
    <dgm:cxn modelId="{56B38E53-8A34-4E87-9205-29FCFC1CC9B7}" type="presParOf" srcId="{929C6F53-EDA1-401B-A664-55586B049B1B}" destId="{B89D6A52-14B7-4D29-AB6C-C6C24B2BBF05}" srcOrd="10" destOrd="0" presId="urn:microsoft.com/office/officeart/2005/8/layout/equation1"/>
    <dgm:cxn modelId="{57D2DFDF-CCD9-4848-9274-84F8A1F27F24}" type="presOf" srcId="{DA2E53C7-E44F-4E71-93DB-AFB49F45B204}" destId="{B89D6A52-14B7-4D29-AB6C-C6C24B2BBF05}" srcOrd="0" destOrd="0" presId="urn:microsoft.com/office/officeart/2005/8/layout/equation1"/>
    <dgm:cxn modelId="{DC591EFE-3B70-4435-9A32-373DE74634AF}" type="presParOf" srcId="{929C6F53-EDA1-401B-A664-55586B049B1B}" destId="{72B23651-37A4-40B9-8427-A1DB5DA9B1A3}" srcOrd="11" destOrd="0" presId="urn:microsoft.com/office/officeart/2005/8/layout/equation1"/>
    <dgm:cxn modelId="{5660C091-F228-45BC-89B3-ECC51A92A2DE}" type="presParOf" srcId="{929C6F53-EDA1-401B-A664-55586B049B1B}" destId="{9ABEF41B-C346-4B7B-98FF-50CF76E56CD6}" srcOrd="12" destOrd="0" presId="urn:microsoft.com/office/officeart/2005/8/layout/equation1"/>
    <dgm:cxn modelId="{9C78A22C-6BD2-413B-8926-E4D2E5A422C2}" type="presOf" srcId="{238B576A-7D3C-4440-B1E0-D2AF8B51F3ED}" destId="{9ABEF41B-C346-4B7B-98FF-50CF76E56CD6}" srcOrd="0" destOrd="0" presId="urn:microsoft.com/office/officeart/2005/8/layout/equation1"/>
    <dgm:cxn modelId="{5EE12416-CF2F-4BAA-86EF-87A07D2AC74A}" type="presParOf" srcId="{929C6F53-EDA1-401B-A664-55586B049B1B}" destId="{0EEDD6FA-6978-45F8-A06B-ECD7D9E65365}" srcOrd="13" destOrd="0" presId="urn:microsoft.com/office/officeart/2005/8/layout/equation1"/>
    <dgm:cxn modelId="{D7D07742-36C0-467F-BF52-086301E605BC}" type="presParOf" srcId="{929C6F53-EDA1-401B-A664-55586B049B1B}" destId="{A216359E-841D-4EB6-8D9D-8714A749D68A}" srcOrd="14" destOrd="0" presId="urn:microsoft.com/office/officeart/2005/8/layout/equation1"/>
    <dgm:cxn modelId="{7C65F531-6388-4106-92A2-1E963BA916F3}" type="presOf" srcId="{28E9A2BB-E5AD-4C39-9DF7-435352EF1847}" destId="{A216359E-841D-4EB6-8D9D-8714A749D68A}" srcOrd="0" destOrd="0" presId="urn:microsoft.com/office/officeart/2005/8/layout/equation1"/>
    <dgm:cxn modelId="{63A167C0-D125-4361-BA5F-AE1197169D25}" type="presParOf" srcId="{929C6F53-EDA1-401B-A664-55586B049B1B}" destId="{D4945DFC-4702-44EA-9A84-58E0FD2A72CF}" srcOrd="15" destOrd="0" presId="urn:microsoft.com/office/officeart/2005/8/layout/equation1"/>
    <dgm:cxn modelId="{2075BDCC-CD06-4A01-BCB8-13FBDCA3D387}" type="presParOf" srcId="{929C6F53-EDA1-401B-A664-55586B049B1B}" destId="{CE972C8C-D606-47AC-86A9-32CDCBC44CD5}" srcOrd="16" destOrd="0" presId="urn:microsoft.com/office/officeart/2005/8/layout/equation1"/>
    <dgm:cxn modelId="{4F9913A3-90DA-4B1E-AC08-5FE2053C39F7}" type="presOf" srcId="{7320A918-F389-4B11-8534-91EEE7D416EE}" destId="{CE972C8C-D606-47AC-86A9-32CDCBC44CD5}" srcOrd="0" destOrd="0" presId="urn:microsoft.com/office/officeart/2005/8/layout/equation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088E40B-C0C0-4232-AD67-481A97076B21}" type="doc">
      <dgm:prSet loTypeId="urn:microsoft.com/office/officeart/2005/8/layout/equation1" loCatId="relationship" qsTypeId="urn:microsoft.com/office/officeart/2005/8/quickstyle/simple4" qsCatId="simple" csTypeId="urn:microsoft.com/office/officeart/2005/8/colors/colorful1" csCatId="colorful" phldr="1"/>
      <dgm:spPr/>
      <dgm:t>
        <a:bodyPr/>
        <a:lstStyle/>
        <a:p/>
      </dgm:t>
    </dgm:pt>
    <dgm:pt modelId="{D9562D7D-5E12-4B45-AA4F-11B7CDED0CE9}" type="parTrans" cxnId="{969FCD25-91B6-4CBA-AAF8-200F6BF975D6}">
      <dgm:prSet custT="1"/>
      <dgm:spPr/>
      <dgm:t>
        <a:bodyPr/>
        <a:lstStyle/>
        <a:p>
          <a:endParaRPr lang="zh-CN" altLang="en-US" sz="1350" b="0">
            <a:latin typeface="微软雅黑" pitchFamily="34" charset="-122"/>
            <a:ea typeface="微软雅黑" pitchFamily="34" charset="-122"/>
          </a:endParaRPr>
        </a:p>
      </dgm:t>
    </dgm:pt>
    <dgm:pt modelId="{185AB430-679B-49CC-AA12-CB6D7BDA5DDB}">
      <dgm:prSet phldrT="[文本]" custT="1"/>
      <dgm:spPr/>
      <dgm:t>
        <a:bodyPr/>
        <a:lstStyle/>
        <a:p>
          <a:r>
            <a:rPr lang="zh-CN" altLang="en-US" sz="2800" b="1">
              <a:latin typeface="微软雅黑" pitchFamily="34" charset="-122"/>
              <a:ea typeface="微软雅黑" pitchFamily="34" charset="-122"/>
            </a:rPr>
            <a:t>时间成本</a:t>
          </a:r>
        </a:p>
      </dgm:t>
    </dgm:pt>
    <dgm:pt modelId="{85D372F2-3286-413F-AE21-BE52360ED5AC}" type="sibTrans" cxnId="{969FCD25-91B6-4CBA-AAF8-200F6BF975D6}">
      <dgm:prSet custT="1"/>
      <dgm:spPr/>
      <dgm:t>
        <a:bodyPr/>
        <a:lstStyle/>
        <a:p>
          <a:endParaRPr lang="zh-CN" altLang="en-US" sz="1350" b="0">
            <a:latin typeface="微软雅黑" pitchFamily="34" charset="-122"/>
            <a:ea typeface="微软雅黑" pitchFamily="34" charset="-122"/>
          </a:endParaRPr>
        </a:p>
      </dgm:t>
    </dgm:pt>
    <dgm:pt modelId="{929C6F53-EDA1-401B-A664-55586B049B1B}" type="pres">
      <dgm:prSet presAssocID="{F088E40B-C0C0-4232-AD67-481A97076B21}" presName="linearFlow">
        <dgm:presLayoutVars>
          <dgm:dir/>
          <dgm:resizeHandles val="exact"/>
        </dgm:presLayoutVars>
      </dgm:prSet>
      <dgm:spPr/>
      <dgm:t>
        <a:bodyPr/>
        <a:lstStyle/>
        <a:p/>
      </dgm:t>
    </dgm:pt>
    <dgm:pt modelId="{D108A7C6-D288-442D-9C9C-B70C32BE7EE0}" type="pres">
      <dgm:prSet presAssocID="{185AB430-679B-49CC-AA12-CB6D7BDA5DDB}" presName="node" presStyleLbl="node1" presStyleCnt="1" custLinFactX="159182" custLinFactNeighborX="200000">
        <dgm:presLayoutVars>
          <dgm:bulletEnabled val="1"/>
        </dgm:presLayoutVars>
      </dgm:prSet>
      <dgm:spPr/>
      <dgm:t>
        <a:bodyPr/>
        <a:lstStyle/>
        <a:p>
          <a:endParaRPr lang="zh-CN" altLang="en-US"/>
        </a:p>
      </dgm:t>
    </dgm:pt>
  </dgm:ptLst>
  <dgm:cxnLst>
    <dgm:cxn modelId="{969FCD25-91B6-4CBA-AAF8-200F6BF975D6}" srcId="{F088E40B-C0C0-4232-AD67-481A97076B21}" destId="{185AB430-679B-49CC-AA12-CB6D7BDA5DDB}" srcOrd="0" destOrd="0" parTransId="{D9562D7D-5E12-4B45-AA4F-11B7CDED0CE9}" sibTransId="{85D372F2-3286-413F-AE21-BE52360ED5AC}"/>
    <dgm:cxn modelId="{6D5AEF10-6E5D-4787-AF9F-146FEB276DD4}" type="presOf" srcId="{F088E40B-C0C0-4232-AD67-481A97076B21}" destId="{929C6F53-EDA1-401B-A664-55586B049B1B}" srcOrd="0" destOrd="0" presId="urn:microsoft.com/office/officeart/2005/8/layout/equation1"/>
    <dgm:cxn modelId="{18D2B82F-5210-48A0-9E28-AC8A88B70A02}" type="presParOf" srcId="{929C6F53-EDA1-401B-A664-55586B049B1B}" destId="{D108A7C6-D288-442D-9C9C-B70C32BE7EE0}" srcOrd="0" destOrd="0" presId="urn:microsoft.com/office/officeart/2005/8/layout/equation1"/>
    <dgm:cxn modelId="{33A0B5DD-B6D6-4DFE-BA80-C49C1D249237}" type="presOf" srcId="{185AB430-679B-49CC-AA12-CB6D7BDA5DDB}" destId="{D108A7C6-D288-442D-9C9C-B70C32BE7EE0}" srcOrd="0" destOrd="0" presId="urn:microsoft.com/office/officeart/2005/8/layout/equation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088E40B-C0C0-4232-AD67-481A97076B21}" type="doc">
      <dgm:prSet loTypeId="urn:microsoft.com/office/officeart/2005/8/layout/equation1" loCatId="relationship" qsTypeId="urn:microsoft.com/office/officeart/2005/8/quickstyle/simple4" qsCatId="simple" csTypeId="urn:microsoft.com/office/officeart/2005/8/colors/colorful1" csCatId="colorful" phldr="1"/>
      <dgm:spPr/>
      <dgm:t>
        <a:bodyPr/>
        <a:lstStyle/>
        <a:p/>
      </dgm:t>
    </dgm:pt>
    <dgm:pt modelId="{D9562D7D-5E12-4B45-AA4F-11B7CDED0CE9}" type="parTrans" cxnId="{863300BD-984C-4D7A-B1AD-D07B5AAC61AA}">
      <dgm:prSet custT="1"/>
      <dgm:spPr/>
      <dgm:t>
        <a:bodyPr/>
        <a:lstStyle/>
        <a:p>
          <a:endParaRPr lang="zh-CN" altLang="en-US" sz="1350" b="0">
            <a:latin typeface="微软雅黑" pitchFamily="34" charset="-122"/>
            <a:ea typeface="微软雅黑" pitchFamily="34" charset="-122"/>
          </a:endParaRPr>
        </a:p>
      </dgm:t>
    </dgm:pt>
    <dgm:pt modelId="{185AB430-679B-49CC-AA12-CB6D7BDA5DDB}">
      <dgm:prSet phldrT="[文本]" custT="1">
        <dgm:style>
          <a:lnRef idx="1">
            <a:schemeClr val="accent3"/>
          </a:lnRef>
          <a:fillRef idx="3">
            <a:schemeClr val="accent3"/>
          </a:fillRef>
          <a:effectRef idx="2">
            <a:schemeClr val="accent3"/>
          </a:effectRef>
          <a:fontRef idx="minor">
            <a:schemeClr val="lt1"/>
          </a:fontRef>
        </dgm:style>
      </dgm:prSet>
      <dgm:spPr/>
      <dgm:t>
        <a:bodyPr/>
        <a:lstStyle/>
        <a:p>
          <a:r>
            <a:rPr lang="zh-CN" altLang="en-US" sz="2800" b="1" smtClean="0">
              <a:latin typeface="微软雅黑" pitchFamily="34" charset="-122"/>
              <a:ea typeface="微软雅黑" pitchFamily="34" charset="-122"/>
            </a:rPr>
            <a:t>金钱成本</a:t>
          </a:r>
          <a:endParaRPr lang="zh-CN" altLang="en-US" sz="2800" b="1">
            <a:latin typeface="微软雅黑" panose="020b0503020204020204" pitchFamily="34" charset="-122"/>
            <a:ea typeface="微软雅黑" panose="020b0503020204020204" pitchFamily="34" charset="-122"/>
          </a:endParaRPr>
        </a:p>
      </dgm:t>
    </dgm:pt>
    <dgm:pt modelId="{85D372F2-3286-413F-AE21-BE52360ED5AC}" type="sibTrans" cxnId="{863300BD-984C-4D7A-B1AD-D07B5AAC61AA}">
      <dgm:prSet custT="1"/>
      <dgm:spPr/>
      <dgm:t>
        <a:bodyPr/>
        <a:lstStyle/>
        <a:p>
          <a:endParaRPr lang="zh-CN" altLang="en-US" sz="1350" b="0">
            <a:latin typeface="微软雅黑" pitchFamily="34" charset="-122"/>
            <a:ea typeface="微软雅黑" pitchFamily="34" charset="-122"/>
          </a:endParaRPr>
        </a:p>
      </dgm:t>
    </dgm:pt>
    <dgm:pt modelId="{929C6F53-EDA1-401B-A664-55586B049B1B}" type="pres">
      <dgm:prSet presAssocID="{F088E40B-C0C0-4232-AD67-481A97076B21}" presName="linearFlow">
        <dgm:presLayoutVars>
          <dgm:dir/>
          <dgm:resizeHandles val="exact"/>
        </dgm:presLayoutVars>
      </dgm:prSet>
      <dgm:spPr/>
      <dgm:t>
        <a:bodyPr/>
        <a:lstStyle/>
        <a:p/>
      </dgm:t>
    </dgm:pt>
    <dgm:pt modelId="{D108A7C6-D288-442D-9C9C-B70C32BE7EE0}" type="pres">
      <dgm:prSet presAssocID="{185AB430-679B-49CC-AA12-CB6D7BDA5DDB}" presName="node" presStyleLbl="node1" presStyleCnt="1" custLinFactX="159182" custLinFactNeighborX="200000">
        <dgm:presLayoutVars>
          <dgm:bulletEnabled val="1"/>
        </dgm:presLayoutVars>
      </dgm:prSet>
      <dgm:spPr/>
      <dgm:t>
        <a:bodyPr/>
        <a:lstStyle/>
        <a:p>
          <a:endParaRPr lang="zh-CN" altLang="en-US"/>
        </a:p>
      </dgm:t>
    </dgm:pt>
  </dgm:ptLst>
  <dgm:cxnLst>
    <dgm:cxn modelId="{863300BD-984C-4D7A-B1AD-D07B5AAC61AA}" srcId="{F088E40B-C0C0-4232-AD67-481A97076B21}" destId="{185AB430-679B-49CC-AA12-CB6D7BDA5DDB}" srcOrd="0" destOrd="0" parTransId="{D9562D7D-5E12-4B45-AA4F-11B7CDED0CE9}" sibTransId="{85D372F2-3286-413F-AE21-BE52360ED5AC}"/>
    <dgm:cxn modelId="{80341309-B8FF-4981-9F82-D790949C1BEA}" type="presOf" srcId="{F088E40B-C0C0-4232-AD67-481A97076B21}" destId="{929C6F53-EDA1-401B-A664-55586B049B1B}" srcOrd="0" destOrd="0" presId="urn:microsoft.com/office/officeart/2005/8/layout/equation1"/>
    <dgm:cxn modelId="{C61895DF-C807-46ED-A59F-FE16BB849A50}" type="presParOf" srcId="{929C6F53-EDA1-401B-A664-55586B049B1B}" destId="{D108A7C6-D288-442D-9C9C-B70C32BE7EE0}" srcOrd="0" destOrd="0" presId="urn:microsoft.com/office/officeart/2005/8/layout/equation1"/>
    <dgm:cxn modelId="{BD19E838-C577-44F4-8B9C-87BB8CEE80D8}" type="presOf" srcId="{185AB430-679B-49CC-AA12-CB6D7BDA5DDB}" destId="{D108A7C6-D288-442D-9C9C-B70C32BE7EE0}" srcOrd="0" destOrd="0" presId="urn:microsoft.com/office/officeart/2005/8/layout/equation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088E40B-C0C0-4232-AD67-481A97076B21}" type="doc">
      <dgm:prSet loTypeId="urn:microsoft.com/office/officeart/2005/8/layout/equation1" loCatId="relationship" qsTypeId="urn:microsoft.com/office/officeart/2005/8/quickstyle/simple4" qsCatId="simple" csTypeId="urn:microsoft.com/office/officeart/2005/8/colors/colorful1" csCatId="colorful" phldr="1"/>
      <dgm:spPr/>
      <dgm:t>
        <a:bodyPr/>
        <a:lstStyle/>
        <a:p/>
      </dgm:t>
    </dgm:pt>
    <dgm:pt modelId="{D9562D7D-5E12-4B45-AA4F-11B7CDED0CE9}" type="parTrans" cxnId="{1C6C8E35-9175-4F6B-917F-3C91D8BC7378}">
      <dgm:prSet custT="1"/>
      <dgm:spPr/>
      <dgm:t>
        <a:bodyPr/>
        <a:lstStyle/>
        <a:p>
          <a:endParaRPr lang="zh-CN" altLang="en-US" sz="1350" b="0">
            <a:latin typeface="微软雅黑" pitchFamily="34" charset="-122"/>
            <a:ea typeface="微软雅黑" pitchFamily="34" charset="-122"/>
          </a:endParaRPr>
        </a:p>
      </dgm:t>
    </dgm:pt>
    <dgm:pt modelId="{185AB430-679B-49CC-AA12-CB6D7BDA5DDB}">
      <dgm:prSet phldrT="[文本]" custT="1">
        <dgm:style>
          <a:lnRef idx="1">
            <a:schemeClr val="accent4"/>
          </a:lnRef>
          <a:fillRef idx="3">
            <a:schemeClr val="accent4"/>
          </a:fillRef>
          <a:effectRef idx="2">
            <a:schemeClr val="accent4"/>
          </a:effectRef>
          <a:fontRef idx="minor">
            <a:schemeClr val="lt1"/>
          </a:fontRef>
        </dgm:style>
      </dgm:prSet>
      <dgm:spPr/>
      <dgm:t>
        <a:bodyPr/>
        <a:lstStyle/>
        <a:p>
          <a:r>
            <a:rPr lang="zh-CN" altLang="en-US" sz="2800" b="1" smtClean="0">
              <a:latin typeface="微软雅黑" pitchFamily="34" charset="-122"/>
              <a:ea typeface="微软雅黑" pitchFamily="34" charset="-122"/>
            </a:rPr>
            <a:t>效益成本</a:t>
          </a:r>
          <a:endParaRPr lang="zh-CN" altLang="en-US" sz="2800" b="1">
            <a:latin typeface="微软雅黑" pitchFamily="34" charset="-122"/>
            <a:ea typeface="微软雅黑" pitchFamily="34" charset="-122"/>
          </a:endParaRPr>
        </a:p>
      </dgm:t>
    </dgm:pt>
    <dgm:pt modelId="{85D372F2-3286-413F-AE21-BE52360ED5AC}" type="sibTrans" cxnId="{1C6C8E35-9175-4F6B-917F-3C91D8BC7378}">
      <dgm:prSet custT="1"/>
      <dgm:spPr/>
      <dgm:t>
        <a:bodyPr/>
        <a:lstStyle/>
        <a:p>
          <a:endParaRPr lang="zh-CN" altLang="en-US" sz="1350" b="0">
            <a:latin typeface="微软雅黑" pitchFamily="34" charset="-122"/>
            <a:ea typeface="微软雅黑" pitchFamily="34" charset="-122"/>
          </a:endParaRPr>
        </a:p>
      </dgm:t>
    </dgm:pt>
    <dgm:pt modelId="{929C6F53-EDA1-401B-A664-55586B049B1B}" type="pres">
      <dgm:prSet presAssocID="{F088E40B-C0C0-4232-AD67-481A97076B21}" presName="linearFlow">
        <dgm:presLayoutVars>
          <dgm:dir/>
          <dgm:resizeHandles val="exact"/>
        </dgm:presLayoutVars>
      </dgm:prSet>
      <dgm:spPr/>
      <dgm:t>
        <a:bodyPr/>
        <a:lstStyle/>
        <a:p/>
      </dgm:t>
    </dgm:pt>
    <dgm:pt modelId="{D108A7C6-D288-442D-9C9C-B70C32BE7EE0}" type="pres">
      <dgm:prSet presAssocID="{185AB430-679B-49CC-AA12-CB6D7BDA5DDB}" presName="node" presStyleLbl="node1" presStyleCnt="1" custLinFactX="159182" custLinFactNeighborX="200000">
        <dgm:presLayoutVars>
          <dgm:bulletEnabled val="1"/>
        </dgm:presLayoutVars>
      </dgm:prSet>
      <dgm:spPr/>
      <dgm:t>
        <a:bodyPr/>
        <a:lstStyle/>
        <a:p>
          <a:endParaRPr lang="zh-CN" altLang="en-US"/>
        </a:p>
      </dgm:t>
    </dgm:pt>
  </dgm:ptLst>
  <dgm:cxnLst>
    <dgm:cxn modelId="{1C6C8E35-9175-4F6B-917F-3C91D8BC7378}" srcId="{F088E40B-C0C0-4232-AD67-481A97076B21}" destId="{185AB430-679B-49CC-AA12-CB6D7BDA5DDB}" srcOrd="0" destOrd="0" parTransId="{D9562D7D-5E12-4B45-AA4F-11B7CDED0CE9}" sibTransId="{85D372F2-3286-413F-AE21-BE52360ED5AC}"/>
    <dgm:cxn modelId="{D2D80152-BEC6-4E2D-AEB5-57C40C8D3B2B}" type="presOf" srcId="{F088E40B-C0C0-4232-AD67-481A97076B21}" destId="{929C6F53-EDA1-401B-A664-55586B049B1B}" srcOrd="0" destOrd="0" presId="urn:microsoft.com/office/officeart/2005/8/layout/equation1"/>
    <dgm:cxn modelId="{BCBF01CD-4C36-4180-A9F7-9FD48CDF4612}" type="presParOf" srcId="{929C6F53-EDA1-401B-A664-55586B049B1B}" destId="{D108A7C6-D288-442D-9C9C-B70C32BE7EE0}" srcOrd="0" destOrd="0" presId="urn:microsoft.com/office/officeart/2005/8/layout/equation1"/>
    <dgm:cxn modelId="{560BF1C6-34B6-49C9-9337-7B104BDDBAF1}" type="presOf" srcId="{185AB430-679B-49CC-AA12-CB6D7BDA5DDB}" destId="{D108A7C6-D288-442D-9C9C-B70C32BE7EE0}" srcOrd="0" destOrd="0" presId="urn:microsoft.com/office/officeart/2005/8/layout/equation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088E40B-C0C0-4232-AD67-481A97076B21}" type="doc">
      <dgm:prSet loTypeId="urn:microsoft.com/office/officeart/2005/8/layout/equation1" loCatId="relationship" qsTypeId="urn:microsoft.com/office/officeart/2005/8/quickstyle/simple4" qsCatId="simple" csTypeId="urn:microsoft.com/office/officeart/2005/8/colors/colorful1" csCatId="colorful" phldr="1"/>
      <dgm:spPr/>
      <dgm:t>
        <a:bodyPr/>
        <a:lstStyle/>
        <a:p/>
      </dgm:t>
    </dgm:pt>
    <dgm:pt modelId="{D9562D7D-5E12-4B45-AA4F-11B7CDED0CE9}" type="parTrans" cxnId="{837F1430-9716-4B3E-BA72-1EC7F3D28EBA}">
      <dgm:prSet custT="1"/>
      <dgm:spPr/>
      <dgm:t>
        <a:bodyPr/>
        <a:lstStyle/>
        <a:p>
          <a:endParaRPr lang="zh-CN" altLang="en-US" sz="1350" b="0">
            <a:latin typeface="微软雅黑" pitchFamily="34" charset="-122"/>
            <a:ea typeface="微软雅黑" pitchFamily="34" charset="-122"/>
          </a:endParaRPr>
        </a:p>
      </dgm:t>
    </dgm:pt>
    <dgm:pt modelId="{185AB430-679B-49CC-AA12-CB6D7BDA5DDB}">
      <dgm:prSet phldrT="[文本]" custT="1">
        <dgm:style>
          <a:lnRef idx="1">
            <a:schemeClr val="accent5"/>
          </a:lnRef>
          <a:fillRef idx="3">
            <a:schemeClr val="accent5"/>
          </a:fillRef>
          <a:effectRef idx="2">
            <a:schemeClr val="accent5"/>
          </a:effectRef>
          <a:fontRef idx="minor">
            <a:schemeClr val="lt1"/>
          </a:fontRef>
        </dgm:style>
      </dgm:prSet>
      <dgm:spPr/>
      <dgm:t>
        <a:bodyPr/>
        <a:lstStyle/>
        <a:p>
          <a:r>
            <a:rPr lang="zh-CN" altLang="en-US" sz="2800" b="1" smtClean="0">
              <a:latin typeface="微软雅黑" pitchFamily="34" charset="-122"/>
              <a:ea typeface="微软雅黑" pitchFamily="34" charset="-122"/>
            </a:rPr>
            <a:t>机会成本</a:t>
          </a:r>
          <a:endParaRPr lang="zh-CN" altLang="en-US" sz="2800" b="1">
            <a:latin typeface="微软雅黑" pitchFamily="34" charset="-122"/>
            <a:ea typeface="微软雅黑" pitchFamily="34" charset="-122"/>
          </a:endParaRPr>
        </a:p>
      </dgm:t>
    </dgm:pt>
    <dgm:pt modelId="{85D372F2-3286-413F-AE21-BE52360ED5AC}" type="sibTrans" cxnId="{837F1430-9716-4B3E-BA72-1EC7F3D28EBA}">
      <dgm:prSet custT="1"/>
      <dgm:spPr/>
      <dgm:t>
        <a:bodyPr/>
        <a:lstStyle/>
        <a:p>
          <a:endParaRPr lang="zh-CN" altLang="en-US" sz="1350" b="0">
            <a:latin typeface="微软雅黑" pitchFamily="34" charset="-122"/>
            <a:ea typeface="微软雅黑" pitchFamily="34" charset="-122"/>
          </a:endParaRPr>
        </a:p>
      </dgm:t>
    </dgm:pt>
    <dgm:pt modelId="{929C6F53-EDA1-401B-A664-55586B049B1B}" type="pres">
      <dgm:prSet presAssocID="{F088E40B-C0C0-4232-AD67-481A97076B21}" presName="linearFlow">
        <dgm:presLayoutVars>
          <dgm:dir/>
          <dgm:resizeHandles val="exact"/>
        </dgm:presLayoutVars>
      </dgm:prSet>
      <dgm:spPr/>
      <dgm:t>
        <a:bodyPr/>
        <a:lstStyle/>
        <a:p/>
      </dgm:t>
    </dgm:pt>
    <dgm:pt modelId="{D108A7C6-D288-442D-9C9C-B70C32BE7EE0}" type="pres">
      <dgm:prSet presAssocID="{185AB430-679B-49CC-AA12-CB6D7BDA5DDB}" presName="node" presStyleLbl="node1" presStyleCnt="1" custLinFactX="159182" custLinFactNeighborX="200000">
        <dgm:presLayoutVars>
          <dgm:bulletEnabled val="1"/>
        </dgm:presLayoutVars>
      </dgm:prSet>
      <dgm:spPr/>
      <dgm:t>
        <a:bodyPr/>
        <a:lstStyle/>
        <a:p>
          <a:endParaRPr lang="zh-CN" altLang="en-US"/>
        </a:p>
      </dgm:t>
    </dgm:pt>
  </dgm:ptLst>
  <dgm:cxnLst>
    <dgm:cxn modelId="{837F1430-9716-4B3E-BA72-1EC7F3D28EBA}" srcId="{F088E40B-C0C0-4232-AD67-481A97076B21}" destId="{185AB430-679B-49CC-AA12-CB6D7BDA5DDB}" srcOrd="0" destOrd="0" parTransId="{D9562D7D-5E12-4B45-AA4F-11B7CDED0CE9}" sibTransId="{85D372F2-3286-413F-AE21-BE52360ED5AC}"/>
    <dgm:cxn modelId="{9FC91429-B113-46C0-82E7-44221496F0BB}" type="presOf" srcId="{F088E40B-C0C0-4232-AD67-481A97076B21}" destId="{929C6F53-EDA1-401B-A664-55586B049B1B}" srcOrd="0" destOrd="0" presId="urn:microsoft.com/office/officeart/2005/8/layout/equation1"/>
    <dgm:cxn modelId="{86E26A6F-5DC8-4883-97D0-40D957421FA6}" type="presParOf" srcId="{929C6F53-EDA1-401B-A664-55586B049B1B}" destId="{D108A7C6-D288-442D-9C9C-B70C32BE7EE0}" srcOrd="0" destOrd="0" presId="urn:microsoft.com/office/officeart/2005/8/layout/equation1"/>
    <dgm:cxn modelId="{5461398D-F3ED-4F76-A92D-5469AA5FDAD4}" type="presOf" srcId="{185AB430-679B-49CC-AA12-CB6D7BDA5DDB}" destId="{D108A7C6-D288-442D-9C9C-B70C32BE7EE0}" srcOrd="0" destOrd="0" presId="urn:microsoft.com/office/officeart/2005/8/layout/equation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088E40B-C0C0-4232-AD67-481A97076B21}" type="doc">
      <dgm:prSet loTypeId="urn:microsoft.com/office/officeart/2005/8/layout/equation1" loCatId="relationship" qsTypeId="urn:microsoft.com/office/officeart/2005/8/quickstyle/simple4" qsCatId="simple" csTypeId="urn:microsoft.com/office/officeart/2005/8/colors/colorful1" csCatId="colorful" phldr="1"/>
      <dgm:spPr/>
      <dgm:t>
        <a:bodyPr/>
        <a:lstStyle/>
        <a:p/>
      </dgm:t>
    </dgm:pt>
    <dgm:pt modelId="{929C6F53-EDA1-401B-A664-55586B049B1B}" type="pres">
      <dgm:prSet presAssocID="{F088E40B-C0C0-4232-AD67-481A97076B21}" presName="linearFlow">
        <dgm:presLayoutVars>
          <dgm:dir/>
          <dgm:resizeHandles val="exact"/>
        </dgm:presLayoutVars>
      </dgm:prSet>
      <dgm:spPr/>
      <dgm:t>
        <a:bodyPr/>
        <a:lstStyle/>
        <a:p/>
      </dgm:t>
    </dgm:pt>
  </dgm:ptLst>
  <dgm:cxnLst>
    <dgm:cxn modelId="{22BB89F6-0A8A-4765-BC51-6AE9A5526A5D}" type="presOf" srcId="{F088E40B-C0C0-4232-AD67-481A97076B21}" destId="{929C6F53-EDA1-401B-A664-55586B049B1B}"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7" name=""/>
      <dsp:cNvGrpSpPr/>
    </dsp:nvGrpSpPr>
    <dsp:grpSpPr/>
    <dsp:sp modelId="{DBADB1E1-925A-4A21-BC3A-2E91377A579F}">
      <dsp:nvSpPr>
        <dsp:cNvPr id="18" name=""/>
        <dsp:cNvSpPr/>
      </dsp:nvSpPr>
      <dsp:spPr>
        <a:xfrm>
          <a:off x="2373224" y="2136875"/>
          <a:ext cx="1736802" cy="17368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b="1" kern="1200">
              <a:latin typeface="微软雅黑" pitchFamily="34" charset="-122"/>
              <a:ea typeface="微软雅黑" pitchFamily="34" charset="-122"/>
            </a:rPr>
            <a:t>会议作用</a:t>
          </a:r>
        </a:p>
      </dsp:txBody>
      <dsp:txXfrm>
        <a:off x="2627573" y="2391224"/>
        <a:ext cx="1228104" cy="1228104"/>
      </dsp:txXfrm>
    </dsp:sp>
    <dsp:sp modelId="{D34E4988-9CD8-4FD3-B686-DE2B8B97E8C9}">
      <dsp:nvSpPr>
        <dsp:cNvPr id="19" name=""/>
        <dsp:cNvSpPr/>
      </dsp:nvSpPr>
      <dsp:spPr>
        <a:xfrm rot="10800000">
          <a:off x="608535" y="2757782"/>
          <a:ext cx="1667631" cy="494988"/>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a:lstStyle/>
        <a:p/>
      </dsp:txBody>
    </dsp:sp>
    <dsp:sp modelId="{13A1F8F2-F74D-4F60-8E6A-EA1051FBC939}">
      <dsp:nvSpPr>
        <dsp:cNvPr id="20" name=""/>
        <dsp:cNvSpPr/>
      </dsp:nvSpPr>
      <dsp:spPr>
        <a:xfrm>
          <a:off x="654" y="2518971"/>
          <a:ext cx="1215761" cy="97260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集思广益</a:t>
          </a:r>
          <a:endParaRPr lang="en-US" altLang="zh-CN" sz="1600" b="1" kern="1200">
            <a:latin typeface="微软雅黑" panose="020b0503020204020204" pitchFamily="34" charset="-122"/>
            <a:ea typeface="微软雅黑" panose="020b0503020204020204" pitchFamily="34" charset="-122"/>
          </a:endParaRPr>
        </a:p>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头脑风暴</a:t>
          </a:r>
        </a:p>
      </dsp:txBody>
      <dsp:txXfrm>
        <a:off x="29141" y="2547458"/>
        <a:ext cx="1158788" cy="915636"/>
      </dsp:txXfrm>
    </dsp:sp>
    <dsp:sp modelId="{9082DC94-9CCF-49E9-B331-905F84D4F9E1}">
      <dsp:nvSpPr>
        <dsp:cNvPr id="21" name=""/>
        <dsp:cNvSpPr/>
      </dsp:nvSpPr>
      <dsp:spPr>
        <a:xfrm rot="12960000">
          <a:off x="952166" y="1700195"/>
          <a:ext cx="1667631" cy="494988"/>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a:lstStyle/>
        <a:p/>
      </dsp:txBody>
    </dsp:sp>
    <dsp:sp modelId="{C4B46A03-13B0-4B85-89C0-10F9FE575C96}">
      <dsp:nvSpPr>
        <dsp:cNvPr id="22" name=""/>
        <dsp:cNvSpPr/>
      </dsp:nvSpPr>
      <dsp:spPr>
        <a:xfrm>
          <a:off x="503530" y="971280"/>
          <a:ext cx="1215761" cy="97260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问题讨论</a:t>
          </a:r>
          <a:endParaRPr lang="en-US" altLang="zh-CN" sz="1600" b="1" kern="1200">
            <a:latin typeface="微软雅黑" pitchFamily="34" charset="-122"/>
            <a:ea typeface="微软雅黑" pitchFamily="34" charset="-122"/>
          </a:endParaRPr>
        </a:p>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产生决策</a:t>
          </a:r>
        </a:p>
      </dsp:txBody>
      <dsp:txXfrm>
        <a:off x="532017" y="999767"/>
        <a:ext cx="1158788" cy="915636"/>
      </dsp:txXfrm>
    </dsp:sp>
    <dsp:sp modelId="{F98B6D60-6850-4965-8A05-3D4CE942454D}">
      <dsp:nvSpPr>
        <dsp:cNvPr id="23" name=""/>
        <dsp:cNvSpPr/>
      </dsp:nvSpPr>
      <dsp:spPr>
        <a:xfrm rot="15120000">
          <a:off x="1851804" y="1046570"/>
          <a:ext cx="1667631" cy="494988"/>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a:lstStyle/>
        <a:p/>
      </dsp:txBody>
    </dsp:sp>
    <dsp:sp modelId="{02DFEC09-028C-45B0-85EC-7F2D3FD346E2}">
      <dsp:nvSpPr>
        <dsp:cNvPr id="24" name=""/>
        <dsp:cNvSpPr/>
      </dsp:nvSpPr>
      <dsp:spPr>
        <a:xfrm>
          <a:off x="1820075" y="14754"/>
          <a:ext cx="1215761" cy="97260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听取汇报</a:t>
          </a:r>
          <a:endParaRPr lang="en-US" altLang="zh-CN" sz="1600" b="1" kern="1200">
            <a:latin typeface="微软雅黑" pitchFamily="34" charset="-122"/>
            <a:ea typeface="微软雅黑" pitchFamily="34" charset="-122"/>
          </a:endParaRPr>
        </a:p>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分配任务</a:t>
          </a:r>
        </a:p>
      </dsp:txBody>
      <dsp:txXfrm>
        <a:off x="1848562" y="43241"/>
        <a:ext cx="1158788" cy="915636"/>
      </dsp:txXfrm>
    </dsp:sp>
    <dsp:sp modelId="{BE7FF3C3-40C3-4607-82D4-13C5FD94040C}">
      <dsp:nvSpPr>
        <dsp:cNvPr id="25" name=""/>
        <dsp:cNvSpPr/>
      </dsp:nvSpPr>
      <dsp:spPr>
        <a:xfrm rot="17280000">
          <a:off x="2963816" y="1046570"/>
          <a:ext cx="1667631" cy="494988"/>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a:lstStyle/>
        <a:p/>
      </dsp:txBody>
    </dsp:sp>
    <dsp:sp modelId="{D10F4B75-7735-4738-A080-6279FF85B1AC}">
      <dsp:nvSpPr>
        <dsp:cNvPr id="26" name=""/>
        <dsp:cNvSpPr/>
      </dsp:nvSpPr>
      <dsp:spPr>
        <a:xfrm>
          <a:off x="3447414" y="14754"/>
          <a:ext cx="1215761" cy="97260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融合意见</a:t>
          </a:r>
          <a:endParaRPr lang="en-US" altLang="zh-CN" sz="1600" b="1" kern="1200">
            <a:latin typeface="微软雅黑" pitchFamily="34" charset="-122"/>
            <a:ea typeface="微软雅黑" pitchFamily="34" charset="-122"/>
          </a:endParaRPr>
        </a:p>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达成共识</a:t>
          </a:r>
        </a:p>
      </dsp:txBody>
      <dsp:txXfrm>
        <a:off x="3475901" y="43241"/>
        <a:ext cx="1158788" cy="915636"/>
      </dsp:txXfrm>
    </dsp:sp>
    <dsp:sp modelId="{F1B3CDB6-9BBA-45B9-A1B1-070B98B4FB91}">
      <dsp:nvSpPr>
        <dsp:cNvPr id="27" name=""/>
        <dsp:cNvSpPr/>
      </dsp:nvSpPr>
      <dsp:spPr>
        <a:xfrm rot="19440000">
          <a:off x="3863454" y="1700195"/>
          <a:ext cx="1667631" cy="494988"/>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a:lstStyle/>
        <a:p/>
      </dsp:txBody>
    </dsp:sp>
    <dsp:sp modelId="{FC4E2EF1-1357-43DF-B0F3-0005D9BE72E8}">
      <dsp:nvSpPr>
        <dsp:cNvPr id="28" name=""/>
        <dsp:cNvSpPr/>
      </dsp:nvSpPr>
      <dsp:spPr>
        <a:xfrm>
          <a:off x="4763959" y="971280"/>
          <a:ext cx="1215761" cy="97260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资讯分享</a:t>
          </a:r>
          <a:endParaRPr lang="en-US" altLang="zh-CN" sz="1600" b="1" kern="1200">
            <a:latin typeface="微软雅黑" pitchFamily="34" charset="-122"/>
            <a:ea typeface="微软雅黑" pitchFamily="34" charset="-122"/>
          </a:endParaRPr>
        </a:p>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政策宣传</a:t>
          </a:r>
        </a:p>
      </dsp:txBody>
      <dsp:txXfrm>
        <a:off x="4792446" y="999767"/>
        <a:ext cx="1158788" cy="915636"/>
      </dsp:txXfrm>
    </dsp:sp>
    <dsp:sp modelId="{F979DE7E-F85F-451E-A475-675788CB2E94}">
      <dsp:nvSpPr>
        <dsp:cNvPr id="29" name=""/>
        <dsp:cNvSpPr/>
      </dsp:nvSpPr>
      <dsp:spPr>
        <a:xfrm>
          <a:off x="4207085" y="2757782"/>
          <a:ext cx="1667631" cy="494988"/>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a:lstStyle/>
        <a:p/>
      </dsp:txBody>
    </dsp:sp>
    <dsp:sp modelId="{4D182A3D-7C6E-4B4B-83BB-2A5DD28F8595}">
      <dsp:nvSpPr>
        <dsp:cNvPr id="30" name=""/>
        <dsp:cNvSpPr/>
      </dsp:nvSpPr>
      <dsp:spPr>
        <a:xfrm>
          <a:off x="5266835" y="2518971"/>
          <a:ext cx="1215761" cy="97260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表彰先进</a:t>
          </a:r>
          <a:endParaRPr lang="en-US" altLang="zh-CN" sz="1600" b="1" kern="1200">
            <a:latin typeface="微软雅黑" pitchFamily="34" charset="-122"/>
            <a:ea typeface="微软雅黑" pitchFamily="34" charset="-122"/>
          </a:endParaRPr>
        </a:p>
        <a:p>
          <a:pPr lvl="0" algn="ctr" defTabSz="711200">
            <a:lnSpc>
              <a:spcPct val="90000"/>
            </a:lnSpc>
            <a:spcBef>
              <a:spcPct val="0"/>
            </a:spcBef>
            <a:spcAft>
              <a:spcPct val="35000"/>
            </a:spcAft>
          </a:pPr>
          <a:r>
            <a:rPr lang="zh-CN" altLang="en-US" sz="1600" b="1" kern="1200">
              <a:latin typeface="微软雅黑" pitchFamily="34" charset="-122"/>
              <a:ea typeface="微软雅黑" pitchFamily="34" charset="-122"/>
            </a:rPr>
            <a:t>激励士气</a:t>
          </a:r>
        </a:p>
      </dsp:txBody>
      <dsp:txXfrm>
        <a:off x="5295322" y="2547458"/>
        <a:ext cx="1158788" cy="915636"/>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083" name=""/>
      <dsp:cNvGrpSpPr/>
    </dsp:nvGrpSpPr>
    <dsp:grpSpPr/>
    <dsp:sp modelId="{D108A7C6-D288-442D-9C9C-B70C32BE7EE0}">
      <dsp:nvSpPr>
        <dsp:cNvPr id="3084" name=""/>
        <dsp:cNvSpPr/>
      </dsp:nvSpPr>
      <dsp:spPr>
        <a:xfrm>
          <a:off x="1837350" y="191826"/>
          <a:ext cx="1042987" cy="10429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a:latin typeface="微软雅黑" pitchFamily="34" charset="-122"/>
              <a:ea typeface="微软雅黑" pitchFamily="34" charset="-122"/>
            </a:rPr>
            <a:t>时间成本</a:t>
          </a:r>
        </a:p>
      </dsp:txBody>
      <dsp:txXfrm>
        <a:off x="1990092" y="344568"/>
        <a:ext cx="737503" cy="737503"/>
      </dsp:txXfrm>
    </dsp:sp>
    <dsp:sp modelId="{24B5A34A-7554-457B-9A9B-D51B58B3BCEC}">
      <dsp:nvSpPr>
        <dsp:cNvPr id="3085" name=""/>
        <dsp:cNvSpPr/>
      </dsp:nvSpPr>
      <dsp:spPr>
        <a:xfrm>
          <a:off x="2964733" y="410854"/>
          <a:ext cx="604932" cy="604932"/>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00075">
            <a:lnSpc>
              <a:spcPct val="90000"/>
            </a:lnSpc>
            <a:spcBef>
              <a:spcPct val="0"/>
            </a:spcBef>
            <a:spcAft>
              <a:spcPct val="35000"/>
            </a:spcAft>
          </a:pPr>
          <a:endParaRPr lang="zh-CN" altLang="en-US" sz="1350" b="0" kern="1200">
            <a:latin typeface="微软雅黑" panose="020b0503020204020204" pitchFamily="34" charset="-122"/>
            <a:ea typeface="微软雅黑" panose="020b0503020204020204" pitchFamily="34" charset="-122"/>
          </a:endParaRPr>
        </a:p>
      </dsp:txBody>
      <dsp:txXfrm>
        <a:off x="3044917" y="642180"/>
        <a:ext cx="444564" cy="142280"/>
      </dsp:txXfrm>
    </dsp:sp>
    <dsp:sp modelId="{460C1DDA-1464-46EB-9410-0546A022F00A}">
      <dsp:nvSpPr>
        <dsp:cNvPr id="3086" name=""/>
        <dsp:cNvSpPr/>
      </dsp:nvSpPr>
      <dsp:spPr>
        <a:xfrm>
          <a:off x="3654650" y="191826"/>
          <a:ext cx="1042987" cy="104298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a:latin typeface="微软雅黑" pitchFamily="34" charset="-122"/>
              <a:ea typeface="微软雅黑" pitchFamily="34" charset="-122"/>
            </a:rPr>
            <a:t>金钱成本</a:t>
          </a:r>
        </a:p>
      </dsp:txBody>
      <dsp:txXfrm>
        <a:off x="3807392" y="344568"/>
        <a:ext cx="737503" cy="737503"/>
      </dsp:txXfrm>
    </dsp:sp>
    <dsp:sp modelId="{9C287345-EF24-49DF-9538-C1CF022B3766}">
      <dsp:nvSpPr>
        <dsp:cNvPr id="3087" name=""/>
        <dsp:cNvSpPr/>
      </dsp:nvSpPr>
      <dsp:spPr>
        <a:xfrm>
          <a:off x="4782034" y="410854"/>
          <a:ext cx="604932" cy="604932"/>
        </a:xfrm>
        <a:prstGeom prst="mathPlus">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00075">
            <a:lnSpc>
              <a:spcPct val="90000"/>
            </a:lnSpc>
            <a:spcBef>
              <a:spcPct val="0"/>
            </a:spcBef>
            <a:spcAft>
              <a:spcPct val="35000"/>
            </a:spcAft>
          </a:pPr>
          <a:endParaRPr lang="zh-CN" altLang="en-US" sz="1350" b="0" kern="1200">
            <a:latin typeface="微软雅黑" pitchFamily="34" charset="-122"/>
            <a:ea typeface="微软雅黑" pitchFamily="34" charset="-122"/>
          </a:endParaRPr>
        </a:p>
      </dsp:txBody>
      <dsp:txXfrm>
        <a:off x="4862218" y="642180"/>
        <a:ext cx="444564" cy="142280"/>
      </dsp:txXfrm>
    </dsp:sp>
    <dsp:sp modelId="{15F034FE-EC39-4767-B5FD-341013BFC333}">
      <dsp:nvSpPr>
        <dsp:cNvPr id="3088" name=""/>
        <dsp:cNvSpPr/>
      </dsp:nvSpPr>
      <dsp:spPr>
        <a:xfrm>
          <a:off x="5471951" y="191826"/>
          <a:ext cx="1042987" cy="104298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a:latin typeface="微软雅黑" pitchFamily="34" charset="-122"/>
              <a:ea typeface="微软雅黑" pitchFamily="34" charset="-122"/>
            </a:rPr>
            <a:t>效益成本</a:t>
          </a:r>
        </a:p>
      </dsp:txBody>
      <dsp:txXfrm>
        <a:off x="5624693" y="344568"/>
        <a:ext cx="737503" cy="737503"/>
      </dsp:txXfrm>
    </dsp:sp>
    <dsp:sp modelId="{B89D6A52-14B7-4D29-AB6C-C6C24B2BBF05}">
      <dsp:nvSpPr>
        <dsp:cNvPr id="3089" name=""/>
        <dsp:cNvSpPr/>
      </dsp:nvSpPr>
      <dsp:spPr>
        <a:xfrm>
          <a:off x="6599335" y="410854"/>
          <a:ext cx="604932" cy="604932"/>
        </a:xfrm>
        <a:prstGeom prst="mathPlus">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00075">
            <a:lnSpc>
              <a:spcPct val="90000"/>
            </a:lnSpc>
            <a:spcBef>
              <a:spcPct val="0"/>
            </a:spcBef>
            <a:spcAft>
              <a:spcPct val="35000"/>
            </a:spcAft>
          </a:pPr>
          <a:endParaRPr lang="zh-CN" altLang="en-US" sz="1350" b="0" kern="1200">
            <a:latin typeface="微软雅黑" pitchFamily="34" charset="-122"/>
            <a:ea typeface="微软雅黑" pitchFamily="34" charset="-122"/>
          </a:endParaRPr>
        </a:p>
      </dsp:txBody>
      <dsp:txXfrm>
        <a:off x="6679519" y="642180"/>
        <a:ext cx="444564" cy="142280"/>
      </dsp:txXfrm>
    </dsp:sp>
    <dsp:sp modelId="{9ABEF41B-C346-4B7B-98FF-50CF76E56CD6}">
      <dsp:nvSpPr>
        <dsp:cNvPr id="3090" name=""/>
        <dsp:cNvSpPr/>
      </dsp:nvSpPr>
      <dsp:spPr>
        <a:xfrm>
          <a:off x="7284645" y="191826"/>
          <a:ext cx="1042987" cy="104298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a:latin typeface="微软雅黑" pitchFamily="34" charset="-122"/>
              <a:ea typeface="微软雅黑" pitchFamily="34" charset="-122"/>
            </a:rPr>
            <a:t>机会成本</a:t>
          </a:r>
        </a:p>
      </dsp:txBody>
      <dsp:txXfrm>
        <a:off x="7437387" y="344568"/>
        <a:ext cx="737503" cy="737503"/>
      </dsp:txXfrm>
    </dsp:sp>
    <dsp:sp modelId="{A216359E-841D-4EB6-8D9D-8714A749D68A}">
      <dsp:nvSpPr>
        <dsp:cNvPr id="3091" name=""/>
        <dsp:cNvSpPr/>
      </dsp:nvSpPr>
      <dsp:spPr>
        <a:xfrm>
          <a:off x="1100206" y="438342"/>
          <a:ext cx="604932" cy="604932"/>
        </a:xfrm>
        <a:prstGeom prst="mathEqual">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00075">
            <a:lnSpc>
              <a:spcPct val="90000"/>
            </a:lnSpc>
            <a:spcBef>
              <a:spcPct val="0"/>
            </a:spcBef>
            <a:spcAft>
              <a:spcPct val="35000"/>
            </a:spcAft>
          </a:pPr>
          <a:endParaRPr lang="zh-CN" altLang="en-US" sz="1350" b="0" kern="1200">
            <a:latin typeface="微软雅黑" pitchFamily="34" charset="-122"/>
            <a:ea typeface="微软雅黑" pitchFamily="34" charset="-122"/>
          </a:endParaRPr>
        </a:p>
      </dsp:txBody>
      <dsp:txXfrm>
        <a:off x="1180390" y="562958"/>
        <a:ext cx="444564" cy="355700"/>
      </dsp:txXfrm>
    </dsp:sp>
    <dsp:sp modelId="{CE972C8C-D606-47AC-86A9-32CDCBC44CD5}">
      <dsp:nvSpPr>
        <dsp:cNvPr id="3092" name=""/>
        <dsp:cNvSpPr/>
      </dsp:nvSpPr>
      <dsp:spPr>
        <a:xfrm>
          <a:off x="2" y="205270"/>
          <a:ext cx="1042987" cy="104298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a:latin typeface="微软雅黑" pitchFamily="34" charset="-122"/>
              <a:ea typeface="微软雅黑" pitchFamily="34" charset="-122"/>
            </a:rPr>
            <a:t>会议成本</a:t>
          </a:r>
        </a:p>
      </dsp:txBody>
      <dsp:txXfrm>
        <a:off x="152744" y="358012"/>
        <a:ext cx="737503" cy="737503"/>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 name=""/>
      <dsp:cNvGrpSpPr/>
    </dsp:nvGrpSpPr>
    <dsp:grpSpPr/>
    <dsp:sp modelId="{D108A7C6-D288-442D-9C9C-B70C32BE7EE0}">
      <dsp:nvSpPr>
        <dsp:cNvPr id="11" name=""/>
        <dsp:cNvSpPr/>
      </dsp:nvSpPr>
      <dsp:spPr>
        <a:xfrm>
          <a:off x="87160" y="521"/>
          <a:ext cx="1425597" cy="142559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a:latin typeface="微软雅黑" pitchFamily="34" charset="-122"/>
              <a:ea typeface="微软雅黑" pitchFamily="34" charset="-122"/>
            </a:rPr>
            <a:t>时间成本</a:t>
          </a:r>
        </a:p>
      </dsp:txBody>
      <dsp:txXfrm>
        <a:off x="295934" y="209295"/>
        <a:ext cx="1008049" cy="1008049"/>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3" name=""/>
      <dsp:cNvGrpSpPr/>
    </dsp:nvGrpSpPr>
    <dsp:grpSpPr/>
    <dsp:sp modelId="{D108A7C6-D288-442D-9C9C-B70C32BE7EE0}">
      <dsp:nvSpPr>
        <dsp:cNvPr id="14" name=""/>
        <dsp:cNvSpPr/>
      </dsp:nvSpPr>
      <dsp:spPr>
        <a:xfrm>
          <a:off x="87160" y="521"/>
          <a:ext cx="1425597" cy="1425597"/>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smtClean="0">
              <a:latin typeface="微软雅黑" pitchFamily="34" charset="-122"/>
              <a:ea typeface="微软雅黑" pitchFamily="34" charset="-122"/>
            </a:rPr>
            <a:t>金钱成本</a:t>
          </a:r>
          <a:endParaRPr lang="zh-CN" altLang="en-US" sz="2800" b="1" kern="1200">
            <a:latin typeface="微软雅黑" panose="020b0503020204020204" pitchFamily="34" charset="-122"/>
            <a:ea typeface="微软雅黑" panose="020b0503020204020204" pitchFamily="34" charset="-122"/>
          </a:endParaRPr>
        </a:p>
      </dsp:txBody>
      <dsp:txXfrm>
        <a:off x="295934" y="209295"/>
        <a:ext cx="1008049" cy="1008049"/>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 name=""/>
      <dsp:cNvGrpSpPr/>
    </dsp:nvGrpSpPr>
    <dsp:grpSpPr/>
    <dsp:sp modelId="{D108A7C6-D288-442D-9C9C-B70C32BE7EE0}">
      <dsp:nvSpPr>
        <dsp:cNvPr id="9" name=""/>
        <dsp:cNvSpPr/>
      </dsp:nvSpPr>
      <dsp:spPr>
        <a:xfrm>
          <a:off x="87160" y="521"/>
          <a:ext cx="1425597" cy="1425597"/>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smtClean="0">
              <a:latin typeface="微软雅黑" pitchFamily="34" charset="-122"/>
              <a:ea typeface="微软雅黑" pitchFamily="34" charset="-122"/>
            </a:rPr>
            <a:t>效益成本</a:t>
          </a:r>
          <a:endParaRPr lang="zh-CN" altLang="en-US" sz="2800" b="1" kern="1200">
            <a:latin typeface="微软雅黑" pitchFamily="34" charset="-122"/>
            <a:ea typeface="微软雅黑" pitchFamily="34" charset="-122"/>
          </a:endParaRPr>
        </a:p>
      </dsp:txBody>
      <dsp:txXfrm>
        <a:off x="295934" y="209295"/>
        <a:ext cx="1008049" cy="1008049"/>
      </dsp:txXfrm>
    </dsp:sp>
  </dsp:spTree>
</dsp:drawing>
</file>

<file path=ppt/diagrams/drawing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5" name=""/>
      <dsp:cNvGrpSpPr/>
    </dsp:nvGrpSpPr>
    <dsp:grpSpPr/>
    <dsp:sp modelId="{D108A7C6-D288-442D-9C9C-B70C32BE7EE0}">
      <dsp:nvSpPr>
        <dsp:cNvPr id="16" name=""/>
        <dsp:cNvSpPr/>
      </dsp:nvSpPr>
      <dsp:spPr>
        <a:xfrm>
          <a:off x="87160" y="521"/>
          <a:ext cx="1425597" cy="1425597"/>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smtClean="0">
              <a:latin typeface="微软雅黑" pitchFamily="34" charset="-122"/>
              <a:ea typeface="微软雅黑" pitchFamily="34" charset="-122"/>
            </a:rPr>
            <a:t>机会成本</a:t>
          </a:r>
          <a:endParaRPr lang="zh-CN" altLang="en-US" sz="2800" b="1" kern="1200">
            <a:latin typeface="微软雅黑" pitchFamily="34" charset="-122"/>
            <a:ea typeface="微软雅黑" pitchFamily="34" charset="-122"/>
          </a:endParaRPr>
        </a:p>
      </dsp:txBody>
      <dsp:txXfrm>
        <a:off x="295934" y="209295"/>
        <a:ext cx="1008049" cy="1008049"/>
      </dsp:txXfrm>
    </dsp:sp>
  </dsp:spTree>
</dsp:drawing>
</file>

<file path=ppt/diagrams/drawing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7"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fact="0.27"/>
        </dgm:ruleLst>
      </dgm:if>
      <dgm:else name="Name23">
        <dgm:ruleLst>
          <dgm:rule type="w" for="ch" forName="centerShape" fact="0.27"/>
          <dgm:rule type="w" for="ch" forName="node" fact="0.7"/>
        </dgm:ruleLst>
      </dgm:else>
    </dgm:choose>
    <dgm:forEach name="Name24" axis="ch" ptType="node" cnt="1">
      <dgm:layoutNode name="centerShape" styleLbl="node0">
        <dgm:alg type="tx"/>
        <dgm:shape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dgm:ruleLst>
          </dgm:layoutNode>
        </dgm:forEach>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sibTransForEach" axis="followSib" ptType="sibTrans" cnt="1">
        <dgm:layoutNode name="spacerL">
          <dgm:alg type="sp"/>
          <dgm:shape r:blip="">
            <dgm:adjLst/>
          </dgm:shape>
          <dgm:presOf/>
          <dgm:constrLst/>
          <dgm:ruleLst/>
        </dgm:layoutNode>
        <dgm:layoutNode name="sibTrans">
          <dgm:alg type="tx"/>
          <dgm:choose name="Name3">
            <dgm:if name="Name4" axis="followSib" ptType="sibTrans" func="cnt" op="equ" val="0">
              <dgm:shape type="mathEqual" r:blip="">
                <dgm:adjLst/>
              </dgm:shape>
            </dgm:if>
            <dgm:else name="Name5">
              <dgm:shape type="mathPlus" r:blip="">
                <dgm:adjLst/>
              </dgm:shape>
            </dgm:else>
          </dgm:choose>
          <dgm:presOf axis="self"/>
          <dgm:constrLst>
            <dgm:constr type="h" refType="w"/>
            <dgm:constr type="lMarg"/>
            <dgm:constr type="rMarg"/>
            <dgm:constr type="tMarg"/>
            <dgm:constr type="bMarg"/>
          </dgm:constrLst>
          <dgm:ruleLst>
            <dgm:rule type="primFontSz" val="5"/>
          </dgm:ruleLst>
        </dgm:layoutNode>
        <dgm:layoutNode name="spacerR">
          <dgm:alg type="sp"/>
          <dgm:shape r:blip="">
            <dgm:adjLst/>
          </dgm:shape>
          <dgm:presO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sibTransForEach" axis="followSib" ptType="sibTrans" cnt="1">
        <dgm:layoutNode name="spacerL">
          <dgm:alg type="sp"/>
          <dgm:shape r:blip="">
            <dgm:adjLst/>
          </dgm:shape>
          <dgm:presOf/>
          <dgm:constrLst/>
          <dgm:ruleLst/>
        </dgm:layoutNode>
        <dgm:layoutNode name="sibTrans">
          <dgm:alg type="tx"/>
          <dgm:choose name="Name3">
            <dgm:if name="Name4" axis="followSib" ptType="sibTrans" func="cnt" op="equ" val="0">
              <dgm:shape type="mathEqual" r:blip="">
                <dgm:adjLst/>
              </dgm:shape>
            </dgm:if>
            <dgm:else name="Name5">
              <dgm:shape type="mathPlus" r:blip="">
                <dgm:adjLst/>
              </dgm:shape>
            </dgm:else>
          </dgm:choose>
          <dgm:presOf axis="self"/>
          <dgm:constrLst>
            <dgm:constr type="h" refType="w"/>
            <dgm:constr type="lMarg"/>
            <dgm:constr type="rMarg"/>
            <dgm:constr type="tMarg"/>
            <dgm:constr type="bMarg"/>
          </dgm:constrLst>
          <dgm:ruleLst>
            <dgm:rule type="primFontSz" val="5"/>
          </dgm:ruleLst>
        </dgm:layoutNode>
        <dgm:layoutNode name="spacerR">
          <dgm:alg type="sp"/>
          <dgm:shape r:blip="">
            <dgm:adjLst/>
          </dgm:shape>
          <dgm:presO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sibTransForEach" axis="followSib" ptType="sibTrans" cnt="1">
        <dgm:layoutNode name="spacerL">
          <dgm:alg type="sp"/>
          <dgm:shape r:blip="">
            <dgm:adjLst/>
          </dgm:shape>
          <dgm:presOf/>
          <dgm:constrLst/>
          <dgm:ruleLst/>
        </dgm:layoutNode>
        <dgm:layoutNode name="sibTrans">
          <dgm:alg type="tx"/>
          <dgm:choose name="Name3">
            <dgm:if name="Name4" axis="followSib" ptType="sibTrans" func="cnt" op="equ" val="0">
              <dgm:shape type="mathEqual" r:blip="">
                <dgm:adjLst/>
              </dgm:shape>
            </dgm:if>
            <dgm:else name="Name5">
              <dgm:shape type="mathPlus" r:blip="">
                <dgm:adjLst/>
              </dgm:shape>
            </dgm:else>
          </dgm:choose>
          <dgm:presOf axis="self"/>
          <dgm:constrLst>
            <dgm:constr type="h" refType="w"/>
            <dgm:constr type="lMarg"/>
            <dgm:constr type="rMarg"/>
            <dgm:constr type="tMarg"/>
            <dgm:constr type="bMarg"/>
          </dgm:constrLst>
          <dgm:ruleLst>
            <dgm:rule type="primFontSz" val="5"/>
          </dgm:ruleLst>
        </dgm:layoutNode>
        <dgm:layoutNode name="spacerR">
          <dgm:alg type="sp"/>
          <dgm:shape r:blip="">
            <dgm:adjLst/>
          </dgm:shape>
          <dgm:presOf/>
          <dgm:constrLst/>
          <dgm:ruleLst/>
        </dgm:layoutNode>
      </dgm:forEach>
    </dgm:forEach>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sibTransForEach" axis="followSib" ptType="sibTrans" cnt="1">
        <dgm:layoutNode name="spacerL">
          <dgm:alg type="sp"/>
          <dgm:shape r:blip="">
            <dgm:adjLst/>
          </dgm:shape>
          <dgm:presOf/>
          <dgm:constrLst/>
          <dgm:ruleLst/>
        </dgm:layoutNode>
        <dgm:layoutNode name="sibTrans">
          <dgm:alg type="tx"/>
          <dgm:choose name="Name3">
            <dgm:if name="Name4" axis="followSib" ptType="sibTrans" func="cnt" op="equ" val="0">
              <dgm:shape type="mathEqual" r:blip="">
                <dgm:adjLst/>
              </dgm:shape>
            </dgm:if>
            <dgm:else name="Name5">
              <dgm:shape type="mathPlus" r:blip="">
                <dgm:adjLst/>
              </dgm:shape>
            </dgm:else>
          </dgm:choose>
          <dgm:presOf axis="self"/>
          <dgm:constrLst>
            <dgm:constr type="h" refType="w"/>
            <dgm:constr type="lMarg"/>
            <dgm:constr type="rMarg"/>
            <dgm:constr type="tMarg"/>
            <dgm:constr type="bMarg"/>
          </dgm:constrLst>
          <dgm:ruleLst>
            <dgm:rule type="primFontSz" val="5"/>
          </dgm:ruleLst>
        </dgm:layoutNode>
        <dgm:layoutNode name="spacerR">
          <dgm:alg type="sp"/>
          <dgm:shape r:blip="">
            <dgm:adjLst/>
          </dgm:shape>
          <dgm:presOf/>
          <dgm:constrLst/>
          <dgm:ruleLst/>
        </dgm:layoutNode>
      </dgm:forEach>
    </dgm:forEach>
  </dgm:layoutNode>
</dgm:layoutDef>
</file>

<file path=ppt/diagrams/layout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sibTransForEach" axis="followSib" ptType="sibTrans" cnt="1">
        <dgm:layoutNode name="spacerL">
          <dgm:alg type="sp"/>
          <dgm:shape r:blip="">
            <dgm:adjLst/>
          </dgm:shape>
          <dgm:presOf/>
          <dgm:constrLst/>
          <dgm:ruleLst/>
        </dgm:layoutNode>
        <dgm:layoutNode name="sibTrans">
          <dgm:alg type="tx"/>
          <dgm:choose name="Name3">
            <dgm:if name="Name4" axis="followSib" ptType="sibTrans" func="cnt" op="equ" val="0">
              <dgm:shape type="mathEqual" r:blip="">
                <dgm:adjLst/>
              </dgm:shape>
            </dgm:if>
            <dgm:else name="Name5">
              <dgm:shape type="mathPlus" r:blip="">
                <dgm:adjLst/>
              </dgm:shape>
            </dgm:else>
          </dgm:choose>
          <dgm:presOf axis="self"/>
          <dgm:constrLst>
            <dgm:constr type="h" refType="w"/>
            <dgm:constr type="lMarg"/>
            <dgm:constr type="rMarg"/>
            <dgm:constr type="tMarg"/>
            <dgm:constr type="bMarg"/>
          </dgm:constrLst>
          <dgm:ruleLst>
            <dgm:rule type="primFontSz" val="5"/>
          </dgm:ruleLst>
        </dgm:layoutNode>
        <dgm:layoutNode name="spacerR">
          <dgm:alg type="sp"/>
          <dgm:shape r:blip="">
            <dgm:adjLst/>
          </dgm:shape>
          <dgm:presOf/>
          <dgm:constrLst/>
          <dgm:ruleLst/>
        </dgm:layoutNode>
      </dgm:forEach>
    </dgm:forEach>
  </dgm:layoutNode>
</dgm:layoutDef>
</file>

<file path=ppt/diagrams/layout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sibTransForEach" axis="followSib" ptType="sibTrans" cnt="1">
        <dgm:layoutNode name="spacerL">
          <dgm:alg type="sp"/>
          <dgm:shape r:blip="">
            <dgm:adjLst/>
          </dgm:shape>
          <dgm:presOf/>
          <dgm:constrLst/>
          <dgm:ruleLst/>
        </dgm:layoutNode>
        <dgm:layoutNode name="sibTrans">
          <dgm:alg type="tx"/>
          <dgm:choose name="Name3">
            <dgm:if name="Name4" axis="followSib" ptType="sibTrans" func="cnt" op="equ" val="0">
              <dgm:shape type="mathEqual" r:blip="">
                <dgm:adjLst/>
              </dgm:shape>
            </dgm:if>
            <dgm:else name="Name5">
              <dgm:shape type="mathPlus" r:blip="">
                <dgm:adjLst/>
              </dgm:shape>
            </dgm:else>
          </dgm:choose>
          <dgm:presOf axis="self"/>
          <dgm:constrLst>
            <dgm:constr type="h" refType="w"/>
            <dgm:constr type="lMarg"/>
            <dgm:constr type="rMarg"/>
            <dgm:constr type="tMarg"/>
            <dgm:constr type="bMarg"/>
          </dgm:constrLst>
          <dgm:ruleLst>
            <dgm:rule type="primFontSz" val="5"/>
          </dgm:ruleLst>
        </dgm:layoutNode>
        <dgm:layoutNode name="spacerR">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E74C0-ABDD-4ED7-B4D3-587367ECFD21}" type="datetimeFigureOut">
              <a:rPr lang="en-US" smtClean="0"/>
              <a:t>2/27/2016</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5E88F-9C7C-4316-9996-A37CDB1DFD2F}" type="slidenum">
              <a:rPr lang="en-US" smtClean="0"/>
              <a:t>‹#›</a:t>
            </a:fld>
            <a:endParaRPr lang="en-US"/>
          </a:p>
        </p:txBody>
      </p:sp>
    </p:spTree>
    <p:extLst>
      <p:ext uri="{BB962C8B-B14F-4D97-AF65-F5344CB8AC3E}">
        <p14:creationId val="129383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043203"/>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3.jpeg" Type="http://schemas.openxmlformats.org/officeDocument/2006/relationships/image"/><Relationship Id="rId10" Target="../media/image10.png" Type="http://schemas.openxmlformats.org/officeDocument/2006/relationships/image"/><Relationship Id="rId11" Target="../slideMasters/slideMaster1.xml" Type="http://schemas.openxmlformats.org/officeDocument/2006/relationships/slideMaster"/><Relationship Id="rId2" Target="../media/image4.jpeg" Type="http://schemas.openxmlformats.org/officeDocument/2006/relationships/image"/><Relationship Id="rId3" Target="../media/image5.jpeg" Type="http://schemas.openxmlformats.org/officeDocument/2006/relationships/image"/><Relationship Id="rId4" Target="mailto:info@eyefulpresentations.co.uk" TargetMode="External" Type="http://schemas.openxmlformats.org/officeDocument/2006/relationships/hyperlink"/><Relationship Id="rId5" Target="http://www.eyefulpresentations.co.uk/" TargetMode="External" Type="http://schemas.openxmlformats.org/officeDocument/2006/relationships/hyperlink"/><Relationship Id="rId6" Target="../media/image6.png" Type="http://schemas.openxmlformats.org/officeDocument/2006/relationships/image"/><Relationship Id="rId7" Target="../media/image7.png" Type="http://schemas.openxmlformats.org/officeDocument/2006/relationships/image"/><Relationship Id="rId8" Target="../media/image8.jpeg" Type="http://schemas.openxmlformats.org/officeDocument/2006/relationships/image"/><Relationship Id="rId9" Target="../media/image9.png" Type="http://schemas.openxmlformats.org/officeDocument/2006/relationships/image"/></Relationships>
</file>

<file path=ppt/slideLayouts/_rels/slideLayout16.xml.rels><?xml version="1.0" encoding="UTF-8" standalone="yes"?><Relationships xmlns="http://schemas.openxmlformats.org/package/2006/relationships"><Relationship Id="rId1" Target="../media/image11.jpeg" Type="http://schemas.openxmlformats.org/officeDocument/2006/relationships/image"/><Relationship Id="rId2" Target="../media/image12.png" Type="http://schemas.openxmlformats.org/officeDocument/2006/relationships/image"/><Relationship Id="rId3" Target="http://www.tianya.cn/publicforum/content/no20/1/317960.shtml" TargetMode="External" Type="http://schemas.openxmlformats.org/officeDocument/2006/relationships/hyperlink"/><Relationship Id="rId4" Target="../media/image13.png" Type="http://schemas.openxmlformats.org/officeDocument/2006/relationships/image"/><Relationship Id="rId5" Target="../media/image14.jpeg" Type="http://schemas.openxmlformats.org/officeDocument/2006/relationships/image"/><Relationship Id="rId6"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pic>
        <p:nvPicPr>
          <p:cNvPr id="2050" name="Picture 2" descr="D:\360Downloads\pic\websbook_com_3158998.jpg"/>
          <p:cNvPicPr>
            <a:picLocks noChangeAspect="1" noChangeArrowheads="1"/>
          </p:cNvPicPr>
          <p:nvPr userDrawn="1"/>
        </p:nvPicPr>
        <p:blipFill>
          <a:blip r:embed="rId1">
            <a:extLst>
              <a:ext uri="{28A0092B-C50C-407E-A947-70E740481C1C}">
                <a14:useLocalDpi/>
              </a:ext>
            </a:extLst>
          </a:blip>
          <a:stretch>
            <a:fillRect/>
          </a:stretch>
        </p:blipFill>
        <p:spPr bwMode="auto">
          <a:xfrm>
            <a:off x="0" y="0"/>
            <a:ext cx="12192000" cy="5539410"/>
          </a:xfrm>
          <a:prstGeom prst="rect">
            <a:avLst/>
          </a:prstGeom>
          <a:noFill/>
          <a:extLst>
            <a:ext uri="{909E8E84-426E-40DD-AFC4-6F175D3DCCD1}">
              <a14:hiddenFill>
                <a:solidFill>
                  <a:srgbClr val="FFFFFF"/>
                </a:solidFill>
              </a14:hiddenFill>
            </a:ext>
          </a:extLst>
        </p:spPr>
      </p:pic>
      <p:sp>
        <p:nvSpPr>
          <p:cNvPr id="7" name="矩形 6"/>
          <p:cNvSpPr/>
          <p:nvPr userDrawn="1"/>
        </p:nvSpPr>
        <p:spPr>
          <a:xfrm>
            <a:off x="0" y="4149080"/>
            <a:ext cx="12191999" cy="1390330"/>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p:cNvSpPr txBox="1"/>
          <p:nvPr userDrawn="1"/>
        </p:nvSpPr>
        <p:spPr>
          <a:xfrm>
            <a:off x="3792431" y="4341392"/>
            <a:ext cx="5265035" cy="1107996"/>
          </a:xfrm>
          <a:prstGeom prst="rect">
            <a:avLst/>
          </a:prstGeom>
          <a:noFill/>
        </p:spPr>
        <p:txBody>
          <a:bodyPr wrap="none">
            <a:spAutoFit/>
          </a:bodyPr>
          <a:lstStyle/>
          <a:p>
            <a:pPr fontAlgn="auto">
              <a:spcBef>
                <a:spcPct val="0"/>
              </a:spcBef>
              <a:spcAft>
                <a:spcPct val="0"/>
              </a:spcAft>
              <a:defRPr/>
            </a:pPr>
            <a:r>
              <a:rPr lang="zh-CN" altLang="en-US" sz="6600" b="1" smtClean="0">
                <a:solidFill>
                  <a:schemeClr val="bg1"/>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高效会议秘诀</a:t>
            </a:r>
            <a:endParaRPr lang="zh-CN" altLang="en-US" sz="6600" b="1">
              <a:solidFill>
                <a:schemeClr val="bg1"/>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endParaRPr>
          </a:p>
        </p:txBody>
      </p:sp>
      <p:sp>
        <p:nvSpPr>
          <p:cNvPr id="5" name="矩形 4"/>
          <p:cNvSpPr>
            <a:spLocks noChangeArrowheads="1"/>
          </p:cNvSpPr>
          <p:nvPr userDrawn="1"/>
        </p:nvSpPr>
        <p:spPr bwMode="auto">
          <a:xfrm>
            <a:off x="983432" y="4317757"/>
            <a:ext cx="3960772"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zh-CN" altLang="en-US" sz="1600" b="1" i="1">
                <a:solidFill>
                  <a:schemeClr val="bg1"/>
                </a:solidFill>
                <a:latin typeface="微软雅黑" pitchFamily="34" charset="-122"/>
                <a:ea typeface="微软雅黑" pitchFamily="34" charset="-122"/>
              </a:rPr>
              <a:t>中层经理人培训之</a:t>
            </a:r>
            <a:r>
              <a:rPr lang="en-US" altLang="zh-CN" sz="1600" b="1" i="1">
                <a:solidFill>
                  <a:schemeClr val="bg1"/>
                </a:solidFill>
                <a:latin typeface="微软雅黑" pitchFamily="34" charset="-122"/>
                <a:ea typeface="微软雅黑" pitchFamily="34" charset="-122"/>
              </a:rPr>
              <a:t>——</a:t>
            </a:r>
          </a:p>
        </p:txBody>
      </p:sp>
      <p:sp>
        <p:nvSpPr>
          <p:cNvPr id="6" name="TextBox 5"/>
          <p:cNvSpPr txBox="1">
            <a:spLocks noChangeArrowheads="1"/>
          </p:cNvSpPr>
          <p:nvPr userDrawn="1"/>
        </p:nvSpPr>
        <p:spPr bwMode="auto">
          <a:xfrm>
            <a:off x="4303442" y="5722044"/>
            <a:ext cx="4243011"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1600" smtClean="0">
                <a:solidFill>
                  <a:schemeClr val="accent6"/>
                </a:solidFill>
                <a:latin typeface="微软雅黑" pitchFamily="34" charset="-122"/>
                <a:ea typeface="微软雅黑" pitchFamily="34" charset="-122"/>
                <a:cs typeface="Tahoma" pitchFamily="34" charset="0"/>
              </a:rPr>
              <a:t>点击此处，写上您公司的名称</a:t>
            </a:r>
            <a:endParaRPr lang="en-US" altLang="zh-CN" sz="1600">
              <a:solidFill>
                <a:schemeClr val="accent6"/>
              </a:solidFill>
              <a:latin typeface="微软雅黑" panose="020b0503020204020204" pitchFamily="34" charset="-122"/>
              <a:ea typeface="微软雅黑" panose="020b0503020204020204" pitchFamily="34" charset="-122"/>
              <a:cs typeface="Tahoma" pitchFamily="34" charset="0"/>
            </a:endParaRPr>
          </a:p>
        </p:txBody>
      </p:sp>
      <p:cxnSp>
        <p:nvCxnSpPr>
          <p:cNvPr id="8" name="直接连接符 7"/>
          <p:cNvCxnSpPr/>
          <p:nvPr userDrawn="1"/>
        </p:nvCxnSpPr>
        <p:spPr>
          <a:xfrm>
            <a:off x="3832407" y="5645087"/>
            <a:ext cx="5115088"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 Box 62"/>
          <p:cNvSpPr txBox="1">
            <a:spLocks noChangeArrowheads="1"/>
          </p:cNvSpPr>
          <p:nvPr/>
        </p:nvSpPr>
        <p:spPr bwMode="auto">
          <a:xfrm>
            <a:off x="760268" y="6252326"/>
            <a:ext cx="151199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a:solidFill>
                  <a:srgbClr val="00B0F0"/>
                </a:solidFill>
                <a:latin typeface="微软雅黑" pitchFamily="34" charset="-122"/>
                <a:ea typeface="微软雅黑" pitchFamily="34" charset="-122"/>
              </a:rPr>
              <a:t>布衣公子</a:t>
            </a:r>
            <a:r>
              <a:rPr lang="zh-CN" altLang="en-US" sz="1600">
                <a:solidFill>
                  <a:schemeClr val="tx1">
                    <a:lumMod val="65000"/>
                    <a:lumOff val="35000"/>
                  </a:schemeClr>
                </a:solidFill>
                <a:latin typeface="微软雅黑" pitchFamily="34" charset="-122"/>
                <a:ea typeface="微软雅黑" pitchFamily="34" charset="-122"/>
              </a:rPr>
              <a:t>作品</a:t>
            </a:r>
            <a:endParaRPr lang="en-GB"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6"/>
          <p:cNvSpPr txBox="1"/>
          <p:nvPr userDrawn="1"/>
        </p:nvSpPr>
        <p:spPr>
          <a:xfrm>
            <a:off x="10848528" y="6300028"/>
            <a:ext cx="1040807"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mtClean="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grpSp>
        <p:nvGrpSpPr>
          <p:cNvPr id="13" name="组合 12"/>
          <p:cNvGrpSpPr/>
          <p:nvPr userDrawn="1"/>
        </p:nvGrpSpPr>
        <p:grpSpPr>
          <a:xfrm>
            <a:off x="8689875" y="4365104"/>
            <a:ext cx="511552" cy="355744"/>
            <a:chOff x="6410291" y="4700483"/>
            <a:chExt cx="511552" cy="355744"/>
          </a:xfrm>
        </p:grpSpPr>
        <p:sp>
          <p:nvSpPr>
            <p:cNvPr id="14" name="二十四角星 13"/>
            <p:cNvSpPr/>
            <p:nvPr/>
          </p:nvSpPr>
          <p:spPr>
            <a:xfrm>
              <a:off x="6411097" y="4700483"/>
              <a:ext cx="355744" cy="355744"/>
            </a:xfrm>
            <a:prstGeom prst="star24">
              <a:avLst/>
            </a:prstGeom>
            <a:solidFill>
              <a:srgbClr val="FFC000"/>
            </a:solidFill>
            <a:ln w="12700">
              <a:noFill/>
            </a:ln>
            <a:effectLst/>
          </p:spPr>
          <p:txBody>
            <a:bodyPr wrap="square" rtlCol="0" anchor="ctr">
              <a:spAutoFit/>
            </a:bodyPr>
            <a:lstStyle/>
            <a:p>
              <a:pPr algn="ctr"/>
              <a:endParaRPr lang="zh-CN" altLang="en-US" sz="1600" b="1">
                <a:solidFill>
                  <a:prstClr val="white"/>
                </a:solidFill>
                <a:cs typeface="Lao UI" pitchFamily="34" charset="0"/>
              </a:endParaRPr>
            </a:p>
          </p:txBody>
        </p:sp>
        <p:sp>
          <p:nvSpPr>
            <p:cNvPr id="15" name="TextBox 19"/>
            <p:cNvSpPr txBox="1"/>
            <p:nvPr/>
          </p:nvSpPr>
          <p:spPr>
            <a:xfrm rot="20430396">
              <a:off x="6410291" y="4731432"/>
              <a:ext cx="511552" cy="246221"/>
            </a:xfrm>
            <a:prstGeom prst="rect">
              <a:avLst/>
            </a:prstGeom>
            <a:noFill/>
          </p:spPr>
          <p:txBody>
            <a:bodyPr wrap="square" rtlCol="0">
              <a:spAutoFit/>
            </a:bodyPr>
            <a:lstStyle/>
            <a:p>
              <a:r>
                <a:rPr lang="en-US" altLang="zh-CN" sz="1000">
                  <a:solidFill>
                    <a:prstClr val="white"/>
                  </a:solidFill>
                </a:rPr>
                <a:t>V1</a:t>
              </a:r>
              <a:endParaRPr lang="zh-CN" altLang="en-US" sz="1000">
                <a:solidFill>
                  <a:prstClr val="white"/>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 fill="hold"/>
                                        <p:tgtEl>
                                          <p:spTgt spid="5"/>
                                        </p:tgtEl>
                                        <p:attrNameLst>
                                          <p:attrName>ppt_x</p:attrName>
                                        </p:attrNameLst>
                                      </p:cBhvr>
                                      <p:tavLst>
                                        <p:tav tm="0">
                                          <p:val>
                                            <p:strVal val="1+#ppt_w/2"/>
                                          </p:val>
                                        </p:tav>
                                        <p:tav tm="100000">
                                          <p:val>
                                            <p:strVal val="#ppt_x"/>
                                          </p:val>
                                        </p:tav>
                                      </p:tavLst>
                                    </p:anim>
                                    <p:anim calcmode="lin" valueType="num">
                                      <p:cBhvr additive="base">
                                        <p:cTn id="8" dur="2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
                            </p:stCondLst>
                            <p:childTnLst>
                              <p:par>
                                <p:cTn id="10" presetID="15"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2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300"/>
                                        <p:tgtEl>
                                          <p:spTgt spid="8"/>
                                        </p:tgtEl>
                                      </p:cBhvr>
                                    </p:animEffect>
                                  </p:childTnLst>
                                </p:cTn>
                              </p:par>
                            </p:childTnLst>
                          </p:cTn>
                        </p:par>
                        <p:par>
                          <p:cTn id="20" fill="hold" nodeType="afterGroup">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par>
                          <p:cTn id="24" fill="hold" nodeType="afterGroup">
                            <p:stCondLst>
                              <p:cond delay="2000"/>
                            </p:stCondLst>
                            <p:childTnLst>
                              <p:par>
                                <p:cTn id="25" presetID="25"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仅标题">
    <p:spTree>
      <p:nvGrpSpPr>
        <p:cNvPr id="1" name=""/>
        <p:cNvGrpSpPr/>
        <p:nvPr/>
      </p:nvGrpSpPr>
      <p:grpSpPr>
        <a:xfrm>
          <a:off x="0" y="0"/>
          <a:ext cx="0" cy="0"/>
        </a:xfrm>
      </p:grpSpPr>
      <p:cxnSp>
        <p:nvCxnSpPr>
          <p:cNvPr id="9" name="直接连接符 8"/>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第二章</a:t>
            </a:r>
            <a:endParaRPr lang="zh-CN" altLang="en-US" sz="1600" kern="1200">
              <a:solidFill>
                <a:schemeClr val="bg1"/>
              </a:solidFill>
              <a:latin typeface="微软雅黑" pitchFamily="34" charset="-122"/>
              <a:ea typeface="微软雅黑" pitchFamily="34" charset="-122"/>
              <a:cs typeface="+mn-cs"/>
            </a:endParaRPr>
          </a:p>
        </p:txBody>
      </p:sp>
      <p:sp>
        <p:nvSpPr>
          <p:cNvPr id="12"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会议为什么低效</a:t>
            </a:r>
            <a:endParaRPr lang="zh-CN" altLang="en-US" sz="2800" b="1" spc="240" baseline="0">
              <a:solidFill>
                <a:schemeClr val="bg1"/>
              </a:solidFill>
              <a:latin typeface="微软雅黑" pitchFamily="34" charset="-122"/>
              <a:ea typeface="微软雅黑" pitchFamily="34" charset="-122"/>
            </a:endParaRPr>
          </a:p>
        </p:txBody>
      </p:sp>
      <p:sp>
        <p:nvSpPr>
          <p:cNvPr id="13" name="TextBox 12"/>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02</a:t>
            </a:r>
            <a:endParaRPr lang="zh-CN" altLang="en-US" sz="5400">
              <a:solidFill>
                <a:schemeClr val="bg1"/>
              </a:solidFill>
            </a:endParaRPr>
          </a:p>
        </p:txBody>
      </p:sp>
      <p:cxnSp>
        <p:nvCxnSpPr>
          <p:cNvPr id="14" name="直接连接符 13"/>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6B2E6"/>
                </a:solidFill>
                <a:latin typeface="微软雅黑" pitchFamily="34" charset="-122"/>
                <a:ea typeface="微软雅黑" pitchFamily="34" charset="-122"/>
              </a:rPr>
              <a:t>第二节</a:t>
            </a:r>
            <a:endParaRPr lang="en-US" sz="1400">
              <a:solidFill>
                <a:srgbClr val="36B2E6"/>
              </a:solidFill>
              <a:latin typeface="微软雅黑" pitchFamily="34" charset="-122"/>
              <a:ea typeface="微软雅黑" pitchFamily="34" charset="-122"/>
            </a:endParaRPr>
          </a:p>
        </p:txBody>
      </p:sp>
      <p:sp>
        <p:nvSpPr>
          <p:cNvPr id="16"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smtClean="0">
                <a:solidFill>
                  <a:schemeClr val="bg1"/>
                </a:solidFill>
                <a:latin typeface="微软雅黑" pitchFamily="34" charset="-122"/>
                <a:ea typeface="微软雅黑" pitchFamily="34" charset="-122"/>
              </a:rPr>
              <a:t>从会议过程的角度来分析</a:t>
            </a:r>
          </a:p>
        </p:txBody>
      </p:sp>
    </p:spTree>
    <p:extLst>
      <p:ext uri="{BB962C8B-B14F-4D97-AF65-F5344CB8AC3E}">
        <p14:creationId val="748218338"/>
      </p:ext>
    </p:extLst>
  </p:cSld>
  <p:clrMapOvr>
    <a:masterClrMapping/>
  </p:clrMapOvr>
  <p:transition spd="slow">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cxnSp>
        <p:nvCxnSpPr>
          <p:cNvPr id="8" name="直接连接符 7"/>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第三章</a:t>
            </a:r>
            <a:endParaRPr lang="zh-CN" altLang="en-US" sz="1600" kern="1200">
              <a:solidFill>
                <a:schemeClr val="bg1"/>
              </a:solidFill>
              <a:latin typeface="微软雅黑" pitchFamily="34" charset="-122"/>
              <a:ea typeface="微软雅黑" pitchFamily="34" charset="-122"/>
              <a:cs typeface="+mn-cs"/>
            </a:endParaRPr>
          </a:p>
        </p:txBody>
      </p:sp>
      <p:sp>
        <p:nvSpPr>
          <p:cNvPr id="11" name="TextBox 10"/>
          <p:cNvSpPr>
            <a:spLocks noChangeArrowheads="1"/>
          </p:cNvSpPr>
          <p:nvPr userDrawn="1"/>
        </p:nvSpPr>
        <p:spPr bwMode="auto">
          <a:xfrm>
            <a:off x="909868" y="2081090"/>
            <a:ext cx="648997" cy="3796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如何提高会议效能</a:t>
            </a:r>
            <a:endParaRPr lang="zh-CN" altLang="en-US" sz="2800" b="1" spc="240" baseline="0">
              <a:solidFill>
                <a:schemeClr val="bg1"/>
              </a:solidFill>
              <a:latin typeface="微软雅黑" pitchFamily="34" charset="-122"/>
              <a:ea typeface="微软雅黑" pitchFamily="34" charset="-122"/>
            </a:endParaRPr>
          </a:p>
        </p:txBody>
      </p:sp>
      <p:sp>
        <p:nvSpPr>
          <p:cNvPr id="12" name="TextBox 11"/>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03</a:t>
            </a:r>
            <a:endParaRPr lang="zh-CN" altLang="en-US" sz="5400">
              <a:solidFill>
                <a:schemeClr val="bg1"/>
              </a:solidFill>
            </a:endParaRPr>
          </a:p>
        </p:txBody>
      </p:sp>
      <p:cxnSp>
        <p:nvCxnSpPr>
          <p:cNvPr id="13" name="直接连接符 12"/>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36B2E6"/>
              </a:solidFill>
              <a:latin typeface="微软雅黑" pitchFamily="34" charset="-122"/>
              <a:ea typeface="微软雅黑" pitchFamily="34" charset="-122"/>
            </a:endParaRPr>
          </a:p>
        </p:txBody>
      </p:sp>
    </p:spTree>
  </p:cSld>
  <p:clrMapOvr>
    <a:masterClrMapping/>
  </p:clrMapOvr>
  <p:transition spd="slow">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cxnSp>
        <p:nvCxnSpPr>
          <p:cNvPr id="11" name="直接连接符 10"/>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第三章</a:t>
            </a:r>
            <a:endParaRPr lang="zh-CN" altLang="en-US" sz="1600" kern="1200">
              <a:solidFill>
                <a:schemeClr val="bg1"/>
              </a:solidFill>
              <a:latin typeface="微软雅黑" pitchFamily="34" charset="-122"/>
              <a:ea typeface="微软雅黑" pitchFamily="34" charset="-122"/>
              <a:cs typeface="+mn-cs"/>
            </a:endParaRPr>
          </a:p>
        </p:txBody>
      </p:sp>
      <p:sp>
        <p:nvSpPr>
          <p:cNvPr id="14" name="TextBox 10"/>
          <p:cNvSpPr>
            <a:spLocks noChangeArrowheads="1"/>
          </p:cNvSpPr>
          <p:nvPr userDrawn="1"/>
        </p:nvSpPr>
        <p:spPr bwMode="auto">
          <a:xfrm>
            <a:off x="909868" y="2081090"/>
            <a:ext cx="648997" cy="3652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如何提高会议效能</a:t>
            </a:r>
            <a:endParaRPr lang="zh-CN" altLang="en-US" sz="2800" b="1" spc="240" baseline="0">
              <a:solidFill>
                <a:schemeClr val="bg1"/>
              </a:solidFill>
              <a:latin typeface="微软雅黑" pitchFamily="34" charset="-122"/>
              <a:ea typeface="微软雅黑" pitchFamily="34" charset="-122"/>
            </a:endParaRP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03</a:t>
            </a:r>
            <a:endParaRPr lang="zh-CN" altLang="en-US" sz="5400">
              <a:solidFill>
                <a:schemeClr val="bg1"/>
              </a:solidFill>
            </a:endParaRPr>
          </a:p>
        </p:txBody>
      </p:sp>
      <p:cxnSp>
        <p:nvCxnSpPr>
          <p:cNvPr id="16" name="直接连接符 15"/>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6B2E6"/>
                </a:solidFill>
                <a:latin typeface="微软雅黑" pitchFamily="34" charset="-122"/>
                <a:ea typeface="微软雅黑" pitchFamily="34" charset="-122"/>
              </a:rPr>
              <a:t>第一节</a:t>
            </a:r>
            <a:endParaRPr lang="en-US" sz="1400">
              <a:solidFill>
                <a:srgbClr val="36B2E6"/>
              </a:solidFill>
              <a:latin typeface="微软雅黑" pitchFamily="34" charset="-122"/>
              <a:ea typeface="微软雅黑" pitchFamily="34" charset="-122"/>
            </a:endParaRPr>
          </a:p>
        </p:txBody>
      </p:sp>
      <p:sp>
        <p:nvSpPr>
          <p:cNvPr id="18"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smtClean="0">
                <a:solidFill>
                  <a:schemeClr val="bg1"/>
                </a:solidFill>
                <a:latin typeface="微软雅黑" pitchFamily="34" charset="-122"/>
                <a:ea typeface="微软雅黑" pitchFamily="34" charset="-122"/>
              </a:rPr>
              <a:t>从会议要素的角度来提升</a:t>
            </a:r>
          </a:p>
        </p:txBody>
      </p:sp>
    </p:spTree>
  </p:cSld>
  <p:clrMapOvr>
    <a:masterClrMapping/>
  </p:clrMapOvr>
  <p:transition spd="slow">
    <p:push dir="u"/>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cxnSp>
        <p:nvCxnSpPr>
          <p:cNvPr id="11" name="直接连接符 10"/>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第三章</a:t>
            </a:r>
            <a:endParaRPr lang="zh-CN" altLang="en-US" sz="1600" kern="1200">
              <a:solidFill>
                <a:schemeClr val="bg1"/>
              </a:solidFill>
              <a:latin typeface="微软雅黑" pitchFamily="34" charset="-122"/>
              <a:ea typeface="微软雅黑" pitchFamily="34" charset="-122"/>
              <a:cs typeface="+mn-cs"/>
            </a:endParaRPr>
          </a:p>
        </p:txBody>
      </p:sp>
      <p:sp>
        <p:nvSpPr>
          <p:cNvPr id="14" name="TextBox 10"/>
          <p:cNvSpPr>
            <a:spLocks noChangeArrowheads="1"/>
          </p:cNvSpPr>
          <p:nvPr userDrawn="1"/>
        </p:nvSpPr>
        <p:spPr bwMode="auto">
          <a:xfrm>
            <a:off x="909868" y="2081090"/>
            <a:ext cx="648997" cy="3652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如何提高会议效能</a:t>
            </a:r>
            <a:endParaRPr lang="zh-CN" altLang="en-US" sz="2800" b="1" spc="240" baseline="0">
              <a:solidFill>
                <a:schemeClr val="bg1"/>
              </a:solidFill>
              <a:latin typeface="微软雅黑" pitchFamily="34" charset="-122"/>
              <a:ea typeface="微软雅黑" pitchFamily="34" charset="-122"/>
            </a:endParaRP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03</a:t>
            </a:r>
            <a:endParaRPr lang="zh-CN" altLang="en-US" sz="5400">
              <a:solidFill>
                <a:schemeClr val="bg1"/>
              </a:solidFill>
            </a:endParaRPr>
          </a:p>
        </p:txBody>
      </p:sp>
      <p:cxnSp>
        <p:nvCxnSpPr>
          <p:cNvPr id="16" name="直接连接符 15"/>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6B2E6"/>
                </a:solidFill>
                <a:latin typeface="微软雅黑" pitchFamily="34" charset="-122"/>
                <a:ea typeface="微软雅黑" pitchFamily="34" charset="-122"/>
              </a:rPr>
              <a:t>第二节</a:t>
            </a:r>
            <a:endParaRPr lang="en-US" sz="1400">
              <a:solidFill>
                <a:srgbClr val="36B2E6"/>
              </a:solidFill>
              <a:latin typeface="微软雅黑" pitchFamily="34" charset="-122"/>
              <a:ea typeface="微软雅黑" pitchFamily="34" charset="-122"/>
            </a:endParaRPr>
          </a:p>
        </p:txBody>
      </p:sp>
      <p:sp>
        <p:nvSpPr>
          <p:cNvPr id="18"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smtClean="0">
                <a:solidFill>
                  <a:schemeClr val="bg1"/>
                </a:solidFill>
                <a:latin typeface="微软雅黑" pitchFamily="34" charset="-122"/>
                <a:ea typeface="微软雅黑" pitchFamily="34" charset="-122"/>
              </a:rPr>
              <a:t>从会议过程的角度来提升</a:t>
            </a:r>
          </a:p>
        </p:txBody>
      </p:sp>
    </p:spTree>
  </p:cSld>
  <p:clrMapOvr>
    <a:masterClrMapping/>
  </p:clrMapOvr>
  <p:transition spd="slow">
    <p:push dir="u"/>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cxnSp>
        <p:nvCxnSpPr>
          <p:cNvPr id="10" name="直接连接符 9"/>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第三章</a:t>
            </a:r>
            <a:endParaRPr lang="zh-CN" altLang="en-US" sz="1600" kern="1200">
              <a:solidFill>
                <a:schemeClr val="bg1"/>
              </a:solidFill>
              <a:latin typeface="微软雅黑" pitchFamily="34" charset="-122"/>
              <a:ea typeface="微软雅黑" pitchFamily="34" charset="-122"/>
              <a:cs typeface="+mn-cs"/>
            </a:endParaRPr>
          </a:p>
        </p:txBody>
      </p:sp>
      <p:sp>
        <p:nvSpPr>
          <p:cNvPr id="13" name="TextBox 10"/>
          <p:cNvSpPr>
            <a:spLocks noChangeArrowheads="1"/>
          </p:cNvSpPr>
          <p:nvPr userDrawn="1"/>
        </p:nvSpPr>
        <p:spPr bwMode="auto">
          <a:xfrm>
            <a:off x="909868" y="2081090"/>
            <a:ext cx="648997" cy="3652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如何提高会议效能</a:t>
            </a:r>
            <a:endParaRPr lang="zh-CN" altLang="en-US" sz="2800" b="1" spc="240" baseline="0">
              <a:solidFill>
                <a:schemeClr val="bg1"/>
              </a:solidFill>
              <a:latin typeface="微软雅黑" pitchFamily="34" charset="-122"/>
              <a:ea typeface="微软雅黑" pitchFamily="34" charset="-122"/>
            </a:endParaRPr>
          </a:p>
        </p:txBody>
      </p:sp>
      <p:sp>
        <p:nvSpPr>
          <p:cNvPr id="14" name="TextBox 13"/>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03</a:t>
            </a:r>
            <a:endParaRPr lang="zh-CN" altLang="en-US" sz="5400">
              <a:solidFill>
                <a:schemeClr val="bg1"/>
              </a:solidFill>
            </a:endParaRPr>
          </a:p>
        </p:txBody>
      </p:sp>
      <p:cxnSp>
        <p:nvCxnSpPr>
          <p:cNvPr id="15" name="直接连接符 14"/>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6B2E6"/>
                </a:solidFill>
                <a:latin typeface="微软雅黑" pitchFamily="34" charset="-122"/>
                <a:ea typeface="微软雅黑" pitchFamily="34" charset="-122"/>
              </a:rPr>
              <a:t>第二节</a:t>
            </a:r>
            <a:endParaRPr lang="en-US" sz="1400">
              <a:solidFill>
                <a:srgbClr val="36B2E6"/>
              </a:solidFill>
              <a:latin typeface="微软雅黑" pitchFamily="34" charset="-122"/>
              <a:ea typeface="微软雅黑" pitchFamily="34" charset="-122"/>
            </a:endParaRPr>
          </a:p>
        </p:txBody>
      </p:sp>
      <p:sp>
        <p:nvSpPr>
          <p:cNvPr id="17"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smtClean="0">
                <a:solidFill>
                  <a:schemeClr val="bg1"/>
                </a:solidFill>
                <a:latin typeface="微软雅黑" pitchFamily="34" charset="-122"/>
                <a:ea typeface="微软雅黑" pitchFamily="34" charset="-122"/>
              </a:rPr>
              <a:t>从会议过程的角度来提升</a:t>
            </a:r>
          </a:p>
        </p:txBody>
      </p:sp>
      <p:grpSp>
        <p:nvGrpSpPr>
          <p:cNvPr id="18" name="组合 17"/>
          <p:cNvGrpSpPr/>
          <p:nvPr userDrawn="1"/>
        </p:nvGrpSpPr>
        <p:grpSpPr>
          <a:xfrm>
            <a:off x="3023495" y="5277458"/>
            <a:ext cx="2895755" cy="1569660"/>
            <a:chOff x="8628686" y="5243102"/>
            <a:chExt cx="2895378" cy="1569660"/>
          </a:xfrm>
        </p:grpSpPr>
        <p:grpSp>
          <p:nvGrpSpPr>
            <p:cNvPr id="19" name="组合 18"/>
            <p:cNvGrpSpPr/>
            <p:nvPr/>
          </p:nvGrpSpPr>
          <p:grpSpPr>
            <a:xfrm>
              <a:off x="8748464" y="5629533"/>
              <a:ext cx="2775600" cy="1080120"/>
              <a:chOff x="8748464" y="5629533"/>
              <a:chExt cx="2775600" cy="1080120"/>
            </a:xfrm>
          </p:grpSpPr>
          <p:cxnSp>
            <p:nvCxnSpPr>
              <p:cNvPr id="22" name="直接连接符 21"/>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直接连接符 22"/>
              <p:cNvCxnSpPr/>
              <p:nvPr/>
            </p:nvCxnSpPr>
            <p:spPr>
              <a:xfrm>
                <a:off x="8748464" y="6525344"/>
                <a:ext cx="277560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20" name="矩形 19"/>
            <p:cNvSpPr>
              <a:spLocks noChangeArrowheads="1"/>
            </p:cNvSpPr>
            <p:nvPr/>
          </p:nvSpPr>
          <p:spPr bwMode="auto">
            <a:xfrm>
              <a:off x="9612637" y="6170528"/>
              <a:ext cx="1911427" cy="369332"/>
            </a:xfrm>
            <a:prstGeom prst="rect">
              <a:avLst/>
            </a:prstGeom>
            <a:noFill/>
            <a:ln w="9525">
              <a:noFill/>
              <a:miter lim="800000"/>
            </a:ln>
          </p:spPr>
          <p:txBody>
            <a:bodyPr wrap="square">
              <a:spAutoFit/>
            </a:bodyPr>
            <a:lstStyle/>
            <a:p>
              <a:pPr>
                <a:spcBef>
                  <a:spcPts val="200"/>
                </a:spcBef>
                <a:spcAft>
                  <a:spcPts val="60"/>
                </a:spcAft>
              </a:pPr>
              <a:r>
                <a:rPr lang="zh-CN" altLang="en-US" sz="1800" kern="0" smtClean="0">
                  <a:solidFill>
                    <a:srgbClr val="3A7EFF"/>
                  </a:solidFill>
                  <a:latin typeface="微软雅黑" pitchFamily="34" charset="-122"/>
                  <a:ea typeface="微软雅黑" pitchFamily="34" charset="-122"/>
                </a:rPr>
                <a:t>会后做好跟踪</a:t>
              </a:r>
              <a:endParaRPr lang="zh-CN" altLang="en-US" sz="1800" kern="0">
                <a:solidFill>
                  <a:srgbClr val="3A7E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8628686" y="5243102"/>
              <a:ext cx="407810" cy="1569660"/>
            </a:xfrm>
            <a:prstGeom prst="rect">
              <a:avLst/>
            </a:prstGeom>
            <a:noFill/>
          </p:spPr>
          <p:txBody>
            <a:bodyPr wrap="square">
              <a:spAutoFit/>
            </a:bodyPr>
            <a:lstStyle/>
            <a:p>
              <a:pPr fontAlgn="auto">
                <a:spcBef>
                  <a:spcPct val="0"/>
                </a:spcBef>
                <a:spcAft>
                  <a:spcPct val="0"/>
                </a:spcAft>
                <a:defRPr/>
              </a:pPr>
              <a:r>
                <a:rPr lang="en-US" altLang="zh-CN" sz="9600" b="1" i="1" smtClean="0">
                  <a:solidFill>
                    <a:srgbClr val="3A7EFF"/>
                  </a:solidFill>
                  <a:effectLst>
                    <a:outerShdw blurRad="38100" dist="38100" dir="2700000" algn="tl">
                      <a:srgbClr val="000000">
                        <a:alpha val="43137"/>
                      </a:srgbClr>
                    </a:outerShdw>
                  </a:effectLst>
                  <a:latin typeface="Broadway" pitchFamily="82" charset="0"/>
                  <a:ea typeface="DFPYeaSong-B5" pitchFamily="18" charset="-120"/>
                </a:rPr>
                <a:t>3</a:t>
              </a:r>
              <a:endParaRPr lang="zh-CN" altLang="en-US" sz="9600" b="1" i="1">
                <a:solidFill>
                  <a:srgbClr val="3A7EFF"/>
                </a:solidFill>
                <a:effectLst>
                  <a:outerShdw blurRad="38100" dist="38100" dir="2700000" algn="tl">
                    <a:srgbClr val="000000">
                      <a:alpha val="43137"/>
                    </a:srgbClr>
                  </a:outerShdw>
                </a:effectLst>
                <a:latin typeface="Broadway" pitchFamily="82" charset="0"/>
                <a:ea typeface="DFPYeaSong-B5" pitchFamily="18" charset="-12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1+#ppt_w/2"/>
                                          </p:val>
                                        </p:tav>
                                        <p:tav tm="100000">
                                          <p:val>
                                            <p:strVal val="#ppt_x"/>
                                          </p:val>
                                        </p:tav>
                                      </p:tavLst>
                                    </p:anim>
                                    <p:anim calcmode="lin" valueType="num">
                                      <p:cBhvr additive="base">
                                        <p:cTn id="8" dur="1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_垂直排列标题与文本">
    <p:spTree>
      <p:nvGrpSpPr>
        <p:cNvPr id="1" name=""/>
        <p:cNvGrpSpPr/>
        <p:nvPr/>
      </p:nvGrpSpPr>
      <p:grpSpPr>
        <a:xfrm>
          <a:off x="0" y="0"/>
          <a:ext cx="0" cy="0"/>
        </a:xfrm>
      </p:grpSpPr>
      <p:pic>
        <p:nvPicPr>
          <p:cNvPr id="2" name="Picture 2" descr="C:\Documents and Settings\tdz\桌面\新建文件夹\为高手鼓掌.jpg"/>
          <p:cNvPicPr>
            <a:picLocks noChangeAspect="1" noChangeArrowheads="1"/>
          </p:cNvPicPr>
          <p:nvPr userDrawn="1"/>
        </p:nvPicPr>
        <p:blipFill>
          <a:blip r:embed="rId1">
            <a:extLst>
              <a:ext uri="{28A0092B-C50C-407E-A947-70E740481C1C}">
                <a14:useLocalDpi/>
              </a:ext>
            </a:extLst>
          </a:blip>
          <a:stretch>
            <a:fillRect/>
          </a:stretch>
        </p:blipFill>
        <p:spPr bwMode="auto">
          <a:xfrm>
            <a:off x="77468"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3" name="Picture 3" descr="C:\Documents and Settings\tdz\桌面\新建文件夹\20121281732304920306.jpg"/>
          <p:cNvPicPr>
            <a:picLocks noChangeAspect="1" noChangeArrowheads="1"/>
          </p:cNvPicPr>
          <p:nvPr userDrawn="1"/>
        </p:nvPicPr>
        <p:blipFill>
          <a:blip r:embed="rId2">
            <a:extLst>
              <a:ext uri="{28A0092B-C50C-407E-A947-70E740481C1C}">
                <a14:useLocalDpi/>
              </a:ext>
            </a:extLst>
          </a:blip>
          <a:stretch>
            <a:fillRect/>
          </a:stretch>
        </p:blipFill>
        <p:spPr bwMode="auto">
          <a:xfrm>
            <a:off x="3125841"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4" name="Picture 4" descr="C:\Documents and Settings\tdz\桌面\新建文件夹\2012511855371554.jpg"/>
          <p:cNvPicPr>
            <a:picLocks noChangeAspect="1" noChangeArrowheads="1"/>
          </p:cNvPicPr>
          <p:nvPr userDrawn="1"/>
        </p:nvPicPr>
        <p:blipFill>
          <a:blip r:embed="rId3">
            <a:extLst>
              <a:ext uri="{28A0092B-C50C-407E-A947-70E740481C1C}">
                <a14:useLocalDpi/>
              </a:ext>
            </a:extLst>
          </a:blip>
          <a:stretch>
            <a:fillRect/>
          </a:stretch>
        </p:blipFill>
        <p:spPr bwMode="auto">
          <a:xfrm>
            <a:off x="6156995"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sp>
        <p:nvSpPr>
          <p:cNvPr id="5" name="Oval 60">
            <a:hlinkClick r:id="rId4"/>
          </p:cNvPr>
          <p:cNvSpPr>
            <a:spLocks noChangeArrowheads="1"/>
          </p:cNvSpPr>
          <p:nvPr userDrawn="1"/>
        </p:nvSpPr>
        <p:spPr bwMode="auto">
          <a:xfrm>
            <a:off x="5968222" y="2757245"/>
            <a:ext cx="444183" cy="52387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6" name="Oval 61">
            <a:hlinkClick r:id="rId5"/>
          </p:cNvPr>
          <p:cNvSpPr>
            <a:spLocks noChangeArrowheads="1"/>
          </p:cNvSpPr>
          <p:nvPr userDrawn="1"/>
        </p:nvSpPr>
        <p:spPr bwMode="auto">
          <a:xfrm>
            <a:off x="5980188" y="3565675"/>
            <a:ext cx="420250" cy="521494"/>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itchFamily="34" charset="0"/>
            </a:endParaRPr>
          </a:p>
        </p:txBody>
      </p:sp>
      <p:sp>
        <p:nvSpPr>
          <p:cNvPr id="7" name="矩形​​ 5"/>
          <p:cNvSpPr>
            <a:spLocks noChangeArrowheads="1"/>
          </p:cNvSpPr>
          <p:nvPr userDrawn="1"/>
        </p:nvSpPr>
        <p:spPr bwMode="auto">
          <a:xfrm>
            <a:off x="-1586" y="405462"/>
            <a:ext cx="12195174" cy="4079229"/>
          </a:xfrm>
          <a:prstGeom prst="rect">
            <a:avLst/>
          </a:prstGeom>
          <a:solidFill>
            <a:srgbClr val="36B2E6"/>
          </a:solidFill>
          <a:ln w="9525" cmpd="sng">
            <a:noFill/>
            <a:miter lim="800000"/>
          </a:ln>
        </p:spPr>
        <p:txBody>
          <a:bodyPr lIns="287926" tIns="45708" rIns="91417" bIns="45708" anchor="b"/>
          <a:lstStyle/>
          <a:p>
            <a:pPr fontAlgn="base">
              <a:spcBef>
                <a:spcPct val="0"/>
              </a:spcBef>
              <a:spcAft>
                <a:spcPct val="0"/>
              </a:spcAft>
            </a:pPr>
            <a:endParaRPr lang="zh-CN" altLang="zh-CN" sz="28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Line 33"/>
          <p:cNvSpPr>
            <a:spLocks noChangeShapeType="1"/>
          </p:cNvSpPr>
          <p:nvPr userDrawn="1"/>
        </p:nvSpPr>
        <p:spPr bwMode="auto">
          <a:xfrm flipV="1">
            <a:off x="6188724" y="1671390"/>
            <a:ext cx="1588" cy="2700338"/>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9" name="Line 5"/>
          <p:cNvSpPr>
            <a:spLocks noChangeShapeType="1"/>
          </p:cNvSpPr>
          <p:nvPr userDrawn="1"/>
        </p:nvSpPr>
        <p:spPr bwMode="auto">
          <a:xfrm>
            <a:off x="-1587" y="3913342"/>
            <a:ext cx="1923731" cy="15477"/>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10" name="Line 19"/>
          <p:cNvSpPr>
            <a:spLocks noChangeShapeType="1"/>
          </p:cNvSpPr>
          <p:nvPr userDrawn="1"/>
        </p:nvSpPr>
        <p:spPr bwMode="auto">
          <a:xfrm flipH="1">
            <a:off x="1922145" y="2740573"/>
            <a:ext cx="200103" cy="1188244"/>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11" name="Line 21"/>
          <p:cNvSpPr>
            <a:spLocks noChangeShapeType="1"/>
          </p:cNvSpPr>
          <p:nvPr userDrawn="1"/>
        </p:nvSpPr>
        <p:spPr bwMode="auto">
          <a:xfrm>
            <a:off x="3135466" y="2561978"/>
            <a:ext cx="7941" cy="1806178"/>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12" name="Oval 22"/>
          <p:cNvSpPr>
            <a:spLocks noChangeArrowheads="1"/>
          </p:cNvSpPr>
          <p:nvPr userDrawn="1"/>
        </p:nvSpPr>
        <p:spPr bwMode="auto">
          <a:xfrm>
            <a:off x="5680078" y="692696"/>
            <a:ext cx="1008503" cy="978694"/>
          </a:xfrm>
          <a:prstGeom prst="ellipse">
            <a:avLst/>
          </a:prstGeom>
          <a:noFill/>
          <a:ln w="33338">
            <a:solidFill>
              <a:srgbClr val="FFFFFF"/>
            </a:solidFill>
            <a:miter lim="800000"/>
          </a:ln>
        </p:spPr>
        <p:txBody>
          <a:bodyPr lIns="91417" tIns="45708" rIns="91417" bIns="45708"/>
          <a:lstStyle/>
          <a:p>
            <a:pPr fontAlgn="base">
              <a:spcBef>
                <a:spcPct val="0"/>
              </a:spcBef>
              <a:spcAft>
                <a:spcPct val="0"/>
              </a:spcAft>
            </a:pPr>
            <a:r>
              <a:rPr lang="zh-CN" altLang="en-US" sz="2000" b="1">
                <a:solidFill>
                  <a:prstClr val="white"/>
                </a:solidFill>
                <a:latin typeface="微软雅黑" pitchFamily="34" charset="-122"/>
                <a:ea typeface="微软雅黑" pitchFamily="34" charset="-122"/>
              </a:rPr>
              <a:t>课件制作</a:t>
            </a:r>
          </a:p>
        </p:txBody>
      </p:sp>
      <p:grpSp>
        <p:nvGrpSpPr>
          <p:cNvPr id="13" name="Group 63"/>
          <p:cNvGrpSpPr/>
          <p:nvPr userDrawn="1"/>
        </p:nvGrpSpPr>
        <p:grpSpPr>
          <a:xfrm>
            <a:off x="5908151" y="2757245"/>
            <a:ext cx="564320" cy="523875"/>
            <a:chOff x="3073" y="2610"/>
            <a:chExt cx="438" cy="440"/>
          </a:xfrm>
        </p:grpSpPr>
        <p:sp>
          <p:nvSpPr>
            <p:cNvPr id="14"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5" name="Freeform 29"/>
            <p:cNvSpPr/>
            <p:nvPr/>
          </p:nvSpPr>
          <p:spPr bwMode="auto">
            <a:xfrm>
              <a:off x="3182" y="2748"/>
              <a:ext cx="220" cy="110"/>
            </a:xfrm>
            <a:custGeom>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a:solidFill>
                  <a:srgbClr val="FFFFFF"/>
                </a:solidFill>
                <a:latin typeface="Arial"/>
              </a:endParaRPr>
            </a:p>
          </p:txBody>
        </p:sp>
        <p:sp>
          <p:nvSpPr>
            <p:cNvPr id="16"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grpSp>
      <p:grpSp>
        <p:nvGrpSpPr>
          <p:cNvPr id="17" name="Group 64"/>
          <p:cNvGrpSpPr/>
          <p:nvPr userDrawn="1"/>
        </p:nvGrpSpPr>
        <p:grpSpPr>
          <a:xfrm>
            <a:off x="5908151" y="3565675"/>
            <a:ext cx="564320" cy="521494"/>
            <a:chOff x="3073" y="3289"/>
            <a:chExt cx="438" cy="438"/>
          </a:xfrm>
        </p:grpSpPr>
        <p:sp>
          <p:nvSpPr>
            <p:cNvPr id="18" name="Freeform 32"/>
            <p:cNvSpPr/>
            <p:nvPr/>
          </p:nvSpPr>
          <p:spPr bwMode="auto">
            <a:xfrm>
              <a:off x="3173" y="3389"/>
              <a:ext cx="240" cy="241"/>
            </a:xfrm>
            <a:custGeom>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a:solidFill>
                  <a:srgbClr val="FFFFFF"/>
                </a:solidFill>
                <a:latin typeface="Arial"/>
              </a:endParaRPr>
            </a:p>
          </p:txBody>
        </p:sp>
        <p:sp>
          <p:nvSpPr>
            <p:cNvPr id="19"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grpSp>
      <p:sp>
        <p:nvSpPr>
          <p:cNvPr id="20" name="Freeform 11"/>
          <p:cNvSpPr/>
          <p:nvPr userDrawn="1"/>
        </p:nvSpPr>
        <p:spPr bwMode="auto">
          <a:xfrm>
            <a:off x="1153497" y="2738190"/>
            <a:ext cx="981458" cy="198834"/>
          </a:xfrm>
          <a:custGeom>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1" name="Freeform 13"/>
          <p:cNvSpPr/>
          <p:nvPr userDrawn="1"/>
        </p:nvSpPr>
        <p:spPr bwMode="auto">
          <a:xfrm>
            <a:off x="2103188" y="2459588"/>
            <a:ext cx="1567475" cy="309563"/>
          </a:xfrm>
          <a:custGeom>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cxnLst>
              <a:cxn ang="T8">
                <a:pos x="T0" y="T1"/>
              </a:cxn>
              <a:cxn ang="T9">
                <a:pos x="T2" y="T3"/>
              </a:cxn>
              <a:cxn ang="T10">
                <a:pos x="T4" y="T5"/>
              </a:cxn>
              <a:cxn ang="T11">
                <a:pos x="T6" y="T7"/>
              </a:cxn>
            </a:cxnLst>
            <a:rect l="T12" t="T13" r="T14" b="T15"/>
            <a:pathLst>
              <a:path w="986"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2" name="Freeform 15"/>
          <p:cNvSpPr/>
          <p:nvPr userDrawn="1"/>
        </p:nvSpPr>
        <p:spPr bwMode="auto">
          <a:xfrm>
            <a:off x="1259901" y="946300"/>
            <a:ext cx="2542580" cy="845344"/>
          </a:xfrm>
          <a:custGeom>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3" name="Freeform 16"/>
          <p:cNvSpPr/>
          <p:nvPr userDrawn="1"/>
        </p:nvSpPr>
        <p:spPr bwMode="auto">
          <a:xfrm>
            <a:off x="937508" y="1778551"/>
            <a:ext cx="325565" cy="1190625"/>
          </a:xfrm>
          <a:custGeom>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4" name="Freeform 17"/>
          <p:cNvSpPr/>
          <p:nvPr userDrawn="1"/>
        </p:nvSpPr>
        <p:spPr bwMode="auto">
          <a:xfrm>
            <a:off x="3673839" y="952255"/>
            <a:ext cx="1308611" cy="1528763"/>
          </a:xfrm>
          <a:custGeom>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5" name="Line 51"/>
          <p:cNvSpPr>
            <a:spLocks noChangeShapeType="1"/>
          </p:cNvSpPr>
          <p:nvPr userDrawn="1"/>
        </p:nvSpPr>
        <p:spPr bwMode="auto">
          <a:xfrm>
            <a:off x="3129116" y="4365776"/>
            <a:ext cx="3072403" cy="2380"/>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a:endParaRPr>
          </a:p>
        </p:txBody>
      </p:sp>
      <p:sp>
        <p:nvSpPr>
          <p:cNvPr id="26" name="Text Box 52"/>
          <p:cNvSpPr txBox="1">
            <a:spLocks noChangeArrowheads="1"/>
          </p:cNvSpPr>
          <p:nvPr userDrawn="1"/>
        </p:nvSpPr>
        <p:spPr bwMode="auto">
          <a:xfrm>
            <a:off x="6788489" y="2060711"/>
            <a:ext cx="4621355"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http://t.qq.com/teliss</a:t>
            </a:r>
            <a:endParaRPr lang="en-GB" altLang="zh-CN" sz="2200">
              <a:solidFill>
                <a:srgbClr val="FFFFFF"/>
              </a:solidFill>
              <a:latin typeface="Arial" panose="020b0604020202020204" pitchFamily="34" charset="0"/>
            </a:endParaRPr>
          </a:p>
        </p:txBody>
      </p:sp>
      <p:sp>
        <p:nvSpPr>
          <p:cNvPr id="27" name="Text Box 54"/>
          <p:cNvSpPr txBox="1">
            <a:spLocks noChangeArrowheads="1"/>
          </p:cNvSpPr>
          <p:nvPr userDrawn="1"/>
        </p:nvSpPr>
        <p:spPr bwMode="auto">
          <a:xfrm>
            <a:off x="6787064" y="2845942"/>
            <a:ext cx="4477282" cy="35123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http://teliss.blog.163.com</a:t>
            </a:r>
          </a:p>
        </p:txBody>
      </p:sp>
      <p:sp>
        <p:nvSpPr>
          <p:cNvPr id="28" name="Text Box 59"/>
          <p:cNvSpPr txBox="1">
            <a:spLocks noChangeArrowheads="1"/>
          </p:cNvSpPr>
          <p:nvPr userDrawn="1"/>
        </p:nvSpPr>
        <p:spPr bwMode="auto">
          <a:xfrm>
            <a:off x="6788488" y="3662450"/>
            <a:ext cx="4998366"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http://weibo.com/teliss</a:t>
            </a:r>
            <a:endParaRPr lang="en-GB" altLang="zh-CN" sz="2200">
              <a:solidFill>
                <a:srgbClr val="FFFFFF"/>
              </a:solidFill>
              <a:latin typeface="Arial" pitchFamily="34" charset="0"/>
            </a:endParaRPr>
          </a:p>
        </p:txBody>
      </p:sp>
      <p:sp>
        <p:nvSpPr>
          <p:cNvPr id="29" name="Text Box 62"/>
          <p:cNvSpPr txBox="1">
            <a:spLocks noChangeArrowheads="1"/>
          </p:cNvSpPr>
          <p:nvPr userDrawn="1"/>
        </p:nvSpPr>
        <p:spPr bwMode="auto">
          <a:xfrm>
            <a:off x="6788489" y="882559"/>
            <a:ext cx="4765427" cy="598975"/>
          </a:xfrm>
          <a:prstGeom prst="rect">
            <a:avLst/>
          </a:prstGeom>
          <a:noFill/>
          <a:ln w="9525">
            <a:noFill/>
            <a:miter lim="800000"/>
          </a:ln>
        </p:spPr>
        <p:txBody>
          <a:bodyPr lIns="91417" tIns="45708" rIns="91417" bIns="45708" anchor="ctr"/>
          <a:lstStyle/>
          <a:p>
            <a:pPr fontAlgn="base">
              <a:spcBef>
                <a:spcPct val="50000"/>
              </a:spcBef>
              <a:spcAft>
                <a:spcPct val="0"/>
              </a:spcAft>
            </a:pPr>
            <a:r>
              <a:rPr lang="zh-CN" altLang="en-US" sz="2200">
                <a:solidFill>
                  <a:srgbClr val="FFFFFF"/>
                </a:solidFill>
                <a:latin typeface="微软雅黑" pitchFamily="34" charset="-122"/>
                <a:ea typeface="微软雅黑" pitchFamily="34" charset="-122"/>
              </a:rPr>
              <a:t>课件制作：布衣公子</a:t>
            </a:r>
            <a:r>
              <a:rPr lang="en-US" altLang="zh-CN" sz="2200">
                <a:solidFill>
                  <a:srgbClr val="FFFFFF"/>
                </a:solidFill>
                <a:latin typeface="微软雅黑" pitchFamily="34" charset="-122"/>
                <a:ea typeface="微软雅黑" pitchFamily="34" charset="-122"/>
              </a:rPr>
              <a:t>/@teliss</a:t>
            </a:r>
            <a:endParaRPr lang="en-GB" altLang="zh-CN" sz="2200">
              <a:solidFill>
                <a:srgbClr val="FFFFFF"/>
              </a:solidFill>
              <a:latin typeface="微软雅黑" panose="020b0503020204020204" pitchFamily="34" charset="-122"/>
              <a:ea typeface="微软雅黑" panose="020b0503020204020204" pitchFamily="34" charset="-122"/>
            </a:endParaRPr>
          </a:p>
        </p:txBody>
      </p:sp>
      <p:sp>
        <p:nvSpPr>
          <p:cNvPr id="30" name="TextBox 29"/>
          <p:cNvSpPr txBox="1"/>
          <p:nvPr userDrawn="1"/>
        </p:nvSpPr>
        <p:spPr>
          <a:xfrm rot="20445248">
            <a:off x="1389990" y="1491920"/>
            <a:ext cx="2955763" cy="923305"/>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a:solidFill>
                  <a:srgbClr val="FFFFFF"/>
                </a:solidFill>
                <a:latin typeface="微软雅黑" pitchFamily="34" charset="-122"/>
                <a:ea typeface="微软雅黑" pitchFamily="34" charset="-122"/>
              </a:rPr>
              <a:t>谢谢观看</a:t>
            </a:r>
          </a:p>
        </p:txBody>
      </p:sp>
      <p:pic>
        <p:nvPicPr>
          <p:cNvPr id="31" name="Picture 3" descr="C:\Documents and Settings\tdz\桌面\未标题-2.png"/>
          <p:cNvPicPr>
            <a:picLocks noChangeAspect="1" noChangeArrowheads="1"/>
          </p:cNvPicPr>
          <p:nvPr userDrawn="1"/>
        </p:nvPicPr>
        <p:blipFill>
          <a:blip r:embed="rId6">
            <a:extLst>
              <a:ext uri="{28A0092B-C50C-407E-A947-70E740481C1C}">
                <a14:useLocalDpi/>
              </a:ext>
            </a:extLst>
          </a:blip>
          <a:stretch>
            <a:fillRect/>
          </a:stretch>
        </p:blipFill>
        <p:spPr bwMode="auto">
          <a:xfrm>
            <a:off x="5972856" y="3632352"/>
            <a:ext cx="457322" cy="411428"/>
          </a:xfrm>
          <a:prstGeom prst="rect">
            <a:avLst/>
          </a:prstGeom>
          <a:noFill/>
          <a:extLst>
            <a:ext uri="{909E8E84-426E-40DD-AFC4-6F175D3DCCD1}">
              <a14:hiddenFill>
                <a:solidFill>
                  <a:srgbClr val="FFFFFF"/>
                </a:solidFill>
              </a14:hiddenFill>
            </a:ext>
          </a:extLst>
        </p:spPr>
      </p:pic>
      <p:pic>
        <p:nvPicPr>
          <p:cNvPr id="32" name="Picture 9" descr="E:\仝德志文件，勿删！\03-参考文档\！PPT图片及版面资源\06-PPT精选插图\05-头像\嘿嘿.png"/>
          <p:cNvPicPr>
            <a:picLocks noChangeAspect="1" noChangeArrowheads="1"/>
          </p:cNvPicPr>
          <p:nvPr userDrawn="1"/>
        </p:nvPicPr>
        <p:blipFill>
          <a:blip r:embed="rId7">
            <a:extLst>
              <a:ext uri="{28A0092B-C50C-407E-A947-70E740481C1C}">
                <a14:useLocalDpi/>
              </a:ext>
            </a:extLst>
          </a:blip>
          <a:stretch>
            <a:fillRect/>
          </a:stretch>
        </p:blipFill>
        <p:spPr bwMode="auto">
          <a:xfrm>
            <a:off x="5754848" y="728321"/>
            <a:ext cx="853667" cy="853334"/>
          </a:xfrm>
          <a:prstGeom prst="rect">
            <a:avLst/>
          </a:prstGeom>
          <a:noFill/>
          <a:extLst>
            <a:ext uri="{909E8E84-426E-40DD-AFC4-6F175D3DCCD1}">
              <a14:hiddenFill>
                <a:solidFill>
                  <a:srgbClr val="FFFFFF"/>
                </a:solidFill>
              </a14:hiddenFill>
            </a:ext>
          </a:extLst>
        </p:spPr>
      </p:pic>
      <p:pic>
        <p:nvPicPr>
          <p:cNvPr id="33" name="Picture 4" descr="C:\Documents and Settings\tdz\桌面\新建文件夹\欢迎02.jpg"/>
          <p:cNvPicPr>
            <a:picLocks noChangeAspect="1" noChangeArrowheads="1"/>
          </p:cNvPicPr>
          <p:nvPr userDrawn="1"/>
        </p:nvPicPr>
        <p:blipFill>
          <a:blip r:embed="rId8">
            <a:extLst>
              <a:ext uri="{28A0092B-C50C-407E-A947-70E740481C1C}">
                <a14:useLocalDpi/>
              </a:ext>
            </a:extLst>
          </a:blip>
          <a:stretch>
            <a:fillRect/>
          </a:stretch>
        </p:blipFill>
        <p:spPr bwMode="auto">
          <a:xfrm>
            <a:off x="9196140"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34" name="Picture 3" descr="C:\Users\user\Desktop\未标题-4 拷贝.png"/>
          <p:cNvPicPr>
            <a:picLocks noChangeAspect="1" noChangeArrowheads="1"/>
          </p:cNvPicPr>
          <p:nvPr userDrawn="1"/>
        </p:nvPicPr>
        <p:blipFill>
          <a:blip r:embed="rId9">
            <a:extLst>
              <a:ext uri="{28A0092B-C50C-407E-A947-70E740481C1C}">
                <a14:useLocalDpi/>
              </a:ext>
            </a:extLst>
          </a:blip>
          <a:stretch>
            <a:fillRect/>
          </a:stretch>
        </p:blipFill>
        <p:spPr bwMode="auto">
          <a:xfrm>
            <a:off x="6013331" y="2794759"/>
            <a:ext cx="356539" cy="453600"/>
          </a:xfrm>
          <a:prstGeom prst="rect">
            <a:avLst/>
          </a:prstGeom>
          <a:noFill/>
          <a:extLst>
            <a:ext uri="{909E8E84-426E-40DD-AFC4-6F175D3DCCD1}">
              <a14:hiddenFill>
                <a:solidFill>
                  <a:srgbClr val="FFFFFF"/>
                </a:solidFill>
              </a14:hiddenFill>
            </a:ext>
          </a:extLst>
        </p:spPr>
      </p:pic>
      <p:grpSp>
        <p:nvGrpSpPr>
          <p:cNvPr id="35" name="组合 34"/>
          <p:cNvGrpSpPr/>
          <p:nvPr userDrawn="1"/>
        </p:nvGrpSpPr>
        <p:grpSpPr>
          <a:xfrm>
            <a:off x="5908150" y="1965479"/>
            <a:ext cx="564322" cy="523876"/>
            <a:chOff x="5907429" y="1965479"/>
            <a:chExt cx="564102" cy="523876"/>
          </a:xfrm>
        </p:grpSpPr>
        <p:sp>
          <p:nvSpPr>
            <p:cNvPr id="36"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pic>
          <p:nvPicPr>
            <p:cNvPr id="37" name="Picture 4" descr="C:\Users\user\Desktop\未标题-5 拷贝.png"/>
            <p:cNvPicPr>
              <a:picLocks noChangeAspect="1" noChangeArrowheads="1"/>
            </p:cNvPicPr>
            <p:nvPr/>
          </p:nvPicPr>
          <p:blipFill>
            <a:blip r:embed="rId10">
              <a:extLst>
                <a:ext uri="{28A0092B-C50C-407E-A947-70E740481C1C}">
                  <a14:useLocalDpi/>
                </a:ext>
              </a:extLst>
            </a:blip>
            <a:stretch>
              <a:fillRect/>
            </a:stretch>
          </p:blipFill>
          <p:spPr bwMode="auto">
            <a:xfrm>
              <a:off x="6007082" y="2021384"/>
              <a:ext cx="448164" cy="401263"/>
            </a:xfrm>
            <a:prstGeom prst="rect">
              <a:avLst/>
            </a:prstGeom>
            <a:noFill/>
            <a:extLst>
              <a:ext uri="{909E8E84-426E-40DD-AFC4-6F175D3DCCD1}">
                <a14:hiddenFill>
                  <a:solidFill>
                    <a:srgbClr val="FFFFFF"/>
                  </a:solidFill>
                </a14:hiddenFill>
              </a:ext>
            </a:extLst>
          </p:spPr>
        </p:pic>
      </p:grpSp>
    </p:spTree>
    <p:extLst>
      <p:ext uri="{BB962C8B-B14F-4D97-AF65-F5344CB8AC3E}">
        <p14:creationId val="3494854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300"/>
                                        <p:tgtEl>
                                          <p:spTgt spid="7"/>
                                        </p:tgtEl>
                                      </p:cBhvr>
                                    </p:animEffect>
                                  </p:childTnLst>
                                </p:cTn>
                              </p:par>
                              <p:par>
                                <p:cTn id="8" presetID="2" presetClass="entr" presetSubtype="9"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par>
                                <p:cTn id="15" presetID="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1+#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300"/>
                                        <p:tgtEl>
                                          <p:spTgt spid="3"/>
                                        </p:tgtEl>
                                      </p:cBhvr>
                                    </p:animEffect>
                                  </p:childTnLst>
                                </p:cTn>
                              </p:par>
                              <p:par>
                                <p:cTn id="24" presetID="2" presetClass="entr" presetSubtype="3"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1+#ppt_w/2"/>
                                          </p:val>
                                        </p:tav>
                                        <p:tav tm="100000">
                                          <p:val>
                                            <p:strVal val="#ppt_x"/>
                                          </p:val>
                                        </p:tav>
                                      </p:tavLst>
                                    </p:anim>
                                    <p:anim calcmode="lin" valueType="num">
                                      <p:cBhvr additive="base">
                                        <p:cTn id="27" dur="1000" fill="hold"/>
                                        <p:tgtEl>
                                          <p:spTgt spid="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3"/>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250"/>
                                        <p:tgtEl>
                                          <p:spTgt spid="4"/>
                                        </p:tgtEl>
                                      </p:cBhvr>
                                    </p:animEffect>
                                  </p:childTnLst>
                                </p:cTn>
                              </p:par>
                              <p:par>
                                <p:cTn id="33" presetID="2" presetClass="entr" presetSubtype="9"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0-#ppt_w/2"/>
                                          </p:val>
                                        </p:tav>
                                        <p:tav tm="100000">
                                          <p:val>
                                            <p:strVal val="#ppt_x"/>
                                          </p:val>
                                        </p:tav>
                                      </p:tavLst>
                                    </p:anim>
                                    <p:anim calcmode="lin" valueType="num">
                                      <p:cBhvr additive="base">
                                        <p:cTn id="36" dur="1000" fill="hold"/>
                                        <p:tgtEl>
                                          <p:spTgt spid="4"/>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4"/>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250"/>
                                        <p:tgtEl>
                                          <p:spTgt spid="33"/>
                                        </p:tgtEl>
                                      </p:cBhvr>
                                    </p:animEffect>
                                  </p:childTnLst>
                                </p:cTn>
                              </p:par>
                              <p:par>
                                <p:cTn id="42" presetID="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0-#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3"/>
                                        </p:tgtEl>
                                        <p:attrNameLst>
                                          <p:attrName>r</p:attrName>
                                        </p:attrNameLst>
                                      </p:cBhvr>
                                    </p:animRot>
                                  </p:childTnLst>
                                </p:cTn>
                              </p:par>
                            </p:childTnLst>
                          </p:cTn>
                        </p:par>
                        <p:par>
                          <p:cTn id="48" fill="hold" nodeType="afterGroup">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nodeType="afterGroup">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nodeType="afterGroup">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nodeType="afterGroup">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nodeType="afterGroup">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par>
                          <p:cTn id="68" fill="hold" nodeType="afterGroup">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childTnLst>
                          </p:cTn>
                        </p:par>
                        <p:par>
                          <p:cTn id="72" fill="hold" nodeType="afterGroup">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nodeType="afterGroup">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par>
                          <p:cTn id="80" fill="hold" nodeType="afterGroup">
                            <p:stCondLst>
                              <p:cond delay="5300"/>
                            </p:stCondLst>
                            <p:childTnLst>
                              <p:par>
                                <p:cTn id="81" presetID="22" presetClass="entr" presetSubtype="8" fill="hold" nodeType="after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wipe(left)">
                                      <p:cBhvr>
                                        <p:cTn id="83" dur="500"/>
                                        <p:tgtEl>
                                          <p:spTgt spid="30">
                                            <p:txEl>
                                              <p:pRg st="0" end="0"/>
                                            </p:txEl>
                                          </p:spTgt>
                                        </p:tgtEl>
                                      </p:cBhvr>
                                    </p:animEffect>
                                  </p:childTnLst>
                                </p:cTn>
                              </p:par>
                            </p:childTnLst>
                          </p:cTn>
                        </p:par>
                        <p:par>
                          <p:cTn id="84" fill="hold" nodeType="afterGroup">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nodeType="afterGroup">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cTn>
                              </p:par>
                            </p:childTnLst>
                          </p:cTn>
                        </p:par>
                        <p:par>
                          <p:cTn id="92" fill="hold" nodeType="afterGroup">
                            <p:stCondLst>
                              <p:cond delay="6800"/>
                            </p:stCondLst>
                            <p:childTnLst>
                              <p:par>
                                <p:cTn id="93" presetID="17" presetClass="entr" presetSubtype="1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strVal val="#ppt_h"/>
                                          </p:val>
                                        </p:tav>
                                        <p:tav tm="100000">
                                          <p:val>
                                            <p:strVal val="#ppt_h"/>
                                          </p:val>
                                        </p:tav>
                                      </p:tavLst>
                                    </p:anim>
                                  </p:childTnLst>
                                </p:cTn>
                              </p:par>
                              <p:par>
                                <p:cTn id="97" presetID="17" presetClass="entr" presetSubtype="10"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7300"/>
                            </p:stCondLst>
                            <p:childTnLst>
                              <p:par>
                                <p:cTn id="102" presetID="22" presetClass="entr" presetSubtype="8"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left)">
                                      <p:cBhvr>
                                        <p:cTn id="104" dur="500"/>
                                        <p:tgtEl>
                                          <p:spTgt spid="29"/>
                                        </p:tgtEl>
                                      </p:cBhvr>
                                    </p:animEffect>
                                  </p:childTnLst>
                                </p:cTn>
                              </p:par>
                              <p:par>
                                <p:cTn id="105" presetID="17" presetClass="entr" presetSubtype="1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p:cTn id="107" dur="500" fill="hold"/>
                                        <p:tgtEl>
                                          <p:spTgt spid="35"/>
                                        </p:tgtEl>
                                        <p:attrNameLst>
                                          <p:attrName>ppt_w</p:attrName>
                                        </p:attrNameLst>
                                      </p:cBhvr>
                                      <p:tavLst>
                                        <p:tav tm="0">
                                          <p:val>
                                            <p:fltVal val="0"/>
                                          </p:val>
                                        </p:tav>
                                        <p:tav tm="100000">
                                          <p:val>
                                            <p:strVal val="#ppt_w"/>
                                          </p:val>
                                        </p:tav>
                                      </p:tavLst>
                                    </p:anim>
                                    <p:anim calcmode="lin" valueType="num">
                                      <p:cBhvr>
                                        <p:cTn id="108" dur="500" fill="hold"/>
                                        <p:tgtEl>
                                          <p:spTgt spid="35"/>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7800"/>
                            </p:stCondLst>
                            <p:childTnLst>
                              <p:par>
                                <p:cTn id="110" presetID="22" presetClass="entr" presetSubtype="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par>
                          <p:cTn id="113" fill="hold" nodeType="afterGroup">
                            <p:stCondLst>
                              <p:cond delay="8300"/>
                            </p:stCondLst>
                            <p:childTnLst>
                              <p:par>
                                <p:cTn id="114" presetID="17" presetClass="entr" presetSubtype="10" fill="hold" nodeType="afterEffect">
                                  <p:stCondLst>
                                    <p:cond delay="0"/>
                                  </p:stCondLst>
                                  <p:childTnLst>
                                    <p:set>
                                      <p:cBhvr>
                                        <p:cTn id="115" dur="1" fill="hold">
                                          <p:stCondLst>
                                            <p:cond delay="0"/>
                                          </p:stCondLst>
                                        </p:cTn>
                                        <p:tgtEl>
                                          <p:spTgt spid="13"/>
                                        </p:tgtEl>
                                        <p:attrNameLst>
                                          <p:attrName>style.visibility</p:attrName>
                                        </p:attrNameLst>
                                      </p:cBhvr>
                                      <p:to>
                                        <p:strVal val="visible"/>
                                      </p:to>
                                    </p:set>
                                    <p:anim calcmode="lin" valueType="num">
                                      <p:cBhvr>
                                        <p:cTn id="116" dur="500" fill="hold"/>
                                        <p:tgtEl>
                                          <p:spTgt spid="13"/>
                                        </p:tgtEl>
                                        <p:attrNameLst>
                                          <p:attrName>ppt_w</p:attrName>
                                        </p:attrNameLst>
                                      </p:cBhvr>
                                      <p:tavLst>
                                        <p:tav tm="0">
                                          <p:val>
                                            <p:fltVal val="0"/>
                                          </p:val>
                                        </p:tav>
                                        <p:tav tm="100000">
                                          <p:val>
                                            <p:strVal val="#ppt_w"/>
                                          </p:val>
                                        </p:tav>
                                      </p:tavLst>
                                    </p:anim>
                                    <p:anim calcmode="lin" valueType="num">
                                      <p:cBhvr>
                                        <p:cTn id="117" dur="500" fill="hold"/>
                                        <p:tgtEl>
                                          <p:spTgt spid="13"/>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8800"/>
                            </p:stCondLst>
                            <p:childTnLst>
                              <p:par>
                                <p:cTn id="123" presetID="22" presetClass="entr" presetSubtype="8"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left)">
                                      <p:cBhvr>
                                        <p:cTn id="125" dur="500"/>
                                        <p:tgtEl>
                                          <p:spTgt spid="27"/>
                                        </p:tgtEl>
                                      </p:cBhvr>
                                    </p:animEffect>
                                  </p:childTnLst>
                                </p:cTn>
                              </p:par>
                              <p:par>
                                <p:cTn id="126" presetID="17" presetClass="entr" presetSubtype="10" fill="hold" nodeType="withEffect">
                                  <p:stCondLst>
                                    <p:cond delay="0"/>
                                  </p:stCondLst>
                                  <p:childTnLst>
                                    <p:set>
                                      <p:cBhvr>
                                        <p:cTn id="127" dur="1" fill="hold">
                                          <p:stCondLst>
                                            <p:cond delay="0"/>
                                          </p:stCondLst>
                                        </p:cTn>
                                        <p:tgtEl>
                                          <p:spTgt spid="17"/>
                                        </p:tgtEl>
                                        <p:attrNameLst>
                                          <p:attrName>style.visibility</p:attrName>
                                        </p:attrNameLst>
                                      </p:cBhvr>
                                      <p:to>
                                        <p:strVal val="visible"/>
                                      </p:to>
                                    </p:set>
                                    <p:anim calcmode="lin" valueType="num">
                                      <p:cBhvr>
                                        <p:cTn id="128" dur="500" fill="hold"/>
                                        <p:tgtEl>
                                          <p:spTgt spid="17"/>
                                        </p:tgtEl>
                                        <p:attrNameLst>
                                          <p:attrName>ppt_w</p:attrName>
                                        </p:attrNameLst>
                                      </p:cBhvr>
                                      <p:tavLst>
                                        <p:tav tm="0">
                                          <p:val>
                                            <p:fltVal val="0"/>
                                          </p:val>
                                        </p:tav>
                                        <p:tav tm="100000">
                                          <p:val>
                                            <p:strVal val="#ppt_w"/>
                                          </p:val>
                                        </p:tav>
                                      </p:tavLst>
                                    </p:anim>
                                    <p:anim calcmode="lin" valueType="num">
                                      <p:cBhvr>
                                        <p:cTn id="129" dur="500" fill="hold"/>
                                        <p:tgtEl>
                                          <p:spTgt spid="17"/>
                                        </p:tgtEl>
                                        <p:attrNameLst>
                                          <p:attrName>ppt_h</p:attrName>
                                        </p:attrNameLst>
                                      </p:cBhvr>
                                      <p:tavLst>
                                        <p:tav tm="0">
                                          <p:val>
                                            <p:strVal val="#ppt_h"/>
                                          </p:val>
                                        </p:tav>
                                        <p:tav tm="100000">
                                          <p:val>
                                            <p:strVal val="#ppt_h"/>
                                          </p:val>
                                        </p:tav>
                                      </p:tavLst>
                                    </p:anim>
                                  </p:childTnLst>
                                </p:cTn>
                              </p:par>
                              <p:par>
                                <p:cTn id="130" presetID="17" presetClass="entr" presetSubtype="10" fill="hold" nodeType="with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ppt_w</p:attrName>
                                        </p:attrNameLst>
                                      </p:cBhvr>
                                      <p:tavLst>
                                        <p:tav tm="0">
                                          <p:val>
                                            <p:fltVal val="0"/>
                                          </p:val>
                                        </p:tav>
                                        <p:tav tm="100000">
                                          <p:val>
                                            <p:strVal val="#ppt_w"/>
                                          </p:val>
                                        </p:tav>
                                      </p:tavLst>
                                    </p:anim>
                                    <p:anim calcmode="lin" valueType="num">
                                      <p:cBhvr>
                                        <p:cTn id="133" dur="500" fill="hold"/>
                                        <p:tgtEl>
                                          <p:spTgt spid="31"/>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9300"/>
                            </p:stCondLst>
                            <p:childTnLst>
                              <p:par>
                                <p:cTn id="135" presetID="22" presetClass="entr" presetSubtype="8"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wipe(left)">
                                      <p:cBhvr>
                                        <p:cTn id="1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P spid="12" grpId="0" animBg="1"/>
      <p:bldP spid="20" grpId="0" animBg="1"/>
      <p:bldP spid="21" grpId="0" animBg="1"/>
      <p:bldP spid="22" grpId="0" animBg="1"/>
      <p:bldP spid="23" grpId="0" animBg="1"/>
      <p:bldP spid="24" grpId="0" animBg="1"/>
      <p:bldP spid="25" grpId="0" animBg="1"/>
      <p:bldP spid="26" grpId="0"/>
      <p:bldP spid="27" grpId="0"/>
      <p:bldP spid="28" grpId="0"/>
      <p:bldP spid="29" grpId="0"/>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pic>
        <p:nvPicPr>
          <p:cNvPr id="3" name="Picture 6" descr="D:\Teliss_Tong\Copy\定期备份\工作备份\！PPT图片及版面资源\06-PPT精选插图\10-综合\脚印.jpg"/>
          <p:cNvPicPr>
            <a:picLocks noChangeAspect="1" noChangeArrowheads="1"/>
          </p:cNvPicPr>
          <p:nvPr userDrawn="1"/>
        </p:nvPicPr>
        <p:blipFill>
          <a:blip r:embed="rId1">
            <a:extLst>
              <a:ext uri="{28A0092B-C50C-407E-A947-70E740481C1C}">
                <a14:useLocalDpi/>
              </a:ext>
            </a:extLst>
          </a:blip>
          <a:stretch>
            <a:fillRect/>
          </a:stretch>
        </p:blipFill>
        <p:spPr bwMode="auto">
          <a:xfrm>
            <a:off x="0" y="0"/>
            <a:ext cx="6285756" cy="6859588"/>
          </a:xfrm>
          <a:prstGeom prst="rect">
            <a:avLst/>
          </a:prstGeom>
          <a:noFill/>
          <a:extLst>
            <a:ext uri="{909E8E84-426E-40DD-AFC4-6F175D3DCCD1}">
              <a14:hiddenFill>
                <a:solidFill>
                  <a:srgbClr val="FFFFFF"/>
                </a:solidFill>
              </a14:hiddenFill>
            </a:ext>
          </a:extLst>
        </p:spPr>
      </p:pic>
      <p:sp>
        <p:nvSpPr>
          <p:cNvPr id="4" name="矩形 3"/>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a:ex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a:solidFill>
                  <a:srgbClr val="FC6F18"/>
                </a:solidFill>
                <a:effectLst>
                  <a:outerShdw blurRad="38100" dist="38100" dir="2700000" algn="tl">
                    <a:srgbClr val="000000">
                      <a:alpha val="43137"/>
                    </a:srgbClr>
                  </a:outerShdw>
                </a:effectLst>
                <a:latin typeface="微软雅黑" pitchFamily="34" charset="-122"/>
                <a:ea typeface="微软雅黑" pitchFamily="34" charset="-122"/>
              </a:rPr>
              <a:t>我的黄金十年</a:t>
            </a:r>
          </a:p>
        </p:txBody>
      </p:sp>
      <p:grpSp>
        <p:nvGrpSpPr>
          <p:cNvPr id="6" name="组合 5"/>
          <p:cNvGrpSpPr/>
          <p:nvPr userDrawn="1"/>
        </p:nvGrpSpPr>
        <p:grpSpPr>
          <a:xfrm>
            <a:off x="4337" y="272493"/>
            <a:ext cx="2033736" cy="461665"/>
            <a:chOff x="8525122" y="157879"/>
            <a:chExt cx="651124" cy="461664"/>
          </a:xfrm>
        </p:grpSpPr>
        <p:sp>
          <p:nvSpPr>
            <p:cNvPr id="7" name="矩形 6"/>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8892"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endParaRPr>
            </a:p>
          </p:txBody>
        </p:sp>
        <p:sp>
          <p:nvSpPr>
            <p:cNvPr id="8"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8892"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smtClean="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smtClean="0">
                  <a:ln>
                    <a:noFill/>
                  </a:ln>
                  <a:solidFill>
                    <a:prstClr val="white"/>
                  </a:solidFill>
                  <a:effectLst/>
                  <a:uLnTx/>
                  <a:uFillTx/>
                  <a:ea typeface="微软雅黑" pitchFamily="34" charset="-122"/>
                </a:rPr>
                <a:t>片尾广告</a:t>
              </a:r>
            </a:p>
          </p:txBody>
        </p:sp>
      </p:grpSp>
      <p:sp>
        <p:nvSpPr>
          <p:cNvPr id="9" name="矩形 8"/>
          <p:cNvSpPr/>
          <p:nvPr userDrawn="1"/>
        </p:nvSpPr>
        <p:spPr>
          <a:xfrm>
            <a:off x="7342427" y="1647202"/>
            <a:ext cx="4164052" cy="430863"/>
          </a:xfrm>
          <a:prstGeom prst="rect">
            <a:avLst/>
          </a:prstGeom>
          <a:noFill/>
        </p:spPr>
        <p:txBody>
          <a:bodyPr wrap="square" lIns="91417" tIns="45708" rIns="91417" bIns="45708">
            <a:spAutoFit/>
          </a:bodyPr>
          <a:lstStyle/>
          <a:p>
            <a:pPr defTabSz="1218892"/>
            <a:r>
              <a:rPr lang="zh-CN" altLang="en-US" sz="2200">
                <a:solidFill>
                  <a:srgbClr val="00B0F0"/>
                </a:solidFill>
                <a:latin typeface="微软雅黑" pitchFamily="34" charset="-122"/>
                <a:ea typeface="微软雅黑" pitchFamily="34" charset="-122"/>
              </a:rPr>
              <a:t>一位平凡</a:t>
            </a:r>
            <a:r>
              <a:rPr lang="en-US" altLang="zh-CN" sz="2200">
                <a:solidFill>
                  <a:srgbClr val="00B0F0"/>
                </a:solidFill>
                <a:latin typeface="微软雅黑" pitchFamily="34" charset="-122"/>
                <a:ea typeface="微软雅黑" pitchFamily="34" charset="-122"/>
              </a:rPr>
              <a:t>80</a:t>
            </a:r>
            <a:r>
              <a:rPr lang="zh-CN" altLang="en-US" sz="2200">
                <a:solidFill>
                  <a:srgbClr val="00B0F0"/>
                </a:solidFill>
                <a:latin typeface="微软雅黑" pitchFamily="34" charset="-122"/>
                <a:ea typeface="微软雅黑" pitchFamily="34" charset="-122"/>
              </a:rPr>
              <a:t>后的职场与情感历程</a:t>
            </a:r>
          </a:p>
        </p:txBody>
      </p:sp>
      <p:pic>
        <p:nvPicPr>
          <p:cNvPr id="10" name="Picture 3" descr="D:\Teliss_Tong\Copy\定期备份\工作备份\！PPT图片及版面资源\06-PPT精选插图\05-头像\1000mb.ru (42).png"/>
          <p:cNvPicPr>
            <a:picLocks noChangeAspect="1" noChangeArrowheads="1"/>
          </p:cNvPicPr>
          <p:nvPr userDrawn="1"/>
        </p:nvPicPr>
        <p:blipFill>
          <a:blip r:embed="rId2">
            <a:extLst>
              <a:ext uri="{28A0092B-C50C-407E-A947-70E740481C1C}">
                <a14:useLocalDpi/>
              </a:ext>
            </a:extLst>
          </a:blip>
          <a:stretch>
            <a:fillRect/>
          </a:stretch>
        </p:blipFill>
        <p:spPr bwMode="auto">
          <a:xfrm>
            <a:off x="107504" y="155104"/>
            <a:ext cx="609600" cy="609600"/>
          </a:xfrm>
          <a:prstGeom prst="rect">
            <a:avLst/>
          </a:prstGeom>
          <a:noFill/>
          <a:extLst>
            <a:ext uri="{909E8E84-426E-40DD-AFC4-6F175D3DCCD1}">
              <a14:hiddenFill>
                <a:solidFill>
                  <a:srgbClr val="FFFFFF"/>
                </a:solidFill>
              </a14:hiddenFill>
            </a:ext>
          </a:extLst>
        </p:spPr>
      </p:pic>
      <p:sp>
        <p:nvSpPr>
          <p:cNvPr id="11"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164" defTabSz="1218892">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a:solidFill>
                <a:prstClr val="black">
                  <a:lumMod val="65000"/>
                  <a:lumOff val="35000"/>
                </a:prstClr>
              </a:solidFill>
              <a:latin typeface="微软雅黑" panose="020b0503020204020204" pitchFamily="34" charset="-122"/>
              <a:ea typeface="微软雅黑" panose="020b0503020204020204" pitchFamily="34" charset="-122"/>
            </a:endParaRPr>
          </a:p>
          <a:p>
            <a:pPr indent="-457164" defTabSz="1218892">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“我的黄金十年”写的就是毕业后，第一个十年所发生的职场与情感的那些事儿</a:t>
            </a:r>
            <a:r>
              <a:rPr lang="en-US" altLang="zh-CN" sz="1600">
                <a:solidFill>
                  <a:prstClr val="black">
                    <a:lumMod val="65000"/>
                    <a:lumOff val="35000"/>
                  </a:prstClr>
                </a:solidFill>
                <a:latin typeface="微软雅黑" pitchFamily="34" charset="-122"/>
                <a:ea typeface="微软雅黑" pitchFamily="34" charset="-122"/>
              </a:rPr>
              <a:t>……</a:t>
            </a: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7103318" y="5469419"/>
            <a:ext cx="4369405" cy="369308"/>
          </a:xfrm>
          <a:prstGeom prst="rect">
            <a:avLst/>
          </a:prstGeom>
        </p:spPr>
        <p:txBody>
          <a:bodyPr wrap="square" lIns="91417" tIns="45708" rIns="91417" bIns="45708">
            <a:spAutoFit/>
          </a:bodyPr>
          <a:lstStyle/>
          <a:p>
            <a:pPr defTabSz="1218892">
              <a:lnSpc>
                <a:spcPct val="150000"/>
              </a:lnSpc>
            </a:pPr>
            <a:r>
              <a:rPr lang="en-US" altLang="zh-CN" sz="1200">
                <a:solidFill>
                  <a:srgbClr val="1094EE"/>
                </a:solidFill>
                <a:latin typeface="Arial"/>
                <a:ea typeface="微软雅黑" pitchFamily="34" charset="-122"/>
                <a:cs typeface="Arial"/>
                <a:hlinkClick r:id="rId3"/>
              </a:rPr>
              <a:t>http://www.tianya.cn/publicforum/content/no20/1/317960.shtml</a:t>
            </a:r>
            <a:endParaRPr lang="en-US" altLang="zh-CN" sz="1200">
              <a:solidFill>
                <a:srgbClr val="1094EE"/>
              </a:solidFill>
              <a:latin typeface="Arial"/>
              <a:ea typeface="微软雅黑" panose="020b0503020204020204" pitchFamily="34" charset="-122"/>
              <a:cs typeface="Arial"/>
            </a:endParaRPr>
          </a:p>
        </p:txBody>
      </p:sp>
      <p:sp>
        <p:nvSpPr>
          <p:cNvPr id="13" name="矩形 12"/>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algn="ctr" defTabSz="1218892">
              <a:defRPr/>
            </a:pP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rPr>
              <a:t>自传体小说，请您多多捧场</a:t>
            </a: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sym typeface="Wingdings" pitchFamily="2" charset="2"/>
              </a:rPr>
              <a:t>：）</a:t>
            </a:r>
            <a:endParaRPr lang="zh-CN" altLang="en-US" sz="1600" kern="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4" name="Picture 2" descr="D:\Teliss_Tong\Copy\定期备份\工作备份\！PPT图片及版面资源\06-PPT精选插图\04-图标\54D742BB28AE93477AE1424E5D991B5D.png"/>
          <p:cNvPicPr>
            <a:picLocks noChangeAspect="1" noChangeArrowheads="1"/>
          </p:cNvPicPr>
          <p:nvPr userDrawn="1"/>
        </p:nvPicPr>
        <p:blipFill>
          <a:blip r:embed="rId4">
            <a:extLst>
              <a:ext uri="{28A0092B-C50C-407E-A947-70E740481C1C}">
                <a14:useLocalDpi/>
              </a:ext>
            </a:extLst>
          </a:blip>
          <a:stretch>
            <a:fillRect/>
          </a:stretch>
        </p:blipFill>
        <p:spPr bwMode="auto">
          <a:xfrm>
            <a:off x="10690798" y="5841269"/>
            <a:ext cx="396045" cy="396045"/>
          </a:xfrm>
          <a:prstGeom prst="rect">
            <a:avLst/>
          </a:prstGeom>
          <a:noFill/>
          <a:extLst>
            <a:ext uri="{909E8E84-426E-40DD-AFC4-6F175D3DCCD1}">
              <a14:hiddenFill>
                <a:solidFill>
                  <a:srgbClr val="FFFFFF"/>
                </a:solidFill>
              </a14:hiddenFill>
            </a:ext>
          </a:extLst>
        </p:spPr>
      </p:pic>
      <p:pic>
        <p:nvPicPr>
          <p:cNvPr id="15" name="图片 14"/>
          <p:cNvPicPr>
            <a:picLocks noChangeAspect="1"/>
          </p:cNvPicPr>
          <p:nvPr userDrawn="1"/>
        </p:nvPicPr>
        <p:blipFill>
          <a:blip r:embed="rId5">
            <a:extLst>
              <a:ext uri="{28A0092B-C50C-407E-A947-70E740481C1C}">
                <a14:useLocalDpi/>
              </a:ext>
            </a:extLst>
          </a:blip>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16" name="文本框 19"/>
          <p:cNvSpPr txBox="1"/>
          <p:nvPr userDrawn="1"/>
        </p:nvSpPr>
        <p:spPr>
          <a:xfrm>
            <a:off x="1490500" y="5219377"/>
            <a:ext cx="3265288" cy="523220"/>
          </a:xfrm>
          <a:prstGeom prst="rect">
            <a:avLst/>
          </a:prstGeom>
          <a:noFill/>
        </p:spPr>
        <p:txBody>
          <a:bodyPr wrap="square" rtlCol="0">
            <a:spAutoFit/>
          </a:bodyPr>
          <a:lstStyle/>
          <a:p>
            <a:pPr defTabSz="1218892"/>
            <a:r>
              <a:rPr lang="zh-CN" altLang="en-US" sz="2400" smtClean="0">
                <a:solidFill>
                  <a:srgbClr val="FF6600"/>
                </a:solidFill>
                <a:latin typeface="微软雅黑" pitchFamily="34" charset="-122"/>
                <a:ea typeface="微软雅黑" pitchFamily="34" charset="-122"/>
              </a:rPr>
              <a:t>布衣公众号：</a:t>
            </a:r>
            <a:r>
              <a:rPr lang="en-US" altLang="zh-CN" sz="2800" b="1" err="1" smtClean="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rPr>
              <a:t>hr-ppt</a:t>
            </a:r>
            <a:endParaRPr lang="zh-CN" altLang="en-US" sz="2800" b="1">
              <a:solidFill>
                <a:srgbClr val="FF6600"/>
              </a:solidFill>
              <a:latin typeface="Arial Unicode MS" pitchFamily="34" charset="-122"/>
              <a:ea typeface="Arial Unicode MS" pitchFamily="34" charset="-122"/>
              <a:cs typeface="Arial Unicode MS" pitchFamily="34" charset="-122"/>
            </a:endParaRPr>
          </a:p>
        </p:txBody>
      </p:sp>
    </p:spTree>
    <p:extLst>
      <p:ext uri="{BB962C8B-B14F-4D97-AF65-F5344CB8AC3E}">
        <p14:creationId val="1567438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 fill="hold"/>
                                        <p:tgtEl>
                                          <p:spTgt spid="6"/>
                                        </p:tgtEl>
                                        <p:attrNameLst>
                                          <p:attrName>ppt_x</p:attrName>
                                        </p:attrNameLst>
                                      </p:cBhvr>
                                      <p:tavLst>
                                        <p:tav tm="0">
                                          <p:val>
                                            <p:strVal val="1+#ppt_w/2"/>
                                          </p:val>
                                        </p:tav>
                                        <p:tav tm="100000">
                                          <p:val>
                                            <p:strVal val="#ppt_x"/>
                                          </p:val>
                                        </p:tav>
                                      </p:tavLst>
                                    </p:anim>
                                    <p:anim calcmode="lin" valueType="num">
                                      <p:cBhvr additive="base">
                                        <p:cTn id="11" dur="200" fill="hold"/>
                                        <p:tgtEl>
                                          <p:spTgt spid="6"/>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nodeType="afterGroup">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par>
                          <p:cTn id="28" fill="hold" nodeType="afterGroup">
                            <p:stCondLst>
                              <p:cond delay="1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1"/>
                                        </p:tgtEl>
                                        <p:attrNameLst>
                                          <p:attrName>style.visibility</p:attrName>
                                        </p:attrNameLst>
                                      </p:cBhvr>
                                      <p:to>
                                        <p:strVal val="visible"/>
                                      </p:to>
                                    </p:set>
                                    <p:anim calcmode="discrete" valueType="clr">
                                      <p:cBhvr override="childStyle">
                                        <p:cTn id="31" dur="17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1"/>
                                        </p:tgtEl>
                                        <p:attrNameLst>
                                          <p:attrName>fillcolor</p:attrName>
                                        </p:attrNameLst>
                                      </p:cBhvr>
                                      <p:tavLst>
                                        <p:tav tm="0">
                                          <p:val>
                                            <p:clrVal>
                                              <a:schemeClr val="accent2"/>
                                            </p:clrVal>
                                          </p:val>
                                        </p:tav>
                                        <p:tav tm="50000">
                                          <p:val>
                                            <p:clrVal>
                                              <a:schemeClr val="hlink"/>
                                            </p:clrVal>
                                          </p:val>
                                        </p:tav>
                                      </p:tavLst>
                                    </p:anim>
                                    <p:set>
                                      <p:cBhvr>
                                        <p:cTn id="33" dur="170"/>
                                        <p:tgtEl>
                                          <p:spTgt spid="11"/>
                                        </p:tgtEl>
                                        <p:attrNameLst>
                                          <p:attrName>fill.type</p:attrName>
                                        </p:attrNameLst>
                                      </p:cBhvr>
                                      <p:to>
                                        <p:strVal val="solid"/>
                                      </p:to>
                                    </p:set>
                                  </p:childTnLst>
                                </p:cTn>
                              </p:par>
                            </p:childTnLst>
                          </p:cTn>
                        </p:par>
                        <p:par>
                          <p:cTn id="34" fill="hold" nodeType="afterGroup">
                            <p:stCondLst>
                              <p:cond delay="167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67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4"/>
                                        </p:tgtEl>
                                      </p:cBhvr>
                                    </p:animEffect>
                                    <p:animScale>
                                      <p:cBhvr>
                                        <p:cTn id="46" dur="500" autoRev="1" fill="hold"/>
                                        <p:tgtEl>
                                          <p:spTgt spid="14"/>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362455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821996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261722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sp>
        <p:nvSpPr>
          <p:cNvPr id="8" name="矩形 7"/>
          <p:cNvSpPr/>
          <p:nvPr userDrawn="1"/>
        </p:nvSpPr>
        <p:spPr>
          <a:xfrm>
            <a:off x="0" y="404664"/>
            <a:ext cx="12191999" cy="576064"/>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119336" y="476672"/>
            <a:ext cx="1039815"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smtClean="0">
                <a:solidFill>
                  <a:schemeClr val="bg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chemeClr val="bg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0" name="直接连接符 9"/>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目录页</a:t>
            </a:r>
            <a:endParaRPr lang="zh-CN" altLang="en-US" sz="1600" kern="1200">
              <a:solidFill>
                <a:schemeClr val="bg1"/>
              </a:solidFill>
              <a:latin typeface="微软雅黑" panose="020b0503020204020204" pitchFamily="34" charset="-122"/>
              <a:ea typeface="微软雅黑" panose="020b0503020204020204" pitchFamily="34" charset="-122"/>
              <a:cs typeface="+mn-cs"/>
            </a:endParaRPr>
          </a:p>
        </p:txBody>
      </p:sp>
      <p:sp>
        <p:nvSpPr>
          <p:cNvPr id="12" name="矩形 11"/>
          <p:cNvSpPr/>
          <p:nvPr userDrawn="1"/>
        </p:nvSpPr>
        <p:spPr>
          <a:xfrm>
            <a:off x="10849147" y="530370"/>
            <a:ext cx="1093710" cy="369332"/>
          </a:xfrm>
          <a:prstGeom prst="rect">
            <a:avLst/>
          </a:prstGeom>
        </p:spPr>
        <p:txBody>
          <a:bodyPr/>
          <a:lstStyle/>
          <a:p>
            <a:pPr algn="ctr">
              <a:defRPr/>
            </a:pPr>
            <a:r>
              <a:rPr lang="zh-CN" altLang="en-US" sz="1600">
                <a:solidFill>
                  <a:schemeClr val="bg1"/>
                </a:solidFill>
                <a:latin typeface="微软雅黑" pitchFamily="34" charset="-122"/>
                <a:ea typeface="微软雅黑" pitchFamily="34" charset="-122"/>
              </a:rPr>
              <a:t>第 </a:t>
            </a:r>
            <a:fld id="{2EEF1883-7A0E-4F66-9932-E581691AD397}" type="slidenum">
              <a:rPr lang="zh-CN" altLang="en-US" sz="1600">
                <a:solidFill>
                  <a:schemeClr val="bg1"/>
                </a:solidFill>
              </a:rPr>
              <a:pPr algn="ctr">
                <a:defRPr/>
              </a:pPr>
              <a:t>‹#›</a:t>
            </a:fld>
            <a:r>
              <a:rPr lang="zh-CN" altLang="en-US" sz="1600">
                <a:solidFill>
                  <a:schemeClr val="bg1"/>
                </a:solidFill>
              </a:rPr>
              <a:t>  </a:t>
            </a:r>
            <a:r>
              <a:rPr lang="zh-CN" altLang="en-US" sz="1600">
                <a:solidFill>
                  <a:schemeClr val="bg1"/>
                </a:solidFill>
                <a:latin typeface="微软雅黑" pitchFamily="34" charset="-122"/>
                <a:ea typeface="微软雅黑" pitchFamily="34" charset="-122"/>
              </a:rPr>
              <a:t>页</a:t>
            </a:r>
          </a:p>
        </p:txBody>
      </p:sp>
      <p:sp>
        <p:nvSpPr>
          <p:cNvPr id="13" name="斜纹 12"/>
          <p:cNvSpPr/>
          <p:nvPr userDrawn="1"/>
        </p:nvSpPr>
        <p:spPr>
          <a:xfrm rot="10800000">
            <a:off x="11183807" y="5849939"/>
            <a:ext cx="1008194" cy="1008063"/>
          </a:xfrm>
          <a:prstGeom prst="diagStri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zh-CN" altLang="en-US" sz="1800" kern="0">
              <a:solidFill>
                <a:sysClr val="windowText" lastClr="000000"/>
              </a:solidFill>
              <a:ea typeface="微软雅黑"/>
            </a:endParaRPr>
          </a:p>
        </p:txBody>
      </p:sp>
      <p:sp>
        <p:nvSpPr>
          <p:cNvPr id="14" name="TextBox 13"/>
          <p:cNvSpPr txBox="1"/>
          <p:nvPr userDrawn="1"/>
        </p:nvSpPr>
        <p:spPr>
          <a:xfrm rot="18928564">
            <a:off x="11387826" y="6332151"/>
            <a:ext cx="800324" cy="338554"/>
          </a:xfrm>
          <a:prstGeom prst="rect">
            <a:avLst/>
          </a:prstGeom>
          <a:noFill/>
        </p:spPr>
        <p:txBody>
          <a:bodyPr wrap="none" rtlCol="0">
            <a:spAutoFit/>
          </a:bodyPr>
          <a:lstStyle/>
          <a:p>
            <a:r>
              <a:rPr lang="zh-CN" altLang="en-US" sz="1600" smtClean="0">
                <a:solidFill>
                  <a:prstClr val="white"/>
                </a:solidFill>
                <a:latin typeface="微软雅黑" pitchFamily="34" charset="-122"/>
                <a:ea typeface="微软雅黑" pitchFamily="34" charset="-122"/>
              </a:rPr>
              <a:t>目录页</a:t>
            </a:r>
            <a:endParaRPr lang="zh-CN" altLang="en-US" sz="160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776438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683405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654416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087574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972042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25037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52258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562600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和内容">
    <p:spTree>
      <p:nvGrpSpPr>
        <p:cNvPr id="1" name=""/>
        <p:cNvGrpSpPr/>
        <p:nvPr/>
      </p:nvGrpSpPr>
      <p:grpSpPr>
        <a:xfrm>
          <a:off x="0" y="0"/>
          <a:ext cx="0" cy="0"/>
        </a:xfrm>
      </p:grpSpPr>
      <p:sp>
        <p:nvSpPr>
          <p:cNvPr id="8" name="矩形 7"/>
          <p:cNvSpPr/>
          <p:nvPr userDrawn="1"/>
        </p:nvSpPr>
        <p:spPr>
          <a:xfrm>
            <a:off x="0" y="404664"/>
            <a:ext cx="12191999" cy="576064"/>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119336" y="476672"/>
            <a:ext cx="1039815"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smtClean="0">
                <a:solidFill>
                  <a:schemeClr val="bg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chemeClr val="bg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0" name="直接连接符 9"/>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过渡页</a:t>
            </a:r>
            <a:endParaRPr lang="zh-CN" altLang="en-US" sz="1600" kern="1200">
              <a:solidFill>
                <a:schemeClr val="bg1"/>
              </a:solidFill>
              <a:latin typeface="微软雅黑" pitchFamily="34" charset="-122"/>
              <a:ea typeface="微软雅黑" pitchFamily="34" charset="-122"/>
              <a:cs typeface="+mn-cs"/>
            </a:endParaRPr>
          </a:p>
        </p:txBody>
      </p:sp>
      <p:sp>
        <p:nvSpPr>
          <p:cNvPr id="12" name="矩形 11"/>
          <p:cNvSpPr/>
          <p:nvPr userDrawn="1"/>
        </p:nvSpPr>
        <p:spPr>
          <a:xfrm>
            <a:off x="10849147" y="530370"/>
            <a:ext cx="1093710" cy="369332"/>
          </a:xfrm>
          <a:prstGeom prst="rect">
            <a:avLst/>
          </a:prstGeom>
        </p:spPr>
        <p:txBody>
          <a:bodyPr/>
          <a:lstStyle/>
          <a:p>
            <a:pPr algn="ctr">
              <a:defRPr/>
            </a:pPr>
            <a:r>
              <a:rPr lang="zh-CN" altLang="en-US" sz="1600">
                <a:solidFill>
                  <a:schemeClr val="bg1"/>
                </a:solidFill>
                <a:latin typeface="微软雅黑" pitchFamily="34" charset="-122"/>
                <a:ea typeface="微软雅黑" pitchFamily="34" charset="-122"/>
              </a:rPr>
              <a:t>第 </a:t>
            </a:r>
            <a:fld id="{2EEF1883-7A0E-4F66-9932-E581691AD397}" type="slidenum">
              <a:rPr lang="zh-CN" altLang="en-US" sz="1600">
                <a:solidFill>
                  <a:schemeClr val="bg1"/>
                </a:solidFill>
              </a:rPr>
              <a:pPr algn="ctr">
                <a:defRPr/>
              </a:pPr>
              <a:t>‹#›</a:t>
            </a:fld>
            <a:r>
              <a:rPr lang="zh-CN" altLang="en-US" sz="1600">
                <a:solidFill>
                  <a:schemeClr val="bg1"/>
                </a:solidFill>
              </a:rPr>
              <a:t>  </a:t>
            </a:r>
            <a:r>
              <a:rPr lang="zh-CN" altLang="en-US" sz="1600">
                <a:solidFill>
                  <a:schemeClr val="bg1"/>
                </a:solidFill>
                <a:latin typeface="微软雅黑" pitchFamily="34" charset="-122"/>
                <a:ea typeface="微软雅黑" pitchFamily="34" charset="-122"/>
              </a:rPr>
              <a:t>页</a:t>
            </a:r>
          </a:p>
        </p:txBody>
      </p:sp>
      <p:sp>
        <p:nvSpPr>
          <p:cNvPr id="7" name="斜纹 6"/>
          <p:cNvSpPr/>
          <p:nvPr userDrawn="1"/>
        </p:nvSpPr>
        <p:spPr>
          <a:xfrm rot="10800000">
            <a:off x="11183807" y="5849939"/>
            <a:ext cx="1008194" cy="1008063"/>
          </a:xfrm>
          <a:prstGeom prst="diagStri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zh-CN" altLang="en-US" sz="1800" kern="0">
              <a:solidFill>
                <a:sysClr val="windowText" lastClr="000000"/>
              </a:solidFill>
              <a:ea typeface="微软雅黑"/>
            </a:endParaRPr>
          </a:p>
        </p:txBody>
      </p:sp>
      <p:sp>
        <p:nvSpPr>
          <p:cNvPr id="13" name="TextBox 12"/>
          <p:cNvSpPr txBox="1"/>
          <p:nvPr userDrawn="1"/>
        </p:nvSpPr>
        <p:spPr>
          <a:xfrm rot="18928564">
            <a:off x="11387826" y="6332151"/>
            <a:ext cx="800324" cy="338554"/>
          </a:xfrm>
          <a:prstGeom prst="rect">
            <a:avLst/>
          </a:prstGeom>
          <a:noFill/>
        </p:spPr>
        <p:txBody>
          <a:bodyPr wrap="none" rtlCol="0">
            <a:spAutoFit/>
          </a:bodyPr>
          <a:lstStyle/>
          <a:p>
            <a:r>
              <a:rPr lang="zh-CN" altLang="en-US" sz="1600" smtClean="0">
                <a:solidFill>
                  <a:prstClr val="white"/>
                </a:solidFill>
                <a:latin typeface="微软雅黑" pitchFamily="34" charset="-122"/>
                <a:ea typeface="微软雅黑" pitchFamily="34" charset="-122"/>
              </a:rPr>
              <a:t>过渡页</a:t>
            </a:r>
            <a:endParaRPr lang="zh-CN" altLang="en-US" sz="1600">
              <a:solidFill>
                <a:prstClr val="white"/>
              </a:solidFill>
              <a:latin typeface="微软雅黑" pitchFamily="34" charset="-122"/>
              <a:ea typeface="微软雅黑" pitchFamily="34" charset="-122"/>
            </a:endParaRPr>
          </a:p>
        </p:txBody>
      </p:sp>
      <p:pic>
        <p:nvPicPr>
          <p:cNvPr id="14" name="Picture 2" descr="D:\360Downloads\pic\websbook_com_3158998.jpg"/>
          <p:cNvPicPr>
            <a:picLocks noChangeAspect="1" noChangeArrowheads="1"/>
          </p:cNvPicPr>
          <p:nvPr userDrawn="1"/>
        </p:nvPicPr>
        <p:blipFill>
          <a:blip r:embed="rId1">
            <a:extLst>
              <a:ext uri="{28A0092B-C50C-407E-A947-70E740481C1C}">
                <a14:useLocalDpi/>
              </a:ext>
            </a:extLst>
          </a:blip>
          <a:stretch>
            <a:fillRect/>
          </a:stretch>
        </p:blipFill>
        <p:spPr bwMode="auto">
          <a:xfrm>
            <a:off x="0" y="1855724"/>
            <a:ext cx="12192000" cy="3085444"/>
          </a:xfrm>
          <a:prstGeom prst="rect">
            <a:avLst/>
          </a:prstGeom>
          <a:noFill/>
          <a:extLst>
            <a:ext uri="{909E8E84-426E-40DD-AFC4-6F175D3DCCD1}">
              <a14:hiddenFill>
                <a:solidFill>
                  <a:srgbClr val="FFFFFF"/>
                </a:solidFill>
              </a14:hiddenFill>
            </a:ext>
          </a:extLst>
        </p:spPr>
      </p:pic>
    </p:spTree>
    <p:extLst>
      <p:ext uri="{BB962C8B-B14F-4D97-AF65-F5344CB8AC3E}">
        <p14:creationId val="630990106"/>
      </p:ext>
    </p:extLst>
  </p:cSld>
  <p:clrMapOvr>
    <a:masterClrMapping/>
  </p:clrMapOvr>
  <p:transition spd="slow">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14"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会议概述</a:t>
            </a:r>
            <a:endParaRPr lang="zh-CN" altLang="en-US" sz="2800" b="1" spc="240" baseline="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01</a:t>
            </a:r>
            <a:endParaRPr lang="zh-CN" altLang="en-US" sz="5400">
              <a:solidFill>
                <a:schemeClr val="bg1"/>
              </a:solidFill>
            </a:endParaRPr>
          </a:p>
        </p:txBody>
      </p:sp>
      <p:cxnSp>
        <p:nvCxnSpPr>
          <p:cNvPr id="17" name="直接连接符 16"/>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6B2E6"/>
                </a:solidFill>
                <a:latin typeface="微软雅黑" pitchFamily="34" charset="-122"/>
                <a:ea typeface="微软雅黑" pitchFamily="34" charset="-122"/>
              </a:rPr>
              <a:t>第一节</a:t>
            </a:r>
            <a:endParaRPr lang="en-US" sz="1400">
              <a:solidFill>
                <a:srgbClr val="36B2E6"/>
              </a:solidFill>
              <a:latin typeface="微软雅黑" panose="020b0503020204020204" pitchFamily="34" charset="-122"/>
              <a:ea typeface="微软雅黑" panose="020b0503020204020204" pitchFamily="34" charset="-122"/>
            </a:endParaRPr>
          </a:p>
        </p:txBody>
      </p:sp>
      <p:sp>
        <p:nvSpPr>
          <p:cNvPr id="19" name="TextBox 10"/>
          <p:cNvSpPr>
            <a:spLocks noChangeArrowheads="1"/>
          </p:cNvSpPr>
          <p:nvPr userDrawn="1"/>
        </p:nvSpPr>
        <p:spPr bwMode="auto">
          <a:xfrm>
            <a:off x="1702979" y="3212976"/>
            <a:ext cx="587441"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smtClean="0">
                <a:solidFill>
                  <a:schemeClr val="bg1"/>
                </a:solidFill>
                <a:latin typeface="微软雅黑" pitchFamily="34" charset="-122"/>
                <a:ea typeface="微软雅黑" pitchFamily="34" charset="-122"/>
              </a:rPr>
              <a:t>什么是会议</a:t>
            </a:r>
            <a:endParaRPr lang="zh-CN" altLang="en-US" sz="2400" b="0" spc="240" baseline="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cxnSp>
        <p:nvCxnSpPr>
          <p:cNvPr id="11" name="直接连接符 10"/>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第一章</a:t>
            </a:r>
            <a:endParaRPr lang="zh-CN" altLang="en-US" sz="1600" kern="1200">
              <a:solidFill>
                <a:schemeClr val="bg1"/>
              </a:solidFill>
              <a:latin typeface="微软雅黑" pitchFamily="34" charset="-122"/>
              <a:ea typeface="微软雅黑" pitchFamily="34" charset="-122"/>
              <a:cs typeface="+mn-cs"/>
            </a:endParaRPr>
          </a:p>
        </p:txBody>
      </p:sp>
      <p:sp>
        <p:nvSpPr>
          <p:cNvPr id="14"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会议概述</a:t>
            </a:r>
            <a:endParaRPr lang="zh-CN" altLang="en-US" sz="2800" b="1" spc="240" baseline="0">
              <a:solidFill>
                <a:schemeClr val="bg1"/>
              </a:solidFill>
              <a:latin typeface="微软雅黑" pitchFamily="34" charset="-122"/>
              <a:ea typeface="微软雅黑" pitchFamily="34" charset="-122"/>
            </a:endParaRP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01</a:t>
            </a:r>
            <a:endParaRPr lang="zh-CN" altLang="en-US" sz="5400">
              <a:solidFill>
                <a:schemeClr val="bg1"/>
              </a:solidFill>
            </a:endParaRPr>
          </a:p>
        </p:txBody>
      </p:sp>
      <p:cxnSp>
        <p:nvCxnSpPr>
          <p:cNvPr id="16" name="直接连接符 15"/>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6B2E6"/>
                </a:solidFill>
                <a:latin typeface="微软雅黑" pitchFamily="34" charset="-122"/>
                <a:ea typeface="微软雅黑" pitchFamily="34" charset="-122"/>
              </a:rPr>
              <a:t>第二节</a:t>
            </a:r>
            <a:endParaRPr lang="en-US" sz="1400">
              <a:solidFill>
                <a:srgbClr val="36B2E6"/>
              </a:solidFill>
              <a:latin typeface="微软雅黑" pitchFamily="34" charset="-122"/>
              <a:ea typeface="微软雅黑" pitchFamily="34" charset="-122"/>
            </a:endParaRPr>
          </a:p>
        </p:txBody>
      </p:sp>
      <p:sp>
        <p:nvSpPr>
          <p:cNvPr id="18" name="TextBox 10"/>
          <p:cNvSpPr>
            <a:spLocks noChangeArrowheads="1"/>
          </p:cNvSpPr>
          <p:nvPr userDrawn="1"/>
        </p:nvSpPr>
        <p:spPr bwMode="auto">
          <a:xfrm>
            <a:off x="1702979" y="3212976"/>
            <a:ext cx="587441"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smtClean="0">
                <a:solidFill>
                  <a:schemeClr val="bg1"/>
                </a:solidFill>
                <a:latin typeface="微软雅黑" pitchFamily="34" charset="-122"/>
                <a:ea typeface="微软雅黑" pitchFamily="34" charset="-122"/>
              </a:rPr>
              <a:t>会议有什么作用</a:t>
            </a:r>
            <a:endParaRPr lang="zh-CN" altLang="en-US" sz="2400" b="0" spc="240" baseline="0">
              <a:solidFill>
                <a:schemeClr val="bg1"/>
              </a:solidFill>
              <a:latin typeface="微软雅黑" pitchFamily="34" charset="-122"/>
              <a:ea typeface="微软雅黑" pitchFamily="34" charset="-122"/>
            </a:endParaRPr>
          </a:p>
        </p:txBody>
      </p:sp>
    </p:spTree>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两栏内容">
    <p:spTree>
      <p:nvGrpSpPr>
        <p:cNvPr id="1" name=""/>
        <p:cNvGrpSpPr/>
        <p:nvPr/>
      </p:nvGrpSpPr>
      <p:grpSpPr>
        <a:xfrm>
          <a:off x="0" y="0"/>
          <a:ext cx="0" cy="0"/>
        </a:xfrm>
      </p:grpSpPr>
      <p:cxnSp>
        <p:nvCxnSpPr>
          <p:cNvPr id="11" name="直接连接符 10"/>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第一章</a:t>
            </a:r>
            <a:endParaRPr lang="zh-CN" altLang="en-US" sz="1600" kern="1200">
              <a:solidFill>
                <a:schemeClr val="bg1"/>
              </a:solidFill>
              <a:latin typeface="微软雅黑" pitchFamily="34" charset="-122"/>
              <a:ea typeface="微软雅黑" pitchFamily="34" charset="-122"/>
              <a:cs typeface="+mn-cs"/>
            </a:endParaRPr>
          </a:p>
        </p:txBody>
      </p:sp>
      <p:sp>
        <p:nvSpPr>
          <p:cNvPr id="14"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会议概述</a:t>
            </a:r>
            <a:endParaRPr lang="zh-CN" altLang="en-US" sz="2800" b="1" spc="240" baseline="0">
              <a:solidFill>
                <a:schemeClr val="bg1"/>
              </a:solidFill>
              <a:latin typeface="微软雅黑" pitchFamily="34" charset="-122"/>
              <a:ea typeface="微软雅黑" pitchFamily="34" charset="-122"/>
            </a:endParaRP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01</a:t>
            </a:r>
            <a:endParaRPr lang="zh-CN" altLang="en-US" sz="5400">
              <a:solidFill>
                <a:schemeClr val="bg1"/>
              </a:solidFill>
            </a:endParaRPr>
          </a:p>
        </p:txBody>
      </p:sp>
      <p:cxnSp>
        <p:nvCxnSpPr>
          <p:cNvPr id="16" name="直接连接符 15"/>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6B2E6"/>
                </a:solidFill>
                <a:latin typeface="微软雅黑" pitchFamily="34" charset="-122"/>
                <a:ea typeface="微软雅黑" pitchFamily="34" charset="-122"/>
              </a:rPr>
              <a:t>第三节</a:t>
            </a:r>
            <a:endParaRPr lang="en-US" sz="1400">
              <a:solidFill>
                <a:srgbClr val="36B2E6"/>
              </a:solidFill>
              <a:latin typeface="微软雅黑" pitchFamily="34" charset="-122"/>
              <a:ea typeface="微软雅黑" pitchFamily="34" charset="-122"/>
            </a:endParaRPr>
          </a:p>
        </p:txBody>
      </p:sp>
      <p:sp>
        <p:nvSpPr>
          <p:cNvPr id="18" name="TextBox 10"/>
          <p:cNvSpPr>
            <a:spLocks noChangeArrowheads="1"/>
          </p:cNvSpPr>
          <p:nvPr userDrawn="1"/>
        </p:nvSpPr>
        <p:spPr bwMode="auto">
          <a:xfrm>
            <a:off x="1702979" y="3212976"/>
            <a:ext cx="587441"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smtClean="0">
                <a:solidFill>
                  <a:schemeClr val="bg1"/>
                </a:solidFill>
                <a:latin typeface="微软雅黑" pitchFamily="34" charset="-122"/>
                <a:ea typeface="微软雅黑" pitchFamily="34" charset="-122"/>
              </a:rPr>
              <a:t>会议的时机选择</a:t>
            </a:r>
          </a:p>
        </p:txBody>
      </p:sp>
    </p:spTree>
    <p:extLst>
      <p:ext uri="{BB962C8B-B14F-4D97-AF65-F5344CB8AC3E}">
        <p14:creationId val="2832225316"/>
      </p:ext>
    </p:extLst>
  </p:cSld>
  <p:clrMapOvr>
    <a:masterClrMapping/>
  </p:clrMapOvr>
  <p:transition spd="slow">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两栏内容">
    <p:spTree>
      <p:nvGrpSpPr>
        <p:cNvPr id="1" name=""/>
        <p:cNvGrpSpPr/>
        <p:nvPr/>
      </p:nvGrpSpPr>
      <p:grpSpPr>
        <a:xfrm>
          <a:off x="0" y="0"/>
          <a:ext cx="0" cy="0"/>
        </a:xfrm>
      </p:grpSpPr>
      <p:cxnSp>
        <p:nvCxnSpPr>
          <p:cNvPr id="11" name="直接连接符 10"/>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第一章</a:t>
            </a:r>
            <a:endParaRPr lang="zh-CN" altLang="en-US" sz="1600" kern="1200">
              <a:solidFill>
                <a:schemeClr val="bg1"/>
              </a:solidFill>
              <a:latin typeface="微软雅黑" pitchFamily="34" charset="-122"/>
              <a:ea typeface="微软雅黑" pitchFamily="34" charset="-122"/>
              <a:cs typeface="+mn-cs"/>
            </a:endParaRPr>
          </a:p>
        </p:txBody>
      </p:sp>
      <p:sp>
        <p:nvSpPr>
          <p:cNvPr id="14"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会议概述</a:t>
            </a:r>
            <a:endParaRPr lang="zh-CN" altLang="en-US" sz="2800" b="1" spc="240" baseline="0">
              <a:solidFill>
                <a:schemeClr val="bg1"/>
              </a:solidFill>
              <a:latin typeface="微软雅黑" pitchFamily="34" charset="-122"/>
              <a:ea typeface="微软雅黑" pitchFamily="34" charset="-122"/>
            </a:endParaRP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01</a:t>
            </a:r>
            <a:endParaRPr lang="zh-CN" altLang="en-US" sz="5400">
              <a:solidFill>
                <a:schemeClr val="bg1"/>
              </a:solidFill>
            </a:endParaRPr>
          </a:p>
        </p:txBody>
      </p:sp>
      <p:cxnSp>
        <p:nvCxnSpPr>
          <p:cNvPr id="16" name="直接连接符 15"/>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6B2E6"/>
                </a:solidFill>
                <a:latin typeface="微软雅黑" pitchFamily="34" charset="-122"/>
                <a:ea typeface="微软雅黑" pitchFamily="34" charset="-122"/>
              </a:rPr>
              <a:t>第四节</a:t>
            </a:r>
            <a:endParaRPr lang="en-US" sz="1400">
              <a:solidFill>
                <a:srgbClr val="36B2E6"/>
              </a:solidFill>
              <a:latin typeface="微软雅黑" pitchFamily="34" charset="-122"/>
              <a:ea typeface="微软雅黑" pitchFamily="34" charset="-122"/>
            </a:endParaRPr>
          </a:p>
        </p:txBody>
      </p:sp>
      <p:sp>
        <p:nvSpPr>
          <p:cNvPr id="18" name="TextBox 10"/>
          <p:cNvSpPr>
            <a:spLocks noChangeArrowheads="1"/>
          </p:cNvSpPr>
          <p:nvPr userDrawn="1"/>
        </p:nvSpPr>
        <p:spPr bwMode="auto">
          <a:xfrm>
            <a:off x="1702979" y="3212976"/>
            <a:ext cx="587441"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smtClean="0">
                <a:solidFill>
                  <a:schemeClr val="bg1"/>
                </a:solidFill>
                <a:latin typeface="微软雅黑" pitchFamily="34" charset="-122"/>
                <a:ea typeface="微软雅黑" pitchFamily="34" charset="-122"/>
              </a:rPr>
              <a:t>会议的成本分析</a:t>
            </a:r>
          </a:p>
        </p:txBody>
      </p:sp>
    </p:spTree>
    <p:extLst>
      <p:ext uri="{BB962C8B-B14F-4D97-AF65-F5344CB8AC3E}">
        <p14:creationId val="1597170362"/>
      </p:ext>
    </p:extLst>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cxnSp>
        <p:nvCxnSpPr>
          <p:cNvPr id="13" name="直接连接符 12"/>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第二章</a:t>
            </a:r>
            <a:endParaRPr lang="zh-CN" altLang="en-US" sz="1600" kern="1200">
              <a:solidFill>
                <a:schemeClr val="bg1"/>
              </a:solidFill>
              <a:latin typeface="微软雅黑" pitchFamily="34" charset="-122"/>
              <a:ea typeface="微软雅黑" pitchFamily="34" charset="-122"/>
              <a:cs typeface="+mn-cs"/>
            </a:endParaRPr>
          </a:p>
        </p:txBody>
      </p:sp>
      <p:sp>
        <p:nvSpPr>
          <p:cNvPr id="16"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会议为什么低效</a:t>
            </a:r>
            <a:endParaRPr lang="zh-CN" altLang="en-US" sz="2800" b="1" spc="240" baseline="0">
              <a:solidFill>
                <a:schemeClr val="bg1"/>
              </a:solidFill>
              <a:latin typeface="微软雅黑" pitchFamily="34" charset="-122"/>
              <a:ea typeface="微软雅黑" pitchFamily="34" charset="-122"/>
            </a:endParaRPr>
          </a:p>
        </p:txBody>
      </p:sp>
      <p:sp>
        <p:nvSpPr>
          <p:cNvPr id="17" name="TextBox 16"/>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02</a:t>
            </a:r>
            <a:endParaRPr lang="zh-CN" altLang="en-US" sz="5400">
              <a:solidFill>
                <a:schemeClr val="bg1"/>
              </a:solidFill>
            </a:endParaRPr>
          </a:p>
        </p:txBody>
      </p:sp>
      <p:cxnSp>
        <p:nvCxnSpPr>
          <p:cNvPr id="18" name="直接连接符 17"/>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36B2E6"/>
              </a:solidFill>
              <a:latin typeface="微软雅黑" pitchFamily="34" charset="-122"/>
              <a:ea typeface="微软雅黑" pitchFamily="34" charset="-122"/>
            </a:endParaRPr>
          </a:p>
        </p:txBody>
      </p:sp>
    </p:spTree>
  </p:cSld>
  <p:clrMapOvr>
    <a:masterClrMapping/>
  </p:clrMapOvr>
  <p:transition spd="slow">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cxnSp>
        <p:nvCxnSpPr>
          <p:cNvPr id="9" name="直接连接符 8"/>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chemeClr val="bg1"/>
                </a:solidFill>
                <a:latin typeface="微软雅黑" pitchFamily="34" charset="-122"/>
                <a:ea typeface="微软雅黑" pitchFamily="34" charset="-122"/>
                <a:cs typeface="+mn-cs"/>
              </a:rPr>
              <a:t>正文</a:t>
            </a:r>
            <a:r>
              <a:rPr lang="en-US" altLang="zh-CN" sz="1600" kern="1200" baseline="0" smtClean="0">
                <a:solidFill>
                  <a:schemeClr val="bg1"/>
                </a:solidFill>
                <a:latin typeface="微软雅黑" pitchFamily="34" charset="-122"/>
                <a:ea typeface="微软雅黑" pitchFamily="34" charset="-122"/>
                <a:cs typeface="+mn-cs"/>
              </a:rPr>
              <a:t> . </a:t>
            </a:r>
            <a:r>
              <a:rPr lang="zh-CN" altLang="en-US" sz="1600" kern="1200" baseline="0" smtClean="0">
                <a:solidFill>
                  <a:schemeClr val="bg1"/>
                </a:solidFill>
                <a:latin typeface="微软雅黑" pitchFamily="34" charset="-122"/>
                <a:ea typeface="微软雅黑" pitchFamily="34" charset="-122"/>
                <a:cs typeface="+mn-cs"/>
              </a:rPr>
              <a:t>第二章</a:t>
            </a:r>
            <a:endParaRPr lang="zh-CN" altLang="en-US" sz="1600" kern="1200">
              <a:solidFill>
                <a:schemeClr val="bg1"/>
              </a:solidFill>
              <a:latin typeface="微软雅黑" pitchFamily="34" charset="-122"/>
              <a:ea typeface="微软雅黑" pitchFamily="34" charset="-122"/>
              <a:cs typeface="+mn-cs"/>
            </a:endParaRPr>
          </a:p>
        </p:txBody>
      </p:sp>
      <p:sp>
        <p:nvSpPr>
          <p:cNvPr id="12"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smtClean="0">
                <a:solidFill>
                  <a:schemeClr val="bg1"/>
                </a:solidFill>
                <a:latin typeface="微软雅黑" pitchFamily="34" charset="-122"/>
                <a:ea typeface="微软雅黑" pitchFamily="34" charset="-122"/>
              </a:rPr>
              <a:t>会议为什么低效</a:t>
            </a:r>
            <a:endParaRPr lang="zh-CN" altLang="en-US" sz="2800" b="1" spc="240" baseline="0">
              <a:solidFill>
                <a:schemeClr val="bg1"/>
              </a:solidFill>
              <a:latin typeface="微软雅黑" pitchFamily="34" charset="-122"/>
              <a:ea typeface="微软雅黑" pitchFamily="34" charset="-122"/>
            </a:endParaRPr>
          </a:p>
        </p:txBody>
      </p:sp>
      <p:sp>
        <p:nvSpPr>
          <p:cNvPr id="13" name="TextBox 12"/>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itchFamily="34" charset="0"/>
                <a:cs typeface="Arial" pitchFamily="34" charset="0"/>
              </a:defRPr>
            </a:lvl1pPr>
          </a:lstStyle>
          <a:p>
            <a:r>
              <a:rPr lang="en-US" altLang="zh-CN" sz="5400" smtClean="0">
                <a:solidFill>
                  <a:schemeClr val="bg1"/>
                </a:solidFill>
              </a:rPr>
              <a:t>02</a:t>
            </a:r>
            <a:endParaRPr lang="zh-CN" altLang="en-US" sz="5400">
              <a:solidFill>
                <a:schemeClr val="bg1"/>
              </a:solidFill>
            </a:endParaRPr>
          </a:p>
        </p:txBody>
      </p:sp>
      <p:cxnSp>
        <p:nvCxnSpPr>
          <p:cNvPr id="14" name="直接连接符 13"/>
          <p:cNvCxnSpPr/>
          <p:nvPr userDrawn="1"/>
        </p:nvCxnSpPr>
        <p:spPr>
          <a:xfrm flipH="1">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6B2E6"/>
                </a:solidFill>
                <a:latin typeface="微软雅黑" pitchFamily="34" charset="-122"/>
                <a:ea typeface="微软雅黑" pitchFamily="34" charset="-122"/>
              </a:rPr>
              <a:t>第一节</a:t>
            </a:r>
            <a:endParaRPr lang="en-US" sz="1400">
              <a:solidFill>
                <a:srgbClr val="36B2E6"/>
              </a:solidFill>
              <a:latin typeface="微软雅黑" pitchFamily="34" charset="-122"/>
              <a:ea typeface="微软雅黑" pitchFamily="34" charset="-122"/>
            </a:endParaRPr>
          </a:p>
        </p:txBody>
      </p:sp>
      <p:sp>
        <p:nvSpPr>
          <p:cNvPr id="16"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smtClean="0">
                <a:solidFill>
                  <a:schemeClr val="bg1"/>
                </a:solidFill>
                <a:latin typeface="微软雅黑" pitchFamily="34" charset="-122"/>
                <a:ea typeface="微软雅黑" pitchFamily="34" charset="-122"/>
              </a:rPr>
              <a:t>从会议要素的角度来分析</a:t>
            </a:r>
          </a:p>
        </p:txBody>
      </p:sp>
    </p:spTree>
  </p:cSld>
  <p:clrMapOvr>
    <a:masterClrMapping/>
  </p:clrMapOvr>
  <p:transition spd="slow">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2.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2" name="矩形 11"/>
          <p:cNvSpPr/>
          <p:nvPr userDrawn="1"/>
        </p:nvSpPr>
        <p:spPr>
          <a:xfrm>
            <a:off x="622679" y="0"/>
            <a:ext cx="2088504" cy="6858000"/>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7" name="矩形 6"/>
          <p:cNvSpPr/>
          <p:nvPr userDrawn="1"/>
        </p:nvSpPr>
        <p:spPr>
          <a:xfrm>
            <a:off x="0" y="404664"/>
            <a:ext cx="12191999" cy="576064"/>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8"/>
          <p:cNvSpPr txBox="1"/>
          <p:nvPr userDrawn="1"/>
        </p:nvSpPr>
        <p:spPr>
          <a:xfrm>
            <a:off x="119336" y="476672"/>
            <a:ext cx="1039815"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smtClean="0">
                <a:solidFill>
                  <a:schemeClr val="bg1"/>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chemeClr val="bg1"/>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9" name="直接连接符 8"/>
          <p:cNvCxnSpPr/>
          <p:nvPr userDrawn="1"/>
        </p:nvCxnSpPr>
        <p:spPr>
          <a:xfrm flipH="1">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849147" y="530370"/>
            <a:ext cx="1093710" cy="369332"/>
          </a:xfrm>
          <a:prstGeom prst="rect">
            <a:avLst/>
          </a:prstGeom>
        </p:spPr>
        <p:txBody>
          <a:bodyPr/>
          <a:lstStyle/>
          <a:p>
            <a:pPr algn="ctr">
              <a:defRPr/>
            </a:pPr>
            <a:r>
              <a:rPr lang="zh-CN" altLang="en-US" sz="1600">
                <a:solidFill>
                  <a:schemeClr val="bg1"/>
                </a:solidFill>
                <a:latin typeface="微软雅黑" pitchFamily="34" charset="-122"/>
                <a:ea typeface="微软雅黑" pitchFamily="34" charset="-122"/>
              </a:rPr>
              <a:t>第 </a:t>
            </a:r>
            <a:fld id="{2EEF1883-7A0E-4F66-9932-E581691AD397}" type="slidenum">
              <a:rPr lang="zh-CN" altLang="en-US" sz="1600">
                <a:solidFill>
                  <a:schemeClr val="bg1"/>
                </a:solidFill>
              </a:rPr>
              <a:pPr algn="ctr">
                <a:defRPr/>
              </a:pPr>
              <a:t>‹#›</a:t>
            </a:fld>
            <a:r>
              <a:rPr lang="zh-CN" altLang="en-US" sz="1600">
                <a:solidFill>
                  <a:schemeClr val="bg1"/>
                </a:solidFill>
              </a:rPr>
              <a:t>  </a:t>
            </a:r>
            <a:r>
              <a:rPr lang="zh-CN" altLang="en-US" sz="1600">
                <a:solidFill>
                  <a:schemeClr val="bg1"/>
                </a:solidFill>
                <a:latin typeface="微软雅黑" pitchFamily="34" charset="-122"/>
                <a:ea typeface="微软雅黑" pitchFamily="34" charset="-122"/>
              </a:rPr>
              <a:t>页</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65" r:id="rId6"/>
    <p:sldLayoutId id="2147483666" r:id="rId7"/>
    <p:sldLayoutId id="2147483653" r:id="rId8"/>
    <p:sldLayoutId id="2147483654" r:id="rId9"/>
    <p:sldLayoutId id="2147483667" r:id="rId10"/>
    <p:sldLayoutId id="2147483655" r:id="rId11"/>
    <p:sldLayoutId id="2147483656" r:id="rId12"/>
    <p:sldLayoutId id="2147483657" r:id="rId13"/>
    <p:sldLayoutId id="2147483658" r:id="rId14"/>
    <p:sldLayoutId id="2147483663" r:id="rId15"/>
    <p:sldLayoutId id="2147483668" r:id="rId16"/>
  </p:sldLayoutIdLst>
  <p:transition spd="slow">
    <p:push dir="u"/>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2016/2/27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56229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6.jpeg" Type="http://schemas.openxmlformats.org/officeDocument/2006/relationships/image"/><Relationship Id="rId3" Target="../media/image2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diagrams/drawing2.xml" Type="http://schemas.microsoft.com/office/2007/relationships/diagramDrawing"/><Relationship Id="rId3" Target="../diagrams/data2.xml" Type="http://schemas.openxmlformats.org/officeDocument/2006/relationships/diagramData"/><Relationship Id="rId4" Target="../diagrams/layout2.xml" Type="http://schemas.openxmlformats.org/officeDocument/2006/relationships/diagramLayout"/><Relationship Id="rId5" Target="../diagrams/quickStyle2.xml" Type="http://schemas.openxmlformats.org/officeDocument/2006/relationships/diagramQuickStyle"/><Relationship Id="rId6" Target="../diagrams/colors2.xml" Type="http://schemas.openxmlformats.org/officeDocument/2006/relationships/diagramColors"/><Relationship Id="rId7" Target="../media/image29.jpeg" Type="http://schemas.openxmlformats.org/officeDocument/2006/relationships/image"/><Relationship Id="rId8" Target="../media/image3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diagrams/drawing3.xml" Type="http://schemas.microsoft.com/office/2007/relationships/diagramDrawing"/><Relationship Id="rId3" Target="../diagrams/data3.xml" Type="http://schemas.openxmlformats.org/officeDocument/2006/relationships/diagramData"/><Relationship Id="rId4" Target="../diagrams/layout3.xml" Type="http://schemas.openxmlformats.org/officeDocument/2006/relationships/diagramLayout"/><Relationship Id="rId5" Target="../diagrams/quickStyle3.xml" Type="http://schemas.openxmlformats.org/officeDocument/2006/relationships/diagramQuickStyle"/><Relationship Id="rId6" Target="../diagrams/colors3.xml" Type="http://schemas.openxmlformats.org/officeDocument/2006/relationships/diagramColors"/><Relationship Id="rId7" Target="../media/image3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diagrams/drawing4.xml" Type="http://schemas.microsoft.com/office/2007/relationships/diagramDrawing"/><Relationship Id="rId3" Target="../diagrams/data4.xml" Type="http://schemas.openxmlformats.org/officeDocument/2006/relationships/diagramData"/><Relationship Id="rId4" Target="../diagrams/layout4.xml" Type="http://schemas.openxmlformats.org/officeDocument/2006/relationships/diagramLayout"/><Relationship Id="rId5" Target="../diagrams/quickStyle4.xml" Type="http://schemas.openxmlformats.org/officeDocument/2006/relationships/diagramQuickStyle"/><Relationship Id="rId6" Target="../diagrams/colors4.xml" Type="http://schemas.openxmlformats.org/officeDocument/2006/relationships/diagramColors"/><Relationship Id="rId7" Target="../media/image3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diagrams/drawing5.xml" Type="http://schemas.microsoft.com/office/2007/relationships/diagramDrawing"/><Relationship Id="rId3" Target="../diagrams/data5.xml" Type="http://schemas.openxmlformats.org/officeDocument/2006/relationships/diagramData"/><Relationship Id="rId4" Target="../diagrams/layout5.xml" Type="http://schemas.openxmlformats.org/officeDocument/2006/relationships/diagramLayout"/><Relationship Id="rId5" Target="../diagrams/quickStyle5.xml" Type="http://schemas.openxmlformats.org/officeDocument/2006/relationships/diagramQuickStyle"/><Relationship Id="rId6" Target="../diagrams/colors5.xml" Type="http://schemas.openxmlformats.org/officeDocument/2006/relationships/diagramColors"/><Relationship Id="rId7" Target="../media/image3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diagrams/layout7.xml" Type="http://schemas.openxmlformats.org/officeDocument/2006/relationships/diagramLayout"/><Relationship Id="rId11" Target="../diagrams/quickStyle7.xml" Type="http://schemas.openxmlformats.org/officeDocument/2006/relationships/diagramQuickStyle"/><Relationship Id="rId12" Target="../diagrams/colors7.xml" Type="http://schemas.openxmlformats.org/officeDocument/2006/relationships/diagramColors"/><Relationship Id="rId2" Target="../diagrams/drawing6.xml" Type="http://schemas.microsoft.com/office/2007/relationships/diagramDrawing"/><Relationship Id="rId3" Target="../diagrams/data6.xml" Type="http://schemas.openxmlformats.org/officeDocument/2006/relationships/diagramData"/><Relationship Id="rId4" Target="../diagrams/layout6.xml" Type="http://schemas.openxmlformats.org/officeDocument/2006/relationships/diagramLayout"/><Relationship Id="rId5" Target="../diagrams/quickStyle6.xml" Type="http://schemas.openxmlformats.org/officeDocument/2006/relationships/diagramQuickStyle"/><Relationship Id="rId6" Target="../diagrams/colors6.xml" Type="http://schemas.openxmlformats.org/officeDocument/2006/relationships/diagramColors"/><Relationship Id="rId7" Target="../media/image34.jpeg" Type="http://schemas.openxmlformats.org/officeDocument/2006/relationships/image"/><Relationship Id="rId8" Target="../diagrams/drawing7.xml" Type="http://schemas.microsoft.com/office/2007/relationships/diagramDrawing"/><Relationship Id="rId9" Target="../diagrams/data7.xml" Type="http://schemas.openxmlformats.org/officeDocument/2006/relationships/diagramData"/></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 Id="rId3" Target="../media/image3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3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3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40.png" Type="http://schemas.openxmlformats.org/officeDocument/2006/relationships/image"/><Relationship Id="rId3" Target="../media/image4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4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3.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4.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48.emf"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49.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50.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8.jpeg" Type="http://schemas.openxmlformats.org/officeDocument/2006/relationships/image"/><Relationship Id="rId3" Target="../media/image1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0.png" Type="http://schemas.openxmlformats.org/officeDocument/2006/relationships/image"/><Relationship Id="rId3" Target="../media/image2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jpeg" Type="http://schemas.openxmlformats.org/officeDocument/2006/relationships/image"/><Relationship Id="rId3"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2816064653"/>
      </p:ext>
    </p:extLst>
  </p:cSld>
  <p:clrMapOvr>
    <a:masterClrMapping/>
  </p:clrMapOvr>
  <p:transition>
    <p:push dir="u"/>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文本1"/>
          <p:cNvGrpSpPr/>
          <p:nvPr/>
        </p:nvGrpSpPr>
        <p:grpSpPr>
          <a:xfrm>
            <a:off x="6528818" y="2336430"/>
            <a:ext cx="5402109" cy="468000"/>
            <a:chOff x="1524000" y="1397000"/>
            <a:chExt cx="6096000" cy="733585"/>
          </a:xfrm>
        </p:grpSpPr>
        <p:sp>
          <p:nvSpPr>
            <p:cNvPr id="15" name="任意多边形 14"/>
            <p:cNvSpPr/>
            <p:nvPr/>
          </p:nvSpPr>
          <p:spPr>
            <a:xfrm>
              <a:off x="1524000" y="1397000"/>
              <a:ext cx="6096000" cy="7335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a:defRPr/>
              </a:pPr>
              <a:endParaRPr altLang="en-US" kern="0" lang="zh-CN">
                <a:solidFill>
                  <a:sysClr lastClr="000000" val="windowText"/>
                </a:solidFill>
                <a:ea charset="-122" pitchFamily="34" typeface="微软雅黑"/>
              </a:endParaRPr>
            </a:p>
          </p:txBody>
        </p:sp>
        <p:sp>
          <p:nvSpPr>
            <p:cNvPr id="16" name="任意多边形 15"/>
            <p:cNvSpPr/>
            <p:nvPr/>
          </p:nvSpPr>
          <p:spPr>
            <a:xfrm>
              <a:off x="1549400" y="1416050"/>
              <a:ext cx="6045200" cy="6954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algn="r" marL="95250">
                <a:lnSpc>
                  <a:spcPct val="120000"/>
                </a:lnSpc>
                <a:defRPr/>
              </a:pPr>
              <a:r>
                <a:rPr altLang="en-US" kern="0" lang="zh-CN" sz="1600">
                  <a:solidFill>
                    <a:srgbClr val="4D4D4D"/>
                  </a:solidFill>
                  <a:latin charset="-122" pitchFamily="34" typeface="微软雅黑"/>
                  <a:ea charset="-122" pitchFamily="34" typeface="微软雅黑"/>
                </a:rPr>
                <a:t>已经形成惯例的每周例会，却没有什么事情要讨论；</a:t>
              </a:r>
            </a:p>
          </p:txBody>
        </p:sp>
      </p:grpSp>
      <p:grpSp>
        <p:nvGrpSpPr>
          <p:cNvPr id="17" name="文本2"/>
          <p:cNvGrpSpPr/>
          <p:nvPr/>
        </p:nvGrpSpPr>
        <p:grpSpPr>
          <a:xfrm>
            <a:off x="6528818" y="2955528"/>
            <a:ext cx="5402109" cy="468000"/>
            <a:chOff x="1524000" y="2203943"/>
            <a:chExt cx="6096000" cy="733585"/>
          </a:xfrm>
        </p:grpSpPr>
        <p:sp>
          <p:nvSpPr>
            <p:cNvPr id="18" name="任意多边形 17"/>
            <p:cNvSpPr/>
            <p:nvPr/>
          </p:nvSpPr>
          <p:spPr>
            <a:xfrm>
              <a:off x="1524000" y="2203943"/>
              <a:ext cx="6096000" cy="7335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a:defRPr/>
              </a:pPr>
              <a:endParaRPr altLang="en-US" kern="0" lang="zh-CN">
                <a:solidFill>
                  <a:sysClr lastClr="000000" val="windowText"/>
                </a:solidFill>
                <a:ea charset="-122" pitchFamily="34" typeface="微软雅黑"/>
              </a:endParaRPr>
            </a:p>
          </p:txBody>
        </p:sp>
        <p:sp>
          <p:nvSpPr>
            <p:cNvPr id="19" name="任意多边形 18"/>
            <p:cNvSpPr/>
            <p:nvPr/>
          </p:nvSpPr>
          <p:spPr>
            <a:xfrm>
              <a:off x="1549400" y="2222993"/>
              <a:ext cx="6045200" cy="6954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algn="r" marL="95250">
                <a:lnSpc>
                  <a:spcPct val="120000"/>
                </a:lnSpc>
                <a:defRPr/>
              </a:pPr>
              <a:r>
                <a:rPr altLang="en-US" kern="0" lang="zh-CN" sz="1600">
                  <a:solidFill>
                    <a:srgbClr val="4D4D4D"/>
                  </a:solidFill>
                  <a:latin charset="-122" pitchFamily="34" typeface="微软雅黑"/>
                  <a:ea charset="-122" pitchFamily="34" typeface="微软雅黑"/>
                </a:rPr>
                <a:t>会议成本太大，或还有比开会更好的办法；</a:t>
              </a:r>
            </a:p>
          </p:txBody>
        </p:sp>
      </p:grpSp>
      <p:grpSp>
        <p:nvGrpSpPr>
          <p:cNvPr id="20" name="文本3"/>
          <p:cNvGrpSpPr/>
          <p:nvPr/>
        </p:nvGrpSpPr>
        <p:grpSpPr>
          <a:xfrm>
            <a:off x="6528818" y="3560566"/>
            <a:ext cx="5402109" cy="468000"/>
            <a:chOff x="1524000" y="3010887"/>
            <a:chExt cx="6096000" cy="733585"/>
          </a:xfrm>
        </p:grpSpPr>
        <p:sp>
          <p:nvSpPr>
            <p:cNvPr id="21" name="任意多边形 20"/>
            <p:cNvSpPr/>
            <p:nvPr/>
          </p:nvSpPr>
          <p:spPr>
            <a:xfrm>
              <a:off x="1524000" y="3010887"/>
              <a:ext cx="6096000" cy="7335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a:defRPr/>
              </a:pPr>
              <a:endParaRPr altLang="en-US" kern="0" lang="zh-CN">
                <a:solidFill>
                  <a:sysClr lastClr="000000" val="windowText"/>
                </a:solidFill>
                <a:ea charset="-122" pitchFamily="34" typeface="微软雅黑"/>
              </a:endParaRPr>
            </a:p>
          </p:txBody>
        </p:sp>
        <p:sp>
          <p:nvSpPr>
            <p:cNvPr id="22" name="任意多边形 21"/>
            <p:cNvSpPr/>
            <p:nvPr/>
          </p:nvSpPr>
          <p:spPr>
            <a:xfrm>
              <a:off x="1549400" y="3029937"/>
              <a:ext cx="6045200" cy="6954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algn="r" marL="95250">
                <a:lnSpc>
                  <a:spcPct val="120000"/>
                </a:lnSpc>
                <a:defRPr/>
              </a:pPr>
              <a:r>
                <a:rPr altLang="en-US" kern="0" lang="zh-CN" sz="1600">
                  <a:solidFill>
                    <a:srgbClr val="4D4D4D"/>
                  </a:solidFill>
                  <a:latin charset="-122" pitchFamily="34" typeface="微软雅黑"/>
                  <a:ea charset="-122" pitchFamily="34" typeface="微软雅黑"/>
                </a:rPr>
                <a:t>问题用电话、备忘录或个别谈话等方式解决起来更好；</a:t>
              </a:r>
            </a:p>
          </p:txBody>
        </p:sp>
      </p:grpSp>
      <p:grpSp>
        <p:nvGrpSpPr>
          <p:cNvPr id="23" name="文本4"/>
          <p:cNvGrpSpPr/>
          <p:nvPr/>
        </p:nvGrpSpPr>
        <p:grpSpPr>
          <a:xfrm>
            <a:off x="6528818" y="4172582"/>
            <a:ext cx="5402109" cy="468000"/>
            <a:chOff x="1524000" y="3817831"/>
            <a:chExt cx="6096000" cy="733585"/>
          </a:xfrm>
        </p:grpSpPr>
        <p:sp>
          <p:nvSpPr>
            <p:cNvPr id="24" name="任意多边形 23"/>
            <p:cNvSpPr/>
            <p:nvPr/>
          </p:nvSpPr>
          <p:spPr>
            <a:xfrm>
              <a:off x="1524000" y="3817831"/>
              <a:ext cx="6096000" cy="7335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a:solidFill>
                  <a:sysClr lastClr="000000" val="windowText"/>
                </a:solidFill>
                <a:ea charset="-122" pitchFamily="34" typeface="微软雅黑"/>
              </a:endParaRPr>
            </a:p>
          </p:txBody>
        </p:sp>
        <p:sp>
          <p:nvSpPr>
            <p:cNvPr id="25" name="任意多边形 24"/>
            <p:cNvSpPr/>
            <p:nvPr/>
          </p:nvSpPr>
          <p:spPr>
            <a:xfrm>
              <a:off x="1549400" y="3836881"/>
              <a:ext cx="6045200" cy="6954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algn="r" marL="95250">
                <a:lnSpc>
                  <a:spcPct val="120000"/>
                </a:lnSpc>
              </a:pPr>
              <a:r>
                <a:rPr altLang="en-US" lang="zh-CN" sz="1600">
                  <a:solidFill>
                    <a:srgbClr val="4D4D4D"/>
                  </a:solidFill>
                  <a:latin charset="-122" pitchFamily="34" typeface="微软雅黑"/>
                  <a:ea charset="-122" pitchFamily="34" typeface="微软雅黑"/>
                </a:rPr>
                <a:t>所谈事务密级较高，不宜扩大知情范围；</a:t>
              </a:r>
            </a:p>
          </p:txBody>
        </p:sp>
      </p:grpSp>
      <p:grpSp>
        <p:nvGrpSpPr>
          <p:cNvPr id="26" name="文本5"/>
          <p:cNvGrpSpPr/>
          <p:nvPr/>
        </p:nvGrpSpPr>
        <p:grpSpPr>
          <a:xfrm>
            <a:off x="6528818" y="4784702"/>
            <a:ext cx="5402109" cy="468000"/>
            <a:chOff x="1524000" y="4624775"/>
            <a:chExt cx="6096000" cy="733585"/>
          </a:xfrm>
        </p:grpSpPr>
        <p:sp>
          <p:nvSpPr>
            <p:cNvPr id="27" name="任意多边形 26"/>
            <p:cNvSpPr/>
            <p:nvPr/>
          </p:nvSpPr>
          <p:spPr>
            <a:xfrm>
              <a:off x="1524000" y="4624775"/>
              <a:ext cx="6096000" cy="7335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a:defRPr/>
              </a:pPr>
              <a:r>
                <a:rPr altLang="zh-CN" kern="0" lang="en-US">
                  <a:solidFill>
                    <a:sysClr lastClr="000000" val="windowText"/>
                  </a:solidFill>
                  <a:ea charset="-122" pitchFamily="34" typeface="微软雅黑"/>
                </a:rPr>
                <a:t>		</a:t>
              </a:r>
            </a:p>
          </p:txBody>
        </p:sp>
        <p:sp>
          <p:nvSpPr>
            <p:cNvPr id="28" name="任意多边形 27"/>
            <p:cNvSpPr/>
            <p:nvPr/>
          </p:nvSpPr>
          <p:spPr>
            <a:xfrm>
              <a:off x="1549400" y="4643825"/>
              <a:ext cx="6045200" cy="6954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algn="r" marL="95250">
                <a:lnSpc>
                  <a:spcPct val="120000"/>
                </a:lnSpc>
                <a:defRPr/>
              </a:pPr>
              <a:r>
                <a:rPr altLang="en-US" kern="0" lang="zh-CN" sz="1600">
                  <a:solidFill>
                    <a:srgbClr val="4D4D4D"/>
                  </a:solidFill>
                  <a:latin charset="-122" pitchFamily="34" typeface="微软雅黑"/>
                  <a:ea charset="-122" pitchFamily="34" typeface="微软雅黑"/>
                </a:rPr>
                <a:t>发起人对要解决的问题已经作出决定；</a:t>
              </a:r>
            </a:p>
          </p:txBody>
        </p:sp>
      </p:grpSp>
      <p:grpSp>
        <p:nvGrpSpPr>
          <p:cNvPr id="29" name="文本6"/>
          <p:cNvGrpSpPr/>
          <p:nvPr/>
        </p:nvGrpSpPr>
        <p:grpSpPr>
          <a:xfrm>
            <a:off x="6528818" y="5396718"/>
            <a:ext cx="5402109" cy="468000"/>
            <a:chOff x="1524000" y="5431719"/>
            <a:chExt cx="6096000" cy="733585"/>
          </a:xfrm>
        </p:grpSpPr>
        <p:sp>
          <p:nvSpPr>
            <p:cNvPr id="42" name="任意多边形 41"/>
            <p:cNvSpPr/>
            <p:nvPr/>
          </p:nvSpPr>
          <p:spPr>
            <a:xfrm>
              <a:off x="1524000" y="5431719"/>
              <a:ext cx="6096000" cy="7335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a:solidFill>
                  <a:sysClr lastClr="000000" val="windowText"/>
                </a:solidFill>
                <a:ea charset="-122" pitchFamily="34" typeface="微软雅黑"/>
              </a:endParaRPr>
            </a:p>
          </p:txBody>
        </p:sp>
        <p:sp>
          <p:nvSpPr>
            <p:cNvPr id="43" name="任意多边形 42"/>
            <p:cNvSpPr/>
            <p:nvPr/>
          </p:nvSpPr>
          <p:spPr>
            <a:xfrm>
              <a:off x="1549400" y="5450769"/>
              <a:ext cx="6045200" cy="695485"/>
            </a:xfrm>
            <a:custGeom>
              <a:gdLst>
                <a:gd fmla="*/ 0 w 6096000" name="connsiteX0"/>
                <a:gd fmla="*/ 62508 h 625078" name="connsiteY0"/>
                <a:gd fmla="*/ 62508 w 6096000" name="connsiteX1"/>
                <a:gd fmla="*/ 0 h 625078" name="connsiteY1"/>
                <a:gd fmla="*/ 6033492 w 6096000" name="connsiteX2"/>
                <a:gd fmla="*/ 0 h 625078" name="connsiteY2"/>
                <a:gd fmla="*/ 6096000 w 6096000" name="connsiteX3"/>
                <a:gd fmla="*/ 62508 h 625078" name="connsiteY3"/>
                <a:gd fmla="*/ 6096000 w 6096000" name="connsiteX4"/>
                <a:gd fmla="*/ 562570 h 625078" name="connsiteY4"/>
                <a:gd fmla="*/ 6033492 w 6096000" name="connsiteX5"/>
                <a:gd fmla="*/ 625078 h 625078" name="connsiteY5"/>
                <a:gd fmla="*/ 62508 w 6096000" name="connsiteX6"/>
                <a:gd fmla="*/ 625078 h 625078" name="connsiteY6"/>
                <a:gd fmla="*/ 0 w 6096000" name="connsiteX7"/>
                <a:gd fmla="*/ 562570 h 625078" name="connsiteY7"/>
                <a:gd fmla="*/ 0 w 6096000" name="connsiteX8"/>
                <a:gd fmla="*/ 62508 h 625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25078" w="6096000">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algn="r" marL="95250">
                <a:lnSpc>
                  <a:spcPct val="120000"/>
                </a:lnSpc>
              </a:pPr>
              <a:r>
                <a:rPr altLang="en-US" lang="zh-CN" sz="1600">
                  <a:solidFill>
                    <a:srgbClr val="4D4D4D"/>
                  </a:solidFill>
                  <a:latin charset="-122" pitchFamily="34" typeface="微软雅黑"/>
                  <a:ea charset="-122" pitchFamily="34" typeface="微软雅黑"/>
                </a:rPr>
                <a:t>大家之间怨气大、敌对情绪浓，开会前需要时间平静。</a:t>
              </a:r>
            </a:p>
          </p:txBody>
        </p:sp>
      </p:grpSp>
      <p:grpSp>
        <p:nvGrpSpPr>
          <p:cNvPr id="44" name="深色1"/>
          <p:cNvGrpSpPr/>
          <p:nvPr/>
        </p:nvGrpSpPr>
        <p:grpSpPr>
          <a:xfrm>
            <a:off x="7681395" y="2336430"/>
            <a:ext cx="823606" cy="468000"/>
            <a:chOff x="976907" y="1470358"/>
            <a:chExt cx="1219200" cy="586868"/>
          </a:xfrm>
        </p:grpSpPr>
        <p:sp>
          <p:nvSpPr>
            <p:cNvPr id="45" name="圆角矩形 44"/>
            <p:cNvSpPr/>
            <p:nvPr/>
          </p:nvSpPr>
          <p:spPr>
            <a:xfrm>
              <a:off x="976907" y="1470358"/>
              <a:ext cx="1219200" cy="586868"/>
            </a:xfrm>
            <a:prstGeom prst="roundRect">
              <a:avLst>
                <a:gd fmla="val 10000" name="adj"/>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lstStyle/>
            <a:p/>
          </p:txBody>
        </p:sp>
        <p:sp>
          <p:nvSpPr>
            <p:cNvPr id="46" name="圆角矩形 45"/>
            <p:cNvSpPr/>
            <p:nvPr/>
          </p:nvSpPr>
          <p:spPr>
            <a:xfrm>
              <a:off x="1011832" y="1498933"/>
              <a:ext cx="1168400" cy="548768"/>
            </a:xfrm>
            <a:prstGeom prst="roundRect">
              <a:avLst>
                <a:gd fmla="val 10000" name="adj"/>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zh-CN" kern="0" lang="en-US" sz="2800">
                  <a:solidFill>
                    <a:srgbClr val="FFFFFF"/>
                  </a:solidFill>
                  <a:latin charset="0" pitchFamily="34" typeface="Impact"/>
                  <a:ea charset="-122" pitchFamily="34" typeface="微软雅黑"/>
                  <a:cs typeface="Arial"/>
                </a:rPr>
                <a:t>1</a:t>
              </a:r>
            </a:p>
          </p:txBody>
        </p:sp>
      </p:grpSp>
      <p:grpSp>
        <p:nvGrpSpPr>
          <p:cNvPr id="47" name="深色2"/>
          <p:cNvGrpSpPr/>
          <p:nvPr/>
        </p:nvGrpSpPr>
        <p:grpSpPr>
          <a:xfrm>
            <a:off x="7681395" y="2955528"/>
            <a:ext cx="823606" cy="468000"/>
            <a:chOff x="976907" y="2277302"/>
            <a:chExt cx="1219200" cy="586868"/>
          </a:xfrm>
        </p:grpSpPr>
        <p:sp>
          <p:nvSpPr>
            <p:cNvPr id="48" name="圆角矩形 47"/>
            <p:cNvSpPr/>
            <p:nvPr/>
          </p:nvSpPr>
          <p:spPr>
            <a:xfrm>
              <a:off x="976907" y="2277302"/>
              <a:ext cx="1219200" cy="586868"/>
            </a:xfrm>
            <a:prstGeom prst="roundRect">
              <a:avLst>
                <a:gd fmla="val 10000" name="adj"/>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lstStyle/>
            <a:p/>
          </p:txBody>
        </p:sp>
        <p:sp>
          <p:nvSpPr>
            <p:cNvPr id="49" name="圆角矩形 48"/>
            <p:cNvSpPr/>
            <p:nvPr/>
          </p:nvSpPr>
          <p:spPr>
            <a:xfrm>
              <a:off x="1011832" y="2305877"/>
              <a:ext cx="1168400" cy="548768"/>
            </a:xfrm>
            <a:prstGeom prst="roundRect">
              <a:avLst>
                <a:gd fmla="val 10000" name="adj"/>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zh-CN" kern="0" lang="en-US" sz="2800">
                  <a:solidFill>
                    <a:srgbClr val="FFFFFF"/>
                  </a:solidFill>
                  <a:latin charset="0" pitchFamily="34" typeface="Impact"/>
                  <a:ea charset="-122" pitchFamily="34" typeface="微软雅黑"/>
                  <a:cs typeface="Arial"/>
                </a:rPr>
                <a:t>2</a:t>
              </a:r>
            </a:p>
          </p:txBody>
        </p:sp>
      </p:grpSp>
      <p:grpSp>
        <p:nvGrpSpPr>
          <p:cNvPr id="50" name="深色3"/>
          <p:cNvGrpSpPr/>
          <p:nvPr/>
        </p:nvGrpSpPr>
        <p:grpSpPr>
          <a:xfrm>
            <a:off x="7681395" y="3560566"/>
            <a:ext cx="823606" cy="468000"/>
            <a:chOff x="976907" y="3084246"/>
            <a:chExt cx="1219200" cy="586868"/>
          </a:xfrm>
        </p:grpSpPr>
        <p:sp>
          <p:nvSpPr>
            <p:cNvPr id="51" name="圆角矩形 50"/>
            <p:cNvSpPr/>
            <p:nvPr/>
          </p:nvSpPr>
          <p:spPr>
            <a:xfrm>
              <a:off x="976907" y="3084246"/>
              <a:ext cx="1219200" cy="586868"/>
            </a:xfrm>
            <a:prstGeom prst="roundRect">
              <a:avLst>
                <a:gd fmla="val 10000" name="adj"/>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lstStyle/>
            <a:p/>
          </p:txBody>
        </p:sp>
        <p:sp>
          <p:nvSpPr>
            <p:cNvPr id="52" name="圆角矩形 51"/>
            <p:cNvSpPr/>
            <p:nvPr/>
          </p:nvSpPr>
          <p:spPr>
            <a:xfrm>
              <a:off x="1011832" y="3112821"/>
              <a:ext cx="1168400" cy="548768"/>
            </a:xfrm>
            <a:prstGeom prst="roundRect">
              <a:avLst>
                <a:gd fmla="val 10000" name="adj"/>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zh-CN" kern="0" lang="en-US" sz="2800">
                  <a:solidFill>
                    <a:srgbClr val="FFFFFF"/>
                  </a:solidFill>
                  <a:latin charset="0" pitchFamily="34" typeface="Impact"/>
                  <a:ea charset="-122" pitchFamily="34" typeface="微软雅黑"/>
                  <a:cs typeface="Arial"/>
                </a:rPr>
                <a:t>3</a:t>
              </a:r>
            </a:p>
          </p:txBody>
        </p:sp>
      </p:grpSp>
      <p:grpSp>
        <p:nvGrpSpPr>
          <p:cNvPr id="53" name="深色4"/>
          <p:cNvGrpSpPr/>
          <p:nvPr/>
        </p:nvGrpSpPr>
        <p:grpSpPr>
          <a:xfrm>
            <a:off x="7681395" y="4172582"/>
            <a:ext cx="823606" cy="468000"/>
            <a:chOff x="976907" y="3891190"/>
            <a:chExt cx="1219200" cy="586868"/>
          </a:xfrm>
        </p:grpSpPr>
        <p:sp>
          <p:nvSpPr>
            <p:cNvPr id="54" name="圆角矩形 53"/>
            <p:cNvSpPr/>
            <p:nvPr/>
          </p:nvSpPr>
          <p:spPr>
            <a:xfrm>
              <a:off x="976907" y="3891190"/>
              <a:ext cx="1219200" cy="586868"/>
            </a:xfrm>
            <a:prstGeom prst="roundRect">
              <a:avLst>
                <a:gd fmla="val 10000" name="adj"/>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lstStyle/>
            <a:p/>
          </p:txBody>
        </p:sp>
        <p:sp>
          <p:nvSpPr>
            <p:cNvPr id="55" name="圆角矩形 54"/>
            <p:cNvSpPr/>
            <p:nvPr/>
          </p:nvSpPr>
          <p:spPr>
            <a:xfrm>
              <a:off x="1011832" y="3919765"/>
              <a:ext cx="1168400" cy="548768"/>
            </a:xfrm>
            <a:prstGeom prst="roundRect">
              <a:avLst>
                <a:gd fmla="val 10000" name="adj"/>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zh-CN" kern="0" lang="en-US" sz="2800">
                  <a:solidFill>
                    <a:srgbClr val="FFFFFF"/>
                  </a:solidFill>
                  <a:latin charset="0" pitchFamily="34" typeface="Impact"/>
                  <a:ea charset="-122" pitchFamily="34" typeface="微软雅黑"/>
                  <a:cs typeface="Arial"/>
                </a:rPr>
                <a:t>4</a:t>
              </a:r>
            </a:p>
          </p:txBody>
        </p:sp>
      </p:grpSp>
      <p:grpSp>
        <p:nvGrpSpPr>
          <p:cNvPr id="56" name="深色5"/>
          <p:cNvGrpSpPr/>
          <p:nvPr/>
        </p:nvGrpSpPr>
        <p:grpSpPr>
          <a:xfrm>
            <a:off x="7681395" y="4784702"/>
            <a:ext cx="823606" cy="468000"/>
            <a:chOff x="976907" y="4698134"/>
            <a:chExt cx="1219200" cy="586868"/>
          </a:xfrm>
        </p:grpSpPr>
        <p:sp>
          <p:nvSpPr>
            <p:cNvPr id="57" name="圆角矩形 56"/>
            <p:cNvSpPr/>
            <p:nvPr/>
          </p:nvSpPr>
          <p:spPr>
            <a:xfrm>
              <a:off x="976907" y="4698134"/>
              <a:ext cx="1219200" cy="586868"/>
            </a:xfrm>
            <a:prstGeom prst="roundRect">
              <a:avLst>
                <a:gd fmla="val 10000" name="adj"/>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lstStyle/>
            <a:p/>
          </p:txBody>
        </p:sp>
        <p:sp>
          <p:nvSpPr>
            <p:cNvPr id="58" name="圆角矩形 57"/>
            <p:cNvSpPr/>
            <p:nvPr/>
          </p:nvSpPr>
          <p:spPr>
            <a:xfrm>
              <a:off x="1011832" y="4726709"/>
              <a:ext cx="1168400" cy="548768"/>
            </a:xfrm>
            <a:prstGeom prst="roundRect">
              <a:avLst>
                <a:gd fmla="val 10000" name="adj"/>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zh-CN" kern="0" lang="en-US" sz="2800">
                  <a:solidFill>
                    <a:srgbClr val="FFFFFF"/>
                  </a:solidFill>
                  <a:latin charset="0" pitchFamily="34" typeface="Impact"/>
                  <a:ea charset="-122" pitchFamily="34" typeface="微软雅黑"/>
                  <a:cs typeface="Arial"/>
                </a:rPr>
                <a:t>5</a:t>
              </a:r>
            </a:p>
          </p:txBody>
        </p:sp>
      </p:grpSp>
      <p:pic>
        <p:nvPicPr>
          <p:cNvPr descr="C:\Documents and Settings\tdz\Local Settings\Temp\SoEasy\9C1AD3448A8B635E536F18CB555AB037.jpg" id="62" name="Picture 2"/>
          <p:cNvPicPr>
            <a:picLocks noChangeArrowheads="1" noChangeAspect="1"/>
          </p:cNvPicPr>
          <p:nvPr/>
        </p:nvPicPr>
        <p:blipFill>
          <a:blip r:embed="rId2">
            <a:extLst>
              <a:ext uri="{28A0092B-C50C-407E-A947-70E740481C1C}">
                <a14:useLocalDpi/>
              </a:ext>
            </a:extLst>
          </a:blip>
          <a:stretch>
            <a:fillRect/>
          </a:stretch>
        </p:blipFill>
        <p:spPr bwMode="auto">
          <a:xfrm>
            <a:off x="2926411" y="2209620"/>
            <a:ext cx="2501553" cy="3749846"/>
          </a:xfrm>
          <a:prstGeom prst="rect">
            <a:avLst/>
          </a:prstGeom>
          <a:noFill/>
          <a:ln>
            <a:solidFill>
              <a:srgbClr val="0883C8"/>
            </a:solidFill>
          </a:ln>
          <a:extLst>
            <a:ext uri="{909E8E84-426E-40DD-AFC4-6F175D3DCCD1}">
              <a14:hiddenFill>
                <a:solidFill>
                  <a:srgbClr val="FFFFFF"/>
                </a:solidFill>
              </a14:hiddenFill>
            </a:ext>
          </a:extLst>
        </p:spPr>
      </p:pic>
      <p:pic>
        <p:nvPicPr>
          <p:cNvPr descr="E:\仝德志文件，勿删！\03-参考文档\！PPT图片及版面资源\06-PPT精选插图\04-图标\61B1969486BCA3A0601B96ABEEF3C3A1.png" id="63" name="Picture 3"/>
          <p:cNvPicPr>
            <a:picLocks noChangeArrowheads="1" noChangeAspect="1"/>
          </p:cNvPicPr>
          <p:nvPr/>
        </p:nvPicPr>
        <p:blipFill>
          <a:blip r:embed="rId3">
            <a:extLst>
              <a:ext uri="{28A0092B-C50C-407E-A947-70E740481C1C}">
                <a14:useLocalDpi/>
              </a:ext>
            </a:extLst>
          </a:blip>
          <a:stretch>
            <a:fillRect/>
          </a:stretch>
        </p:blipFill>
        <p:spPr bwMode="auto">
          <a:xfrm>
            <a:off x="4816048" y="5378152"/>
            <a:ext cx="1219676" cy="1219200"/>
          </a:xfrm>
          <a:prstGeom prst="rect">
            <a:avLst/>
          </a:prstGeom>
          <a:noFill/>
          <a:extLst>
            <a:ext uri="{909E8E84-426E-40DD-AFC4-6F175D3DCCD1}">
              <a14:hiddenFill>
                <a:solidFill>
                  <a:srgbClr val="FFFFFF"/>
                </a:solidFill>
              </a14:hiddenFill>
            </a:ext>
          </a:extLst>
        </p:spPr>
      </p:pic>
      <p:grpSp>
        <p:nvGrpSpPr>
          <p:cNvPr id="59" name="深色6"/>
          <p:cNvGrpSpPr/>
          <p:nvPr/>
        </p:nvGrpSpPr>
        <p:grpSpPr>
          <a:xfrm>
            <a:off x="7681395" y="5396718"/>
            <a:ext cx="823606" cy="468000"/>
            <a:chOff x="976907" y="5505078"/>
            <a:chExt cx="1219200" cy="586868"/>
          </a:xfrm>
        </p:grpSpPr>
        <p:sp>
          <p:nvSpPr>
            <p:cNvPr id="60" name="圆角矩形 59"/>
            <p:cNvSpPr/>
            <p:nvPr/>
          </p:nvSpPr>
          <p:spPr>
            <a:xfrm>
              <a:off x="976907" y="5505078"/>
              <a:ext cx="1219200" cy="586868"/>
            </a:xfrm>
            <a:prstGeom prst="roundRect">
              <a:avLst>
                <a:gd fmla="val 10000" name="adj"/>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lstStyle/>
            <a:p/>
          </p:txBody>
        </p:sp>
        <p:sp>
          <p:nvSpPr>
            <p:cNvPr id="61" name="圆角矩形 60"/>
            <p:cNvSpPr/>
            <p:nvPr/>
          </p:nvSpPr>
          <p:spPr>
            <a:xfrm>
              <a:off x="1011832" y="5533653"/>
              <a:ext cx="1168400" cy="548768"/>
            </a:xfrm>
            <a:prstGeom prst="roundRect">
              <a:avLst>
                <a:gd fmla="val 10000" name="adj"/>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zh-CN" kern="0" lang="en-US" sz="2800">
                  <a:solidFill>
                    <a:srgbClr val="FFFFFF"/>
                  </a:solidFill>
                  <a:latin charset="0" pitchFamily="34" typeface="Impact"/>
                  <a:ea charset="-122" pitchFamily="34" typeface="微软雅黑"/>
                  <a:cs typeface="Arial"/>
                </a:rPr>
                <a:t>6</a:t>
              </a:r>
            </a:p>
          </p:txBody>
        </p:sp>
      </p:grpSp>
    </p:spTree>
    <p:extLst>
      <p:ext uri="{BB962C8B-B14F-4D97-AF65-F5344CB8AC3E}">
        <p14:creationId val="4259916095"/>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transition="in">
                                      <p:cBhvr>
                                        <p:cTn dur="500" id="9"/>
                                        <p:tgtEl>
                                          <p:spTgt spid="44"/>
                                        </p:tgtEl>
                                      </p:cBhvr>
                                    </p:animEffect>
                                  </p:childTnLst>
                                </p:cTn>
                              </p:par>
                            </p:childTnLst>
                          </p:cTn>
                        </p:par>
                        <p:par>
                          <p:cTn fill="hold" id="10" nodeType="afterGroup">
                            <p:stCondLst>
                              <p:cond delay="500"/>
                            </p:stCondLst>
                            <p:childTnLst>
                              <p:par>
                                <p:cTn accel="50000" decel="50000" fill="hold" id="11" nodeType="afterEffect" presetClass="path" presetID="35" presetSubtype="0">
                                  <p:stCondLst>
                                    <p:cond delay="0"/>
                                  </p:stCondLst>
                                  <p:childTnLst>
                                    <p:animMotion origin="layout" path="M 0 4.81481E-06 L -0.17326 -0.00024" pathEditMode="relative" ptsTypes="AA" rAng="0">
                                      <p:cBhvr>
                                        <p:cTn dur="1000" fill="hold" id="12"/>
                                        <p:tgtEl>
                                          <p:spTgt spid="44"/>
                                        </p:tgtEl>
                                        <p:attrNameLst>
                                          <p:attrName>ppt_x</p:attrName>
                                          <p:attrName>ppt_y</p:attrName>
                                        </p:attrNameLst>
                                      </p:cBhvr>
                                      <p:rCtr x="-8663" y="-23"/>
                                    </p:animMotion>
                                  </p:childTnLst>
                                </p:cTn>
                              </p:par>
                            </p:childTnLst>
                          </p:cTn>
                        </p:par>
                        <p:par>
                          <p:cTn fill="hold" id="13" nodeType="afterGroup">
                            <p:stCondLst>
                              <p:cond delay="1500"/>
                            </p:stCondLst>
                            <p:childTnLst>
                              <p:par>
                                <p:cTn fill="hold" id="14" nodeType="afterEffect" presetClass="entr" presetID="22" presetSubtype="8">
                                  <p:stCondLst>
                                    <p:cond delay="0"/>
                                  </p:stCondLst>
                                  <p:childTnLst>
                                    <p:set>
                                      <p:cBhvr>
                                        <p:cTn dur="1" fill="hold" id="15">
                                          <p:stCondLst>
                                            <p:cond delay="0"/>
                                          </p:stCondLst>
                                        </p:cTn>
                                        <p:tgtEl>
                                          <p:spTgt spid="14"/>
                                        </p:tgtEl>
                                        <p:attrNameLst>
                                          <p:attrName>style.visibility</p:attrName>
                                        </p:attrNameLst>
                                      </p:cBhvr>
                                      <p:to>
                                        <p:strVal val="visible"/>
                                      </p:to>
                                    </p:set>
                                    <p:animEffect filter="wipe(left)" transition="in">
                                      <p:cBhvr>
                                        <p:cTn dur="500" id="16"/>
                                        <p:tgtEl>
                                          <p:spTgt spid="14"/>
                                        </p:tgtEl>
                                      </p:cBhvr>
                                    </p:animEffect>
                                  </p:childTnLst>
                                </p:cTn>
                              </p:par>
                            </p:childTnLst>
                          </p:cTn>
                        </p:par>
                        <p:par>
                          <p:cTn fill="hold" id="17" nodeType="afterGroup">
                            <p:stCondLst>
                              <p:cond delay="2000"/>
                            </p:stCondLst>
                            <p:childTnLst>
                              <p:par>
                                <p:cTn fill="hold" id="18" nodeType="afterEffect" presetClass="entr" presetID="53" presetSubtype="0">
                                  <p:stCondLst>
                                    <p:cond delay="0"/>
                                  </p:stCondLst>
                                  <p:childTnLst>
                                    <p:set>
                                      <p:cBhvr>
                                        <p:cTn dur="1" fill="hold" id="19">
                                          <p:stCondLst>
                                            <p:cond delay="0"/>
                                          </p:stCondLst>
                                        </p:cTn>
                                        <p:tgtEl>
                                          <p:spTgt spid="47"/>
                                        </p:tgtEl>
                                        <p:attrNameLst>
                                          <p:attrName>style.visibility</p:attrName>
                                        </p:attrNameLst>
                                      </p:cBhvr>
                                      <p:to>
                                        <p:strVal val="visible"/>
                                      </p:to>
                                    </p:set>
                                    <p:anim calcmode="lin" valueType="num">
                                      <p:cBhvr>
                                        <p:cTn dur="500" fill="hold" id="20"/>
                                        <p:tgtEl>
                                          <p:spTgt spid="47"/>
                                        </p:tgtEl>
                                        <p:attrNameLst>
                                          <p:attrName>ppt_w</p:attrName>
                                        </p:attrNameLst>
                                      </p:cBhvr>
                                      <p:tavLst>
                                        <p:tav tm="0">
                                          <p:val>
                                            <p:fltVal val="0"/>
                                          </p:val>
                                        </p:tav>
                                        <p:tav tm="100000">
                                          <p:val>
                                            <p:strVal val="#ppt_w"/>
                                          </p:val>
                                        </p:tav>
                                      </p:tavLst>
                                    </p:anim>
                                    <p:anim calcmode="lin" valueType="num">
                                      <p:cBhvr>
                                        <p:cTn dur="500" fill="hold" id="21"/>
                                        <p:tgtEl>
                                          <p:spTgt spid="47"/>
                                        </p:tgtEl>
                                        <p:attrNameLst>
                                          <p:attrName>ppt_h</p:attrName>
                                        </p:attrNameLst>
                                      </p:cBhvr>
                                      <p:tavLst>
                                        <p:tav tm="0">
                                          <p:val>
                                            <p:fltVal val="0"/>
                                          </p:val>
                                        </p:tav>
                                        <p:tav tm="100000">
                                          <p:val>
                                            <p:strVal val="#ppt_h"/>
                                          </p:val>
                                        </p:tav>
                                      </p:tavLst>
                                    </p:anim>
                                    <p:animEffect filter="fade" transition="in">
                                      <p:cBhvr>
                                        <p:cTn dur="500" id="22"/>
                                        <p:tgtEl>
                                          <p:spTgt spid="47"/>
                                        </p:tgtEl>
                                      </p:cBhvr>
                                    </p:animEffect>
                                  </p:childTnLst>
                                </p:cTn>
                              </p:par>
                            </p:childTnLst>
                          </p:cTn>
                        </p:par>
                        <p:par>
                          <p:cTn fill="hold" id="23" nodeType="afterGroup">
                            <p:stCondLst>
                              <p:cond delay="2500"/>
                            </p:stCondLst>
                            <p:childTnLst>
                              <p:par>
                                <p:cTn accel="50000" decel="50000" fill="hold" id="24" nodeType="afterEffect" presetClass="path" presetID="35" presetSubtype="0">
                                  <p:stCondLst>
                                    <p:cond delay="0"/>
                                  </p:stCondLst>
                                  <p:childTnLst>
                                    <p:animMotion origin="layout" path="M 0 4.81481E-06 L -0.17326 -0.00024" pathEditMode="relative" ptsTypes="AA" rAng="0">
                                      <p:cBhvr>
                                        <p:cTn dur="1000" fill="hold" id="25"/>
                                        <p:tgtEl>
                                          <p:spTgt spid="47"/>
                                        </p:tgtEl>
                                        <p:attrNameLst>
                                          <p:attrName>ppt_x</p:attrName>
                                          <p:attrName>ppt_y</p:attrName>
                                        </p:attrNameLst>
                                      </p:cBhvr>
                                      <p:rCtr x="-8663" y="-23"/>
                                    </p:animMotion>
                                  </p:childTnLst>
                                </p:cTn>
                              </p:par>
                            </p:childTnLst>
                          </p:cTn>
                        </p:par>
                        <p:par>
                          <p:cTn fill="hold" id="26" nodeType="afterGroup">
                            <p:stCondLst>
                              <p:cond delay="3500"/>
                            </p:stCondLst>
                            <p:childTnLst>
                              <p:par>
                                <p:cTn fill="hold" id="27" nodeType="afterEffect" presetClass="entr" presetID="22" presetSubtype="8">
                                  <p:stCondLst>
                                    <p:cond delay="0"/>
                                  </p:stCondLst>
                                  <p:childTnLst>
                                    <p:set>
                                      <p:cBhvr>
                                        <p:cTn dur="1" fill="hold" id="28">
                                          <p:stCondLst>
                                            <p:cond delay="0"/>
                                          </p:stCondLst>
                                        </p:cTn>
                                        <p:tgtEl>
                                          <p:spTgt spid="17"/>
                                        </p:tgtEl>
                                        <p:attrNameLst>
                                          <p:attrName>style.visibility</p:attrName>
                                        </p:attrNameLst>
                                      </p:cBhvr>
                                      <p:to>
                                        <p:strVal val="visible"/>
                                      </p:to>
                                    </p:set>
                                    <p:animEffect filter="wipe(left)" transition="in">
                                      <p:cBhvr>
                                        <p:cTn dur="500" id="29"/>
                                        <p:tgtEl>
                                          <p:spTgt spid="17"/>
                                        </p:tgtEl>
                                      </p:cBhvr>
                                    </p:animEffect>
                                  </p:childTnLst>
                                </p:cTn>
                              </p:par>
                            </p:childTnLst>
                          </p:cTn>
                        </p:par>
                        <p:par>
                          <p:cTn fill="hold" id="30" nodeType="afterGroup">
                            <p:stCondLst>
                              <p:cond delay="4000"/>
                            </p:stCondLst>
                            <p:childTnLst>
                              <p:par>
                                <p:cTn fill="hold" id="31" nodeType="afterEffect" presetClass="entr" presetID="53" presetSubtype="0">
                                  <p:stCondLst>
                                    <p:cond delay="0"/>
                                  </p:stCondLst>
                                  <p:childTnLst>
                                    <p:set>
                                      <p:cBhvr>
                                        <p:cTn dur="1" fill="hold" id="32">
                                          <p:stCondLst>
                                            <p:cond delay="0"/>
                                          </p:stCondLst>
                                        </p:cTn>
                                        <p:tgtEl>
                                          <p:spTgt spid="50"/>
                                        </p:tgtEl>
                                        <p:attrNameLst>
                                          <p:attrName>style.visibility</p:attrName>
                                        </p:attrNameLst>
                                      </p:cBhvr>
                                      <p:to>
                                        <p:strVal val="visible"/>
                                      </p:to>
                                    </p:set>
                                    <p:anim calcmode="lin" valueType="num">
                                      <p:cBhvr>
                                        <p:cTn dur="500" fill="hold" id="33"/>
                                        <p:tgtEl>
                                          <p:spTgt spid="50"/>
                                        </p:tgtEl>
                                        <p:attrNameLst>
                                          <p:attrName>ppt_w</p:attrName>
                                        </p:attrNameLst>
                                      </p:cBhvr>
                                      <p:tavLst>
                                        <p:tav tm="0">
                                          <p:val>
                                            <p:fltVal val="0"/>
                                          </p:val>
                                        </p:tav>
                                        <p:tav tm="100000">
                                          <p:val>
                                            <p:strVal val="#ppt_w"/>
                                          </p:val>
                                        </p:tav>
                                      </p:tavLst>
                                    </p:anim>
                                    <p:anim calcmode="lin" valueType="num">
                                      <p:cBhvr>
                                        <p:cTn dur="500" fill="hold" id="34"/>
                                        <p:tgtEl>
                                          <p:spTgt spid="50"/>
                                        </p:tgtEl>
                                        <p:attrNameLst>
                                          <p:attrName>ppt_h</p:attrName>
                                        </p:attrNameLst>
                                      </p:cBhvr>
                                      <p:tavLst>
                                        <p:tav tm="0">
                                          <p:val>
                                            <p:fltVal val="0"/>
                                          </p:val>
                                        </p:tav>
                                        <p:tav tm="100000">
                                          <p:val>
                                            <p:strVal val="#ppt_h"/>
                                          </p:val>
                                        </p:tav>
                                      </p:tavLst>
                                    </p:anim>
                                    <p:animEffect filter="fade" transition="in">
                                      <p:cBhvr>
                                        <p:cTn dur="500" id="35"/>
                                        <p:tgtEl>
                                          <p:spTgt spid="50"/>
                                        </p:tgtEl>
                                      </p:cBhvr>
                                    </p:animEffect>
                                  </p:childTnLst>
                                </p:cTn>
                              </p:par>
                            </p:childTnLst>
                          </p:cTn>
                        </p:par>
                        <p:par>
                          <p:cTn fill="hold" id="36" nodeType="afterGroup">
                            <p:stCondLst>
                              <p:cond delay="4500"/>
                            </p:stCondLst>
                            <p:childTnLst>
                              <p:par>
                                <p:cTn accel="50000" decel="50000" fill="hold" id="37" nodeType="afterEffect" presetClass="path" presetID="35" presetSubtype="0">
                                  <p:stCondLst>
                                    <p:cond delay="0"/>
                                  </p:stCondLst>
                                  <p:childTnLst>
                                    <p:animMotion origin="layout" path="M 0 4.81481E-06 L -0.17326 -0.00024" pathEditMode="relative" ptsTypes="AA" rAng="0">
                                      <p:cBhvr>
                                        <p:cTn dur="1000" fill="hold" id="38"/>
                                        <p:tgtEl>
                                          <p:spTgt spid="50"/>
                                        </p:tgtEl>
                                        <p:attrNameLst>
                                          <p:attrName>ppt_x</p:attrName>
                                          <p:attrName>ppt_y</p:attrName>
                                        </p:attrNameLst>
                                      </p:cBhvr>
                                      <p:rCtr x="-8663" y="-23"/>
                                    </p:animMotion>
                                  </p:childTnLst>
                                </p:cTn>
                              </p:par>
                            </p:childTnLst>
                          </p:cTn>
                        </p:par>
                        <p:par>
                          <p:cTn fill="hold" id="39" nodeType="afterGroup">
                            <p:stCondLst>
                              <p:cond delay="5500"/>
                            </p:stCondLst>
                            <p:childTnLst>
                              <p:par>
                                <p:cTn fill="hold" id="40" nodeType="afterEffect" presetClass="entr" presetID="22" presetSubtype="8">
                                  <p:stCondLst>
                                    <p:cond delay="0"/>
                                  </p:stCondLst>
                                  <p:childTnLst>
                                    <p:set>
                                      <p:cBhvr>
                                        <p:cTn dur="1" fill="hold" id="41">
                                          <p:stCondLst>
                                            <p:cond delay="0"/>
                                          </p:stCondLst>
                                        </p:cTn>
                                        <p:tgtEl>
                                          <p:spTgt spid="20"/>
                                        </p:tgtEl>
                                        <p:attrNameLst>
                                          <p:attrName>style.visibility</p:attrName>
                                        </p:attrNameLst>
                                      </p:cBhvr>
                                      <p:to>
                                        <p:strVal val="visible"/>
                                      </p:to>
                                    </p:set>
                                    <p:animEffect filter="wipe(left)" transition="in">
                                      <p:cBhvr>
                                        <p:cTn dur="500" id="42"/>
                                        <p:tgtEl>
                                          <p:spTgt spid="20"/>
                                        </p:tgtEl>
                                      </p:cBhvr>
                                    </p:animEffect>
                                  </p:childTnLst>
                                </p:cTn>
                              </p:par>
                            </p:childTnLst>
                          </p:cTn>
                        </p:par>
                        <p:par>
                          <p:cTn fill="hold" id="43" nodeType="afterGroup">
                            <p:stCondLst>
                              <p:cond delay="6000"/>
                            </p:stCondLst>
                            <p:childTnLst>
                              <p:par>
                                <p:cTn fill="hold" id="44" nodeType="afterEffect" presetClass="entr" presetID="53" presetSubtype="0">
                                  <p:stCondLst>
                                    <p:cond delay="0"/>
                                  </p:stCondLst>
                                  <p:childTnLst>
                                    <p:set>
                                      <p:cBhvr>
                                        <p:cTn dur="1" fill="hold" id="45">
                                          <p:stCondLst>
                                            <p:cond delay="0"/>
                                          </p:stCondLst>
                                        </p:cTn>
                                        <p:tgtEl>
                                          <p:spTgt spid="53"/>
                                        </p:tgtEl>
                                        <p:attrNameLst>
                                          <p:attrName>style.visibility</p:attrName>
                                        </p:attrNameLst>
                                      </p:cBhvr>
                                      <p:to>
                                        <p:strVal val="visible"/>
                                      </p:to>
                                    </p:set>
                                    <p:anim calcmode="lin" valueType="num">
                                      <p:cBhvr>
                                        <p:cTn dur="500" fill="hold" id="46"/>
                                        <p:tgtEl>
                                          <p:spTgt spid="53"/>
                                        </p:tgtEl>
                                        <p:attrNameLst>
                                          <p:attrName>ppt_w</p:attrName>
                                        </p:attrNameLst>
                                      </p:cBhvr>
                                      <p:tavLst>
                                        <p:tav tm="0">
                                          <p:val>
                                            <p:fltVal val="0"/>
                                          </p:val>
                                        </p:tav>
                                        <p:tav tm="100000">
                                          <p:val>
                                            <p:strVal val="#ppt_w"/>
                                          </p:val>
                                        </p:tav>
                                      </p:tavLst>
                                    </p:anim>
                                    <p:anim calcmode="lin" valueType="num">
                                      <p:cBhvr>
                                        <p:cTn dur="500" fill="hold" id="47"/>
                                        <p:tgtEl>
                                          <p:spTgt spid="53"/>
                                        </p:tgtEl>
                                        <p:attrNameLst>
                                          <p:attrName>ppt_h</p:attrName>
                                        </p:attrNameLst>
                                      </p:cBhvr>
                                      <p:tavLst>
                                        <p:tav tm="0">
                                          <p:val>
                                            <p:fltVal val="0"/>
                                          </p:val>
                                        </p:tav>
                                        <p:tav tm="100000">
                                          <p:val>
                                            <p:strVal val="#ppt_h"/>
                                          </p:val>
                                        </p:tav>
                                      </p:tavLst>
                                    </p:anim>
                                    <p:animEffect filter="fade" transition="in">
                                      <p:cBhvr>
                                        <p:cTn dur="500" id="48"/>
                                        <p:tgtEl>
                                          <p:spTgt spid="53"/>
                                        </p:tgtEl>
                                      </p:cBhvr>
                                    </p:animEffect>
                                  </p:childTnLst>
                                </p:cTn>
                              </p:par>
                            </p:childTnLst>
                          </p:cTn>
                        </p:par>
                        <p:par>
                          <p:cTn fill="hold" id="49" nodeType="afterGroup">
                            <p:stCondLst>
                              <p:cond delay="6500"/>
                            </p:stCondLst>
                            <p:childTnLst>
                              <p:par>
                                <p:cTn accel="50000" decel="50000" fill="hold" id="50" nodeType="afterEffect" presetClass="path" presetID="35" presetSubtype="0">
                                  <p:stCondLst>
                                    <p:cond delay="0"/>
                                  </p:stCondLst>
                                  <p:childTnLst>
                                    <p:animMotion origin="layout" path="M 0 4.81481E-06 L -0.17326 -0.00024" pathEditMode="relative" ptsTypes="AA" rAng="0">
                                      <p:cBhvr>
                                        <p:cTn dur="1000" fill="hold" id="51"/>
                                        <p:tgtEl>
                                          <p:spTgt spid="53"/>
                                        </p:tgtEl>
                                        <p:attrNameLst>
                                          <p:attrName>ppt_x</p:attrName>
                                          <p:attrName>ppt_y</p:attrName>
                                        </p:attrNameLst>
                                      </p:cBhvr>
                                      <p:rCtr x="-8663" y="-23"/>
                                    </p:animMotion>
                                  </p:childTnLst>
                                </p:cTn>
                              </p:par>
                            </p:childTnLst>
                          </p:cTn>
                        </p:par>
                        <p:par>
                          <p:cTn fill="hold" id="52" nodeType="afterGroup">
                            <p:stCondLst>
                              <p:cond delay="7500"/>
                            </p:stCondLst>
                            <p:childTnLst>
                              <p:par>
                                <p:cTn fill="hold" id="53" nodeType="afterEffect" presetClass="entr" presetID="22" presetSubtype="8">
                                  <p:stCondLst>
                                    <p:cond delay="0"/>
                                  </p:stCondLst>
                                  <p:childTnLst>
                                    <p:set>
                                      <p:cBhvr>
                                        <p:cTn dur="1" fill="hold" id="54">
                                          <p:stCondLst>
                                            <p:cond delay="0"/>
                                          </p:stCondLst>
                                        </p:cTn>
                                        <p:tgtEl>
                                          <p:spTgt spid="23"/>
                                        </p:tgtEl>
                                        <p:attrNameLst>
                                          <p:attrName>style.visibility</p:attrName>
                                        </p:attrNameLst>
                                      </p:cBhvr>
                                      <p:to>
                                        <p:strVal val="visible"/>
                                      </p:to>
                                    </p:set>
                                    <p:animEffect filter="wipe(left)" transition="in">
                                      <p:cBhvr>
                                        <p:cTn dur="500" id="55"/>
                                        <p:tgtEl>
                                          <p:spTgt spid="23"/>
                                        </p:tgtEl>
                                      </p:cBhvr>
                                    </p:animEffect>
                                  </p:childTnLst>
                                </p:cTn>
                              </p:par>
                            </p:childTnLst>
                          </p:cTn>
                        </p:par>
                        <p:par>
                          <p:cTn fill="hold" id="56" nodeType="afterGroup">
                            <p:stCondLst>
                              <p:cond delay="8000"/>
                            </p:stCondLst>
                            <p:childTnLst>
                              <p:par>
                                <p:cTn fill="hold" id="57" nodeType="afterEffect" presetClass="entr" presetID="53" presetSubtype="0">
                                  <p:stCondLst>
                                    <p:cond delay="0"/>
                                  </p:stCondLst>
                                  <p:childTnLst>
                                    <p:set>
                                      <p:cBhvr>
                                        <p:cTn dur="1" fill="hold" id="58">
                                          <p:stCondLst>
                                            <p:cond delay="0"/>
                                          </p:stCondLst>
                                        </p:cTn>
                                        <p:tgtEl>
                                          <p:spTgt spid="56"/>
                                        </p:tgtEl>
                                        <p:attrNameLst>
                                          <p:attrName>style.visibility</p:attrName>
                                        </p:attrNameLst>
                                      </p:cBhvr>
                                      <p:to>
                                        <p:strVal val="visible"/>
                                      </p:to>
                                    </p:set>
                                    <p:anim calcmode="lin" valueType="num">
                                      <p:cBhvr>
                                        <p:cTn dur="500" fill="hold" id="59"/>
                                        <p:tgtEl>
                                          <p:spTgt spid="56"/>
                                        </p:tgtEl>
                                        <p:attrNameLst>
                                          <p:attrName>ppt_w</p:attrName>
                                        </p:attrNameLst>
                                      </p:cBhvr>
                                      <p:tavLst>
                                        <p:tav tm="0">
                                          <p:val>
                                            <p:fltVal val="0"/>
                                          </p:val>
                                        </p:tav>
                                        <p:tav tm="100000">
                                          <p:val>
                                            <p:strVal val="#ppt_w"/>
                                          </p:val>
                                        </p:tav>
                                      </p:tavLst>
                                    </p:anim>
                                    <p:anim calcmode="lin" valueType="num">
                                      <p:cBhvr>
                                        <p:cTn dur="500" fill="hold" id="60"/>
                                        <p:tgtEl>
                                          <p:spTgt spid="56"/>
                                        </p:tgtEl>
                                        <p:attrNameLst>
                                          <p:attrName>ppt_h</p:attrName>
                                        </p:attrNameLst>
                                      </p:cBhvr>
                                      <p:tavLst>
                                        <p:tav tm="0">
                                          <p:val>
                                            <p:fltVal val="0"/>
                                          </p:val>
                                        </p:tav>
                                        <p:tav tm="100000">
                                          <p:val>
                                            <p:strVal val="#ppt_h"/>
                                          </p:val>
                                        </p:tav>
                                      </p:tavLst>
                                    </p:anim>
                                    <p:animEffect filter="fade" transition="in">
                                      <p:cBhvr>
                                        <p:cTn dur="500" id="61"/>
                                        <p:tgtEl>
                                          <p:spTgt spid="56"/>
                                        </p:tgtEl>
                                      </p:cBhvr>
                                    </p:animEffect>
                                  </p:childTnLst>
                                </p:cTn>
                              </p:par>
                            </p:childTnLst>
                          </p:cTn>
                        </p:par>
                        <p:par>
                          <p:cTn fill="hold" id="62" nodeType="afterGroup">
                            <p:stCondLst>
                              <p:cond delay="8500"/>
                            </p:stCondLst>
                            <p:childTnLst>
                              <p:par>
                                <p:cTn accel="50000" decel="50000" fill="hold" id="63" nodeType="afterEffect" presetClass="path" presetID="35" presetSubtype="0">
                                  <p:stCondLst>
                                    <p:cond delay="0"/>
                                  </p:stCondLst>
                                  <p:childTnLst>
                                    <p:animMotion origin="layout" path="M 0 4.81481E-06 L -0.17326 -0.00024" pathEditMode="relative" ptsTypes="AA" rAng="0">
                                      <p:cBhvr>
                                        <p:cTn dur="1000" fill="hold" id="64"/>
                                        <p:tgtEl>
                                          <p:spTgt spid="56"/>
                                        </p:tgtEl>
                                        <p:attrNameLst>
                                          <p:attrName>ppt_x</p:attrName>
                                          <p:attrName>ppt_y</p:attrName>
                                        </p:attrNameLst>
                                      </p:cBhvr>
                                      <p:rCtr x="-8663" y="-23"/>
                                    </p:animMotion>
                                  </p:childTnLst>
                                </p:cTn>
                              </p:par>
                            </p:childTnLst>
                          </p:cTn>
                        </p:par>
                        <p:par>
                          <p:cTn fill="hold" id="65" nodeType="afterGroup">
                            <p:stCondLst>
                              <p:cond delay="9500"/>
                            </p:stCondLst>
                            <p:childTnLst>
                              <p:par>
                                <p:cTn fill="hold" id="66" nodeType="afterEffect" presetClass="entr" presetID="22" presetSubtype="8">
                                  <p:stCondLst>
                                    <p:cond delay="0"/>
                                  </p:stCondLst>
                                  <p:childTnLst>
                                    <p:set>
                                      <p:cBhvr>
                                        <p:cTn dur="1" fill="hold" id="67">
                                          <p:stCondLst>
                                            <p:cond delay="0"/>
                                          </p:stCondLst>
                                        </p:cTn>
                                        <p:tgtEl>
                                          <p:spTgt spid="26"/>
                                        </p:tgtEl>
                                        <p:attrNameLst>
                                          <p:attrName>style.visibility</p:attrName>
                                        </p:attrNameLst>
                                      </p:cBhvr>
                                      <p:to>
                                        <p:strVal val="visible"/>
                                      </p:to>
                                    </p:set>
                                    <p:animEffect filter="wipe(left)" transition="in">
                                      <p:cBhvr>
                                        <p:cTn dur="500" id="68"/>
                                        <p:tgtEl>
                                          <p:spTgt spid="26"/>
                                        </p:tgtEl>
                                      </p:cBhvr>
                                    </p:animEffect>
                                  </p:childTnLst>
                                </p:cTn>
                              </p:par>
                            </p:childTnLst>
                          </p:cTn>
                        </p:par>
                        <p:par>
                          <p:cTn fill="hold" id="69" nodeType="afterGroup">
                            <p:stCondLst>
                              <p:cond delay="10000"/>
                            </p:stCondLst>
                            <p:childTnLst>
                              <p:par>
                                <p:cTn fill="hold" id="70" nodeType="afterEffect" presetClass="entr" presetID="53" presetSubtype="0">
                                  <p:stCondLst>
                                    <p:cond delay="0"/>
                                  </p:stCondLst>
                                  <p:childTnLst>
                                    <p:set>
                                      <p:cBhvr>
                                        <p:cTn dur="1" fill="hold" id="71">
                                          <p:stCondLst>
                                            <p:cond delay="0"/>
                                          </p:stCondLst>
                                        </p:cTn>
                                        <p:tgtEl>
                                          <p:spTgt spid="59"/>
                                        </p:tgtEl>
                                        <p:attrNameLst>
                                          <p:attrName>style.visibility</p:attrName>
                                        </p:attrNameLst>
                                      </p:cBhvr>
                                      <p:to>
                                        <p:strVal val="visible"/>
                                      </p:to>
                                    </p:set>
                                    <p:anim calcmode="lin" valueType="num">
                                      <p:cBhvr>
                                        <p:cTn dur="500" fill="hold" id="72"/>
                                        <p:tgtEl>
                                          <p:spTgt spid="59"/>
                                        </p:tgtEl>
                                        <p:attrNameLst>
                                          <p:attrName>ppt_w</p:attrName>
                                        </p:attrNameLst>
                                      </p:cBhvr>
                                      <p:tavLst>
                                        <p:tav tm="0">
                                          <p:val>
                                            <p:fltVal val="0"/>
                                          </p:val>
                                        </p:tav>
                                        <p:tav tm="100000">
                                          <p:val>
                                            <p:strVal val="#ppt_w"/>
                                          </p:val>
                                        </p:tav>
                                      </p:tavLst>
                                    </p:anim>
                                    <p:anim calcmode="lin" valueType="num">
                                      <p:cBhvr>
                                        <p:cTn dur="500" fill="hold" id="73"/>
                                        <p:tgtEl>
                                          <p:spTgt spid="59"/>
                                        </p:tgtEl>
                                        <p:attrNameLst>
                                          <p:attrName>ppt_h</p:attrName>
                                        </p:attrNameLst>
                                      </p:cBhvr>
                                      <p:tavLst>
                                        <p:tav tm="0">
                                          <p:val>
                                            <p:fltVal val="0"/>
                                          </p:val>
                                        </p:tav>
                                        <p:tav tm="100000">
                                          <p:val>
                                            <p:strVal val="#ppt_h"/>
                                          </p:val>
                                        </p:tav>
                                      </p:tavLst>
                                    </p:anim>
                                    <p:animEffect filter="fade" transition="in">
                                      <p:cBhvr>
                                        <p:cTn dur="500" id="74"/>
                                        <p:tgtEl>
                                          <p:spTgt spid="59"/>
                                        </p:tgtEl>
                                      </p:cBhvr>
                                    </p:animEffect>
                                  </p:childTnLst>
                                </p:cTn>
                              </p:par>
                            </p:childTnLst>
                          </p:cTn>
                        </p:par>
                        <p:par>
                          <p:cTn fill="hold" id="75" nodeType="afterGroup">
                            <p:stCondLst>
                              <p:cond delay="10500"/>
                            </p:stCondLst>
                            <p:childTnLst>
                              <p:par>
                                <p:cTn accel="50000" decel="50000" fill="hold" id="76" nodeType="afterEffect" presetClass="path" presetID="35" presetSubtype="0">
                                  <p:stCondLst>
                                    <p:cond delay="0"/>
                                  </p:stCondLst>
                                  <p:childTnLst>
                                    <p:animMotion origin="layout" path="M 0 4.81481E-06 L -0.17326 -0.00024" pathEditMode="relative" ptsTypes="AA" rAng="0">
                                      <p:cBhvr>
                                        <p:cTn dur="1000" fill="hold" id="77"/>
                                        <p:tgtEl>
                                          <p:spTgt spid="59"/>
                                        </p:tgtEl>
                                        <p:attrNameLst>
                                          <p:attrName>ppt_x</p:attrName>
                                          <p:attrName>ppt_y</p:attrName>
                                        </p:attrNameLst>
                                      </p:cBhvr>
                                      <p:rCtr x="-8663" y="-23"/>
                                    </p:animMotion>
                                  </p:childTnLst>
                                </p:cTn>
                              </p:par>
                            </p:childTnLst>
                          </p:cTn>
                        </p:par>
                        <p:par>
                          <p:cTn fill="hold" id="78" nodeType="afterGroup">
                            <p:stCondLst>
                              <p:cond delay="11500"/>
                            </p:stCondLst>
                            <p:childTnLst>
                              <p:par>
                                <p:cTn fill="hold" id="79" nodeType="afterEffect" presetClass="entr" presetID="22" presetSubtype="8">
                                  <p:stCondLst>
                                    <p:cond delay="0"/>
                                  </p:stCondLst>
                                  <p:childTnLst>
                                    <p:set>
                                      <p:cBhvr>
                                        <p:cTn dur="1" fill="hold" id="80">
                                          <p:stCondLst>
                                            <p:cond delay="0"/>
                                          </p:stCondLst>
                                        </p:cTn>
                                        <p:tgtEl>
                                          <p:spTgt spid="29"/>
                                        </p:tgtEl>
                                        <p:attrNameLst>
                                          <p:attrName>style.visibility</p:attrName>
                                        </p:attrNameLst>
                                      </p:cBhvr>
                                      <p:to>
                                        <p:strVal val="visible"/>
                                      </p:to>
                                    </p:set>
                                    <p:animEffect filter="wipe(left)" transition="in">
                                      <p:cBhvr>
                                        <p:cTn dur="500" id="8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构思" id="72" name="Picture 8"/>
          <p:cNvPicPr>
            <a:picLocks noChangeArrowheads="1" noChangeAspect="1"/>
          </p:cNvPicPr>
          <p:nvPr/>
        </p:nvPicPr>
        <p:blipFill>
          <a:blip r:embed="rId2">
            <a:extLst>
              <a:ext uri="{28A0092B-C50C-407E-A947-70E740481C1C}">
                <a14:useLocalDpi/>
              </a:ext>
            </a:extLst>
          </a:blip>
          <a:stretch>
            <a:fillRect/>
          </a:stretch>
        </p:blipFill>
        <p:spPr bwMode="auto">
          <a:xfrm>
            <a:off x="8113708" y="2801939"/>
            <a:ext cx="4079881" cy="4056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3" name="TextBox 72"/>
          <p:cNvSpPr txBox="1"/>
          <p:nvPr/>
        </p:nvSpPr>
        <p:spPr>
          <a:xfrm>
            <a:off x="3755335" y="1340768"/>
            <a:ext cx="5186601" cy="396240"/>
          </a:xfrm>
          <a:prstGeom prst="rect">
            <a:avLst/>
          </a:prstGeom>
          <a:noFill/>
        </p:spPr>
        <p:txBody>
          <a:bodyPr lIns="0" rtlCol="0" wrap="square">
            <a:spAutoFit/>
          </a:bodyPr>
          <a:lstStyle/>
          <a:p>
            <a:r>
              <a:rPr altLang="en-US" b="1" lang="zh-CN" sz="2000">
                <a:solidFill>
                  <a:srgbClr val="00B0F0"/>
                </a:solidFill>
                <a:latin charset="-122" pitchFamily="34" typeface="微软雅黑"/>
                <a:ea charset="-122" pitchFamily="34" typeface="微软雅黑"/>
              </a:rPr>
              <a:t>先请各位管理者思考一下？</a:t>
            </a:r>
          </a:p>
        </p:txBody>
      </p:sp>
      <p:sp>
        <p:nvSpPr>
          <p:cNvPr id="74" name="TextBox 73"/>
          <p:cNvSpPr txBox="1"/>
          <p:nvPr/>
        </p:nvSpPr>
        <p:spPr>
          <a:xfrm>
            <a:off x="3933079" y="2023368"/>
            <a:ext cx="5945326" cy="914400"/>
          </a:xfrm>
          <a:prstGeom prst="rect">
            <a:avLst/>
          </a:prstGeom>
          <a:noFill/>
        </p:spPr>
        <p:txBody>
          <a:bodyPr lIns="0" rtlCol="0" wrap="square">
            <a:spAutoFit/>
          </a:bodyPr>
          <a:lstStyle/>
          <a:p>
            <a:r>
              <a:rPr altLang="en-US" b="1" lang="zh-CN" sz="5400">
                <a:solidFill>
                  <a:srgbClr val="FF0000"/>
                </a:solidFill>
                <a:latin charset="-122" pitchFamily="34" typeface="微软雅黑"/>
                <a:ea charset="-122" pitchFamily="34" typeface="微软雅黑"/>
              </a:rPr>
              <a:t>会议有哪些成本？</a:t>
            </a:r>
          </a:p>
        </p:txBody>
      </p:sp>
    </p:spTree>
    <p:extLst>
      <p:ext uri="{BB962C8B-B14F-4D97-AF65-F5344CB8AC3E}">
        <p14:creationId val="3775651391"/>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9" presetSubtype="0">
                                  <p:stCondLst>
                                    <p:cond delay="0"/>
                                  </p:stCondLst>
                                  <p:childTnLst>
                                    <p:set>
                                      <p:cBhvr>
                                        <p:cTn dur="1" fill="hold" id="6">
                                          <p:stCondLst>
                                            <p:cond delay="0"/>
                                          </p:stCondLst>
                                        </p:cTn>
                                        <p:tgtEl>
                                          <p:spTgt spid="72"/>
                                        </p:tgtEl>
                                        <p:attrNameLst>
                                          <p:attrName>style.visibility</p:attrName>
                                        </p:attrNameLst>
                                      </p:cBhvr>
                                      <p:to>
                                        <p:strVal val="visible"/>
                                      </p:to>
                                    </p:set>
                                    <p:animEffect filter="dissolve" transition="in">
                                      <p:cBhvr>
                                        <p:cTn dur="1000" id="7"/>
                                        <p:tgtEl>
                                          <p:spTgt spid="72"/>
                                        </p:tgtEl>
                                      </p:cBhvr>
                                    </p:animEffect>
                                  </p:childTnLst>
                                </p:cTn>
                              </p:par>
                            </p:childTnLst>
                          </p:cTn>
                        </p:par>
                        <p:par>
                          <p:cTn fill="hold" id="8" nodeType="afterGroup">
                            <p:stCondLst>
                              <p:cond delay="1000"/>
                            </p:stCondLst>
                            <p:childTnLst>
                              <p:par>
                                <p:cTn fill="hold" grpId="0" id="9" nodeType="afterEffect" presetClass="entr" presetID="2" presetSubtype="8">
                                  <p:stCondLst>
                                    <p:cond delay="0"/>
                                  </p:stCondLst>
                                  <p:childTnLst>
                                    <p:set>
                                      <p:cBhvr>
                                        <p:cTn dur="1" fill="hold" id="10">
                                          <p:stCondLst>
                                            <p:cond delay="0"/>
                                          </p:stCondLst>
                                        </p:cTn>
                                        <p:tgtEl>
                                          <p:spTgt spid="73"/>
                                        </p:tgtEl>
                                        <p:attrNameLst>
                                          <p:attrName>style.visibility</p:attrName>
                                        </p:attrNameLst>
                                      </p:cBhvr>
                                      <p:to>
                                        <p:strVal val="visible"/>
                                      </p:to>
                                    </p:set>
                                    <p:anim calcmode="lin" valueType="num">
                                      <p:cBhvr additive="base">
                                        <p:cTn dur="200" fill="hold" id="11"/>
                                        <p:tgtEl>
                                          <p:spTgt spid="73"/>
                                        </p:tgtEl>
                                        <p:attrNameLst>
                                          <p:attrName>ppt_x</p:attrName>
                                        </p:attrNameLst>
                                      </p:cBhvr>
                                      <p:tavLst>
                                        <p:tav tm="0">
                                          <p:val>
                                            <p:strVal val="0-#ppt_w/2"/>
                                          </p:val>
                                        </p:tav>
                                        <p:tav tm="100000">
                                          <p:val>
                                            <p:strVal val="#ppt_x"/>
                                          </p:val>
                                        </p:tav>
                                      </p:tavLst>
                                    </p:anim>
                                    <p:anim calcmode="lin" valueType="num">
                                      <p:cBhvr additive="base">
                                        <p:cTn dur="200" fill="hold" id="12"/>
                                        <p:tgtEl>
                                          <p:spTgt spid="7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00"/>
                            </p:stCondLst>
                            <p:childTnLst>
                              <p:par>
                                <p:cTn fill="hold" grpId="0" id="14" nodeType="afterEffect" presetClass="entr" presetID="22" presetSubtype="8">
                                  <p:stCondLst>
                                    <p:cond delay="0"/>
                                  </p:stCondLst>
                                  <p:childTnLst>
                                    <p:set>
                                      <p:cBhvr>
                                        <p:cTn dur="1" fill="hold" id="15">
                                          <p:stCondLst>
                                            <p:cond delay="0"/>
                                          </p:stCondLst>
                                        </p:cTn>
                                        <p:tgtEl>
                                          <p:spTgt spid="74"/>
                                        </p:tgtEl>
                                        <p:attrNameLst>
                                          <p:attrName>style.visibility</p:attrName>
                                        </p:attrNameLst>
                                      </p:cBhvr>
                                      <p:to>
                                        <p:strVal val="visible"/>
                                      </p:to>
                                    </p:set>
                                    <p:animEffect filter="wipe(left)" transition="in">
                                      <p:cBhvr>
                                        <p:cTn dur="500" id="16"/>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TextBox 39"/>
          <p:cNvSpPr txBox="1"/>
          <p:nvPr/>
        </p:nvSpPr>
        <p:spPr>
          <a:xfrm>
            <a:off x="3259395" y="1361550"/>
            <a:ext cx="8455425" cy="991210"/>
          </a:xfrm>
          <a:prstGeom prst="rect">
            <a:avLst/>
          </a:prstGeom>
          <a:noFill/>
        </p:spPr>
        <p:txBody>
          <a:bodyPr wrap="square">
            <a:spAutoFit/>
          </a:bodyPr>
          <a:lstStyle/>
          <a:p>
            <a:pPr>
              <a:lnSpc>
                <a:spcPct val="123000"/>
              </a:lnSpc>
              <a:defRPr/>
            </a:pPr>
            <a:r>
              <a:rPr altLang="en-US" b="1" lang="zh-CN" sz="1600">
                <a:solidFill>
                  <a:srgbClr val="00B0F0"/>
                </a:solidFill>
                <a:latin charset="-122" pitchFamily="34" typeface="微软雅黑"/>
                <a:ea charset="-122" pitchFamily="34" typeface="微软雅黑"/>
              </a:rPr>
              <a:t>一家公司会不会开会，决定了该公司的竞争优势。一家公司开会的效率与执行，决定了该公司全面管理的效率与执行。会议是公司管理的必备工具。而会议的成本则常常被忽略。请看，“文山会海”的成本是：</a:t>
            </a:r>
          </a:p>
        </p:txBody>
      </p:sp>
      <p:graphicFrame>
        <p:nvGraphicFramePr>
          <p:cNvPr id="41" name="图示 40"/>
          <p:cNvGraphicFramePr/>
          <p:nvPr>
            <p:extLst>
              <p:ext uri="{D42A27DB-BD31-4B8C-83A1-F6EECF244321}">
                <p14:modId val="354285508"/>
              </p:ext>
            </p:extLst>
          </p:nvPr>
        </p:nvGraphicFramePr>
        <p:xfrm>
          <a:off x="3387187" y="2434409"/>
          <a:ext cx="8327633" cy="1426641"/>
        </p:xfrm>
        <a:graphic>
          <a:graphicData uri="http://schemas.openxmlformats.org/drawingml/2006/diagram">
            <dgm:relIds xmlns:dgm="http://schemas.openxmlformats.org/drawingml/2006/diagram" r:cs="rId6" r:dm="rId3" r:lo="rId4" r:qs="rId5"/>
          </a:graphicData>
        </a:graphic>
      </p:graphicFrame>
      <p:pic>
        <p:nvPicPr>
          <p:cNvPr descr="C:\Users\user\Desktop\20101018163655377.jpg" id="3081" name="Picture 9"/>
          <p:cNvPicPr>
            <a:picLocks noChangeArrowheads="1" noChangeAspect="1"/>
          </p:cNvPicPr>
          <p:nvPr/>
        </p:nvPicPr>
        <p:blipFill>
          <a:blip r:embed="rId7">
            <a:extLst>
              <a:ext uri="{28A0092B-C50C-407E-A947-70E740481C1C}">
                <a14:useLocalDpi/>
              </a:ext>
            </a:extLst>
          </a:blip>
          <a:stretch>
            <a:fillRect/>
          </a:stretch>
        </p:blipFill>
        <p:spPr bwMode="auto">
          <a:xfrm>
            <a:off x="3422059" y="4303119"/>
            <a:ext cx="4042629" cy="2222227"/>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t02269940a71f8d4e60.jpg" id="3082" name="Picture 10"/>
          <p:cNvPicPr>
            <a:picLocks noChangeArrowheads="1" noChangeAspect="1"/>
          </p:cNvPicPr>
          <p:nvPr/>
        </p:nvPicPr>
        <p:blipFill>
          <a:blip r:embed="rId8">
            <a:extLst>
              <a:ext uri="{28A0092B-C50C-407E-A947-70E740481C1C}">
                <a14:useLocalDpi/>
              </a:ext>
            </a:extLst>
          </a:blip>
          <a:stretch>
            <a:fillRect/>
          </a:stretch>
        </p:blipFill>
        <p:spPr bwMode="auto">
          <a:xfrm>
            <a:off x="7672190" y="4303119"/>
            <a:ext cx="4042629" cy="2222227"/>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602819703"/>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0"/>
                                  </p:stCondLst>
                                  <p:childTnLst>
                                    <p:set>
                                      <p:cBhvr>
                                        <p:cTn dur="1" fill="hold" id="6">
                                          <p:stCondLst>
                                            <p:cond delay="0"/>
                                          </p:stCondLst>
                                        </p:cTn>
                                        <p:tgtEl>
                                          <p:spTgt spid="40"/>
                                        </p:tgtEl>
                                        <p:attrNameLst>
                                          <p:attrName>style.visibility</p:attrName>
                                        </p:attrNameLst>
                                      </p:cBhvr>
                                      <p:to>
                                        <p:strVal val="visible"/>
                                      </p:to>
                                    </p:set>
                                    <p:animScale>
                                      <p:cBhvr>
                                        <p:cTn decel="50000" dur="1000" fill="hold" id="7">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0"/>
                                        </p:tgtEl>
                                        <p:attrNameLst>
                                          <p:attrName>ppt_x</p:attrName>
                                          <p:attrName>ppt_y</p:attrName>
                                        </p:attrNameLst>
                                      </p:cBhvr>
                                    </p:animMotion>
                                    <p:animEffect filter="fade" transition="in">
                                      <p:cBhvr>
                                        <p:cTn dur="1000" id="9"/>
                                        <p:tgtEl>
                                          <p:spTgt spid="40"/>
                                        </p:tgtEl>
                                      </p:cBhvr>
                                    </p:animEffect>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41"/>
                                        </p:tgtEl>
                                        <p:attrNameLst>
                                          <p:attrName>style.visibility</p:attrName>
                                        </p:attrNameLst>
                                      </p:cBhvr>
                                      <p:to>
                                        <p:strVal val="visible"/>
                                      </p:to>
                                    </p:set>
                                    <p:animEffect filter="randombar(horizontal)" transition="in">
                                      <p:cBhvr>
                                        <p:cTn dur="500" id="13"/>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Graphic grpId="0" spid="41">
        <p:bldAsOne/>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6" name="图示 5"/>
          <p:cNvGraphicFramePr/>
          <p:nvPr>
            <p:extLst>
              <p:ext uri="{D42A27DB-BD31-4B8C-83A1-F6EECF244321}">
                <p14:modId val="930332129"/>
              </p:ext>
            </p:extLst>
          </p:nvPr>
        </p:nvGraphicFramePr>
        <p:xfrm>
          <a:off x="3296467" y="1484786"/>
          <a:ext cx="1512758" cy="1426641"/>
        </p:xfrm>
        <a:graphic>
          <a:graphicData uri="http://schemas.openxmlformats.org/drawingml/2006/diagram">
            <dgm:relIds xmlns:dgm="http://schemas.openxmlformats.org/drawingml/2006/diagram" r:cs="rId6" r:dm="rId3" r:lo="rId4" r:qs="rId5"/>
          </a:graphicData>
        </a:graphic>
      </p:graphicFrame>
      <p:pic>
        <p:nvPicPr>
          <p:cNvPr descr="E:\仝德志文件，勿删！\03-参考文档\！PPT图片及版面资源\06-PPT精选插图\04-图标\BAB60EF727855B50C4885422B3630889.png" id="7" name="Picture 2"/>
          <p:cNvPicPr>
            <a:picLocks noChangeArrowheads="1" noChangeAspect="1"/>
          </p:cNvPicPr>
          <p:nvPr/>
        </p:nvPicPr>
        <p:blipFill>
          <a:blip r:embed="rId7">
            <a:extLst>
              <a:ext uri="{28A0092B-C50C-407E-A947-70E740481C1C}">
                <a14:useLocalDpi/>
              </a:ext>
            </a:extLst>
          </a:blip>
          <a:stretch>
            <a:fillRect/>
          </a:stretch>
        </p:blipFill>
        <p:spPr bwMode="auto">
          <a:xfrm>
            <a:off x="9347502" y="4221088"/>
            <a:ext cx="2439353" cy="24384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258246" y="1700808"/>
            <a:ext cx="6449644" cy="1666037"/>
          </a:xfrm>
          <a:prstGeom prst="rect">
            <a:avLst/>
          </a:prstGeom>
          <a:noFill/>
        </p:spPr>
        <p:txBody>
          <a:bodyPr wrap="square">
            <a:spAutoFit/>
          </a:bodyPr>
          <a:lstStyle/>
          <a:p>
            <a:pPr>
              <a:lnSpc>
                <a:spcPct val="123000"/>
              </a:lnSpc>
              <a:defRPr/>
            </a:pPr>
            <a:r>
              <a:rPr altLang="en-US" b="1" lang="zh-CN" sz="2800">
                <a:solidFill>
                  <a:srgbClr val="FF0000"/>
                </a:solidFill>
                <a:latin charset="-122" pitchFamily="34" typeface="微软雅黑"/>
                <a:ea charset="-122" pitchFamily="34" typeface="微软雅黑"/>
              </a:rPr>
              <a:t>时间成本＝参加会议的人数×（与会者的准备时间＋与会者的旅行时间＋正式会议时间＋会议休息及耽搁时间）。</a:t>
            </a:r>
          </a:p>
        </p:txBody>
      </p:sp>
      <p:sp>
        <p:nvSpPr>
          <p:cNvPr id="9" name="TextBox 8"/>
          <p:cNvSpPr txBox="1"/>
          <p:nvPr/>
        </p:nvSpPr>
        <p:spPr>
          <a:xfrm>
            <a:off x="3656647" y="4221088"/>
            <a:ext cx="5402710" cy="1554480"/>
          </a:xfrm>
          <a:prstGeom prst="rect">
            <a:avLst/>
          </a:prstGeom>
          <a:noFill/>
        </p:spPr>
        <p:txBody>
          <a:bodyPr wrap="square">
            <a:spAutoFit/>
          </a:bodyPr>
          <a:lstStyle/>
          <a:p>
            <a:pPr>
              <a:lnSpc>
                <a:spcPct val="150000"/>
              </a:lnSpc>
              <a:defRPr/>
            </a:pPr>
            <a:r>
              <a:rPr altLang="en-US" lang="zh-CN" sz="1600">
                <a:solidFill>
                  <a:schemeClr val="tx1">
                    <a:lumMod val="65000"/>
                    <a:lumOff val="35000"/>
                  </a:schemeClr>
                </a:solidFill>
                <a:latin charset="-122" pitchFamily="34" typeface="微软雅黑"/>
                <a:ea charset="-122" pitchFamily="34" typeface="微软雅黑"/>
              </a:rPr>
              <a:t>而实际上我们用到会议上的时间远远大于实际计算的比例。大多数的会议并没有按照承诺的时间准时结束。而且，会议将我们整块的工作时间搞得支离破碎，从而降低了我们非开会时间的工作效率。</a:t>
            </a:r>
          </a:p>
        </p:txBody>
      </p:sp>
    </p:spTree>
    <p:extLst>
      <p:ext uri="{BB962C8B-B14F-4D97-AF65-F5344CB8AC3E}">
        <p14:creationId val="1845741538"/>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0" name="图示 9"/>
          <p:cNvGraphicFramePr/>
          <p:nvPr>
            <p:extLst>
              <p:ext uri="{D42A27DB-BD31-4B8C-83A1-F6EECF244321}">
                <p14:modId val="1323155742"/>
              </p:ext>
            </p:extLst>
          </p:nvPr>
        </p:nvGraphicFramePr>
        <p:xfrm>
          <a:off x="3286591" y="1484786"/>
          <a:ext cx="1512758" cy="1426641"/>
        </p:xfrm>
        <a:graphic>
          <a:graphicData uri="http://schemas.openxmlformats.org/drawingml/2006/diagram">
            <dgm:relIds xmlns:dgm="http://schemas.openxmlformats.org/drawingml/2006/diagram" r:cs="rId6" r:dm="rId3" r:lo="rId4" r:qs="rId5"/>
          </a:graphicData>
        </a:graphic>
      </p:graphicFrame>
      <p:sp>
        <p:nvSpPr>
          <p:cNvPr id="11" name="TextBox 10"/>
          <p:cNvSpPr txBox="1"/>
          <p:nvPr/>
        </p:nvSpPr>
        <p:spPr>
          <a:xfrm>
            <a:off x="5248370" y="1700808"/>
            <a:ext cx="6449644" cy="2190903"/>
          </a:xfrm>
          <a:prstGeom prst="rect">
            <a:avLst/>
          </a:prstGeom>
          <a:noFill/>
        </p:spPr>
        <p:txBody>
          <a:bodyPr wrap="square">
            <a:spAutoFit/>
          </a:bodyPr>
          <a:lstStyle/>
          <a:p>
            <a:pPr>
              <a:lnSpc>
                <a:spcPct val="123000"/>
              </a:lnSpc>
              <a:defRPr/>
            </a:pPr>
            <a:r>
              <a:rPr altLang="en-US" b="1" lang="zh-CN" sz="2800">
                <a:solidFill>
                  <a:srgbClr val="92D050"/>
                </a:solidFill>
                <a:latin charset="-122" pitchFamily="34" typeface="微软雅黑"/>
                <a:ea charset="-122" pitchFamily="34" typeface="微软雅黑"/>
              </a:rPr>
              <a:t>金钱成本＝开会的时间成本×与会人员平均每小时的工资＋场地费、设施费、文件复印费、交通费、茶水费、餐饮住宿费等的成本。</a:t>
            </a:r>
          </a:p>
        </p:txBody>
      </p:sp>
      <p:pic>
        <p:nvPicPr>
          <p:cNvPr descr="E:\仝德志文件，勿删！\03-参考文档\！PPT图片及版面资源\06-PPT精选插图\04-图标\1541240598.png" id="12" name="Picture 3"/>
          <p:cNvPicPr>
            <a:picLocks noChangeArrowheads="1" noChangeAspect="1"/>
          </p:cNvPicPr>
          <p:nvPr/>
        </p:nvPicPr>
        <p:blipFill>
          <a:blip r:embed="rId7">
            <a:extLst>
              <a:ext uri="{28A0092B-C50C-407E-A947-70E740481C1C}">
                <a14:useLocalDpi/>
              </a:ext>
            </a:extLst>
          </a:blip>
          <a:stretch>
            <a:fillRect/>
          </a:stretch>
        </p:blipFill>
        <p:spPr bwMode="auto">
          <a:xfrm>
            <a:off x="8445544" y="3606800"/>
            <a:ext cx="3252470" cy="3251200"/>
          </a:xfrm>
          <a:prstGeom prst="rect">
            <a:avLst/>
          </a:prstGeom>
          <a:noFill/>
          <a:extLst>
            <a:ext uri="{909E8E84-426E-40DD-AFC4-6F175D3DCCD1}">
              <a14:hiddenFill>
                <a:solidFill>
                  <a:srgbClr val="FFFFFF"/>
                </a:solidFill>
              </a14:hiddenFill>
            </a:ext>
          </a:extLst>
        </p:spPr>
      </p:pic>
    </p:spTree>
    <p:extLst>
      <p:ext uri="{BB962C8B-B14F-4D97-AF65-F5344CB8AC3E}">
        <p14:creationId val="255287320"/>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5" name="图示 4"/>
          <p:cNvGraphicFramePr/>
          <p:nvPr>
            <p:extLst>
              <p:ext uri="{D42A27DB-BD31-4B8C-83A1-F6EECF244321}">
                <p14:modId val="2345000643"/>
              </p:ext>
            </p:extLst>
          </p:nvPr>
        </p:nvGraphicFramePr>
        <p:xfrm>
          <a:off x="3303395" y="1484786"/>
          <a:ext cx="1512758" cy="1426641"/>
        </p:xfrm>
        <a:graphic>
          <a:graphicData uri="http://schemas.openxmlformats.org/drawingml/2006/diagram">
            <dgm:relIds xmlns:dgm="http://schemas.openxmlformats.org/drawingml/2006/diagram" r:cs="rId6" r:dm="rId3" r:lo="rId4" r:qs="rId5"/>
          </a:graphicData>
        </a:graphic>
      </p:graphicFrame>
      <p:sp>
        <p:nvSpPr>
          <p:cNvPr id="6" name="TextBox 5"/>
          <p:cNvSpPr txBox="1"/>
          <p:nvPr/>
        </p:nvSpPr>
        <p:spPr>
          <a:xfrm>
            <a:off x="5265174" y="1700808"/>
            <a:ext cx="6449644" cy="1141171"/>
          </a:xfrm>
          <a:prstGeom prst="rect">
            <a:avLst/>
          </a:prstGeom>
          <a:noFill/>
        </p:spPr>
        <p:txBody>
          <a:bodyPr wrap="square">
            <a:spAutoFit/>
          </a:bodyPr>
          <a:lstStyle/>
          <a:p>
            <a:pPr>
              <a:lnSpc>
                <a:spcPct val="123000"/>
              </a:lnSpc>
              <a:defRPr/>
            </a:pPr>
            <a:r>
              <a:rPr altLang="en-US" b="1" lang="zh-CN" sz="2800">
                <a:solidFill>
                  <a:srgbClr val="7030A0"/>
                </a:solidFill>
                <a:latin charset="-122" pitchFamily="34" typeface="微软雅黑"/>
                <a:ea charset="-122" pitchFamily="34" typeface="微软雅黑"/>
              </a:rPr>
              <a:t>效益成本＝参会人员若不用参加会议，那么在这段时间可以为公司带来的效益。</a:t>
            </a:r>
          </a:p>
        </p:txBody>
      </p:sp>
      <p:pic>
        <p:nvPicPr>
          <p:cNvPr descr="C:\Documents and Settings\tdz\桌面\未标题-1 拷贝.png" id="7" name="Picture 3"/>
          <p:cNvPicPr>
            <a:picLocks noChangeArrowheads="1" noChangeAspect="1"/>
          </p:cNvPicPr>
          <p:nvPr/>
        </p:nvPicPr>
        <p:blipFill>
          <a:blip r:embed="rId7">
            <a:extLst>
              <a:ext uri="{28A0092B-C50C-407E-A947-70E740481C1C}">
                <a14:useLocalDpi/>
              </a:ext>
            </a:extLst>
          </a:blip>
          <a:stretch>
            <a:fillRect/>
          </a:stretch>
        </p:blipFill>
        <p:spPr bwMode="auto">
          <a:xfrm>
            <a:off x="7985743" y="2852936"/>
            <a:ext cx="3596646" cy="3884662"/>
          </a:xfrm>
          <a:prstGeom prst="rect">
            <a:avLst/>
          </a:prstGeom>
          <a:noFill/>
          <a:extLst>
            <a:ext uri="{909E8E84-426E-40DD-AFC4-6F175D3DCCD1}">
              <a14:hiddenFill>
                <a:solidFill>
                  <a:srgbClr val="FFFFFF"/>
                </a:solidFill>
              </a14:hiddenFill>
            </a:ext>
          </a:extLst>
        </p:spPr>
      </p:pic>
    </p:spTree>
    <p:extLst>
      <p:ext uri="{BB962C8B-B14F-4D97-AF65-F5344CB8AC3E}">
        <p14:creationId val="3509383688"/>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2" name="图示 11"/>
          <p:cNvGraphicFramePr/>
          <p:nvPr>
            <p:extLst>
              <p:ext uri="{D42A27DB-BD31-4B8C-83A1-F6EECF244321}">
                <p14:modId val="708032663"/>
              </p:ext>
            </p:extLst>
          </p:nvPr>
        </p:nvGraphicFramePr>
        <p:xfrm>
          <a:off x="3303395" y="1484786"/>
          <a:ext cx="1512758" cy="1426641"/>
        </p:xfrm>
        <a:graphic>
          <a:graphicData uri="http://schemas.openxmlformats.org/drawingml/2006/diagram">
            <dgm:relIds xmlns:dgm="http://schemas.openxmlformats.org/drawingml/2006/diagram" r:cs="rId6" r:dm="rId3" r:lo="rId4" r:qs="rId5"/>
          </a:graphicData>
        </a:graphic>
      </p:graphicFrame>
      <p:sp>
        <p:nvSpPr>
          <p:cNvPr id="13" name="TextBox 12"/>
          <p:cNvSpPr txBox="1"/>
          <p:nvPr/>
        </p:nvSpPr>
        <p:spPr>
          <a:xfrm>
            <a:off x="5265174" y="1496417"/>
            <a:ext cx="6449644" cy="2715768"/>
          </a:xfrm>
          <a:prstGeom prst="rect">
            <a:avLst/>
          </a:prstGeom>
          <a:noFill/>
        </p:spPr>
        <p:txBody>
          <a:bodyPr wrap="square">
            <a:spAutoFit/>
          </a:bodyPr>
          <a:lstStyle/>
          <a:p>
            <a:pPr>
              <a:lnSpc>
                <a:spcPct val="123000"/>
              </a:lnSpc>
              <a:defRPr/>
            </a:pPr>
            <a:r>
              <a:rPr altLang="en-US" b="1" lang="zh-CN" sz="2800">
                <a:solidFill>
                  <a:srgbClr val="00B0F0"/>
                </a:solidFill>
                <a:latin charset="-122" pitchFamily="34" typeface="微软雅黑"/>
                <a:ea charset="-122" pitchFamily="34" typeface="微软雅黑"/>
              </a:rPr>
              <a:t>机会成本＝开会过程中，因未及时接听重要客户的电话而损失一大笔生意＋不能及时处理客户的投诉而得罪一批客户＋不能及时解决自己管辖范围内的突发事件带来的问题及持续影响等。</a:t>
            </a:r>
          </a:p>
        </p:txBody>
      </p:sp>
      <p:pic>
        <p:nvPicPr>
          <p:cNvPr descr="E:\仝德志文件，勿删！\03-参考文档\！PPT图片及版面资源\06-PPT精选插图\03-人物\pic985.jpg" id="14" name="Picture 2"/>
          <p:cNvPicPr>
            <a:picLocks noChangeArrowheads="1" noChangeAspect="1"/>
          </p:cNvPicPr>
          <p:nvPr/>
        </p:nvPicPr>
        <p:blipFill>
          <a:blip r:embed="rId7">
            <a:extLst>
              <a:ext uri="{28A0092B-C50C-407E-A947-70E740481C1C}">
                <a14:useLocalDpi/>
              </a:ext>
            </a:extLst>
          </a:blip>
          <a:stretch>
            <a:fillRect/>
          </a:stretch>
        </p:blipFill>
        <p:spPr bwMode="auto">
          <a:xfrm>
            <a:off x="5354369" y="3401662"/>
            <a:ext cx="6078191" cy="3127664"/>
          </a:xfrm>
          <a:prstGeom prst="rect">
            <a:avLst/>
          </a:prstGeom>
          <a:noFill/>
          <a:ln>
            <a:solidFill>
              <a:srgbClr val="0883C8"/>
            </a:solidFill>
          </a:ln>
          <a:extLst>
            <a:ext uri="{909E8E84-426E-40DD-AFC4-6F175D3DCCD1}">
              <a14:hiddenFill>
                <a:solidFill>
                  <a:srgbClr val="FFFFFF"/>
                </a:solidFill>
              </a14:hiddenFill>
            </a:ext>
          </a:extLst>
        </p:spPr>
      </p:pic>
      <p:graphicFrame>
        <p:nvGraphicFramePr>
          <p:cNvPr id="5" name="图示 4"/>
          <p:cNvGraphicFramePr/>
          <p:nvPr>
            <p:extLst>
              <p:ext uri="{D42A27DB-BD31-4B8C-83A1-F6EECF244321}">
                <p14:modId val="2869490143"/>
              </p:ext>
            </p:extLst>
          </p:nvPr>
        </p:nvGraphicFramePr>
        <p:xfrm>
          <a:off x="3303395" y="1484786"/>
          <a:ext cx="1512758" cy="1426641"/>
        </p:xfrm>
        <a:graphic>
          <a:graphicData uri="http://schemas.openxmlformats.org/drawingml/2006/diagram">
            <dgm:relIds xmlns:dgm="http://schemas.openxmlformats.org/drawingml/2006/diagram" r:cs="rId12" r:dm="rId9" r:lo="rId10" r:qs="rId11"/>
          </a:graphicData>
        </a:graphic>
      </p:graphicFrame>
    </p:spTree>
    <p:extLst>
      <p:ext uri="{BB962C8B-B14F-4D97-AF65-F5344CB8AC3E}">
        <p14:creationId val="4014580224"/>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仝德志文件，勿删！\03-参考文档\！PPT图片及版面资源\06-PPT精选插图\08-3D小人\黑板可写字.jpg" id="6" name="Picture 2"/>
          <p:cNvPicPr>
            <a:picLocks noChangeArrowheads="1" noChangeAspect="1"/>
          </p:cNvPicPr>
          <p:nvPr/>
        </p:nvPicPr>
        <p:blipFill>
          <a:blip r:embed="rId2">
            <a:extLst>
              <a:ext uri="{28A0092B-C50C-407E-A947-70E740481C1C}">
                <a14:useLocalDpi/>
              </a:ext>
            </a:extLst>
          </a:blip>
          <a:stretch>
            <a:fillRect/>
          </a:stretch>
        </p:blipFill>
        <p:spPr bwMode="auto">
          <a:xfrm>
            <a:off x="6192142" y="4437112"/>
            <a:ext cx="5738785" cy="2420888"/>
          </a:xfrm>
          <a:prstGeom prst="rect">
            <a:avLst/>
          </a:prstGeom>
          <a:noFill/>
          <a:extLst>
            <a:ext uri="{909E8E84-426E-40DD-AFC4-6F175D3DCCD1}">
              <a14:hiddenFill>
                <a:solidFill>
                  <a:srgbClr val="FFFFFF"/>
                </a:solidFill>
              </a14:hiddenFill>
            </a:ext>
          </a:extLst>
        </p:spPr>
      </p:pic>
      <p:sp>
        <p:nvSpPr>
          <p:cNvPr id="7" name="矩形 6"/>
          <p:cNvSpPr/>
          <p:nvPr/>
        </p:nvSpPr>
        <p:spPr>
          <a:xfrm>
            <a:off x="8656994" y="4653136"/>
            <a:ext cx="2926080" cy="640080"/>
          </a:xfrm>
          <a:prstGeom prst="rect">
            <a:avLst/>
          </a:prstGeom>
        </p:spPr>
        <p:txBody>
          <a:bodyPr wrap="none">
            <a:prstTxWarp prst="textCascadeDown">
              <a:avLst>
                <a:gd fmla="val 56666" name="adj"/>
              </a:avLst>
            </a:prstTxWarp>
            <a:spAutoFit/>
          </a:bodyPr>
          <a:lstStyle/>
          <a:p>
            <a:r>
              <a:rPr altLang="en-US" b="1" lang="zh-CN" sz="3600">
                <a:solidFill>
                  <a:schemeClr val="bg1"/>
                </a:solidFill>
                <a:latin charset="-122" pitchFamily="34" typeface="微软雅黑"/>
                <a:ea charset="-122" pitchFamily="34" typeface="微软雅黑"/>
              </a:rPr>
              <a:t>警惕会议成本</a:t>
            </a:r>
          </a:p>
        </p:txBody>
      </p:sp>
      <p:sp>
        <p:nvSpPr>
          <p:cNvPr id="19" name="矩形 18"/>
          <p:cNvSpPr>
            <a:spLocks noChangeAspect="1"/>
          </p:cNvSpPr>
          <p:nvPr/>
        </p:nvSpPr>
        <p:spPr>
          <a:xfrm>
            <a:off x="3349614" y="1556792"/>
            <a:ext cx="4287996" cy="3871980"/>
          </a:xfrm>
          <a:prstGeom prst="rect">
            <a:avLst/>
          </a:prstGeom>
          <a:solidFill>
            <a:schemeClr val="bg1">
              <a:lumMod val="95000"/>
            </a:schemeClr>
          </a:solidFill>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20" name="TextBox 19"/>
          <p:cNvSpPr txBox="1"/>
          <p:nvPr/>
        </p:nvSpPr>
        <p:spPr>
          <a:xfrm>
            <a:off x="3481269" y="2060848"/>
            <a:ext cx="4156341" cy="2790749"/>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日本太阳工业公司每次开会时总是把一个醒目的会议成本分配表贴在黑板上。成本的算法是：会议成本＝每小时平均工资的3倍×2×开会人数×会议时间（小时）。公式中平均工资所以乘3，是因为劳动产值高于平均工资；乘2是因为参加会议要中断经常性工作，损失要以2倍来计算。因此，参加会议的人越多，成本越高。有了成本分析，大家开会态度就会慎重，会议效果也十分明显。</a:t>
            </a:r>
          </a:p>
        </p:txBody>
      </p:sp>
      <p:pic>
        <p:nvPicPr>
          <p:cNvPr descr="E:\仝德志文件，勿删！\03-参考文档\！PPT图片及版面资源\06-PPT精选插图\12-标签\红色上角.png" id="21" name="Picture 3"/>
          <p:cNvPicPr>
            <a:picLocks noChangeArrowheads="1" noChangeAspect="1"/>
          </p:cNvPicPr>
          <p:nvPr/>
        </p:nvPicPr>
        <p:blipFill>
          <a:blip r:embed="rId3">
            <a:extLst>
              <a:ext uri="{28A0092B-C50C-407E-A947-70E740481C1C}">
                <a14:useLocalDpi/>
              </a:ext>
            </a:extLst>
          </a:blip>
          <a:stretch>
            <a:fillRect/>
          </a:stretch>
        </p:blipFill>
        <p:spPr bwMode="auto">
          <a:xfrm>
            <a:off x="4190753" y="1457261"/>
            <a:ext cx="3030133" cy="578189"/>
          </a:xfrm>
          <a:prstGeom prst="rect">
            <a:avLst/>
          </a:prstGeom>
          <a:noFill/>
          <a:extLst>
            <a:ext uri="{909E8E84-426E-40DD-AFC4-6F175D3DCCD1}">
              <a14:hiddenFill>
                <a:solidFill>
                  <a:srgbClr val="FFFFFF"/>
                </a:solidFill>
              </a14:hiddenFill>
            </a:ext>
          </a:extLst>
        </p:spPr>
      </p:pic>
      <p:sp>
        <p:nvSpPr>
          <p:cNvPr id="22" name="Rectangle 17"/>
          <p:cNvSpPr>
            <a:spLocks noChangeArrowheads="1"/>
          </p:cNvSpPr>
          <p:nvPr/>
        </p:nvSpPr>
        <p:spPr bwMode="auto">
          <a:xfrm>
            <a:off x="4767042" y="1531392"/>
            <a:ext cx="2041479" cy="420624"/>
          </a:xfrm>
          <a:prstGeom prst="rect">
            <a:avLst/>
          </a:prstGeom>
          <a:noFill/>
          <a:ln w="9525">
            <a:noFill/>
            <a:miter lim="800000"/>
          </a:ln>
          <a:effectLst/>
        </p:spPr>
        <p:txBody>
          <a:bodyPr wrap="square">
            <a:spAutoFit/>
          </a:bodyPr>
          <a:lstStyle/>
          <a:p>
            <a:pPr>
              <a:lnSpc>
                <a:spcPct val="120000"/>
              </a:lnSpc>
              <a:defRPr/>
            </a:pPr>
            <a:r>
              <a:rPr altLang="en-US" b="1" lang="zh-CN">
                <a:solidFill>
                  <a:schemeClr val="bg1"/>
                </a:solidFill>
                <a:latin charset="-122" pitchFamily="34" typeface="微软雅黑"/>
                <a:ea charset="-122" pitchFamily="34" typeface="微软雅黑"/>
              </a:rPr>
              <a:t>日本的会议管理</a:t>
            </a:r>
          </a:p>
        </p:txBody>
      </p:sp>
    </p:spTree>
    <p:extLst>
      <p:ext uri="{BB962C8B-B14F-4D97-AF65-F5344CB8AC3E}">
        <p14:creationId val="3950741308"/>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0"/>
                                  </p:stCondLst>
                                  <p:childTnLst>
                                    <p:set>
                                      <p:cBhvr>
                                        <p:cTn dur="1" fill="hold" id="6">
                                          <p:stCondLst>
                                            <p:cond delay="0"/>
                                          </p:stCondLst>
                                        </p:cTn>
                                        <p:tgtEl>
                                          <p:spTgt spid="20"/>
                                        </p:tgtEl>
                                        <p:attrNameLst>
                                          <p:attrName>style.visibility</p:attrName>
                                        </p:attrNameLst>
                                      </p:cBhvr>
                                      <p:to>
                                        <p:strVal val="visible"/>
                                      </p:to>
                                    </p:set>
                                    <p:animScale>
                                      <p:cBhvr>
                                        <p:cTn decel="50000" dur="1000" fill="hold" id="7">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0"/>
                                        </p:tgtEl>
                                        <p:attrNameLst>
                                          <p:attrName>ppt_x</p:attrName>
                                          <p:attrName>ppt_y</p:attrName>
                                        </p:attrNameLst>
                                      </p:cBhvr>
                                    </p:animMotion>
                                    <p:animEffect filter="fade" transition="in">
                                      <p:cBhvr>
                                        <p:cTn dur="1000" id="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0"/>
          <p:cNvSpPr txBox="1"/>
          <p:nvPr/>
        </p:nvSpPr>
        <p:spPr>
          <a:xfrm>
            <a:off x="1098719" y="4549770"/>
            <a:ext cx="8686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第二章</a:t>
            </a:r>
          </a:p>
        </p:txBody>
      </p:sp>
      <p:sp>
        <p:nvSpPr>
          <p:cNvPr id="2" name="TextBox 1"/>
          <p:cNvSpPr txBox="1"/>
          <p:nvPr/>
        </p:nvSpPr>
        <p:spPr>
          <a:xfrm>
            <a:off x="1098719" y="4947265"/>
            <a:ext cx="3738880" cy="701040"/>
          </a:xfrm>
          <a:prstGeom prst="rect">
            <a:avLst/>
          </a:prstGeom>
          <a:noFill/>
        </p:spPr>
        <p:txBody>
          <a:bodyPr rtlCol="0" wrap="none">
            <a:spAutoFit/>
          </a:bodyPr>
          <a:lstStyle/>
          <a:p>
            <a:r>
              <a:rPr altLang="en-US" b="1" lang="zh-CN" sz="4000">
                <a:solidFill>
                  <a:srgbClr val="287FE6"/>
                </a:solidFill>
                <a:latin charset="-122" pitchFamily="34" typeface="微软雅黑"/>
                <a:ea charset="-122" pitchFamily="34" typeface="微软雅黑"/>
              </a:rPr>
              <a:t>会议为什么低效</a:t>
            </a:r>
          </a:p>
        </p:txBody>
      </p:sp>
    </p:spTree>
    <p:extLst>
      <p:ext uri="{BB962C8B-B14F-4D97-AF65-F5344CB8AC3E}">
        <p14:creationId val="1348021159"/>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200" fill="hold" id="7"/>
                                        <p:tgtEl>
                                          <p:spTgt spid="11"/>
                                        </p:tgtEl>
                                        <p:attrNameLst>
                                          <p:attrName>ppt_x</p:attrName>
                                        </p:attrNameLst>
                                      </p:cBhvr>
                                      <p:tavLst>
                                        <p:tav tm="0">
                                          <p:val>
                                            <p:strVal val="1+#ppt_w/2"/>
                                          </p:val>
                                        </p:tav>
                                        <p:tav tm="100000">
                                          <p:val>
                                            <p:strVal val="#ppt_x"/>
                                          </p:val>
                                        </p:tav>
                                      </p:tavLst>
                                    </p:anim>
                                    <p:anim calcmode="lin" valueType="num">
                                      <p:cBhvr additive="base">
                                        <p:cTn dur="2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00"/>
                            </p:stCondLst>
                            <p:childTnLst>
                              <p:par>
                                <p:cTn fill="hold" grpId="0" id="10" nodeType="afterEffect" presetClass="entr" presetID="1" presetSubtype="0">
                                  <p:stCondLst>
                                    <p:cond delay="0"/>
                                  </p:stCondLst>
                                  <p:childTnLst>
                                    <p:set>
                                      <p:cBhvr>
                                        <p:cTn dur="1" fill="hold" id="11">
                                          <p:stCondLst>
                                            <p:cond delay="0"/>
                                          </p:stCondLst>
                                        </p:cTn>
                                        <p:tgtEl>
                                          <p:spTgt spid="2"/>
                                        </p:tgtEl>
                                        <p:attrNameLst>
                                          <p:attrName>style.visibility</p:attrName>
                                        </p:attrNameLst>
                                      </p:cBhvr>
                                      <p:to>
                                        <p:strVal val="visible"/>
                                      </p:to>
                                    </p:set>
                                  </p:childTnLst>
                                </p:cTn>
                              </p:par>
                              <p:par>
                                <p:cTn accel="50000" decel="50000" fill="hold" grpId="1" id="12"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13"/>
                                        <p:tgtEl>
                                          <p:spTgt spid="2"/>
                                        </p:tgtEl>
                                        <p:attrNameLst>
                                          <p:attrName>ppt_x</p:attrName>
                                          <p:attrName>ppt_y</p:attrName>
                                        </p:attrNameLst>
                                      </p:cBhvr>
                                      <p:rCtr x="0" y="599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
      <p:bldP grpId="1" spid="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仝德志文件，勿删！\03-参考文档\！PPT图片及版面资源\06-PPT精选插图\06-问号\问号_027.jpg" id="47" name="Picture 2"/>
          <p:cNvPicPr>
            <a:picLocks noChangeArrowheads="1" noChangeAspect="1"/>
          </p:cNvPicPr>
          <p:nvPr/>
        </p:nvPicPr>
        <p:blipFill>
          <a:blip r:embed="rId2">
            <a:extLst>
              <a:ext uri="{28A0092B-C50C-407E-A947-70E740481C1C}">
                <a14:useLocalDpi/>
              </a:ext>
            </a:extLst>
          </a:blip>
          <a:stretch>
            <a:fillRect/>
          </a:stretch>
        </p:blipFill>
        <p:spPr bwMode="auto">
          <a:xfrm>
            <a:off x="7396842" y="3261847"/>
            <a:ext cx="4796746" cy="3596155"/>
          </a:xfrm>
          <a:prstGeom prst="rect">
            <a:avLst/>
          </a:prstGeom>
          <a:noFill/>
          <a:extLst>
            <a:ext uri="{909E8E84-426E-40DD-AFC4-6F175D3DCCD1}">
              <a14:hiddenFill>
                <a:solidFill>
                  <a:srgbClr val="FFFFFF"/>
                </a:solidFill>
              </a14:hiddenFill>
            </a:ext>
          </a:extLst>
        </p:spPr>
      </p:pic>
      <p:grpSp>
        <p:nvGrpSpPr>
          <p:cNvPr id="48" name="组合 47"/>
          <p:cNvGrpSpPr/>
          <p:nvPr/>
        </p:nvGrpSpPr>
        <p:grpSpPr>
          <a:xfrm>
            <a:off x="2505205" y="1567798"/>
            <a:ext cx="5103555" cy="5101562"/>
            <a:chOff x="1918742" y="919726"/>
            <a:chExt cx="4669482" cy="4669482"/>
          </a:xfrm>
        </p:grpSpPr>
        <p:grpSp>
          <p:nvGrpSpPr>
            <p:cNvPr id="49" name="组合 48"/>
            <p:cNvGrpSpPr/>
            <p:nvPr/>
          </p:nvGrpSpPr>
          <p:grpSpPr>
            <a:xfrm>
              <a:off x="1918742" y="919726"/>
              <a:ext cx="4669482" cy="4669482"/>
              <a:chOff x="3744276" y="-421488"/>
              <a:chExt cx="4669482" cy="4669482"/>
            </a:xfrm>
          </p:grpSpPr>
          <p:sp>
            <p:nvSpPr>
              <p:cNvPr id="51" name="椭圆 50"/>
              <p:cNvSpPr/>
              <p:nvPr/>
            </p:nvSpPr>
            <p:spPr>
              <a:xfrm>
                <a:off x="3744276" y="-421488"/>
                <a:ext cx="4669482" cy="4669482"/>
              </a:xfrm>
              <a:prstGeom prst="ellipse">
                <a:avLst/>
              </a:prstGeom>
              <a:solidFill>
                <a:srgbClr val="FF9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4011798" y="-153966"/>
                <a:ext cx="4134437" cy="413443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0" name="TextBox 49">
              <a:hlinkClick action="ppaction://noaction"/>
            </p:cNvPr>
            <p:cNvSpPr txBox="1"/>
            <p:nvPr/>
          </p:nvSpPr>
          <p:spPr>
            <a:xfrm>
              <a:off x="2633671" y="1922313"/>
              <a:ext cx="3456924" cy="2628037"/>
            </a:xfrm>
            <a:prstGeom prst="rect">
              <a:avLst/>
            </a:prstGeom>
            <a:noFill/>
          </p:spPr>
          <p:txBody>
            <a:bodyPr rtlCol="0" wrap="square">
              <a:spAutoFit/>
            </a:bodyPr>
            <a:lstStyle/>
            <a:p>
              <a:pPr algn="ctr">
                <a:lnSpc>
                  <a:spcPct val="114000"/>
                </a:lnSpc>
              </a:pPr>
              <a:r>
                <a:rPr altLang="zh-CN" lang="en-US" sz="2000">
                  <a:solidFill>
                    <a:schemeClr val="bg1"/>
                  </a:solidFill>
                  <a:latin charset="-122" pitchFamily="34" typeface="微软雅黑"/>
                  <a:ea charset="-122" pitchFamily="34" typeface="微软雅黑"/>
                </a:rPr>
                <a:t>《哈佛商业评论》05年第7期中有这样的一句话：“任何会议都是要么富有成效，要么纯粹浪费时间，二者必居其一。”无效的会议不仅是一种管理成本的浪费，而且也会引起与会者对会议和公司管理现状的不满，使大家心生倦怠感，从而降低团队的凝聚力。</a:t>
              </a:r>
            </a:p>
          </p:txBody>
        </p:sp>
      </p:grpSp>
      <p:sp>
        <p:nvSpPr>
          <p:cNvPr id="53" name="TextBox 52"/>
          <p:cNvSpPr txBox="1"/>
          <p:nvPr/>
        </p:nvSpPr>
        <p:spPr>
          <a:xfrm>
            <a:off x="6922072" y="1340770"/>
            <a:ext cx="5271517" cy="822960"/>
          </a:xfrm>
          <a:prstGeom prst="rect">
            <a:avLst/>
          </a:prstGeom>
          <a:noFill/>
        </p:spPr>
        <p:txBody>
          <a:bodyPr lIns="0" rtlCol="0" wrap="square">
            <a:spAutoFit/>
          </a:bodyPr>
          <a:lstStyle/>
          <a:p>
            <a:r>
              <a:rPr altLang="en-US" b="1" lang="zh-CN" sz="4800">
                <a:solidFill>
                  <a:srgbClr val="FF0000"/>
                </a:solidFill>
                <a:latin charset="-122" pitchFamily="34" typeface="微软雅黑"/>
                <a:ea charset="-122" pitchFamily="34" typeface="微软雅黑"/>
              </a:rPr>
              <a:t>会议为什么低效？</a:t>
            </a:r>
          </a:p>
        </p:txBody>
      </p:sp>
    </p:spTree>
    <p:extLst>
      <p:ext uri="{BB962C8B-B14F-4D97-AF65-F5344CB8AC3E}">
        <p14:creationId val="305709885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500"/>
                                  </p:stCondLst>
                                  <p:childTnLst>
                                    <p:set>
                                      <p:cBhvr>
                                        <p:cTn dur="1" fill="hold" id="6">
                                          <p:stCondLst>
                                            <p:cond delay="0"/>
                                          </p:stCondLst>
                                        </p:cTn>
                                        <p:tgtEl>
                                          <p:spTgt spid="48"/>
                                        </p:tgtEl>
                                        <p:attrNameLst>
                                          <p:attrName>style.visibility</p:attrName>
                                        </p:attrNameLst>
                                      </p:cBhvr>
                                      <p:to>
                                        <p:strVal val="visible"/>
                                      </p:to>
                                    </p:set>
                                    <p:anim calcmode="lin" valueType="num">
                                      <p:cBhvr>
                                        <p:cTn dur="100" fill="hold" id="7"/>
                                        <p:tgtEl>
                                          <p:spTgt spid="48"/>
                                        </p:tgtEl>
                                        <p:attrNameLst>
                                          <p:attrName>ppt_w</p:attrName>
                                        </p:attrNameLst>
                                      </p:cBhvr>
                                      <p:tavLst>
                                        <p:tav tm="0">
                                          <p:val>
                                            <p:fltVal val="0"/>
                                          </p:val>
                                        </p:tav>
                                        <p:tav tm="100000">
                                          <p:val>
                                            <p:strVal val="#ppt_w"/>
                                          </p:val>
                                        </p:tav>
                                      </p:tavLst>
                                    </p:anim>
                                    <p:anim calcmode="lin" valueType="num">
                                      <p:cBhvr>
                                        <p:cTn dur="100" fill="hold" id="8"/>
                                        <p:tgtEl>
                                          <p:spTgt spid="48"/>
                                        </p:tgtEl>
                                        <p:attrNameLst>
                                          <p:attrName>ppt_h</p:attrName>
                                        </p:attrNameLst>
                                      </p:cBhvr>
                                      <p:tavLst>
                                        <p:tav tm="0">
                                          <p:val>
                                            <p:fltVal val="0"/>
                                          </p:val>
                                        </p:tav>
                                        <p:tav tm="100000">
                                          <p:val>
                                            <p:strVal val="#ppt_h"/>
                                          </p:val>
                                        </p:tav>
                                      </p:tavLst>
                                    </p:anim>
                                    <p:animEffect filter="fade" transition="in">
                                      <p:cBhvr>
                                        <p:cTn dur="100" id="9"/>
                                        <p:tgtEl>
                                          <p:spTgt spid="48"/>
                                        </p:tgtEl>
                                      </p:cBhvr>
                                    </p:animEffect>
                                  </p:childTnLst>
                                </p:cTn>
                              </p:par>
                              <p:par>
                                <p:cTn fill="hold" id="10" nodeType="withEffect" presetClass="emph" presetID="6" presetSubtype="0">
                                  <p:stCondLst>
                                    <p:cond delay="600"/>
                                  </p:stCondLst>
                                  <p:childTnLst>
                                    <p:animScale>
                                      <p:cBhvr>
                                        <p:cTn dur="100" fill="hold" id="11"/>
                                        <p:tgtEl>
                                          <p:spTgt spid="48"/>
                                        </p:tgtEl>
                                      </p:cBhvr>
                                      <p:by x="110000" y="110000"/>
                                    </p:animScale>
                                  </p:childTnLst>
                                </p:cTn>
                              </p:par>
                              <p:par>
                                <p:cTn fill="hold" id="12" nodeType="withEffect" presetClass="emph" presetID="6" presetSubtype="0">
                                  <p:stCondLst>
                                    <p:cond delay="700"/>
                                  </p:stCondLst>
                                  <p:childTnLst>
                                    <p:animScale>
                                      <p:cBhvr>
                                        <p:cTn dur="200" fill="hold" id="13"/>
                                        <p:tgtEl>
                                          <p:spTgt spid="48"/>
                                        </p:tgtEl>
                                      </p:cBhvr>
                                      <p:by x="90000" y="90000"/>
                                    </p:animScale>
                                  </p:childTnLst>
                                </p:cTn>
                              </p:par>
                              <p:par>
                                <p:cTn fill="hold" id="14" nodeType="withEffect" presetClass="emph" presetID="6" presetSubtype="0">
                                  <p:stCondLst>
                                    <p:cond delay="900"/>
                                  </p:stCondLst>
                                  <p:childTnLst>
                                    <p:animScale>
                                      <p:cBhvr>
                                        <p:cTn dur="100" fill="hold" id="15"/>
                                        <p:tgtEl>
                                          <p:spTgt spid="48"/>
                                        </p:tgtEl>
                                      </p:cBhvr>
                                      <p:by x="105000" y="105000"/>
                                    </p:animScale>
                                  </p:childTnLst>
                                </p:cTn>
                              </p:par>
                              <p:par>
                                <p:cTn fill="hold" id="16" nodeType="withEffect" presetClass="emph" presetID="6" presetSubtype="0">
                                  <p:stCondLst>
                                    <p:cond delay="1000"/>
                                  </p:stCondLst>
                                  <p:childTnLst>
                                    <p:animScale>
                                      <p:cBhvr>
                                        <p:cTn dur="200" fill="hold" id="17"/>
                                        <p:tgtEl>
                                          <p:spTgt spid="48"/>
                                        </p:tgtEl>
                                      </p:cBhvr>
                                      <p:by x="95000" y="95000"/>
                                    </p:animScale>
                                  </p:childTnLst>
                                </p:cTn>
                              </p:par>
                            </p:childTnLst>
                          </p:cTn>
                        </p:par>
                        <p:par>
                          <p:cTn fill="hold" id="18" nodeType="afterGroup">
                            <p:stCondLst>
                              <p:cond delay="1200"/>
                            </p:stCondLst>
                            <p:childTnLst>
                              <p:par>
                                <p:cTn fill="hold" grpId="0" id="19" nodeType="afterEffect" presetClass="entr" presetID="22" presetSubtype="8">
                                  <p:stCondLst>
                                    <p:cond delay="0"/>
                                  </p:stCondLst>
                                  <p:childTnLst>
                                    <p:set>
                                      <p:cBhvr>
                                        <p:cTn dur="1" fill="hold" id="20">
                                          <p:stCondLst>
                                            <p:cond delay="0"/>
                                          </p:stCondLst>
                                        </p:cTn>
                                        <p:tgtEl>
                                          <p:spTgt spid="53"/>
                                        </p:tgtEl>
                                        <p:attrNameLst>
                                          <p:attrName>style.visibility</p:attrName>
                                        </p:attrNameLst>
                                      </p:cBhvr>
                                      <p:to>
                                        <p:strVal val="visible"/>
                                      </p:to>
                                    </p:set>
                                    <p:animEffect filter="wipe(left)" transition="in">
                                      <p:cBhvr>
                                        <p:cTn dur="500" id="21"/>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Local Settings\Temp\SoEasy\9CB3B03916EA1DC6F6FA69042CD36278.jpg" id="20" name="Picture 2"/>
          <p:cNvPicPr>
            <a:picLocks noChangeArrowheads="1" noChangeAspect="1"/>
          </p:cNvPicPr>
          <p:nvPr/>
        </p:nvPicPr>
        <p:blipFill>
          <a:blip r:embed="rId2">
            <a:extLst>
              <a:ext uri="{28A0092B-C50C-407E-A947-70E740481C1C}">
                <a14:useLocalDpi/>
              </a:ext>
            </a:extLst>
          </a:blip>
          <a:stretch>
            <a:fillRect/>
          </a:stretch>
        </p:blipFill>
        <p:spPr bwMode="auto">
          <a:xfrm>
            <a:off x="4799350" y="1619924"/>
            <a:ext cx="2520984" cy="3354540"/>
          </a:xfrm>
          <a:prstGeom prst="rect">
            <a:avLst/>
          </a:prstGeom>
          <a:noFill/>
          <a:ln w="19050">
            <a:solidFill>
              <a:srgbClr val="0883E8"/>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Local Settings\Temp\SoEasy\2A993A1C0676381B99EE7E5DE5A7A7D7.jpg" id="21" name="Picture 3"/>
          <p:cNvPicPr>
            <a:picLocks noChangeArrowheads="1" noChangeAspect="1"/>
          </p:cNvPicPr>
          <p:nvPr/>
        </p:nvPicPr>
        <p:blipFill>
          <a:blip r:embed="rId3">
            <a:extLst>
              <a:ext uri="{28A0092B-C50C-407E-A947-70E740481C1C}">
                <a14:useLocalDpi/>
              </a:ext>
            </a:extLst>
          </a:blip>
          <a:stretch>
            <a:fillRect/>
          </a:stretch>
        </p:blipFill>
        <p:spPr bwMode="auto">
          <a:xfrm>
            <a:off x="8401156" y="1619924"/>
            <a:ext cx="2520984" cy="3354540"/>
          </a:xfrm>
          <a:prstGeom prst="rect">
            <a:avLst/>
          </a:prstGeom>
          <a:noFill/>
          <a:ln w="19050">
            <a:solidFill>
              <a:srgbClr val="0883E8"/>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Local Settings\Temp\SoEasy\C836881363350DC6E4C837BC4EC538BA.jpg" id="22" name="Picture 4"/>
          <p:cNvPicPr>
            <a:picLocks noChangeArrowheads="1" noChangeAspect="1"/>
          </p:cNvPicPr>
          <p:nvPr/>
        </p:nvPicPr>
        <p:blipFill>
          <a:blip r:embed="rId4">
            <a:extLst>
              <a:ext uri="{28A0092B-C50C-407E-A947-70E740481C1C}">
                <a14:useLocalDpi/>
              </a:ext>
            </a:extLst>
          </a:blip>
          <a:stretch>
            <a:fillRect/>
          </a:stretch>
        </p:blipFill>
        <p:spPr bwMode="auto">
          <a:xfrm>
            <a:off x="1197543" y="1615064"/>
            <a:ext cx="2520984" cy="3364260"/>
          </a:xfrm>
          <a:prstGeom prst="rect">
            <a:avLst/>
          </a:prstGeom>
          <a:noFill/>
          <a:ln w="19050">
            <a:solidFill>
              <a:srgbClr val="0883E8"/>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23" name="燕尾形 22"/>
          <p:cNvSpPr/>
          <p:nvPr/>
        </p:nvSpPr>
        <p:spPr>
          <a:xfrm>
            <a:off x="4799350" y="5301208"/>
            <a:ext cx="2520984" cy="504000"/>
          </a:xfrm>
          <a:prstGeom prst="chevron">
            <a:avLst>
              <a:gd fmla="val 17852"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lIns="0" rIns="0" vert="horz"/>
          <a:lstStyle/>
          <a:p>
            <a:pPr algn="ctr"/>
            <a:endParaRPr altLang="en-US" kern="10" lang="zh-CN">
              <a:ln w="9525">
                <a:solidFill>
                  <a:sysClr lastClr="FFFFFF" val="window"/>
                </a:solidFill>
                <a:round/>
              </a:ln>
              <a:solidFill>
                <a:sysClr lastClr="FFFFFF" val="window"/>
              </a:solidFill>
              <a:latin charset="-122" pitchFamily="34" typeface="微软雅黑"/>
              <a:ea charset="-122" pitchFamily="34" typeface="微软雅黑"/>
            </a:endParaRPr>
          </a:p>
        </p:txBody>
      </p:sp>
      <p:sp>
        <p:nvSpPr>
          <p:cNvPr id="24" name="燕尾形 23"/>
          <p:cNvSpPr/>
          <p:nvPr/>
        </p:nvSpPr>
        <p:spPr>
          <a:xfrm>
            <a:off x="8401156" y="5301208"/>
            <a:ext cx="2520984" cy="504000"/>
          </a:xfrm>
          <a:prstGeom prst="chevron">
            <a:avLst>
              <a:gd fmla="val 17852"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lIns="0" rIns="0" vert="horz"/>
          <a:lstStyle/>
          <a:p>
            <a:pPr algn="ctr"/>
            <a:endParaRPr altLang="en-US" kern="10" lang="zh-CN">
              <a:ln w="9525">
                <a:solidFill>
                  <a:sysClr lastClr="FFFFFF" val="window"/>
                </a:solidFill>
                <a:round/>
              </a:ln>
              <a:solidFill>
                <a:sysClr lastClr="FFFFFF" val="window"/>
              </a:solidFill>
              <a:latin charset="-122" pitchFamily="34" typeface="微软雅黑"/>
              <a:ea charset="-122" pitchFamily="34" typeface="微软雅黑"/>
            </a:endParaRPr>
          </a:p>
        </p:txBody>
      </p:sp>
      <p:sp>
        <p:nvSpPr>
          <p:cNvPr id="25" name="五边形 24"/>
          <p:cNvSpPr/>
          <p:nvPr/>
        </p:nvSpPr>
        <p:spPr>
          <a:xfrm>
            <a:off x="1197543" y="5301208"/>
            <a:ext cx="2520984" cy="504000"/>
          </a:xfrm>
          <a:prstGeom prst="homePlate">
            <a:avLst>
              <a:gd fmla="val 19708"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lIns="0" rIns="0" vert="horz"/>
          <a:lstStyle/>
          <a:p>
            <a:pPr algn="ctr"/>
            <a:endParaRPr altLang="en-US" b="1" kern="10" lang="zh-CN">
              <a:ln w="9525">
                <a:solidFill>
                  <a:sysClr lastClr="FFFFFF" val="window"/>
                </a:solidFill>
                <a:round/>
              </a:ln>
              <a:solidFill>
                <a:sysClr lastClr="FFFFFF" val="window"/>
              </a:solidFill>
              <a:latin charset="-122" pitchFamily="34" typeface="微软雅黑"/>
              <a:ea charset="-122" pitchFamily="34" typeface="微软雅黑"/>
            </a:endParaRPr>
          </a:p>
        </p:txBody>
      </p:sp>
      <p:sp>
        <p:nvSpPr>
          <p:cNvPr id="2" name="TextBox 1"/>
          <p:cNvSpPr txBox="1"/>
          <p:nvPr/>
        </p:nvSpPr>
        <p:spPr>
          <a:xfrm>
            <a:off x="1903822" y="5368542"/>
            <a:ext cx="10972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会议概述</a:t>
            </a:r>
          </a:p>
        </p:txBody>
      </p:sp>
      <p:sp>
        <p:nvSpPr>
          <p:cNvPr id="27" name="TextBox 26"/>
          <p:cNvSpPr txBox="1"/>
          <p:nvPr/>
        </p:nvSpPr>
        <p:spPr>
          <a:xfrm>
            <a:off x="5159244" y="5368542"/>
            <a:ext cx="17830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会议为什么低效</a:t>
            </a:r>
          </a:p>
        </p:txBody>
      </p:sp>
      <p:sp>
        <p:nvSpPr>
          <p:cNvPr id="28" name="TextBox 27"/>
          <p:cNvSpPr txBox="1"/>
          <p:nvPr/>
        </p:nvSpPr>
        <p:spPr>
          <a:xfrm>
            <a:off x="8645589" y="5368542"/>
            <a:ext cx="20116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如何提高会议效能</a:t>
            </a:r>
          </a:p>
        </p:txBody>
      </p:sp>
    </p:spTree>
    <p:extLst>
      <p:ext uri="{BB962C8B-B14F-4D97-AF65-F5344CB8AC3E}">
        <p14:creationId val="3402398237"/>
      </p:ext>
    </p:extLst>
  </p:cSld>
  <p:clrMapOvr>
    <a:masterClrMapping/>
  </p:clrMapOvr>
  <mc:AlternateContent>
    <mc:Choice Requires="p14">
      <p:transition>
        <p14:flythrough hasBounce="1"/>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200" id="7"/>
                                        <p:tgtEl>
                                          <p:spTgt spid="25"/>
                                        </p:tgtEl>
                                      </p:cBhvr>
                                    </p:animEffect>
                                  </p:childTnLst>
                                </p:cTn>
                              </p:par>
                              <p:par>
                                <p:cTn fill="hold" grpId="0" id="8" nodeType="withEffect" presetClass="entr" presetID="10" presetSubtype="0">
                                  <p:stCondLst>
                                    <p:cond delay="100"/>
                                  </p:stCondLst>
                                  <p:childTnLst>
                                    <p:set>
                                      <p:cBhvr>
                                        <p:cTn dur="1" fill="hold" id="9">
                                          <p:stCondLst>
                                            <p:cond delay="0"/>
                                          </p:stCondLst>
                                        </p:cTn>
                                        <p:tgtEl>
                                          <p:spTgt spid="23"/>
                                        </p:tgtEl>
                                        <p:attrNameLst>
                                          <p:attrName>style.visibility</p:attrName>
                                        </p:attrNameLst>
                                      </p:cBhvr>
                                      <p:to>
                                        <p:strVal val="visible"/>
                                      </p:to>
                                    </p:set>
                                    <p:animEffect filter="fade" transition="in">
                                      <p:cBhvr>
                                        <p:cTn dur="200" id="10"/>
                                        <p:tgtEl>
                                          <p:spTgt spid="23"/>
                                        </p:tgtEl>
                                      </p:cBhvr>
                                    </p:animEffect>
                                  </p:childTnLst>
                                </p:cTn>
                              </p:par>
                              <p:par>
                                <p:cTn fill="hold" grpId="0" id="11" nodeType="withEffect" presetClass="entr" presetID="10" presetSubtype="0">
                                  <p:stCondLst>
                                    <p:cond delay="200"/>
                                  </p:stCondLst>
                                  <p:childTnLst>
                                    <p:set>
                                      <p:cBhvr>
                                        <p:cTn dur="1" fill="hold" id="12">
                                          <p:stCondLst>
                                            <p:cond delay="0"/>
                                          </p:stCondLst>
                                        </p:cTn>
                                        <p:tgtEl>
                                          <p:spTgt spid="24"/>
                                        </p:tgtEl>
                                        <p:attrNameLst>
                                          <p:attrName>style.visibility</p:attrName>
                                        </p:attrNameLst>
                                      </p:cBhvr>
                                      <p:to>
                                        <p:strVal val="visible"/>
                                      </p:to>
                                    </p:set>
                                    <p:animEffect filter="fade" transition="in">
                                      <p:cBhvr>
                                        <p:cTn dur="200" id="1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文本1"/>
          <p:cNvGrpSpPr/>
          <p:nvPr/>
        </p:nvGrpSpPr>
        <p:grpSpPr>
          <a:xfrm>
            <a:off x="4548028" y="1553834"/>
            <a:ext cx="7238827" cy="552391"/>
            <a:chOff x="3718559" y="1453008"/>
            <a:chExt cx="3901441" cy="445294"/>
          </a:xfrm>
        </p:grpSpPr>
        <p:sp>
          <p:nvSpPr>
            <p:cNvPr id="17" name="任意多边形 16"/>
            <p:cNvSpPr/>
            <p:nvPr/>
          </p:nvSpPr>
          <p:spPr>
            <a:xfrm>
              <a:off x="3718559" y="1453008"/>
              <a:ext cx="3901441" cy="4452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lvl="1" marL="0">
                <a:defRPr/>
              </a:pPr>
              <a:endParaRPr altLang="en-US" kern="0" lang="zh-CN" sz="1600">
                <a:solidFill>
                  <a:sysClr lastClr="000000" val="windowText"/>
                </a:solidFill>
              </a:endParaRPr>
            </a:p>
          </p:txBody>
        </p:sp>
        <p:sp>
          <p:nvSpPr>
            <p:cNvPr id="18" name="任意多边形 17"/>
            <p:cNvSpPr/>
            <p:nvPr/>
          </p:nvSpPr>
          <p:spPr>
            <a:xfrm>
              <a:off x="3743959" y="1465708"/>
              <a:ext cx="3850641" cy="4198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rgbClr val="646464"/>
                  </a:solidFill>
                  <a:ea charset="-122" pitchFamily="34" typeface="微软雅黑"/>
                </a:rPr>
                <a:t>没有核心主题，或主题不明确，或议题繁多。这是导致会议低效的根本原因。</a:t>
              </a:r>
            </a:p>
          </p:txBody>
        </p:sp>
      </p:grpSp>
      <p:grpSp>
        <p:nvGrpSpPr>
          <p:cNvPr id="19" name="文本2"/>
          <p:cNvGrpSpPr/>
          <p:nvPr/>
        </p:nvGrpSpPr>
        <p:grpSpPr>
          <a:xfrm>
            <a:off x="4548028" y="2278846"/>
            <a:ext cx="7238827" cy="552391"/>
            <a:chOff x="3718559" y="2037456"/>
            <a:chExt cx="3901441" cy="445294"/>
          </a:xfrm>
        </p:grpSpPr>
        <p:sp>
          <p:nvSpPr>
            <p:cNvPr id="20" name="任意多边形 19"/>
            <p:cNvSpPr/>
            <p:nvPr/>
          </p:nvSpPr>
          <p:spPr>
            <a:xfrm>
              <a:off x="3718559" y="2037456"/>
              <a:ext cx="3901441" cy="4452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lvl="1" marL="0">
                <a:defRPr/>
              </a:pPr>
              <a:endParaRPr altLang="en-US" kern="0" lang="zh-CN" sz="1600">
                <a:solidFill>
                  <a:sysClr lastClr="000000" val="windowText"/>
                </a:solidFill>
              </a:endParaRPr>
            </a:p>
          </p:txBody>
        </p:sp>
        <p:sp>
          <p:nvSpPr>
            <p:cNvPr id="21" name="任意多边形 20"/>
            <p:cNvSpPr/>
            <p:nvPr/>
          </p:nvSpPr>
          <p:spPr>
            <a:xfrm>
              <a:off x="3743959" y="2050156"/>
              <a:ext cx="3850641" cy="4198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rgbClr val="646464"/>
                  </a:solidFill>
                  <a:ea charset="-122" pitchFamily="34" typeface="微软雅黑"/>
                </a:rPr>
                <a:t>没有明确的会议议程及时间分配规则，导致会议的进展和时间很难把控。</a:t>
              </a:r>
            </a:p>
          </p:txBody>
        </p:sp>
      </p:grpSp>
      <p:grpSp>
        <p:nvGrpSpPr>
          <p:cNvPr id="22" name="文本3"/>
          <p:cNvGrpSpPr/>
          <p:nvPr/>
        </p:nvGrpSpPr>
        <p:grpSpPr>
          <a:xfrm>
            <a:off x="4548028" y="3003858"/>
            <a:ext cx="7238827" cy="552391"/>
            <a:chOff x="3718559" y="2621904"/>
            <a:chExt cx="3901441" cy="445294"/>
          </a:xfrm>
        </p:grpSpPr>
        <p:sp>
          <p:nvSpPr>
            <p:cNvPr id="23" name="任意多边形 22"/>
            <p:cNvSpPr/>
            <p:nvPr/>
          </p:nvSpPr>
          <p:spPr>
            <a:xfrm>
              <a:off x="3718559" y="2621904"/>
              <a:ext cx="3901441" cy="4452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lvl="1" marL="0">
                <a:defRPr/>
              </a:pPr>
              <a:endParaRPr altLang="en-US" kern="0" lang="zh-CN" sz="1600">
                <a:solidFill>
                  <a:sysClr lastClr="000000" val="windowText"/>
                </a:solidFill>
              </a:endParaRPr>
            </a:p>
          </p:txBody>
        </p:sp>
        <p:sp>
          <p:nvSpPr>
            <p:cNvPr id="24" name="任意多边形 23"/>
            <p:cNvSpPr/>
            <p:nvPr/>
          </p:nvSpPr>
          <p:spPr>
            <a:xfrm>
              <a:off x="3743959" y="2634604"/>
              <a:ext cx="3850641" cy="4198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rgbClr val="646464"/>
                  </a:solidFill>
                  <a:ea charset="-122" pitchFamily="34" typeface="微软雅黑"/>
                </a:rPr>
                <a:t>参加人数众多，无多大关系的“陪绑”的现象严重，或该到的人未到。</a:t>
              </a:r>
            </a:p>
          </p:txBody>
        </p:sp>
      </p:grpSp>
      <p:grpSp>
        <p:nvGrpSpPr>
          <p:cNvPr id="25" name="文本4"/>
          <p:cNvGrpSpPr/>
          <p:nvPr/>
        </p:nvGrpSpPr>
        <p:grpSpPr>
          <a:xfrm>
            <a:off x="4548028" y="3728868"/>
            <a:ext cx="7238827" cy="552391"/>
            <a:chOff x="3718559" y="3206351"/>
            <a:chExt cx="3901441" cy="445294"/>
          </a:xfrm>
        </p:grpSpPr>
        <p:sp>
          <p:nvSpPr>
            <p:cNvPr id="26" name="任意多边形 25"/>
            <p:cNvSpPr/>
            <p:nvPr/>
          </p:nvSpPr>
          <p:spPr>
            <a:xfrm>
              <a:off x="3718559" y="3206351"/>
              <a:ext cx="3901441" cy="4452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lvl="1" marL="0">
                <a:defRPr/>
              </a:pPr>
              <a:endParaRPr altLang="en-US" kern="0" lang="zh-CN" sz="1600">
                <a:solidFill>
                  <a:sysClr lastClr="000000" val="windowText"/>
                </a:solidFill>
              </a:endParaRPr>
            </a:p>
          </p:txBody>
        </p:sp>
        <p:sp>
          <p:nvSpPr>
            <p:cNvPr id="27" name="任意多边形 26"/>
            <p:cNvSpPr/>
            <p:nvPr/>
          </p:nvSpPr>
          <p:spPr>
            <a:xfrm>
              <a:off x="3743959" y="3219051"/>
              <a:ext cx="3850641" cy="4198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rgbClr val="646464"/>
                  </a:solidFill>
                  <a:ea charset="-122" pitchFamily="34" typeface="微软雅黑"/>
                </a:rPr>
                <a:t>未指定主持人或主持人未能严格按照议程来控制会议，被参会者牵着鼻子跑。</a:t>
              </a:r>
            </a:p>
          </p:txBody>
        </p:sp>
      </p:grpSp>
      <p:grpSp>
        <p:nvGrpSpPr>
          <p:cNvPr id="28" name="文本5"/>
          <p:cNvGrpSpPr/>
          <p:nvPr/>
        </p:nvGrpSpPr>
        <p:grpSpPr>
          <a:xfrm>
            <a:off x="4548028" y="4453882"/>
            <a:ext cx="7238827" cy="552391"/>
            <a:chOff x="3718559" y="3790800"/>
            <a:chExt cx="3901441" cy="445294"/>
          </a:xfrm>
        </p:grpSpPr>
        <p:sp>
          <p:nvSpPr>
            <p:cNvPr id="29" name="任意多边形 28"/>
            <p:cNvSpPr/>
            <p:nvPr/>
          </p:nvSpPr>
          <p:spPr>
            <a:xfrm>
              <a:off x="3718559" y="3790800"/>
              <a:ext cx="3901441" cy="4452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lvl="1" marL="0">
                <a:defRPr/>
              </a:pPr>
              <a:endParaRPr altLang="en-US" kern="0" lang="zh-CN" sz="1600">
                <a:solidFill>
                  <a:sysClr lastClr="000000" val="windowText"/>
                </a:solidFill>
              </a:endParaRPr>
            </a:p>
          </p:txBody>
        </p:sp>
        <p:sp>
          <p:nvSpPr>
            <p:cNvPr id="30" name="任意多边形 29"/>
            <p:cNvSpPr/>
            <p:nvPr/>
          </p:nvSpPr>
          <p:spPr>
            <a:xfrm>
              <a:off x="3743959" y="3803500"/>
              <a:ext cx="3850641" cy="4198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rgbClr val="646464"/>
                  </a:solidFill>
                  <a:ea charset="-122" pitchFamily="34" typeface="微软雅黑"/>
                </a:rPr>
                <a:t>思想火花及最终决策未做记录，白开或记录发放不及时，精神未能及时传达。</a:t>
              </a:r>
            </a:p>
          </p:txBody>
        </p:sp>
      </p:grpSp>
      <p:grpSp>
        <p:nvGrpSpPr>
          <p:cNvPr id="31" name="文本6"/>
          <p:cNvGrpSpPr/>
          <p:nvPr/>
        </p:nvGrpSpPr>
        <p:grpSpPr>
          <a:xfrm>
            <a:off x="4548028" y="5178894"/>
            <a:ext cx="7238827" cy="552391"/>
            <a:chOff x="3718559" y="4375248"/>
            <a:chExt cx="3901441" cy="445294"/>
          </a:xfrm>
        </p:grpSpPr>
        <p:sp>
          <p:nvSpPr>
            <p:cNvPr id="32" name="任意多边形 31"/>
            <p:cNvSpPr/>
            <p:nvPr/>
          </p:nvSpPr>
          <p:spPr>
            <a:xfrm>
              <a:off x="3718559" y="4375248"/>
              <a:ext cx="3901441" cy="4452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lvl="1" marL="0">
                <a:defRPr/>
              </a:pPr>
              <a:endParaRPr altLang="en-US" kern="0" lang="zh-CN" sz="1600">
                <a:solidFill>
                  <a:sysClr lastClr="000000" val="windowText"/>
                </a:solidFill>
              </a:endParaRPr>
            </a:p>
          </p:txBody>
        </p:sp>
        <p:sp>
          <p:nvSpPr>
            <p:cNvPr id="33" name="任意多边形 32"/>
            <p:cNvSpPr/>
            <p:nvPr/>
          </p:nvSpPr>
          <p:spPr>
            <a:xfrm>
              <a:off x="3743959" y="4387948"/>
              <a:ext cx="3850641" cy="4198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rgbClr val="646464"/>
                  </a:solidFill>
                  <a:ea charset="-122" pitchFamily="34" typeface="微软雅黑"/>
                </a:rPr>
                <a:t>时间选择不恰当，比如安排在即将午餐的时间，每个人都饥肠辘辘，无心开会。</a:t>
              </a:r>
            </a:p>
          </p:txBody>
        </p:sp>
      </p:grpSp>
      <p:grpSp>
        <p:nvGrpSpPr>
          <p:cNvPr id="34" name="文本7"/>
          <p:cNvGrpSpPr/>
          <p:nvPr/>
        </p:nvGrpSpPr>
        <p:grpSpPr>
          <a:xfrm>
            <a:off x="4548028" y="5903906"/>
            <a:ext cx="7238827" cy="552391"/>
            <a:chOff x="3718559" y="4959696"/>
            <a:chExt cx="3901441" cy="445294"/>
          </a:xfrm>
        </p:grpSpPr>
        <p:sp>
          <p:nvSpPr>
            <p:cNvPr id="35" name="任意多边形 34"/>
            <p:cNvSpPr/>
            <p:nvPr/>
          </p:nvSpPr>
          <p:spPr>
            <a:xfrm>
              <a:off x="3718559" y="4959696"/>
              <a:ext cx="3901441" cy="4452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pPr lvl="1" marL="0">
                <a:defRPr/>
              </a:pPr>
              <a:endParaRPr altLang="en-US" kern="0" lang="zh-CN" sz="1600">
                <a:solidFill>
                  <a:sysClr lastClr="000000" val="windowText"/>
                </a:solidFill>
              </a:endParaRPr>
            </a:p>
          </p:txBody>
        </p:sp>
        <p:sp>
          <p:nvSpPr>
            <p:cNvPr id="36" name="任意多边形 35"/>
            <p:cNvSpPr/>
            <p:nvPr/>
          </p:nvSpPr>
          <p:spPr>
            <a:xfrm>
              <a:off x="3743959" y="4972396"/>
              <a:ext cx="3850641" cy="419894"/>
            </a:xfrm>
            <a:custGeom>
              <a:gdLst>
                <a:gd fmla="*/ 74217 w 445293" name="connsiteX0"/>
                <a:gd fmla="*/ 0 h 3901440" name="connsiteY0"/>
                <a:gd fmla="*/ 371076 w 445293" name="connsiteX1"/>
                <a:gd fmla="*/ 0 h 3901440" name="connsiteY1"/>
                <a:gd fmla="*/ 445293 w 445293" name="connsiteX2"/>
                <a:gd fmla="*/ 74217 h 3901440" name="connsiteY2"/>
                <a:gd fmla="*/ 445293 w 445293" name="connsiteX3"/>
                <a:gd fmla="*/ 3901440 h 3901440" name="connsiteY3"/>
                <a:gd fmla="*/ 445293 w 445293" name="connsiteX4"/>
                <a:gd fmla="*/ 3901440 h 3901440" name="connsiteY4"/>
                <a:gd fmla="*/ 0 w 445293" name="connsiteX5"/>
                <a:gd fmla="*/ 3901440 h 3901440" name="connsiteY5"/>
                <a:gd fmla="*/ 0 w 445293" name="connsiteX6"/>
                <a:gd fmla="*/ 3901440 h 3901440" name="connsiteY6"/>
                <a:gd fmla="*/ 0 w 445293" name="connsiteX7"/>
                <a:gd fmla="*/ 74217 h 3901440" name="connsiteY7"/>
                <a:gd fmla="*/ 74217 w 445293" name="connsiteX8"/>
                <a:gd fmla="*/ 0 h 3901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01440" w="445293">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rgbClr val="646464"/>
                  </a:solidFill>
                  <a:ea charset="-122" pitchFamily="34" typeface="微软雅黑"/>
                </a:rPr>
                <a:t>地点选择不合适，比如设在经理办公室，致使会议被频繁打断，无法正常进行。</a:t>
              </a:r>
            </a:p>
          </p:txBody>
        </p:sp>
      </p:grpSp>
      <p:grpSp>
        <p:nvGrpSpPr>
          <p:cNvPr id="37" name="深色1"/>
          <p:cNvGrpSpPr/>
          <p:nvPr/>
        </p:nvGrpSpPr>
        <p:grpSpPr>
          <a:xfrm>
            <a:off x="3199537" y="1484784"/>
            <a:ext cx="1361716" cy="690488"/>
            <a:chOff x="1524000" y="1397347"/>
            <a:chExt cx="2194560" cy="556617"/>
          </a:xfrm>
        </p:grpSpPr>
        <p:sp>
          <p:nvSpPr>
            <p:cNvPr id="38" name="任意多边形 37"/>
            <p:cNvSpPr/>
            <p:nvPr/>
          </p:nvSpPr>
          <p:spPr>
            <a:xfrm>
              <a:off x="1524000" y="1397347"/>
              <a:ext cx="2194560" cy="5566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nchor="ctr" anchorCtr="0" bIns="76702" lIns="126232" numCol="1" rIns="126232" spcCol="1270" spcFirstLastPara="0" tIns="76702" vert="horz" wrap="square">
              <a:noAutofit/>
            </a:bodyPr>
            <a:lstStyle/>
            <a:p>
              <a:pPr algn="ctr" defTabSz="1155700">
                <a:lnSpc>
                  <a:spcPct val="90000"/>
                </a:lnSpc>
                <a:spcBef>
                  <a:spcPct val="0"/>
                </a:spcBef>
                <a:spcAft>
                  <a:spcPct val="35000"/>
                </a:spcAft>
                <a:defRPr/>
              </a:pPr>
              <a:endParaRPr altLang="en-US" b="1" lang="zh-CN" sz="2800">
                <a:solidFill>
                  <a:sysClr lastClr="000000" val="windowText"/>
                </a:solidFill>
              </a:endParaRPr>
            </a:p>
          </p:txBody>
        </p:sp>
        <p:sp>
          <p:nvSpPr>
            <p:cNvPr id="39" name="任意多边形 38"/>
            <p:cNvSpPr/>
            <p:nvPr/>
          </p:nvSpPr>
          <p:spPr>
            <a:xfrm>
              <a:off x="1549400" y="1410047"/>
              <a:ext cx="2143760" cy="5312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en-US" b="1" kern="0" lang="zh-CN" sz="2800">
                  <a:solidFill>
                    <a:srgbClr val="FFFFFF"/>
                  </a:solidFill>
                  <a:latin charset="-122" pitchFamily="34" typeface="微软雅黑"/>
                  <a:ea charset="-122" pitchFamily="34" typeface="微软雅黑"/>
                  <a:cs typeface="Arial"/>
                </a:rPr>
                <a:t>主题</a:t>
              </a:r>
            </a:p>
          </p:txBody>
        </p:sp>
      </p:grpSp>
      <p:grpSp>
        <p:nvGrpSpPr>
          <p:cNvPr id="40" name="深色2"/>
          <p:cNvGrpSpPr/>
          <p:nvPr/>
        </p:nvGrpSpPr>
        <p:grpSpPr>
          <a:xfrm>
            <a:off x="3199537" y="2209796"/>
            <a:ext cx="1361716" cy="690488"/>
            <a:chOff x="1524000" y="1981795"/>
            <a:chExt cx="2194560" cy="556617"/>
          </a:xfrm>
        </p:grpSpPr>
        <p:sp>
          <p:nvSpPr>
            <p:cNvPr id="41" name="任意多边形 40"/>
            <p:cNvSpPr/>
            <p:nvPr/>
          </p:nvSpPr>
          <p:spPr>
            <a:xfrm>
              <a:off x="1524000" y="1981795"/>
              <a:ext cx="2194560" cy="5566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nchor="ctr" anchorCtr="0" bIns="76702" lIns="126232" numCol="1" rIns="126232" spcCol="1270" spcFirstLastPara="0" tIns="76702" vert="horz" wrap="square">
              <a:noAutofit/>
            </a:bodyPr>
            <a:lstStyle/>
            <a:p>
              <a:pPr algn="ctr" defTabSz="1155700">
                <a:lnSpc>
                  <a:spcPct val="90000"/>
                </a:lnSpc>
                <a:spcBef>
                  <a:spcPct val="0"/>
                </a:spcBef>
                <a:spcAft>
                  <a:spcPct val="35000"/>
                </a:spcAft>
                <a:defRPr/>
              </a:pPr>
              <a:endParaRPr altLang="en-US" b="1" lang="zh-CN" sz="2800">
                <a:solidFill>
                  <a:sysClr lastClr="000000" val="windowText"/>
                </a:solidFill>
              </a:endParaRPr>
            </a:p>
          </p:txBody>
        </p:sp>
        <p:sp>
          <p:nvSpPr>
            <p:cNvPr id="42" name="任意多边形 41"/>
            <p:cNvSpPr/>
            <p:nvPr/>
          </p:nvSpPr>
          <p:spPr>
            <a:xfrm>
              <a:off x="1549400" y="1994495"/>
              <a:ext cx="2143760" cy="5312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en-US" b="1" kern="0" lang="zh-CN" sz="2800">
                  <a:solidFill>
                    <a:srgbClr val="FFFFFF"/>
                  </a:solidFill>
                  <a:latin charset="-122" pitchFamily="34" typeface="微软雅黑"/>
                  <a:ea charset="-122" pitchFamily="34" typeface="微软雅黑"/>
                  <a:cs typeface="Arial"/>
                </a:rPr>
                <a:t>议程</a:t>
              </a:r>
            </a:p>
          </p:txBody>
        </p:sp>
      </p:grpSp>
      <p:grpSp>
        <p:nvGrpSpPr>
          <p:cNvPr id="43" name="深色3"/>
          <p:cNvGrpSpPr/>
          <p:nvPr/>
        </p:nvGrpSpPr>
        <p:grpSpPr>
          <a:xfrm>
            <a:off x="3199537" y="2934808"/>
            <a:ext cx="1361716" cy="690488"/>
            <a:chOff x="1524000" y="2566243"/>
            <a:chExt cx="2194560" cy="556617"/>
          </a:xfrm>
        </p:grpSpPr>
        <p:sp>
          <p:nvSpPr>
            <p:cNvPr id="44" name="任意多边形 43"/>
            <p:cNvSpPr/>
            <p:nvPr/>
          </p:nvSpPr>
          <p:spPr>
            <a:xfrm>
              <a:off x="1524000" y="2566243"/>
              <a:ext cx="2194560" cy="5566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nchor="ctr" anchorCtr="0" bIns="76702" lIns="126232" numCol="1" rIns="126232" spcCol="1270" spcFirstLastPara="0" tIns="76702" vert="horz" wrap="square">
              <a:noAutofit/>
            </a:bodyPr>
            <a:lstStyle/>
            <a:p>
              <a:pPr algn="ctr" defTabSz="1155700">
                <a:lnSpc>
                  <a:spcPct val="90000"/>
                </a:lnSpc>
                <a:spcBef>
                  <a:spcPct val="0"/>
                </a:spcBef>
                <a:spcAft>
                  <a:spcPct val="35000"/>
                </a:spcAft>
                <a:defRPr/>
              </a:pPr>
              <a:endParaRPr altLang="en-US" b="1" lang="zh-CN" sz="2800">
                <a:solidFill>
                  <a:sysClr lastClr="000000" val="windowText"/>
                </a:solidFill>
              </a:endParaRPr>
            </a:p>
          </p:txBody>
        </p:sp>
        <p:sp>
          <p:nvSpPr>
            <p:cNvPr id="45" name="任意多边形 44"/>
            <p:cNvSpPr/>
            <p:nvPr/>
          </p:nvSpPr>
          <p:spPr>
            <a:xfrm>
              <a:off x="1549400" y="2578943"/>
              <a:ext cx="2143760" cy="5312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en-US" b="1" kern="0" lang="zh-CN" sz="2800">
                  <a:solidFill>
                    <a:srgbClr val="FFFFFF"/>
                  </a:solidFill>
                  <a:latin charset="-122" pitchFamily="34" typeface="微软雅黑"/>
                  <a:ea charset="-122" pitchFamily="34" typeface="微软雅黑"/>
                  <a:cs typeface="Arial"/>
                </a:rPr>
                <a:t>参会人</a:t>
              </a:r>
            </a:p>
          </p:txBody>
        </p:sp>
      </p:grpSp>
      <p:grpSp>
        <p:nvGrpSpPr>
          <p:cNvPr id="46" name="深色4"/>
          <p:cNvGrpSpPr/>
          <p:nvPr/>
        </p:nvGrpSpPr>
        <p:grpSpPr>
          <a:xfrm>
            <a:off x="3199537" y="3659820"/>
            <a:ext cx="1361716" cy="690488"/>
            <a:chOff x="1524000" y="3150691"/>
            <a:chExt cx="2194560" cy="556617"/>
          </a:xfrm>
        </p:grpSpPr>
        <p:sp>
          <p:nvSpPr>
            <p:cNvPr id="61" name="任意多边形 60"/>
            <p:cNvSpPr/>
            <p:nvPr/>
          </p:nvSpPr>
          <p:spPr>
            <a:xfrm>
              <a:off x="1524000" y="3150691"/>
              <a:ext cx="2194560" cy="5566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nchor="ctr" anchorCtr="0" bIns="80512" lIns="133852" numCol="1" rIns="133852" spcCol="1270" spcFirstLastPara="0" tIns="80512" vert="horz" wrap="square">
              <a:noAutofit/>
            </a:bodyPr>
            <a:lstStyle/>
            <a:p>
              <a:pPr algn="ctr" defTabSz="1244600">
                <a:lnSpc>
                  <a:spcPct val="90000"/>
                </a:lnSpc>
                <a:spcBef>
                  <a:spcPct val="0"/>
                </a:spcBef>
                <a:spcAft>
                  <a:spcPct val="35000"/>
                </a:spcAft>
                <a:defRPr/>
              </a:pPr>
              <a:endParaRPr altLang="en-US" b="1" lang="zh-CN" sz="2800">
                <a:solidFill>
                  <a:sysClr lastClr="000000" val="windowText"/>
                </a:solidFill>
              </a:endParaRPr>
            </a:p>
          </p:txBody>
        </p:sp>
        <p:sp>
          <p:nvSpPr>
            <p:cNvPr id="62" name="任意多边形 61"/>
            <p:cNvSpPr/>
            <p:nvPr/>
          </p:nvSpPr>
          <p:spPr>
            <a:xfrm>
              <a:off x="1549400" y="3163391"/>
              <a:ext cx="2143760" cy="5312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lvl="0">
                <a:defRPr/>
              </a:pPr>
              <a:r>
                <a:rPr altLang="en-US" b="1" kern="0" lang="zh-CN" sz="2800">
                  <a:solidFill>
                    <a:srgbClr val="FFFFFF"/>
                  </a:solidFill>
                  <a:latin charset="-122" pitchFamily="34" typeface="微软雅黑"/>
                  <a:ea charset="-122" pitchFamily="34" typeface="微软雅黑"/>
                  <a:cs typeface="Arial"/>
                </a:rPr>
                <a:t>主持人</a:t>
              </a:r>
            </a:p>
          </p:txBody>
        </p:sp>
      </p:grpSp>
      <p:grpSp>
        <p:nvGrpSpPr>
          <p:cNvPr id="63" name="深色5"/>
          <p:cNvGrpSpPr/>
          <p:nvPr/>
        </p:nvGrpSpPr>
        <p:grpSpPr>
          <a:xfrm>
            <a:off x="3199537" y="4384832"/>
            <a:ext cx="1361716" cy="690488"/>
            <a:chOff x="1524000" y="3735139"/>
            <a:chExt cx="2194560" cy="556617"/>
          </a:xfrm>
        </p:grpSpPr>
        <p:sp>
          <p:nvSpPr>
            <p:cNvPr id="64" name="任意多边形 63"/>
            <p:cNvSpPr/>
            <p:nvPr/>
          </p:nvSpPr>
          <p:spPr>
            <a:xfrm>
              <a:off x="1524000" y="3735139"/>
              <a:ext cx="2194560" cy="5566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nchor="ctr" anchorCtr="0" bIns="80512" lIns="133852" numCol="1" rIns="133852" spcCol="1270" spcFirstLastPara="0" tIns="80512" vert="horz" wrap="square">
              <a:noAutofit/>
            </a:bodyPr>
            <a:lstStyle/>
            <a:p>
              <a:pPr algn="ctr" defTabSz="1244600">
                <a:lnSpc>
                  <a:spcPct val="90000"/>
                </a:lnSpc>
                <a:spcBef>
                  <a:spcPct val="0"/>
                </a:spcBef>
                <a:spcAft>
                  <a:spcPct val="35000"/>
                </a:spcAft>
                <a:defRPr/>
              </a:pPr>
              <a:endParaRPr altLang="en-US" b="1" lang="zh-CN" sz="2800">
                <a:solidFill>
                  <a:sysClr lastClr="000000" val="windowText"/>
                </a:solidFill>
              </a:endParaRPr>
            </a:p>
          </p:txBody>
        </p:sp>
        <p:sp>
          <p:nvSpPr>
            <p:cNvPr id="65" name="任意多边形 64"/>
            <p:cNvSpPr/>
            <p:nvPr/>
          </p:nvSpPr>
          <p:spPr>
            <a:xfrm>
              <a:off x="1549400" y="3747839"/>
              <a:ext cx="2143760" cy="5312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lvl="0">
                <a:defRPr/>
              </a:pPr>
              <a:r>
                <a:rPr altLang="en-US" b="1" kern="0" lang="zh-CN" sz="2800">
                  <a:solidFill>
                    <a:srgbClr val="FFFFFF"/>
                  </a:solidFill>
                  <a:latin charset="-122" pitchFamily="34" typeface="微软雅黑"/>
                  <a:ea charset="-122" pitchFamily="34" typeface="微软雅黑"/>
                  <a:cs typeface="Arial"/>
                </a:rPr>
                <a:t>记录</a:t>
              </a:r>
            </a:p>
          </p:txBody>
        </p:sp>
      </p:grpSp>
      <p:grpSp>
        <p:nvGrpSpPr>
          <p:cNvPr id="66" name="深色6"/>
          <p:cNvGrpSpPr/>
          <p:nvPr/>
        </p:nvGrpSpPr>
        <p:grpSpPr>
          <a:xfrm>
            <a:off x="3199537" y="5109844"/>
            <a:ext cx="1361716" cy="690488"/>
            <a:chOff x="1524000" y="4319587"/>
            <a:chExt cx="2194560" cy="556617"/>
          </a:xfrm>
        </p:grpSpPr>
        <p:sp>
          <p:nvSpPr>
            <p:cNvPr id="67" name="任意多边形 66"/>
            <p:cNvSpPr/>
            <p:nvPr/>
          </p:nvSpPr>
          <p:spPr>
            <a:xfrm>
              <a:off x="1524000" y="4319587"/>
              <a:ext cx="2194560" cy="5566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nchor="ctr" anchorCtr="0" bIns="80512" lIns="133852" numCol="1" rIns="133852" spcCol="1270" spcFirstLastPara="0" tIns="80512" vert="horz" wrap="square">
              <a:noAutofit/>
            </a:bodyPr>
            <a:lstStyle/>
            <a:p>
              <a:pPr algn="ctr" defTabSz="1244600">
                <a:lnSpc>
                  <a:spcPct val="90000"/>
                </a:lnSpc>
                <a:spcBef>
                  <a:spcPct val="0"/>
                </a:spcBef>
                <a:spcAft>
                  <a:spcPct val="35000"/>
                </a:spcAft>
                <a:defRPr/>
              </a:pPr>
              <a:endParaRPr altLang="en-US" b="1" lang="zh-CN" sz="2800">
                <a:solidFill>
                  <a:sysClr lastClr="000000" val="windowText"/>
                </a:solidFill>
              </a:endParaRPr>
            </a:p>
          </p:txBody>
        </p:sp>
        <p:sp>
          <p:nvSpPr>
            <p:cNvPr id="68" name="任意多边形 67"/>
            <p:cNvSpPr/>
            <p:nvPr/>
          </p:nvSpPr>
          <p:spPr>
            <a:xfrm>
              <a:off x="1549400" y="4332287"/>
              <a:ext cx="2143760" cy="5312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lvl="0">
                <a:defRPr/>
              </a:pPr>
              <a:r>
                <a:rPr altLang="en-US" b="1" kern="0" lang="zh-CN" sz="2800">
                  <a:solidFill>
                    <a:srgbClr val="FFFFFF"/>
                  </a:solidFill>
                  <a:latin charset="-122" pitchFamily="34" typeface="微软雅黑"/>
                  <a:ea charset="-122" pitchFamily="34" typeface="微软雅黑"/>
                  <a:cs typeface="Arial"/>
                </a:rPr>
                <a:t>时间</a:t>
              </a:r>
            </a:p>
          </p:txBody>
        </p:sp>
      </p:grpSp>
      <p:grpSp>
        <p:nvGrpSpPr>
          <p:cNvPr id="69" name="深色7"/>
          <p:cNvGrpSpPr/>
          <p:nvPr/>
        </p:nvGrpSpPr>
        <p:grpSpPr>
          <a:xfrm>
            <a:off x="3199537" y="5834856"/>
            <a:ext cx="1361716" cy="690488"/>
            <a:chOff x="1524000" y="4904035"/>
            <a:chExt cx="2194560" cy="556617"/>
          </a:xfrm>
        </p:grpSpPr>
        <p:sp>
          <p:nvSpPr>
            <p:cNvPr id="70" name="任意多边形 69"/>
            <p:cNvSpPr/>
            <p:nvPr/>
          </p:nvSpPr>
          <p:spPr>
            <a:xfrm>
              <a:off x="1524000" y="4904035"/>
              <a:ext cx="2194560" cy="5566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algn="ctr" blurRad="63500" rotWithShape="0" sx="101000" sy="101000">
                <a:prstClr val="black">
                  <a:alpha val="18000"/>
                </a:prstClr>
              </a:outerShdw>
            </a:effectLst>
          </p:spPr>
          <p:txBody>
            <a:bodyPr anchor="ctr" anchorCtr="0" bIns="80512" lIns="133852" numCol="1" rIns="133852" spcCol="1270" spcFirstLastPara="0" tIns="80512" vert="horz" wrap="square">
              <a:noAutofit/>
            </a:bodyPr>
            <a:lstStyle/>
            <a:p>
              <a:pPr algn="ctr" defTabSz="1244600">
                <a:lnSpc>
                  <a:spcPct val="90000"/>
                </a:lnSpc>
                <a:spcBef>
                  <a:spcPct val="0"/>
                </a:spcBef>
                <a:spcAft>
                  <a:spcPct val="35000"/>
                </a:spcAft>
                <a:defRPr/>
              </a:pPr>
              <a:endParaRPr altLang="en-US" b="1" lang="zh-CN" sz="2800">
                <a:solidFill>
                  <a:sysClr lastClr="000000" val="windowText"/>
                </a:solidFill>
              </a:endParaRPr>
            </a:p>
          </p:txBody>
        </p:sp>
        <p:sp>
          <p:nvSpPr>
            <p:cNvPr id="71" name="任意多边形 70"/>
            <p:cNvSpPr/>
            <p:nvPr/>
          </p:nvSpPr>
          <p:spPr>
            <a:xfrm>
              <a:off x="1549400" y="4916735"/>
              <a:ext cx="2143760" cy="531217"/>
            </a:xfrm>
            <a:custGeom>
              <a:gdLst>
                <a:gd fmla="*/ 0 w 2194560" name="connsiteX0"/>
                <a:gd fmla="*/ 92771 h 556617" name="connsiteY0"/>
                <a:gd fmla="*/ 92771 w 2194560" name="connsiteX1"/>
                <a:gd fmla="*/ 0 h 556617" name="connsiteY1"/>
                <a:gd fmla="*/ 2101789 w 2194560" name="connsiteX2"/>
                <a:gd fmla="*/ 0 h 556617" name="connsiteY2"/>
                <a:gd fmla="*/ 2194560 w 2194560" name="connsiteX3"/>
                <a:gd fmla="*/ 92771 h 556617" name="connsiteY3"/>
                <a:gd fmla="*/ 2194560 w 2194560" name="connsiteX4"/>
                <a:gd fmla="*/ 463846 h 556617" name="connsiteY4"/>
                <a:gd fmla="*/ 2101789 w 2194560" name="connsiteX5"/>
                <a:gd fmla="*/ 556617 h 556617" name="connsiteY5"/>
                <a:gd fmla="*/ 92771 w 2194560" name="connsiteX6"/>
                <a:gd fmla="*/ 556617 h 556617" name="connsiteY6"/>
                <a:gd fmla="*/ 0 w 2194560" name="connsiteX7"/>
                <a:gd fmla="*/ 463846 h 556617" name="connsiteY7"/>
                <a:gd fmla="*/ 0 w 2194560" name="connsiteX8"/>
                <a:gd fmla="*/ 92771 h 5566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56617" w="2194560">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altLang="en-US" b="1" kern="0" lang="zh-CN" sz="2800">
                  <a:solidFill>
                    <a:srgbClr val="FFFFFF"/>
                  </a:solidFill>
                  <a:latin charset="-122" pitchFamily="34" typeface="微软雅黑"/>
                  <a:ea charset="-122" pitchFamily="34" typeface="微软雅黑"/>
                  <a:cs typeface="Arial"/>
                </a:rPr>
                <a:t>地点</a:t>
              </a:r>
            </a:p>
          </p:txBody>
        </p:sp>
      </p:grpSp>
    </p:spTree>
    <p:extLst>
      <p:ext uri="{BB962C8B-B14F-4D97-AF65-F5344CB8AC3E}">
        <p14:creationId val="159875709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37"/>
                                        </p:tgtEl>
                                        <p:attrNameLst>
                                          <p:attrName>style.visibility</p:attrName>
                                        </p:attrNameLst>
                                      </p:cBhvr>
                                      <p:to>
                                        <p:strVal val="visible"/>
                                      </p:to>
                                    </p:set>
                                    <p:animEffect filter="wipe(up)" transition="in">
                                      <p:cBhvr>
                                        <p:cTn dur="500" id="7"/>
                                        <p:tgtEl>
                                          <p:spTgt spid="37"/>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40"/>
                                        </p:tgtEl>
                                        <p:attrNameLst>
                                          <p:attrName>style.visibility</p:attrName>
                                        </p:attrNameLst>
                                      </p:cBhvr>
                                      <p:to>
                                        <p:strVal val="visible"/>
                                      </p:to>
                                    </p:set>
                                    <p:animEffect filter="wipe(up)" transition="in">
                                      <p:cBhvr>
                                        <p:cTn dur="500" id="15"/>
                                        <p:tgtEl>
                                          <p:spTgt spid="40"/>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43"/>
                                        </p:tgtEl>
                                        <p:attrNameLst>
                                          <p:attrName>style.visibility</p:attrName>
                                        </p:attrNameLst>
                                      </p:cBhvr>
                                      <p:to>
                                        <p:strVal val="visible"/>
                                      </p:to>
                                    </p:set>
                                    <p:animEffect filter="wipe(up)" transition="in">
                                      <p:cBhvr>
                                        <p:cTn dur="500" id="23"/>
                                        <p:tgtEl>
                                          <p:spTgt spid="43"/>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22"/>
                                        </p:tgtEl>
                                        <p:attrNameLst>
                                          <p:attrName>style.visibility</p:attrName>
                                        </p:attrNameLst>
                                      </p:cBhvr>
                                      <p:to>
                                        <p:strVal val="visible"/>
                                      </p:to>
                                    </p:set>
                                    <p:animEffect filter="wipe(left)" transition="in">
                                      <p:cBhvr>
                                        <p:cTn dur="500" id="27"/>
                                        <p:tgtEl>
                                          <p:spTgt spid="22"/>
                                        </p:tgtEl>
                                      </p:cBhvr>
                                    </p:animEffect>
                                  </p:childTnLst>
                                </p:cTn>
                              </p:par>
                            </p:childTnLst>
                          </p:cTn>
                        </p:par>
                        <p:par>
                          <p:cTn fill="hold" id="28" nodeType="afterGroup">
                            <p:stCondLst>
                              <p:cond delay="3000"/>
                            </p:stCondLst>
                            <p:childTnLst>
                              <p:par>
                                <p:cTn fill="hold" id="29" nodeType="afterEffect" presetClass="entr" presetID="22" presetSubtype="1">
                                  <p:stCondLst>
                                    <p:cond delay="0"/>
                                  </p:stCondLst>
                                  <p:childTnLst>
                                    <p:set>
                                      <p:cBhvr>
                                        <p:cTn dur="1" fill="hold" id="30">
                                          <p:stCondLst>
                                            <p:cond delay="0"/>
                                          </p:stCondLst>
                                        </p:cTn>
                                        <p:tgtEl>
                                          <p:spTgt spid="46"/>
                                        </p:tgtEl>
                                        <p:attrNameLst>
                                          <p:attrName>style.visibility</p:attrName>
                                        </p:attrNameLst>
                                      </p:cBhvr>
                                      <p:to>
                                        <p:strVal val="visible"/>
                                      </p:to>
                                    </p:set>
                                    <p:animEffect filter="wipe(up)" transition="in">
                                      <p:cBhvr>
                                        <p:cTn dur="500" id="31"/>
                                        <p:tgtEl>
                                          <p:spTgt spid="46"/>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25"/>
                                        </p:tgtEl>
                                        <p:attrNameLst>
                                          <p:attrName>style.visibility</p:attrName>
                                        </p:attrNameLst>
                                      </p:cBhvr>
                                      <p:to>
                                        <p:strVal val="visible"/>
                                      </p:to>
                                    </p:set>
                                    <p:animEffect filter="wipe(left)" transition="in">
                                      <p:cBhvr>
                                        <p:cTn dur="500" id="35"/>
                                        <p:tgtEl>
                                          <p:spTgt spid="25"/>
                                        </p:tgtEl>
                                      </p:cBhvr>
                                    </p:animEffect>
                                  </p:childTnLst>
                                </p:cTn>
                              </p:par>
                            </p:childTnLst>
                          </p:cTn>
                        </p:par>
                        <p:par>
                          <p:cTn fill="hold" id="36" nodeType="afterGroup">
                            <p:stCondLst>
                              <p:cond delay="4000"/>
                            </p:stCondLst>
                            <p:childTnLst>
                              <p:par>
                                <p:cTn fill="hold" id="37" nodeType="afterEffect" presetClass="entr" presetID="22" presetSubtype="1">
                                  <p:stCondLst>
                                    <p:cond delay="0"/>
                                  </p:stCondLst>
                                  <p:childTnLst>
                                    <p:set>
                                      <p:cBhvr>
                                        <p:cTn dur="1" fill="hold" id="38">
                                          <p:stCondLst>
                                            <p:cond delay="0"/>
                                          </p:stCondLst>
                                        </p:cTn>
                                        <p:tgtEl>
                                          <p:spTgt spid="63"/>
                                        </p:tgtEl>
                                        <p:attrNameLst>
                                          <p:attrName>style.visibility</p:attrName>
                                        </p:attrNameLst>
                                      </p:cBhvr>
                                      <p:to>
                                        <p:strVal val="visible"/>
                                      </p:to>
                                    </p:set>
                                    <p:animEffect filter="wipe(up)" transition="in">
                                      <p:cBhvr>
                                        <p:cTn dur="500" id="39"/>
                                        <p:tgtEl>
                                          <p:spTgt spid="63"/>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28"/>
                                        </p:tgtEl>
                                        <p:attrNameLst>
                                          <p:attrName>style.visibility</p:attrName>
                                        </p:attrNameLst>
                                      </p:cBhvr>
                                      <p:to>
                                        <p:strVal val="visible"/>
                                      </p:to>
                                    </p:set>
                                    <p:animEffect filter="wipe(left)" transition="in">
                                      <p:cBhvr>
                                        <p:cTn dur="500" id="43"/>
                                        <p:tgtEl>
                                          <p:spTgt spid="28"/>
                                        </p:tgtEl>
                                      </p:cBhvr>
                                    </p:animEffect>
                                  </p:childTnLst>
                                </p:cTn>
                              </p:par>
                            </p:childTnLst>
                          </p:cTn>
                        </p:par>
                        <p:par>
                          <p:cTn fill="hold" id="44" nodeType="afterGroup">
                            <p:stCondLst>
                              <p:cond delay="5000"/>
                            </p:stCondLst>
                            <p:childTnLst>
                              <p:par>
                                <p:cTn fill="hold" id="45" nodeType="afterEffect" presetClass="entr" presetID="22" presetSubtype="1">
                                  <p:stCondLst>
                                    <p:cond delay="0"/>
                                  </p:stCondLst>
                                  <p:childTnLst>
                                    <p:set>
                                      <p:cBhvr>
                                        <p:cTn dur="1" fill="hold" id="46">
                                          <p:stCondLst>
                                            <p:cond delay="0"/>
                                          </p:stCondLst>
                                        </p:cTn>
                                        <p:tgtEl>
                                          <p:spTgt spid="66"/>
                                        </p:tgtEl>
                                        <p:attrNameLst>
                                          <p:attrName>style.visibility</p:attrName>
                                        </p:attrNameLst>
                                      </p:cBhvr>
                                      <p:to>
                                        <p:strVal val="visible"/>
                                      </p:to>
                                    </p:set>
                                    <p:animEffect filter="wipe(up)" transition="in">
                                      <p:cBhvr>
                                        <p:cTn dur="500" id="47"/>
                                        <p:tgtEl>
                                          <p:spTgt spid="66"/>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31"/>
                                        </p:tgtEl>
                                        <p:attrNameLst>
                                          <p:attrName>style.visibility</p:attrName>
                                        </p:attrNameLst>
                                      </p:cBhvr>
                                      <p:to>
                                        <p:strVal val="visible"/>
                                      </p:to>
                                    </p:set>
                                    <p:animEffect filter="wipe(left)" transition="in">
                                      <p:cBhvr>
                                        <p:cTn dur="500" id="51"/>
                                        <p:tgtEl>
                                          <p:spTgt spid="31"/>
                                        </p:tgtEl>
                                      </p:cBhvr>
                                    </p:animEffect>
                                  </p:childTnLst>
                                </p:cTn>
                              </p:par>
                            </p:childTnLst>
                          </p:cTn>
                        </p:par>
                        <p:par>
                          <p:cTn fill="hold" id="52" nodeType="afterGroup">
                            <p:stCondLst>
                              <p:cond delay="6000"/>
                            </p:stCondLst>
                            <p:childTnLst>
                              <p:par>
                                <p:cTn fill="hold" id="53" nodeType="afterEffect" presetClass="entr" presetID="22" presetSubtype="1">
                                  <p:stCondLst>
                                    <p:cond delay="0"/>
                                  </p:stCondLst>
                                  <p:childTnLst>
                                    <p:set>
                                      <p:cBhvr>
                                        <p:cTn dur="1" fill="hold" id="54">
                                          <p:stCondLst>
                                            <p:cond delay="0"/>
                                          </p:stCondLst>
                                        </p:cTn>
                                        <p:tgtEl>
                                          <p:spTgt spid="69"/>
                                        </p:tgtEl>
                                        <p:attrNameLst>
                                          <p:attrName>style.visibility</p:attrName>
                                        </p:attrNameLst>
                                      </p:cBhvr>
                                      <p:to>
                                        <p:strVal val="visible"/>
                                      </p:to>
                                    </p:set>
                                    <p:animEffect filter="wipe(up)" transition="in">
                                      <p:cBhvr>
                                        <p:cTn dur="500" id="55"/>
                                        <p:tgtEl>
                                          <p:spTgt spid="69"/>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34"/>
                                        </p:tgtEl>
                                        <p:attrNameLst>
                                          <p:attrName>style.visibility</p:attrName>
                                        </p:attrNameLst>
                                      </p:cBhvr>
                                      <p:to>
                                        <p:strVal val="visible"/>
                                      </p:to>
                                    </p:set>
                                    <p:animEffect filter="wipe(left)" transition="in">
                                      <p:cBhvr>
                                        <p:cTn dur="500" id="5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3403740" y="2132856"/>
            <a:ext cx="4898457" cy="441340"/>
            <a:chOff x="3779912" y="1777380"/>
            <a:chExt cx="4896544" cy="441340"/>
          </a:xfrm>
        </p:grpSpPr>
        <p:sp>
          <p:nvSpPr>
            <p:cNvPr id="9" name="矩形 8"/>
            <p:cNvSpPr/>
            <p:nvPr/>
          </p:nvSpPr>
          <p:spPr>
            <a:xfrm>
              <a:off x="3779912" y="1777380"/>
              <a:ext cx="4896544" cy="432048"/>
            </a:xfrm>
            <a:prstGeom prst="rect">
              <a:avLst/>
            </a:prstGeom>
            <a:noFill/>
            <a:ln w="12700">
              <a:solidFill>
                <a:srgbClr val="3782C5"/>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1</a:t>
              </a:r>
            </a:p>
          </p:txBody>
        </p:sp>
        <p:sp>
          <p:nvSpPr>
            <p:cNvPr id="11" name="TextBox 10"/>
            <p:cNvSpPr txBox="1"/>
            <p:nvPr/>
          </p:nvSpPr>
          <p:spPr>
            <a:xfrm>
              <a:off x="4382368" y="1849388"/>
              <a:ext cx="4078064" cy="365760"/>
            </a:xfrm>
            <a:prstGeom prst="rect">
              <a:avLst/>
            </a:prstGeom>
            <a:noFill/>
          </p:spPr>
          <p:txBody>
            <a:bodyPr rtlCol="0" wrap="square">
              <a:spAutoFit/>
            </a:bodyPr>
            <a:lstStyle/>
            <a:p>
              <a:pPr algn="ctr"/>
              <a:r>
                <a:rPr altLang="en-US" b="1" lang="zh-CN">
                  <a:solidFill>
                    <a:srgbClr val="FF0000"/>
                  </a:solidFill>
                  <a:latin charset="-122" pitchFamily="34" typeface="微软雅黑"/>
                  <a:ea charset="-122" pitchFamily="34" typeface="微软雅黑"/>
                </a:rPr>
                <a:t>会议前缺乏准备</a:t>
              </a:r>
            </a:p>
          </p:txBody>
        </p:sp>
      </p:grpSp>
      <p:pic>
        <p:nvPicPr>
          <p:cNvPr descr="C:\Documents and Settings\tdz\桌面\未标题-1 拷贝.png" id="12" name="Picture 3"/>
          <p:cNvPicPr>
            <a:picLocks noChangeArrowheads="1" noChangeAspect="1"/>
          </p:cNvPicPr>
          <p:nvPr/>
        </p:nvPicPr>
        <p:blipFill>
          <a:blip r:embed="rId2">
            <a:extLst>
              <a:ext uri="{28A0092B-C50C-407E-A947-70E740481C1C}">
                <a14:useLocalDpi/>
              </a:ext>
            </a:extLst>
          </a:blip>
          <a:stretch>
            <a:fillRect/>
          </a:stretch>
        </p:blipFill>
        <p:spPr bwMode="auto">
          <a:xfrm>
            <a:off x="9204745" y="1916833"/>
            <a:ext cx="2726183" cy="1491752"/>
          </a:xfrm>
          <a:prstGeom prst="rect">
            <a:avLst/>
          </a:prstGeom>
          <a:noFill/>
          <a:extLst>
            <a:ext uri="{909E8E84-426E-40DD-AFC4-6F175D3DCCD1}">
              <a14:hiddenFill>
                <a:solidFill>
                  <a:srgbClr val="FFFFFF"/>
                </a:solidFill>
              </a14:hiddenFill>
            </a:ext>
          </a:extLst>
        </p:spPr>
      </p:pic>
      <p:grpSp>
        <p:nvGrpSpPr>
          <p:cNvPr id="13" name="组合 12"/>
          <p:cNvGrpSpPr/>
          <p:nvPr/>
        </p:nvGrpSpPr>
        <p:grpSpPr>
          <a:xfrm>
            <a:off x="3413343" y="3897864"/>
            <a:ext cx="8456739" cy="2843504"/>
            <a:chOff x="474663" y="2736559"/>
            <a:chExt cx="8453437" cy="2843504"/>
          </a:xfrm>
        </p:grpSpPr>
        <p:sp>
          <p:nvSpPr>
            <p:cNvPr id="14" name="Freeform 2"/>
            <p:cNvSpPr/>
            <p:nvPr/>
          </p:nvSpPr>
          <p:spPr bwMode="auto">
            <a:xfrm>
              <a:off x="5627440" y="3632200"/>
              <a:ext cx="1327150" cy="1536700"/>
            </a:xfrm>
            <a:custGeom>
              <a:gdLst>
                <a:gd fmla="*/ 0 w 960" name="T0"/>
                <a:gd fmla="*/ 2147483647 h 1110" name="T1"/>
                <a:gd fmla="*/ 2147483647 w 960" name="T2"/>
                <a:gd fmla="*/ 0 h 1110" name="T3"/>
                <a:gd fmla="*/ 2147483647 w 960" name="T4"/>
                <a:gd fmla="*/ 2147483647 h 1110" name="T5"/>
                <a:gd fmla="*/ 0 w 960" name="T6"/>
                <a:gd fmla="*/ 2147483647 h 1110" name="T7"/>
                <a:gd fmla="*/ 0 w 960" name="T8"/>
                <a:gd fmla="*/ 2147483647 h 11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10" w="960">
                  <a:moveTo>
                    <a:pt x="0" y="390"/>
                  </a:moveTo>
                  <a:lnTo>
                    <a:pt x="952" y="0"/>
                  </a:lnTo>
                  <a:lnTo>
                    <a:pt x="960" y="1110"/>
                  </a:lnTo>
                  <a:lnTo>
                    <a:pt x="0" y="1110"/>
                  </a:lnTo>
                  <a:lnTo>
                    <a:pt x="0" y="390"/>
                  </a:lnTo>
                  <a:close/>
                </a:path>
              </a:pathLst>
            </a:custGeom>
            <a:gradFill>
              <a:gsLst>
                <a:gs pos="100000">
                  <a:srgbClr val="C00000">
                    <a:lumMod val="60000"/>
                    <a:lumOff val="40000"/>
                  </a:srgbClr>
                </a:gs>
                <a:gs pos="0">
                  <a:srgbClr val="C00000"/>
                </a:gs>
              </a:gsLst>
              <a:lin ang="16200000" scaled="0"/>
            </a:gradFill>
            <a:ln algn="ctr" cap="flat" cmpd="sng" w="3175">
              <a:noFill/>
              <a:prstDash val="solid"/>
            </a:ln>
            <a:effectLst/>
          </p:spPr>
          <p:txBody>
            <a:bodyPr anchor="ctr" vert="eaVert"/>
            <a:lstStyle/>
            <a:p>
              <a:pPr>
                <a:defRPr/>
              </a:pPr>
              <a:endParaRPr altLang="en-US" kern="0" lang="zh-CN" sz="3200">
                <a:solidFill>
                  <a:sysClr lastClr="FFFFFF" val="window"/>
                </a:solidFill>
                <a:latin charset="-122" pitchFamily="34" typeface="微软雅黑"/>
                <a:ea charset="-122" pitchFamily="34" typeface="微软雅黑"/>
              </a:endParaRPr>
            </a:p>
          </p:txBody>
        </p:sp>
        <p:sp>
          <p:nvSpPr>
            <p:cNvPr id="15" name="Freeform 4"/>
            <p:cNvSpPr/>
            <p:nvPr/>
          </p:nvSpPr>
          <p:spPr bwMode="auto">
            <a:xfrm>
              <a:off x="7102227" y="3082925"/>
              <a:ext cx="1336675" cy="2085975"/>
            </a:xfrm>
            <a:custGeom>
              <a:gdLst>
                <a:gd fmla="*/ 0 w 967" name="T0"/>
                <a:gd fmla="*/ 2147483647 h 1507" name="T1"/>
                <a:gd fmla="*/ 2147483647 w 967" name="T2"/>
                <a:gd fmla="*/ 0 h 1507" name="T3"/>
                <a:gd fmla="*/ 2147483647 w 967" name="T4"/>
                <a:gd fmla="*/ 2147483647 h 1507" name="T5"/>
                <a:gd fmla="*/ 2147483647 w 967" name="T6"/>
                <a:gd fmla="*/ 2147483647 h 1507" name="T7"/>
                <a:gd fmla="*/ 0 w 967" name="T8"/>
                <a:gd fmla="*/ 2147483647 h 150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07" w="966">
                  <a:moveTo>
                    <a:pt x="0" y="381"/>
                  </a:moveTo>
                  <a:lnTo>
                    <a:pt x="949" y="0"/>
                  </a:lnTo>
                  <a:lnTo>
                    <a:pt x="967" y="1507"/>
                  </a:lnTo>
                  <a:lnTo>
                    <a:pt x="7" y="1507"/>
                  </a:lnTo>
                  <a:lnTo>
                    <a:pt x="0" y="381"/>
                  </a:lnTo>
                  <a:close/>
                </a:path>
              </a:pathLst>
            </a:custGeom>
            <a:gradFill>
              <a:gsLst>
                <a:gs pos="100000">
                  <a:srgbClr val="C00000">
                    <a:lumMod val="60000"/>
                    <a:lumOff val="40000"/>
                  </a:srgbClr>
                </a:gs>
                <a:gs pos="0">
                  <a:srgbClr val="C00000"/>
                </a:gs>
              </a:gsLst>
              <a:lin ang="16200000" scaled="0"/>
            </a:gradFill>
            <a:ln algn="ctr" cap="flat" cmpd="sng" w="3175">
              <a:noFill/>
              <a:prstDash val="solid"/>
            </a:ln>
            <a:effectLst/>
          </p:spPr>
          <p:txBody>
            <a:bodyPr anchor="ctr" vert="eaVert"/>
            <a:lstStyle/>
            <a:p>
              <a:pPr>
                <a:defRPr/>
              </a:pPr>
              <a:endParaRPr altLang="en-US" kern="0" lang="zh-CN" sz="3200">
                <a:solidFill>
                  <a:sysClr lastClr="FFFFFF" val="window"/>
                </a:solidFill>
                <a:latin charset="-122" pitchFamily="34" typeface="微软雅黑"/>
                <a:ea charset="-122" pitchFamily="34" typeface="微软雅黑"/>
              </a:endParaRPr>
            </a:p>
          </p:txBody>
        </p:sp>
        <p:sp>
          <p:nvSpPr>
            <p:cNvPr id="16" name="Freeform 5"/>
            <p:cNvSpPr/>
            <p:nvPr/>
          </p:nvSpPr>
          <p:spPr bwMode="auto">
            <a:xfrm>
              <a:off x="4139952" y="4233863"/>
              <a:ext cx="1331913" cy="935037"/>
            </a:xfrm>
            <a:custGeom>
              <a:gdLst>
                <a:gd fmla="*/ 0 w 963" name="T0"/>
                <a:gd fmla="*/ 2147483647 h 691" name="T1"/>
                <a:gd fmla="*/ 2147483647 w 963" name="T2"/>
                <a:gd fmla="*/ 0 h 691" name="T3"/>
                <a:gd fmla="*/ 2147483647 w 963" name="T4"/>
                <a:gd fmla="*/ 2147483647 h 691" name="T5"/>
                <a:gd fmla="*/ 2147483647 w 963" name="T6"/>
                <a:gd fmla="*/ 2147483647 h 691" name="T7"/>
                <a:gd fmla="*/ 0 w 963" name="T8"/>
                <a:gd fmla="*/ 2147483647 h 6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1" w="963">
                  <a:moveTo>
                    <a:pt x="0" y="328"/>
                  </a:moveTo>
                  <a:lnTo>
                    <a:pt x="944" y="0"/>
                  </a:lnTo>
                  <a:lnTo>
                    <a:pt x="963" y="691"/>
                  </a:lnTo>
                  <a:lnTo>
                    <a:pt x="3" y="691"/>
                  </a:lnTo>
                  <a:lnTo>
                    <a:pt x="0" y="328"/>
                  </a:lnTo>
                  <a:close/>
                </a:path>
              </a:pathLst>
            </a:custGeom>
            <a:gradFill>
              <a:gsLst>
                <a:gs pos="100000">
                  <a:srgbClr val="C00000">
                    <a:lumMod val="60000"/>
                    <a:lumOff val="40000"/>
                  </a:srgbClr>
                </a:gs>
                <a:gs pos="0">
                  <a:srgbClr val="C00000"/>
                </a:gs>
              </a:gsLst>
              <a:lin ang="16200000" scaled="0"/>
            </a:gradFill>
            <a:ln algn="ctr" cap="flat" cmpd="sng" w="3175">
              <a:noFill/>
              <a:prstDash val="solid"/>
            </a:ln>
            <a:effectLst/>
          </p:spPr>
          <p:txBody>
            <a:bodyPr anchor="ctr" vert="eaVert"/>
            <a:lstStyle/>
            <a:p>
              <a:pPr>
                <a:defRPr/>
              </a:pPr>
              <a:endParaRPr altLang="en-US" kern="0" lang="zh-CN" sz="3200">
                <a:solidFill>
                  <a:sysClr lastClr="FFFFFF" val="window"/>
                </a:solidFill>
                <a:latin charset="-122" pitchFamily="34" typeface="微软雅黑"/>
                <a:ea charset="-122" pitchFamily="34" typeface="微软雅黑"/>
              </a:endParaRPr>
            </a:p>
          </p:txBody>
        </p:sp>
        <p:sp>
          <p:nvSpPr>
            <p:cNvPr id="17" name="Text Box 10"/>
            <p:cNvSpPr txBox="1">
              <a:spLocks noChangeArrowheads="1"/>
            </p:cNvSpPr>
            <p:nvPr/>
          </p:nvSpPr>
          <p:spPr bwMode="auto">
            <a:xfrm>
              <a:off x="4947989" y="4640263"/>
              <a:ext cx="501650" cy="70104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spcBef>
                  <a:spcPct val="50000"/>
                </a:spcBef>
                <a:defRPr/>
              </a:pPr>
              <a:r>
                <a:rPr altLang="zh-CN" kern="0" lang="en-US" sz="4000">
                  <a:solidFill>
                    <a:sysClr lastClr="FFFFFF" val="window"/>
                  </a:solidFill>
                  <a:latin charset="0" pitchFamily="34" typeface="Impact"/>
                  <a:ea charset="-122" pitchFamily="34" typeface="微软雅黑"/>
                </a:rPr>
                <a:t>1</a:t>
              </a:r>
            </a:p>
          </p:txBody>
        </p:sp>
        <p:sp>
          <p:nvSpPr>
            <p:cNvPr id="18" name="Text Box 11"/>
            <p:cNvSpPr txBox="1">
              <a:spLocks noChangeArrowheads="1"/>
            </p:cNvSpPr>
            <p:nvPr/>
          </p:nvSpPr>
          <p:spPr bwMode="auto">
            <a:xfrm>
              <a:off x="6443415" y="4640263"/>
              <a:ext cx="501650" cy="70104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spcBef>
                  <a:spcPct val="50000"/>
                </a:spcBef>
                <a:defRPr/>
              </a:pPr>
              <a:r>
                <a:rPr altLang="zh-CN" kern="0" lang="en-US" sz="4000">
                  <a:solidFill>
                    <a:sysClr lastClr="FFFFFF" val="window"/>
                  </a:solidFill>
                  <a:latin charset="0" pitchFamily="34" typeface="Impact"/>
                  <a:ea charset="-122" pitchFamily="34" typeface="微软雅黑"/>
                </a:rPr>
                <a:t>2</a:t>
              </a:r>
            </a:p>
          </p:txBody>
        </p:sp>
        <p:sp>
          <p:nvSpPr>
            <p:cNvPr id="19" name="Text Box 12"/>
            <p:cNvSpPr txBox="1">
              <a:spLocks noChangeArrowheads="1"/>
            </p:cNvSpPr>
            <p:nvPr/>
          </p:nvSpPr>
          <p:spPr bwMode="auto">
            <a:xfrm>
              <a:off x="7910266" y="4640263"/>
              <a:ext cx="501650" cy="70104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spcBef>
                  <a:spcPct val="50000"/>
                </a:spcBef>
                <a:defRPr/>
              </a:pPr>
              <a:r>
                <a:rPr altLang="zh-CN" kern="0" lang="en-US" sz="4000">
                  <a:solidFill>
                    <a:sysClr lastClr="FFFFFF" val="window"/>
                  </a:solidFill>
                  <a:latin charset="0" pitchFamily="34" typeface="Impact"/>
                  <a:ea charset="-122" pitchFamily="34" typeface="微软雅黑"/>
                </a:rPr>
                <a:t>3</a:t>
              </a:r>
            </a:p>
          </p:txBody>
        </p:sp>
        <p:sp>
          <p:nvSpPr>
            <p:cNvPr id="20" name="Line 14"/>
            <p:cNvSpPr>
              <a:spLocks noChangeShapeType="1"/>
            </p:cNvSpPr>
            <p:nvPr/>
          </p:nvSpPr>
          <p:spPr bwMode="auto">
            <a:xfrm flipH="1" flipV="1">
              <a:off x="604837" y="5072211"/>
              <a:ext cx="3678747" cy="3795"/>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a:solidFill>
                  <a:sysClr lastClr="000000" val="windowText"/>
                </a:solidFill>
                <a:latin charset="0" pitchFamily="34" typeface="Impact"/>
                <a:ea charset="-122" pitchFamily="34" typeface="微软雅黑"/>
              </a:endParaRPr>
            </a:p>
          </p:txBody>
        </p:sp>
        <p:sp>
          <p:nvSpPr>
            <p:cNvPr id="21" name="Rectangle 15"/>
            <p:cNvSpPr>
              <a:spLocks noChangeArrowheads="1"/>
            </p:cNvSpPr>
            <p:nvPr/>
          </p:nvSpPr>
          <p:spPr bwMode="auto">
            <a:xfrm>
              <a:off x="515937" y="4346959"/>
              <a:ext cx="3767646" cy="676656"/>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lvl="0">
                <a:lnSpc>
                  <a:spcPct val="120000"/>
                </a:lnSpc>
                <a:defRPr/>
              </a:pPr>
              <a:r>
                <a:rPr altLang="en-US" kern="0" lang="zh-CN" sz="1600">
                  <a:solidFill>
                    <a:schemeClr val="tx1">
                      <a:lumMod val="65000"/>
                      <a:lumOff val="35000"/>
                    </a:schemeClr>
                  </a:solidFill>
                  <a:latin charset="0" pitchFamily="34" typeface="Impact"/>
                  <a:ea charset="-122" pitchFamily="34" typeface="微软雅黑"/>
                </a:rPr>
                <a:t>没有提前准备好会议议题、议程、会议材料、参与人、主持人、记录人等</a:t>
              </a:r>
            </a:p>
          </p:txBody>
        </p:sp>
        <p:sp>
          <p:nvSpPr>
            <p:cNvPr id="22" name="Line 16"/>
            <p:cNvSpPr>
              <a:spLocks noChangeShapeType="1"/>
            </p:cNvSpPr>
            <p:nvPr/>
          </p:nvSpPr>
          <p:spPr bwMode="auto">
            <a:xfrm flipH="1">
              <a:off x="604837" y="4201832"/>
              <a:ext cx="6221264" cy="10079"/>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a:solidFill>
                  <a:sysClr lastClr="000000" val="windowText"/>
                </a:solidFill>
                <a:latin charset="0" pitchFamily="34" typeface="Impact"/>
                <a:ea charset="-122" pitchFamily="34" typeface="微软雅黑"/>
              </a:endParaRPr>
            </a:p>
          </p:txBody>
        </p:sp>
        <p:sp>
          <p:nvSpPr>
            <p:cNvPr id="23" name="Rectangle 17"/>
            <p:cNvSpPr>
              <a:spLocks noChangeArrowheads="1"/>
            </p:cNvSpPr>
            <p:nvPr/>
          </p:nvSpPr>
          <p:spPr bwMode="auto">
            <a:xfrm>
              <a:off x="515937" y="3752105"/>
              <a:ext cx="5927477" cy="384048"/>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lvl="0">
                <a:lnSpc>
                  <a:spcPct val="120000"/>
                </a:lnSpc>
                <a:defRPr/>
              </a:pPr>
              <a:r>
                <a:rPr altLang="en-US" kern="0" lang="zh-CN" sz="1600">
                  <a:solidFill>
                    <a:schemeClr val="tx1">
                      <a:lumMod val="65000"/>
                      <a:lumOff val="35000"/>
                    </a:schemeClr>
                  </a:solidFill>
                  <a:latin charset="0" pitchFamily="34" typeface="Impact"/>
                  <a:ea charset="-122" pitchFamily="34" typeface="微软雅黑"/>
                </a:rPr>
                <a:t>开会前没有提前通知与会者相关事宜及会议材料学习；</a:t>
              </a:r>
            </a:p>
          </p:txBody>
        </p:sp>
        <p:sp>
          <p:nvSpPr>
            <p:cNvPr id="24" name="Line 18"/>
            <p:cNvSpPr>
              <a:spLocks noChangeShapeType="1"/>
            </p:cNvSpPr>
            <p:nvPr/>
          </p:nvSpPr>
          <p:spPr bwMode="auto">
            <a:xfrm flipH="1">
              <a:off x="604837" y="3488619"/>
              <a:ext cx="7677925" cy="3212"/>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a:solidFill>
                  <a:sysClr lastClr="000000" val="windowText"/>
                </a:solidFill>
                <a:latin charset="0" pitchFamily="34" typeface="Impact"/>
                <a:ea charset="-122" pitchFamily="34" typeface="微软雅黑"/>
              </a:endParaRPr>
            </a:p>
          </p:txBody>
        </p:sp>
        <p:sp>
          <p:nvSpPr>
            <p:cNvPr id="25" name="Rectangle 19"/>
            <p:cNvSpPr>
              <a:spLocks noChangeArrowheads="1"/>
            </p:cNvSpPr>
            <p:nvPr/>
          </p:nvSpPr>
          <p:spPr bwMode="auto">
            <a:xfrm>
              <a:off x="515938" y="2736559"/>
              <a:ext cx="7254626" cy="676656"/>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lvl="0">
                <a:lnSpc>
                  <a:spcPct val="120000"/>
                </a:lnSpc>
                <a:defRPr/>
              </a:pPr>
              <a:r>
                <a:rPr altLang="en-US" kern="0" lang="zh-CN" sz="1600">
                  <a:solidFill>
                    <a:schemeClr val="tx1">
                      <a:lumMod val="65000"/>
                      <a:lumOff val="35000"/>
                    </a:schemeClr>
                  </a:solidFill>
                  <a:latin charset="0" pitchFamily="34" typeface="Impact"/>
                  <a:ea charset="-122" pitchFamily="34" typeface="微软雅黑"/>
                </a:rPr>
                <a:t>没有提前准备好会场、开会设施（比如电脑、投影仪、麦克风、白板、白板笔、激光笔）、会议讨论材料、会议签到表等。</a:t>
              </a:r>
            </a:p>
          </p:txBody>
        </p:sp>
        <p:sp>
          <p:nvSpPr>
            <p:cNvPr id="26" name="AutoShape 23"/>
            <p:cNvSpPr>
              <a:spLocks noChangeArrowheads="1"/>
            </p:cNvSpPr>
            <p:nvPr/>
          </p:nvSpPr>
          <p:spPr bwMode="auto">
            <a:xfrm rot="10800000">
              <a:off x="474663" y="5207000"/>
              <a:ext cx="8453437" cy="373063"/>
            </a:xfrm>
            <a:custGeom>
              <a:gdLst>
                <a:gd fmla="*/ 2147483647 w 21600" name="T0"/>
                <a:gd fmla="*/ 2147483647 h 21600" name="T1"/>
                <a:gd fmla="*/ 2147483647 w 21600" name="T2"/>
                <a:gd fmla="*/ 2147483647 h 21600" name="T3"/>
                <a:gd fmla="*/ 2147483647 w 21600" name="T4"/>
                <a:gd fmla="*/ 2147483647 h 21600" name="T5"/>
                <a:gd fmla="*/ 2147483647 w 21600" name="T6"/>
                <a:gd fmla="*/ 0 h 21600" name="T7"/>
                <a:gd fmla="*/ 0 60000 65536" name="T8"/>
                <a:gd fmla="*/ 0 60000 65536" name="T9"/>
                <a:gd fmla="*/ 0 60000 65536" name="T10"/>
                <a:gd fmla="*/ 0 60000 65536" name="T11"/>
                <a:gd fmla="*/ 1959 w 21600" name="T12"/>
                <a:gd fmla="*/ 1959 h 21600" name="T13"/>
                <a:gd fmla="*/ 19641 w 21600" name="T14"/>
                <a:gd fmla="*/ 19641 h 21600" name="T15"/>
              </a:gdLst>
              <a:cxnLst>
                <a:cxn ang="T8">
                  <a:pos x="T0" y="T1"/>
                </a:cxn>
                <a:cxn ang="T9">
                  <a:pos x="T2" y="T3"/>
                </a:cxn>
                <a:cxn ang="T10">
                  <a:pos x="T4" y="T5"/>
                </a:cxn>
                <a:cxn ang="T11">
                  <a:pos x="T6" y="T7"/>
                </a:cxn>
              </a:cxnLst>
              <a:rect b="T15" l="T12" r="T14" t="T13"/>
              <a:pathLst>
                <a:path h="21600" w="21600">
                  <a:moveTo>
                    <a:pt x="0" y="0"/>
                  </a:moveTo>
                  <a:lnTo>
                    <a:pt x="317" y="21600"/>
                  </a:lnTo>
                  <a:lnTo>
                    <a:pt x="21283" y="21600"/>
                  </a:lnTo>
                  <a:lnTo>
                    <a:pt x="21600" y="0"/>
                  </a:lnTo>
                  <a:lnTo>
                    <a:pt x="0" y="0"/>
                  </a:lnTo>
                  <a:close/>
                </a:path>
              </a:pathLst>
            </a:custGeom>
            <a:gradFill rotWithShape="1">
              <a:gsLst>
                <a:gs pos="0">
                  <a:srgbClr val="5F5F5F">
                    <a:alpha val="0"/>
                  </a:srgbClr>
                </a:gs>
                <a:gs pos="100000">
                  <a:sysClr lastClr="000000" val="windowText">
                    <a:alpha val="17998"/>
                  </a:sysClr>
                </a:gs>
              </a:gsLst>
              <a:lin ang="5400000" scaled="1"/>
            </a:gradFill>
            <a:ln>
              <a:noFill/>
            </a:ln>
            <a:effectLst/>
            <a:extLst>
              <a:ext uri="{91240B29-F687-4F45-9708-019B960494DF}">
                <a14:hiddenLine algn="ctr" w="28575">
                  <a:solidFill>
                    <a:srgbClr val="C0C0C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latin charset="0" pitchFamily="34" typeface="Impact"/>
                <a:ea charset="-122" pitchFamily="34" typeface="微软雅黑"/>
              </a:endParaRPr>
            </a:p>
          </p:txBody>
        </p:sp>
        <p:sp>
          <p:nvSpPr>
            <p:cNvPr id="27" name="Line 24"/>
            <p:cNvSpPr>
              <a:spLocks noChangeShapeType="1"/>
            </p:cNvSpPr>
            <p:nvPr/>
          </p:nvSpPr>
          <p:spPr bwMode="auto">
            <a:xfrm>
              <a:off x="600075" y="5168900"/>
              <a:ext cx="8207375" cy="0"/>
            </a:xfrm>
            <a:prstGeom prst="line">
              <a:avLst/>
            </a:prstGeom>
            <a:noFill/>
            <a:ln w="28575">
              <a:solidFill>
                <a:srgbClr val="FFFFFF"/>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a:solidFill>
                  <a:sysClr lastClr="000000" val="windowText"/>
                </a:solidFill>
                <a:latin charset="0" pitchFamily="34" typeface="Impact"/>
                <a:ea charset="-122" pitchFamily="34" typeface="微软雅黑"/>
              </a:endParaRPr>
            </a:p>
          </p:txBody>
        </p:sp>
      </p:grpSp>
    </p:spTree>
    <p:extLst>
      <p:ext uri="{BB962C8B-B14F-4D97-AF65-F5344CB8AC3E}">
        <p14:creationId val="1834135254"/>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id="8" nodeType="withEffect" presetClass="entr" presetID="10" presetSubtype="0">
                                  <p:stCondLst>
                                    <p:cond delay="200"/>
                                  </p:stCondLst>
                                  <p:childTnLst>
                                    <p:set>
                                      <p:cBhvr>
                                        <p:cTn dur="1" fill="hold" id="9">
                                          <p:stCondLst>
                                            <p:cond delay="0"/>
                                          </p:stCondLst>
                                        </p:cTn>
                                        <p:tgtEl>
                                          <p:spTgt spid="12"/>
                                        </p:tgtEl>
                                        <p:attrNameLst>
                                          <p:attrName>style.visibility</p:attrName>
                                        </p:attrNameLst>
                                      </p:cBhvr>
                                      <p:to>
                                        <p:strVal val="visible"/>
                                      </p:to>
                                    </p:set>
                                    <p:animEffect filter="fade" transition="in">
                                      <p:cBhvr>
                                        <p:cTn dur="500" id="1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6" name="组合 75"/>
          <p:cNvGrpSpPr/>
          <p:nvPr/>
        </p:nvGrpSpPr>
        <p:grpSpPr>
          <a:xfrm>
            <a:off x="3320513" y="1866773"/>
            <a:ext cx="4898457" cy="441340"/>
            <a:chOff x="3779912" y="1777380"/>
            <a:chExt cx="4896544" cy="441340"/>
          </a:xfrm>
        </p:grpSpPr>
        <p:sp>
          <p:nvSpPr>
            <p:cNvPr id="77" name="矩形 76"/>
            <p:cNvSpPr/>
            <p:nvPr/>
          </p:nvSpPr>
          <p:spPr>
            <a:xfrm>
              <a:off x="3779912" y="1777380"/>
              <a:ext cx="4896544" cy="432048"/>
            </a:xfrm>
            <a:prstGeom prst="rect">
              <a:avLst/>
            </a:prstGeom>
            <a:noFill/>
            <a:ln w="12700">
              <a:solidFill>
                <a:srgbClr val="3782C5"/>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矩形 77"/>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2</a:t>
              </a:r>
            </a:p>
          </p:txBody>
        </p:sp>
        <p:sp>
          <p:nvSpPr>
            <p:cNvPr id="79" name="TextBox 78"/>
            <p:cNvSpPr txBox="1"/>
            <p:nvPr/>
          </p:nvSpPr>
          <p:spPr>
            <a:xfrm>
              <a:off x="4382368" y="1849388"/>
              <a:ext cx="4078064" cy="365760"/>
            </a:xfrm>
            <a:prstGeom prst="rect">
              <a:avLst/>
            </a:prstGeom>
            <a:noFill/>
          </p:spPr>
          <p:txBody>
            <a:bodyPr rtlCol="0" wrap="square">
              <a:spAutoFit/>
            </a:bodyPr>
            <a:lstStyle/>
            <a:p>
              <a:pPr algn="ctr"/>
              <a:r>
                <a:rPr altLang="en-US" b="1" lang="zh-CN">
                  <a:solidFill>
                    <a:srgbClr val="FF0000"/>
                  </a:solidFill>
                  <a:latin charset="-122" pitchFamily="34" typeface="微软雅黑"/>
                  <a:ea charset="-122" pitchFamily="34" typeface="微软雅黑"/>
                </a:rPr>
                <a:t>会议中缺乏控制</a:t>
              </a:r>
            </a:p>
          </p:txBody>
        </p:sp>
      </p:grpSp>
      <p:grpSp>
        <p:nvGrpSpPr>
          <p:cNvPr id="80" name="组合 79"/>
          <p:cNvGrpSpPr/>
          <p:nvPr/>
        </p:nvGrpSpPr>
        <p:grpSpPr>
          <a:xfrm>
            <a:off x="2942991" y="2586852"/>
            <a:ext cx="9132008" cy="4154516"/>
            <a:chOff x="-133216" y="1272816"/>
            <a:chExt cx="9383579" cy="4270632"/>
          </a:xfrm>
        </p:grpSpPr>
        <p:grpSp>
          <p:nvGrpSpPr>
            <p:cNvPr id="81" name="组合 80"/>
            <p:cNvGrpSpPr/>
            <p:nvPr/>
          </p:nvGrpSpPr>
          <p:grpSpPr>
            <a:xfrm>
              <a:off x="1417638" y="1272816"/>
              <a:ext cx="7832725" cy="4270632"/>
              <a:chOff x="1417638" y="1272816"/>
              <a:chExt cx="7832725" cy="4270632"/>
            </a:xfrm>
          </p:grpSpPr>
          <p:sp>
            <p:nvSpPr>
              <p:cNvPr id="90" name="Freeform 2"/>
              <p:cNvSpPr/>
              <p:nvPr/>
            </p:nvSpPr>
            <p:spPr bwMode="auto">
              <a:xfrm flipH="1">
                <a:off x="5707063" y="3692525"/>
                <a:ext cx="876300" cy="236537"/>
              </a:xfrm>
              <a:custGeom>
                <a:gdLst>
                  <a:gd fmla="*/ 329430154 w 2331" name="T0"/>
                  <a:gd fmla="*/ 81322314 h 688" name="T1"/>
                  <a:gd fmla="*/ 14697855 w 2331" name="T2"/>
                  <a:gd fmla="*/ 16311770 h 688" name="T3"/>
                  <a:gd fmla="*/ 294805214 w 2331" name="T4"/>
                  <a:gd fmla="*/ 0 h 688" name="T5"/>
                  <a:gd fmla="*/ 329430154 w 2331" name="T6"/>
                  <a:gd fmla="*/ 81322314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91" name="Freeform 4"/>
              <p:cNvSpPr/>
              <p:nvPr/>
            </p:nvSpPr>
            <p:spPr bwMode="auto">
              <a:xfrm flipH="1">
                <a:off x="6996113" y="3609975"/>
                <a:ext cx="863600" cy="388937"/>
              </a:xfrm>
              <a:custGeom>
                <a:gdLst>
                  <a:gd fmla="*/ 319950648 w 2331" name="T0"/>
                  <a:gd fmla="*/ 219872078 h 688" name="T1"/>
                  <a:gd fmla="*/ 14274778 w 2331" name="T2"/>
                  <a:gd fmla="*/ 44102516 h 688" name="T3"/>
                  <a:gd fmla="*/ 286322116 w 2331" name="T4"/>
                  <a:gd fmla="*/ 0 h 688" name="T5"/>
                  <a:gd fmla="*/ 319950648 w 2331" name="T6"/>
                  <a:gd fmla="*/ 219872078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92" name="Freeform 5"/>
              <p:cNvSpPr/>
              <p:nvPr/>
            </p:nvSpPr>
            <p:spPr bwMode="auto">
              <a:xfrm flipH="1">
                <a:off x="8412163" y="3746500"/>
                <a:ext cx="838200" cy="363537"/>
              </a:xfrm>
              <a:custGeom>
                <a:gdLst>
                  <a:gd fmla="*/ 301406795 w 2331" name="T0"/>
                  <a:gd fmla="*/ 192091788 h 688" name="T1"/>
                  <a:gd fmla="*/ 13447518 w 2331" name="T2"/>
                  <a:gd fmla="*/ 38530166 h 688" name="T3"/>
                  <a:gd fmla="*/ 269727438 w 2331" name="T4"/>
                  <a:gd fmla="*/ 0 h 688" name="T5"/>
                  <a:gd fmla="*/ 301406795 w 2331" name="T6"/>
                  <a:gd fmla="*/ 192091788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93" name="Freeform 7"/>
              <p:cNvSpPr/>
              <p:nvPr/>
            </p:nvSpPr>
            <p:spPr bwMode="auto">
              <a:xfrm>
                <a:off x="2713038" y="3692525"/>
                <a:ext cx="885825" cy="236537"/>
              </a:xfrm>
              <a:custGeom>
                <a:gdLst>
                  <a:gd fmla="*/ 336630601 w 2331" name="T0"/>
                  <a:gd fmla="*/ 81322314 h 688" name="T1"/>
                  <a:gd fmla="*/ 15019123 w 2331" name="T2"/>
                  <a:gd fmla="*/ 16311770 h 688" name="T3"/>
                  <a:gd fmla="*/ 301248903 w 2331" name="T4"/>
                  <a:gd fmla="*/ 0 h 688" name="T5"/>
                  <a:gd fmla="*/ 336630601 w 2331" name="T6"/>
                  <a:gd fmla="*/ 81322314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94" name="Freeform 10"/>
              <p:cNvSpPr/>
              <p:nvPr/>
            </p:nvSpPr>
            <p:spPr bwMode="auto">
              <a:xfrm>
                <a:off x="2270126" y="2817812"/>
                <a:ext cx="1082675" cy="1189038"/>
              </a:xfrm>
              <a:custGeom>
                <a:gdLst>
                  <a:gd fmla="*/ 0 w 973" name="T0"/>
                  <a:gd fmla="*/ 0 h 1069" name="T1"/>
                  <a:gd fmla="*/ 0 w 973" name="T2"/>
                  <a:gd fmla="*/ 1322555066 h 1069" name="T3"/>
                  <a:gd fmla="*/ 1204712390 w 973" name="T4"/>
                  <a:gd fmla="*/ 1300285908 h 1069" name="T5"/>
                  <a:gd fmla="*/ 1204712390 w 973" name="T6"/>
                  <a:gd fmla="*/ 44538316 h 1069" name="T7"/>
                  <a:gd fmla="*/ 0 w 973" name="T8"/>
                  <a:gd fmla="*/ 0 h 1069" name="T9"/>
                  <a:gd fmla="*/ 0 60000 65536" name="T10"/>
                  <a:gd fmla="*/ 0 60000 65536" name="T11"/>
                  <a:gd fmla="*/ 0 60000 65536" name="T12"/>
                  <a:gd fmla="*/ 0 60000 65536" name="T13"/>
                  <a:gd fmla="*/ 0 60000 65536" name="T14"/>
                  <a:gd fmla="*/ 0 w 973" name="T15"/>
                  <a:gd fmla="*/ 0 h 1069" name="T16"/>
                  <a:gd fmla="*/ 973 w 973" name="T17"/>
                  <a:gd fmla="*/ 1069 h 1069" name="T18"/>
                </a:gdLst>
                <a:cxnLst>
                  <a:cxn ang="T10">
                    <a:pos x="T0" y="T1"/>
                  </a:cxn>
                  <a:cxn ang="T11">
                    <a:pos x="T2" y="T3"/>
                  </a:cxn>
                  <a:cxn ang="T12">
                    <a:pos x="T4" y="T5"/>
                  </a:cxn>
                  <a:cxn ang="T13">
                    <a:pos x="T6" y="T7"/>
                  </a:cxn>
                  <a:cxn ang="T14">
                    <a:pos x="T8" y="T9"/>
                  </a:cxn>
                </a:cxnLst>
                <a:rect b="T18" l="T15" r="T17" t="T16"/>
                <a:pathLst>
                  <a:path h="1069" w="973">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95" name="Freeform 11"/>
              <p:cNvSpPr/>
              <p:nvPr/>
            </p:nvSpPr>
            <p:spPr bwMode="auto">
              <a:xfrm>
                <a:off x="2060576" y="2803525"/>
                <a:ext cx="219075" cy="1189037"/>
              </a:xfrm>
              <a:custGeom>
                <a:gdLst>
                  <a:gd fmla="*/ 0 w 197" name="T0"/>
                  <a:gd fmla="*/ 152174490 h 1069" name="T1"/>
                  <a:gd fmla="*/ 0 w 197" name="T2"/>
                  <a:gd fmla="*/ 1171616329 h 1069" name="T3"/>
                  <a:gd fmla="*/ 243623633 w 197" name="T4"/>
                  <a:gd fmla="*/ 1322552841 h 1069" name="T5"/>
                  <a:gd fmla="*/ 243623633 w 197" name="T6"/>
                  <a:gd fmla="*/ 0 h 1069" name="T7"/>
                  <a:gd fmla="*/ 0 w 197" name="T8"/>
                  <a:gd fmla="*/ 152174490 h 1069" name="T9"/>
                  <a:gd fmla="*/ 0 60000 65536" name="T10"/>
                  <a:gd fmla="*/ 0 60000 65536" name="T11"/>
                  <a:gd fmla="*/ 0 60000 65536" name="T12"/>
                  <a:gd fmla="*/ 0 60000 65536" name="T13"/>
                  <a:gd fmla="*/ 0 60000 65536" name="T14"/>
                  <a:gd fmla="*/ 0 w 197" name="T15"/>
                  <a:gd fmla="*/ 0 h 1069" name="T16"/>
                  <a:gd fmla="*/ 197 w 197" name="T17"/>
                  <a:gd fmla="*/ 1069 h 1069" name="T18"/>
                </a:gdLst>
                <a:cxnLst>
                  <a:cxn ang="T10">
                    <a:pos x="T0" y="T1"/>
                  </a:cxn>
                  <a:cxn ang="T11">
                    <a:pos x="T2" y="T3"/>
                  </a:cxn>
                  <a:cxn ang="T12">
                    <a:pos x="T4" y="T5"/>
                  </a:cxn>
                  <a:cxn ang="T13">
                    <a:pos x="T6" y="T7"/>
                  </a:cxn>
                  <a:cxn ang="T14">
                    <a:pos x="T8" y="T9"/>
                  </a:cxn>
                </a:cxnLst>
                <a:rect b="T18" l="T15" r="T17" t="T16"/>
                <a:pathLst>
                  <a:path h="1069" w="197">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96" name="Freeform 12"/>
              <p:cNvSpPr/>
              <p:nvPr/>
            </p:nvSpPr>
            <p:spPr bwMode="auto">
              <a:xfrm>
                <a:off x="3565526" y="2857500"/>
                <a:ext cx="1016000" cy="1081087"/>
              </a:xfrm>
              <a:custGeom>
                <a:gdLst>
                  <a:gd fmla="*/ 1130619934 w 913" name="T0"/>
                  <a:gd fmla="*/ 1185098247 h 972" name="T1"/>
                  <a:gd fmla="*/ 0 w 913" name="T2"/>
                  <a:gd fmla="*/ 1202416771 h 972" name="T3"/>
                  <a:gd fmla="*/ 0 w 913" name="T4"/>
                  <a:gd fmla="*/ 0 h 972" name="T5"/>
                  <a:gd fmla="*/ 1130619934 w 913" name="T6"/>
                  <a:gd fmla="*/ 7421907 h 972" name="T7"/>
                  <a:gd fmla="*/ 1130619934 w 913" name="T8"/>
                  <a:gd fmla="*/ 1185098247 h 972" name="T9"/>
                  <a:gd fmla="*/ 0 60000 65536" name="T10"/>
                  <a:gd fmla="*/ 0 60000 65536" name="T11"/>
                  <a:gd fmla="*/ 0 60000 65536" name="T12"/>
                  <a:gd fmla="*/ 0 60000 65536" name="T13"/>
                  <a:gd fmla="*/ 0 60000 65536" name="T14"/>
                  <a:gd fmla="*/ 0 w 913" name="T15"/>
                  <a:gd fmla="*/ 0 h 972" name="T16"/>
                  <a:gd fmla="*/ 913 w 913" name="T17"/>
                  <a:gd fmla="*/ 972 h 972" name="T18"/>
                </a:gdLst>
                <a:cxnLst>
                  <a:cxn ang="T10">
                    <a:pos x="T0" y="T1"/>
                  </a:cxn>
                  <a:cxn ang="T11">
                    <a:pos x="T2" y="T3"/>
                  </a:cxn>
                  <a:cxn ang="T12">
                    <a:pos x="T4" y="T5"/>
                  </a:cxn>
                  <a:cxn ang="T13">
                    <a:pos x="T6" y="T7"/>
                  </a:cxn>
                  <a:cxn ang="T14">
                    <a:pos x="T8" y="T9"/>
                  </a:cxn>
                </a:cxnLst>
                <a:rect b="T18" l="T15" r="T17" t="T16"/>
                <a:pathLst>
                  <a:path h="972" w="913">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algn="ctr"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97" name="Freeform 13"/>
              <p:cNvSpPr/>
              <p:nvPr/>
            </p:nvSpPr>
            <p:spPr bwMode="auto">
              <a:xfrm>
                <a:off x="3489326" y="2857500"/>
                <a:ext cx="76200" cy="1081087"/>
              </a:xfrm>
              <a:custGeom>
                <a:gdLst>
                  <a:gd fmla="*/ 0 w 69" name="T0"/>
                  <a:gd fmla="*/ 107623768 h 972" name="T1"/>
                  <a:gd fmla="*/ 0 w 69" name="T2"/>
                  <a:gd fmla="*/ 1120771346 h 972" name="T3"/>
                  <a:gd fmla="*/ 84151304 w 69" name="T4"/>
                  <a:gd fmla="*/ 1202416771 h 972" name="T5"/>
                  <a:gd fmla="*/ 84151304 w 69" name="T6"/>
                  <a:gd fmla="*/ 0 h 972" name="T7"/>
                  <a:gd fmla="*/ 0 w 69" name="T8"/>
                  <a:gd fmla="*/ 107623768 h 972" name="T9"/>
                  <a:gd fmla="*/ 0 60000 65536" name="T10"/>
                  <a:gd fmla="*/ 0 60000 65536" name="T11"/>
                  <a:gd fmla="*/ 0 60000 65536" name="T12"/>
                  <a:gd fmla="*/ 0 60000 65536" name="T13"/>
                  <a:gd fmla="*/ 0 60000 65536" name="T14"/>
                  <a:gd fmla="*/ 0 w 69" name="T15"/>
                  <a:gd fmla="*/ 0 h 972" name="T16"/>
                  <a:gd fmla="*/ 69 w 69" name="T17"/>
                  <a:gd fmla="*/ 972 h 972" name="T18"/>
                </a:gdLst>
                <a:cxnLst>
                  <a:cxn ang="T10">
                    <a:pos x="T0" y="T1"/>
                  </a:cxn>
                  <a:cxn ang="T11">
                    <a:pos x="T2" y="T3"/>
                  </a:cxn>
                  <a:cxn ang="T12">
                    <a:pos x="T4" y="T5"/>
                  </a:cxn>
                  <a:cxn ang="T13">
                    <a:pos x="T6" y="T7"/>
                  </a:cxn>
                  <a:cxn ang="T14">
                    <a:pos x="T8" y="T9"/>
                  </a:cxn>
                </a:cxnLst>
                <a:rect b="T18" l="T15" r="T17" t="T16"/>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98" name="Freeform 14"/>
              <p:cNvSpPr/>
              <p:nvPr/>
            </p:nvSpPr>
            <p:spPr bwMode="auto">
              <a:xfrm flipH="1">
                <a:off x="7288213" y="2720975"/>
                <a:ext cx="1119188" cy="1392237"/>
              </a:xfrm>
              <a:custGeom>
                <a:gdLst>
                  <a:gd fmla="*/ 0 w 1006" name="T0"/>
                  <a:gd fmla="*/ 0 h 1251" name="T1"/>
                  <a:gd fmla="*/ 0 w 1006" name="T2"/>
                  <a:gd fmla="*/ 1549419556 h 1251" name="T3"/>
                  <a:gd fmla="*/ 1245111113 w 1006" name="T4"/>
                  <a:gd fmla="*/ 1429280965 h 1251" name="T5"/>
                  <a:gd fmla="*/ 1245111113 w 1006" name="T6"/>
                  <a:gd fmla="*/ 100322306 h 1251" name="T7"/>
                  <a:gd fmla="*/ 0 w 1006" name="T8"/>
                  <a:gd fmla="*/ 0 h 1251" name="T9"/>
                  <a:gd fmla="*/ 0 60000 65536" name="T10"/>
                  <a:gd fmla="*/ 0 60000 65536" name="T11"/>
                  <a:gd fmla="*/ 0 60000 65536" name="T12"/>
                  <a:gd fmla="*/ 0 60000 65536" name="T13"/>
                  <a:gd fmla="*/ 0 60000 65536" name="T14"/>
                  <a:gd fmla="*/ 0 w 1006" name="T15"/>
                  <a:gd fmla="*/ 0 h 1251" name="T16"/>
                  <a:gd fmla="*/ 1006 w 1006" name="T17"/>
                  <a:gd fmla="*/ 1251 h 1251" name="T18"/>
                </a:gdLst>
                <a:cxnLst>
                  <a:cxn ang="T10">
                    <a:pos x="T0" y="T1"/>
                  </a:cxn>
                  <a:cxn ang="T11">
                    <a:pos x="T2" y="T3"/>
                  </a:cxn>
                  <a:cxn ang="T12">
                    <a:pos x="T4" y="T5"/>
                  </a:cxn>
                  <a:cxn ang="T13">
                    <a:pos x="T6" y="T7"/>
                  </a:cxn>
                  <a:cxn ang="T14">
                    <a:pos x="T8" y="T9"/>
                  </a:cxn>
                </a:cxnLst>
                <a:rect b="T18" l="T15" r="T17" t="T16"/>
                <a:pathLst>
                  <a:path h="1251" w="1005">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algn="ctr"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99" name="Freeform 15"/>
              <p:cNvSpPr/>
              <p:nvPr/>
            </p:nvSpPr>
            <p:spPr bwMode="auto">
              <a:xfrm flipH="1">
                <a:off x="8407401" y="2720975"/>
                <a:ext cx="377825" cy="1392237"/>
              </a:xfrm>
              <a:custGeom>
                <a:gdLst>
                  <a:gd fmla="*/ 0 w 339" name="T0"/>
                  <a:gd fmla="*/ 136240017 h 1251" name="T1"/>
                  <a:gd fmla="*/ 0 w 339" name="T2"/>
                  <a:gd fmla="*/ 1337628145 h 1251" name="T3"/>
                  <a:gd fmla="*/ 421096551 w 339" name="T4"/>
                  <a:gd fmla="*/ 1549419556 h 1251" name="T5"/>
                  <a:gd fmla="*/ 421096551 w 339" name="T6"/>
                  <a:gd fmla="*/ 0 h 1251" name="T7"/>
                  <a:gd fmla="*/ 0 w 339" name="T8"/>
                  <a:gd fmla="*/ 136240017 h 1251" name="T9"/>
                  <a:gd fmla="*/ 0 60000 65536" name="T10"/>
                  <a:gd fmla="*/ 0 60000 65536" name="T11"/>
                  <a:gd fmla="*/ 0 60000 65536" name="T12"/>
                  <a:gd fmla="*/ 0 60000 65536" name="T13"/>
                  <a:gd fmla="*/ 0 60000 65536" name="T14"/>
                  <a:gd fmla="*/ 0 w 339" name="T15"/>
                  <a:gd fmla="*/ 0 h 1251" name="T16"/>
                  <a:gd fmla="*/ 339 w 339" name="T17"/>
                  <a:gd fmla="*/ 1251 h 1251" name="T18"/>
                </a:gdLst>
                <a:cxnLst>
                  <a:cxn ang="T10">
                    <a:pos x="T0" y="T1"/>
                  </a:cxn>
                  <a:cxn ang="T11">
                    <a:pos x="T2" y="T3"/>
                  </a:cxn>
                  <a:cxn ang="T12">
                    <a:pos x="T4" y="T5"/>
                  </a:cxn>
                  <a:cxn ang="T13">
                    <a:pos x="T6" y="T7"/>
                  </a:cxn>
                  <a:cxn ang="T14">
                    <a:pos x="T8" y="T9"/>
                  </a:cxn>
                </a:cxnLst>
                <a:rect b="T18" l="T15" r="T17" t="T16"/>
                <a:pathLst>
                  <a:path h="1251" w="339">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100" name="Freeform 16"/>
              <p:cNvSpPr/>
              <p:nvPr/>
            </p:nvSpPr>
            <p:spPr bwMode="auto">
              <a:xfrm flipH="1">
                <a:off x="5926138" y="2803525"/>
                <a:ext cx="1082675" cy="1189037"/>
              </a:xfrm>
              <a:custGeom>
                <a:gdLst>
                  <a:gd fmla="*/ 0 w 973" name="T0"/>
                  <a:gd fmla="*/ 0 h 1069" name="T1"/>
                  <a:gd fmla="*/ 0 w 973" name="T2"/>
                  <a:gd fmla="*/ 1322552841 h 1069" name="T3"/>
                  <a:gd fmla="*/ 1204712390 w 973" name="T4"/>
                  <a:gd fmla="*/ 1300283702 h 1069" name="T5"/>
                  <a:gd fmla="*/ 1204712390 w 973" name="T6"/>
                  <a:gd fmla="*/ 44538278 h 1069" name="T7"/>
                  <a:gd fmla="*/ 0 w 973" name="T8"/>
                  <a:gd fmla="*/ 0 h 1069" name="T9"/>
                  <a:gd fmla="*/ 0 60000 65536" name="T10"/>
                  <a:gd fmla="*/ 0 60000 65536" name="T11"/>
                  <a:gd fmla="*/ 0 60000 65536" name="T12"/>
                  <a:gd fmla="*/ 0 60000 65536" name="T13"/>
                  <a:gd fmla="*/ 0 60000 65536" name="T14"/>
                  <a:gd fmla="*/ 0 w 973" name="T15"/>
                  <a:gd fmla="*/ 0 h 1069" name="T16"/>
                  <a:gd fmla="*/ 973 w 973" name="T17"/>
                  <a:gd fmla="*/ 1069 h 1069" name="T18"/>
                </a:gdLst>
                <a:cxnLst>
                  <a:cxn ang="T10">
                    <a:pos x="T0" y="T1"/>
                  </a:cxn>
                  <a:cxn ang="T11">
                    <a:pos x="T2" y="T3"/>
                  </a:cxn>
                  <a:cxn ang="T12">
                    <a:pos x="T4" y="T5"/>
                  </a:cxn>
                  <a:cxn ang="T13">
                    <a:pos x="T6" y="T7"/>
                  </a:cxn>
                  <a:cxn ang="T14">
                    <a:pos x="T8" y="T9"/>
                  </a:cxn>
                </a:cxnLst>
                <a:rect b="T18" l="T15" r="T17" t="T16"/>
                <a:pathLst>
                  <a:path h="1069" w="973">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algn="ctr"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101" name="Freeform 17"/>
              <p:cNvSpPr/>
              <p:nvPr/>
            </p:nvSpPr>
            <p:spPr bwMode="auto">
              <a:xfrm flipH="1">
                <a:off x="7008813" y="2803525"/>
                <a:ext cx="219075" cy="1189037"/>
              </a:xfrm>
              <a:custGeom>
                <a:gdLst>
                  <a:gd fmla="*/ 0 w 197" name="T0"/>
                  <a:gd fmla="*/ 152174490 h 1069" name="T1"/>
                  <a:gd fmla="*/ 0 w 197" name="T2"/>
                  <a:gd fmla="*/ 1171616329 h 1069" name="T3"/>
                  <a:gd fmla="*/ 243623633 w 197" name="T4"/>
                  <a:gd fmla="*/ 1322552841 h 1069" name="T5"/>
                  <a:gd fmla="*/ 243623633 w 197" name="T6"/>
                  <a:gd fmla="*/ 0 h 1069" name="T7"/>
                  <a:gd fmla="*/ 0 w 197" name="T8"/>
                  <a:gd fmla="*/ 152174490 h 1069" name="T9"/>
                  <a:gd fmla="*/ 0 60000 65536" name="T10"/>
                  <a:gd fmla="*/ 0 60000 65536" name="T11"/>
                  <a:gd fmla="*/ 0 60000 65536" name="T12"/>
                  <a:gd fmla="*/ 0 60000 65536" name="T13"/>
                  <a:gd fmla="*/ 0 60000 65536" name="T14"/>
                  <a:gd fmla="*/ 0 w 197" name="T15"/>
                  <a:gd fmla="*/ 0 h 1069" name="T16"/>
                  <a:gd fmla="*/ 197 w 197" name="T17"/>
                  <a:gd fmla="*/ 1069 h 1069" name="T18"/>
                </a:gdLst>
                <a:cxnLst>
                  <a:cxn ang="T10">
                    <a:pos x="T0" y="T1"/>
                  </a:cxn>
                  <a:cxn ang="T11">
                    <a:pos x="T2" y="T3"/>
                  </a:cxn>
                  <a:cxn ang="T12">
                    <a:pos x="T4" y="T5"/>
                  </a:cxn>
                  <a:cxn ang="T13">
                    <a:pos x="T6" y="T7"/>
                  </a:cxn>
                  <a:cxn ang="T14">
                    <a:pos x="T8" y="T9"/>
                  </a:cxn>
                </a:cxnLst>
                <a:rect b="T18" l="T15" r="T17" t="T16"/>
                <a:pathLst>
                  <a:path h="1069" w="197">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102" name="Freeform 18"/>
              <p:cNvSpPr/>
              <p:nvPr/>
            </p:nvSpPr>
            <p:spPr bwMode="auto">
              <a:xfrm flipH="1">
                <a:off x="4706938" y="2857500"/>
                <a:ext cx="1016000" cy="1081087"/>
              </a:xfrm>
              <a:custGeom>
                <a:gdLst>
                  <a:gd fmla="*/ 1130619934 w 913" name="T0"/>
                  <a:gd fmla="*/ 1185098247 h 972" name="T1"/>
                  <a:gd fmla="*/ 0 w 913" name="T2"/>
                  <a:gd fmla="*/ 1202416771 h 972" name="T3"/>
                  <a:gd fmla="*/ 0 w 913" name="T4"/>
                  <a:gd fmla="*/ 0 h 972" name="T5"/>
                  <a:gd fmla="*/ 1130619934 w 913" name="T6"/>
                  <a:gd fmla="*/ 7421907 h 972" name="T7"/>
                  <a:gd fmla="*/ 1130619934 w 913" name="T8"/>
                  <a:gd fmla="*/ 1185098247 h 972" name="T9"/>
                  <a:gd fmla="*/ 0 60000 65536" name="T10"/>
                  <a:gd fmla="*/ 0 60000 65536" name="T11"/>
                  <a:gd fmla="*/ 0 60000 65536" name="T12"/>
                  <a:gd fmla="*/ 0 60000 65536" name="T13"/>
                  <a:gd fmla="*/ 0 60000 65536" name="T14"/>
                  <a:gd fmla="*/ 0 w 913" name="T15"/>
                  <a:gd fmla="*/ 0 h 972" name="T16"/>
                  <a:gd fmla="*/ 913 w 913" name="T17"/>
                  <a:gd fmla="*/ 972 h 972" name="T18"/>
                </a:gdLst>
                <a:cxnLst>
                  <a:cxn ang="T10">
                    <a:pos x="T0" y="T1"/>
                  </a:cxn>
                  <a:cxn ang="T11">
                    <a:pos x="T2" y="T3"/>
                  </a:cxn>
                  <a:cxn ang="T12">
                    <a:pos x="T4" y="T5"/>
                  </a:cxn>
                  <a:cxn ang="T13">
                    <a:pos x="T6" y="T7"/>
                  </a:cxn>
                  <a:cxn ang="T14">
                    <a:pos x="T8" y="T9"/>
                  </a:cxn>
                </a:cxnLst>
                <a:rect b="T18" l="T15" r="T17" t="T16"/>
                <a:pathLst>
                  <a:path h="972" w="913">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algn="ctr"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103" name="Freeform 19"/>
              <p:cNvSpPr/>
              <p:nvPr/>
            </p:nvSpPr>
            <p:spPr bwMode="auto">
              <a:xfrm flipH="1">
                <a:off x="5722938" y="2857500"/>
                <a:ext cx="76200" cy="1081087"/>
              </a:xfrm>
              <a:custGeom>
                <a:gdLst>
                  <a:gd fmla="*/ 0 w 69" name="T0"/>
                  <a:gd fmla="*/ 107623768 h 972" name="T1"/>
                  <a:gd fmla="*/ 0 w 69" name="T2"/>
                  <a:gd fmla="*/ 1120771346 h 972" name="T3"/>
                  <a:gd fmla="*/ 84151304 w 69" name="T4"/>
                  <a:gd fmla="*/ 1202416771 h 972" name="T5"/>
                  <a:gd fmla="*/ 84151304 w 69" name="T6"/>
                  <a:gd fmla="*/ 0 h 972" name="T7"/>
                  <a:gd fmla="*/ 0 w 69" name="T8"/>
                  <a:gd fmla="*/ 107623768 h 972" name="T9"/>
                  <a:gd fmla="*/ 0 60000 65536" name="T10"/>
                  <a:gd fmla="*/ 0 60000 65536" name="T11"/>
                  <a:gd fmla="*/ 0 60000 65536" name="T12"/>
                  <a:gd fmla="*/ 0 60000 65536" name="T13"/>
                  <a:gd fmla="*/ 0 60000 65536" name="T14"/>
                  <a:gd fmla="*/ 0 w 69" name="T15"/>
                  <a:gd fmla="*/ 0 h 972" name="T16"/>
                  <a:gd fmla="*/ 69 w 69" name="T17"/>
                  <a:gd fmla="*/ 972 h 972" name="T18"/>
                </a:gdLst>
                <a:cxnLst>
                  <a:cxn ang="T10">
                    <a:pos x="T0" y="T1"/>
                  </a:cxn>
                  <a:cxn ang="T11">
                    <a:pos x="T2" y="T3"/>
                  </a:cxn>
                  <a:cxn ang="T12">
                    <a:pos x="T4" y="T5"/>
                  </a:cxn>
                  <a:cxn ang="T13">
                    <a:pos x="T6" y="T7"/>
                  </a:cxn>
                  <a:cxn ang="T14">
                    <a:pos x="T8" y="T9"/>
                  </a:cxn>
                </a:cxnLst>
                <a:rect b="T18" l="T15" r="T17" t="T16"/>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104" name="Rectangle 22"/>
              <p:cNvSpPr>
                <a:spLocks noChangeArrowheads="1"/>
              </p:cNvSpPr>
              <p:nvPr/>
            </p:nvSpPr>
            <p:spPr bwMode="auto">
              <a:xfrm>
                <a:off x="3533776" y="1272816"/>
                <a:ext cx="2392362" cy="15979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20000"/>
                  </a:lnSpc>
                  <a:defRPr/>
                </a:pPr>
                <a:r>
                  <a:rPr altLang="en-US" kern="0" lang="zh-CN" sz="1600">
                    <a:solidFill>
                      <a:schemeClr val="tx1">
                        <a:lumMod val="65000"/>
                        <a:lumOff val="35000"/>
                      </a:schemeClr>
                    </a:solidFill>
                    <a:latin charset="-122" pitchFamily="34" typeface="微软雅黑"/>
                    <a:ea charset="-122" pitchFamily="34" typeface="微软雅黑"/>
                  </a:rPr>
                  <a:t>气氛紧张、压抑，未能很好地鼓励大家积极发言；或领导者一言堂，没有发掘出全体与会人员的智慧。</a:t>
                </a:r>
              </a:p>
            </p:txBody>
          </p:sp>
          <p:sp>
            <p:nvSpPr>
              <p:cNvPr id="105" name="Line 23"/>
              <p:cNvSpPr>
                <a:spLocks noChangeShapeType="1"/>
              </p:cNvSpPr>
              <p:nvPr/>
            </p:nvSpPr>
            <p:spPr bwMode="auto">
              <a:xfrm flipH="1" flipV="1">
                <a:off x="3548063" y="1627187"/>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fontAlgn="base">
                  <a:spcBef>
                    <a:spcPct val="0"/>
                  </a:spcBef>
                  <a:spcAft>
                    <a:spcPct val="0"/>
                  </a:spcAft>
                  <a:defRPr/>
                </a:pPr>
                <a:endParaRPr altLang="en-US" kern="0" lang="zh-CN" sz="2000">
                  <a:solidFill>
                    <a:sysClr lastClr="FFFFFF" val="window"/>
                  </a:solidFill>
                  <a:latin charset="-122" pitchFamily="34" typeface="微软雅黑"/>
                  <a:ea charset="-122" pitchFamily="34" typeface="微软雅黑"/>
                </a:endParaRPr>
              </a:p>
            </p:txBody>
          </p:sp>
          <p:sp>
            <p:nvSpPr>
              <p:cNvPr id="106" name="Rectangle 24"/>
              <p:cNvSpPr>
                <a:spLocks noChangeArrowheads="1"/>
              </p:cNvSpPr>
              <p:nvPr/>
            </p:nvSpPr>
            <p:spPr bwMode="auto">
              <a:xfrm>
                <a:off x="5942012" y="1520825"/>
                <a:ext cx="2470150" cy="996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20000"/>
                  </a:lnSpc>
                  <a:defRPr/>
                </a:pPr>
                <a:r>
                  <a:rPr altLang="en-US" kern="0" lang="zh-CN" sz="1600">
                    <a:solidFill>
                      <a:schemeClr val="tx1">
                        <a:lumMod val="65000"/>
                        <a:lumOff val="35000"/>
                      </a:schemeClr>
                    </a:solidFill>
                    <a:latin charset="-122" pitchFamily="34" typeface="微软雅黑"/>
                    <a:ea charset="-122" pitchFamily="34" typeface="微软雅黑"/>
                  </a:rPr>
                  <a:t>未能很好地围绕主题进行讨论或发言，出现闲谈或跑题现象。</a:t>
                </a:r>
              </a:p>
            </p:txBody>
          </p:sp>
          <p:sp>
            <p:nvSpPr>
              <p:cNvPr id="107" name="Line 25"/>
              <p:cNvSpPr>
                <a:spLocks noChangeShapeType="1"/>
              </p:cNvSpPr>
              <p:nvPr/>
            </p:nvSpPr>
            <p:spPr bwMode="auto">
              <a:xfrm flipH="1" flipV="1">
                <a:off x="5942013" y="1625600"/>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fontAlgn="base">
                  <a:spcBef>
                    <a:spcPct val="0"/>
                  </a:spcBef>
                  <a:spcAft>
                    <a:spcPct val="0"/>
                  </a:spcAft>
                  <a:defRPr/>
                </a:pPr>
                <a:endParaRPr altLang="en-US" kern="0" lang="zh-CN" sz="2000">
                  <a:solidFill>
                    <a:sysClr lastClr="FFFFFF" val="window"/>
                  </a:solidFill>
                  <a:latin charset="-122" pitchFamily="34" typeface="微软雅黑"/>
                  <a:ea charset="-122" pitchFamily="34" typeface="微软雅黑"/>
                </a:endParaRPr>
              </a:p>
            </p:txBody>
          </p:sp>
          <p:sp>
            <p:nvSpPr>
              <p:cNvPr id="108" name="Rectangle 26"/>
              <p:cNvSpPr>
                <a:spLocks noChangeArrowheads="1"/>
              </p:cNvSpPr>
              <p:nvPr/>
            </p:nvSpPr>
            <p:spPr bwMode="auto">
              <a:xfrm>
                <a:off x="2270126" y="4233641"/>
                <a:ext cx="2094877" cy="1297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20000"/>
                  </a:lnSpc>
                  <a:defRPr/>
                </a:pPr>
                <a:r>
                  <a:rPr altLang="en-US" kern="0" lang="zh-CN" sz="1600">
                    <a:solidFill>
                      <a:schemeClr val="tx1">
                        <a:lumMod val="65000"/>
                        <a:lumOff val="35000"/>
                      </a:schemeClr>
                    </a:solidFill>
                    <a:latin charset="-122" pitchFamily="34" typeface="微软雅黑"/>
                    <a:ea charset="-122" pitchFamily="34" typeface="微软雅黑"/>
                  </a:rPr>
                  <a:t>未能很好地控制时间，如未能及时开始或拖沓、冗长，未能及时结束。</a:t>
                </a:r>
              </a:p>
            </p:txBody>
          </p:sp>
          <p:sp>
            <p:nvSpPr>
              <p:cNvPr id="109" name="Line 27"/>
              <p:cNvSpPr>
                <a:spLocks noChangeShapeType="1"/>
              </p:cNvSpPr>
              <p:nvPr/>
            </p:nvSpPr>
            <p:spPr bwMode="auto">
              <a:xfrm flipH="1" flipV="1">
                <a:off x="2290763" y="4000500"/>
                <a:ext cx="0" cy="123825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fontAlgn="base">
                  <a:spcBef>
                    <a:spcPct val="0"/>
                  </a:spcBef>
                  <a:spcAft>
                    <a:spcPct val="0"/>
                  </a:spcAft>
                  <a:defRPr/>
                </a:pPr>
                <a:endParaRPr altLang="en-US" kern="0" lang="zh-CN" sz="2000">
                  <a:solidFill>
                    <a:sysClr lastClr="FFFFFF" val="window"/>
                  </a:solidFill>
                  <a:latin charset="-122" pitchFamily="34" typeface="微软雅黑"/>
                  <a:ea charset="-122" pitchFamily="34" typeface="微软雅黑"/>
                </a:endParaRPr>
              </a:p>
            </p:txBody>
          </p:sp>
          <p:sp>
            <p:nvSpPr>
              <p:cNvPr id="110" name="Rectangle 28"/>
              <p:cNvSpPr>
                <a:spLocks noChangeArrowheads="1"/>
              </p:cNvSpPr>
              <p:nvPr/>
            </p:nvSpPr>
            <p:spPr bwMode="auto">
              <a:xfrm>
                <a:off x="4718051" y="4159620"/>
                <a:ext cx="2290761" cy="1297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20000"/>
                  </a:lnSpc>
                  <a:defRPr/>
                </a:pPr>
                <a:r>
                  <a:rPr altLang="en-US" kern="0" lang="zh-CN" sz="1600">
                    <a:solidFill>
                      <a:schemeClr val="tx1">
                        <a:lumMod val="65000"/>
                        <a:lumOff val="35000"/>
                      </a:schemeClr>
                    </a:solidFill>
                    <a:latin charset="-122" pitchFamily="34" typeface="微软雅黑"/>
                    <a:ea charset="-122" pitchFamily="34" typeface="微软雅黑"/>
                  </a:rPr>
                  <a:t>与会者相互间争吵的厉害，未能很好地尊重相互的意见，甚至出现人身攻击的现象。</a:t>
                </a:r>
              </a:p>
            </p:txBody>
          </p:sp>
          <p:sp>
            <p:nvSpPr>
              <p:cNvPr id="111" name="Line 29"/>
              <p:cNvSpPr>
                <a:spLocks noChangeShapeType="1"/>
              </p:cNvSpPr>
              <p:nvPr/>
            </p:nvSpPr>
            <p:spPr bwMode="auto">
              <a:xfrm flipH="1" flipV="1">
                <a:off x="4727576" y="3930650"/>
                <a:ext cx="0" cy="1338262"/>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fontAlgn="base">
                  <a:spcBef>
                    <a:spcPct val="0"/>
                  </a:spcBef>
                  <a:spcAft>
                    <a:spcPct val="0"/>
                  </a:spcAft>
                  <a:defRPr/>
                </a:pPr>
                <a:endParaRPr altLang="en-US" kern="0" lang="zh-CN" sz="2000">
                  <a:solidFill>
                    <a:sysClr lastClr="FFFFFF" val="window"/>
                  </a:solidFill>
                  <a:latin charset="-122" pitchFamily="34" typeface="微软雅黑"/>
                  <a:ea charset="-122" pitchFamily="34" typeface="微软雅黑"/>
                </a:endParaRPr>
              </a:p>
            </p:txBody>
          </p:sp>
          <p:sp>
            <p:nvSpPr>
              <p:cNvPr id="112" name="Rectangle 30"/>
              <p:cNvSpPr>
                <a:spLocks noChangeArrowheads="1"/>
              </p:cNvSpPr>
              <p:nvPr/>
            </p:nvSpPr>
            <p:spPr bwMode="auto">
              <a:xfrm>
                <a:off x="7278688" y="4513262"/>
                <a:ext cx="1905000" cy="69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20000"/>
                  </a:lnSpc>
                  <a:defRPr/>
                </a:pPr>
                <a:r>
                  <a:rPr altLang="en-US" b="1" kern="0" lang="zh-CN" sz="1600">
                    <a:solidFill>
                      <a:srgbClr val="FF0000"/>
                    </a:solidFill>
                    <a:latin charset="-122" pitchFamily="34" typeface="微软雅黑"/>
                    <a:ea charset="-122" pitchFamily="34" typeface="微软雅黑"/>
                  </a:rPr>
                  <a:t>议而不决，没有形成有效的决策。</a:t>
                </a:r>
              </a:p>
            </p:txBody>
          </p:sp>
          <p:sp>
            <p:nvSpPr>
              <p:cNvPr id="113" name="Line 31"/>
              <p:cNvSpPr>
                <a:spLocks noChangeShapeType="1"/>
              </p:cNvSpPr>
              <p:nvPr/>
            </p:nvSpPr>
            <p:spPr bwMode="auto">
              <a:xfrm flipH="1" flipV="1">
                <a:off x="7288213" y="4041775"/>
                <a:ext cx="0" cy="12271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fontAlgn="base">
                  <a:spcBef>
                    <a:spcPct val="0"/>
                  </a:spcBef>
                  <a:spcAft>
                    <a:spcPct val="0"/>
                  </a:spcAft>
                  <a:defRPr/>
                </a:pPr>
                <a:endParaRPr altLang="en-US" kern="0" lang="zh-CN" sz="2000">
                  <a:solidFill>
                    <a:sysClr lastClr="FFFFFF" val="window"/>
                  </a:solidFill>
                  <a:latin charset="-122" pitchFamily="34" typeface="微软雅黑"/>
                  <a:ea charset="-122" pitchFamily="34" typeface="微软雅黑"/>
                </a:endParaRPr>
              </a:p>
            </p:txBody>
          </p:sp>
          <p:sp>
            <p:nvSpPr>
              <p:cNvPr id="114" name="WordArt 34"/>
              <p:cNvSpPr>
                <a:spLocks noChangeArrowheads="1" noChangeShapeType="1" noTextEdit="1"/>
              </p:cNvSpPr>
              <p:nvPr/>
            </p:nvSpPr>
            <p:spPr bwMode="auto">
              <a:xfrm>
                <a:off x="2362201" y="3616325"/>
                <a:ext cx="174625" cy="28098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defRPr/>
                </a:pPr>
                <a:r>
                  <a:rPr altLang="zh-CN" kern="10" lang="en-US" sz="3600">
                    <a:solidFill>
                      <a:srgbClr val="C00000"/>
                    </a:solidFill>
                    <a:latin charset="-122" pitchFamily="34" typeface="微软雅黑"/>
                    <a:ea charset="-122" pitchFamily="34" typeface="微软雅黑"/>
                    <a:cs typeface="Arial"/>
                  </a:rPr>
                  <a:t>2</a:t>
                </a:r>
              </a:p>
            </p:txBody>
          </p:sp>
          <p:sp>
            <p:nvSpPr>
              <p:cNvPr id="115" name="WordArt 35"/>
              <p:cNvSpPr>
                <a:spLocks noChangeArrowheads="1" noChangeShapeType="1" noTextEdit="1"/>
              </p:cNvSpPr>
              <p:nvPr/>
            </p:nvSpPr>
            <p:spPr bwMode="auto">
              <a:xfrm>
                <a:off x="3649663" y="3609975"/>
                <a:ext cx="174625" cy="28098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defRPr/>
                </a:pPr>
                <a:r>
                  <a:rPr altLang="zh-CN" kern="10" lang="en-US" sz="3600">
                    <a:solidFill>
                      <a:srgbClr val="C00000"/>
                    </a:solidFill>
                    <a:latin charset="-122" pitchFamily="34" typeface="微软雅黑"/>
                    <a:ea charset="-122" pitchFamily="34" typeface="微软雅黑"/>
                    <a:cs typeface="Arial"/>
                  </a:rPr>
                  <a:t>3</a:t>
                </a:r>
              </a:p>
            </p:txBody>
          </p:sp>
          <p:sp>
            <p:nvSpPr>
              <p:cNvPr id="116" name="WordArt 36"/>
              <p:cNvSpPr>
                <a:spLocks noChangeArrowheads="1" noChangeShapeType="1" noTextEdit="1"/>
              </p:cNvSpPr>
              <p:nvPr/>
            </p:nvSpPr>
            <p:spPr bwMode="auto">
              <a:xfrm>
                <a:off x="4786313" y="3609975"/>
                <a:ext cx="174625" cy="28098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defRPr/>
                </a:pPr>
                <a:r>
                  <a:rPr altLang="zh-CN" kern="10" lang="en-US" sz="3600">
                    <a:solidFill>
                      <a:srgbClr val="C00000"/>
                    </a:solidFill>
                    <a:latin charset="-122" pitchFamily="34" typeface="微软雅黑"/>
                    <a:ea charset="-122" pitchFamily="34" typeface="微软雅黑"/>
                    <a:cs typeface="Arial"/>
                  </a:rPr>
                  <a:t>4</a:t>
                </a:r>
              </a:p>
            </p:txBody>
          </p:sp>
          <p:sp>
            <p:nvSpPr>
              <p:cNvPr id="117" name="WordArt 37"/>
              <p:cNvSpPr>
                <a:spLocks noChangeArrowheads="1" noChangeShapeType="1" noTextEdit="1"/>
              </p:cNvSpPr>
              <p:nvPr/>
            </p:nvSpPr>
            <p:spPr bwMode="auto">
              <a:xfrm>
                <a:off x="6015038" y="3616325"/>
                <a:ext cx="174625" cy="28098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defRPr/>
                </a:pPr>
                <a:r>
                  <a:rPr altLang="zh-CN" kern="10" lang="en-US" sz="3600">
                    <a:solidFill>
                      <a:srgbClr val="C00000"/>
                    </a:solidFill>
                    <a:latin charset="-122" pitchFamily="34" typeface="微软雅黑"/>
                    <a:ea charset="-122" pitchFamily="34" typeface="微软雅黑"/>
                    <a:cs typeface="Arial"/>
                  </a:rPr>
                  <a:t>5</a:t>
                </a:r>
              </a:p>
            </p:txBody>
          </p:sp>
          <p:sp>
            <p:nvSpPr>
              <p:cNvPr id="118" name="WordArt 38"/>
              <p:cNvSpPr>
                <a:spLocks noChangeArrowheads="1" noChangeShapeType="1" noTextEdit="1"/>
              </p:cNvSpPr>
              <p:nvPr/>
            </p:nvSpPr>
            <p:spPr bwMode="auto">
              <a:xfrm>
                <a:off x="7383463" y="3681412"/>
                <a:ext cx="182563" cy="280988"/>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defRPr/>
                </a:pPr>
                <a:r>
                  <a:rPr altLang="zh-CN" kern="10" lang="en-US" sz="3600">
                    <a:solidFill>
                      <a:srgbClr val="C00000"/>
                    </a:solidFill>
                    <a:latin charset="-122" pitchFamily="34" typeface="微软雅黑"/>
                    <a:ea charset="-122" pitchFamily="34" typeface="微软雅黑"/>
                    <a:cs typeface="Arial"/>
                  </a:rPr>
                  <a:t>6</a:t>
                </a:r>
              </a:p>
            </p:txBody>
          </p:sp>
          <p:sp>
            <p:nvSpPr>
              <p:cNvPr id="119" name="Freeform 6"/>
              <p:cNvSpPr/>
              <p:nvPr/>
            </p:nvSpPr>
            <p:spPr bwMode="auto">
              <a:xfrm>
                <a:off x="1417638" y="3613150"/>
                <a:ext cx="838200" cy="363537"/>
              </a:xfrm>
              <a:custGeom>
                <a:gdLst>
                  <a:gd fmla="*/ 301406795 w 2331" name="T0"/>
                  <a:gd fmla="*/ 192091788 h 688" name="T1"/>
                  <a:gd fmla="*/ 13447518 w 2331" name="T2"/>
                  <a:gd fmla="*/ 38530166 h 688" name="T3"/>
                  <a:gd fmla="*/ 269727438 w 2331" name="T4"/>
                  <a:gd fmla="*/ 0 h 688" name="T5"/>
                  <a:gd fmla="*/ 301406795 w 2331" name="T6"/>
                  <a:gd fmla="*/ 192091788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120" name="Freeform 32"/>
              <p:cNvSpPr/>
              <p:nvPr/>
            </p:nvSpPr>
            <p:spPr bwMode="auto">
              <a:xfrm>
                <a:off x="2198688" y="4054475"/>
                <a:ext cx="23813" cy="1587"/>
              </a:xfrm>
              <a:custGeom>
                <a:gdLst>
                  <a:gd fmla="*/ 47254914 w 12" name="T0"/>
                  <a:gd fmla="*/ 0 h 1587" name="T1"/>
                  <a:gd fmla="*/ 0 w 12" name="T2"/>
                  <a:gd fmla="*/ 0 h 1587" name="T3"/>
                  <a:gd fmla="*/ 47254914 w 12" name="T4"/>
                  <a:gd fmla="*/ 0 h 1587" name="T5"/>
                  <a:gd fmla="*/ 47254914 w 12" name="T6"/>
                  <a:gd fmla="*/ 0 h 1587" name="T7"/>
                  <a:gd fmla="*/ 0 60000 65536" name="T8"/>
                  <a:gd fmla="*/ 0 60000 65536" name="T9"/>
                  <a:gd fmla="*/ 0 60000 65536" name="T10"/>
                  <a:gd fmla="*/ 0 60000 65536" name="T11"/>
                  <a:gd fmla="*/ 0 w 12" name="T12"/>
                  <a:gd fmla="*/ 0 h 1587" name="T13"/>
                  <a:gd fmla="*/ 12 w 12" name="T14"/>
                  <a:gd fmla="*/ 1587 h 1587" name="T15"/>
                </a:gdLst>
                <a:cxnLst>
                  <a:cxn ang="T8">
                    <a:pos x="T0" y="T1"/>
                  </a:cxn>
                  <a:cxn ang="T9">
                    <a:pos x="T2" y="T3"/>
                  </a:cxn>
                  <a:cxn ang="T10">
                    <a:pos x="T4" y="T5"/>
                  </a:cxn>
                  <a:cxn ang="T11">
                    <a:pos x="T6" y="T7"/>
                  </a:cxn>
                </a:cxnLst>
                <a:rect b="T15" l="T12" r="T14" t="T13"/>
                <a:pathLst>
                  <a:path h="1587" w="12">
                    <a:moveTo>
                      <a:pt x="12" y="0"/>
                    </a:moveTo>
                    <a:lnTo>
                      <a:pt x="0" y="0"/>
                    </a:lnTo>
                    <a:lnTo>
                      <a:pt x="12" y="0"/>
                    </a:lnTo>
                    <a:close/>
                  </a:path>
                </a:pathLst>
              </a:custGeom>
              <a:solidFill>
                <a:srgbClr val="0875F8"/>
              </a:soli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sp>
            <p:nvSpPr>
              <p:cNvPr id="121" name="Freeform 39"/>
              <p:cNvSpPr/>
              <p:nvPr/>
            </p:nvSpPr>
            <p:spPr bwMode="auto">
              <a:xfrm>
                <a:off x="1855788" y="4543425"/>
                <a:ext cx="23813" cy="1587"/>
              </a:xfrm>
              <a:custGeom>
                <a:gdLst>
                  <a:gd fmla="*/ 47254914 w 12" name="T0"/>
                  <a:gd fmla="*/ 0 h 1587" name="T1"/>
                  <a:gd fmla="*/ 0 w 12" name="T2"/>
                  <a:gd fmla="*/ 0 h 1587" name="T3"/>
                  <a:gd fmla="*/ 47254914 w 12" name="T4"/>
                  <a:gd fmla="*/ 0 h 1587" name="T5"/>
                  <a:gd fmla="*/ 47254914 w 12" name="T6"/>
                  <a:gd fmla="*/ 0 h 1587" name="T7"/>
                  <a:gd fmla="*/ 0 60000 65536" name="T8"/>
                  <a:gd fmla="*/ 0 60000 65536" name="T9"/>
                  <a:gd fmla="*/ 0 60000 65536" name="T10"/>
                  <a:gd fmla="*/ 0 60000 65536" name="T11"/>
                  <a:gd fmla="*/ 0 w 12" name="T12"/>
                  <a:gd fmla="*/ 0 h 1587" name="T13"/>
                  <a:gd fmla="*/ 12 w 12" name="T14"/>
                  <a:gd fmla="*/ 1587 h 1587" name="T15"/>
                </a:gdLst>
                <a:cxnLst>
                  <a:cxn ang="T8">
                    <a:pos x="T0" y="T1"/>
                  </a:cxn>
                  <a:cxn ang="T9">
                    <a:pos x="T2" y="T3"/>
                  </a:cxn>
                  <a:cxn ang="T10">
                    <a:pos x="T4" y="T5"/>
                  </a:cxn>
                  <a:cxn ang="T11">
                    <a:pos x="T6" y="T7"/>
                  </a:cxn>
                </a:cxnLst>
                <a:rect b="T15" l="T12" r="T14" t="T13"/>
                <a:pathLst>
                  <a:path h="1587" w="12">
                    <a:moveTo>
                      <a:pt x="12" y="0"/>
                    </a:moveTo>
                    <a:lnTo>
                      <a:pt x="0" y="0"/>
                    </a:lnTo>
                    <a:lnTo>
                      <a:pt x="12" y="0"/>
                    </a:lnTo>
                    <a:close/>
                  </a:path>
                </a:pathLst>
              </a:custGeom>
              <a:solidFill>
                <a:srgbClr val="020202"/>
              </a:soli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latin charset="-122" pitchFamily="34" typeface="微软雅黑"/>
                  <a:ea charset="-122" pitchFamily="34" typeface="微软雅黑"/>
                </a:endParaRPr>
              </a:p>
            </p:txBody>
          </p:sp>
        </p:grpSp>
        <p:sp>
          <p:nvSpPr>
            <p:cNvPr id="82" name="Rectangle 20"/>
            <p:cNvSpPr>
              <a:spLocks noChangeArrowheads="1"/>
            </p:cNvSpPr>
            <p:nvPr/>
          </p:nvSpPr>
          <p:spPr bwMode="auto">
            <a:xfrm>
              <a:off x="471009" y="1587272"/>
              <a:ext cx="1868742" cy="69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20000"/>
                </a:lnSpc>
                <a:defRPr/>
              </a:pPr>
              <a:r>
                <a:rPr altLang="en-US" kern="0" lang="zh-CN" sz="1600">
                  <a:solidFill>
                    <a:schemeClr val="tx1">
                      <a:lumMod val="65000"/>
                      <a:lumOff val="35000"/>
                    </a:schemeClr>
                  </a:solidFill>
                  <a:latin charset="-122" pitchFamily="34" typeface="微软雅黑"/>
                  <a:ea charset="-122" pitchFamily="34" typeface="微软雅黑"/>
                </a:rPr>
                <a:t>没有严格按照会议的议程进行</a:t>
              </a:r>
            </a:p>
          </p:txBody>
        </p:sp>
        <p:grpSp>
          <p:nvGrpSpPr>
            <p:cNvPr id="83" name="组合 82"/>
            <p:cNvGrpSpPr/>
            <p:nvPr/>
          </p:nvGrpSpPr>
          <p:grpSpPr>
            <a:xfrm>
              <a:off x="-133216" y="1680709"/>
              <a:ext cx="2066517" cy="2873190"/>
              <a:chOff x="433042" y="1154266"/>
              <a:chExt cx="2643234" cy="3675030"/>
            </a:xfrm>
          </p:grpSpPr>
          <p:sp>
            <p:nvSpPr>
              <p:cNvPr id="84" name="Freeform 3"/>
              <p:cNvSpPr/>
              <p:nvPr/>
            </p:nvSpPr>
            <p:spPr bwMode="auto">
              <a:xfrm>
                <a:off x="433042" y="3837337"/>
                <a:ext cx="1234970" cy="456143"/>
              </a:xfrm>
              <a:custGeom>
                <a:cxnLst>
                  <a:cxn ang="0">
                    <a:pos x="2331" y="688"/>
                  </a:cxn>
                  <a:cxn ang="0">
                    <a:pos x="104" y="138"/>
                  </a:cxn>
                  <a:cxn ang="0">
                    <a:pos x="2086" y="0"/>
                  </a:cxn>
                  <a:cxn ang="0">
                    <a:pos x="2331" y="688"/>
                  </a:cxn>
                </a:cxnLst>
                <a:rect b="b" l="0" r="r" t="0"/>
                <a:pathLst>
                  <a:path h="688" w="2331">
                    <a:moveTo>
                      <a:pt x="2331" y="688"/>
                    </a:moveTo>
                    <a:cubicBezTo>
                      <a:pt x="2331" y="688"/>
                      <a:pt x="208" y="159"/>
                      <a:pt x="104" y="138"/>
                    </a:cubicBezTo>
                    <a:cubicBezTo>
                      <a:pt x="0" y="118"/>
                      <a:pt x="2086" y="0"/>
                      <a:pt x="2086" y="0"/>
                    </a:cubicBezTo>
                    <a:lnTo>
                      <a:pt x="2331" y="688"/>
                    </a:lnTo>
                    <a:close/>
                  </a:path>
                </a:pathLst>
              </a:custGeom>
              <a:gradFill>
                <a:gsLst>
                  <a:gs pos="0">
                    <a:sysClr lastClr="000000" val="windowText">
                      <a:alpha val="0"/>
                    </a:sysClr>
                  </a:gs>
                  <a:gs pos="100000">
                    <a:sysClr lastClr="000000" val="windowText">
                      <a:alpha val="46000"/>
                    </a:sysClr>
                  </a:gs>
                </a:gsLst>
                <a:lin ang="5400000" scaled="0"/>
              </a:gradFill>
              <a:ln cap="rnd" w="9525">
                <a:noFill/>
                <a:prstDash val="solid"/>
                <a:round/>
              </a:ln>
            </p:spPr>
            <p:txBody>
              <a:bodyPr anchor="ctr"/>
              <a:lstStyle/>
              <a:p>
                <a:pPr algn="ctr" fontAlgn="base">
                  <a:spcBef>
                    <a:spcPct val="0"/>
                  </a:spcBef>
                  <a:spcAft>
                    <a:spcPct val="0"/>
                  </a:spcAft>
                  <a:defRPr/>
                </a:pPr>
                <a:endParaRPr altLang="en-US" kern="0" lang="zh-CN" sz="2000">
                  <a:solidFill>
                    <a:sysClr lastClr="FFFFFF" val="window"/>
                  </a:solidFill>
                  <a:latin charset="-122" pitchFamily="34" typeface="微软雅黑"/>
                  <a:ea charset="-122" pitchFamily="34" typeface="微软雅黑"/>
                </a:endParaRPr>
              </a:p>
            </p:txBody>
          </p:sp>
          <p:sp>
            <p:nvSpPr>
              <p:cNvPr id="85" name="Freeform 8"/>
              <p:cNvSpPr/>
              <p:nvPr/>
            </p:nvSpPr>
            <p:spPr bwMode="auto">
              <a:xfrm>
                <a:off x="1671995" y="2540619"/>
                <a:ext cx="1404281" cy="1746884"/>
              </a:xfrm>
              <a:custGeom>
                <a:gdLst>
                  <a:gd fmla="*/ 0 w 1006" name="T0"/>
                  <a:gd fmla="*/ 0 h 1251" name="T1"/>
                  <a:gd fmla="*/ 0 w 1006" name="T2"/>
                  <a:gd fmla="*/ 1549419556 h 1251" name="T3"/>
                  <a:gd fmla="*/ 1245111113 w 1006" name="T4"/>
                  <a:gd fmla="*/ 1429280965 h 1251" name="T5"/>
                  <a:gd fmla="*/ 1245111113 w 1006" name="T6"/>
                  <a:gd fmla="*/ 100322306 h 1251" name="T7"/>
                  <a:gd fmla="*/ 0 w 1006" name="T8"/>
                  <a:gd fmla="*/ 0 h 1251" name="T9"/>
                  <a:gd fmla="*/ 0 60000 65536" name="T10"/>
                  <a:gd fmla="*/ 0 60000 65536" name="T11"/>
                  <a:gd fmla="*/ 0 60000 65536" name="T12"/>
                  <a:gd fmla="*/ 0 60000 65536" name="T13"/>
                  <a:gd fmla="*/ 0 60000 65536" name="T14"/>
                  <a:gd fmla="*/ 0 w 1006" name="T15"/>
                  <a:gd fmla="*/ 0 h 1251" name="T16"/>
                  <a:gd fmla="*/ 1006 w 1006" name="T17"/>
                  <a:gd fmla="*/ 1251 h 1251" name="T18"/>
                </a:gdLst>
                <a:cxnLst>
                  <a:cxn ang="T10">
                    <a:pos x="T0" y="T1"/>
                  </a:cxn>
                  <a:cxn ang="T11">
                    <a:pos x="T2" y="T3"/>
                  </a:cxn>
                  <a:cxn ang="T12">
                    <a:pos x="T4" y="T5"/>
                  </a:cxn>
                  <a:cxn ang="T13">
                    <a:pos x="T6" y="T7"/>
                  </a:cxn>
                  <a:cxn ang="T14">
                    <a:pos x="T8" y="T9"/>
                  </a:cxn>
                </a:cxnLst>
                <a:rect b="T18" l="T15" r="T17" t="T16"/>
                <a:pathLst>
                  <a:path h="1251" w="1005">
                    <a:moveTo>
                      <a:pt x="0" y="0"/>
                    </a:moveTo>
                    <a:lnTo>
                      <a:pt x="0" y="1251"/>
                    </a:lnTo>
                    <a:lnTo>
                      <a:pt x="1006" y="1154"/>
                    </a:lnTo>
                    <a:lnTo>
                      <a:pt x="1006" y="81"/>
                    </a:lnTo>
                    <a:lnTo>
                      <a:pt x="0" y="0"/>
                    </a:lnTo>
                    <a:close/>
                  </a:path>
                </a:pathLst>
              </a:custGeom>
              <a:gradFill>
                <a:gsLst>
                  <a:gs pos="33000">
                    <a:srgbClr val="C00000">
                      <a:lumMod val="60000"/>
                      <a:lumOff val="40000"/>
                    </a:srgbClr>
                  </a:gs>
                  <a:gs pos="100000">
                    <a:srgbClr val="C00000"/>
                  </a:gs>
                </a:gsLst>
                <a:lin ang="5400000" scaled="0"/>
              </a:gradFill>
              <a:ln algn="ctr" cap="flat" cmpd="sng" w="3175">
                <a:noFill/>
                <a:prstDash val="solid"/>
              </a:ln>
              <a:effectLst/>
              <a:extLst/>
            </p:spPr>
            <p:txBody>
              <a:bodyPr anchor="ctr"/>
              <a:lstStyle/>
              <a:p>
                <a:pPr>
                  <a:lnSpc>
                    <a:spcPct val="120000"/>
                  </a:lnSpc>
                  <a:defRPr/>
                </a:pPr>
                <a:endParaRPr altLang="en-US" kern="0" lang="zh-CN" sz="1200">
                  <a:solidFill>
                    <a:srgbClr val="F9F9F9"/>
                  </a:solidFill>
                  <a:latin charset="-122" pitchFamily="34" typeface="微软雅黑"/>
                  <a:ea charset="-122" pitchFamily="34" typeface="微软雅黑"/>
                </a:endParaRPr>
              </a:p>
            </p:txBody>
          </p:sp>
          <p:sp>
            <p:nvSpPr>
              <p:cNvPr id="86" name="Freeform 9"/>
              <p:cNvSpPr/>
              <p:nvPr/>
            </p:nvSpPr>
            <p:spPr bwMode="auto">
              <a:xfrm>
                <a:off x="1197926" y="2540619"/>
                <a:ext cx="474069" cy="1746884"/>
              </a:xfrm>
              <a:custGeom>
                <a:gdLst>
                  <a:gd fmla="*/ 0 w 339" name="T0"/>
                  <a:gd fmla="*/ 136240017 h 1251" name="T1"/>
                  <a:gd fmla="*/ 0 w 339" name="T2"/>
                  <a:gd fmla="*/ 1337628145 h 1251" name="T3"/>
                  <a:gd fmla="*/ 421096551 w 339" name="T4"/>
                  <a:gd fmla="*/ 1549419556 h 1251" name="T5"/>
                  <a:gd fmla="*/ 421096551 w 339" name="T6"/>
                  <a:gd fmla="*/ 0 h 1251" name="T7"/>
                  <a:gd fmla="*/ 0 w 339" name="T8"/>
                  <a:gd fmla="*/ 136240017 h 1251" name="T9"/>
                  <a:gd fmla="*/ 0 60000 65536" name="T10"/>
                  <a:gd fmla="*/ 0 60000 65536" name="T11"/>
                  <a:gd fmla="*/ 0 60000 65536" name="T12"/>
                  <a:gd fmla="*/ 0 60000 65536" name="T13"/>
                  <a:gd fmla="*/ 0 60000 65536" name="T14"/>
                  <a:gd fmla="*/ 0 w 339" name="T15"/>
                  <a:gd fmla="*/ 0 h 1251" name="T16"/>
                  <a:gd fmla="*/ 339 w 339" name="T17"/>
                  <a:gd fmla="*/ 1251 h 1251" name="T18"/>
                </a:gdLst>
                <a:cxnLst>
                  <a:cxn ang="T10">
                    <a:pos x="T0" y="T1"/>
                  </a:cxn>
                  <a:cxn ang="T11">
                    <a:pos x="T2" y="T3"/>
                  </a:cxn>
                  <a:cxn ang="T12">
                    <a:pos x="T4" y="T5"/>
                  </a:cxn>
                  <a:cxn ang="T13">
                    <a:pos x="T6" y="T7"/>
                  </a:cxn>
                  <a:cxn ang="T14">
                    <a:pos x="T8" y="T9"/>
                  </a:cxn>
                </a:cxnLst>
                <a:rect b="T18" l="T15" r="T17" t="T16"/>
                <a:pathLst>
                  <a:path h="1251" w="339">
                    <a:moveTo>
                      <a:pt x="0" y="110"/>
                    </a:moveTo>
                    <a:lnTo>
                      <a:pt x="0" y="1080"/>
                    </a:lnTo>
                    <a:lnTo>
                      <a:pt x="339" y="1251"/>
                    </a:lnTo>
                    <a:lnTo>
                      <a:pt x="339" y="0"/>
                    </a:lnTo>
                    <a:lnTo>
                      <a:pt x="0" y="110"/>
                    </a:lnTo>
                    <a:close/>
                  </a:path>
                </a:pathLst>
              </a:custGeom>
              <a:gradFill>
                <a:gsLst>
                  <a:gs pos="33000">
                    <a:srgbClr val="C00000"/>
                  </a:gs>
                  <a:gs pos="100000">
                    <a:srgbClr val="C00000">
                      <a:lumMod val="75000"/>
                    </a:srgbClr>
                  </a:gs>
                </a:gsLst>
                <a:lin ang="5400000" scaled="0"/>
              </a:gradFill>
              <a:ln algn="ctr" cap="flat" cmpd="sng" w="3175">
                <a:noFill/>
                <a:prstDash val="solid"/>
              </a:ln>
              <a:effectLst/>
              <a:extLst/>
            </p:spPr>
            <p:txBody>
              <a:bodyPr anchor="ctr"/>
              <a:lstStyle/>
              <a:p>
                <a:pPr>
                  <a:lnSpc>
                    <a:spcPct val="120000"/>
                  </a:lnSpc>
                  <a:defRPr/>
                </a:pPr>
                <a:endParaRPr altLang="en-US" kern="0" lang="zh-CN" sz="1200">
                  <a:solidFill>
                    <a:srgbClr val="F9F9F9"/>
                  </a:solidFill>
                  <a:latin charset="-122" pitchFamily="34" typeface="微软雅黑"/>
                  <a:ea charset="-122" pitchFamily="34" typeface="微软雅黑"/>
                </a:endParaRPr>
              </a:p>
            </p:txBody>
          </p:sp>
          <p:sp>
            <p:nvSpPr>
              <p:cNvPr id="87" name="Line 21"/>
              <p:cNvSpPr>
                <a:spLocks noChangeShapeType="1"/>
              </p:cNvSpPr>
              <p:nvPr/>
            </p:nvSpPr>
            <p:spPr bwMode="auto">
              <a:xfrm flipH="1" flipV="1">
                <a:off x="1227805" y="1154266"/>
                <a:ext cx="0" cy="149789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fontAlgn="base">
                  <a:spcBef>
                    <a:spcPct val="0"/>
                  </a:spcBef>
                  <a:spcAft>
                    <a:spcPct val="0"/>
                  </a:spcAft>
                  <a:defRPr/>
                </a:pPr>
                <a:endParaRPr altLang="en-US" kern="0" lang="zh-CN" sz="2000">
                  <a:solidFill>
                    <a:sysClr lastClr="FFFFFF" val="window"/>
                  </a:solidFill>
                  <a:latin charset="-122" pitchFamily="34" typeface="微软雅黑"/>
                  <a:ea charset="-122" pitchFamily="34" typeface="微软雅黑"/>
                </a:endParaRPr>
              </a:p>
            </p:txBody>
          </p:sp>
          <p:sp>
            <p:nvSpPr>
              <p:cNvPr id="88" name="WordArt 33"/>
              <p:cNvSpPr>
                <a:spLocks noChangeArrowheads="1" noChangeShapeType="1" noTextEdit="1"/>
              </p:cNvSpPr>
              <p:nvPr/>
            </p:nvSpPr>
            <p:spPr bwMode="auto">
              <a:xfrm>
                <a:off x="1839314" y="3767621"/>
                <a:ext cx="173295" cy="352563"/>
              </a:xfrm>
              <a:prstGeom prst="rect">
                <a:avLst/>
              </a:prstGeom>
              <a:noFill/>
              <a:ln cap="rnd" w="9525">
                <a:noFill/>
                <a:prstDash val="solid"/>
                <a:round/>
              </a:ln>
              <a:extLst/>
            </p:spPr>
            <p:txBody>
              <a:bodyPr anchor="ctr"/>
              <a:lstStyle/>
              <a:p>
                <a:pPr algn="ctr" fontAlgn="base">
                  <a:spcBef>
                    <a:spcPct val="0"/>
                  </a:spcBef>
                  <a:spcAft>
                    <a:spcPct val="0"/>
                  </a:spcAft>
                  <a:defRPr/>
                </a:pPr>
                <a:r>
                  <a:rPr altLang="zh-CN" kern="0" lang="en-US" sz="3600">
                    <a:solidFill>
                      <a:sysClr lastClr="FFFFFF" val="window"/>
                    </a:solidFill>
                    <a:latin charset="-122" pitchFamily="34" typeface="微软雅黑"/>
                    <a:ea charset="-122" pitchFamily="34" typeface="微软雅黑"/>
                  </a:rPr>
                  <a:t>1</a:t>
                </a:r>
              </a:p>
            </p:txBody>
          </p:sp>
          <p:sp>
            <p:nvSpPr>
              <p:cNvPr id="89" name="Freeform 39"/>
              <p:cNvSpPr/>
              <p:nvPr/>
            </p:nvSpPr>
            <p:spPr bwMode="auto">
              <a:xfrm>
                <a:off x="2895014" y="4827305"/>
                <a:ext cx="29879" cy="1991"/>
              </a:xfrm>
              <a:custGeom>
                <a:gdLst>
                  <a:gd fmla="*/ 47254914 w 12" name="T0"/>
                  <a:gd fmla="*/ 0 h 1587" name="T1"/>
                  <a:gd fmla="*/ 0 w 12" name="T2"/>
                  <a:gd fmla="*/ 0 h 1587" name="T3"/>
                  <a:gd fmla="*/ 47254914 w 12" name="T4"/>
                  <a:gd fmla="*/ 0 h 1587" name="T5"/>
                  <a:gd fmla="*/ 47254914 w 12" name="T6"/>
                  <a:gd fmla="*/ 0 h 1587" name="T7"/>
                  <a:gd fmla="*/ 0 60000 65536" name="T8"/>
                  <a:gd fmla="*/ 0 60000 65536" name="T9"/>
                  <a:gd fmla="*/ 0 60000 65536" name="T10"/>
                  <a:gd fmla="*/ 0 60000 65536" name="T11"/>
                  <a:gd fmla="*/ 0 w 12" name="T12"/>
                  <a:gd fmla="*/ 0 h 1587" name="T13"/>
                  <a:gd fmla="*/ 12 w 12" name="T14"/>
                  <a:gd fmla="*/ 1587 h 1587" name="T15"/>
                </a:gdLst>
                <a:cxnLst>
                  <a:cxn ang="T8">
                    <a:pos x="T0" y="T1"/>
                  </a:cxn>
                  <a:cxn ang="T9">
                    <a:pos x="T2" y="T3"/>
                  </a:cxn>
                  <a:cxn ang="T10">
                    <a:pos x="T4" y="T5"/>
                  </a:cxn>
                  <a:cxn ang="T11">
                    <a:pos x="T6" y="T7"/>
                  </a:cxn>
                </a:cxnLst>
                <a:rect b="T15" l="T12" r="T14" t="T13"/>
                <a:pathLst>
                  <a:path h="1587" w="12">
                    <a:moveTo>
                      <a:pt x="12" y="0"/>
                    </a:moveTo>
                    <a:lnTo>
                      <a:pt x="0" y="0"/>
                    </a:lnTo>
                    <a:lnTo>
                      <a:pt x="12" y="0"/>
                    </a:lnTo>
                    <a:close/>
                  </a:path>
                </a:pathLst>
              </a:custGeom>
              <a:gradFill>
                <a:gsLst>
                  <a:gs pos="0">
                    <a:srgbClr val="C00000">
                      <a:lumMod val="40000"/>
                      <a:lumOff val="60000"/>
                    </a:srgbClr>
                  </a:gs>
                  <a:gs pos="50000">
                    <a:srgbClr val="C00000"/>
                  </a:gs>
                  <a:gs pos="100000">
                    <a:srgbClr val="C00000">
                      <a:lumMod val="75000"/>
                    </a:srgbClr>
                  </a:gs>
                </a:gsLst>
                <a:lin ang="5400000" scaled="0"/>
              </a:gradFill>
              <a:ln cap="rnd" w="9525">
                <a:solidFill>
                  <a:srgbClr val="C00000">
                    <a:lumMod val="40000"/>
                    <a:lumOff val="60000"/>
                  </a:srgbClr>
                </a:solidFill>
                <a:prstDash val="solid"/>
                <a:round/>
              </a:ln>
              <a:extLst/>
            </p:spPr>
            <p:txBody>
              <a:bodyPr anchor="ctr"/>
              <a:lstStyle/>
              <a:p>
                <a:pPr algn="ctr" fontAlgn="base">
                  <a:spcBef>
                    <a:spcPct val="0"/>
                  </a:spcBef>
                  <a:spcAft>
                    <a:spcPct val="0"/>
                  </a:spcAft>
                  <a:defRPr/>
                </a:pPr>
                <a:endParaRPr altLang="en-US" kern="0" lang="zh-CN" sz="2000">
                  <a:solidFill>
                    <a:sysClr lastClr="FFFFFF" val="window"/>
                  </a:solidFill>
                  <a:latin charset="-122" pitchFamily="34" typeface="微软雅黑"/>
                  <a:ea charset="-122" pitchFamily="34" typeface="微软雅黑"/>
                </a:endParaRPr>
              </a:p>
            </p:txBody>
          </p:sp>
        </p:grpSp>
      </p:grpSp>
    </p:spTree>
    <p:extLst>
      <p:ext uri="{BB962C8B-B14F-4D97-AF65-F5344CB8AC3E}">
        <p14:creationId val="1706500810"/>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80"/>
                                        </p:tgtEl>
                                        <p:attrNameLst>
                                          <p:attrName>style.visibility</p:attrName>
                                        </p:attrNameLst>
                                      </p:cBhvr>
                                      <p:to>
                                        <p:strVal val="visible"/>
                                      </p:to>
                                    </p:set>
                                    <p:animScale>
                                      <p:cBhvr>
                                        <p:cTn decel="50000" dur="1000" fill="hold" id="7">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80"/>
                                        </p:tgtEl>
                                        <p:attrNameLst>
                                          <p:attrName>ppt_x</p:attrName>
                                          <p:attrName>ppt_y</p:attrName>
                                        </p:attrNameLst>
                                      </p:cBhvr>
                                    </p:animMotion>
                                    <p:animEffect filter="fade" transition="in">
                                      <p:cBhvr>
                                        <p:cTn dur="1000" id="9"/>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 name="组合 47"/>
          <p:cNvGrpSpPr/>
          <p:nvPr/>
        </p:nvGrpSpPr>
        <p:grpSpPr>
          <a:xfrm>
            <a:off x="3502700" y="1679267"/>
            <a:ext cx="4898457" cy="441340"/>
            <a:chOff x="3779912" y="1777380"/>
            <a:chExt cx="4896544" cy="441340"/>
          </a:xfrm>
        </p:grpSpPr>
        <p:sp>
          <p:nvSpPr>
            <p:cNvPr id="49" name="矩形 48"/>
            <p:cNvSpPr/>
            <p:nvPr/>
          </p:nvSpPr>
          <p:spPr>
            <a:xfrm>
              <a:off x="3779912" y="1777380"/>
              <a:ext cx="4896544" cy="432048"/>
            </a:xfrm>
            <a:prstGeom prst="rect">
              <a:avLst/>
            </a:prstGeom>
            <a:noFill/>
            <a:ln w="12700">
              <a:solidFill>
                <a:srgbClr val="3782C5"/>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3</a:t>
              </a:r>
            </a:p>
          </p:txBody>
        </p:sp>
        <p:sp>
          <p:nvSpPr>
            <p:cNvPr id="51" name="TextBox 50"/>
            <p:cNvSpPr txBox="1"/>
            <p:nvPr/>
          </p:nvSpPr>
          <p:spPr>
            <a:xfrm>
              <a:off x="4382368" y="1849388"/>
              <a:ext cx="4078064" cy="365760"/>
            </a:xfrm>
            <a:prstGeom prst="rect">
              <a:avLst/>
            </a:prstGeom>
            <a:noFill/>
          </p:spPr>
          <p:txBody>
            <a:bodyPr rtlCol="0" wrap="square">
              <a:spAutoFit/>
            </a:bodyPr>
            <a:lstStyle/>
            <a:p>
              <a:pPr algn="ctr"/>
              <a:r>
                <a:rPr altLang="en-US" b="1" lang="zh-CN">
                  <a:solidFill>
                    <a:srgbClr val="FF0000"/>
                  </a:solidFill>
                  <a:latin charset="-122" pitchFamily="34" typeface="微软雅黑"/>
                  <a:ea charset="-122" pitchFamily="34" typeface="微软雅黑"/>
                </a:rPr>
                <a:t>会议后缺乏跟踪</a:t>
              </a:r>
            </a:p>
          </p:txBody>
        </p:sp>
      </p:grpSp>
      <p:pic>
        <p:nvPicPr>
          <p:cNvPr descr="E:\仝德志文件，勿删！\03-参考文档\！PPT图片及版面资源\06-PPT精选插图\02-商务\跳槽03.jpg" id="52" name="Picture 2"/>
          <p:cNvPicPr>
            <a:picLocks noChangeArrowheads="1" noChangeAspect="1"/>
          </p:cNvPicPr>
          <p:nvPr/>
        </p:nvPicPr>
        <p:blipFill>
          <a:blip r:embed="rId2">
            <a:extLst>
              <a:ext uri="{28A0092B-C50C-407E-A947-70E740481C1C}">
                <a14:useLocalDpi/>
              </a:ext>
            </a:extLst>
          </a:blip>
          <a:stretch>
            <a:fillRect/>
          </a:stretch>
        </p:blipFill>
        <p:spPr bwMode="auto">
          <a:xfrm>
            <a:off x="3502700" y="2831397"/>
            <a:ext cx="4898457" cy="3621941"/>
          </a:xfrm>
          <a:prstGeom prst="rect">
            <a:avLst/>
          </a:prstGeom>
          <a:noFill/>
          <a:ln>
            <a:solidFill>
              <a:srgbClr val="0883C8"/>
            </a:solidFill>
          </a:ln>
          <a:extLst>
            <a:ext uri="{909E8E84-426E-40DD-AFC4-6F175D3DCCD1}">
              <a14:hiddenFill>
                <a:solidFill>
                  <a:srgbClr val="FFFFFF"/>
                </a:solidFill>
              </a14:hiddenFill>
            </a:ext>
          </a:extLst>
        </p:spPr>
      </p:pic>
      <p:sp>
        <p:nvSpPr>
          <p:cNvPr id="53" name="矩形 52"/>
          <p:cNvSpPr>
            <a:spLocks noChangeAspect="1"/>
          </p:cNvSpPr>
          <p:nvPr/>
        </p:nvSpPr>
        <p:spPr>
          <a:xfrm>
            <a:off x="8401157" y="2813389"/>
            <a:ext cx="3423813" cy="3639949"/>
          </a:xfrm>
          <a:prstGeom prst="rect">
            <a:avLst/>
          </a:prstGeom>
          <a:solidFill>
            <a:schemeClr val="bg1">
              <a:lumMod val="95000"/>
            </a:schemeClr>
          </a:solidFill>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54" name="TextBox 53"/>
          <p:cNvSpPr txBox="1"/>
          <p:nvPr/>
        </p:nvSpPr>
        <p:spPr>
          <a:xfrm>
            <a:off x="8511308" y="3471923"/>
            <a:ext cx="3169590" cy="1291133"/>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会议结束后，未对形成的决策或待完成的工作指定责任人、时限并进行追踪，这样的会议也几乎是无任何意义的！</a:t>
            </a:r>
          </a:p>
        </p:txBody>
      </p:sp>
    </p:spTree>
    <p:extLst>
      <p:ext uri="{BB962C8B-B14F-4D97-AF65-F5344CB8AC3E}">
        <p14:creationId val="486978982"/>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54"/>
                                        </p:tgtEl>
                                        <p:attrNameLst>
                                          <p:attrName>style.visibility</p:attrName>
                                        </p:attrNameLst>
                                      </p:cBhvr>
                                      <p:to>
                                        <p:strVal val="visible"/>
                                      </p:to>
                                    </p:set>
                                    <p:animEffect filter="fade" transition="in">
                                      <p:cBhvr>
                                        <p:cTn dur="1000" id="7"/>
                                        <p:tgtEl>
                                          <p:spTgt spid="54"/>
                                        </p:tgtEl>
                                      </p:cBhvr>
                                    </p:animEffect>
                                    <p:anim calcmode="lin" valueType="num">
                                      <p:cBhvr>
                                        <p:cTn dur="1000" fill="hold" id="8"/>
                                        <p:tgtEl>
                                          <p:spTgt spid="54"/>
                                        </p:tgtEl>
                                        <p:attrNameLst>
                                          <p:attrName>ppt_x</p:attrName>
                                        </p:attrNameLst>
                                      </p:cBhvr>
                                      <p:tavLst>
                                        <p:tav tm="0">
                                          <p:val>
                                            <p:strVal val="#ppt_x"/>
                                          </p:val>
                                        </p:tav>
                                        <p:tav tm="100000">
                                          <p:val>
                                            <p:strVal val="#ppt_x"/>
                                          </p:val>
                                        </p:tav>
                                      </p:tavLst>
                                    </p:anim>
                                    <p:anim calcmode="lin" valueType="num">
                                      <p:cBhvr>
                                        <p:cTn dur="1000" fill="hold" id="9"/>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0"/>
          <p:cNvSpPr txBox="1"/>
          <p:nvPr/>
        </p:nvSpPr>
        <p:spPr>
          <a:xfrm>
            <a:off x="1098719" y="4549770"/>
            <a:ext cx="8686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第三章</a:t>
            </a:r>
          </a:p>
        </p:txBody>
      </p:sp>
      <p:sp>
        <p:nvSpPr>
          <p:cNvPr id="2" name="TextBox 1"/>
          <p:cNvSpPr txBox="1"/>
          <p:nvPr/>
        </p:nvSpPr>
        <p:spPr>
          <a:xfrm>
            <a:off x="1098719" y="4947265"/>
            <a:ext cx="4246880" cy="701040"/>
          </a:xfrm>
          <a:prstGeom prst="rect">
            <a:avLst/>
          </a:prstGeom>
          <a:noFill/>
        </p:spPr>
        <p:txBody>
          <a:bodyPr rtlCol="0" wrap="none">
            <a:spAutoFit/>
          </a:bodyPr>
          <a:lstStyle/>
          <a:p>
            <a:r>
              <a:rPr altLang="en-US" b="1" lang="zh-CN" sz="4000">
                <a:solidFill>
                  <a:srgbClr val="287FE6"/>
                </a:solidFill>
                <a:latin charset="-122" pitchFamily="34" typeface="微软雅黑"/>
                <a:ea charset="-122" pitchFamily="34" typeface="微软雅黑"/>
              </a:rPr>
              <a:t>如何提高会议效能</a:t>
            </a:r>
          </a:p>
        </p:txBody>
      </p:sp>
    </p:spTree>
    <p:extLst>
      <p:ext uri="{BB962C8B-B14F-4D97-AF65-F5344CB8AC3E}">
        <p14:creationId val="842184984"/>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200" fill="hold" id="7"/>
                                        <p:tgtEl>
                                          <p:spTgt spid="11"/>
                                        </p:tgtEl>
                                        <p:attrNameLst>
                                          <p:attrName>ppt_x</p:attrName>
                                        </p:attrNameLst>
                                      </p:cBhvr>
                                      <p:tavLst>
                                        <p:tav tm="0">
                                          <p:val>
                                            <p:strVal val="1+#ppt_w/2"/>
                                          </p:val>
                                        </p:tav>
                                        <p:tav tm="100000">
                                          <p:val>
                                            <p:strVal val="#ppt_x"/>
                                          </p:val>
                                        </p:tav>
                                      </p:tavLst>
                                    </p:anim>
                                    <p:anim calcmode="lin" valueType="num">
                                      <p:cBhvr additive="base">
                                        <p:cTn dur="2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00"/>
                            </p:stCondLst>
                            <p:childTnLst>
                              <p:par>
                                <p:cTn fill="hold" grpId="0" id="10" nodeType="afterEffect" presetClass="entr" presetID="1" presetSubtype="0">
                                  <p:stCondLst>
                                    <p:cond delay="0"/>
                                  </p:stCondLst>
                                  <p:childTnLst>
                                    <p:set>
                                      <p:cBhvr>
                                        <p:cTn dur="1" fill="hold" id="11">
                                          <p:stCondLst>
                                            <p:cond delay="0"/>
                                          </p:stCondLst>
                                        </p:cTn>
                                        <p:tgtEl>
                                          <p:spTgt spid="2"/>
                                        </p:tgtEl>
                                        <p:attrNameLst>
                                          <p:attrName>style.visibility</p:attrName>
                                        </p:attrNameLst>
                                      </p:cBhvr>
                                      <p:to>
                                        <p:strVal val="visible"/>
                                      </p:to>
                                    </p:set>
                                  </p:childTnLst>
                                </p:cTn>
                              </p:par>
                              <p:par>
                                <p:cTn accel="50000" decel="50000" fill="hold" grpId="1" id="12"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13"/>
                                        <p:tgtEl>
                                          <p:spTgt spid="2"/>
                                        </p:tgtEl>
                                        <p:attrNameLst>
                                          <p:attrName>ppt_x</p:attrName>
                                          <p:attrName>ppt_y</p:attrName>
                                        </p:attrNameLst>
                                      </p:cBhvr>
                                      <p:rCtr x="0" y="599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
      <p:bldP grpId="1" spid="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Group 43"/>
          <p:cNvGrpSpPr>
            <a:grpSpLocks noChangeAspect="1"/>
          </p:cNvGrpSpPr>
          <p:nvPr/>
        </p:nvGrpSpPr>
        <p:grpSpPr>
          <a:xfrm>
            <a:off x="4399093" y="5792916"/>
            <a:ext cx="109337" cy="519415"/>
            <a:chOff x="385" y="-748"/>
            <a:chExt cx="1018" cy="4838"/>
          </a:xfrm>
        </p:grpSpPr>
        <p:sp>
          <p:nvSpPr>
            <p:cNvPr id="10" name="AutoShape 44"/>
            <p:cNvSpPr>
              <a:spLocks noChangeArrowheads="1"/>
            </p:cNvSpPr>
            <p:nvPr/>
          </p:nvSpPr>
          <p:spPr bwMode="auto">
            <a:xfrm flipV="1">
              <a:off x="385" y="177"/>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11" name="Group 45"/>
            <p:cNvGrpSpPr/>
            <p:nvPr/>
          </p:nvGrpSpPr>
          <p:grpSpPr>
            <a:xfrm flipV="1">
              <a:off x="397" y="-747"/>
              <a:ext cx="994" cy="4837"/>
              <a:chOff x="680" y="-870"/>
              <a:chExt cx="1086" cy="5285"/>
            </a:xfrm>
          </p:grpSpPr>
          <p:sp>
            <p:nvSpPr>
              <p:cNvPr id="15" name="AutoShape 46"/>
              <p:cNvSpPr>
                <a:spLocks noChangeArrowheads="1"/>
              </p:cNvSpPr>
              <p:nvPr/>
            </p:nvSpPr>
            <p:spPr bwMode="auto">
              <a:xfrm>
                <a:off x="680" y="-31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16" name="AutoShape 47"/>
              <p:cNvSpPr>
                <a:spLocks noChangeArrowheads="1"/>
              </p:cNvSpPr>
              <p:nvPr/>
            </p:nvSpPr>
            <p:spPr bwMode="auto">
              <a:xfrm>
                <a:off x="710" y="-318"/>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12" name="Group 48"/>
            <p:cNvGrpSpPr/>
            <p:nvPr/>
          </p:nvGrpSpPr>
          <p:grpSpPr>
            <a:xfrm flipV="1">
              <a:off x="511" y="-748"/>
              <a:ext cx="766" cy="4838"/>
              <a:chOff x="680" y="-1656"/>
              <a:chExt cx="1086" cy="6859"/>
            </a:xfrm>
          </p:grpSpPr>
          <p:sp>
            <p:nvSpPr>
              <p:cNvPr id="13" name="AutoShape 49"/>
              <p:cNvSpPr>
                <a:spLocks noChangeArrowheads="1"/>
              </p:cNvSpPr>
              <p:nvPr/>
            </p:nvSpPr>
            <p:spPr bwMode="auto">
              <a:xfrm>
                <a:off x="680" y="-939"/>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14" name="AutoShape 50"/>
              <p:cNvSpPr>
                <a:spLocks noChangeArrowheads="1"/>
              </p:cNvSpPr>
              <p:nvPr/>
            </p:nvSpPr>
            <p:spPr bwMode="auto">
              <a:xfrm>
                <a:off x="710" y="-939"/>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sp>
        <p:nvSpPr>
          <p:cNvPr id="17" name="矩形 16"/>
          <p:cNvSpPr>
            <a:spLocks noChangeAspect="1"/>
          </p:cNvSpPr>
          <p:nvPr/>
        </p:nvSpPr>
        <p:spPr>
          <a:xfrm>
            <a:off x="3574738" y="1482512"/>
            <a:ext cx="8140081" cy="2191308"/>
          </a:xfrm>
          <a:prstGeom prst="rect">
            <a:avLst/>
          </a:prstGeom>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18" name="TextBox 17"/>
          <p:cNvSpPr txBox="1"/>
          <p:nvPr/>
        </p:nvSpPr>
        <p:spPr>
          <a:xfrm>
            <a:off x="4508431" y="1595460"/>
            <a:ext cx="7134353"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日本的大小企业都在热烈地展开“会议革命”，强化自身竞争力，以期由此带来利润。在丰田汽车的办公室里，处处可看到这样的标题：“只开有实际效果的会议!”、“准时开始，最好一小时内结束”、“重点在实际行动”。 在日产被称为“价值优先”的跨部门会议，不请部长出席。因为部长是做最后决定的人，如果与会，可能影响讨论方向的内容。</a:t>
            </a:r>
          </a:p>
        </p:txBody>
      </p:sp>
      <p:pic>
        <p:nvPicPr>
          <p:cNvPr descr="E:\仝德志文件，勿删！\03-参考文档\！PPT图片及版面资源\06-PPT精选插图\12-标签\蓝色燕尾01.png" id="19" name="Picture 2"/>
          <p:cNvPicPr>
            <a:picLocks noChangeArrowheads="1" noChangeAspect="1"/>
          </p:cNvPicPr>
          <p:nvPr/>
        </p:nvPicPr>
        <p:blipFill>
          <a:blip r:embed="rId2">
            <a:extLst>
              <a:ext uri="{28A0092B-C50C-407E-A947-70E740481C1C}">
                <a14:useLocalDpi/>
              </a:ext>
            </a:extLst>
          </a:blip>
          <a:stretch>
            <a:fillRect/>
          </a:stretch>
        </p:blipFill>
        <p:spPr bwMode="auto">
          <a:xfrm rot="16200000">
            <a:off x="2955250" y="2115252"/>
            <a:ext cx="2139770" cy="674967"/>
          </a:xfrm>
          <a:prstGeom prst="rect">
            <a:avLst/>
          </a:prstGeom>
          <a:noFill/>
          <a:extLst>
            <a:ext uri="{909E8E84-426E-40DD-AFC4-6F175D3DCCD1}">
              <a14:hiddenFill>
                <a:solidFill>
                  <a:srgbClr val="FFFFFF"/>
                </a:solidFill>
              </a14:hiddenFill>
            </a:ext>
          </a:extLst>
        </p:spPr>
      </p:pic>
      <p:sp>
        <p:nvSpPr>
          <p:cNvPr id="20" name="TextBox 19"/>
          <p:cNvSpPr txBox="1"/>
          <p:nvPr/>
        </p:nvSpPr>
        <p:spPr>
          <a:xfrm>
            <a:off x="3791027" y="1502544"/>
            <a:ext cx="457200" cy="1739745"/>
          </a:xfrm>
          <a:prstGeom prst="rect">
            <a:avLst/>
          </a:prstGeom>
          <a:noFill/>
        </p:spPr>
        <p:txBody>
          <a:bodyPr rtlCol="0" vert="eaVert" wrap="none">
            <a:spAutoFit/>
          </a:bodyPr>
          <a:lstStyle/>
          <a:p>
            <a:r>
              <a:rPr altLang="en-US" b="1" lang="zh-CN">
                <a:solidFill>
                  <a:schemeClr val="bg1"/>
                </a:solidFill>
                <a:latin charset="-122" pitchFamily="34" typeface="微软雅黑"/>
                <a:ea charset="-122" pitchFamily="34" typeface="微软雅黑"/>
              </a:rPr>
              <a:t>日本的会议革命</a:t>
            </a:r>
          </a:p>
        </p:txBody>
      </p:sp>
      <p:pic>
        <p:nvPicPr>
          <p:cNvPr descr="C:\Documents and Settings\tdz\桌面\新建文件夹\34-1103231I61343.jpg" id="21" name="Picture 3"/>
          <p:cNvPicPr>
            <a:picLocks noChangeArrowheads="1" noChangeAspect="1"/>
          </p:cNvPicPr>
          <p:nvPr/>
        </p:nvPicPr>
        <p:blipFill>
          <a:blip r:embed="rId3">
            <a:extLst>
              <a:ext uri="{28A0092B-C50C-407E-A947-70E740481C1C}">
                <a14:useLocalDpi/>
              </a:ext>
            </a:extLst>
          </a:blip>
          <a:stretch>
            <a:fillRect/>
          </a:stretch>
        </p:blipFill>
        <p:spPr bwMode="auto">
          <a:xfrm>
            <a:off x="3574737" y="3990232"/>
            <a:ext cx="8140082" cy="2535112"/>
          </a:xfrm>
          <a:prstGeom prst="rect">
            <a:avLst/>
          </a:prstGeom>
          <a:noFill/>
          <a:ln>
            <a:solidFill>
              <a:srgbClr val="0883C8"/>
            </a:solidFill>
          </a:ln>
          <a:extLst>
            <a:ext uri="{909E8E84-426E-40DD-AFC4-6F175D3DCCD1}">
              <a14:hiddenFill>
                <a:solidFill>
                  <a:srgbClr val="FFFFFF"/>
                </a:solidFill>
              </a14:hiddenFill>
            </a:ext>
          </a:extLst>
        </p:spPr>
      </p:pic>
    </p:spTree>
    <p:extLst>
      <p:ext uri="{BB962C8B-B14F-4D97-AF65-F5344CB8AC3E}">
        <p14:creationId val="3768615799"/>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18"/>
                                        </p:tgtEl>
                                        <p:attrNameLst>
                                          <p:attrName>style.visibility</p:attrName>
                                        </p:attrNameLst>
                                      </p:cBhvr>
                                      <p:to>
                                        <p:strVal val="visible"/>
                                      </p:to>
                                    </p:set>
                                    <p:animEffect filter="fade" transition="in">
                                      <p:cBhvr>
                                        <p:cTn dur="1000" id="10"/>
                                        <p:tgtEl>
                                          <p:spTgt spid="18"/>
                                        </p:tgtEl>
                                      </p:cBhvr>
                                    </p:animEffect>
                                    <p:anim calcmode="lin" valueType="num">
                                      <p:cBhvr>
                                        <p:cTn dur="1000" fill="hold" id="11"/>
                                        <p:tgtEl>
                                          <p:spTgt spid="18"/>
                                        </p:tgtEl>
                                        <p:attrNameLst>
                                          <p:attrName>ppt_x</p:attrName>
                                        </p:attrNameLst>
                                      </p:cBhvr>
                                      <p:tavLst>
                                        <p:tav tm="0">
                                          <p:val>
                                            <p:strVal val="#ppt_x"/>
                                          </p:val>
                                        </p:tav>
                                        <p:tav tm="100000">
                                          <p:val>
                                            <p:strVal val="#ppt_x"/>
                                          </p:val>
                                        </p:tav>
                                      </p:tavLst>
                                    </p:anim>
                                    <p:anim calcmode="lin" valueType="num">
                                      <p:cBhvr>
                                        <p:cTn dur="1000" fill="hold" id="12"/>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Group 43"/>
          <p:cNvGrpSpPr>
            <a:grpSpLocks noChangeAspect="1"/>
          </p:cNvGrpSpPr>
          <p:nvPr/>
        </p:nvGrpSpPr>
        <p:grpSpPr>
          <a:xfrm>
            <a:off x="4399092" y="5792916"/>
            <a:ext cx="109337" cy="519415"/>
            <a:chOff x="385" y="-748"/>
            <a:chExt cx="1018" cy="4838"/>
          </a:xfrm>
        </p:grpSpPr>
        <p:sp>
          <p:nvSpPr>
            <p:cNvPr id="24" name="AutoShape 44"/>
            <p:cNvSpPr>
              <a:spLocks noChangeArrowheads="1"/>
            </p:cNvSpPr>
            <p:nvPr/>
          </p:nvSpPr>
          <p:spPr bwMode="auto">
            <a:xfrm flipV="1">
              <a:off x="385" y="177"/>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25" name="Group 45"/>
            <p:cNvGrpSpPr/>
            <p:nvPr/>
          </p:nvGrpSpPr>
          <p:grpSpPr>
            <a:xfrm flipV="1">
              <a:off x="397" y="-747"/>
              <a:ext cx="994" cy="4837"/>
              <a:chOff x="680" y="-870"/>
              <a:chExt cx="1086" cy="5285"/>
            </a:xfrm>
          </p:grpSpPr>
          <p:sp>
            <p:nvSpPr>
              <p:cNvPr id="29" name="AutoShape 46"/>
              <p:cNvSpPr>
                <a:spLocks noChangeArrowheads="1"/>
              </p:cNvSpPr>
              <p:nvPr/>
            </p:nvSpPr>
            <p:spPr bwMode="auto">
              <a:xfrm>
                <a:off x="680" y="-31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30" name="AutoShape 47"/>
              <p:cNvSpPr>
                <a:spLocks noChangeArrowheads="1"/>
              </p:cNvSpPr>
              <p:nvPr/>
            </p:nvSpPr>
            <p:spPr bwMode="auto">
              <a:xfrm>
                <a:off x="710" y="-318"/>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26" name="Group 48"/>
            <p:cNvGrpSpPr/>
            <p:nvPr/>
          </p:nvGrpSpPr>
          <p:grpSpPr>
            <a:xfrm flipV="1">
              <a:off x="511" y="-748"/>
              <a:ext cx="766" cy="4838"/>
              <a:chOff x="680" y="-1656"/>
              <a:chExt cx="1086" cy="6859"/>
            </a:xfrm>
          </p:grpSpPr>
          <p:sp>
            <p:nvSpPr>
              <p:cNvPr id="27" name="AutoShape 49"/>
              <p:cNvSpPr>
                <a:spLocks noChangeArrowheads="1"/>
              </p:cNvSpPr>
              <p:nvPr/>
            </p:nvSpPr>
            <p:spPr bwMode="auto">
              <a:xfrm>
                <a:off x="680" y="-939"/>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28" name="AutoShape 50"/>
              <p:cNvSpPr>
                <a:spLocks noChangeArrowheads="1"/>
              </p:cNvSpPr>
              <p:nvPr/>
            </p:nvSpPr>
            <p:spPr bwMode="auto">
              <a:xfrm>
                <a:off x="710" y="-939"/>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pic>
        <p:nvPicPr>
          <p:cNvPr descr="C:\Documents and Settings\tdz\Local Settings\Temp\SoEasy\E0777C6F43397E9EE5EC73D29F6DF048.jpg" id="31" name="Picture 2"/>
          <p:cNvPicPr>
            <a:picLocks noChangeArrowheads="1" noChangeAspect="1"/>
          </p:cNvPicPr>
          <p:nvPr/>
        </p:nvPicPr>
        <p:blipFill>
          <a:blip r:embed="rId2">
            <a:extLst>
              <a:ext uri="{28A0092B-C50C-407E-A947-70E740481C1C}">
                <a14:useLocalDpi/>
              </a:ext>
            </a:extLst>
          </a:blip>
          <a:stretch>
            <a:fillRect/>
          </a:stretch>
        </p:blipFill>
        <p:spPr bwMode="auto">
          <a:xfrm>
            <a:off x="3038422" y="1133305"/>
            <a:ext cx="8100108" cy="5724697"/>
          </a:xfrm>
          <a:prstGeom prst="rect">
            <a:avLst/>
          </a:prstGeom>
          <a:noFill/>
          <a:extLst>
            <a:ext uri="{909E8E84-426E-40DD-AFC4-6F175D3DCCD1}">
              <a14:hiddenFill>
                <a:solidFill>
                  <a:srgbClr val="FFFFFF"/>
                </a:solidFill>
              </a14:hiddenFill>
            </a:ext>
          </a:extLst>
        </p:spPr>
      </p:pic>
      <p:sp>
        <p:nvSpPr>
          <p:cNvPr id="32" name="TextBox 31"/>
          <p:cNvSpPr txBox="1"/>
          <p:nvPr/>
        </p:nvSpPr>
        <p:spPr>
          <a:xfrm>
            <a:off x="11130710" y="1303402"/>
            <a:ext cx="792480" cy="5339461"/>
          </a:xfrm>
          <a:prstGeom prst="rect">
            <a:avLst/>
          </a:prstGeom>
          <a:noFill/>
        </p:spPr>
        <p:txBody>
          <a:bodyPr rtlCol="0" vert="eaVert" wrap="none">
            <a:spAutoFit/>
          </a:bodyPr>
          <a:lstStyle/>
          <a:p>
            <a:r>
              <a:rPr altLang="en-US" b="1" lang="zh-CN" sz="4000">
                <a:solidFill>
                  <a:srgbClr val="3A7EFF"/>
                </a:solidFill>
                <a:latin charset="-122" pitchFamily="34" typeface="微软雅黑"/>
                <a:ea charset="-122" pitchFamily="34" typeface="微软雅黑"/>
              </a:rPr>
              <a:t>该如何提高会议效能呢</a:t>
            </a:r>
          </a:p>
        </p:txBody>
      </p:sp>
    </p:spTree>
    <p:extLst>
      <p:ext uri="{BB962C8B-B14F-4D97-AF65-F5344CB8AC3E}">
        <p14:creationId val="2201250255"/>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500" id="7"/>
                                        <p:tgtEl>
                                          <p:spTgt spid="23"/>
                                        </p:tgtEl>
                                      </p:cBhvr>
                                    </p:animEffect>
                                  </p:childTnLst>
                                </p:cTn>
                              </p:par>
                              <p:par>
                                <p:cTn fill="hold" grpId="0" id="8" nodeType="withEffect" presetClass="entr" presetID="56" presetSubtype="0">
                                  <p:stCondLst>
                                    <p:cond delay="0"/>
                                  </p:stCondLst>
                                  <p:iterate type="lt">
                                    <p:tmPct val="10000"/>
                                  </p:iterate>
                                  <p:childTnLst>
                                    <p:set>
                                      <p:cBhvr>
                                        <p:cTn dur="1" fill="hold" id="9">
                                          <p:stCondLst>
                                            <p:cond delay="0"/>
                                          </p:stCondLst>
                                        </p:cTn>
                                        <p:tgtEl>
                                          <p:spTgt spid="32"/>
                                        </p:tgtEl>
                                        <p:attrNameLst>
                                          <p:attrName>style.visibility</p:attrName>
                                        </p:attrNameLst>
                                      </p:cBhvr>
                                      <p:to>
                                        <p:strVal val="visible"/>
                                      </p:to>
                                    </p:set>
                                    <p:anim by="(-#ppt_w*2)" calcmode="lin" valueType="num">
                                      <p:cBhvr rctx="PPT">
                                        <p:cTn autoRev="1" dur="500" fill="hold" id="10">
                                          <p:stCondLst>
                                            <p:cond delay="0"/>
                                          </p:stCondLst>
                                        </p:cTn>
                                        <p:tgtEl>
                                          <p:spTgt spid="32"/>
                                        </p:tgtEl>
                                        <p:attrNameLst>
                                          <p:attrName>ppt_w</p:attrName>
                                        </p:attrNameLst>
                                      </p:cBhvr>
                                    </p:anim>
                                    <p:anim by="(#ppt_w*0.50)" calcmode="lin" valueType="num">
                                      <p:cBhvr>
                                        <p:cTn autoRev="1" decel="50000" dur="500" fill="hold" id="11">
                                          <p:stCondLst>
                                            <p:cond delay="0"/>
                                          </p:stCondLst>
                                        </p:cTn>
                                        <p:tgtEl>
                                          <p:spTgt spid="32"/>
                                        </p:tgtEl>
                                        <p:attrNameLst>
                                          <p:attrName>ppt_x</p:attrName>
                                        </p:attrNameLst>
                                      </p:cBhvr>
                                    </p:anim>
                                    <p:anim calcmode="lin" from="(-#ppt_h/2)" to="(#ppt_y)" valueType="num">
                                      <p:cBhvr>
                                        <p:cTn dur="1000" fill="hold" id="12">
                                          <p:stCondLst>
                                            <p:cond delay="0"/>
                                          </p:stCondLst>
                                        </p:cTn>
                                        <p:tgtEl>
                                          <p:spTgt spid="32"/>
                                        </p:tgtEl>
                                        <p:attrNameLst>
                                          <p:attrName>ppt_y</p:attrName>
                                        </p:attrNameLst>
                                      </p:cBhvr>
                                    </p:anim>
                                    <p:animRot by="21600000">
                                      <p:cBhvr>
                                        <p:cTn dur="1000" fill="hold" id="13">
                                          <p:stCondLst>
                                            <p:cond delay="0"/>
                                          </p:stCondLst>
                                        </p:cTn>
                                        <p:tgtEl>
                                          <p:spTgt spid="3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椭圆 11"/>
          <p:cNvSpPr/>
          <p:nvPr/>
        </p:nvSpPr>
        <p:spPr bwMode="auto">
          <a:xfrm>
            <a:off x="3358628" y="1412776"/>
            <a:ext cx="1152578" cy="1152128"/>
          </a:xfrm>
          <a:prstGeom prst="ellipse">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bIns="0" lIns="0" rIns="0" tIns="0"/>
          <a:lstStyle/>
          <a:p>
            <a:pPr algn="ctr">
              <a:lnSpc>
                <a:spcPct val="120000"/>
              </a:lnSpc>
              <a:defRPr/>
            </a:pPr>
            <a:r>
              <a:rPr altLang="zh-CN" b="1" kern="0" lang="en-US" sz="6600">
                <a:solidFill>
                  <a:sysClr lastClr="FFFFFF" val="window"/>
                </a:solidFill>
                <a:latin charset="0" pitchFamily="34" typeface="Arial Black"/>
                <a:ea charset="-122" pitchFamily="34" typeface="微软雅黑"/>
              </a:rPr>
              <a:t>1</a:t>
            </a:r>
          </a:p>
        </p:txBody>
      </p:sp>
      <p:sp>
        <p:nvSpPr>
          <p:cNvPr id="13" name="TextBox 12"/>
          <p:cNvSpPr txBox="1"/>
          <p:nvPr/>
        </p:nvSpPr>
        <p:spPr>
          <a:xfrm>
            <a:off x="5087497" y="1488415"/>
            <a:ext cx="6771395" cy="991210"/>
          </a:xfrm>
          <a:prstGeom prst="rect">
            <a:avLst/>
          </a:prstGeom>
          <a:noFill/>
        </p:spPr>
        <p:txBody>
          <a:bodyPr wrap="square">
            <a:spAutoFit/>
          </a:bodyPr>
          <a:lstStyle/>
          <a:p>
            <a:pPr>
              <a:lnSpc>
                <a:spcPct val="123000"/>
              </a:lnSpc>
              <a:defRPr/>
            </a:pPr>
            <a:r>
              <a:rPr altLang="en-US" b="1" lang="zh-CN" sz="1600">
                <a:solidFill>
                  <a:srgbClr val="00B0F0"/>
                </a:solidFill>
                <a:latin charset="-122" pitchFamily="34" typeface="微软雅黑"/>
                <a:ea charset="-122" pitchFamily="34" typeface="微软雅黑"/>
              </a:rPr>
              <a:t>一次会议，最好只有一个主题。可以集中时间和精力，集中有关人员，高效解决问题。综合性会议，最多也不要超过三个议题为好。议题越多，参加人员越多，陪绑的也越多，效率也就越低下，成本也就越高。</a:t>
            </a:r>
          </a:p>
        </p:txBody>
      </p:sp>
      <p:pic>
        <p:nvPicPr>
          <p:cNvPr descr="C:\Documents and Settings\tdz\Local Settings\Temp\SoEasy\4B82CCD9B6C4715FE2AF44B4512935E9.jpg" id="14" name="Picture 3"/>
          <p:cNvPicPr>
            <a:picLocks noChangeArrowheads="1" noChangeAspect="1"/>
          </p:cNvPicPr>
          <p:nvPr/>
        </p:nvPicPr>
        <p:blipFill>
          <a:blip r:embed="rId2">
            <a:extLst>
              <a:ext uri="{28A0092B-C50C-407E-A947-70E740481C1C}">
                <a14:useLocalDpi/>
              </a:ext>
            </a:extLst>
          </a:blip>
          <a:stretch>
            <a:fillRect/>
          </a:stretch>
        </p:blipFill>
        <p:spPr bwMode="auto">
          <a:xfrm>
            <a:off x="5124529" y="2924946"/>
            <a:ext cx="6590291" cy="3411815"/>
          </a:xfrm>
          <a:prstGeom prst="rect">
            <a:avLst/>
          </a:prstGeom>
          <a:noFill/>
          <a:ln>
            <a:solidFill>
              <a:srgbClr val="0883C8"/>
            </a:solidFill>
          </a:ln>
          <a:extLst>
            <a:ext uri="{909E8E84-426E-40DD-AFC4-6F175D3DCCD1}">
              <a14:hiddenFill>
                <a:solidFill>
                  <a:srgbClr val="FFFFFF"/>
                </a:solidFill>
              </a14:hiddenFill>
            </a:ext>
          </a:extLst>
        </p:spPr>
      </p:pic>
      <p:sp>
        <p:nvSpPr>
          <p:cNvPr id="15" name="TextBox 14"/>
          <p:cNvSpPr txBox="1"/>
          <p:nvPr/>
        </p:nvSpPr>
        <p:spPr>
          <a:xfrm>
            <a:off x="3527637" y="2923953"/>
            <a:ext cx="814560" cy="2351347"/>
          </a:xfrm>
          <a:prstGeom prst="rect">
            <a:avLst/>
          </a:prstGeom>
          <a:noFill/>
        </p:spPr>
        <p:txBody>
          <a:bodyPr anchor="ctr" lIns="144000" rIns="0" rtlCol="0" vert="eaVert" wrap="none">
            <a:spAutoFit/>
          </a:bodyPr>
          <a:lstStyle/>
          <a:p>
            <a:pPr algn="ctr"/>
            <a:r>
              <a:rPr altLang="en-US" b="1" lang="zh-CN" sz="4400">
                <a:solidFill>
                  <a:srgbClr val="3A7EFF"/>
                </a:solidFill>
                <a:latin charset="-122" pitchFamily="34" typeface="微软雅黑"/>
                <a:ea charset="-122" pitchFamily="34" typeface="微软雅黑"/>
              </a:rPr>
              <a:t>议题明确</a:t>
            </a:r>
          </a:p>
        </p:txBody>
      </p:sp>
    </p:spTree>
    <p:extLst>
      <p:ext uri="{BB962C8B-B14F-4D97-AF65-F5344CB8AC3E}">
        <p14:creationId val="2733442496"/>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2"/>
                                        </p:tgtEl>
                                        <p:attrNameLst>
                                          <p:attrName>style.visibility</p:attrName>
                                        </p:attrNameLst>
                                      </p:cBhvr>
                                      <p:to>
                                        <p:strVal val="visible"/>
                                      </p:to>
                                    </p:set>
                                  </p:childTnLst>
                                </p:cTn>
                              </p:par>
                              <p:par>
                                <p:cTn accel="50000" decel="50000" fill="hold" grpId="1" id="7"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8"/>
                                        <p:tgtEl>
                                          <p:spTgt spid="12"/>
                                        </p:tgtEl>
                                        <p:attrNameLst>
                                          <p:attrName>ppt_x</p:attrName>
                                          <p:attrName>ppt_y</p:attrName>
                                        </p:attrNameLst>
                                      </p:cBhvr>
                                      <p:rCtr x="0" y="59900"/>
                                    </p:animMotion>
                                  </p:childTnLst>
                                </p:cTn>
                              </p:par>
                            </p:childTnLst>
                          </p:cTn>
                        </p:par>
                        <p:par>
                          <p:cTn fill="hold" id="9" nodeType="afterGroup">
                            <p:stCondLst>
                              <p:cond delay="600"/>
                            </p:stCondLst>
                            <p:childTnLst>
                              <p:par>
                                <p:cTn fill="hold" grpId="0" id="10" nodeType="after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500" id="12"/>
                                        <p:tgtEl>
                                          <p:spTgt spid="15"/>
                                        </p:tgtEl>
                                      </p:cBhvr>
                                    </p:animEffect>
                                    <p:anim calcmode="lin" valueType="num">
                                      <p:cBhvr>
                                        <p:cTn dur="500" fill="hold" id="13"/>
                                        <p:tgtEl>
                                          <p:spTgt spid="15"/>
                                        </p:tgtEl>
                                        <p:attrNameLst>
                                          <p:attrName>ppt_x</p:attrName>
                                        </p:attrNameLst>
                                      </p:cBhvr>
                                      <p:tavLst>
                                        <p:tav tm="0">
                                          <p:val>
                                            <p:strVal val="#ppt_x"/>
                                          </p:val>
                                        </p:tav>
                                        <p:tav tm="100000">
                                          <p:val>
                                            <p:strVal val="#ppt_x"/>
                                          </p:val>
                                        </p:tav>
                                      </p:tavLst>
                                    </p:anim>
                                    <p:anim calcmode="lin" valueType="num">
                                      <p:cBhvr>
                                        <p:cTn dur="5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100"/>
                            </p:stCondLst>
                            <p:childTnLst>
                              <p:par>
                                <p:cTn fill="hold" grpId="0" id="16" nodeType="afterEffect" presetClass="entr" presetID="42"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1000" id="18"/>
                                        <p:tgtEl>
                                          <p:spTgt spid="13"/>
                                        </p:tgtEl>
                                      </p:cBhvr>
                                    </p:animEffect>
                                    <p:anim calcmode="lin" valueType="num">
                                      <p:cBhvr>
                                        <p:cTn dur="1000" fill="hold" id="19"/>
                                        <p:tgtEl>
                                          <p:spTgt spid="13"/>
                                        </p:tgtEl>
                                        <p:attrNameLst>
                                          <p:attrName>ppt_x</p:attrName>
                                        </p:attrNameLst>
                                      </p:cBhvr>
                                      <p:tavLst>
                                        <p:tav tm="0">
                                          <p:val>
                                            <p:strVal val="#ppt_x"/>
                                          </p:val>
                                        </p:tav>
                                        <p:tav tm="100000">
                                          <p:val>
                                            <p:strVal val="#ppt_x"/>
                                          </p:val>
                                        </p:tav>
                                      </p:tavLst>
                                    </p:anim>
                                    <p:anim calcmode="lin" valueType="num">
                                      <p:cBhvr>
                                        <p:cTn dur="1000" fill="hold" id="2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0" spid="1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Local Settings\Temp\SoEasy\E5CB21BA824269EB7CDAF203D86F0CEB.jpg" id="10" name="Picture 2"/>
          <p:cNvPicPr>
            <a:picLocks noChangeArrowheads="1" noChangeAspect="1"/>
          </p:cNvPicPr>
          <p:nvPr/>
        </p:nvPicPr>
        <p:blipFill>
          <a:blip r:embed="rId2">
            <a:extLst>
              <a:ext uri="{28A0092B-C50C-407E-A947-70E740481C1C}">
                <a14:useLocalDpi/>
              </a:ext>
            </a:extLst>
          </a:blip>
          <a:stretch>
            <a:fillRect/>
          </a:stretch>
        </p:blipFill>
        <p:spPr bwMode="auto">
          <a:xfrm>
            <a:off x="5231567" y="2924945"/>
            <a:ext cx="6510276" cy="3240360"/>
          </a:xfrm>
          <a:prstGeom prst="rect">
            <a:avLst/>
          </a:prstGeom>
          <a:noFill/>
          <a:ln>
            <a:solidFill>
              <a:srgbClr val="0883C8"/>
            </a:solidFill>
          </a:ln>
          <a:extLst>
            <a:ext uri="{909E8E84-426E-40DD-AFC4-6F175D3DCCD1}">
              <a14:hiddenFill>
                <a:solidFill>
                  <a:srgbClr val="FFFFFF"/>
                </a:solidFill>
              </a14:hiddenFill>
            </a:ext>
          </a:extLst>
        </p:spPr>
      </p:pic>
      <p:sp>
        <p:nvSpPr>
          <p:cNvPr id="6" name="椭圆 5"/>
          <p:cNvSpPr/>
          <p:nvPr/>
        </p:nvSpPr>
        <p:spPr bwMode="auto">
          <a:xfrm>
            <a:off x="3353598" y="1412776"/>
            <a:ext cx="1152578" cy="1152128"/>
          </a:xfrm>
          <a:prstGeom prst="ellipse">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bIns="0" lIns="0" rIns="0" tIns="0"/>
          <a:lstStyle/>
          <a:p>
            <a:pPr algn="ctr">
              <a:lnSpc>
                <a:spcPct val="120000"/>
              </a:lnSpc>
              <a:defRPr/>
            </a:pPr>
            <a:r>
              <a:rPr altLang="zh-CN" b="1" kern="0" lang="en-US" sz="6600">
                <a:solidFill>
                  <a:sysClr lastClr="FFFFFF" val="window"/>
                </a:solidFill>
                <a:latin charset="0" pitchFamily="34" typeface="Arial Black"/>
                <a:ea charset="-122" pitchFamily="34" typeface="微软雅黑"/>
              </a:rPr>
              <a:t>2</a:t>
            </a:r>
          </a:p>
        </p:txBody>
      </p:sp>
      <p:sp>
        <p:nvSpPr>
          <p:cNvPr id="7" name="TextBox 6"/>
          <p:cNvSpPr txBox="1"/>
          <p:nvPr/>
        </p:nvSpPr>
        <p:spPr>
          <a:xfrm>
            <a:off x="3518631" y="2900488"/>
            <a:ext cx="814560" cy="2398278"/>
          </a:xfrm>
          <a:prstGeom prst="rect">
            <a:avLst/>
          </a:prstGeom>
          <a:noFill/>
        </p:spPr>
        <p:txBody>
          <a:bodyPr anchor="ctr" lIns="144000" rIns="0" rtlCol="0" vert="eaVert" wrap="none">
            <a:spAutoFit/>
          </a:bodyPr>
          <a:lstStyle/>
          <a:p>
            <a:r>
              <a:rPr altLang="en-US" b="1" lang="zh-CN" sz="4400">
                <a:solidFill>
                  <a:srgbClr val="3A7EFF"/>
                </a:solidFill>
                <a:latin charset="-122" pitchFamily="34" typeface="微软雅黑"/>
                <a:ea charset="-122" pitchFamily="34" typeface="微软雅黑"/>
              </a:rPr>
              <a:t>议程清晰</a:t>
            </a:r>
          </a:p>
        </p:txBody>
      </p:sp>
      <p:sp>
        <p:nvSpPr>
          <p:cNvPr id="8" name="TextBox 7"/>
          <p:cNvSpPr txBox="1"/>
          <p:nvPr/>
        </p:nvSpPr>
        <p:spPr>
          <a:xfrm>
            <a:off x="5082467" y="1488414"/>
            <a:ext cx="6771395" cy="1291133"/>
          </a:xfrm>
          <a:prstGeom prst="rect">
            <a:avLst/>
          </a:prstGeom>
          <a:noFill/>
        </p:spPr>
        <p:txBody>
          <a:bodyPr wrap="square">
            <a:spAutoFit/>
          </a:bodyPr>
          <a:lstStyle/>
          <a:p>
            <a:pPr>
              <a:lnSpc>
                <a:spcPct val="123000"/>
              </a:lnSpc>
              <a:defRPr/>
            </a:pPr>
            <a:r>
              <a:rPr altLang="en-US" b="1" lang="zh-CN" sz="1600">
                <a:solidFill>
                  <a:srgbClr val="00B0F0"/>
                </a:solidFill>
                <a:latin charset="-122" pitchFamily="34" typeface="微软雅黑"/>
                <a:ea charset="-122" pitchFamily="34" typeface="微软雅黑"/>
              </a:rPr>
              <a:t>要有明确的议程及时间分配规则，方好有效控制会议的进程和时间使用，确保会议高效。   注意：议程安排上，不要领导先讲话，先表态，避免有的人“话里听音”拍马屁，从而失去民主按领导意见办，或不能集思广益，积极发掘更多创意。</a:t>
            </a:r>
          </a:p>
        </p:txBody>
      </p:sp>
    </p:spTree>
    <p:extLst>
      <p:ext uri="{BB962C8B-B14F-4D97-AF65-F5344CB8AC3E}">
        <p14:creationId val="1047164704"/>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6"/>
                                        </p:tgtEl>
                                        <p:attrNameLst>
                                          <p:attrName>style.visibility</p:attrName>
                                        </p:attrNameLst>
                                      </p:cBhvr>
                                      <p:to>
                                        <p:strVal val="visible"/>
                                      </p:to>
                                    </p:set>
                                  </p:childTnLst>
                                </p:cTn>
                              </p:par>
                              <p:par>
                                <p:cTn accel="50000" decel="50000" fill="hold" grpId="1" id="7"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8"/>
                                        <p:tgtEl>
                                          <p:spTgt spid="6"/>
                                        </p:tgtEl>
                                        <p:attrNameLst>
                                          <p:attrName>ppt_x</p:attrName>
                                          <p:attrName>ppt_y</p:attrName>
                                        </p:attrNameLst>
                                      </p:cBhvr>
                                      <p:rCtr x="0" y="59900"/>
                                    </p:animMotion>
                                  </p:childTnLst>
                                </p:cTn>
                              </p:par>
                            </p:childTnLst>
                          </p:cTn>
                        </p:par>
                        <p:par>
                          <p:cTn fill="hold" id="9" nodeType="afterGroup">
                            <p:stCondLst>
                              <p:cond delay="600"/>
                            </p:stCondLst>
                            <p:childTnLst>
                              <p:par>
                                <p:cTn fill="hold" grpId="0" id="10" nodeType="after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anim calcmode="lin" valueType="num">
                                      <p:cBhvr>
                                        <p:cTn dur="500" fill="hold" id="13"/>
                                        <p:tgtEl>
                                          <p:spTgt spid="7"/>
                                        </p:tgtEl>
                                        <p:attrNameLst>
                                          <p:attrName>ppt_x</p:attrName>
                                        </p:attrNameLst>
                                      </p:cBhvr>
                                      <p:tavLst>
                                        <p:tav tm="0">
                                          <p:val>
                                            <p:strVal val="#ppt_x"/>
                                          </p:val>
                                        </p:tav>
                                        <p:tav tm="100000">
                                          <p:val>
                                            <p:strVal val="#ppt_x"/>
                                          </p:val>
                                        </p:tav>
                                      </p:tavLst>
                                    </p:anim>
                                    <p:anim calcmode="lin" valueType="num">
                                      <p:cBhvr>
                                        <p:cTn dur="5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100"/>
                            </p:stCondLst>
                            <p:childTnLst>
                              <p:par>
                                <p:cTn fill="hold" grpId="0" id="16" nodeType="afterEffect" presetClass="entr" presetID="42"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1000" id="18"/>
                                        <p:tgtEl>
                                          <p:spTgt spid="8"/>
                                        </p:tgtEl>
                                      </p:cBhvr>
                                    </p:animEffect>
                                    <p:anim calcmode="lin" valueType="num">
                                      <p:cBhvr>
                                        <p:cTn dur="1000" fill="hold" id="19"/>
                                        <p:tgtEl>
                                          <p:spTgt spid="8"/>
                                        </p:tgtEl>
                                        <p:attrNameLst>
                                          <p:attrName>ppt_x</p:attrName>
                                        </p:attrNameLst>
                                      </p:cBhvr>
                                      <p:tavLst>
                                        <p:tav tm="0">
                                          <p:val>
                                            <p:strVal val="#ppt_x"/>
                                          </p:val>
                                        </p:tav>
                                        <p:tav tm="100000">
                                          <p:val>
                                            <p:strVal val="#ppt_x"/>
                                          </p:val>
                                        </p:tav>
                                      </p:tavLst>
                                    </p:anim>
                                    <p:anim calcmode="lin" valueType="num">
                                      <p:cBhvr>
                                        <p:cTn dur="1000" fill="hold" id="2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7"/>
      <p:bldP grpId="0" spid="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p:cNvSpPr/>
          <p:nvPr/>
        </p:nvSpPr>
        <p:spPr bwMode="auto">
          <a:xfrm>
            <a:off x="3358628" y="1412776"/>
            <a:ext cx="1152578" cy="1152128"/>
          </a:xfrm>
          <a:prstGeom prst="ellipse">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bIns="0" lIns="0" rIns="0" tIns="0"/>
          <a:lstStyle/>
          <a:p>
            <a:pPr algn="ctr">
              <a:lnSpc>
                <a:spcPct val="120000"/>
              </a:lnSpc>
              <a:defRPr/>
            </a:pPr>
            <a:r>
              <a:rPr altLang="zh-CN" b="1" kern="0" lang="en-US" sz="6600">
                <a:solidFill>
                  <a:sysClr lastClr="FFFFFF" val="window"/>
                </a:solidFill>
                <a:latin charset="0" pitchFamily="34" typeface="Arial Black"/>
                <a:ea charset="-122" pitchFamily="34" typeface="微软雅黑"/>
              </a:rPr>
              <a:t>3</a:t>
            </a:r>
          </a:p>
        </p:txBody>
      </p:sp>
      <p:sp>
        <p:nvSpPr>
          <p:cNvPr id="11" name="TextBox 10"/>
          <p:cNvSpPr txBox="1"/>
          <p:nvPr/>
        </p:nvSpPr>
        <p:spPr>
          <a:xfrm>
            <a:off x="3543459" y="2924944"/>
            <a:ext cx="814560" cy="2995860"/>
          </a:xfrm>
          <a:prstGeom prst="rect">
            <a:avLst/>
          </a:prstGeom>
          <a:noFill/>
        </p:spPr>
        <p:txBody>
          <a:bodyPr lIns="144000" rIns="0" rtlCol="0" vert="eaVert" wrap="none">
            <a:spAutoFit/>
          </a:bodyPr>
          <a:lstStyle/>
          <a:p>
            <a:r>
              <a:rPr altLang="en-US" b="1" lang="zh-CN" sz="4400">
                <a:solidFill>
                  <a:srgbClr val="3A7EFF"/>
                </a:solidFill>
                <a:latin charset="-122" pitchFamily="34" typeface="微软雅黑"/>
                <a:ea charset="-122" pitchFamily="34" typeface="微软雅黑"/>
              </a:rPr>
              <a:t>精选参与人</a:t>
            </a:r>
          </a:p>
        </p:txBody>
      </p:sp>
      <p:sp>
        <p:nvSpPr>
          <p:cNvPr id="12" name="TextBox 11"/>
          <p:cNvSpPr txBox="1"/>
          <p:nvPr/>
        </p:nvSpPr>
        <p:spPr>
          <a:xfrm>
            <a:off x="5087497" y="1488414"/>
            <a:ext cx="6771395" cy="1291133"/>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会议的召开，并不是人越多越好。人多不仅会增加会议成本，延长会议时间，也会增加扯皮的可能性，不容易形成一致的会议结论，也不利于会议控制。因此，要本着“相关性”和“少而精”的原则，精选参加会议的人员，不要让不相关的人参加，避免“陪绑”的现象。</a:t>
            </a:r>
          </a:p>
        </p:txBody>
      </p:sp>
      <p:pic>
        <p:nvPicPr>
          <p:cNvPr descr="C:\Documents and Settings\tdz\Local Settings\Temp\SoEasy\3BCE61CD8477813A4194DA155AF8079F.jpg" id="13" name="Picture 2"/>
          <p:cNvPicPr>
            <a:picLocks noChangeArrowheads="1" noChangeAspect="1"/>
          </p:cNvPicPr>
          <p:nvPr/>
        </p:nvPicPr>
        <p:blipFill>
          <a:blip r:embed="rId2">
            <a:extLst>
              <a:ext uri="{28A0092B-C50C-407E-A947-70E740481C1C}">
                <a14:useLocalDpi/>
              </a:ext>
            </a:extLst>
          </a:blip>
          <a:stretch>
            <a:fillRect/>
          </a:stretch>
        </p:blipFill>
        <p:spPr bwMode="auto">
          <a:xfrm>
            <a:off x="5087496" y="3378699"/>
            <a:ext cx="6630426" cy="2930623"/>
          </a:xfrm>
          <a:prstGeom prst="rect">
            <a:avLst/>
          </a:prstGeom>
          <a:noFill/>
          <a:ln>
            <a:solidFill>
              <a:srgbClr val="0883C8"/>
            </a:solidFill>
          </a:ln>
          <a:extLst>
            <a:ext uri="{909E8E84-426E-40DD-AFC4-6F175D3DCCD1}">
              <a14:hiddenFill>
                <a:solidFill>
                  <a:srgbClr val="FFFFFF"/>
                </a:solidFill>
              </a14:hiddenFill>
            </a:ext>
          </a:extLst>
        </p:spPr>
      </p:pic>
    </p:spTree>
    <p:extLst>
      <p:ext uri="{BB962C8B-B14F-4D97-AF65-F5344CB8AC3E}">
        <p14:creationId val="3861944602"/>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0"/>
                                        </p:tgtEl>
                                        <p:attrNameLst>
                                          <p:attrName>style.visibility</p:attrName>
                                        </p:attrNameLst>
                                      </p:cBhvr>
                                      <p:to>
                                        <p:strVal val="visible"/>
                                      </p:to>
                                    </p:set>
                                  </p:childTnLst>
                                </p:cTn>
                              </p:par>
                              <p:par>
                                <p:cTn accel="50000" decel="50000" fill="hold" grpId="1" id="7"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8"/>
                                        <p:tgtEl>
                                          <p:spTgt spid="10"/>
                                        </p:tgtEl>
                                        <p:attrNameLst>
                                          <p:attrName>ppt_x</p:attrName>
                                          <p:attrName>ppt_y</p:attrName>
                                        </p:attrNameLst>
                                      </p:cBhvr>
                                      <p:rCtr x="0" y="59900"/>
                                    </p:animMotion>
                                  </p:childTnLst>
                                </p:cTn>
                              </p:par>
                            </p:childTnLst>
                          </p:cTn>
                        </p:par>
                        <p:par>
                          <p:cTn fill="hold" id="9" nodeType="afterGroup">
                            <p:stCondLst>
                              <p:cond delay="600"/>
                            </p:stCondLst>
                            <p:childTnLst>
                              <p:par>
                                <p:cTn fill="hold" grpId="0" id="10" nodeType="after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500" id="12"/>
                                        <p:tgtEl>
                                          <p:spTgt spid="11"/>
                                        </p:tgtEl>
                                      </p:cBhvr>
                                    </p:animEffect>
                                    <p:anim calcmode="lin" valueType="num">
                                      <p:cBhvr>
                                        <p:cTn dur="500" fill="hold" id="13"/>
                                        <p:tgtEl>
                                          <p:spTgt spid="11"/>
                                        </p:tgtEl>
                                        <p:attrNameLst>
                                          <p:attrName>ppt_x</p:attrName>
                                        </p:attrNameLst>
                                      </p:cBhvr>
                                      <p:tavLst>
                                        <p:tav tm="0">
                                          <p:val>
                                            <p:strVal val="#ppt_x"/>
                                          </p:val>
                                        </p:tav>
                                        <p:tav tm="100000">
                                          <p:val>
                                            <p:strVal val="#ppt_x"/>
                                          </p:val>
                                        </p:tav>
                                      </p:tavLst>
                                    </p:anim>
                                    <p:anim calcmode="lin" valueType="num">
                                      <p:cBhvr>
                                        <p:cTn dur="50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100"/>
                            </p:stCondLst>
                            <p:childTnLst>
                              <p:par>
                                <p:cTn fill="hold" grpId="0" id="16" nodeType="afterEffect" presetClass="entr" presetID="42" presetSubtype="0">
                                  <p:stCondLst>
                                    <p:cond delay="0"/>
                                  </p:stCondLst>
                                  <p:childTnLst>
                                    <p:set>
                                      <p:cBhvr>
                                        <p:cTn dur="1" fill="hold" id="17">
                                          <p:stCondLst>
                                            <p:cond delay="0"/>
                                          </p:stCondLst>
                                        </p:cTn>
                                        <p:tgtEl>
                                          <p:spTgt spid="12"/>
                                        </p:tgtEl>
                                        <p:attrNameLst>
                                          <p:attrName>style.visibility</p:attrName>
                                        </p:attrNameLst>
                                      </p:cBhvr>
                                      <p:to>
                                        <p:strVal val="visible"/>
                                      </p:to>
                                    </p:set>
                                    <p:animEffect filter="fade" transition="in">
                                      <p:cBhvr>
                                        <p:cTn dur="1000" id="18"/>
                                        <p:tgtEl>
                                          <p:spTgt spid="12"/>
                                        </p:tgtEl>
                                      </p:cBhvr>
                                    </p:animEffect>
                                    <p:anim calcmode="lin" valueType="num">
                                      <p:cBhvr>
                                        <p:cTn dur="1000" fill="hold" id="19"/>
                                        <p:tgtEl>
                                          <p:spTgt spid="12"/>
                                        </p:tgtEl>
                                        <p:attrNameLst>
                                          <p:attrName>ppt_x</p:attrName>
                                        </p:attrNameLst>
                                      </p:cBhvr>
                                      <p:tavLst>
                                        <p:tav tm="0">
                                          <p:val>
                                            <p:strVal val="#ppt_x"/>
                                          </p:val>
                                        </p:tav>
                                        <p:tav tm="100000">
                                          <p:val>
                                            <p:strVal val="#ppt_x"/>
                                          </p:val>
                                        </p:tav>
                                      </p:tavLst>
                                    </p:anim>
                                    <p:anim calcmode="lin" valueType="num">
                                      <p:cBhvr>
                                        <p:cTn dur="1000" fill="hold" id="2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1" spid="10"/>
      <p:bldP grpId="0" spid="11"/>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0"/>
          <p:cNvSpPr txBox="1"/>
          <p:nvPr/>
        </p:nvSpPr>
        <p:spPr>
          <a:xfrm>
            <a:off x="1098719" y="4549770"/>
            <a:ext cx="8686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第一章</a:t>
            </a:r>
          </a:p>
        </p:txBody>
      </p:sp>
      <p:sp>
        <p:nvSpPr>
          <p:cNvPr id="2" name="TextBox 1"/>
          <p:cNvSpPr txBox="1"/>
          <p:nvPr/>
        </p:nvSpPr>
        <p:spPr>
          <a:xfrm>
            <a:off x="1098718" y="4947265"/>
            <a:ext cx="2214880" cy="701040"/>
          </a:xfrm>
          <a:prstGeom prst="rect">
            <a:avLst/>
          </a:prstGeom>
          <a:noFill/>
        </p:spPr>
        <p:txBody>
          <a:bodyPr rtlCol="0" wrap="none">
            <a:spAutoFit/>
          </a:bodyPr>
          <a:lstStyle/>
          <a:p>
            <a:r>
              <a:rPr altLang="en-US" b="1" lang="zh-CN" sz="4000">
                <a:solidFill>
                  <a:srgbClr val="287FE6"/>
                </a:solidFill>
                <a:latin charset="-122" pitchFamily="34" typeface="微软雅黑"/>
                <a:ea charset="-122" pitchFamily="34" typeface="微软雅黑"/>
              </a:rPr>
              <a:t>会议概述</a:t>
            </a:r>
          </a:p>
        </p:txBody>
      </p:sp>
    </p:spTree>
    <p:extLst>
      <p:ext uri="{BB962C8B-B14F-4D97-AF65-F5344CB8AC3E}">
        <p14:creationId val="416527537"/>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200" fill="hold" id="7"/>
                                        <p:tgtEl>
                                          <p:spTgt spid="11"/>
                                        </p:tgtEl>
                                        <p:attrNameLst>
                                          <p:attrName>ppt_x</p:attrName>
                                        </p:attrNameLst>
                                      </p:cBhvr>
                                      <p:tavLst>
                                        <p:tav tm="0">
                                          <p:val>
                                            <p:strVal val="1+#ppt_w/2"/>
                                          </p:val>
                                        </p:tav>
                                        <p:tav tm="100000">
                                          <p:val>
                                            <p:strVal val="#ppt_x"/>
                                          </p:val>
                                        </p:tav>
                                      </p:tavLst>
                                    </p:anim>
                                    <p:anim calcmode="lin" valueType="num">
                                      <p:cBhvr additive="base">
                                        <p:cTn dur="2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00"/>
                            </p:stCondLst>
                            <p:childTnLst>
                              <p:par>
                                <p:cTn fill="hold" grpId="0" id="10" nodeType="afterEffect" presetClass="entr" presetID="1" presetSubtype="0">
                                  <p:stCondLst>
                                    <p:cond delay="0"/>
                                  </p:stCondLst>
                                  <p:childTnLst>
                                    <p:set>
                                      <p:cBhvr>
                                        <p:cTn dur="1" fill="hold" id="11">
                                          <p:stCondLst>
                                            <p:cond delay="0"/>
                                          </p:stCondLst>
                                        </p:cTn>
                                        <p:tgtEl>
                                          <p:spTgt spid="2"/>
                                        </p:tgtEl>
                                        <p:attrNameLst>
                                          <p:attrName>style.visibility</p:attrName>
                                        </p:attrNameLst>
                                      </p:cBhvr>
                                      <p:to>
                                        <p:strVal val="visible"/>
                                      </p:to>
                                    </p:set>
                                  </p:childTnLst>
                                </p:cTn>
                              </p:par>
                              <p:par>
                                <p:cTn accel="50000" decel="50000" fill="hold" grpId="1" id="12"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13"/>
                                        <p:tgtEl>
                                          <p:spTgt spid="2"/>
                                        </p:tgtEl>
                                        <p:attrNameLst>
                                          <p:attrName>ppt_x</p:attrName>
                                          <p:attrName>ppt_y</p:attrName>
                                        </p:attrNameLst>
                                      </p:cBhvr>
                                      <p:rCtr x="0" y="599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
      <p:bldP grpId="1" spid="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bwMode="auto">
          <a:xfrm>
            <a:off x="3358627" y="1412776"/>
            <a:ext cx="1152578" cy="1152128"/>
          </a:xfrm>
          <a:prstGeom prst="ellipse">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bIns="0" lIns="0" rIns="0" tIns="0"/>
          <a:lstStyle/>
          <a:p>
            <a:pPr algn="ctr">
              <a:lnSpc>
                <a:spcPct val="120000"/>
              </a:lnSpc>
              <a:defRPr/>
            </a:pPr>
            <a:r>
              <a:rPr altLang="zh-CN" b="1" kern="0" lang="en-US" sz="6600">
                <a:solidFill>
                  <a:sysClr lastClr="FFFFFF" val="window"/>
                </a:solidFill>
                <a:latin charset="0" pitchFamily="34" typeface="Arial Black"/>
                <a:ea charset="-122" pitchFamily="34" typeface="微软雅黑"/>
              </a:rPr>
              <a:t>4</a:t>
            </a:r>
          </a:p>
        </p:txBody>
      </p:sp>
      <p:sp>
        <p:nvSpPr>
          <p:cNvPr id="7" name="TextBox 6"/>
          <p:cNvSpPr txBox="1"/>
          <p:nvPr/>
        </p:nvSpPr>
        <p:spPr>
          <a:xfrm>
            <a:off x="3543459" y="2924944"/>
            <a:ext cx="814560" cy="3014960"/>
          </a:xfrm>
          <a:prstGeom prst="rect">
            <a:avLst/>
          </a:prstGeom>
          <a:noFill/>
        </p:spPr>
        <p:txBody>
          <a:bodyPr lIns="144000" rIns="0" rtlCol="0" vert="eaVert" wrap="none">
            <a:spAutoFit/>
          </a:bodyPr>
          <a:lstStyle/>
          <a:p>
            <a:r>
              <a:rPr altLang="en-US" b="1" lang="zh-CN" sz="4400">
                <a:solidFill>
                  <a:srgbClr val="3A7EFF"/>
                </a:solidFill>
                <a:latin charset="-122" pitchFamily="34" typeface="微软雅黑"/>
                <a:ea charset="-122" pitchFamily="34" typeface="微软雅黑"/>
              </a:rPr>
              <a:t>指定主持人</a:t>
            </a:r>
          </a:p>
        </p:txBody>
      </p:sp>
      <p:sp>
        <p:nvSpPr>
          <p:cNvPr id="8" name="TextBox 7"/>
          <p:cNvSpPr txBox="1"/>
          <p:nvPr/>
        </p:nvSpPr>
        <p:spPr>
          <a:xfrm>
            <a:off x="5087496" y="1488414"/>
            <a:ext cx="6771395" cy="691286"/>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无论是何种形式的会议，必须要明确指定会议主持人。会议主持人要严格按照会议的议程、时间安排等做好会议的主持和控制。</a:t>
            </a:r>
          </a:p>
        </p:txBody>
      </p:sp>
      <p:pic>
        <p:nvPicPr>
          <p:cNvPr descr="C:\Documents and Settings\tdz\Local Settings\Temp\SoEasy\293A5A70BD74399D81F4F69C1D727EB6.png" id="14" name="Picture 2"/>
          <p:cNvPicPr>
            <a:picLocks noChangeArrowheads="1" noChangeAspect="1"/>
          </p:cNvPicPr>
          <p:nvPr/>
        </p:nvPicPr>
        <p:blipFill>
          <a:blip r:embed="rId2">
            <a:extLst>
              <a:ext uri="{28A0092B-C50C-407E-A947-70E740481C1C}">
                <a14:useLocalDpi/>
              </a:ext>
            </a:extLst>
          </a:blip>
          <a:stretch>
            <a:fillRect/>
          </a:stretch>
        </p:blipFill>
        <p:spPr bwMode="auto">
          <a:xfrm>
            <a:off x="8107983" y="2792105"/>
            <a:ext cx="3822944" cy="3821451"/>
          </a:xfrm>
          <a:prstGeom prst="rect">
            <a:avLst/>
          </a:prstGeom>
          <a:noFill/>
          <a:extLst>
            <a:ext uri="{909E8E84-426E-40DD-AFC4-6F175D3DCCD1}">
              <a14:hiddenFill>
                <a:solidFill>
                  <a:srgbClr val="FFFFFF"/>
                </a:solidFill>
              </a14:hiddenFill>
            </a:ext>
          </a:extLst>
        </p:spPr>
      </p:pic>
    </p:spTree>
    <p:extLst>
      <p:ext uri="{BB962C8B-B14F-4D97-AF65-F5344CB8AC3E}">
        <p14:creationId val="3079969651"/>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6"/>
                                        </p:tgtEl>
                                        <p:attrNameLst>
                                          <p:attrName>style.visibility</p:attrName>
                                        </p:attrNameLst>
                                      </p:cBhvr>
                                      <p:to>
                                        <p:strVal val="visible"/>
                                      </p:to>
                                    </p:set>
                                  </p:childTnLst>
                                </p:cTn>
                              </p:par>
                              <p:par>
                                <p:cTn accel="50000" decel="50000" fill="hold" grpId="1" id="7"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8"/>
                                        <p:tgtEl>
                                          <p:spTgt spid="6"/>
                                        </p:tgtEl>
                                        <p:attrNameLst>
                                          <p:attrName>ppt_x</p:attrName>
                                          <p:attrName>ppt_y</p:attrName>
                                        </p:attrNameLst>
                                      </p:cBhvr>
                                      <p:rCtr x="0" y="59900"/>
                                    </p:animMotion>
                                  </p:childTnLst>
                                </p:cTn>
                              </p:par>
                            </p:childTnLst>
                          </p:cTn>
                        </p:par>
                        <p:par>
                          <p:cTn fill="hold" id="9" nodeType="afterGroup">
                            <p:stCondLst>
                              <p:cond delay="600"/>
                            </p:stCondLst>
                            <p:childTnLst>
                              <p:par>
                                <p:cTn fill="hold" grpId="0" id="10" nodeType="after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anim calcmode="lin" valueType="num">
                                      <p:cBhvr>
                                        <p:cTn dur="500" fill="hold" id="13"/>
                                        <p:tgtEl>
                                          <p:spTgt spid="7"/>
                                        </p:tgtEl>
                                        <p:attrNameLst>
                                          <p:attrName>ppt_x</p:attrName>
                                        </p:attrNameLst>
                                      </p:cBhvr>
                                      <p:tavLst>
                                        <p:tav tm="0">
                                          <p:val>
                                            <p:strVal val="#ppt_x"/>
                                          </p:val>
                                        </p:tav>
                                        <p:tav tm="100000">
                                          <p:val>
                                            <p:strVal val="#ppt_x"/>
                                          </p:val>
                                        </p:tav>
                                      </p:tavLst>
                                    </p:anim>
                                    <p:anim calcmode="lin" valueType="num">
                                      <p:cBhvr>
                                        <p:cTn dur="5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100"/>
                            </p:stCondLst>
                            <p:childTnLst>
                              <p:par>
                                <p:cTn fill="hold" grpId="0" id="16" nodeType="afterEffect" presetClass="entr" presetID="42"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1000" id="18"/>
                                        <p:tgtEl>
                                          <p:spTgt spid="8"/>
                                        </p:tgtEl>
                                      </p:cBhvr>
                                    </p:animEffect>
                                    <p:anim calcmode="lin" valueType="num">
                                      <p:cBhvr>
                                        <p:cTn dur="1000" fill="hold" id="19"/>
                                        <p:tgtEl>
                                          <p:spTgt spid="8"/>
                                        </p:tgtEl>
                                        <p:attrNameLst>
                                          <p:attrName>ppt_x</p:attrName>
                                        </p:attrNameLst>
                                      </p:cBhvr>
                                      <p:tavLst>
                                        <p:tav tm="0">
                                          <p:val>
                                            <p:strVal val="#ppt_x"/>
                                          </p:val>
                                        </p:tav>
                                        <p:tav tm="100000">
                                          <p:val>
                                            <p:strVal val="#ppt_x"/>
                                          </p:val>
                                        </p:tav>
                                      </p:tavLst>
                                    </p:anim>
                                    <p:anim calcmode="lin" valueType="num">
                                      <p:cBhvr>
                                        <p:cTn dur="1000" fill="hold" id="2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7"/>
      <p:bldP grpId="0" spid="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椭圆 8"/>
          <p:cNvSpPr/>
          <p:nvPr/>
        </p:nvSpPr>
        <p:spPr bwMode="auto">
          <a:xfrm>
            <a:off x="3365302" y="1412776"/>
            <a:ext cx="1152578" cy="1152128"/>
          </a:xfrm>
          <a:prstGeom prst="ellipse">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bIns="0" lIns="0" rIns="0" tIns="0"/>
          <a:lstStyle/>
          <a:p>
            <a:pPr algn="ctr">
              <a:lnSpc>
                <a:spcPct val="120000"/>
              </a:lnSpc>
              <a:defRPr/>
            </a:pPr>
            <a:r>
              <a:rPr altLang="zh-CN" b="1" kern="0" lang="en-US" sz="6600">
                <a:solidFill>
                  <a:sysClr lastClr="FFFFFF" val="window"/>
                </a:solidFill>
                <a:latin charset="0" pitchFamily="34" typeface="Arial Black"/>
                <a:ea charset="-122" pitchFamily="34" typeface="微软雅黑"/>
              </a:rPr>
              <a:t>5</a:t>
            </a:r>
          </a:p>
        </p:txBody>
      </p:sp>
      <p:sp>
        <p:nvSpPr>
          <p:cNvPr id="10" name="TextBox 9"/>
          <p:cNvSpPr txBox="1"/>
          <p:nvPr/>
        </p:nvSpPr>
        <p:spPr>
          <a:xfrm>
            <a:off x="3550133" y="2924946"/>
            <a:ext cx="814560" cy="3545967"/>
          </a:xfrm>
          <a:prstGeom prst="rect">
            <a:avLst/>
          </a:prstGeom>
          <a:noFill/>
        </p:spPr>
        <p:txBody>
          <a:bodyPr lIns="144000" rIns="0" rtlCol="0" vert="eaVert" wrap="none">
            <a:spAutoFit/>
          </a:bodyPr>
          <a:lstStyle/>
          <a:p>
            <a:r>
              <a:rPr altLang="en-US" b="1" lang="zh-CN" sz="4400">
                <a:solidFill>
                  <a:srgbClr val="3A7EFF"/>
                </a:solidFill>
                <a:latin charset="-122" pitchFamily="34" typeface="微软雅黑"/>
                <a:ea charset="-122" pitchFamily="34" typeface="微软雅黑"/>
              </a:rPr>
              <a:t>做好会议记录</a:t>
            </a:r>
          </a:p>
        </p:txBody>
      </p:sp>
      <p:sp>
        <p:nvSpPr>
          <p:cNvPr id="11" name="TextBox 10"/>
          <p:cNvSpPr txBox="1"/>
          <p:nvPr/>
        </p:nvSpPr>
        <p:spPr>
          <a:xfrm>
            <a:off x="5094170" y="1488415"/>
            <a:ext cx="6771395" cy="991210"/>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参加会议的人大部分是只记录或记住自己所关心的内容，而不相关的内容则不怎么关心。因此，为了能够将参会者的发言、宝贵的思想火花及最终决策、待完成事项能够清晰地保留下来，必须要做好会议记录。</a:t>
            </a:r>
          </a:p>
        </p:txBody>
      </p:sp>
      <p:sp>
        <p:nvSpPr>
          <p:cNvPr id="12" name="TextBox 11"/>
          <p:cNvSpPr txBox="1"/>
          <p:nvPr/>
        </p:nvSpPr>
        <p:spPr>
          <a:xfrm>
            <a:off x="5094170" y="2924944"/>
            <a:ext cx="3385697" cy="3032151"/>
          </a:xfrm>
          <a:prstGeom prst="rect">
            <a:avLst/>
          </a:prstGeom>
          <a:noFill/>
        </p:spPr>
        <p:txBody>
          <a:bodyPr wrap="square">
            <a:spAutoFit/>
          </a:bodyPr>
          <a:lstStyle/>
          <a:p>
            <a:pPr>
              <a:lnSpc>
                <a:spcPct val="134000"/>
              </a:lnSpc>
              <a:defRPr/>
            </a:pPr>
            <a:r>
              <a:rPr altLang="en-US" lang="zh-CN" sz="1600">
                <a:solidFill>
                  <a:schemeClr val="tx1">
                    <a:lumMod val="65000"/>
                    <a:lumOff val="35000"/>
                  </a:schemeClr>
                </a:solidFill>
                <a:latin charset="-122" pitchFamily="34" typeface="微软雅黑"/>
                <a:ea charset="-122" pitchFamily="34" typeface="微软雅黑"/>
              </a:rPr>
              <a:t>会议记录的主要内容包括会议的全部要素（议题、议程、时间、地点、参与人、主持人、记录人、出勤情况、发言情况、决策情况、待追踪事项、会议附件）等。同时，为了及时贯彻会议的精神，增强会议时效性，趁热打铁追踪会后的待完成事项，会议记录要在会议结束后24小时内完成并发送到与会人员手中。</a:t>
            </a:r>
          </a:p>
        </p:txBody>
      </p:sp>
      <p:pic>
        <p:nvPicPr>
          <p:cNvPr descr="C:\Documents and Settings\tdz\Local Settings\Temp\SoEasy\2150F3B045D2FEC83B1CAA286B67DBEA.png" id="13" name="Picture 5"/>
          <p:cNvPicPr>
            <a:picLocks noChangeArrowheads="1" noChangeAspect="1"/>
          </p:cNvPicPr>
          <p:nvPr/>
        </p:nvPicPr>
        <p:blipFill>
          <a:blip r:embed="rId2">
            <a:extLst>
              <a:ext uri="{28A0092B-C50C-407E-A947-70E740481C1C}">
                <a14:useLocalDpi/>
              </a:ext>
            </a:extLst>
          </a:blip>
          <a:stretch>
            <a:fillRect/>
          </a:stretch>
        </p:blipFill>
        <p:spPr bwMode="auto">
          <a:xfrm>
            <a:off x="8702811" y="3501009"/>
            <a:ext cx="3516260" cy="3356992"/>
          </a:xfrm>
          <a:prstGeom prst="rect">
            <a:avLst/>
          </a:prstGeom>
          <a:noFill/>
          <a:extLst>
            <a:ext uri="{909E8E84-426E-40DD-AFC4-6F175D3DCCD1}">
              <a14:hiddenFill>
                <a:solidFill>
                  <a:srgbClr val="FFFFFF"/>
                </a:solidFill>
              </a14:hiddenFill>
            </a:ext>
          </a:extLst>
        </p:spPr>
      </p:pic>
    </p:spTree>
    <p:extLst>
      <p:ext uri="{BB962C8B-B14F-4D97-AF65-F5344CB8AC3E}">
        <p14:creationId val="183859970"/>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9"/>
                                        </p:tgtEl>
                                        <p:attrNameLst>
                                          <p:attrName>style.visibility</p:attrName>
                                        </p:attrNameLst>
                                      </p:cBhvr>
                                      <p:to>
                                        <p:strVal val="visible"/>
                                      </p:to>
                                    </p:set>
                                  </p:childTnLst>
                                </p:cTn>
                              </p:par>
                              <p:par>
                                <p:cTn accel="50000" decel="50000" fill="hold" grpId="1" id="7"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8"/>
                                        <p:tgtEl>
                                          <p:spTgt spid="9"/>
                                        </p:tgtEl>
                                        <p:attrNameLst>
                                          <p:attrName>ppt_x</p:attrName>
                                          <p:attrName>ppt_y</p:attrName>
                                        </p:attrNameLst>
                                      </p:cBhvr>
                                      <p:rCtr x="0" y="59900"/>
                                    </p:animMotion>
                                  </p:childTnLst>
                                </p:cTn>
                              </p:par>
                            </p:childTnLst>
                          </p:cTn>
                        </p:par>
                        <p:par>
                          <p:cTn fill="hold" id="9" nodeType="afterGroup">
                            <p:stCondLst>
                              <p:cond delay="600"/>
                            </p:stCondLst>
                            <p:childTnLst>
                              <p:par>
                                <p:cTn fill="hold" grpId="0" id="10" nodeType="after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500" id="12"/>
                                        <p:tgtEl>
                                          <p:spTgt spid="10"/>
                                        </p:tgtEl>
                                      </p:cBhvr>
                                    </p:animEffect>
                                    <p:anim calcmode="lin" valueType="num">
                                      <p:cBhvr>
                                        <p:cTn dur="500" fill="hold" id="13"/>
                                        <p:tgtEl>
                                          <p:spTgt spid="10"/>
                                        </p:tgtEl>
                                        <p:attrNameLst>
                                          <p:attrName>ppt_x</p:attrName>
                                        </p:attrNameLst>
                                      </p:cBhvr>
                                      <p:tavLst>
                                        <p:tav tm="0">
                                          <p:val>
                                            <p:strVal val="#ppt_x"/>
                                          </p:val>
                                        </p:tav>
                                        <p:tav tm="100000">
                                          <p:val>
                                            <p:strVal val="#ppt_x"/>
                                          </p:val>
                                        </p:tav>
                                      </p:tavLst>
                                    </p:anim>
                                    <p:anim calcmode="lin" valueType="num">
                                      <p:cBhvr>
                                        <p:cTn dur="500" fill="hold" id="14"/>
                                        <p:tgtEl>
                                          <p:spTgt spid="10"/>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100"/>
                            </p:stCondLst>
                            <p:childTnLst>
                              <p:par>
                                <p:cTn fill="hold" grpId="0" id="16" nodeType="afterEffect" presetClass="entr" presetID="42"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1000" id="18"/>
                                        <p:tgtEl>
                                          <p:spTgt spid="11"/>
                                        </p:tgtEl>
                                      </p:cBhvr>
                                    </p:animEffect>
                                    <p:anim calcmode="lin" valueType="num">
                                      <p:cBhvr>
                                        <p:cTn dur="1000" fill="hold" id="19"/>
                                        <p:tgtEl>
                                          <p:spTgt spid="11"/>
                                        </p:tgtEl>
                                        <p:attrNameLst>
                                          <p:attrName>ppt_x</p:attrName>
                                        </p:attrNameLst>
                                      </p:cBhvr>
                                      <p:tavLst>
                                        <p:tav tm="0">
                                          <p:val>
                                            <p:strVal val="#ppt_x"/>
                                          </p:val>
                                        </p:tav>
                                        <p:tav tm="100000">
                                          <p:val>
                                            <p:strVal val="#ppt_x"/>
                                          </p:val>
                                        </p:tav>
                                      </p:tavLst>
                                    </p:anim>
                                    <p:anim calcmode="lin" valueType="num">
                                      <p:cBhvr>
                                        <p:cTn dur="1000" fill="hold" id="20"/>
                                        <p:tgtEl>
                                          <p:spTgt spid="11"/>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p:cNvSpPr/>
          <p:nvPr/>
        </p:nvSpPr>
        <p:spPr bwMode="auto">
          <a:xfrm>
            <a:off x="3377063" y="1412776"/>
            <a:ext cx="1152578" cy="1152128"/>
          </a:xfrm>
          <a:prstGeom prst="ellipse">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bIns="0" lIns="0" rIns="0" tIns="0"/>
          <a:lstStyle/>
          <a:p>
            <a:pPr algn="ctr">
              <a:lnSpc>
                <a:spcPct val="120000"/>
              </a:lnSpc>
              <a:defRPr/>
            </a:pPr>
            <a:r>
              <a:rPr altLang="zh-CN" b="1" kern="0" lang="en-US" sz="6600">
                <a:solidFill>
                  <a:sysClr lastClr="FFFFFF" val="window"/>
                </a:solidFill>
                <a:latin charset="0" pitchFamily="34" typeface="Arial Black"/>
                <a:ea charset="-122" pitchFamily="34" typeface="微软雅黑"/>
              </a:rPr>
              <a:t>6</a:t>
            </a:r>
          </a:p>
        </p:txBody>
      </p:sp>
      <p:sp>
        <p:nvSpPr>
          <p:cNvPr id="8" name="TextBox 7"/>
          <p:cNvSpPr txBox="1"/>
          <p:nvPr/>
        </p:nvSpPr>
        <p:spPr>
          <a:xfrm>
            <a:off x="3561893" y="2924944"/>
            <a:ext cx="814560" cy="3096344"/>
          </a:xfrm>
          <a:prstGeom prst="rect">
            <a:avLst/>
          </a:prstGeom>
          <a:noFill/>
        </p:spPr>
        <p:txBody>
          <a:bodyPr lIns="144000" rIns="0" rtlCol="0" vert="eaVert" wrap="square">
            <a:spAutoFit/>
          </a:bodyPr>
          <a:lstStyle/>
          <a:p>
            <a:r>
              <a:rPr altLang="en-US" b="1" lang="zh-CN" sz="4400">
                <a:solidFill>
                  <a:srgbClr val="3A7EFF"/>
                </a:solidFill>
                <a:latin charset="-122" pitchFamily="34" typeface="微软雅黑"/>
                <a:ea charset="-122" pitchFamily="34" typeface="微软雅黑"/>
              </a:rPr>
              <a:t>合适的时间</a:t>
            </a:r>
          </a:p>
        </p:txBody>
      </p:sp>
      <p:sp>
        <p:nvSpPr>
          <p:cNvPr id="14" name="TextBox 13"/>
          <p:cNvSpPr txBox="1"/>
          <p:nvPr/>
        </p:nvSpPr>
        <p:spPr>
          <a:xfrm>
            <a:off x="5105932" y="1488416"/>
            <a:ext cx="6771395" cy="391363"/>
          </a:xfrm>
          <a:prstGeom prst="rect">
            <a:avLst/>
          </a:prstGeom>
          <a:noFill/>
        </p:spPr>
        <p:txBody>
          <a:bodyPr wrap="square">
            <a:spAutoFit/>
          </a:bodyPr>
          <a:lstStyle/>
          <a:p>
            <a:pPr>
              <a:lnSpc>
                <a:spcPct val="123000"/>
              </a:lnSpc>
              <a:defRPr/>
            </a:pPr>
            <a:r>
              <a:rPr altLang="en-US" b="1" lang="zh-CN" sz="1600">
                <a:solidFill>
                  <a:srgbClr val="00B0F0"/>
                </a:solidFill>
                <a:latin charset="-122" pitchFamily="34" typeface="微软雅黑"/>
                <a:ea charset="-122" pitchFamily="34" typeface="微软雅黑"/>
              </a:rPr>
              <a:t>上午10-12点和下午1-3点是比较适合开会的时段。时代光华的研究如下：</a:t>
            </a:r>
          </a:p>
        </p:txBody>
      </p:sp>
      <p:sp>
        <p:nvSpPr>
          <p:cNvPr id="15" name="Line 6"/>
          <p:cNvSpPr>
            <a:spLocks noChangeShapeType="1"/>
          </p:cNvSpPr>
          <p:nvPr/>
        </p:nvSpPr>
        <p:spPr bwMode="auto">
          <a:xfrm flipH="1" flipV="1">
            <a:off x="4746643" y="1965920"/>
            <a:ext cx="0" cy="1728788"/>
          </a:xfrm>
          <a:prstGeom prst="line">
            <a:avLst/>
          </a:prstGeom>
          <a:noFill/>
          <a:ln w="19050">
            <a:solidFill>
              <a:srgbClr val="C0C0C0"/>
            </a:solidFill>
            <a:round/>
            <a:headEnd len="med" type="oval" w="med"/>
            <a:tailEnd len="med" type="oval" w="med"/>
          </a:ln>
          <a:extLst>
            <a:ext uri="{909E8E84-426E-40DD-AFC4-6F175D3DCCD1}">
              <a14:hiddenFill>
                <a:noFill/>
              </a14:hiddenFill>
            </a:ext>
          </a:extLst>
        </p:spPr>
        <p:txBody>
          <a:bodyPr/>
          <a:lstStyle/>
          <a:p>
            <a:pPr>
              <a:defRPr/>
            </a:pPr>
            <a:endParaRPr altLang="en-US" kern="0" lang="zh-CN">
              <a:solidFill>
                <a:sysClr lastClr="000000" val="windowText"/>
              </a:solidFill>
              <a:ea charset="-122" pitchFamily="34" typeface="微软雅黑"/>
            </a:endParaRPr>
          </a:p>
        </p:txBody>
      </p:sp>
      <p:sp>
        <p:nvSpPr>
          <p:cNvPr id="16" name="Line 7"/>
          <p:cNvSpPr>
            <a:spLocks noChangeShapeType="1"/>
          </p:cNvSpPr>
          <p:nvPr/>
        </p:nvSpPr>
        <p:spPr bwMode="auto">
          <a:xfrm flipH="1" flipV="1">
            <a:off x="7987997" y="1965920"/>
            <a:ext cx="0" cy="1728788"/>
          </a:xfrm>
          <a:prstGeom prst="line">
            <a:avLst/>
          </a:prstGeom>
          <a:noFill/>
          <a:ln w="19050">
            <a:solidFill>
              <a:srgbClr val="C0C0C0"/>
            </a:solidFill>
            <a:round/>
            <a:headEnd len="med" type="oval" w="med"/>
            <a:tailEnd len="med" type="oval" w="med"/>
          </a:ln>
          <a:extLst>
            <a:ext uri="{909E8E84-426E-40DD-AFC4-6F175D3DCCD1}">
              <a14:hiddenFill>
                <a:noFill/>
              </a14:hiddenFill>
            </a:ext>
          </a:extLst>
        </p:spPr>
        <p:txBody>
          <a:bodyPr/>
          <a:lstStyle/>
          <a:p>
            <a:pPr>
              <a:defRPr/>
            </a:pPr>
            <a:endParaRPr altLang="en-US" kern="0" lang="zh-CN">
              <a:solidFill>
                <a:sysClr lastClr="000000" val="windowText"/>
              </a:solidFill>
              <a:ea charset="-122" pitchFamily="34" typeface="微软雅黑"/>
            </a:endParaRPr>
          </a:p>
        </p:txBody>
      </p:sp>
      <p:sp>
        <p:nvSpPr>
          <p:cNvPr id="17" name="Line 8"/>
          <p:cNvSpPr>
            <a:spLocks noChangeShapeType="1"/>
          </p:cNvSpPr>
          <p:nvPr/>
        </p:nvSpPr>
        <p:spPr bwMode="auto">
          <a:xfrm flipH="1" flipV="1">
            <a:off x="7268578" y="4527626"/>
            <a:ext cx="0" cy="1728787"/>
          </a:xfrm>
          <a:prstGeom prst="line">
            <a:avLst/>
          </a:prstGeom>
          <a:noFill/>
          <a:ln w="19050">
            <a:solidFill>
              <a:srgbClr val="C0C0C0"/>
            </a:solidFill>
            <a:round/>
            <a:headEnd len="med" type="oval" w="med"/>
            <a:tailEnd len="med" type="oval" w="med"/>
          </a:ln>
          <a:extLst>
            <a:ext uri="{909E8E84-426E-40DD-AFC4-6F175D3DCCD1}">
              <a14:hiddenFill>
                <a:noFill/>
              </a14:hiddenFill>
            </a:ext>
          </a:extLst>
        </p:spPr>
        <p:txBody>
          <a:bodyPr/>
          <a:lstStyle/>
          <a:p>
            <a:pPr>
              <a:defRPr/>
            </a:pPr>
            <a:endParaRPr altLang="en-US" kern="0" lang="zh-CN">
              <a:solidFill>
                <a:sysClr lastClr="000000" val="windowText"/>
              </a:solidFill>
              <a:ea charset="-122" pitchFamily="34" typeface="微软雅黑"/>
            </a:endParaRPr>
          </a:p>
        </p:txBody>
      </p:sp>
      <p:sp>
        <p:nvSpPr>
          <p:cNvPr id="18" name="Line 9"/>
          <p:cNvSpPr>
            <a:spLocks noChangeShapeType="1"/>
          </p:cNvSpPr>
          <p:nvPr/>
        </p:nvSpPr>
        <p:spPr bwMode="auto">
          <a:xfrm flipH="1" flipV="1">
            <a:off x="9501475" y="4527626"/>
            <a:ext cx="0" cy="1728787"/>
          </a:xfrm>
          <a:prstGeom prst="line">
            <a:avLst/>
          </a:prstGeom>
          <a:noFill/>
          <a:ln w="19050">
            <a:solidFill>
              <a:srgbClr val="C0C0C0"/>
            </a:solidFill>
            <a:round/>
            <a:headEnd len="med" type="oval" w="med"/>
            <a:tailEnd len="med" type="oval" w="med"/>
          </a:ln>
          <a:extLst>
            <a:ext uri="{909E8E84-426E-40DD-AFC4-6F175D3DCCD1}">
              <a14:hiddenFill>
                <a:noFill/>
              </a14:hiddenFill>
            </a:ext>
          </a:extLst>
        </p:spPr>
        <p:txBody>
          <a:bodyPr/>
          <a:lstStyle/>
          <a:p>
            <a:pPr>
              <a:defRPr/>
            </a:pPr>
            <a:endParaRPr altLang="en-US" kern="0" lang="zh-CN">
              <a:solidFill>
                <a:sysClr lastClr="000000" val="windowText"/>
              </a:solidFill>
              <a:ea charset="-122" pitchFamily="34" typeface="微软雅黑"/>
            </a:endParaRPr>
          </a:p>
        </p:txBody>
      </p:sp>
      <p:grpSp>
        <p:nvGrpSpPr>
          <p:cNvPr id="19" name="组合 18"/>
          <p:cNvGrpSpPr/>
          <p:nvPr/>
        </p:nvGrpSpPr>
        <p:grpSpPr>
          <a:xfrm>
            <a:off x="4746643" y="1965922"/>
            <a:ext cx="3241354" cy="1439863"/>
            <a:chOff x="755650" y="1803400"/>
            <a:chExt cx="3240088" cy="1439863"/>
          </a:xfrm>
        </p:grpSpPr>
        <p:sp>
          <p:nvSpPr>
            <p:cNvPr id="20" name="Rectangle 5"/>
            <p:cNvSpPr>
              <a:spLocks noChangeArrowheads="1"/>
            </p:cNvSpPr>
            <p:nvPr/>
          </p:nvSpPr>
          <p:spPr bwMode="auto">
            <a:xfrm>
              <a:off x="755650" y="2120900"/>
              <a:ext cx="3240088" cy="792163"/>
            </a:xfrm>
            <a:prstGeom prst="rect">
              <a:avLst/>
            </a:prstGeom>
            <a:gradFill rotWithShape="1">
              <a:gsLst>
                <a:gs pos="0">
                  <a:srgbClr val="EAEAEA"/>
                </a:gs>
                <a:gs pos="100000">
                  <a:srgbClr val="FFFFFF"/>
                </a:gs>
              </a:gsLst>
              <a:lin ang="0" scaled="1"/>
            </a:gradFill>
            <a:ln>
              <a:noFill/>
            </a:ln>
            <a:extLst/>
          </p:spPr>
          <p:txBody>
            <a:bodyPr anchor="ctr" wrap="none"/>
            <a:lstStyle/>
            <a:p>
              <a:pPr>
                <a:defRPr/>
              </a:pPr>
              <a:endParaRPr altLang="en-US" kern="0" lang="zh-CN">
                <a:solidFill>
                  <a:sysClr lastClr="000000" val="windowText"/>
                </a:solidFill>
                <a:ea charset="-122" pitchFamily="34" typeface="微软雅黑"/>
              </a:endParaRPr>
            </a:p>
          </p:txBody>
        </p:sp>
        <p:sp>
          <p:nvSpPr>
            <p:cNvPr id="21" name="Rectangle 10"/>
            <p:cNvSpPr>
              <a:spLocks noChangeArrowheads="1"/>
            </p:cNvSpPr>
            <p:nvPr/>
          </p:nvSpPr>
          <p:spPr bwMode="auto">
            <a:xfrm>
              <a:off x="755650" y="1803400"/>
              <a:ext cx="3152436" cy="1439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lvl="0">
                <a:lnSpc>
                  <a:spcPct val="120000"/>
                </a:lnSpc>
                <a:defRPr/>
              </a:pPr>
              <a:r>
                <a:rPr altLang="en-US" kern="0" lang="zh-CN" sz="1600">
                  <a:solidFill>
                    <a:schemeClr val="tx1">
                      <a:lumMod val="65000"/>
                      <a:lumOff val="35000"/>
                    </a:schemeClr>
                  </a:solidFill>
                  <a:ea charset="-122" pitchFamily="34" typeface="微软雅黑"/>
                </a:rPr>
                <a:t>心绪尚且混乱，还需一段时间才能进入工作状态。不太合适开会。</a:t>
              </a:r>
            </a:p>
          </p:txBody>
        </p:sp>
      </p:grpSp>
      <p:grpSp>
        <p:nvGrpSpPr>
          <p:cNvPr id="22" name="组合 21"/>
          <p:cNvGrpSpPr/>
          <p:nvPr/>
        </p:nvGrpSpPr>
        <p:grpSpPr>
          <a:xfrm>
            <a:off x="7987997" y="1965922"/>
            <a:ext cx="3241354" cy="1439863"/>
            <a:chOff x="3995738" y="1803400"/>
            <a:chExt cx="3240088" cy="1439863"/>
          </a:xfrm>
        </p:grpSpPr>
        <p:sp>
          <p:nvSpPr>
            <p:cNvPr id="23" name="Rectangle 5"/>
            <p:cNvSpPr>
              <a:spLocks noChangeArrowheads="1"/>
            </p:cNvSpPr>
            <p:nvPr/>
          </p:nvSpPr>
          <p:spPr bwMode="auto">
            <a:xfrm>
              <a:off x="3995738" y="2120900"/>
              <a:ext cx="3240088" cy="792163"/>
            </a:xfrm>
            <a:prstGeom prst="rect">
              <a:avLst/>
            </a:prstGeom>
            <a:gradFill rotWithShape="1">
              <a:gsLst>
                <a:gs pos="0">
                  <a:srgbClr val="EAEAEA"/>
                </a:gs>
                <a:gs pos="100000">
                  <a:srgbClr val="FFFFFF"/>
                </a:gs>
              </a:gsLst>
              <a:lin ang="0" scaled="1"/>
            </a:gradFill>
            <a:ln>
              <a:noFill/>
            </a:ln>
            <a:extLst/>
          </p:spPr>
          <p:txBody>
            <a:bodyPr anchor="ctr" wrap="none"/>
            <a:lstStyle/>
            <a:p>
              <a:pPr>
                <a:defRPr/>
              </a:pPr>
              <a:endParaRPr altLang="en-US" kern="0" lang="zh-CN">
                <a:solidFill>
                  <a:sysClr lastClr="000000" val="windowText"/>
                </a:solidFill>
                <a:ea charset="-122" pitchFamily="34" typeface="微软雅黑"/>
              </a:endParaRPr>
            </a:p>
          </p:txBody>
        </p:sp>
        <p:sp>
          <p:nvSpPr>
            <p:cNvPr id="24" name="Rectangle 11"/>
            <p:cNvSpPr>
              <a:spLocks noChangeArrowheads="1"/>
            </p:cNvSpPr>
            <p:nvPr/>
          </p:nvSpPr>
          <p:spPr bwMode="auto">
            <a:xfrm>
              <a:off x="3995738" y="1803400"/>
              <a:ext cx="3240088" cy="1439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lvl="0">
                <a:lnSpc>
                  <a:spcPct val="120000"/>
                </a:lnSpc>
                <a:defRPr/>
              </a:pPr>
              <a:r>
                <a:rPr altLang="en-US" kern="0" lang="zh-CN" sz="1600">
                  <a:solidFill>
                    <a:schemeClr val="tx1">
                      <a:lumMod val="65000"/>
                      <a:lumOff val="35000"/>
                    </a:schemeClr>
                  </a:solidFill>
                  <a:ea charset="-122" pitchFamily="34" typeface="微软雅黑"/>
                </a:rPr>
                <a:t>最适合调动员工集思广益、头脑风暴，不断想出新点子、新方法。</a:t>
              </a:r>
            </a:p>
          </p:txBody>
        </p:sp>
      </p:grpSp>
      <p:grpSp>
        <p:nvGrpSpPr>
          <p:cNvPr id="25" name="组合 24"/>
          <p:cNvGrpSpPr/>
          <p:nvPr/>
        </p:nvGrpSpPr>
        <p:grpSpPr>
          <a:xfrm>
            <a:off x="4367815" y="5013474"/>
            <a:ext cx="2900764" cy="1439862"/>
            <a:chOff x="376969" y="4850954"/>
            <a:chExt cx="2899631" cy="1439862"/>
          </a:xfrm>
        </p:grpSpPr>
        <p:sp>
          <p:nvSpPr>
            <p:cNvPr id="26" name="Rectangle 4"/>
            <p:cNvSpPr>
              <a:spLocks noChangeArrowheads="1"/>
            </p:cNvSpPr>
            <p:nvPr/>
          </p:nvSpPr>
          <p:spPr bwMode="auto">
            <a:xfrm rot="10800000">
              <a:off x="466722" y="5043487"/>
              <a:ext cx="2809875" cy="1050403"/>
            </a:xfrm>
            <a:prstGeom prst="rect">
              <a:avLst/>
            </a:prstGeom>
            <a:gradFill rotWithShape="1">
              <a:gsLst>
                <a:gs pos="0">
                  <a:srgbClr val="EAEAEA"/>
                </a:gs>
                <a:gs pos="100000">
                  <a:srgbClr val="FFFFFF"/>
                </a:gs>
              </a:gsLst>
              <a:lin ang="0" scaled="1"/>
            </a:gradFill>
            <a:ln>
              <a:noFill/>
            </a:ln>
            <a:extLst/>
          </p:spPr>
          <p:txBody>
            <a:bodyPr anchor="ctr" wrap="none"/>
            <a:lstStyle/>
            <a:p>
              <a:pPr>
                <a:defRPr/>
              </a:pPr>
              <a:endParaRPr altLang="en-US" kern="0" lang="zh-CN">
                <a:solidFill>
                  <a:sysClr lastClr="000000" val="windowText"/>
                </a:solidFill>
                <a:ea charset="-122" pitchFamily="34" typeface="微软雅黑"/>
              </a:endParaRPr>
            </a:p>
          </p:txBody>
        </p:sp>
        <p:sp>
          <p:nvSpPr>
            <p:cNvPr id="27" name="Rectangle 12"/>
            <p:cNvSpPr>
              <a:spLocks noChangeArrowheads="1"/>
            </p:cNvSpPr>
            <p:nvPr/>
          </p:nvSpPr>
          <p:spPr bwMode="auto">
            <a:xfrm>
              <a:off x="376969" y="4850954"/>
              <a:ext cx="2899631" cy="1439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lvl="0">
                <a:lnSpc>
                  <a:spcPct val="120000"/>
                </a:lnSpc>
                <a:defRPr/>
              </a:pPr>
              <a:r>
                <a:rPr altLang="en-US" kern="0" lang="zh-CN" sz="1600">
                  <a:solidFill>
                    <a:schemeClr val="tx1">
                      <a:lumMod val="65000"/>
                      <a:lumOff val="35000"/>
                    </a:schemeClr>
                  </a:solidFill>
                  <a:ea charset="-122" pitchFamily="34" typeface="微软雅黑"/>
                </a:rPr>
                <a:t>员工进入工作状态。最适合进行一对一的会谈，也是进行业务会谈的最佳时机。</a:t>
              </a:r>
            </a:p>
          </p:txBody>
        </p:sp>
      </p:grpSp>
      <p:grpSp>
        <p:nvGrpSpPr>
          <p:cNvPr id="28" name="组合 27"/>
          <p:cNvGrpSpPr/>
          <p:nvPr/>
        </p:nvGrpSpPr>
        <p:grpSpPr>
          <a:xfrm>
            <a:off x="9480830" y="5013474"/>
            <a:ext cx="3098422" cy="1439862"/>
            <a:chOff x="5487988" y="4850954"/>
            <a:chExt cx="3097212" cy="1439862"/>
          </a:xfrm>
        </p:grpSpPr>
        <p:sp>
          <p:nvSpPr>
            <p:cNvPr id="29" name="Rectangle 3"/>
            <p:cNvSpPr>
              <a:spLocks noChangeArrowheads="1"/>
            </p:cNvSpPr>
            <p:nvPr/>
          </p:nvSpPr>
          <p:spPr bwMode="auto">
            <a:xfrm>
              <a:off x="5487988" y="5043487"/>
              <a:ext cx="3097212" cy="1050403"/>
            </a:xfrm>
            <a:prstGeom prst="rect">
              <a:avLst/>
            </a:prstGeom>
            <a:gradFill rotWithShape="1">
              <a:gsLst>
                <a:gs pos="0">
                  <a:srgbClr val="EAEAEA"/>
                </a:gs>
                <a:gs pos="100000">
                  <a:srgbClr val="FFFFFF"/>
                </a:gs>
              </a:gsLst>
              <a:lin ang="0" scaled="1"/>
            </a:gradFill>
            <a:ln>
              <a:noFill/>
            </a:ln>
            <a:extLst/>
          </p:spPr>
          <p:txBody>
            <a:bodyPr anchor="ctr" wrap="none"/>
            <a:lstStyle/>
            <a:p>
              <a:pPr>
                <a:defRPr/>
              </a:pPr>
              <a:endParaRPr altLang="en-US" kern="0" lang="zh-CN">
                <a:solidFill>
                  <a:sysClr lastClr="000000" val="windowText"/>
                </a:solidFill>
                <a:ea charset="-122" pitchFamily="34" typeface="微软雅黑"/>
              </a:endParaRPr>
            </a:p>
          </p:txBody>
        </p:sp>
        <p:sp>
          <p:nvSpPr>
            <p:cNvPr id="30" name="Rectangle 13"/>
            <p:cNvSpPr>
              <a:spLocks noChangeArrowheads="1"/>
            </p:cNvSpPr>
            <p:nvPr/>
          </p:nvSpPr>
          <p:spPr bwMode="auto">
            <a:xfrm>
              <a:off x="5508625" y="4850954"/>
              <a:ext cx="2698452" cy="1439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lvl="0">
                <a:lnSpc>
                  <a:spcPct val="120000"/>
                </a:lnSpc>
                <a:defRPr/>
              </a:pPr>
              <a:r>
                <a:rPr altLang="en-US" kern="0" lang="zh-CN" sz="1600">
                  <a:solidFill>
                    <a:schemeClr val="tx1">
                      <a:lumMod val="65000"/>
                      <a:lumOff val="35000"/>
                    </a:schemeClr>
                  </a:solidFill>
                  <a:ea charset="-122" pitchFamily="34" typeface="微软雅黑"/>
                </a:rPr>
                <a:t>员工进入一天当中的倦怠期，希望马上回家，这时会议往往会事倍功半。</a:t>
              </a:r>
            </a:p>
          </p:txBody>
        </p:sp>
      </p:grpSp>
      <p:sp>
        <p:nvSpPr>
          <p:cNvPr id="31" name="AutoShape 15"/>
          <p:cNvSpPr>
            <a:spLocks noChangeArrowheads="1"/>
          </p:cNvSpPr>
          <p:nvPr/>
        </p:nvSpPr>
        <p:spPr bwMode="auto">
          <a:xfrm>
            <a:off x="4532347" y="3662960"/>
            <a:ext cx="1812415" cy="923925"/>
          </a:xfrm>
          <a:prstGeom prst="homePlate">
            <a:avLst>
              <a:gd fmla="val 33678"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lIns="0" rIns="0" vert="horz"/>
          <a:lstStyle/>
          <a:p>
            <a:pPr algn="ctr"/>
            <a:r>
              <a:rPr altLang="en-US" kern="10" lang="zh-CN">
                <a:ln w="9525">
                  <a:solidFill>
                    <a:sysClr lastClr="FFFFFF" val="window"/>
                  </a:solidFill>
                  <a:round/>
                </a:ln>
                <a:solidFill>
                  <a:sysClr lastClr="FFFFFF" val="window"/>
                </a:solidFill>
                <a:latin charset="-122" pitchFamily="34" typeface="微软雅黑"/>
                <a:ea charset="-122" pitchFamily="34" typeface="微软雅黑"/>
              </a:rPr>
              <a:t>上午8-9点之间</a:t>
            </a:r>
          </a:p>
        </p:txBody>
      </p:sp>
      <p:sp>
        <p:nvSpPr>
          <p:cNvPr id="32" name="AutoShape 16"/>
          <p:cNvSpPr>
            <a:spLocks noChangeArrowheads="1"/>
          </p:cNvSpPr>
          <p:nvPr/>
        </p:nvSpPr>
        <p:spPr bwMode="auto">
          <a:xfrm>
            <a:off x="6087897" y="3662960"/>
            <a:ext cx="1812415" cy="923925"/>
          </a:xfrm>
          <a:prstGeom prst="chevron">
            <a:avLst>
              <a:gd fmla="val 33678"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lIns="0" rIns="0" vert="horz"/>
          <a:lstStyle/>
          <a:p>
            <a:pPr algn="ctr"/>
            <a:r>
              <a:rPr altLang="en-US" kern="10" lang="zh-CN">
                <a:ln w="9525">
                  <a:solidFill>
                    <a:sysClr lastClr="FFFFFF" val="window"/>
                  </a:solidFill>
                  <a:round/>
                </a:ln>
                <a:solidFill>
                  <a:sysClr lastClr="FFFFFF" val="window"/>
                </a:solidFill>
                <a:latin charset="-122" pitchFamily="34" typeface="微软雅黑"/>
                <a:ea charset="-122" pitchFamily="34" typeface="微软雅黑"/>
              </a:rPr>
              <a:t>上午9-10点之间</a:t>
            </a:r>
          </a:p>
        </p:txBody>
      </p:sp>
      <p:sp>
        <p:nvSpPr>
          <p:cNvPr id="33" name="AutoShape 17"/>
          <p:cNvSpPr>
            <a:spLocks noChangeArrowheads="1"/>
          </p:cNvSpPr>
          <p:nvPr/>
        </p:nvSpPr>
        <p:spPr bwMode="auto">
          <a:xfrm>
            <a:off x="7656023" y="3662960"/>
            <a:ext cx="1812415" cy="923925"/>
          </a:xfrm>
          <a:prstGeom prst="chevron">
            <a:avLst>
              <a:gd fmla="val 33678"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lIns="0" rIns="0" vert="horz"/>
          <a:lstStyle/>
          <a:p>
            <a:pPr algn="ctr"/>
            <a:r>
              <a:rPr altLang="en-US" kern="10" lang="zh-CN" sz="1600">
                <a:ln w="9525">
                  <a:solidFill>
                    <a:sysClr lastClr="FFFFFF" val="window"/>
                  </a:solidFill>
                  <a:round/>
                </a:ln>
                <a:solidFill>
                  <a:sysClr lastClr="FFFFFF" val="window"/>
                </a:solidFill>
                <a:latin charset="-122" pitchFamily="34" typeface="微软雅黑"/>
                <a:ea charset="-122" pitchFamily="34" typeface="微软雅黑"/>
              </a:rPr>
              <a:t>上午10-12点或下午1-3点之间</a:t>
            </a:r>
          </a:p>
        </p:txBody>
      </p:sp>
      <p:sp>
        <p:nvSpPr>
          <p:cNvPr id="34" name="AutoShape 18"/>
          <p:cNvSpPr>
            <a:spLocks noChangeArrowheads="1"/>
          </p:cNvSpPr>
          <p:nvPr/>
        </p:nvSpPr>
        <p:spPr bwMode="auto">
          <a:xfrm>
            <a:off x="9202591" y="3662960"/>
            <a:ext cx="1812415" cy="923925"/>
          </a:xfrm>
          <a:prstGeom prst="chevron">
            <a:avLst>
              <a:gd fmla="val 33678"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lIns="0" rIns="0" vert="horz"/>
          <a:lstStyle/>
          <a:p>
            <a:pPr algn="ctr"/>
            <a:r>
              <a:rPr altLang="en-US" kern="10" lang="zh-CN">
                <a:ln w="9525">
                  <a:solidFill>
                    <a:sysClr lastClr="FFFFFF" val="window"/>
                  </a:solidFill>
                  <a:round/>
                </a:ln>
                <a:solidFill>
                  <a:sysClr lastClr="FFFFFF" val="window"/>
                </a:solidFill>
                <a:latin charset="-122" pitchFamily="34" typeface="微软雅黑"/>
                <a:ea charset="-122" pitchFamily="34" typeface="微软雅黑"/>
              </a:rPr>
              <a:t>下午3-5点之间</a:t>
            </a:r>
          </a:p>
        </p:txBody>
      </p:sp>
    </p:spTree>
    <p:extLst>
      <p:ext uri="{BB962C8B-B14F-4D97-AF65-F5344CB8AC3E}">
        <p14:creationId val="2829533691"/>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7"/>
                                        </p:tgtEl>
                                        <p:attrNameLst>
                                          <p:attrName>style.visibility</p:attrName>
                                        </p:attrNameLst>
                                      </p:cBhvr>
                                      <p:to>
                                        <p:strVal val="visible"/>
                                      </p:to>
                                    </p:set>
                                  </p:childTnLst>
                                </p:cTn>
                              </p:par>
                              <p:par>
                                <p:cTn accel="50000" decel="50000" fill="hold" grpId="1" id="7"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8"/>
                                        <p:tgtEl>
                                          <p:spTgt spid="7"/>
                                        </p:tgtEl>
                                        <p:attrNameLst>
                                          <p:attrName>ppt_x</p:attrName>
                                          <p:attrName>ppt_y</p:attrName>
                                        </p:attrNameLst>
                                      </p:cBhvr>
                                      <p:rCtr x="0" y="59900"/>
                                    </p:animMotion>
                                  </p:childTnLst>
                                </p:cTn>
                              </p:par>
                            </p:childTnLst>
                          </p:cTn>
                        </p:par>
                        <p:par>
                          <p:cTn fill="hold" id="9" nodeType="afterGroup">
                            <p:stCondLst>
                              <p:cond delay="600"/>
                            </p:stCondLst>
                            <p:childTnLst>
                              <p:par>
                                <p:cTn fill="hold" grpId="0" id="10" nodeType="after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500" id="12"/>
                                        <p:tgtEl>
                                          <p:spTgt spid="8"/>
                                        </p:tgtEl>
                                      </p:cBhvr>
                                    </p:animEffect>
                                    <p:anim calcmode="lin" valueType="num">
                                      <p:cBhvr>
                                        <p:cTn dur="500" fill="hold" id="13"/>
                                        <p:tgtEl>
                                          <p:spTgt spid="8"/>
                                        </p:tgtEl>
                                        <p:attrNameLst>
                                          <p:attrName>ppt_x</p:attrName>
                                        </p:attrNameLst>
                                      </p:cBhvr>
                                      <p:tavLst>
                                        <p:tav tm="0">
                                          <p:val>
                                            <p:strVal val="#ppt_x"/>
                                          </p:val>
                                        </p:tav>
                                        <p:tav tm="100000">
                                          <p:val>
                                            <p:strVal val="#ppt_x"/>
                                          </p:val>
                                        </p:tav>
                                      </p:tavLst>
                                    </p:anim>
                                    <p:anim calcmode="lin" valueType="num">
                                      <p:cBhvr>
                                        <p:cTn dur="50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100"/>
                            </p:stCondLst>
                            <p:childTnLst>
                              <p:par>
                                <p:cTn fill="hold" grpId="0" id="16" nodeType="afterEffect" presetClass="entr" presetID="42"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100"/>
                            </p:stCondLst>
                            <p:childTnLst>
                              <p:par>
                                <p:cTn fill="hold" grpId="0" id="22" nodeType="afterEffect" presetClass="entr" presetID="10" presetSubtype="0">
                                  <p:stCondLst>
                                    <p:cond delay="0"/>
                                  </p:stCondLst>
                                  <p:childTnLst>
                                    <p:set>
                                      <p:cBhvr>
                                        <p:cTn dur="1" fill="hold" id="23">
                                          <p:stCondLst>
                                            <p:cond delay="0"/>
                                          </p:stCondLst>
                                        </p:cTn>
                                        <p:tgtEl>
                                          <p:spTgt spid="31"/>
                                        </p:tgtEl>
                                        <p:attrNameLst>
                                          <p:attrName>style.visibility</p:attrName>
                                        </p:attrNameLst>
                                      </p:cBhvr>
                                      <p:to>
                                        <p:strVal val="visible"/>
                                      </p:to>
                                    </p:set>
                                    <p:animEffect filter="fade" transition="in">
                                      <p:cBhvr>
                                        <p:cTn dur="500" id="24"/>
                                        <p:tgtEl>
                                          <p:spTgt spid="31"/>
                                        </p:tgtEl>
                                      </p:cBhvr>
                                    </p:animEffect>
                                  </p:childTnLst>
                                </p:cTn>
                              </p:par>
                              <p:par>
                                <p:cTn fill="hold" grpId="0" id="25" nodeType="withEffect" presetClass="entr" presetID="10" presetSubtype="0">
                                  <p:stCondLst>
                                    <p:cond delay="200"/>
                                  </p:stCondLst>
                                  <p:childTnLst>
                                    <p:set>
                                      <p:cBhvr>
                                        <p:cTn dur="1" fill="hold" id="26">
                                          <p:stCondLst>
                                            <p:cond delay="0"/>
                                          </p:stCondLst>
                                        </p:cTn>
                                        <p:tgtEl>
                                          <p:spTgt spid="32"/>
                                        </p:tgtEl>
                                        <p:attrNameLst>
                                          <p:attrName>style.visibility</p:attrName>
                                        </p:attrNameLst>
                                      </p:cBhvr>
                                      <p:to>
                                        <p:strVal val="visible"/>
                                      </p:to>
                                    </p:set>
                                    <p:animEffect filter="fade" transition="in">
                                      <p:cBhvr>
                                        <p:cTn dur="500" id="27"/>
                                        <p:tgtEl>
                                          <p:spTgt spid="32"/>
                                        </p:tgtEl>
                                      </p:cBhvr>
                                    </p:animEffect>
                                  </p:childTnLst>
                                </p:cTn>
                              </p:par>
                              <p:par>
                                <p:cTn fill="hold" grpId="0" id="28" nodeType="withEffect" presetClass="entr" presetID="10" presetSubtype="0">
                                  <p:stCondLst>
                                    <p:cond delay="400"/>
                                  </p:stCondLst>
                                  <p:childTnLst>
                                    <p:set>
                                      <p:cBhvr>
                                        <p:cTn dur="1" fill="hold" id="29">
                                          <p:stCondLst>
                                            <p:cond delay="0"/>
                                          </p:stCondLst>
                                        </p:cTn>
                                        <p:tgtEl>
                                          <p:spTgt spid="33"/>
                                        </p:tgtEl>
                                        <p:attrNameLst>
                                          <p:attrName>style.visibility</p:attrName>
                                        </p:attrNameLst>
                                      </p:cBhvr>
                                      <p:to>
                                        <p:strVal val="visible"/>
                                      </p:to>
                                    </p:set>
                                    <p:animEffect filter="fade" transition="in">
                                      <p:cBhvr>
                                        <p:cTn dur="500" id="30"/>
                                        <p:tgtEl>
                                          <p:spTgt spid="33"/>
                                        </p:tgtEl>
                                      </p:cBhvr>
                                    </p:animEffect>
                                  </p:childTnLst>
                                </p:cTn>
                              </p:par>
                              <p:par>
                                <p:cTn fill="hold" grpId="0" id="31" nodeType="withEffect" presetClass="entr" presetID="10" presetSubtype="0">
                                  <p:stCondLst>
                                    <p:cond delay="600"/>
                                  </p:stCondLst>
                                  <p:childTnLst>
                                    <p:set>
                                      <p:cBhvr>
                                        <p:cTn dur="1" fill="hold" id="32">
                                          <p:stCondLst>
                                            <p:cond delay="0"/>
                                          </p:stCondLst>
                                        </p:cTn>
                                        <p:tgtEl>
                                          <p:spTgt spid="34"/>
                                        </p:tgtEl>
                                        <p:attrNameLst>
                                          <p:attrName>style.visibility</p:attrName>
                                        </p:attrNameLst>
                                      </p:cBhvr>
                                      <p:to>
                                        <p:strVal val="visible"/>
                                      </p:to>
                                    </p:set>
                                    <p:animEffect filter="fade" transition="in">
                                      <p:cBhvr>
                                        <p:cTn dur="500" id="33"/>
                                        <p:tgtEl>
                                          <p:spTgt spid="34"/>
                                        </p:tgtEl>
                                      </p:cBhvr>
                                    </p:animEffect>
                                  </p:childTnLst>
                                </p:cTn>
                              </p:par>
                            </p:childTnLst>
                          </p:cTn>
                        </p:par>
                        <p:par>
                          <p:cTn fill="hold" id="34" nodeType="afterGroup">
                            <p:stCondLst>
                              <p:cond delay="3200"/>
                            </p:stCondLst>
                            <p:childTnLst>
                              <p:par>
                                <p:cTn fill="hold" grpId="0" id="35" nodeType="afterEffect" presetClass="entr" presetID="22" presetSubtype="4">
                                  <p:stCondLst>
                                    <p:cond delay="0"/>
                                  </p:stCondLst>
                                  <p:childTnLst>
                                    <p:set>
                                      <p:cBhvr>
                                        <p:cTn dur="1" fill="hold" id="36">
                                          <p:stCondLst>
                                            <p:cond delay="0"/>
                                          </p:stCondLst>
                                        </p:cTn>
                                        <p:tgtEl>
                                          <p:spTgt spid="15"/>
                                        </p:tgtEl>
                                        <p:attrNameLst>
                                          <p:attrName>style.visibility</p:attrName>
                                        </p:attrNameLst>
                                      </p:cBhvr>
                                      <p:to>
                                        <p:strVal val="visible"/>
                                      </p:to>
                                    </p:set>
                                    <p:animEffect filter="wipe(down)" transition="in">
                                      <p:cBhvr>
                                        <p:cTn dur="500" id="37"/>
                                        <p:tgtEl>
                                          <p:spTgt spid="15"/>
                                        </p:tgtEl>
                                      </p:cBhvr>
                                    </p:animEffect>
                                  </p:childTnLst>
                                </p:cTn>
                              </p:par>
                            </p:childTnLst>
                          </p:cTn>
                        </p:par>
                        <p:par>
                          <p:cTn fill="hold" id="38" nodeType="afterGroup">
                            <p:stCondLst>
                              <p:cond delay="3700"/>
                            </p:stCondLst>
                            <p:childTnLst>
                              <p:par>
                                <p:cTn fill="hold" id="39" nodeType="afterEffect" presetClass="entr" presetID="22" presetSubtype="8">
                                  <p:stCondLst>
                                    <p:cond delay="0"/>
                                  </p:stCondLst>
                                  <p:childTnLst>
                                    <p:set>
                                      <p:cBhvr>
                                        <p:cTn dur="1" fill="hold" id="40">
                                          <p:stCondLst>
                                            <p:cond delay="0"/>
                                          </p:stCondLst>
                                        </p:cTn>
                                        <p:tgtEl>
                                          <p:spTgt spid="19"/>
                                        </p:tgtEl>
                                        <p:attrNameLst>
                                          <p:attrName>style.visibility</p:attrName>
                                        </p:attrNameLst>
                                      </p:cBhvr>
                                      <p:to>
                                        <p:strVal val="visible"/>
                                      </p:to>
                                    </p:set>
                                    <p:animEffect filter="wipe(left)" transition="in">
                                      <p:cBhvr>
                                        <p:cTn dur="500" id="41"/>
                                        <p:tgtEl>
                                          <p:spTgt spid="19"/>
                                        </p:tgtEl>
                                      </p:cBhvr>
                                    </p:animEffect>
                                  </p:childTnLst>
                                </p:cTn>
                              </p:par>
                            </p:childTnLst>
                          </p:cTn>
                        </p:par>
                        <p:par>
                          <p:cTn fill="hold" id="42" nodeType="afterGroup">
                            <p:stCondLst>
                              <p:cond delay="4200"/>
                            </p:stCondLst>
                            <p:childTnLst>
                              <p:par>
                                <p:cTn fill="hold" grpId="0" id="43" nodeType="afterEffect" presetClass="entr" presetID="22" presetSubtype="1">
                                  <p:stCondLst>
                                    <p:cond delay="0"/>
                                  </p:stCondLst>
                                  <p:childTnLst>
                                    <p:set>
                                      <p:cBhvr>
                                        <p:cTn dur="1" fill="hold" id="44">
                                          <p:stCondLst>
                                            <p:cond delay="0"/>
                                          </p:stCondLst>
                                        </p:cTn>
                                        <p:tgtEl>
                                          <p:spTgt spid="17"/>
                                        </p:tgtEl>
                                        <p:attrNameLst>
                                          <p:attrName>style.visibility</p:attrName>
                                        </p:attrNameLst>
                                      </p:cBhvr>
                                      <p:to>
                                        <p:strVal val="visible"/>
                                      </p:to>
                                    </p:set>
                                    <p:animEffect filter="wipe(up)" transition="in">
                                      <p:cBhvr>
                                        <p:cTn dur="500" id="45"/>
                                        <p:tgtEl>
                                          <p:spTgt spid="17"/>
                                        </p:tgtEl>
                                      </p:cBhvr>
                                    </p:animEffect>
                                  </p:childTnLst>
                                </p:cTn>
                              </p:par>
                            </p:childTnLst>
                          </p:cTn>
                        </p:par>
                        <p:par>
                          <p:cTn fill="hold" id="46" nodeType="afterGroup">
                            <p:stCondLst>
                              <p:cond delay="4700"/>
                            </p:stCondLst>
                            <p:childTnLst>
                              <p:par>
                                <p:cTn fill="hold" id="47" nodeType="afterEffect" presetClass="entr" presetID="22" presetSubtype="2">
                                  <p:stCondLst>
                                    <p:cond delay="0"/>
                                  </p:stCondLst>
                                  <p:childTnLst>
                                    <p:set>
                                      <p:cBhvr>
                                        <p:cTn dur="1" fill="hold" id="48">
                                          <p:stCondLst>
                                            <p:cond delay="0"/>
                                          </p:stCondLst>
                                        </p:cTn>
                                        <p:tgtEl>
                                          <p:spTgt spid="25"/>
                                        </p:tgtEl>
                                        <p:attrNameLst>
                                          <p:attrName>style.visibility</p:attrName>
                                        </p:attrNameLst>
                                      </p:cBhvr>
                                      <p:to>
                                        <p:strVal val="visible"/>
                                      </p:to>
                                    </p:set>
                                    <p:animEffect filter="wipe(right)" transition="in">
                                      <p:cBhvr>
                                        <p:cTn dur="500" id="49"/>
                                        <p:tgtEl>
                                          <p:spTgt spid="25"/>
                                        </p:tgtEl>
                                      </p:cBhvr>
                                    </p:animEffect>
                                  </p:childTnLst>
                                </p:cTn>
                              </p:par>
                            </p:childTnLst>
                          </p:cTn>
                        </p:par>
                        <p:par>
                          <p:cTn fill="hold" id="50" nodeType="afterGroup">
                            <p:stCondLst>
                              <p:cond delay="5200"/>
                            </p:stCondLst>
                            <p:childTnLst>
                              <p:par>
                                <p:cTn fill="hold" grpId="0" id="51" nodeType="afterEffect" presetClass="entr" presetID="22" presetSubtype="4">
                                  <p:stCondLst>
                                    <p:cond delay="0"/>
                                  </p:stCondLst>
                                  <p:childTnLst>
                                    <p:set>
                                      <p:cBhvr>
                                        <p:cTn dur="1" fill="hold" id="52">
                                          <p:stCondLst>
                                            <p:cond delay="0"/>
                                          </p:stCondLst>
                                        </p:cTn>
                                        <p:tgtEl>
                                          <p:spTgt spid="16"/>
                                        </p:tgtEl>
                                        <p:attrNameLst>
                                          <p:attrName>style.visibility</p:attrName>
                                        </p:attrNameLst>
                                      </p:cBhvr>
                                      <p:to>
                                        <p:strVal val="visible"/>
                                      </p:to>
                                    </p:set>
                                    <p:animEffect filter="wipe(down)" transition="in">
                                      <p:cBhvr>
                                        <p:cTn dur="500" id="53"/>
                                        <p:tgtEl>
                                          <p:spTgt spid="16"/>
                                        </p:tgtEl>
                                      </p:cBhvr>
                                    </p:animEffect>
                                  </p:childTnLst>
                                </p:cTn>
                              </p:par>
                            </p:childTnLst>
                          </p:cTn>
                        </p:par>
                        <p:par>
                          <p:cTn fill="hold" id="54" nodeType="afterGroup">
                            <p:stCondLst>
                              <p:cond delay="5700"/>
                            </p:stCondLst>
                            <p:childTnLst>
                              <p:par>
                                <p:cTn fill="hold" id="55" nodeType="afterEffect" presetClass="entr" presetID="22" presetSubtype="8">
                                  <p:stCondLst>
                                    <p:cond delay="0"/>
                                  </p:stCondLst>
                                  <p:childTnLst>
                                    <p:set>
                                      <p:cBhvr>
                                        <p:cTn dur="1" fill="hold" id="56">
                                          <p:stCondLst>
                                            <p:cond delay="0"/>
                                          </p:stCondLst>
                                        </p:cTn>
                                        <p:tgtEl>
                                          <p:spTgt spid="22"/>
                                        </p:tgtEl>
                                        <p:attrNameLst>
                                          <p:attrName>style.visibility</p:attrName>
                                        </p:attrNameLst>
                                      </p:cBhvr>
                                      <p:to>
                                        <p:strVal val="visible"/>
                                      </p:to>
                                    </p:set>
                                    <p:animEffect filter="wipe(left)" transition="in">
                                      <p:cBhvr>
                                        <p:cTn dur="500" id="57"/>
                                        <p:tgtEl>
                                          <p:spTgt spid="22"/>
                                        </p:tgtEl>
                                      </p:cBhvr>
                                    </p:animEffect>
                                  </p:childTnLst>
                                </p:cTn>
                              </p:par>
                            </p:childTnLst>
                          </p:cTn>
                        </p:par>
                        <p:par>
                          <p:cTn fill="hold" id="58" nodeType="afterGroup">
                            <p:stCondLst>
                              <p:cond delay="6200"/>
                            </p:stCondLst>
                            <p:childTnLst>
                              <p:par>
                                <p:cTn fill="hold" grpId="0" id="59" nodeType="afterEffect" presetClass="entr" presetID="22" presetSubtype="1">
                                  <p:stCondLst>
                                    <p:cond delay="0"/>
                                  </p:stCondLst>
                                  <p:childTnLst>
                                    <p:set>
                                      <p:cBhvr>
                                        <p:cTn dur="1" fill="hold" id="60">
                                          <p:stCondLst>
                                            <p:cond delay="0"/>
                                          </p:stCondLst>
                                        </p:cTn>
                                        <p:tgtEl>
                                          <p:spTgt spid="18"/>
                                        </p:tgtEl>
                                        <p:attrNameLst>
                                          <p:attrName>style.visibility</p:attrName>
                                        </p:attrNameLst>
                                      </p:cBhvr>
                                      <p:to>
                                        <p:strVal val="visible"/>
                                      </p:to>
                                    </p:set>
                                    <p:animEffect filter="wipe(up)" transition="in">
                                      <p:cBhvr>
                                        <p:cTn dur="500" id="61"/>
                                        <p:tgtEl>
                                          <p:spTgt spid="18"/>
                                        </p:tgtEl>
                                      </p:cBhvr>
                                    </p:animEffect>
                                  </p:childTnLst>
                                </p:cTn>
                              </p:par>
                            </p:childTnLst>
                          </p:cTn>
                        </p:par>
                        <p:par>
                          <p:cTn fill="hold" id="62" nodeType="afterGroup">
                            <p:stCondLst>
                              <p:cond delay="6700"/>
                            </p:stCondLst>
                            <p:childTnLst>
                              <p:par>
                                <p:cTn fill="hold" id="63" nodeType="afterEffect" presetClass="entr" presetID="22" presetSubtype="8">
                                  <p:stCondLst>
                                    <p:cond delay="0"/>
                                  </p:stCondLst>
                                  <p:childTnLst>
                                    <p:set>
                                      <p:cBhvr>
                                        <p:cTn dur="1" fill="hold" id="64">
                                          <p:stCondLst>
                                            <p:cond delay="0"/>
                                          </p:stCondLst>
                                        </p:cTn>
                                        <p:tgtEl>
                                          <p:spTgt spid="28"/>
                                        </p:tgtEl>
                                        <p:attrNameLst>
                                          <p:attrName>style.visibility</p:attrName>
                                        </p:attrNameLst>
                                      </p:cBhvr>
                                      <p:to>
                                        <p:strVal val="visible"/>
                                      </p:to>
                                    </p:set>
                                    <p:animEffect filter="wipe(left)" transition="in">
                                      <p:cBhvr>
                                        <p:cTn dur="500" id="6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8"/>
      <p:bldP grpId="0" spid="14"/>
      <p:bldP grpId="0" spid="15"/>
      <p:bldP grpId="0" spid="16"/>
      <p:bldP grpId="0" spid="17"/>
      <p:bldP grpId="0" spid="18"/>
      <p:bldP grpId="0" spid="31"/>
      <p:bldP grpId="0" spid="32"/>
      <p:bldP grpId="0" spid="33"/>
      <p:bldP grpId="0" spid="3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椭圆 34"/>
          <p:cNvSpPr/>
          <p:nvPr/>
        </p:nvSpPr>
        <p:spPr bwMode="auto">
          <a:xfrm>
            <a:off x="3358873" y="1412776"/>
            <a:ext cx="1152578" cy="1152128"/>
          </a:xfrm>
          <a:prstGeom prst="ellipse">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bIns="0" lIns="0" rIns="0" tIns="0"/>
          <a:lstStyle/>
          <a:p>
            <a:pPr algn="ctr">
              <a:lnSpc>
                <a:spcPct val="120000"/>
              </a:lnSpc>
              <a:defRPr/>
            </a:pPr>
            <a:r>
              <a:rPr altLang="zh-CN" b="1" kern="0" lang="en-US" sz="6600">
                <a:solidFill>
                  <a:sysClr lastClr="FFFFFF" val="window"/>
                </a:solidFill>
                <a:latin charset="0" pitchFamily="34" typeface="Arial Black"/>
                <a:ea charset="-122" pitchFamily="34" typeface="微软雅黑"/>
              </a:rPr>
              <a:t>7</a:t>
            </a:r>
          </a:p>
        </p:txBody>
      </p:sp>
      <p:sp>
        <p:nvSpPr>
          <p:cNvPr id="36" name="TextBox 35"/>
          <p:cNvSpPr txBox="1"/>
          <p:nvPr/>
        </p:nvSpPr>
        <p:spPr>
          <a:xfrm>
            <a:off x="3543704" y="2924944"/>
            <a:ext cx="814560" cy="3024336"/>
          </a:xfrm>
          <a:prstGeom prst="rect">
            <a:avLst/>
          </a:prstGeom>
          <a:noFill/>
        </p:spPr>
        <p:txBody>
          <a:bodyPr lIns="144000" rIns="0" rtlCol="0" vert="eaVert" wrap="square">
            <a:spAutoFit/>
          </a:bodyPr>
          <a:lstStyle/>
          <a:p>
            <a:r>
              <a:rPr altLang="en-US" b="1" lang="zh-CN" sz="4400">
                <a:solidFill>
                  <a:srgbClr val="3A7EFF"/>
                </a:solidFill>
                <a:latin charset="-122" pitchFamily="34" typeface="微软雅黑"/>
                <a:ea charset="-122" pitchFamily="34" typeface="微软雅黑"/>
              </a:rPr>
              <a:t>合适的地点</a:t>
            </a:r>
          </a:p>
        </p:txBody>
      </p:sp>
      <p:sp>
        <p:nvSpPr>
          <p:cNvPr id="37" name="深色1"/>
          <p:cNvSpPr txBox="1"/>
          <p:nvPr/>
        </p:nvSpPr>
        <p:spPr>
          <a:xfrm>
            <a:off x="6096248" y="2634426"/>
            <a:ext cx="487680" cy="640080"/>
          </a:xfrm>
          <a:prstGeom prst="rect">
            <a:avLst/>
          </a:prstGeom>
          <a:noFill/>
        </p:spPr>
        <p:txBody>
          <a:bodyPr rtlCol="0" wrap="none">
            <a:spAutoFit/>
          </a:bodyPr>
          <a:lstStyle/>
          <a:p>
            <a:pPr>
              <a:defRPr/>
            </a:pPr>
            <a:r>
              <a:rPr altLang="zh-CN" kern="0" lang="en-US" sz="3600">
                <a:solidFill>
                  <a:srgbClr val="2676FF">
                    <a:lumMod val="75000"/>
                  </a:srgbClr>
                </a:solidFill>
                <a:latin charset="0" pitchFamily="34" typeface="Arial Black"/>
              </a:rPr>
              <a:t>1</a:t>
            </a:r>
          </a:p>
        </p:txBody>
      </p:sp>
      <p:sp>
        <p:nvSpPr>
          <p:cNvPr id="38" name="深色2"/>
          <p:cNvSpPr txBox="1"/>
          <p:nvPr/>
        </p:nvSpPr>
        <p:spPr>
          <a:xfrm>
            <a:off x="8113260" y="2634426"/>
            <a:ext cx="487680" cy="640080"/>
          </a:xfrm>
          <a:prstGeom prst="rect">
            <a:avLst/>
          </a:prstGeom>
          <a:noFill/>
        </p:spPr>
        <p:txBody>
          <a:bodyPr rtlCol="0" wrap="none">
            <a:spAutoFit/>
          </a:bodyPr>
          <a:lstStyle/>
          <a:p>
            <a:pPr>
              <a:defRPr/>
            </a:pPr>
            <a:r>
              <a:rPr altLang="zh-CN" kern="0" lang="en-US" sz="3600">
                <a:solidFill>
                  <a:srgbClr val="2676FF">
                    <a:lumMod val="75000"/>
                  </a:srgbClr>
                </a:solidFill>
                <a:latin charset="0" pitchFamily="34" typeface="Arial Black"/>
              </a:rPr>
              <a:t>2</a:t>
            </a:r>
          </a:p>
        </p:txBody>
      </p:sp>
      <p:sp>
        <p:nvSpPr>
          <p:cNvPr id="39" name="深色3"/>
          <p:cNvSpPr txBox="1"/>
          <p:nvPr/>
        </p:nvSpPr>
        <p:spPr>
          <a:xfrm>
            <a:off x="10202307" y="2634426"/>
            <a:ext cx="487680" cy="640080"/>
          </a:xfrm>
          <a:prstGeom prst="rect">
            <a:avLst/>
          </a:prstGeom>
          <a:noFill/>
        </p:spPr>
        <p:txBody>
          <a:bodyPr rtlCol="0" wrap="none">
            <a:spAutoFit/>
          </a:bodyPr>
          <a:lstStyle/>
          <a:p>
            <a:pPr>
              <a:defRPr/>
            </a:pPr>
            <a:r>
              <a:rPr altLang="zh-CN" kern="0" lang="en-US" sz="3600">
                <a:solidFill>
                  <a:srgbClr val="2676FF">
                    <a:lumMod val="75000"/>
                  </a:srgbClr>
                </a:solidFill>
                <a:latin charset="0" pitchFamily="34" typeface="Arial Black"/>
              </a:rPr>
              <a:t>3</a:t>
            </a:r>
          </a:p>
        </p:txBody>
      </p:sp>
      <p:grpSp>
        <p:nvGrpSpPr>
          <p:cNvPr id="40" name="文本1"/>
          <p:cNvGrpSpPr/>
          <p:nvPr/>
        </p:nvGrpSpPr>
        <p:grpSpPr>
          <a:xfrm>
            <a:off x="5447326" y="2957592"/>
            <a:ext cx="1801253" cy="3025955"/>
            <a:chOff x="1649319" y="1988839"/>
            <a:chExt cx="1800550" cy="3025955"/>
          </a:xfrm>
        </p:grpSpPr>
        <p:sp>
          <p:nvSpPr>
            <p:cNvPr id="41" name="矩形 2"/>
            <p:cNvSpPr/>
            <p:nvPr/>
          </p:nvSpPr>
          <p:spPr>
            <a:xfrm>
              <a:off x="1649869" y="1988839"/>
              <a:ext cx="1800000" cy="2991690"/>
            </a:xfrm>
            <a:custGeom>
              <a:rect b="b" l="l" r="r" t="t"/>
              <a:pathLst>
                <a:path h="2991690" w="1584176">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fontAlgn="base">
                <a:lnSpc>
                  <a:spcPct val="120000"/>
                </a:lnSpc>
                <a:spcBef>
                  <a:spcPts val="600"/>
                </a:spcBef>
                <a:spcAft>
                  <a:spcPts val="600"/>
                </a:spcAft>
                <a:defRPr/>
              </a:pPr>
              <a:endParaRPr altLang="en-US" kern="0" lang="zh-CN" sz="2800">
                <a:solidFill>
                  <a:srgbClr val="FFFFFF"/>
                </a:solidFill>
                <a:latin charset="0" pitchFamily="34" typeface="Impact"/>
                <a:ea charset="-122" pitchFamily="34" typeface="微软雅黑"/>
              </a:endParaRPr>
            </a:p>
          </p:txBody>
        </p:sp>
        <p:sp>
          <p:nvSpPr>
            <p:cNvPr id="42" name="TextBox 41"/>
            <p:cNvSpPr txBox="1"/>
            <p:nvPr/>
          </p:nvSpPr>
          <p:spPr bwMode="auto">
            <a:xfrm>
              <a:off x="1649319" y="2460249"/>
              <a:ext cx="1764792" cy="2529840"/>
            </a:xfrm>
            <a:prstGeom prst="rect">
              <a:avLst/>
            </a:prstGeom>
            <a:noFill/>
          </p:spPr>
          <p:txBody>
            <a:bodyPr anchor="t" anchorCtr="0" bIns="45720" compatLnSpc="1" lIns="91440" numCol="1" rIns="91440" tIns="45720" vert="horz" wrap="square">
              <a:prstTxWarp prst="textNoShape">
                <a:avLst/>
              </a:prstTxWarp>
              <a:spAutoFit/>
            </a:bodyPr>
            <a:lstStyle/>
            <a:p>
              <a:pPr algn="ctr" fontAlgn="base" lvl="0">
                <a:spcBef>
                  <a:spcPct val="0"/>
                </a:spcBef>
                <a:spcAft>
                  <a:spcPct val="0"/>
                </a:spcAft>
                <a:defRPr/>
              </a:pPr>
              <a:r>
                <a:rPr altLang="en-US" kern="0" lang="zh-CN" sz="1600">
                  <a:solidFill>
                    <a:srgbClr val="FFFFFF"/>
                  </a:solidFill>
                  <a:latin charset="-122" pitchFamily="34" typeface="微软雅黑"/>
                  <a:ea charset="-122" pitchFamily="34" typeface="微软雅黑"/>
                  <a:cs charset="-122" pitchFamily="2" typeface="宋体"/>
                </a:rPr>
                <a:t>会议室大小要适当。会议室过大，人相对较少，气氛容易变僵，会议难以活跃。相反，如果会议室过于狭小，就会令人烦闷、不舒服，无法营造良好的气氛。</a:t>
              </a:r>
            </a:p>
          </p:txBody>
        </p:sp>
      </p:grpSp>
      <p:grpSp>
        <p:nvGrpSpPr>
          <p:cNvPr id="43" name="文本2"/>
          <p:cNvGrpSpPr/>
          <p:nvPr/>
        </p:nvGrpSpPr>
        <p:grpSpPr>
          <a:xfrm>
            <a:off x="7464888" y="2957590"/>
            <a:ext cx="1872739" cy="2991690"/>
            <a:chOff x="3666093" y="1988839"/>
            <a:chExt cx="1872008" cy="2991690"/>
          </a:xfrm>
        </p:grpSpPr>
        <p:sp>
          <p:nvSpPr>
            <p:cNvPr id="44" name="矩形 2"/>
            <p:cNvSpPr/>
            <p:nvPr/>
          </p:nvSpPr>
          <p:spPr>
            <a:xfrm>
              <a:off x="3666093" y="1988839"/>
              <a:ext cx="1800000" cy="2991690"/>
            </a:xfrm>
            <a:custGeom>
              <a:rect b="b" l="l" r="r" t="t"/>
              <a:pathLst>
                <a:path h="2991690" w="1584176">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fontAlgn="base">
                <a:lnSpc>
                  <a:spcPct val="120000"/>
                </a:lnSpc>
                <a:spcBef>
                  <a:spcPts val="600"/>
                </a:spcBef>
                <a:spcAft>
                  <a:spcPts val="600"/>
                </a:spcAft>
                <a:defRPr/>
              </a:pPr>
              <a:endParaRPr altLang="en-US" kern="0" lang="zh-CN" sz="2800">
                <a:solidFill>
                  <a:srgbClr val="FFFFFF"/>
                </a:solidFill>
                <a:latin charset="0" pitchFamily="34" typeface="Impact"/>
                <a:ea charset="-122" pitchFamily="34" typeface="微软雅黑"/>
              </a:endParaRPr>
            </a:p>
          </p:txBody>
        </p:sp>
        <p:sp>
          <p:nvSpPr>
            <p:cNvPr id="45" name="TextBox 44"/>
            <p:cNvSpPr txBox="1"/>
            <p:nvPr/>
          </p:nvSpPr>
          <p:spPr bwMode="auto">
            <a:xfrm>
              <a:off x="3737551" y="2748281"/>
              <a:ext cx="1800550" cy="1463040"/>
            </a:xfrm>
            <a:prstGeom prst="rect">
              <a:avLst/>
            </a:prstGeom>
            <a:noFill/>
          </p:spPr>
          <p:txBody>
            <a:bodyPr anchor="t" anchorCtr="0" bIns="45720" compatLnSpc="1" lIns="91440" numCol="1" rIns="91440" tIns="45720" vert="horz" wrap="square">
              <a:prstTxWarp prst="textNoShape">
                <a:avLst/>
              </a:prstTxWarp>
              <a:spAutoFit/>
            </a:bodyPr>
            <a:lstStyle/>
            <a:p>
              <a:pPr algn="ctr" fontAlgn="base" lvl="0">
                <a:spcBef>
                  <a:spcPct val="0"/>
                </a:spcBef>
                <a:spcAft>
                  <a:spcPct val="0"/>
                </a:spcAft>
                <a:defRPr/>
              </a:pPr>
              <a:r>
                <a:rPr altLang="en-US" kern="0" lang="zh-CN">
                  <a:solidFill>
                    <a:srgbClr val="FFFFFF"/>
                  </a:solidFill>
                  <a:latin charset="-122" pitchFamily="34" typeface="微软雅黑"/>
                  <a:ea charset="-122" pitchFamily="34" typeface="微软雅黑"/>
                  <a:cs charset="-122" pitchFamily="2" typeface="宋体"/>
                </a:rPr>
                <a:t>桌椅摆放要符合会议讨论的要求。比如采用U型、圆形的会议桌摆放方式。</a:t>
              </a:r>
            </a:p>
          </p:txBody>
        </p:sp>
      </p:grpSp>
      <p:grpSp>
        <p:nvGrpSpPr>
          <p:cNvPr id="46" name="文本3"/>
          <p:cNvGrpSpPr/>
          <p:nvPr/>
        </p:nvGrpSpPr>
        <p:grpSpPr>
          <a:xfrm>
            <a:off x="9553385" y="2957590"/>
            <a:ext cx="1801253" cy="2991690"/>
            <a:chOff x="5753775" y="1988839"/>
            <a:chExt cx="1800550" cy="2991690"/>
          </a:xfrm>
        </p:grpSpPr>
        <p:sp>
          <p:nvSpPr>
            <p:cNvPr id="47" name="矩形 2"/>
            <p:cNvSpPr/>
            <p:nvPr/>
          </p:nvSpPr>
          <p:spPr>
            <a:xfrm>
              <a:off x="5754325" y="1988839"/>
              <a:ext cx="1800000" cy="2991690"/>
            </a:xfrm>
            <a:custGeom>
              <a:rect b="b" l="l" r="r" t="t"/>
              <a:pathLst>
                <a:path h="2991690" w="1584176">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fontAlgn="base">
                <a:lnSpc>
                  <a:spcPct val="120000"/>
                </a:lnSpc>
                <a:spcBef>
                  <a:spcPts val="600"/>
                </a:spcBef>
                <a:spcAft>
                  <a:spcPts val="600"/>
                </a:spcAft>
                <a:defRPr/>
              </a:pPr>
              <a:endParaRPr altLang="en-US" kern="0" lang="zh-CN" sz="2800">
                <a:solidFill>
                  <a:srgbClr val="FFFFFF"/>
                </a:solidFill>
                <a:latin charset="0" pitchFamily="34" typeface="Impact"/>
                <a:ea charset="-122" pitchFamily="34" typeface="微软雅黑"/>
              </a:endParaRPr>
            </a:p>
          </p:txBody>
        </p:sp>
        <p:sp>
          <p:nvSpPr>
            <p:cNvPr id="48" name="TextBox 47"/>
            <p:cNvSpPr txBox="1"/>
            <p:nvPr/>
          </p:nvSpPr>
          <p:spPr bwMode="auto">
            <a:xfrm>
              <a:off x="5753775" y="2748281"/>
              <a:ext cx="1800550" cy="1463040"/>
            </a:xfrm>
            <a:prstGeom prst="rect">
              <a:avLst/>
            </a:prstGeom>
            <a:noFill/>
          </p:spPr>
          <p:txBody>
            <a:bodyPr anchor="t" anchorCtr="0" bIns="45720" compatLnSpc="1" lIns="91440" numCol="1" rIns="91440" tIns="45720" vert="horz" wrap="square">
              <a:prstTxWarp prst="textNoShape">
                <a:avLst/>
              </a:prstTxWarp>
              <a:spAutoFit/>
            </a:bodyPr>
            <a:lstStyle/>
            <a:p>
              <a:pPr algn="ctr" fontAlgn="base" lvl="0">
                <a:spcBef>
                  <a:spcPct val="0"/>
                </a:spcBef>
                <a:spcAft>
                  <a:spcPct val="0"/>
                </a:spcAft>
                <a:defRPr/>
              </a:pPr>
              <a:r>
                <a:rPr altLang="en-US" kern="0" lang="zh-CN">
                  <a:solidFill>
                    <a:srgbClr val="FFFFFF"/>
                  </a:solidFill>
                  <a:latin charset="-122" pitchFamily="34" typeface="微软雅黑"/>
                  <a:ea charset="-122" pitchFamily="34" typeface="微软雅黑"/>
                  <a:cs charset="-122" pitchFamily="2" typeface="宋体"/>
                </a:rPr>
                <a:t>要选择安静的会议场所，同时，要选择隔音好的房间，避免影响他人或泄密。</a:t>
              </a:r>
            </a:p>
          </p:txBody>
        </p:sp>
      </p:grpSp>
    </p:spTree>
    <p:extLst>
      <p:ext uri="{BB962C8B-B14F-4D97-AF65-F5344CB8AC3E}">
        <p14:creationId val="3641186288"/>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35"/>
                                        </p:tgtEl>
                                        <p:attrNameLst>
                                          <p:attrName>style.visibility</p:attrName>
                                        </p:attrNameLst>
                                      </p:cBhvr>
                                      <p:to>
                                        <p:strVal val="visible"/>
                                      </p:to>
                                    </p:set>
                                  </p:childTnLst>
                                </p:cTn>
                              </p:par>
                              <p:par>
                                <p:cTn accel="50000" decel="50000" fill="hold" grpId="1" id="7"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8"/>
                                        <p:tgtEl>
                                          <p:spTgt spid="35"/>
                                        </p:tgtEl>
                                        <p:attrNameLst>
                                          <p:attrName>ppt_x</p:attrName>
                                          <p:attrName>ppt_y</p:attrName>
                                        </p:attrNameLst>
                                      </p:cBhvr>
                                      <p:rCtr x="0" y="59900"/>
                                    </p:animMotion>
                                  </p:childTnLst>
                                </p:cTn>
                              </p:par>
                            </p:childTnLst>
                          </p:cTn>
                        </p:par>
                        <p:par>
                          <p:cTn fill="hold" id="9" nodeType="afterGroup">
                            <p:stCondLst>
                              <p:cond delay="600"/>
                            </p:stCondLst>
                            <p:childTnLst>
                              <p:par>
                                <p:cTn fill="hold" grpId="0" id="10" nodeType="afterEffect" presetClass="entr" presetID="42" presetSubtype="0">
                                  <p:stCondLst>
                                    <p:cond delay="0"/>
                                  </p:stCondLst>
                                  <p:childTnLst>
                                    <p:set>
                                      <p:cBhvr>
                                        <p:cTn dur="1" fill="hold" id="11">
                                          <p:stCondLst>
                                            <p:cond delay="0"/>
                                          </p:stCondLst>
                                        </p:cTn>
                                        <p:tgtEl>
                                          <p:spTgt spid="36"/>
                                        </p:tgtEl>
                                        <p:attrNameLst>
                                          <p:attrName>style.visibility</p:attrName>
                                        </p:attrNameLst>
                                      </p:cBhvr>
                                      <p:to>
                                        <p:strVal val="visible"/>
                                      </p:to>
                                    </p:set>
                                    <p:animEffect filter="fade" transition="in">
                                      <p:cBhvr>
                                        <p:cTn dur="500" id="12"/>
                                        <p:tgtEl>
                                          <p:spTgt spid="36"/>
                                        </p:tgtEl>
                                      </p:cBhvr>
                                    </p:animEffect>
                                    <p:anim calcmode="lin" valueType="num">
                                      <p:cBhvr>
                                        <p:cTn dur="500" fill="hold" id="13"/>
                                        <p:tgtEl>
                                          <p:spTgt spid="36"/>
                                        </p:tgtEl>
                                        <p:attrNameLst>
                                          <p:attrName>ppt_x</p:attrName>
                                        </p:attrNameLst>
                                      </p:cBhvr>
                                      <p:tavLst>
                                        <p:tav tm="0">
                                          <p:val>
                                            <p:strVal val="#ppt_x"/>
                                          </p:val>
                                        </p:tav>
                                        <p:tav tm="100000">
                                          <p:val>
                                            <p:strVal val="#ppt_x"/>
                                          </p:val>
                                        </p:tav>
                                      </p:tavLst>
                                    </p:anim>
                                    <p:anim calcmode="lin" valueType="num">
                                      <p:cBhvr>
                                        <p:cTn dur="500" fill="hold" id="14"/>
                                        <p:tgtEl>
                                          <p:spTgt spid="3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100"/>
                            </p:stCondLst>
                            <p:childTnLst>
                              <p:par>
                                <p:cTn fill="hold" grpId="0" id="16" nodeType="afterEffect" presetClass="entr" presetID="53" presetSubtype="0">
                                  <p:stCondLst>
                                    <p:cond delay="0"/>
                                  </p:stCondLst>
                                  <p:childTnLst>
                                    <p:set>
                                      <p:cBhvr>
                                        <p:cTn dur="1" fill="hold" id="17">
                                          <p:stCondLst>
                                            <p:cond delay="0"/>
                                          </p:stCondLst>
                                        </p:cTn>
                                        <p:tgtEl>
                                          <p:spTgt spid="37"/>
                                        </p:tgtEl>
                                        <p:attrNameLst>
                                          <p:attrName>style.visibility</p:attrName>
                                        </p:attrNameLst>
                                      </p:cBhvr>
                                      <p:to>
                                        <p:strVal val="visible"/>
                                      </p:to>
                                    </p:set>
                                    <p:anim calcmode="lin" valueType="num">
                                      <p:cBhvr>
                                        <p:cTn dur="500" fill="hold" id="18"/>
                                        <p:tgtEl>
                                          <p:spTgt spid="37"/>
                                        </p:tgtEl>
                                        <p:attrNameLst>
                                          <p:attrName>ppt_w</p:attrName>
                                        </p:attrNameLst>
                                      </p:cBhvr>
                                      <p:tavLst>
                                        <p:tav tm="0">
                                          <p:val>
                                            <p:fltVal val="0"/>
                                          </p:val>
                                        </p:tav>
                                        <p:tav tm="100000">
                                          <p:val>
                                            <p:strVal val="#ppt_w"/>
                                          </p:val>
                                        </p:tav>
                                      </p:tavLst>
                                    </p:anim>
                                    <p:anim calcmode="lin" valueType="num">
                                      <p:cBhvr>
                                        <p:cTn dur="500" fill="hold" id="19"/>
                                        <p:tgtEl>
                                          <p:spTgt spid="37"/>
                                        </p:tgtEl>
                                        <p:attrNameLst>
                                          <p:attrName>ppt_h</p:attrName>
                                        </p:attrNameLst>
                                      </p:cBhvr>
                                      <p:tavLst>
                                        <p:tav tm="0">
                                          <p:val>
                                            <p:fltVal val="0"/>
                                          </p:val>
                                        </p:tav>
                                        <p:tav tm="100000">
                                          <p:val>
                                            <p:strVal val="#ppt_h"/>
                                          </p:val>
                                        </p:tav>
                                      </p:tavLst>
                                    </p:anim>
                                    <p:animEffect filter="fade" transition="in">
                                      <p:cBhvr>
                                        <p:cTn dur="500" id="20"/>
                                        <p:tgtEl>
                                          <p:spTgt spid="37"/>
                                        </p:tgtEl>
                                      </p:cBhvr>
                                    </p:animEffect>
                                  </p:childTnLst>
                                </p:cTn>
                              </p:par>
                            </p:childTnLst>
                          </p:cTn>
                        </p:par>
                        <p:par>
                          <p:cTn fill="hold" id="21" nodeType="afterGroup">
                            <p:stCondLst>
                              <p:cond delay="1600"/>
                            </p:stCondLst>
                            <p:childTnLst>
                              <p:par>
                                <p:cTn fill="hold" id="22" nodeType="afterEffect" presetClass="entr" presetID="22" presetSubtype="1">
                                  <p:stCondLst>
                                    <p:cond delay="0"/>
                                  </p:stCondLst>
                                  <p:childTnLst>
                                    <p:set>
                                      <p:cBhvr>
                                        <p:cTn dur="1" fill="hold" id="23">
                                          <p:stCondLst>
                                            <p:cond delay="0"/>
                                          </p:stCondLst>
                                        </p:cTn>
                                        <p:tgtEl>
                                          <p:spTgt spid="40"/>
                                        </p:tgtEl>
                                        <p:attrNameLst>
                                          <p:attrName>style.visibility</p:attrName>
                                        </p:attrNameLst>
                                      </p:cBhvr>
                                      <p:to>
                                        <p:strVal val="visible"/>
                                      </p:to>
                                    </p:set>
                                    <p:animEffect filter="wipe(up)" transition="in">
                                      <p:cBhvr>
                                        <p:cTn dur="500" id="24"/>
                                        <p:tgtEl>
                                          <p:spTgt spid="40"/>
                                        </p:tgtEl>
                                      </p:cBhvr>
                                    </p:animEffect>
                                  </p:childTnLst>
                                </p:cTn>
                              </p:par>
                            </p:childTnLst>
                          </p:cTn>
                        </p:par>
                        <p:par>
                          <p:cTn fill="hold" id="25" nodeType="afterGroup">
                            <p:stCondLst>
                              <p:cond delay="2100"/>
                            </p:stCondLst>
                            <p:childTnLst>
                              <p:par>
                                <p:cTn fill="hold" grpId="0" id="26" nodeType="afterEffect" presetClass="entr" presetID="53" presetSubtype="0">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p:cTn dur="500" fill="hold" id="28"/>
                                        <p:tgtEl>
                                          <p:spTgt spid="38"/>
                                        </p:tgtEl>
                                        <p:attrNameLst>
                                          <p:attrName>ppt_w</p:attrName>
                                        </p:attrNameLst>
                                      </p:cBhvr>
                                      <p:tavLst>
                                        <p:tav tm="0">
                                          <p:val>
                                            <p:fltVal val="0"/>
                                          </p:val>
                                        </p:tav>
                                        <p:tav tm="100000">
                                          <p:val>
                                            <p:strVal val="#ppt_w"/>
                                          </p:val>
                                        </p:tav>
                                      </p:tavLst>
                                    </p:anim>
                                    <p:anim calcmode="lin" valueType="num">
                                      <p:cBhvr>
                                        <p:cTn dur="500" fill="hold" id="29"/>
                                        <p:tgtEl>
                                          <p:spTgt spid="38"/>
                                        </p:tgtEl>
                                        <p:attrNameLst>
                                          <p:attrName>ppt_h</p:attrName>
                                        </p:attrNameLst>
                                      </p:cBhvr>
                                      <p:tavLst>
                                        <p:tav tm="0">
                                          <p:val>
                                            <p:fltVal val="0"/>
                                          </p:val>
                                        </p:tav>
                                        <p:tav tm="100000">
                                          <p:val>
                                            <p:strVal val="#ppt_h"/>
                                          </p:val>
                                        </p:tav>
                                      </p:tavLst>
                                    </p:anim>
                                    <p:animEffect filter="fade" transition="in">
                                      <p:cBhvr>
                                        <p:cTn dur="500" id="30"/>
                                        <p:tgtEl>
                                          <p:spTgt spid="38"/>
                                        </p:tgtEl>
                                      </p:cBhvr>
                                    </p:animEffect>
                                  </p:childTnLst>
                                </p:cTn>
                              </p:par>
                            </p:childTnLst>
                          </p:cTn>
                        </p:par>
                        <p:par>
                          <p:cTn fill="hold" id="31" nodeType="afterGroup">
                            <p:stCondLst>
                              <p:cond delay="2600"/>
                            </p:stCondLst>
                            <p:childTnLst>
                              <p:par>
                                <p:cTn fill="hold" id="32" nodeType="afterEffect" presetClass="entr" presetID="22" presetSubtype="1">
                                  <p:stCondLst>
                                    <p:cond delay="0"/>
                                  </p:stCondLst>
                                  <p:childTnLst>
                                    <p:set>
                                      <p:cBhvr>
                                        <p:cTn dur="1" fill="hold" id="33">
                                          <p:stCondLst>
                                            <p:cond delay="0"/>
                                          </p:stCondLst>
                                        </p:cTn>
                                        <p:tgtEl>
                                          <p:spTgt spid="43"/>
                                        </p:tgtEl>
                                        <p:attrNameLst>
                                          <p:attrName>style.visibility</p:attrName>
                                        </p:attrNameLst>
                                      </p:cBhvr>
                                      <p:to>
                                        <p:strVal val="visible"/>
                                      </p:to>
                                    </p:set>
                                    <p:animEffect filter="wipe(up)" transition="in">
                                      <p:cBhvr>
                                        <p:cTn dur="500" id="34"/>
                                        <p:tgtEl>
                                          <p:spTgt spid="43"/>
                                        </p:tgtEl>
                                      </p:cBhvr>
                                    </p:animEffect>
                                  </p:childTnLst>
                                </p:cTn>
                              </p:par>
                            </p:childTnLst>
                          </p:cTn>
                        </p:par>
                        <p:par>
                          <p:cTn fill="hold" id="35" nodeType="afterGroup">
                            <p:stCondLst>
                              <p:cond delay="3100"/>
                            </p:stCondLst>
                            <p:childTnLst>
                              <p:par>
                                <p:cTn fill="hold" grpId="0" id="36" nodeType="afterEffect" presetClass="entr" presetID="53" presetSubtype="0">
                                  <p:stCondLst>
                                    <p:cond delay="0"/>
                                  </p:stCondLst>
                                  <p:childTnLst>
                                    <p:set>
                                      <p:cBhvr>
                                        <p:cTn dur="1" fill="hold" id="37">
                                          <p:stCondLst>
                                            <p:cond delay="0"/>
                                          </p:stCondLst>
                                        </p:cTn>
                                        <p:tgtEl>
                                          <p:spTgt spid="39"/>
                                        </p:tgtEl>
                                        <p:attrNameLst>
                                          <p:attrName>style.visibility</p:attrName>
                                        </p:attrNameLst>
                                      </p:cBhvr>
                                      <p:to>
                                        <p:strVal val="visible"/>
                                      </p:to>
                                    </p:set>
                                    <p:anim calcmode="lin" valueType="num">
                                      <p:cBhvr>
                                        <p:cTn dur="500" fill="hold" id="38"/>
                                        <p:tgtEl>
                                          <p:spTgt spid="39"/>
                                        </p:tgtEl>
                                        <p:attrNameLst>
                                          <p:attrName>ppt_w</p:attrName>
                                        </p:attrNameLst>
                                      </p:cBhvr>
                                      <p:tavLst>
                                        <p:tav tm="0">
                                          <p:val>
                                            <p:fltVal val="0"/>
                                          </p:val>
                                        </p:tav>
                                        <p:tav tm="100000">
                                          <p:val>
                                            <p:strVal val="#ppt_w"/>
                                          </p:val>
                                        </p:tav>
                                      </p:tavLst>
                                    </p:anim>
                                    <p:anim calcmode="lin" valueType="num">
                                      <p:cBhvr>
                                        <p:cTn dur="500" fill="hold" id="39"/>
                                        <p:tgtEl>
                                          <p:spTgt spid="39"/>
                                        </p:tgtEl>
                                        <p:attrNameLst>
                                          <p:attrName>ppt_h</p:attrName>
                                        </p:attrNameLst>
                                      </p:cBhvr>
                                      <p:tavLst>
                                        <p:tav tm="0">
                                          <p:val>
                                            <p:fltVal val="0"/>
                                          </p:val>
                                        </p:tav>
                                        <p:tav tm="100000">
                                          <p:val>
                                            <p:strVal val="#ppt_h"/>
                                          </p:val>
                                        </p:tav>
                                      </p:tavLst>
                                    </p:anim>
                                    <p:animEffect filter="fade" transition="in">
                                      <p:cBhvr>
                                        <p:cTn dur="500" id="40"/>
                                        <p:tgtEl>
                                          <p:spTgt spid="39"/>
                                        </p:tgtEl>
                                      </p:cBhvr>
                                    </p:animEffect>
                                  </p:childTnLst>
                                </p:cTn>
                              </p:par>
                            </p:childTnLst>
                          </p:cTn>
                        </p:par>
                        <p:par>
                          <p:cTn fill="hold" id="41" nodeType="afterGroup">
                            <p:stCondLst>
                              <p:cond delay="3600"/>
                            </p:stCondLst>
                            <p:childTnLst>
                              <p:par>
                                <p:cTn fill="hold" id="42" nodeType="afterEffect" presetClass="entr" presetID="22" presetSubtype="1">
                                  <p:stCondLst>
                                    <p:cond delay="0"/>
                                  </p:stCondLst>
                                  <p:childTnLst>
                                    <p:set>
                                      <p:cBhvr>
                                        <p:cTn dur="1" fill="hold" id="43">
                                          <p:stCondLst>
                                            <p:cond delay="0"/>
                                          </p:stCondLst>
                                        </p:cTn>
                                        <p:tgtEl>
                                          <p:spTgt spid="46"/>
                                        </p:tgtEl>
                                        <p:attrNameLst>
                                          <p:attrName>style.visibility</p:attrName>
                                        </p:attrNameLst>
                                      </p:cBhvr>
                                      <p:to>
                                        <p:strVal val="visible"/>
                                      </p:to>
                                    </p:set>
                                    <p:animEffect filter="wipe(up)" transition="in">
                                      <p:cBhvr>
                                        <p:cTn dur="500" id="44"/>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1" spid="35"/>
      <p:bldP grpId="0" spid="36"/>
      <p:bldP grpId="0" spid="37"/>
      <p:bldP grpId="0" spid="38"/>
      <p:bldP grpId="0" spid="3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3022696" y="5277458"/>
            <a:ext cx="2896509" cy="1569660"/>
            <a:chOff x="8628686" y="5243102"/>
            <a:chExt cx="2895378" cy="1569660"/>
          </a:xfrm>
        </p:grpSpPr>
        <p:grpSp>
          <p:nvGrpSpPr>
            <p:cNvPr id="7" name="组合 6"/>
            <p:cNvGrpSpPr/>
            <p:nvPr/>
          </p:nvGrpSpPr>
          <p:grpSpPr>
            <a:xfrm>
              <a:off x="8748464" y="5629533"/>
              <a:ext cx="2775600" cy="1080120"/>
              <a:chOff x="8748464" y="5629533"/>
              <a:chExt cx="2775600" cy="1080120"/>
            </a:xfrm>
          </p:grpSpPr>
          <p:cxnSp>
            <p:nvCxnSpPr>
              <p:cNvPr id="10" name="直接连接符 9"/>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a:off x="8748464" y="6525344"/>
                <a:ext cx="277560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8" name="矩形 7"/>
            <p:cNvSpPr>
              <a:spLocks noChangeArrowheads="1"/>
            </p:cNvSpPr>
            <p:nvPr/>
          </p:nvSpPr>
          <p:spPr bwMode="auto">
            <a:xfrm>
              <a:off x="9612637" y="6170528"/>
              <a:ext cx="191142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3A7EFF"/>
                  </a:solidFill>
                  <a:latin charset="-122" pitchFamily="34" typeface="微软雅黑"/>
                  <a:ea charset="-122" pitchFamily="34" typeface="微软雅黑"/>
                </a:rPr>
                <a:t>会前做好准备</a:t>
              </a:r>
            </a:p>
          </p:txBody>
        </p:sp>
        <p:sp>
          <p:nvSpPr>
            <p:cNvPr id="9" name="TextBox 8"/>
            <p:cNvSpPr txBox="1"/>
            <p:nvPr/>
          </p:nvSpPr>
          <p:spPr>
            <a:xfrm>
              <a:off x="8628686" y="5243102"/>
              <a:ext cx="407810" cy="1554480"/>
            </a:xfrm>
            <a:prstGeom prst="rect">
              <a:avLst/>
            </a:prstGeom>
            <a:noFill/>
          </p:spPr>
          <p:txBody>
            <a:bodyPr wrap="square">
              <a:spAutoFit/>
            </a:bodyPr>
            <a:lstStyle/>
            <a:p>
              <a:pPr>
                <a:defRPr/>
              </a:pPr>
              <a:r>
                <a:rPr altLang="zh-CN" b="1" i="1" lang="en-US" sz="9600">
                  <a:solidFill>
                    <a:srgbClr val="3A7EFF"/>
                  </a:solidFill>
                  <a:effectLst>
                    <a:outerShdw algn="tl" blurRad="38100" dir="2700000" dist="38100">
                      <a:srgbClr val="000000">
                        <a:alpha val="43137"/>
                      </a:srgbClr>
                    </a:outerShdw>
                  </a:effectLst>
                  <a:latin charset="0" pitchFamily="82" typeface="Broadway"/>
                  <a:ea charset="-120" pitchFamily="18" typeface="DFPYeaSong-B5"/>
                </a:rPr>
                <a:t>1</a:t>
              </a:r>
            </a:p>
          </p:txBody>
        </p:sp>
      </p:grpSp>
      <p:sp>
        <p:nvSpPr>
          <p:cNvPr id="16" name="TextBox 15"/>
          <p:cNvSpPr txBox="1"/>
          <p:nvPr/>
        </p:nvSpPr>
        <p:spPr>
          <a:xfrm>
            <a:off x="5015461" y="1268761"/>
            <a:ext cx="6771395" cy="691286"/>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会议是否能够成功，有80%的原因在于是否做好会前的准备。不要开没有准备的会议，即便是细小的事情也要毫无遗漏地做好准备。</a:t>
            </a:r>
          </a:p>
        </p:txBody>
      </p:sp>
      <p:grpSp>
        <p:nvGrpSpPr>
          <p:cNvPr id="17" name="文本1"/>
          <p:cNvGrpSpPr/>
          <p:nvPr/>
        </p:nvGrpSpPr>
        <p:grpSpPr>
          <a:xfrm>
            <a:off x="4071362" y="2818657"/>
            <a:ext cx="2174221" cy="2308225"/>
            <a:chOff x="1107991" y="2554288"/>
            <a:chExt cx="2173372" cy="2308225"/>
          </a:xfrm>
        </p:grpSpPr>
        <p:grpSp>
          <p:nvGrpSpPr>
            <p:cNvPr id="18" name="组合 17"/>
            <p:cNvGrpSpPr/>
            <p:nvPr/>
          </p:nvGrpSpPr>
          <p:grpSpPr>
            <a:xfrm>
              <a:off x="1111250" y="2554288"/>
              <a:ext cx="2170113" cy="2308225"/>
              <a:chOff x="1111250" y="2554288"/>
              <a:chExt cx="2170113" cy="2308225"/>
            </a:xfrm>
          </p:grpSpPr>
          <p:sp>
            <p:nvSpPr>
              <p:cNvPr id="20" name="AutoShape 10"/>
              <p:cNvSpPr>
                <a:spLocks noChangeArrowheads="1"/>
              </p:cNvSpPr>
              <p:nvPr/>
            </p:nvSpPr>
            <p:spPr bwMode="gray">
              <a:xfrm>
                <a:off x="1114165" y="2554288"/>
                <a:ext cx="2167198" cy="2308225"/>
              </a:xfrm>
              <a:prstGeom prst="roundRect">
                <a:avLst>
                  <a:gd fmla="val 12574" name="adj"/>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l" blurRad="50800" dist="38100" rotWithShape="0">
                  <a:prstClr val="black">
                    <a:alpha val="40000"/>
                  </a:prstClr>
                </a:outerShdw>
              </a:effectLst>
              <a:extLst/>
            </p:spPr>
            <p:txBody>
              <a:bodyPr anchor="ctr"/>
              <a:lstStyle/>
              <a:p>
                <a:pPr algn="ctr" fontAlgn="base">
                  <a:lnSpc>
                    <a:spcPct val="120000"/>
                  </a:lnSpc>
                  <a:spcBef>
                    <a:spcPct val="0"/>
                  </a:spcBef>
                  <a:spcAft>
                    <a:spcPct val="0"/>
                  </a:spcAft>
                  <a:defRPr/>
                </a:pPr>
                <a:endParaRPr altLang="en-US" b="1" kern="0" lang="zh-CN">
                  <a:solidFill>
                    <a:srgbClr val="FFFFFF"/>
                  </a:solidFill>
                  <a:latin typeface="Calibri"/>
                  <a:ea charset="-122" pitchFamily="34" typeface="微软雅黑"/>
                </a:endParaRPr>
              </a:p>
            </p:txBody>
          </p:sp>
          <p:sp>
            <p:nvSpPr>
              <p:cNvPr id="21" name="AutoShape 11"/>
              <p:cNvSpPr>
                <a:spLocks noChangeArrowheads="1"/>
              </p:cNvSpPr>
              <p:nvPr/>
            </p:nvSpPr>
            <p:spPr bwMode="gray">
              <a:xfrm>
                <a:off x="1111250" y="4266774"/>
                <a:ext cx="2168656" cy="594543"/>
              </a:xfrm>
              <a:prstGeom prst="roundRect">
                <a:avLst>
                  <a:gd fmla="val 49755" name="adj"/>
                </a:avLst>
              </a:prstGeom>
              <a:gradFill rotWithShape="1">
                <a:gsLst>
                  <a:gs pos="0">
                    <a:srgbClr val="2676FF">
                      <a:lumMod val="40000"/>
                      <a:lumOff val="60000"/>
                    </a:srgbClr>
                  </a:gs>
                  <a:gs pos="52000">
                    <a:srgbClr val="2676FF">
                      <a:alpha val="0"/>
                    </a:srgbClr>
                  </a:gs>
                </a:gsLst>
                <a:lin ang="16200000" scaled="0"/>
              </a:gra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rgbClr val="FFFFFF"/>
                  </a:solidFill>
                </a:endParaRPr>
              </a:p>
            </p:txBody>
          </p:sp>
          <p:sp>
            <p:nvSpPr>
              <p:cNvPr id="22" name="AutoShape 12"/>
              <p:cNvSpPr>
                <a:spLocks noChangeArrowheads="1"/>
              </p:cNvSpPr>
              <p:nvPr/>
            </p:nvSpPr>
            <p:spPr bwMode="gray">
              <a:xfrm>
                <a:off x="1140399" y="2561574"/>
                <a:ext cx="2130762" cy="594543"/>
              </a:xfrm>
              <a:prstGeom prst="roundRect">
                <a:avLst>
                  <a:gd fmla="val 38727" name="adj"/>
                </a:avLst>
              </a:prstGeom>
              <a:gradFill rotWithShape="1">
                <a:gsLst>
                  <a:gs pos="0">
                    <a:srgbClr val="2676FF">
                      <a:lumMod val="20000"/>
                      <a:lumOff val="80000"/>
                    </a:srgbClr>
                  </a:gs>
                  <a:gs pos="100000">
                    <a:srgbClr val="2676FF">
                      <a:alpha val="0"/>
                    </a:srgbClr>
                  </a:gs>
                </a:gsLst>
                <a:lin ang="5400000" scaled="1"/>
              </a:gra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rgbClr val="FFFFFF"/>
                  </a:solidFill>
                </a:endParaRPr>
              </a:p>
            </p:txBody>
          </p:sp>
          <p:sp>
            <p:nvSpPr>
              <p:cNvPr id="23" name="WordArt 20"/>
              <p:cNvSpPr>
                <a:spLocks noChangeArrowheads="1" noChangeShapeType="1" noTextEdit="1"/>
              </p:cNvSpPr>
              <p:nvPr/>
            </p:nvSpPr>
            <p:spPr bwMode="black">
              <a:xfrm>
                <a:off x="1238250" y="2646363"/>
                <a:ext cx="558800" cy="531812"/>
              </a:xfrm>
              <a:prstGeom prst="rect">
                <a:avLst/>
              </a:prstGeom>
              <a:extLst>
                <a:ext uri="{91240B29-F687-4F45-9708-019B960494DF}">
                  <a14:hiddenLine w="9525">
                    <a:solidFill>
                      <a:srgbClr val="000000"/>
                    </a:solidFill>
                    <a:round/>
                    <a:headEnd/>
                    <a:tailEnd/>
                  </a14:hiddenLine>
                </a:ext>
                <a:ext uri="{AF507438-7753-43E0-B8FC-AC1667EBCBE1}">
                  <a14:hiddenEffects>
                    <a:effectLst/>
                  </a14:hiddenEffects>
                </a:ext>
              </a:extLst>
            </p:spPr>
            <p:txBody>
              <a:bodyPr fromWordArt="1" wrap="none">
                <a:prstTxWarp prst="textPlain">
                  <a:avLst>
                    <a:gd fmla="val 50000" name="adj"/>
                  </a:avLst>
                </a:prstTxWarp>
              </a:bodyPr>
              <a:lstStyle/>
              <a:p>
                <a:pPr algn="ctr">
                  <a:defRPr/>
                </a:pPr>
                <a:r>
                  <a:rPr altLang="zh-CN" i="1" kern="10" lang="en-US" sz="3600">
                    <a:solidFill>
                      <a:srgbClr val="FFFFFF"/>
                    </a:solidFill>
                    <a:latin typeface="Arial Black"/>
                  </a:rPr>
                  <a:t>01</a:t>
                </a:r>
              </a:p>
            </p:txBody>
          </p:sp>
        </p:grpSp>
        <p:sp>
          <p:nvSpPr>
            <p:cNvPr id="19" name="TextBox 20"/>
            <p:cNvSpPr txBox="1"/>
            <p:nvPr/>
          </p:nvSpPr>
          <p:spPr bwMode="auto">
            <a:xfrm>
              <a:off x="1107991" y="3220844"/>
              <a:ext cx="2163170" cy="1554480"/>
            </a:xfrm>
            <a:prstGeom prst="rect">
              <a:avLst/>
            </a:prstGeom>
            <a:noFill/>
          </p:spPr>
          <p:txBody>
            <a:bodyPr anchor="t" anchorCtr="0" bIns="45720" compatLnSpc="1" lIns="91440" numCol="1" rIns="91440" tIns="45720" vert="horz" wrap="square">
              <a:prstTxWarp prst="textNoShape">
                <a:avLst/>
              </a:prstTxWarp>
              <a:spAutoFit/>
            </a:bodyPr>
            <a:lstStyle/>
            <a:p>
              <a:pPr fontAlgn="base" lvl="0">
                <a:lnSpc>
                  <a:spcPct val="150000"/>
                </a:lnSpc>
                <a:spcBef>
                  <a:spcPct val="0"/>
                </a:spcBef>
                <a:spcAft>
                  <a:spcPct val="0"/>
                </a:spcAft>
                <a:defRPr/>
              </a:pPr>
              <a:r>
                <a:rPr altLang="en-US" kern="0" lang="zh-CN" sz="1600">
                  <a:solidFill>
                    <a:srgbClr val="FFFFFF"/>
                  </a:solidFill>
                  <a:latin charset="-122" pitchFamily="34" typeface="微软雅黑"/>
                  <a:ea charset="-122" pitchFamily="34" typeface="微软雅黑"/>
                </a:rPr>
                <a:t>提前准备好会议议题、议程、会议材料并确定参与人、主持人和记录人等；</a:t>
              </a:r>
            </a:p>
          </p:txBody>
        </p:sp>
      </p:grpSp>
      <p:grpSp>
        <p:nvGrpSpPr>
          <p:cNvPr id="24" name="文本2"/>
          <p:cNvGrpSpPr/>
          <p:nvPr/>
        </p:nvGrpSpPr>
        <p:grpSpPr>
          <a:xfrm>
            <a:off x="6382161" y="2413843"/>
            <a:ext cx="2170960" cy="2713038"/>
            <a:chOff x="3417888" y="2149475"/>
            <a:chExt cx="2170112" cy="2713038"/>
          </a:xfrm>
        </p:grpSpPr>
        <p:grpSp>
          <p:nvGrpSpPr>
            <p:cNvPr id="25" name="组合 24"/>
            <p:cNvGrpSpPr/>
            <p:nvPr/>
          </p:nvGrpSpPr>
          <p:grpSpPr>
            <a:xfrm>
              <a:off x="3417888" y="2149475"/>
              <a:ext cx="2170112" cy="2713038"/>
              <a:chOff x="3417888" y="2149475"/>
              <a:chExt cx="2170112" cy="2713038"/>
            </a:xfrm>
          </p:grpSpPr>
          <p:sp>
            <p:nvSpPr>
              <p:cNvPr id="27" name="AutoShape 6"/>
              <p:cNvSpPr>
                <a:spLocks noChangeArrowheads="1"/>
              </p:cNvSpPr>
              <p:nvPr/>
            </p:nvSpPr>
            <p:spPr bwMode="gray">
              <a:xfrm>
                <a:off x="3420803" y="2149475"/>
                <a:ext cx="2167197" cy="2713038"/>
              </a:xfrm>
              <a:prstGeom prst="roundRect">
                <a:avLst>
                  <a:gd fmla="val 12574" name="adj"/>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l" blurRad="50800" dist="38100" rotWithShape="0">
                  <a:prstClr val="black">
                    <a:alpha val="40000"/>
                  </a:prstClr>
                </a:outerShdw>
              </a:effectLst>
              <a:extLst/>
            </p:spPr>
            <p:txBody>
              <a:bodyPr anchor="ctr"/>
              <a:lstStyle/>
              <a:p>
                <a:pPr algn="ctr" fontAlgn="base">
                  <a:lnSpc>
                    <a:spcPct val="120000"/>
                  </a:lnSpc>
                  <a:spcBef>
                    <a:spcPct val="0"/>
                  </a:spcBef>
                  <a:spcAft>
                    <a:spcPct val="0"/>
                  </a:spcAft>
                  <a:defRPr/>
                </a:pPr>
                <a:endParaRPr altLang="en-US" b="1" kern="0" lang="zh-CN">
                  <a:solidFill>
                    <a:srgbClr val="FFFFFF"/>
                  </a:solidFill>
                  <a:latin typeface="Calibri"/>
                  <a:ea charset="-122" pitchFamily="34" typeface="微软雅黑"/>
                </a:endParaRPr>
              </a:p>
            </p:txBody>
          </p:sp>
          <p:sp>
            <p:nvSpPr>
              <p:cNvPr id="28" name="AutoShape 7"/>
              <p:cNvSpPr>
                <a:spLocks noChangeArrowheads="1"/>
              </p:cNvSpPr>
              <p:nvPr/>
            </p:nvSpPr>
            <p:spPr bwMode="gray">
              <a:xfrm>
                <a:off x="3417888" y="4163580"/>
                <a:ext cx="2168655" cy="697930"/>
              </a:xfrm>
              <a:prstGeom prst="roundRect">
                <a:avLst>
                  <a:gd fmla="val 42588" name="adj"/>
                </a:avLst>
              </a:prstGeom>
              <a:gradFill rotWithShape="1">
                <a:gsLst>
                  <a:gs pos="0">
                    <a:srgbClr val="2676FF">
                      <a:lumMod val="40000"/>
                      <a:lumOff val="60000"/>
                    </a:srgbClr>
                  </a:gs>
                  <a:gs pos="52000">
                    <a:srgbClr val="2676FF">
                      <a:alpha val="0"/>
                    </a:srgbClr>
                  </a:gs>
                </a:gsLst>
                <a:lin ang="16200000" scaled="0"/>
              </a:gra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rgbClr val="FFFFFF"/>
                  </a:solidFill>
                </a:endParaRPr>
              </a:p>
            </p:txBody>
          </p:sp>
          <p:sp>
            <p:nvSpPr>
              <p:cNvPr id="29" name="AutoShape 8"/>
              <p:cNvSpPr>
                <a:spLocks noChangeArrowheads="1"/>
              </p:cNvSpPr>
              <p:nvPr/>
            </p:nvSpPr>
            <p:spPr bwMode="gray">
              <a:xfrm>
                <a:off x="3428090" y="2158217"/>
                <a:ext cx="2149708" cy="697930"/>
              </a:xfrm>
              <a:prstGeom prst="roundRect">
                <a:avLst>
                  <a:gd fmla="val 35907" name="adj"/>
                </a:avLst>
              </a:prstGeom>
              <a:gradFill rotWithShape="1">
                <a:gsLst>
                  <a:gs pos="0">
                    <a:srgbClr val="2676FF">
                      <a:lumMod val="20000"/>
                      <a:lumOff val="80000"/>
                    </a:srgbClr>
                  </a:gs>
                  <a:gs pos="100000">
                    <a:srgbClr val="2676FF">
                      <a:alpha val="0"/>
                    </a:srgbClr>
                  </a:gs>
                </a:gsLst>
                <a:lin ang="5400000" scaled="1"/>
              </a:gra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rgbClr val="FFFFFF"/>
                  </a:solidFill>
                </a:endParaRPr>
              </a:p>
            </p:txBody>
          </p:sp>
          <p:sp>
            <p:nvSpPr>
              <p:cNvPr id="30" name="WordArt 21"/>
              <p:cNvSpPr>
                <a:spLocks noChangeArrowheads="1" noChangeShapeType="1" noTextEdit="1"/>
              </p:cNvSpPr>
              <p:nvPr/>
            </p:nvSpPr>
            <p:spPr bwMode="black">
              <a:xfrm>
                <a:off x="3536950" y="2224088"/>
                <a:ext cx="560388" cy="533400"/>
              </a:xfrm>
              <a:prstGeom prst="rect">
                <a:avLst/>
              </a:prstGeom>
              <a:extLst>
                <a:ext uri="{91240B29-F687-4F45-9708-019B960494DF}">
                  <a14:hiddenLine w="9525">
                    <a:solidFill>
                      <a:srgbClr val="000000"/>
                    </a:solidFill>
                    <a:round/>
                    <a:headEnd/>
                    <a:tailEnd/>
                  </a14:hiddenLine>
                </a:ext>
                <a:ext uri="{AF507438-7753-43E0-B8FC-AC1667EBCBE1}">
                  <a14:hiddenEffects>
                    <a:effectLst/>
                  </a14:hiddenEffects>
                </a:ext>
              </a:extLst>
            </p:spPr>
            <p:txBody>
              <a:bodyPr fromWordArt="1" numCol="1" wrap="none">
                <a:prstTxWarp prst="textPlain">
                  <a:avLst>
                    <a:gd fmla="val 50000" name="adj"/>
                  </a:avLst>
                </a:prstTxWarp>
              </a:bodyPr>
              <a:lstStyle/>
              <a:p>
                <a:pPr algn="ctr">
                  <a:defRPr/>
                </a:pPr>
                <a:r>
                  <a:rPr altLang="zh-CN" i="1" kern="10" lang="en-US" sz="3600">
                    <a:solidFill>
                      <a:srgbClr val="FFFFFF"/>
                    </a:solidFill>
                    <a:latin typeface="Arial Black"/>
                  </a:rPr>
                  <a:t>02</a:t>
                </a:r>
              </a:p>
            </p:txBody>
          </p:sp>
        </p:grpSp>
        <p:sp>
          <p:nvSpPr>
            <p:cNvPr id="26" name="TextBox 20"/>
            <p:cNvSpPr txBox="1"/>
            <p:nvPr/>
          </p:nvSpPr>
          <p:spPr bwMode="auto">
            <a:xfrm>
              <a:off x="3534122" y="2846289"/>
              <a:ext cx="2043676" cy="1920240"/>
            </a:xfrm>
            <a:prstGeom prst="rect">
              <a:avLst/>
            </a:prstGeom>
            <a:noFill/>
          </p:spPr>
          <p:txBody>
            <a:bodyPr anchor="t" anchorCtr="0" bIns="45720" compatLnSpc="1" lIns="91440" numCol="1" rIns="91440" tIns="45720" vert="horz" wrap="square">
              <a:prstTxWarp prst="textNoShape">
                <a:avLst/>
              </a:prstTxWarp>
              <a:spAutoFit/>
            </a:bodyPr>
            <a:lstStyle/>
            <a:p>
              <a:pPr fontAlgn="base" lvl="0">
                <a:lnSpc>
                  <a:spcPct val="150000"/>
                </a:lnSpc>
                <a:spcBef>
                  <a:spcPct val="0"/>
                </a:spcBef>
                <a:spcAft>
                  <a:spcPct val="0"/>
                </a:spcAft>
                <a:defRPr/>
              </a:pPr>
              <a:r>
                <a:rPr altLang="en-US" kern="0" lang="zh-CN" sz="1600">
                  <a:solidFill>
                    <a:srgbClr val="FFFFFF"/>
                  </a:solidFill>
                  <a:latin charset="-122" pitchFamily="34" typeface="微软雅黑"/>
                  <a:ea charset="-122" pitchFamily="34" typeface="微软雅黑"/>
                </a:rPr>
                <a:t>会议议题、议程、时间、地点确定后，要提前告知参会人员并提前发放相关会议资料。</a:t>
              </a:r>
            </a:p>
          </p:txBody>
        </p:sp>
      </p:grpSp>
      <p:grpSp>
        <p:nvGrpSpPr>
          <p:cNvPr id="31" name="文本3"/>
          <p:cNvGrpSpPr/>
          <p:nvPr/>
        </p:nvGrpSpPr>
        <p:grpSpPr>
          <a:xfrm>
            <a:off x="8723052" y="2132857"/>
            <a:ext cx="2167783" cy="2998093"/>
            <a:chOff x="5757863" y="1868488"/>
            <a:chExt cx="2166937" cy="2998093"/>
          </a:xfrm>
        </p:grpSpPr>
        <p:grpSp>
          <p:nvGrpSpPr>
            <p:cNvPr id="32" name="组合 31"/>
            <p:cNvGrpSpPr/>
            <p:nvPr/>
          </p:nvGrpSpPr>
          <p:grpSpPr>
            <a:xfrm>
              <a:off x="5757863" y="1868488"/>
              <a:ext cx="2166937" cy="2994025"/>
              <a:chOff x="5757863" y="1868488"/>
              <a:chExt cx="2166937" cy="2994025"/>
            </a:xfrm>
          </p:grpSpPr>
          <p:sp>
            <p:nvSpPr>
              <p:cNvPr id="34" name="AutoShape 2"/>
              <p:cNvSpPr>
                <a:spLocks noChangeArrowheads="1"/>
              </p:cNvSpPr>
              <p:nvPr/>
            </p:nvSpPr>
            <p:spPr bwMode="invGray">
              <a:xfrm>
                <a:off x="5757863" y="1868488"/>
                <a:ext cx="2166937" cy="2994025"/>
              </a:xfrm>
              <a:prstGeom prst="roundRect">
                <a:avLst>
                  <a:gd fmla="val 12574" name="adj"/>
                </a:avLst>
              </a:prstGeom>
              <a:gradFill>
                <a:gsLst>
                  <a:gs pos="0">
                    <a:srgbClr val="2676FF">
                      <a:lumMod val="60000"/>
                      <a:lumOff val="40000"/>
                    </a:srgbClr>
                  </a:gs>
                  <a:gs pos="100000">
                    <a:srgbClr val="2676FF"/>
                  </a:gs>
                </a:gsLst>
                <a:lin ang="5400000" scaled="0"/>
              </a:gradFill>
              <a:ln algn="ctr" cap="flat" cmpd="sng" w="25400">
                <a:noFill/>
                <a:prstDash val="solid"/>
              </a:ln>
              <a:effectLst>
                <a:outerShdw algn="l" blurRad="50800" dist="38100" rotWithShape="0">
                  <a:prstClr val="black">
                    <a:alpha val="40000"/>
                  </a:prstClr>
                </a:outerShdw>
              </a:effectLst>
              <a:extLst/>
            </p:spPr>
            <p:txBody>
              <a:bodyPr anchor="ctr"/>
              <a:lstStyle/>
              <a:p>
                <a:pPr algn="ctr" fontAlgn="base">
                  <a:lnSpc>
                    <a:spcPct val="120000"/>
                  </a:lnSpc>
                  <a:spcBef>
                    <a:spcPct val="0"/>
                  </a:spcBef>
                  <a:spcAft>
                    <a:spcPct val="0"/>
                  </a:spcAft>
                  <a:defRPr/>
                </a:pPr>
                <a:endParaRPr altLang="en-US" b="1" kern="0" lang="zh-CN">
                  <a:solidFill>
                    <a:srgbClr val="FFFFFF"/>
                  </a:solidFill>
                  <a:latin typeface="Calibri"/>
                  <a:ea charset="-122" pitchFamily="34" typeface="微软雅黑"/>
                </a:endParaRPr>
              </a:p>
            </p:txBody>
          </p:sp>
          <p:sp>
            <p:nvSpPr>
              <p:cNvPr id="35" name="AutoShape 3"/>
              <p:cNvSpPr>
                <a:spLocks noChangeArrowheads="1"/>
              </p:cNvSpPr>
              <p:nvPr/>
            </p:nvSpPr>
            <p:spPr bwMode="gray">
              <a:xfrm>
                <a:off x="5764213" y="4087875"/>
                <a:ext cx="2159000" cy="769938"/>
              </a:xfrm>
              <a:prstGeom prst="roundRect">
                <a:avLst>
                  <a:gd fmla="val 32134" name="adj"/>
                </a:avLst>
              </a:prstGeom>
              <a:gradFill rotWithShape="1">
                <a:gsLst>
                  <a:gs pos="0">
                    <a:srgbClr val="2676FF">
                      <a:lumMod val="40000"/>
                      <a:lumOff val="60000"/>
                    </a:srgbClr>
                  </a:gs>
                  <a:gs pos="52000">
                    <a:srgbClr val="2676FF">
                      <a:alpha val="0"/>
                    </a:srgbClr>
                  </a:gs>
                </a:gsLst>
                <a:lin ang="16200000" scaled="0"/>
              </a:gra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rgbClr val="FFFFFF"/>
                  </a:solidFill>
                </a:endParaRPr>
              </a:p>
            </p:txBody>
          </p:sp>
          <p:sp>
            <p:nvSpPr>
              <p:cNvPr id="36" name="AutoShape 4"/>
              <p:cNvSpPr>
                <a:spLocks noChangeArrowheads="1"/>
              </p:cNvSpPr>
              <p:nvPr/>
            </p:nvSpPr>
            <p:spPr bwMode="gray">
              <a:xfrm>
                <a:off x="5773738" y="1878013"/>
                <a:ext cx="2130425" cy="771525"/>
              </a:xfrm>
              <a:prstGeom prst="roundRect">
                <a:avLst>
                  <a:gd fmla="val 31319" name="adj"/>
                </a:avLst>
              </a:prstGeom>
              <a:gradFill rotWithShape="1">
                <a:gsLst>
                  <a:gs pos="0">
                    <a:srgbClr val="2676FF">
                      <a:lumMod val="20000"/>
                      <a:lumOff val="80000"/>
                    </a:srgbClr>
                  </a:gs>
                  <a:gs pos="100000">
                    <a:srgbClr val="2676FF">
                      <a:alpha val="0"/>
                    </a:srgbClr>
                  </a:gs>
                </a:gsLst>
                <a:lin ang="5400000" scaled="1"/>
              </a:gra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rgbClr val="FFFFFF"/>
                  </a:solidFill>
                </a:endParaRPr>
              </a:p>
            </p:txBody>
          </p:sp>
          <p:sp>
            <p:nvSpPr>
              <p:cNvPr id="37" name="WordArt 22"/>
              <p:cNvSpPr>
                <a:spLocks noChangeArrowheads="1" noChangeShapeType="1" noTextEdit="1"/>
              </p:cNvSpPr>
              <p:nvPr/>
            </p:nvSpPr>
            <p:spPr bwMode="black">
              <a:xfrm>
                <a:off x="5842000" y="1949450"/>
                <a:ext cx="560388" cy="533400"/>
              </a:xfrm>
              <a:prstGeom prst="rect">
                <a:avLst/>
              </a:prstGeom>
              <a:extLst>
                <a:ext uri="{91240B29-F687-4F45-9708-019B960494DF}">
                  <a14:hiddenLine w="9525">
                    <a:solidFill>
                      <a:srgbClr val="000000"/>
                    </a:solidFill>
                    <a:round/>
                    <a:headEnd/>
                    <a:tailEnd/>
                  </a14:hiddenLine>
                </a:ext>
                <a:ext uri="{AF507438-7753-43E0-B8FC-AC1667EBCBE1}">
                  <a14:hiddenEffects>
                    <a:effectLst/>
                  </a14:hiddenEffects>
                </a:ext>
              </a:extLst>
            </p:spPr>
            <p:txBody>
              <a:bodyPr fromWordArt="1" numCol="1" wrap="none">
                <a:prstTxWarp prst="textPlain">
                  <a:avLst>
                    <a:gd fmla="val 50000" name="adj"/>
                  </a:avLst>
                </a:prstTxWarp>
              </a:bodyPr>
              <a:lstStyle/>
              <a:p>
                <a:pPr algn="ctr">
                  <a:defRPr/>
                </a:pPr>
                <a:r>
                  <a:rPr altLang="zh-CN" i="1" kern="10" lang="en-US" sz="3600">
                    <a:solidFill>
                      <a:srgbClr val="FFFFFF"/>
                    </a:solidFill>
                    <a:latin typeface="Arial Black"/>
                  </a:rPr>
                  <a:t>03</a:t>
                </a:r>
              </a:p>
            </p:txBody>
          </p:sp>
        </p:grpSp>
        <p:sp>
          <p:nvSpPr>
            <p:cNvPr id="33" name="TextBox 20"/>
            <p:cNvSpPr txBox="1"/>
            <p:nvPr/>
          </p:nvSpPr>
          <p:spPr bwMode="auto">
            <a:xfrm>
              <a:off x="5841998" y="2558256"/>
              <a:ext cx="2062163" cy="2286000"/>
            </a:xfrm>
            <a:prstGeom prst="rect">
              <a:avLst/>
            </a:prstGeom>
            <a:noFill/>
          </p:spPr>
          <p:txBody>
            <a:bodyPr anchor="t" anchorCtr="0" bIns="45720" compatLnSpc="1" lIns="91440" numCol="1" rIns="91440" tIns="45720" vert="horz" wrap="square">
              <a:prstTxWarp prst="textNoShape">
                <a:avLst/>
              </a:prstTxWarp>
              <a:spAutoFit/>
            </a:bodyPr>
            <a:lstStyle/>
            <a:p>
              <a:pPr fontAlgn="base" lvl="0">
                <a:lnSpc>
                  <a:spcPct val="150000"/>
                </a:lnSpc>
                <a:spcBef>
                  <a:spcPct val="0"/>
                </a:spcBef>
                <a:spcAft>
                  <a:spcPct val="0"/>
                </a:spcAft>
                <a:defRPr/>
              </a:pPr>
              <a:r>
                <a:rPr altLang="en-US" kern="0" lang="zh-CN" sz="1600">
                  <a:solidFill>
                    <a:srgbClr val="FFFFFF"/>
                  </a:solidFill>
                  <a:latin charset="-122" pitchFamily="34" typeface="微软雅黑"/>
                  <a:ea charset="-122" pitchFamily="34" typeface="微软雅黑"/>
                </a:rPr>
                <a:t>提前准备好会场、开会设施（比如电脑、投影仪、麦克风、白板、白板笔、激光笔）、会议讨论材料、会议签到表等。</a:t>
              </a:r>
            </a:p>
          </p:txBody>
        </p:sp>
      </p:grpSp>
      <p:sp>
        <p:nvSpPr>
          <p:cNvPr id="38" name="TextBox 37"/>
          <p:cNvSpPr txBox="1"/>
          <p:nvPr/>
        </p:nvSpPr>
        <p:spPr>
          <a:xfrm>
            <a:off x="5919205" y="5517235"/>
            <a:ext cx="5867650" cy="991210"/>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注意，会议不能仅仅邮件、短信的方式通知，为了表示对会议的重视并确保参会人员及时收到会议通知，必须要辅以电话的方式或当面再次通知，并提醒与会人员应做好哪些准备。</a:t>
            </a:r>
          </a:p>
        </p:txBody>
      </p:sp>
    </p:spTree>
    <p:extLst>
      <p:ext uri="{BB962C8B-B14F-4D97-AF65-F5344CB8AC3E}">
        <p14:creationId val="405990600"/>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00" fill="hold" id="7"/>
                                        <p:tgtEl>
                                          <p:spTgt spid="6"/>
                                        </p:tgtEl>
                                        <p:attrNameLst>
                                          <p:attrName>ppt_x</p:attrName>
                                        </p:attrNameLst>
                                      </p:cBhvr>
                                      <p:tavLst>
                                        <p:tav tm="0">
                                          <p:val>
                                            <p:strVal val="1+#ppt_w/2"/>
                                          </p:val>
                                        </p:tav>
                                        <p:tav tm="100000">
                                          <p:val>
                                            <p:strVal val="#ppt_x"/>
                                          </p:val>
                                        </p:tav>
                                      </p:tavLst>
                                    </p:anim>
                                    <p:anim calcmode="lin" valueType="num">
                                      <p:cBhvr additive="base">
                                        <p:cTn dur="1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400"/>
                            </p:stCondLst>
                            <p:childTnLst>
                              <p:par>
                                <p:cTn fill="hold" grpId="0" id="10" nodeType="afterEffect" presetClass="entr" presetID="42"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400"/>
                            </p:stCondLst>
                            <p:childTnLst>
                              <p:par>
                                <p:cTn fill="hold" id="16" nodeType="afterEffect" presetClass="entr" presetID="22" presetSubtype="8">
                                  <p:stCondLst>
                                    <p:cond delay="0"/>
                                  </p:stCondLst>
                                  <p:childTnLst>
                                    <p:set>
                                      <p:cBhvr>
                                        <p:cTn dur="1" fill="hold" id="17">
                                          <p:stCondLst>
                                            <p:cond delay="0"/>
                                          </p:stCondLst>
                                        </p:cTn>
                                        <p:tgtEl>
                                          <p:spTgt spid="17"/>
                                        </p:tgtEl>
                                        <p:attrNameLst>
                                          <p:attrName>style.visibility</p:attrName>
                                        </p:attrNameLst>
                                      </p:cBhvr>
                                      <p:to>
                                        <p:strVal val="visible"/>
                                      </p:to>
                                    </p:set>
                                    <p:animEffect filter="wipe(left)" transition="in">
                                      <p:cBhvr>
                                        <p:cTn dur="500" id="18"/>
                                        <p:tgtEl>
                                          <p:spTgt spid="17"/>
                                        </p:tgtEl>
                                      </p:cBhvr>
                                    </p:animEffect>
                                  </p:childTnLst>
                                </p:cTn>
                              </p:par>
                            </p:childTnLst>
                          </p:cTn>
                        </p:par>
                        <p:par>
                          <p:cTn fill="hold" id="19" nodeType="afterGroup">
                            <p:stCondLst>
                              <p:cond delay="1900"/>
                            </p:stCondLst>
                            <p:childTnLst>
                              <p:par>
                                <p:cTn fill="hold" id="20" nodeType="afterEffect" presetClass="entr" presetID="22" presetSubtype="8">
                                  <p:stCondLst>
                                    <p:cond delay="0"/>
                                  </p:stCondLst>
                                  <p:childTnLst>
                                    <p:set>
                                      <p:cBhvr>
                                        <p:cTn dur="1" fill="hold" id="21">
                                          <p:stCondLst>
                                            <p:cond delay="0"/>
                                          </p:stCondLst>
                                        </p:cTn>
                                        <p:tgtEl>
                                          <p:spTgt spid="24"/>
                                        </p:tgtEl>
                                        <p:attrNameLst>
                                          <p:attrName>style.visibility</p:attrName>
                                        </p:attrNameLst>
                                      </p:cBhvr>
                                      <p:to>
                                        <p:strVal val="visible"/>
                                      </p:to>
                                    </p:set>
                                    <p:animEffect filter="wipe(left)" transition="in">
                                      <p:cBhvr>
                                        <p:cTn dur="500" id="22"/>
                                        <p:tgtEl>
                                          <p:spTgt spid="24"/>
                                        </p:tgtEl>
                                      </p:cBhvr>
                                    </p:animEffect>
                                  </p:childTnLst>
                                </p:cTn>
                              </p:par>
                            </p:childTnLst>
                          </p:cTn>
                        </p:par>
                        <p:par>
                          <p:cTn fill="hold" id="23" nodeType="afterGroup">
                            <p:stCondLst>
                              <p:cond delay="2400"/>
                            </p:stCondLst>
                            <p:childTnLst>
                              <p:par>
                                <p:cTn fill="hold" id="24" nodeType="afterEffect" presetClass="entr" presetID="22" presetSubtype="8">
                                  <p:stCondLst>
                                    <p:cond delay="0"/>
                                  </p:stCondLst>
                                  <p:childTnLst>
                                    <p:set>
                                      <p:cBhvr>
                                        <p:cTn dur="1" fill="hold" id="25">
                                          <p:stCondLst>
                                            <p:cond delay="0"/>
                                          </p:stCondLst>
                                        </p:cTn>
                                        <p:tgtEl>
                                          <p:spTgt spid="31"/>
                                        </p:tgtEl>
                                        <p:attrNameLst>
                                          <p:attrName>style.visibility</p:attrName>
                                        </p:attrNameLst>
                                      </p:cBhvr>
                                      <p:to>
                                        <p:strVal val="visible"/>
                                      </p:to>
                                    </p:set>
                                    <p:animEffect filter="wipe(left)" transition="in">
                                      <p:cBhvr>
                                        <p:cTn dur="500" id="26"/>
                                        <p:tgtEl>
                                          <p:spTgt spid="31"/>
                                        </p:tgtEl>
                                      </p:cBhvr>
                                    </p:animEffect>
                                  </p:childTnLst>
                                </p:cTn>
                              </p:par>
                            </p:childTnLst>
                          </p:cTn>
                        </p:par>
                        <p:par>
                          <p:cTn fill="hold" id="27" nodeType="afterGroup">
                            <p:stCondLst>
                              <p:cond delay="2900"/>
                            </p:stCondLst>
                            <p:childTnLst>
                              <p:par>
                                <p:cTn fill="hold" grpId="0" id="28" nodeType="afterEffect" presetClass="entr" presetID="42" presetSubtype="0">
                                  <p:stCondLst>
                                    <p:cond delay="0"/>
                                  </p:stCondLst>
                                  <p:childTnLst>
                                    <p:set>
                                      <p:cBhvr>
                                        <p:cTn dur="1" fill="hold" id="29">
                                          <p:stCondLst>
                                            <p:cond delay="0"/>
                                          </p:stCondLst>
                                        </p:cTn>
                                        <p:tgtEl>
                                          <p:spTgt spid="38"/>
                                        </p:tgtEl>
                                        <p:attrNameLst>
                                          <p:attrName>style.visibility</p:attrName>
                                        </p:attrNameLst>
                                      </p:cBhvr>
                                      <p:to>
                                        <p:strVal val="visible"/>
                                      </p:to>
                                    </p:set>
                                    <p:animEffect filter="fade" transition="in">
                                      <p:cBhvr>
                                        <p:cTn dur="1000" id="30"/>
                                        <p:tgtEl>
                                          <p:spTgt spid="38"/>
                                        </p:tgtEl>
                                      </p:cBhvr>
                                    </p:animEffect>
                                    <p:anim calcmode="lin" valueType="num">
                                      <p:cBhvr>
                                        <p:cTn dur="1000" fill="hold" id="31"/>
                                        <p:tgtEl>
                                          <p:spTgt spid="38"/>
                                        </p:tgtEl>
                                        <p:attrNameLst>
                                          <p:attrName>ppt_x</p:attrName>
                                        </p:attrNameLst>
                                      </p:cBhvr>
                                      <p:tavLst>
                                        <p:tav tm="0">
                                          <p:val>
                                            <p:strVal val="#ppt_x"/>
                                          </p:val>
                                        </p:tav>
                                        <p:tav tm="100000">
                                          <p:val>
                                            <p:strVal val="#ppt_x"/>
                                          </p:val>
                                        </p:tav>
                                      </p:tavLst>
                                    </p:anim>
                                    <p:anim calcmode="lin" valueType="num">
                                      <p:cBhvr>
                                        <p:cTn dur="1000" fill="hold" id="32"/>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8"/>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组合 38"/>
          <p:cNvGrpSpPr/>
          <p:nvPr/>
        </p:nvGrpSpPr>
        <p:grpSpPr>
          <a:xfrm>
            <a:off x="3022696" y="5277458"/>
            <a:ext cx="2896509" cy="1569660"/>
            <a:chOff x="8628686" y="5243102"/>
            <a:chExt cx="2895378" cy="1569660"/>
          </a:xfrm>
        </p:grpSpPr>
        <p:grpSp>
          <p:nvGrpSpPr>
            <p:cNvPr id="40" name="组合 39"/>
            <p:cNvGrpSpPr/>
            <p:nvPr/>
          </p:nvGrpSpPr>
          <p:grpSpPr>
            <a:xfrm>
              <a:off x="8748464" y="5629533"/>
              <a:ext cx="2775600" cy="1080120"/>
              <a:chOff x="8748464" y="5629533"/>
              <a:chExt cx="2775600" cy="1080120"/>
            </a:xfrm>
          </p:grpSpPr>
          <p:cxnSp>
            <p:nvCxnSpPr>
              <p:cNvPr id="43" name="直接连接符 42"/>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44" name="直接连接符 43"/>
              <p:cNvCxnSpPr/>
              <p:nvPr/>
            </p:nvCxnSpPr>
            <p:spPr>
              <a:xfrm>
                <a:off x="8748464" y="6525344"/>
                <a:ext cx="277560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1" name="矩形 40"/>
            <p:cNvSpPr>
              <a:spLocks noChangeArrowheads="1"/>
            </p:cNvSpPr>
            <p:nvPr/>
          </p:nvSpPr>
          <p:spPr bwMode="auto">
            <a:xfrm>
              <a:off x="9612637" y="6170528"/>
              <a:ext cx="191142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3A7EFF"/>
                  </a:solidFill>
                  <a:latin charset="-122" pitchFamily="34" typeface="微软雅黑"/>
                  <a:ea charset="-122" pitchFamily="34" typeface="微软雅黑"/>
                </a:rPr>
                <a:t>会中做好控制</a:t>
              </a:r>
            </a:p>
          </p:txBody>
        </p:sp>
        <p:sp>
          <p:nvSpPr>
            <p:cNvPr id="42" name="TextBox 41"/>
            <p:cNvSpPr txBox="1"/>
            <p:nvPr/>
          </p:nvSpPr>
          <p:spPr>
            <a:xfrm>
              <a:off x="8628686" y="5243102"/>
              <a:ext cx="407810" cy="1554480"/>
            </a:xfrm>
            <a:prstGeom prst="rect">
              <a:avLst/>
            </a:prstGeom>
            <a:noFill/>
          </p:spPr>
          <p:txBody>
            <a:bodyPr wrap="square">
              <a:spAutoFit/>
            </a:bodyPr>
            <a:lstStyle/>
            <a:p>
              <a:pPr>
                <a:defRPr/>
              </a:pPr>
              <a:r>
                <a:rPr altLang="zh-CN" b="1" i="1" lang="en-US" sz="9600">
                  <a:solidFill>
                    <a:srgbClr val="3A7EFF"/>
                  </a:solidFill>
                  <a:effectLst>
                    <a:outerShdw algn="tl" blurRad="38100" dir="2700000" dist="38100">
                      <a:srgbClr val="000000">
                        <a:alpha val="43137"/>
                      </a:srgbClr>
                    </a:outerShdw>
                  </a:effectLst>
                  <a:latin charset="0" pitchFamily="82" typeface="Broadway"/>
                  <a:ea charset="-120" pitchFamily="18" typeface="DFPYeaSong-B5"/>
                </a:rPr>
                <a:t>2</a:t>
              </a:r>
            </a:p>
          </p:txBody>
        </p:sp>
      </p:grpSp>
      <p:sp>
        <p:nvSpPr>
          <p:cNvPr id="45" name="TextBox 44"/>
          <p:cNvSpPr txBox="1"/>
          <p:nvPr/>
        </p:nvSpPr>
        <p:spPr>
          <a:xfrm>
            <a:off x="5015461" y="1268761"/>
            <a:ext cx="6771395" cy="691286"/>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会议主持人应对会议过程进行良好的引导和控制，如主持人工作未到位，那么会议中的领导者应及时提醒，以防会议脱离控制。</a:t>
            </a:r>
          </a:p>
        </p:txBody>
      </p:sp>
      <p:sp>
        <p:nvSpPr>
          <p:cNvPr id="46" name="TextBox 45"/>
          <p:cNvSpPr txBox="1"/>
          <p:nvPr/>
        </p:nvSpPr>
        <p:spPr>
          <a:xfrm>
            <a:off x="5915383" y="2492896"/>
            <a:ext cx="5871472" cy="3739897"/>
          </a:xfrm>
          <a:prstGeom prst="rect">
            <a:avLst/>
          </a:prstGeom>
          <a:noFill/>
        </p:spPr>
        <p:txBody>
          <a:bodyPr wrap="square">
            <a:spAutoFit/>
          </a:bodyPr>
          <a:lstStyle/>
          <a:p>
            <a:pPr indent="-342900" marL="342900">
              <a:lnSpc>
                <a:spcPct val="134000"/>
              </a:lnSpc>
              <a:spcBef>
                <a:spcPts val="600"/>
              </a:spcBef>
              <a:buFont typeface="+mj-lt"/>
              <a:buAutoNum type="arabicPeriod"/>
              <a:defRPr/>
            </a:pPr>
            <a:r>
              <a:rPr altLang="en-US" lang="zh-CN" sz="1600">
                <a:solidFill>
                  <a:schemeClr val="tx1">
                    <a:lumMod val="65000"/>
                    <a:lumOff val="35000"/>
                  </a:schemeClr>
                </a:solidFill>
                <a:latin charset="-122" pitchFamily="34" typeface="微软雅黑"/>
                <a:ea charset="-122" pitchFamily="34" typeface="微软雅黑"/>
              </a:rPr>
              <a:t>确保会议按时开始，并严格按照会议议程进行；</a:t>
            </a:r>
          </a:p>
          <a:p>
            <a:pPr indent="-342900" marL="342900">
              <a:lnSpc>
                <a:spcPct val="134000"/>
              </a:lnSpc>
              <a:spcBef>
                <a:spcPts val="600"/>
              </a:spcBef>
              <a:buFont typeface="+mj-lt"/>
              <a:buAutoNum type="arabicPeriod"/>
              <a:defRPr/>
            </a:pPr>
            <a:r>
              <a:rPr altLang="en-US" lang="zh-CN" sz="1600">
                <a:solidFill>
                  <a:schemeClr val="tx1">
                    <a:lumMod val="65000"/>
                    <a:lumOff val="35000"/>
                  </a:schemeClr>
                </a:solidFill>
                <a:latin charset="-122" pitchFamily="34" typeface="微软雅黑"/>
                <a:ea charset="-122" pitchFamily="34" typeface="微软雅黑"/>
              </a:rPr>
              <a:t>严格把控会议时间和进度，避免会议的拖沓和冗长，并要按时结束；</a:t>
            </a:r>
          </a:p>
          <a:p>
            <a:pPr indent="-342900" marL="342900">
              <a:lnSpc>
                <a:spcPct val="134000"/>
              </a:lnSpc>
              <a:spcBef>
                <a:spcPts val="600"/>
              </a:spcBef>
              <a:buFont typeface="+mj-lt"/>
              <a:buAutoNum type="arabicPeriod"/>
              <a:defRPr/>
            </a:pPr>
            <a:r>
              <a:rPr altLang="en-US" lang="zh-CN" sz="1600">
                <a:solidFill>
                  <a:schemeClr val="tx1">
                    <a:lumMod val="65000"/>
                    <a:lumOff val="35000"/>
                  </a:schemeClr>
                </a:solidFill>
                <a:latin charset="-122" pitchFamily="34" typeface="微软雅黑"/>
                <a:ea charset="-122" pitchFamily="34" typeface="微软雅黑"/>
              </a:rPr>
              <a:t>营造活跃的讨论气氛，维持开放平等的会议环境，给予参与者均等的发言机会并引导大家积极发言或献计献策。</a:t>
            </a:r>
          </a:p>
          <a:p>
            <a:pPr indent="-342900" marL="342900">
              <a:lnSpc>
                <a:spcPct val="134000"/>
              </a:lnSpc>
              <a:spcBef>
                <a:spcPts val="600"/>
              </a:spcBef>
              <a:buFont typeface="+mj-lt"/>
              <a:buAutoNum type="arabicPeriod"/>
              <a:defRPr/>
            </a:pPr>
            <a:r>
              <a:rPr altLang="en-US" lang="zh-CN" sz="1600">
                <a:solidFill>
                  <a:schemeClr val="tx1">
                    <a:lumMod val="65000"/>
                    <a:lumOff val="35000"/>
                  </a:schemeClr>
                </a:solidFill>
                <a:latin charset="-122" pitchFamily="34" typeface="微软雅黑"/>
                <a:ea charset="-122" pitchFamily="34" typeface="微软雅黑"/>
              </a:rPr>
              <a:t>保障与会者相互尊重彼此所发表的意见，并保护与会人员不受人身攻击。</a:t>
            </a:r>
          </a:p>
          <a:p>
            <a:pPr indent="-342900" marL="342900">
              <a:lnSpc>
                <a:spcPct val="134000"/>
              </a:lnSpc>
              <a:spcBef>
                <a:spcPts val="600"/>
              </a:spcBef>
              <a:buFont typeface="+mj-lt"/>
              <a:buAutoNum type="arabicPeriod"/>
              <a:defRPr/>
            </a:pPr>
            <a:r>
              <a:rPr altLang="en-US" lang="zh-CN" sz="1600">
                <a:solidFill>
                  <a:schemeClr val="tx1">
                    <a:lumMod val="65000"/>
                    <a:lumOff val="35000"/>
                  </a:schemeClr>
                </a:solidFill>
                <a:latin charset="-122" pitchFamily="34" typeface="微软雅黑"/>
                <a:ea charset="-122" pitchFamily="34" typeface="微软雅黑"/>
              </a:rPr>
              <a:t>控制会议秩序，避免过度争吵或题外话，如发现跑题，应立即予以制止。</a:t>
            </a:r>
          </a:p>
          <a:p>
            <a:pPr indent="-342900" marL="342900">
              <a:lnSpc>
                <a:spcPct val="134000"/>
              </a:lnSpc>
              <a:spcBef>
                <a:spcPts val="600"/>
              </a:spcBef>
              <a:buFont typeface="+mj-lt"/>
              <a:buAutoNum type="arabicPeriod"/>
              <a:defRPr/>
            </a:pPr>
            <a:r>
              <a:rPr altLang="en-US" lang="zh-CN" sz="1600">
                <a:solidFill>
                  <a:schemeClr val="tx1">
                    <a:lumMod val="65000"/>
                    <a:lumOff val="35000"/>
                  </a:schemeClr>
                </a:solidFill>
                <a:latin charset="-122" pitchFamily="34" typeface="微软雅黑"/>
                <a:ea charset="-122" pitchFamily="34" typeface="微软雅黑"/>
              </a:rPr>
              <a:t>对讨论的结果及时进行汇总，并形成会议结论。</a:t>
            </a:r>
          </a:p>
        </p:txBody>
      </p:sp>
    </p:spTree>
    <p:extLst>
      <p:ext uri="{BB962C8B-B14F-4D97-AF65-F5344CB8AC3E}">
        <p14:creationId val="1631395612"/>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100" fill="hold" id="7"/>
                                        <p:tgtEl>
                                          <p:spTgt spid="39"/>
                                        </p:tgtEl>
                                        <p:attrNameLst>
                                          <p:attrName>ppt_x</p:attrName>
                                        </p:attrNameLst>
                                      </p:cBhvr>
                                      <p:tavLst>
                                        <p:tav tm="0">
                                          <p:val>
                                            <p:strVal val="1+#ppt_w/2"/>
                                          </p:val>
                                        </p:tav>
                                        <p:tav tm="100000">
                                          <p:val>
                                            <p:strVal val="#ppt_x"/>
                                          </p:val>
                                        </p:tav>
                                      </p:tavLst>
                                    </p:anim>
                                    <p:anim calcmode="lin" valueType="num">
                                      <p:cBhvr additive="base">
                                        <p:cTn dur="100" fill="hold" id="8"/>
                                        <p:tgtEl>
                                          <p:spTgt spid="39"/>
                                        </p:tgtEl>
                                        <p:attrNameLst>
                                          <p:attrName>ppt_y</p:attrName>
                                        </p:attrNameLst>
                                      </p:cBhvr>
                                      <p:tavLst>
                                        <p:tav tm="0">
                                          <p:val>
                                            <p:strVal val="#ppt_y"/>
                                          </p:val>
                                        </p:tav>
                                        <p:tav tm="100000">
                                          <p:val>
                                            <p:strVal val="#ppt_y"/>
                                          </p:val>
                                        </p:tav>
                                      </p:tavLst>
                                    </p:anim>
                                  </p:childTnLst>
                                </p:cTn>
                              </p:par>
                              <p:par>
                                <p:cTn fill="hold" grpId="0" id="9" nodeType="withEffect" presetClass="entr" presetID="52" presetSubtype="0">
                                  <p:stCondLst>
                                    <p:cond delay="400"/>
                                  </p:stCondLst>
                                  <p:childTnLst>
                                    <p:set>
                                      <p:cBhvr>
                                        <p:cTn dur="1" fill="hold" id="10">
                                          <p:stCondLst>
                                            <p:cond delay="0"/>
                                          </p:stCondLst>
                                        </p:cTn>
                                        <p:tgtEl>
                                          <p:spTgt spid="45"/>
                                        </p:tgtEl>
                                        <p:attrNameLst>
                                          <p:attrName>style.visibility</p:attrName>
                                        </p:attrNameLst>
                                      </p:cBhvr>
                                      <p:to>
                                        <p:strVal val="visible"/>
                                      </p:to>
                                    </p:set>
                                    <p:animScale>
                                      <p:cBhvr>
                                        <p:cTn decel="50000" dur="1000" fill="hold" id="11">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
                                          <p:stCondLst>
                                            <p:cond delay="0"/>
                                          </p:stCondLst>
                                        </p:cTn>
                                        <p:tgtEl>
                                          <p:spTgt spid="45"/>
                                        </p:tgtEl>
                                        <p:attrNameLst>
                                          <p:attrName>ppt_x</p:attrName>
                                          <p:attrName>ppt_y</p:attrName>
                                        </p:attrNameLst>
                                      </p:cBhvr>
                                    </p:animMotion>
                                    <p:animEffect filter="fade" transition="in">
                                      <p:cBhvr>
                                        <p:cTn dur="1000" id="13"/>
                                        <p:tgtEl>
                                          <p:spTgt spid="45"/>
                                        </p:tgtEl>
                                      </p:cBhvr>
                                    </p:animEffect>
                                  </p:childTnLst>
                                </p:cTn>
                              </p:par>
                              <p:par>
                                <p:cTn fill="hold" grpId="0" id="14" nodeType="withEffect" presetClass="entr" presetID="52" presetSubtype="0">
                                  <p:stCondLst>
                                    <p:cond delay="600"/>
                                  </p:stCondLst>
                                  <p:childTnLst>
                                    <p:set>
                                      <p:cBhvr>
                                        <p:cTn dur="1" fill="hold" id="15">
                                          <p:stCondLst>
                                            <p:cond delay="0"/>
                                          </p:stCondLst>
                                        </p:cTn>
                                        <p:tgtEl>
                                          <p:spTgt spid="46"/>
                                        </p:tgtEl>
                                        <p:attrNameLst>
                                          <p:attrName>style.visibility</p:attrName>
                                        </p:attrNameLst>
                                      </p:cBhvr>
                                      <p:to>
                                        <p:strVal val="visible"/>
                                      </p:to>
                                    </p:set>
                                    <p:animScale>
                                      <p:cBhvr>
                                        <p:cTn decel="50000" dur="1000" fill="hold" id="16">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46"/>
                                        </p:tgtEl>
                                        <p:attrNameLst>
                                          <p:attrName>ppt_x</p:attrName>
                                          <p:attrName>ppt_y</p:attrName>
                                        </p:attrNameLst>
                                      </p:cBhvr>
                                    </p:animMotion>
                                    <p:animEffect filter="fade" transition="in">
                                      <p:cBhvr>
                                        <p:cTn dur="1000" id="1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3022696" y="5277458"/>
            <a:ext cx="2896509" cy="1569660"/>
            <a:chOff x="8628686" y="5243102"/>
            <a:chExt cx="2895378" cy="1569660"/>
          </a:xfrm>
        </p:grpSpPr>
        <p:grpSp>
          <p:nvGrpSpPr>
            <p:cNvPr id="11" name="组合 10"/>
            <p:cNvGrpSpPr/>
            <p:nvPr/>
          </p:nvGrpSpPr>
          <p:grpSpPr>
            <a:xfrm>
              <a:off x="8748464" y="5629533"/>
              <a:ext cx="2775600" cy="1080120"/>
              <a:chOff x="8748464" y="5629533"/>
              <a:chExt cx="2775600" cy="1080120"/>
            </a:xfrm>
          </p:grpSpPr>
          <p:cxnSp>
            <p:nvCxnSpPr>
              <p:cNvPr id="14" name="直接连接符 13"/>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直接连接符 14"/>
              <p:cNvCxnSpPr/>
              <p:nvPr/>
            </p:nvCxnSpPr>
            <p:spPr>
              <a:xfrm>
                <a:off x="8748464" y="6525344"/>
                <a:ext cx="277560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12" name="矩形 11"/>
            <p:cNvSpPr>
              <a:spLocks noChangeArrowheads="1"/>
            </p:cNvSpPr>
            <p:nvPr/>
          </p:nvSpPr>
          <p:spPr bwMode="auto">
            <a:xfrm>
              <a:off x="9612637" y="6170528"/>
              <a:ext cx="191142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3A7EFF"/>
                  </a:solidFill>
                  <a:latin charset="-122" pitchFamily="34" typeface="微软雅黑"/>
                  <a:ea charset="-122" pitchFamily="34" typeface="微软雅黑"/>
                </a:rPr>
                <a:t>会后做好跟踪</a:t>
              </a:r>
            </a:p>
          </p:txBody>
        </p:sp>
        <p:sp>
          <p:nvSpPr>
            <p:cNvPr id="13" name="TextBox 12"/>
            <p:cNvSpPr txBox="1"/>
            <p:nvPr/>
          </p:nvSpPr>
          <p:spPr>
            <a:xfrm>
              <a:off x="8628686" y="5243102"/>
              <a:ext cx="407810" cy="1554480"/>
            </a:xfrm>
            <a:prstGeom prst="rect">
              <a:avLst/>
            </a:prstGeom>
            <a:noFill/>
          </p:spPr>
          <p:txBody>
            <a:bodyPr wrap="square">
              <a:spAutoFit/>
            </a:bodyPr>
            <a:lstStyle/>
            <a:p>
              <a:pPr>
                <a:defRPr/>
              </a:pPr>
              <a:r>
                <a:rPr altLang="zh-CN" b="1" i="1" lang="en-US" sz="9600">
                  <a:solidFill>
                    <a:srgbClr val="3A7EFF"/>
                  </a:solidFill>
                  <a:effectLst>
                    <a:outerShdw algn="tl" blurRad="38100" dir="2700000" dist="38100">
                      <a:srgbClr val="000000">
                        <a:alpha val="43137"/>
                      </a:srgbClr>
                    </a:outerShdw>
                  </a:effectLst>
                  <a:latin charset="0" pitchFamily="82" typeface="Broadway"/>
                  <a:ea charset="-120" pitchFamily="18" typeface="DFPYeaSong-B5"/>
                </a:rPr>
                <a:t>3</a:t>
              </a:r>
            </a:p>
          </p:txBody>
        </p:sp>
      </p:grpSp>
      <p:sp>
        <p:nvSpPr>
          <p:cNvPr id="16" name="TextBox 15"/>
          <p:cNvSpPr txBox="1"/>
          <p:nvPr/>
        </p:nvSpPr>
        <p:spPr>
          <a:xfrm>
            <a:off x="5015461" y="1268762"/>
            <a:ext cx="6771395" cy="991210"/>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衡量一个会议是否有成效，一是要看会议是否能够形成有效的决策，二是要会后的决策是否能在规定的时间内实现。因此，会后的追踪非常重要，会后有追踪，才能把会议的决议形成生产力。</a:t>
            </a:r>
          </a:p>
        </p:txBody>
      </p:sp>
      <p:sp>
        <p:nvSpPr>
          <p:cNvPr id="17" name="TextBox 16"/>
          <p:cNvSpPr txBox="1"/>
          <p:nvPr/>
        </p:nvSpPr>
        <p:spPr>
          <a:xfrm>
            <a:off x="5915383" y="2492898"/>
            <a:ext cx="5871472" cy="744931"/>
          </a:xfrm>
          <a:prstGeom prst="rect">
            <a:avLst/>
          </a:prstGeom>
          <a:noFill/>
        </p:spPr>
        <p:txBody>
          <a:bodyPr wrap="square">
            <a:spAutoFit/>
          </a:bodyPr>
          <a:lstStyle/>
          <a:p>
            <a:pPr>
              <a:lnSpc>
                <a:spcPct val="134000"/>
              </a:lnSpc>
              <a:spcBef>
                <a:spcPts val="600"/>
              </a:spcBef>
              <a:defRPr/>
            </a:pPr>
            <a:r>
              <a:rPr altLang="zh-CN" lang="en-US" sz="1600">
                <a:solidFill>
                  <a:schemeClr val="tx1">
                    <a:lumMod val="65000"/>
                    <a:lumOff val="35000"/>
                  </a:schemeClr>
                </a:solidFill>
                <a:latin charset="-122" pitchFamily="34" typeface="微软雅黑"/>
                <a:ea charset="-122" pitchFamily="34" typeface="微软雅黑"/>
              </a:rPr>
              <a:t>1）会议记录要明确记录待追踪事项。以下为待《××会议追踪事项表》，可参考：</a:t>
            </a:r>
          </a:p>
        </p:txBody>
      </p:sp>
      <p:pic>
        <p:nvPicPr>
          <p:cNvPr id="18" name="Picture 1"/>
          <p:cNvPicPr>
            <a:picLocks noChangeArrowheads="1" noChangeAspect="1"/>
          </p:cNvPicPr>
          <p:nvPr/>
        </p:nvPicPr>
        <p:blipFill>
          <a:blip r:embed="rId2">
            <a:extLst>
              <a:ext uri="{28A0092B-C50C-407E-A947-70E740481C1C}">
                <a14:useLocalDpi/>
              </a:ext>
            </a:extLst>
          </a:blip>
          <a:srcRect b="12102" r="11484"/>
          <a:stretch>
            <a:fillRect/>
          </a:stretch>
        </p:blipFill>
        <p:spPr bwMode="auto">
          <a:xfrm>
            <a:off x="3790845" y="3462651"/>
            <a:ext cx="7828488" cy="19348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287530399"/>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 fill="hold" id="7"/>
                                        <p:tgtEl>
                                          <p:spTgt spid="10"/>
                                        </p:tgtEl>
                                        <p:attrNameLst>
                                          <p:attrName>ppt_x</p:attrName>
                                        </p:attrNameLst>
                                      </p:cBhvr>
                                      <p:tavLst>
                                        <p:tav tm="0">
                                          <p:val>
                                            <p:strVal val="1+#ppt_w/2"/>
                                          </p:val>
                                        </p:tav>
                                        <p:tav tm="100000">
                                          <p:val>
                                            <p:strVal val="#ppt_x"/>
                                          </p:val>
                                        </p:tav>
                                      </p:tavLst>
                                    </p:anim>
                                    <p:anim calcmode="lin" valueType="num">
                                      <p:cBhvr additive="base">
                                        <p:cTn dur="10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52" presetSubtype="0">
                                  <p:stCondLst>
                                    <p:cond delay="400"/>
                                  </p:stCondLst>
                                  <p:childTnLst>
                                    <p:set>
                                      <p:cBhvr>
                                        <p:cTn dur="1" fill="hold" id="10">
                                          <p:stCondLst>
                                            <p:cond delay="0"/>
                                          </p:stCondLst>
                                        </p:cTn>
                                        <p:tgtEl>
                                          <p:spTgt spid="16"/>
                                        </p:tgtEl>
                                        <p:attrNameLst>
                                          <p:attrName>style.visibility</p:attrName>
                                        </p:attrNameLst>
                                      </p:cBhvr>
                                      <p:to>
                                        <p:strVal val="visible"/>
                                      </p:to>
                                    </p:set>
                                    <p:animScale>
                                      <p:cBhvr>
                                        <p:cTn decel="50000" dur="1000" fill="hold" id="11">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
                                          <p:stCondLst>
                                            <p:cond delay="0"/>
                                          </p:stCondLst>
                                        </p:cTn>
                                        <p:tgtEl>
                                          <p:spTgt spid="16"/>
                                        </p:tgtEl>
                                        <p:attrNameLst>
                                          <p:attrName>ppt_x</p:attrName>
                                          <p:attrName>ppt_y</p:attrName>
                                        </p:attrNameLst>
                                      </p:cBhvr>
                                    </p:animMotion>
                                    <p:animEffect filter="fade" transition="in">
                                      <p:cBhvr>
                                        <p:cTn dur="1000" id="13"/>
                                        <p:tgtEl>
                                          <p:spTgt spid="16"/>
                                        </p:tgtEl>
                                      </p:cBhvr>
                                    </p:animEffect>
                                  </p:childTnLst>
                                </p:cTn>
                              </p:par>
                              <p:par>
                                <p:cTn fill="hold" grpId="0" id="14" nodeType="withEffect" presetClass="entr" presetID="52" presetSubtype="0">
                                  <p:stCondLst>
                                    <p:cond delay="600"/>
                                  </p:stCondLst>
                                  <p:childTnLst>
                                    <p:set>
                                      <p:cBhvr>
                                        <p:cTn dur="1" fill="hold" id="15">
                                          <p:stCondLst>
                                            <p:cond delay="0"/>
                                          </p:stCondLst>
                                        </p:cTn>
                                        <p:tgtEl>
                                          <p:spTgt spid="17"/>
                                        </p:tgtEl>
                                        <p:attrNameLst>
                                          <p:attrName>style.visibility</p:attrName>
                                        </p:attrNameLst>
                                      </p:cBhvr>
                                      <p:to>
                                        <p:strVal val="visible"/>
                                      </p:to>
                                    </p:set>
                                    <p:animScale>
                                      <p:cBhvr>
                                        <p:cTn decel="50000" dur="1000" fill="hold" id="16">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17"/>
                                        </p:tgtEl>
                                        <p:attrNameLst>
                                          <p:attrName>ppt_x</p:attrName>
                                          <p:attrName>ppt_y</p:attrName>
                                        </p:attrNameLst>
                                      </p:cBhvr>
                                    </p:animMotion>
                                    <p:animEffect filter="fade" transition="in">
                                      <p:cBhvr>
                                        <p:cTn dur="1000" id="18"/>
                                        <p:tgtEl>
                                          <p:spTgt spid="17"/>
                                        </p:tgtEl>
                                      </p:cBhvr>
                                    </p:animEffect>
                                  </p:childTnLst>
                                </p:cTn>
                              </p:par>
                              <p:par>
                                <p:cTn fill="hold" id="19" nodeType="withEffect" presetClass="entr" presetID="52" presetSubtype="0">
                                  <p:stCondLst>
                                    <p:cond delay="800"/>
                                  </p:stCondLst>
                                  <p:childTnLst>
                                    <p:set>
                                      <p:cBhvr>
                                        <p:cTn dur="1" fill="hold" id="20">
                                          <p:stCondLst>
                                            <p:cond delay="0"/>
                                          </p:stCondLst>
                                        </p:cTn>
                                        <p:tgtEl>
                                          <p:spTgt spid="18"/>
                                        </p:tgtEl>
                                        <p:attrNameLst>
                                          <p:attrName>style.visibility</p:attrName>
                                        </p:attrNameLst>
                                      </p:cBhvr>
                                      <p:to>
                                        <p:strVal val="visible"/>
                                      </p:to>
                                    </p:set>
                                    <p:animScale>
                                      <p:cBhvr>
                                        <p:cTn decel="50000" dur="1000" fill="hold" id="21">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18"/>
                                        </p:tgtEl>
                                        <p:attrNameLst>
                                          <p:attrName>ppt_x</p:attrName>
                                          <p:attrName>ppt_y</p:attrName>
                                        </p:attrNameLst>
                                      </p:cBhvr>
                                    </p:animMotion>
                                    <p:animEffect filter="fade" transition="in">
                                      <p:cBhvr>
                                        <p:cTn dur="1000" id="2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8"/>
          <p:cNvSpPr txBox="1"/>
          <p:nvPr/>
        </p:nvSpPr>
        <p:spPr>
          <a:xfrm>
            <a:off x="5015461" y="1268762"/>
            <a:ext cx="6771395" cy="991210"/>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衡量一个会议是否有成效，一是要看会议是否能够形成有效的决策，二是要会后的决策是否能在规定的时间内实现。因此，会后的追踪非常重要，会后有追踪，才能把会议的决议形成生产力。</a:t>
            </a:r>
          </a:p>
        </p:txBody>
      </p:sp>
      <p:sp>
        <p:nvSpPr>
          <p:cNvPr id="20" name="TextBox 19"/>
          <p:cNvSpPr txBox="1"/>
          <p:nvPr/>
        </p:nvSpPr>
        <p:spPr>
          <a:xfrm>
            <a:off x="5915383" y="2492898"/>
            <a:ext cx="5871472" cy="1071677"/>
          </a:xfrm>
          <a:prstGeom prst="rect">
            <a:avLst/>
          </a:prstGeom>
          <a:noFill/>
        </p:spPr>
        <p:txBody>
          <a:bodyPr wrap="square">
            <a:spAutoFit/>
          </a:bodyPr>
          <a:lstStyle/>
          <a:p>
            <a:pPr>
              <a:lnSpc>
                <a:spcPct val="134000"/>
              </a:lnSpc>
              <a:spcBef>
                <a:spcPts val="600"/>
              </a:spcBef>
              <a:defRPr/>
            </a:pPr>
            <a:r>
              <a:rPr altLang="zh-CN" lang="en-US" sz="1600">
                <a:solidFill>
                  <a:schemeClr val="tx1">
                    <a:lumMod val="65000"/>
                    <a:lumOff val="35000"/>
                  </a:schemeClr>
                </a:solidFill>
                <a:latin charset="-122" pitchFamily="34" typeface="微软雅黑"/>
                <a:ea charset="-122" pitchFamily="34" typeface="微软雅黑"/>
              </a:rPr>
              <a:t>2）会议发起人要指定专人（会议主持人、记录人或其他人员）来追踪待完成工作的进度，并明确指出追踪的频率（多久追踪一次）和汇报的频率（多久汇报一次），直至所有事项彻底完成。</a:t>
            </a:r>
          </a:p>
        </p:txBody>
      </p:sp>
      <p:pic>
        <p:nvPicPr>
          <p:cNvPr descr="C:\Documents and Settings\tdz\桌面\新建文件夹\34-1103231J25323.jpg" id="21" name="Picture 2"/>
          <p:cNvPicPr>
            <a:picLocks noChangeArrowheads="1" noChangeAspect="1"/>
          </p:cNvPicPr>
          <p:nvPr/>
        </p:nvPicPr>
        <p:blipFill>
          <a:blip r:embed="rId2">
            <a:extLst>
              <a:ext uri="{28A0092B-C50C-407E-A947-70E740481C1C}">
                <a14:useLocalDpi/>
              </a:ext>
            </a:extLst>
          </a:blip>
          <a:stretch>
            <a:fillRect/>
          </a:stretch>
        </p:blipFill>
        <p:spPr bwMode="auto">
          <a:xfrm>
            <a:off x="7140526" y="4060074"/>
            <a:ext cx="4260107" cy="2546500"/>
          </a:xfrm>
          <a:prstGeom prst="rect">
            <a:avLst/>
          </a:prstGeom>
          <a:noFill/>
          <a:ln>
            <a:solidFill>
              <a:srgbClr val="0883C8"/>
            </a:solidFill>
          </a:ln>
          <a:extLst>
            <a:ext uri="{909E8E84-426E-40DD-AFC4-6F175D3DCCD1}">
              <a14:hiddenFill>
                <a:solidFill>
                  <a:srgbClr val="FFFFFF"/>
                </a:solidFill>
              </a14:hiddenFill>
            </a:ext>
          </a:extLst>
        </p:spPr>
      </p:pic>
    </p:spTree>
    <p:extLst>
      <p:ext uri="{BB962C8B-B14F-4D97-AF65-F5344CB8AC3E}">
        <p14:creationId val="1185033384"/>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400"/>
                                  </p:stCondLst>
                                  <p:childTnLst>
                                    <p:set>
                                      <p:cBhvr>
                                        <p:cTn dur="1" fill="hold" id="6">
                                          <p:stCondLst>
                                            <p:cond delay="0"/>
                                          </p:stCondLst>
                                        </p:cTn>
                                        <p:tgtEl>
                                          <p:spTgt spid="19"/>
                                        </p:tgtEl>
                                        <p:attrNameLst>
                                          <p:attrName>style.visibility</p:attrName>
                                        </p:attrNameLst>
                                      </p:cBhvr>
                                      <p:to>
                                        <p:strVal val="visible"/>
                                      </p:to>
                                    </p:set>
                                    <p:animScale>
                                      <p:cBhvr>
                                        <p:cTn decel="50000" dur="1000" fill="hold" id="7">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9"/>
                                        </p:tgtEl>
                                        <p:attrNameLst>
                                          <p:attrName>ppt_x</p:attrName>
                                          <p:attrName>ppt_y</p:attrName>
                                        </p:attrNameLst>
                                      </p:cBhvr>
                                    </p:animMotion>
                                    <p:animEffect filter="fade" transition="in">
                                      <p:cBhvr>
                                        <p:cTn dur="1000" id="9"/>
                                        <p:tgtEl>
                                          <p:spTgt spid="19"/>
                                        </p:tgtEl>
                                      </p:cBhvr>
                                    </p:animEffect>
                                  </p:childTnLst>
                                </p:cTn>
                              </p:par>
                              <p:par>
                                <p:cTn fill="hold" grpId="0" id="10" nodeType="withEffect" presetClass="entr" presetID="52" presetSubtype="0">
                                  <p:stCondLst>
                                    <p:cond delay="600"/>
                                  </p:stCondLst>
                                  <p:childTnLst>
                                    <p:set>
                                      <p:cBhvr>
                                        <p:cTn dur="1" fill="hold" id="11">
                                          <p:stCondLst>
                                            <p:cond delay="0"/>
                                          </p:stCondLst>
                                        </p:cTn>
                                        <p:tgtEl>
                                          <p:spTgt spid="20"/>
                                        </p:tgtEl>
                                        <p:attrNameLst>
                                          <p:attrName>style.visibility</p:attrName>
                                        </p:attrNameLst>
                                      </p:cBhvr>
                                      <p:to>
                                        <p:strVal val="visible"/>
                                      </p:to>
                                    </p:set>
                                    <p:animScale>
                                      <p:cBhvr>
                                        <p:cTn decel="50000" dur="1000" fill="hold" id="12">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20"/>
                                        </p:tgtEl>
                                        <p:attrNameLst>
                                          <p:attrName>ppt_x</p:attrName>
                                          <p:attrName>ppt_y</p:attrName>
                                        </p:attrNameLst>
                                      </p:cBhvr>
                                    </p:animMotion>
                                    <p:animEffect filter="fade" transition="in">
                                      <p:cBhvr>
                                        <p:cTn dur="1000" id="14"/>
                                        <p:tgtEl>
                                          <p:spTgt spid="20"/>
                                        </p:tgtEl>
                                      </p:cBhvr>
                                    </p:animEffect>
                                  </p:childTnLst>
                                </p:cTn>
                              </p:par>
                              <p:par>
                                <p:cTn fill="hold" id="15" nodeType="withEffect" presetClass="entr" presetID="52" presetSubtype="0">
                                  <p:stCondLst>
                                    <p:cond delay="800"/>
                                  </p:stCondLst>
                                  <p:childTnLst>
                                    <p:set>
                                      <p:cBhvr>
                                        <p:cTn dur="1" fill="hold" id="16">
                                          <p:stCondLst>
                                            <p:cond delay="0"/>
                                          </p:stCondLst>
                                        </p:cTn>
                                        <p:tgtEl>
                                          <p:spTgt spid="21"/>
                                        </p:tgtEl>
                                        <p:attrNameLst>
                                          <p:attrName>style.visibility</p:attrName>
                                        </p:attrNameLst>
                                      </p:cBhvr>
                                      <p:to>
                                        <p:strVal val="visible"/>
                                      </p:to>
                                    </p:set>
                                    <p:animScale>
                                      <p:cBhvr>
                                        <p:cTn decel="50000" dur="1000" fill="hold" id="17">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1"/>
                                        </p:tgtEl>
                                        <p:attrNameLst>
                                          <p:attrName>ppt_x</p:attrName>
                                          <p:attrName>ppt_y</p:attrName>
                                        </p:attrNameLst>
                                      </p:cBhvr>
                                    </p:animMotion>
                                    <p:animEffect filter="fade" transition="in">
                                      <p:cBhvr>
                                        <p:cTn dur="1000" id="1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5015461" y="1268762"/>
            <a:ext cx="6771395" cy="991210"/>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衡量一个会议是否有成效，一是要看会议是否能够形成有效的决策，二是要会后的决策是否能在规定的时间内实现。因此，会后的追踪非常重要，会后有追踪，才能把会议的决议形成生产力。</a:t>
            </a:r>
          </a:p>
        </p:txBody>
      </p:sp>
      <p:sp>
        <p:nvSpPr>
          <p:cNvPr id="6" name="TextBox 5"/>
          <p:cNvSpPr txBox="1"/>
          <p:nvPr/>
        </p:nvSpPr>
        <p:spPr>
          <a:xfrm>
            <a:off x="5915383" y="2492896"/>
            <a:ext cx="5871472" cy="1725168"/>
          </a:xfrm>
          <a:prstGeom prst="rect">
            <a:avLst/>
          </a:prstGeom>
          <a:noFill/>
        </p:spPr>
        <p:txBody>
          <a:bodyPr wrap="square">
            <a:spAutoFit/>
          </a:bodyPr>
          <a:lstStyle/>
          <a:p>
            <a:pPr>
              <a:lnSpc>
                <a:spcPct val="134000"/>
              </a:lnSpc>
              <a:spcBef>
                <a:spcPts val="600"/>
              </a:spcBef>
              <a:defRPr/>
            </a:pPr>
            <a:r>
              <a:rPr altLang="zh-CN" lang="en-US" sz="1600">
                <a:solidFill>
                  <a:schemeClr val="tx1">
                    <a:lumMod val="65000"/>
                    <a:lumOff val="35000"/>
                  </a:schemeClr>
                </a:solidFill>
                <a:latin charset="-122" pitchFamily="34" typeface="微软雅黑"/>
                <a:ea charset="-122" pitchFamily="34" typeface="微软雅黑"/>
              </a:rPr>
              <a:t>3）如是例行会议，可以在下一次会议前，整理出待完成事项表的追踪情况（可在上述表格中，再增加一列“至×月×日实际完成情况”），在例会上公开晒进度，以督促相关人员保质保量地完成任务。同时，此份表格中的已完成事项可删除，未完成事项集中整理后，可作为此次会议的附件再发送给全体与会人员。</a:t>
            </a:r>
          </a:p>
        </p:txBody>
      </p:sp>
      <p:pic>
        <p:nvPicPr>
          <p:cNvPr descr="E:\仝德志文件，勿删！\03-参考文档\！PPT图片及版面资源\06-PPT精选插图\12-标签\29EBA45D9FC871B7894C45C38B62C1E1.png" id="7" name="Picture 3"/>
          <p:cNvPicPr>
            <a:picLocks noChangeArrowheads="1" noChangeAspect="1"/>
          </p:cNvPicPr>
          <p:nvPr/>
        </p:nvPicPr>
        <p:blipFill>
          <a:blip r:embed="rId2">
            <a:extLst>
              <a:ext uri="{28A0092B-C50C-407E-A947-70E740481C1C}">
                <a14:useLocalDpi/>
              </a:ext>
            </a:extLst>
          </a:blip>
          <a:stretch>
            <a:fillRect/>
          </a:stretch>
        </p:blipFill>
        <p:spPr bwMode="auto">
          <a:xfrm>
            <a:off x="9049483" y="4408718"/>
            <a:ext cx="2439353" cy="2438400"/>
          </a:xfrm>
          <a:prstGeom prst="rect">
            <a:avLst/>
          </a:prstGeom>
          <a:noFill/>
          <a:extLst>
            <a:ext uri="{909E8E84-426E-40DD-AFC4-6F175D3DCCD1}">
              <a14:hiddenFill>
                <a:solidFill>
                  <a:srgbClr val="FFFFFF"/>
                </a:solidFill>
              </a14:hiddenFill>
            </a:ext>
          </a:extLst>
        </p:spPr>
      </p:pic>
    </p:spTree>
    <p:extLst>
      <p:ext uri="{BB962C8B-B14F-4D97-AF65-F5344CB8AC3E}">
        <p14:creationId val="3731365161"/>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400"/>
                                  </p:stCondLst>
                                  <p:childTnLst>
                                    <p:set>
                                      <p:cBhvr>
                                        <p:cTn dur="1" fill="hold" id="6">
                                          <p:stCondLst>
                                            <p:cond delay="0"/>
                                          </p:stCondLst>
                                        </p:cTn>
                                        <p:tgtEl>
                                          <p:spTgt spid="5"/>
                                        </p:tgtEl>
                                        <p:attrNameLst>
                                          <p:attrName>style.visibility</p:attrName>
                                        </p:attrNameLst>
                                      </p:cBhvr>
                                      <p:to>
                                        <p:strVal val="visible"/>
                                      </p:to>
                                    </p:set>
                                    <p:animScale>
                                      <p:cBhvr>
                                        <p:cTn decel="50000" dur="1000" fill="hold" id="7">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5"/>
                                        </p:tgtEl>
                                        <p:attrNameLst>
                                          <p:attrName>ppt_x</p:attrName>
                                          <p:attrName>ppt_y</p:attrName>
                                        </p:attrNameLst>
                                      </p:cBhvr>
                                    </p:animMotion>
                                    <p:animEffect filter="fade" transition="in">
                                      <p:cBhvr>
                                        <p:cTn dur="1000" id="9"/>
                                        <p:tgtEl>
                                          <p:spTgt spid="5"/>
                                        </p:tgtEl>
                                      </p:cBhvr>
                                    </p:animEffect>
                                  </p:childTnLst>
                                </p:cTn>
                              </p:par>
                              <p:par>
                                <p:cTn fill="hold" grpId="0" id="10" nodeType="withEffect" presetClass="entr" presetID="52" presetSubtype="0">
                                  <p:stCondLst>
                                    <p:cond delay="600"/>
                                  </p:stCondLst>
                                  <p:childTnLst>
                                    <p:set>
                                      <p:cBhvr>
                                        <p:cTn dur="1" fill="hold" id="11">
                                          <p:stCondLst>
                                            <p:cond delay="0"/>
                                          </p:stCondLst>
                                        </p:cTn>
                                        <p:tgtEl>
                                          <p:spTgt spid="6"/>
                                        </p:tgtEl>
                                        <p:attrNameLst>
                                          <p:attrName>style.visibility</p:attrName>
                                        </p:attrNameLst>
                                      </p:cBhvr>
                                      <p:to>
                                        <p:strVal val="visible"/>
                                      </p:to>
                                    </p:set>
                                    <p:animScale>
                                      <p:cBhvr>
                                        <p:cTn decel="50000" dur="1000" fill="hold" id="12">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6"/>
                                        </p:tgtEl>
                                        <p:attrNameLst>
                                          <p:attrName>ppt_x</p:attrName>
                                          <p:attrName>ppt_y</p:attrName>
                                        </p:attrNameLst>
                                      </p:cBhvr>
                                    </p:animMotion>
                                    <p:animEffect filter="fade" transition="in">
                                      <p:cBhvr>
                                        <p:cTn dur="1000" id="14"/>
                                        <p:tgtEl>
                                          <p:spTgt spid="6"/>
                                        </p:tgtEl>
                                      </p:cBhvr>
                                    </p:animEffect>
                                  </p:childTnLst>
                                </p:cTn>
                              </p:par>
                              <p:par>
                                <p:cTn fill="hold" id="15" nodeType="withEffect" presetClass="entr" presetID="52" presetSubtype="0">
                                  <p:stCondLst>
                                    <p:cond delay="800"/>
                                  </p:stCondLst>
                                  <p:childTnLst>
                                    <p:set>
                                      <p:cBhvr>
                                        <p:cTn dur="1" fill="hold" id="16">
                                          <p:stCondLst>
                                            <p:cond delay="0"/>
                                          </p:stCondLst>
                                        </p:cTn>
                                        <p:tgtEl>
                                          <p:spTgt spid="7"/>
                                        </p:tgtEl>
                                        <p:attrNameLst>
                                          <p:attrName>style.visibility</p:attrName>
                                        </p:attrNameLst>
                                      </p:cBhvr>
                                      <p:to>
                                        <p:strVal val="visible"/>
                                      </p:to>
                                    </p:set>
                                    <p:animScale>
                                      <p:cBhvr>
                                        <p:cTn decel="50000" dur="1000" fill="hold" id="17">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7"/>
                                        </p:tgtEl>
                                        <p:attrNameLst>
                                          <p:attrName>ppt_x</p:attrName>
                                          <p:attrName>ppt_y</p:attrName>
                                        </p:attrNameLst>
                                      </p:cBhvr>
                                    </p:animMotion>
                                    <p:animEffect filter="fade" transition="in">
                                      <p:cBhvr>
                                        <p:cTn dur="10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3067086448"/>
      </p:ext>
    </p:extLst>
  </p:cSld>
  <p:clrMapOvr>
    <a:masterClrMapping/>
  </p:clrMapOvr>
  <p:transition>
    <p:blinds dir="vert"/>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Group 43"/>
          <p:cNvGrpSpPr>
            <a:grpSpLocks noChangeAspect="1"/>
          </p:cNvGrpSpPr>
          <p:nvPr/>
        </p:nvGrpSpPr>
        <p:grpSpPr>
          <a:xfrm>
            <a:off x="10173810" y="6051951"/>
            <a:ext cx="109337" cy="519415"/>
            <a:chOff x="385" y="-748"/>
            <a:chExt cx="1018" cy="4838"/>
          </a:xfrm>
        </p:grpSpPr>
        <p:sp>
          <p:nvSpPr>
            <p:cNvPr id="11" name="AutoShape 44"/>
            <p:cNvSpPr>
              <a:spLocks noChangeArrowheads="1"/>
            </p:cNvSpPr>
            <p:nvPr/>
          </p:nvSpPr>
          <p:spPr bwMode="auto">
            <a:xfrm flipV="1">
              <a:off x="385" y="177"/>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12" name="Group 45"/>
            <p:cNvGrpSpPr/>
            <p:nvPr/>
          </p:nvGrpSpPr>
          <p:grpSpPr>
            <a:xfrm flipV="1">
              <a:off x="397" y="-747"/>
              <a:ext cx="994" cy="4837"/>
              <a:chOff x="680" y="-870"/>
              <a:chExt cx="1086" cy="5285"/>
            </a:xfrm>
          </p:grpSpPr>
          <p:sp>
            <p:nvSpPr>
              <p:cNvPr id="16" name="AutoShape 46"/>
              <p:cNvSpPr>
                <a:spLocks noChangeArrowheads="1"/>
              </p:cNvSpPr>
              <p:nvPr/>
            </p:nvSpPr>
            <p:spPr bwMode="auto">
              <a:xfrm>
                <a:off x="680" y="-31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17" name="AutoShape 47"/>
              <p:cNvSpPr>
                <a:spLocks noChangeArrowheads="1"/>
              </p:cNvSpPr>
              <p:nvPr/>
            </p:nvSpPr>
            <p:spPr bwMode="auto">
              <a:xfrm>
                <a:off x="710" y="-318"/>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13" name="Group 48"/>
            <p:cNvGrpSpPr/>
            <p:nvPr/>
          </p:nvGrpSpPr>
          <p:grpSpPr>
            <a:xfrm flipV="1">
              <a:off x="511" y="-748"/>
              <a:ext cx="766" cy="4838"/>
              <a:chOff x="680" y="-1656"/>
              <a:chExt cx="1086" cy="6859"/>
            </a:xfrm>
          </p:grpSpPr>
          <p:sp>
            <p:nvSpPr>
              <p:cNvPr id="14" name="AutoShape 49"/>
              <p:cNvSpPr>
                <a:spLocks noChangeArrowheads="1"/>
              </p:cNvSpPr>
              <p:nvPr/>
            </p:nvSpPr>
            <p:spPr bwMode="auto">
              <a:xfrm>
                <a:off x="680" y="-939"/>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15" name="AutoShape 50"/>
              <p:cNvSpPr>
                <a:spLocks noChangeArrowheads="1"/>
              </p:cNvSpPr>
              <p:nvPr/>
            </p:nvSpPr>
            <p:spPr bwMode="auto">
              <a:xfrm>
                <a:off x="710" y="-939"/>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sp>
        <p:nvSpPr>
          <p:cNvPr id="19" name="弧形2"/>
          <p:cNvSpPr/>
          <p:nvPr/>
        </p:nvSpPr>
        <p:spPr>
          <a:xfrm>
            <a:off x="6499122" y="2754674"/>
            <a:ext cx="3126649" cy="3125428"/>
          </a:xfrm>
          <a:prstGeom prst="blockArc">
            <a:avLst>
              <a:gd fmla="val 5400000" name="adj1"/>
              <a:gd fmla="val 16200000" name="adj2"/>
              <a:gd fmla="val 4642" name="adj3"/>
            </a:avLst>
          </a:pr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lstStyle/>
          <a:p/>
        </p:txBody>
      </p:sp>
      <p:sp>
        <p:nvSpPr>
          <p:cNvPr id="20" name="弧形1"/>
          <p:cNvSpPr/>
          <p:nvPr/>
        </p:nvSpPr>
        <p:spPr>
          <a:xfrm>
            <a:off x="6499122" y="2754674"/>
            <a:ext cx="3126649" cy="3125428"/>
          </a:xfrm>
          <a:prstGeom prst="blockArc">
            <a:avLst>
              <a:gd fmla="val 16200000" name="adj1"/>
              <a:gd fmla="val 5400000" name="adj2"/>
              <a:gd fmla="val 4642" name="adj3"/>
            </a:avLst>
          </a:pr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lstStyle/>
          <a:p/>
        </p:txBody>
      </p:sp>
      <p:grpSp>
        <p:nvGrpSpPr>
          <p:cNvPr id="21" name="中心圆"/>
          <p:cNvGrpSpPr/>
          <p:nvPr/>
        </p:nvGrpSpPr>
        <p:grpSpPr>
          <a:xfrm>
            <a:off x="7080747" y="3370004"/>
            <a:ext cx="1931991" cy="1931674"/>
            <a:chOff x="3590682" y="2380117"/>
            <a:chExt cx="1931237" cy="1931674"/>
          </a:xfrm>
        </p:grpSpPr>
        <p:sp>
          <p:nvSpPr>
            <p:cNvPr id="22" name="Oval 19"/>
            <p:cNvSpPr>
              <a:spLocks noChangeArrowheads="1"/>
            </p:cNvSpPr>
            <p:nvPr/>
          </p:nvSpPr>
          <p:spPr bwMode="auto">
            <a:xfrm>
              <a:off x="3590682" y="2380117"/>
              <a:ext cx="1931237" cy="1931674"/>
            </a:xfrm>
            <a:prstGeom prst="ellipse">
              <a:avLst/>
            </a:prstGeom>
            <a:gradFill rotWithShape="1">
              <a:gsLst>
                <a:gs pos="0">
                  <a:srgbClr val="2676FF">
                    <a:lumMod val="60000"/>
                    <a:lumOff val="40000"/>
                  </a:srgbClr>
                </a:gs>
                <a:gs pos="100000">
                  <a:srgbClr val="2676FF"/>
                </a:gs>
              </a:gsLst>
              <a:path path="shape">
                <a:fillToRect b="50000" l="50000" r="50000" t="50000"/>
              </a:path>
            </a:gradFill>
            <a:ln w="9525">
              <a:solidFill>
                <a:srgbClr val="2676FF"/>
              </a:solidFill>
              <a:round/>
            </a:ln>
            <a:effectLst/>
          </p:spPr>
          <p:txBody>
            <a:bodyPr anchor="ctr" wrap="none"/>
            <a:lstStyle/>
            <a:p>
              <a:pPr algn="ctr">
                <a:defRPr/>
              </a:pPr>
              <a:r>
                <a:rPr altLang="en-US" b="1" kern="0" lang="zh-CN" sz="4800">
                  <a:solidFill>
                    <a:srgbClr val="FFFFFF"/>
                  </a:solidFill>
                  <a:latin charset="0" pitchFamily="34" typeface="Arial"/>
                  <a:ea charset="-122" pitchFamily="34" typeface="微软雅黑"/>
                </a:rPr>
                <a:t>会议</a:t>
              </a:r>
            </a:p>
          </p:txBody>
        </p:sp>
        <p:sp>
          <p:nvSpPr>
            <p:cNvPr id="23" name="未知"/>
            <p:cNvSpPr/>
            <p:nvPr/>
          </p:nvSpPr>
          <p:spPr bwMode="auto">
            <a:xfrm>
              <a:off x="3812200" y="2424431"/>
              <a:ext cx="1490214" cy="727147"/>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ea charset="-122" pitchFamily="34" typeface="微软雅黑"/>
              </a:endParaRPr>
            </a:p>
          </p:txBody>
        </p:sp>
      </p:grpSp>
      <p:grpSp>
        <p:nvGrpSpPr>
          <p:cNvPr id="24" name="浅色2"/>
          <p:cNvGrpSpPr/>
          <p:nvPr/>
        </p:nvGrpSpPr>
        <p:grpSpPr>
          <a:xfrm>
            <a:off x="7558540" y="5373913"/>
            <a:ext cx="1007811" cy="1007417"/>
            <a:chOff x="4068292" y="1398844"/>
            <a:chExt cx="1007417" cy="1007417"/>
          </a:xfrm>
        </p:grpSpPr>
        <p:sp>
          <p:nvSpPr>
            <p:cNvPr id="25" name="椭圆 24"/>
            <p:cNvSpPr/>
            <p:nvPr/>
          </p:nvSpPr>
          <p:spPr>
            <a:xfrm>
              <a:off x="4068292" y="1398844"/>
              <a:ext cx="1007417" cy="1007417"/>
            </a:xfrm>
            <a:prstGeom prst="ellipse">
              <a:avLst/>
            </a:prstGeom>
            <a:gradFill rotWithShape="1">
              <a:gsLst>
                <a:gs pos="0">
                  <a:srgbClr val="F8F8F8"/>
                </a:gs>
                <a:gs pos="100000">
                  <a:srgbClr val="DDDDDD"/>
                </a:gs>
              </a:gsLst>
              <a:path path="shape">
                <a:fillToRect b="50000" l="50000" r="50000" t="50000"/>
              </a:path>
            </a:gradFill>
            <a:ln>
              <a:solidFill>
                <a:srgbClr val="DDDDDD"/>
              </a:solidFill>
            </a:ln>
          </p:spPr>
          <p:txBody>
            <a:bodyPr anchor="ctr" wrap="none"/>
            <a:lstStyle/>
            <a:p>
              <a:pPr algn="ctr">
                <a:defRPr/>
              </a:pPr>
              <a:r>
                <a:rPr altLang="en-US" b="1" kern="0" lang="zh-CN" sz="2000">
                  <a:solidFill>
                    <a:srgbClr val="888888"/>
                  </a:solidFill>
                  <a:ea charset="-122" pitchFamily="34" typeface="微软雅黑"/>
                </a:rPr>
                <a:t>习</a:t>
              </a:r>
            </a:p>
          </p:txBody>
        </p:sp>
        <p:sp>
          <p:nvSpPr>
            <p:cNvPr id="26" name="椭圆 10"/>
            <p:cNvSpPr/>
            <p:nvPr/>
          </p:nvSpPr>
          <p:spPr>
            <a:xfrm>
              <a:off x="4215825" y="1546377"/>
              <a:ext cx="712351" cy="712351"/>
            </a:xfrm>
            <a:prstGeom prst="rect">
              <a:avLst/>
            </a:prstGeom>
            <a:noFill/>
            <a:ln>
              <a:noFill/>
            </a:ln>
            <a:effectLst/>
          </p:spPr>
          <p:txBody>
            <a:bodyPr anchor="ctr" anchorCtr="0" bIns="27940" lIns="27940" numCol="1" rIns="27940" spcCol="1270" spcFirstLastPara="0" tIns="27940" vert="horz" wrap="square">
              <a:noAutofit/>
            </a:bodyPr>
            <a:lstStyle/>
            <a:p>
              <a:pPr algn="ctr" defTabSz="977900">
                <a:lnSpc>
                  <a:spcPct val="90000"/>
                </a:lnSpc>
                <a:spcBef>
                  <a:spcPct val="0"/>
                </a:spcBef>
                <a:spcAft>
                  <a:spcPct val="35000"/>
                </a:spcAft>
                <a:defRPr/>
              </a:pPr>
              <a:endParaRPr altLang="en-US" lang="zh-CN" sz="2200">
                <a:solidFill>
                  <a:sysClr lastClr="FFFFFF" val="window"/>
                </a:solidFill>
                <a:latin typeface="Calibri"/>
                <a:ea typeface="宋体"/>
              </a:endParaRPr>
            </a:p>
          </p:txBody>
        </p:sp>
        <p:sp>
          <p:nvSpPr>
            <p:cNvPr id="27" name="未知"/>
            <p:cNvSpPr/>
            <p:nvPr/>
          </p:nvSpPr>
          <p:spPr bwMode="auto">
            <a:xfrm>
              <a:off x="4145130" y="1415449"/>
              <a:ext cx="860257" cy="419761"/>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ea charset="-122" pitchFamily="34" typeface="微软雅黑"/>
              </a:endParaRPr>
            </a:p>
          </p:txBody>
        </p:sp>
      </p:grpSp>
      <p:grpSp>
        <p:nvGrpSpPr>
          <p:cNvPr id="28" name="浅色1"/>
          <p:cNvGrpSpPr/>
          <p:nvPr/>
        </p:nvGrpSpPr>
        <p:grpSpPr>
          <a:xfrm>
            <a:off x="7558540" y="2300870"/>
            <a:ext cx="1007811" cy="1007417"/>
            <a:chOff x="4068292" y="1398844"/>
            <a:chExt cx="1007417" cy="1007417"/>
          </a:xfrm>
        </p:grpSpPr>
        <p:sp>
          <p:nvSpPr>
            <p:cNvPr id="29" name="椭圆 28"/>
            <p:cNvSpPr/>
            <p:nvPr/>
          </p:nvSpPr>
          <p:spPr>
            <a:xfrm>
              <a:off x="4068292" y="1398844"/>
              <a:ext cx="1007417" cy="1007417"/>
            </a:xfrm>
            <a:prstGeom prst="ellipse">
              <a:avLst/>
            </a:prstGeom>
            <a:gradFill rotWithShape="1">
              <a:gsLst>
                <a:gs pos="0">
                  <a:srgbClr val="F8F8F8"/>
                </a:gs>
                <a:gs pos="100000">
                  <a:srgbClr val="DDDDDD"/>
                </a:gs>
              </a:gsLst>
              <a:path path="shape">
                <a:fillToRect b="50000" l="50000" r="50000" t="50000"/>
              </a:path>
            </a:gradFill>
            <a:ln>
              <a:solidFill>
                <a:srgbClr val="DDDDDD"/>
              </a:solidFill>
            </a:ln>
          </p:spPr>
          <p:txBody>
            <a:bodyPr anchor="ctr" wrap="none"/>
            <a:lstStyle/>
            <a:p>
              <a:pPr algn="ctr">
                <a:defRPr/>
              </a:pPr>
              <a:r>
                <a:rPr altLang="en-US" b="1" kern="0" lang="zh-CN" sz="2000">
                  <a:solidFill>
                    <a:srgbClr val="888888"/>
                  </a:solidFill>
                  <a:ea charset="-122" pitchFamily="34" typeface="微软雅黑"/>
                </a:rPr>
                <a:t>学</a:t>
              </a:r>
            </a:p>
          </p:txBody>
        </p:sp>
        <p:sp>
          <p:nvSpPr>
            <p:cNvPr id="30" name="椭圆 10"/>
            <p:cNvSpPr/>
            <p:nvPr/>
          </p:nvSpPr>
          <p:spPr>
            <a:xfrm>
              <a:off x="4215825" y="1546377"/>
              <a:ext cx="712351" cy="712351"/>
            </a:xfrm>
            <a:prstGeom prst="rect">
              <a:avLst/>
            </a:prstGeom>
            <a:noFill/>
            <a:ln>
              <a:noFill/>
            </a:ln>
            <a:effectLst/>
          </p:spPr>
          <p:txBody>
            <a:bodyPr anchor="ctr" anchorCtr="0" bIns="27940" lIns="27940" numCol="1" rIns="27940" spcCol="1270" spcFirstLastPara="0" tIns="27940" vert="horz" wrap="square">
              <a:noAutofit/>
            </a:bodyPr>
            <a:lstStyle/>
            <a:p>
              <a:pPr algn="ctr" defTabSz="977900">
                <a:lnSpc>
                  <a:spcPct val="90000"/>
                </a:lnSpc>
                <a:spcBef>
                  <a:spcPct val="0"/>
                </a:spcBef>
                <a:spcAft>
                  <a:spcPct val="35000"/>
                </a:spcAft>
                <a:defRPr/>
              </a:pPr>
              <a:endParaRPr altLang="en-US" lang="zh-CN" sz="2200">
                <a:solidFill>
                  <a:sysClr lastClr="FFFFFF" val="window"/>
                </a:solidFill>
                <a:latin typeface="Calibri"/>
                <a:ea typeface="宋体"/>
              </a:endParaRPr>
            </a:p>
          </p:txBody>
        </p:sp>
        <p:sp>
          <p:nvSpPr>
            <p:cNvPr id="31" name="未知"/>
            <p:cNvSpPr/>
            <p:nvPr/>
          </p:nvSpPr>
          <p:spPr bwMode="auto">
            <a:xfrm>
              <a:off x="4145130" y="1415449"/>
              <a:ext cx="860257" cy="419761"/>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ea charset="-122" pitchFamily="34" typeface="微软雅黑"/>
              </a:endParaRPr>
            </a:p>
          </p:txBody>
        </p:sp>
      </p:grpSp>
      <p:grpSp>
        <p:nvGrpSpPr>
          <p:cNvPr id="32" name="深色2"/>
          <p:cNvGrpSpPr/>
          <p:nvPr/>
        </p:nvGrpSpPr>
        <p:grpSpPr>
          <a:xfrm>
            <a:off x="7562139" y="5373913"/>
            <a:ext cx="1007811" cy="1007417"/>
            <a:chOff x="4071889" y="1398844"/>
            <a:chExt cx="1007417" cy="1007417"/>
          </a:xfrm>
        </p:grpSpPr>
        <p:sp>
          <p:nvSpPr>
            <p:cNvPr id="33" name="椭圆 32"/>
            <p:cNvSpPr/>
            <p:nvPr/>
          </p:nvSpPr>
          <p:spPr>
            <a:xfrm>
              <a:off x="4071889" y="1398844"/>
              <a:ext cx="1007417" cy="1007417"/>
            </a:xfrm>
            <a:prstGeom prst="ellipse">
              <a:avLst/>
            </a:prstGeom>
            <a:gradFill rotWithShape="1">
              <a:gsLst>
                <a:gs pos="0">
                  <a:srgbClr val="2676FF">
                    <a:lumMod val="60000"/>
                    <a:lumOff val="40000"/>
                  </a:srgbClr>
                </a:gs>
                <a:gs pos="100000">
                  <a:srgbClr val="2676FF"/>
                </a:gs>
              </a:gsLst>
              <a:path path="shape">
                <a:fillToRect b="50000" l="50000" r="50000" t="50000"/>
              </a:path>
            </a:gradFill>
            <a:ln w="9525">
              <a:solidFill>
                <a:srgbClr val="2676FF"/>
              </a:solidFill>
              <a:round/>
            </a:ln>
            <a:effectLst/>
          </p:spPr>
          <p:txBody>
            <a:bodyPr anchor="ctr" wrap="none"/>
            <a:lstStyle/>
            <a:p>
              <a:pPr algn="ctr" defTabSz="2311400">
                <a:lnSpc>
                  <a:spcPct val="90000"/>
                </a:lnSpc>
                <a:spcBef>
                  <a:spcPct val="0"/>
                </a:spcBef>
                <a:spcAft>
                  <a:spcPct val="35000"/>
                </a:spcAft>
                <a:defRPr/>
              </a:pPr>
              <a:r>
                <a:rPr altLang="en-US" b="1" kern="0" lang="zh-CN" sz="2000">
                  <a:solidFill>
                    <a:srgbClr val="F9F9F9"/>
                  </a:solidFill>
                  <a:latin charset="-122" pitchFamily="34" typeface="微软雅黑"/>
                  <a:ea charset="-122" pitchFamily="34" typeface="微软雅黑"/>
                </a:rPr>
                <a:t>议</a:t>
              </a:r>
            </a:p>
          </p:txBody>
        </p:sp>
        <p:sp>
          <p:nvSpPr>
            <p:cNvPr id="34" name="椭圆 10"/>
            <p:cNvSpPr/>
            <p:nvPr/>
          </p:nvSpPr>
          <p:spPr>
            <a:xfrm>
              <a:off x="4215825" y="1546377"/>
              <a:ext cx="712351" cy="712351"/>
            </a:xfrm>
            <a:prstGeom prst="rect">
              <a:avLst/>
            </a:prstGeom>
            <a:noFill/>
            <a:ln>
              <a:noFill/>
            </a:ln>
            <a:effectLst/>
          </p:spPr>
          <p:txBody>
            <a:bodyPr anchor="ctr" anchorCtr="0" bIns="27940" lIns="27940" numCol="1" rIns="27940" spcCol="1270" spcFirstLastPara="0" tIns="27940" vert="horz" wrap="square">
              <a:noAutofit/>
            </a:bodyPr>
            <a:lstStyle/>
            <a:p>
              <a:pPr algn="ctr" defTabSz="977900">
                <a:lnSpc>
                  <a:spcPct val="90000"/>
                </a:lnSpc>
                <a:spcBef>
                  <a:spcPct val="0"/>
                </a:spcBef>
                <a:spcAft>
                  <a:spcPct val="35000"/>
                </a:spcAft>
                <a:defRPr/>
              </a:pPr>
              <a:endParaRPr altLang="en-US" kern="0" lang="zh-CN" sz="2200">
                <a:solidFill>
                  <a:sysClr lastClr="FFFFFF" val="window"/>
                </a:solidFill>
                <a:latin typeface="Calibri"/>
                <a:ea typeface="宋体"/>
              </a:endParaRPr>
            </a:p>
          </p:txBody>
        </p:sp>
        <p:sp>
          <p:nvSpPr>
            <p:cNvPr id="35" name="未知"/>
            <p:cNvSpPr/>
            <p:nvPr/>
          </p:nvSpPr>
          <p:spPr bwMode="auto">
            <a:xfrm>
              <a:off x="4145130" y="1415449"/>
              <a:ext cx="860257" cy="419761"/>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ea charset="-122" pitchFamily="34" typeface="微软雅黑"/>
              </a:endParaRPr>
            </a:p>
          </p:txBody>
        </p:sp>
      </p:grpSp>
      <p:grpSp>
        <p:nvGrpSpPr>
          <p:cNvPr id="36" name="深色1"/>
          <p:cNvGrpSpPr/>
          <p:nvPr/>
        </p:nvGrpSpPr>
        <p:grpSpPr>
          <a:xfrm>
            <a:off x="7562139" y="2300870"/>
            <a:ext cx="1007811" cy="1007417"/>
            <a:chOff x="4071889" y="1398844"/>
            <a:chExt cx="1007417" cy="1007417"/>
          </a:xfrm>
        </p:grpSpPr>
        <p:sp>
          <p:nvSpPr>
            <p:cNvPr id="37" name="椭圆 36"/>
            <p:cNvSpPr/>
            <p:nvPr/>
          </p:nvSpPr>
          <p:spPr>
            <a:xfrm>
              <a:off x="4071889" y="1398844"/>
              <a:ext cx="1007417" cy="1007417"/>
            </a:xfrm>
            <a:prstGeom prst="ellipse">
              <a:avLst/>
            </a:prstGeom>
            <a:gradFill rotWithShape="1">
              <a:gsLst>
                <a:gs pos="0">
                  <a:srgbClr val="2676FF">
                    <a:lumMod val="60000"/>
                    <a:lumOff val="40000"/>
                  </a:srgbClr>
                </a:gs>
                <a:gs pos="100000">
                  <a:srgbClr val="2676FF"/>
                </a:gs>
              </a:gsLst>
              <a:path path="shape">
                <a:fillToRect b="50000" l="50000" r="50000" t="50000"/>
              </a:path>
            </a:gradFill>
            <a:ln w="9525">
              <a:solidFill>
                <a:srgbClr val="2676FF"/>
              </a:solidFill>
              <a:round/>
            </a:ln>
            <a:effectLst/>
          </p:spPr>
          <p:txBody>
            <a:bodyPr anchor="ctr" wrap="none"/>
            <a:lstStyle/>
            <a:p>
              <a:pPr algn="ctr" defTabSz="2311400">
                <a:lnSpc>
                  <a:spcPct val="90000"/>
                </a:lnSpc>
                <a:spcBef>
                  <a:spcPct val="0"/>
                </a:spcBef>
                <a:spcAft>
                  <a:spcPct val="35000"/>
                </a:spcAft>
                <a:defRPr/>
              </a:pPr>
              <a:r>
                <a:rPr altLang="en-US" b="1" kern="0" lang="zh-CN" sz="2000">
                  <a:solidFill>
                    <a:srgbClr val="F9F9F9"/>
                  </a:solidFill>
                  <a:latin charset="-122" pitchFamily="34" typeface="微软雅黑"/>
                  <a:ea charset="-122" pitchFamily="34" typeface="微软雅黑"/>
                </a:rPr>
                <a:t>会</a:t>
              </a:r>
            </a:p>
          </p:txBody>
        </p:sp>
        <p:sp>
          <p:nvSpPr>
            <p:cNvPr id="38" name="椭圆 10"/>
            <p:cNvSpPr/>
            <p:nvPr/>
          </p:nvSpPr>
          <p:spPr>
            <a:xfrm>
              <a:off x="4215825" y="1546377"/>
              <a:ext cx="712351" cy="712351"/>
            </a:xfrm>
            <a:prstGeom prst="rect">
              <a:avLst/>
            </a:prstGeom>
            <a:noFill/>
            <a:ln>
              <a:noFill/>
            </a:ln>
            <a:effectLst/>
          </p:spPr>
          <p:txBody>
            <a:bodyPr anchor="ctr" anchorCtr="0" bIns="27940" lIns="27940" numCol="1" rIns="27940" spcCol="1270" spcFirstLastPara="0" tIns="27940" vert="horz" wrap="square">
              <a:noAutofit/>
            </a:bodyPr>
            <a:lstStyle/>
            <a:p>
              <a:pPr algn="ctr" defTabSz="977900">
                <a:lnSpc>
                  <a:spcPct val="90000"/>
                </a:lnSpc>
                <a:spcBef>
                  <a:spcPct val="0"/>
                </a:spcBef>
                <a:spcAft>
                  <a:spcPct val="35000"/>
                </a:spcAft>
                <a:defRPr/>
              </a:pPr>
              <a:endParaRPr altLang="en-US" kern="0" lang="zh-CN" sz="2200">
                <a:solidFill>
                  <a:sysClr lastClr="FFFFFF" val="window"/>
                </a:solidFill>
                <a:latin typeface="Calibri"/>
                <a:ea typeface="宋体"/>
              </a:endParaRPr>
            </a:p>
          </p:txBody>
        </p:sp>
        <p:sp>
          <p:nvSpPr>
            <p:cNvPr id="39" name="未知"/>
            <p:cNvSpPr/>
            <p:nvPr/>
          </p:nvSpPr>
          <p:spPr bwMode="auto">
            <a:xfrm>
              <a:off x="4145130" y="1415449"/>
              <a:ext cx="860257" cy="419761"/>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a:defRPr/>
              </a:pPr>
              <a:endParaRPr altLang="en-US" kern="0" lang="zh-CN">
                <a:solidFill>
                  <a:sysClr lastClr="000000" val="windowText"/>
                </a:solidFill>
                <a:ea charset="-122" pitchFamily="34" typeface="微软雅黑"/>
              </a:endParaRPr>
            </a:p>
          </p:txBody>
        </p:sp>
      </p:grpSp>
      <p:sp>
        <p:nvSpPr>
          <p:cNvPr id="40" name="TextBox 11"/>
          <p:cNvSpPr txBox="1">
            <a:spLocks noChangeArrowheads="1"/>
          </p:cNvSpPr>
          <p:nvPr/>
        </p:nvSpPr>
        <p:spPr bwMode="auto">
          <a:xfrm flipH="1">
            <a:off x="9461038" y="5810277"/>
            <a:ext cx="1457154" cy="359664"/>
          </a:xfrm>
          <a:prstGeom prst="rect">
            <a:avLst/>
          </a:prstGeom>
          <a:noFill/>
          <a:ln>
            <a:noFill/>
          </a:ln>
          <a:effectLst/>
          <a:extLst/>
        </p:spPr>
        <p:txBody>
          <a:bodyPr wrap="square">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lnSpc>
                <a:spcPct val="110000"/>
              </a:lnSpc>
              <a:defRPr/>
            </a:pPr>
            <a:r>
              <a:rPr altLang="en-US" kern="0" lang="zh-CN" sz="1600">
                <a:solidFill>
                  <a:schemeClr val="tx1">
                    <a:lumMod val="65000"/>
                    <a:lumOff val="35000"/>
                  </a:schemeClr>
                </a:solidFill>
                <a:latin charset="-122" pitchFamily="34" typeface="微软雅黑"/>
                <a:ea charset="-122" pitchFamily="34" typeface="微软雅黑"/>
              </a:rPr>
              <a:t>讨论、商议</a:t>
            </a:r>
          </a:p>
        </p:txBody>
      </p:sp>
      <p:cxnSp>
        <p:nvCxnSpPr>
          <p:cNvPr id="41" name="直接连接符 40"/>
          <p:cNvCxnSpPr/>
          <p:nvPr/>
        </p:nvCxnSpPr>
        <p:spPr>
          <a:xfrm>
            <a:off x="8046742" y="6261308"/>
            <a:ext cx="3668076"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2" name="TextBox 11"/>
          <p:cNvSpPr txBox="1">
            <a:spLocks noChangeArrowheads="1"/>
          </p:cNvSpPr>
          <p:nvPr/>
        </p:nvSpPr>
        <p:spPr bwMode="auto">
          <a:xfrm flipH="1">
            <a:off x="9225363" y="2732916"/>
            <a:ext cx="1913166" cy="359664"/>
          </a:xfrm>
          <a:prstGeom prst="rect">
            <a:avLst/>
          </a:prstGeom>
          <a:noFill/>
          <a:ln>
            <a:noFill/>
          </a:ln>
          <a:effectLst/>
          <a:extLst/>
        </p:spPr>
        <p:txBody>
          <a:bodyPr wrap="square">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lnSpc>
                <a:spcPct val="110000"/>
              </a:lnSpc>
              <a:defRPr/>
            </a:pPr>
            <a:r>
              <a:rPr altLang="en-US" kern="0" lang="zh-CN" sz="1600">
                <a:solidFill>
                  <a:schemeClr val="tx1">
                    <a:lumMod val="65000"/>
                    <a:lumOff val="35000"/>
                  </a:schemeClr>
                </a:solidFill>
                <a:latin charset="-122" pitchFamily="34" typeface="微软雅黑"/>
                <a:ea charset="-122" pitchFamily="34" typeface="微软雅黑"/>
              </a:rPr>
              <a:t>聚会、见面、集会</a:t>
            </a:r>
          </a:p>
        </p:txBody>
      </p:sp>
      <p:cxnSp>
        <p:nvCxnSpPr>
          <p:cNvPr id="43" name="直接连接符 42"/>
          <p:cNvCxnSpPr/>
          <p:nvPr/>
        </p:nvCxnSpPr>
        <p:spPr>
          <a:xfrm flipH="1">
            <a:off x="8107247" y="3217808"/>
            <a:ext cx="3607572"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574735" y="3606117"/>
            <a:ext cx="2924386" cy="896112"/>
          </a:xfrm>
          <a:prstGeom prst="rect">
            <a:avLst/>
          </a:prstGeom>
        </p:spPr>
        <p:txBody>
          <a:bodyPr wrap="square">
            <a:spAutoFit/>
          </a:bodyPr>
          <a:lstStyle/>
          <a:p>
            <a:pPr>
              <a:lnSpc>
                <a:spcPct val="110000"/>
              </a:lnSpc>
            </a:pPr>
            <a:r>
              <a:rPr altLang="en-US" lang="zh-CN" sz="1600">
                <a:solidFill>
                  <a:schemeClr val="tx1">
                    <a:lumMod val="65000"/>
                    <a:lumOff val="35000"/>
                  </a:schemeClr>
                </a:solidFill>
                <a:latin charset="-122" pitchFamily="34" typeface="微软雅黑"/>
                <a:ea charset="-122" pitchFamily="34" typeface="微软雅黑"/>
              </a:rPr>
              <a:t>会议的意思就是人们聚集在一起，围绕特定主题进行讨论、交流的活动。</a:t>
            </a:r>
          </a:p>
        </p:txBody>
      </p:sp>
      <p:sp>
        <p:nvSpPr>
          <p:cNvPr id="45" name="TextBox 44"/>
          <p:cNvSpPr txBox="1"/>
          <p:nvPr/>
        </p:nvSpPr>
        <p:spPr>
          <a:xfrm>
            <a:off x="3718809" y="1484784"/>
            <a:ext cx="5186601" cy="396240"/>
          </a:xfrm>
          <a:prstGeom prst="rect">
            <a:avLst/>
          </a:prstGeom>
          <a:noFill/>
        </p:spPr>
        <p:txBody>
          <a:bodyPr lIns="0" rtlCol="0" wrap="square">
            <a:spAutoFit/>
          </a:bodyPr>
          <a:lstStyle/>
          <a:p>
            <a:r>
              <a:rPr altLang="en-US" b="1" lang="zh-CN" sz="2000">
                <a:solidFill>
                  <a:srgbClr val="00B0F0"/>
                </a:solidFill>
                <a:latin charset="-122" pitchFamily="34" typeface="微软雅黑"/>
                <a:ea charset="-122" pitchFamily="34" typeface="微软雅黑"/>
              </a:rPr>
              <a:t>会议是一种群体沟通的方式。</a:t>
            </a:r>
          </a:p>
        </p:txBody>
      </p:sp>
      <p:cxnSp>
        <p:nvCxnSpPr>
          <p:cNvPr id="46" name="直接连接符 45"/>
          <p:cNvCxnSpPr/>
          <p:nvPr/>
        </p:nvCxnSpPr>
        <p:spPr>
          <a:xfrm>
            <a:off x="3502701" y="4581128"/>
            <a:ext cx="3799651"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45069406"/>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200" id="7"/>
                                        <p:tgtEl>
                                          <p:spTgt spid="43"/>
                                        </p:tgtEl>
                                      </p:cBhvr>
                                    </p:animEffect>
                                  </p:childTnLst>
                                </p:cTn>
                              </p:par>
                            </p:childTnLst>
                          </p:cTn>
                        </p:par>
                        <p:par>
                          <p:cTn fill="hold" id="8" nodeType="afterGroup">
                            <p:stCondLst>
                              <p:cond delay="200"/>
                            </p:stCondLst>
                            <p:childTnLst>
                              <p:par>
                                <p:cTn fill="hold" grpId="0" id="9" nodeType="afterEffect" presetClass="entr" presetID="14" presetSubtype="10">
                                  <p:stCondLst>
                                    <p:cond delay="0"/>
                                  </p:stCondLst>
                                  <p:childTnLst>
                                    <p:set>
                                      <p:cBhvr>
                                        <p:cTn dur="1" fill="hold" id="10">
                                          <p:stCondLst>
                                            <p:cond delay="0"/>
                                          </p:stCondLst>
                                        </p:cTn>
                                        <p:tgtEl>
                                          <p:spTgt spid="42"/>
                                        </p:tgtEl>
                                        <p:attrNameLst>
                                          <p:attrName>style.visibility</p:attrName>
                                        </p:attrNameLst>
                                      </p:cBhvr>
                                      <p:to>
                                        <p:strVal val="visible"/>
                                      </p:to>
                                    </p:set>
                                    <p:animEffect filter="randombar(horizontal)" transition="in">
                                      <p:cBhvr>
                                        <p:cTn dur="500" id="11"/>
                                        <p:tgtEl>
                                          <p:spTgt spid="42"/>
                                        </p:tgtEl>
                                      </p:cBhvr>
                                    </p:animEffect>
                                  </p:childTnLst>
                                </p:cTn>
                              </p:par>
                            </p:childTnLst>
                          </p:cTn>
                        </p:par>
                        <p:par>
                          <p:cTn fill="hold" id="12" nodeType="afterGroup">
                            <p:stCondLst>
                              <p:cond delay="700"/>
                            </p:stCondLst>
                            <p:childTnLst>
                              <p:par>
                                <p:cTn fill="hold" id="13" nodeType="afterEffect" presetClass="entr" presetID="22" presetSubtype="8">
                                  <p:stCondLst>
                                    <p:cond delay="0"/>
                                  </p:stCondLst>
                                  <p:childTnLst>
                                    <p:set>
                                      <p:cBhvr>
                                        <p:cTn dur="1" fill="hold" id="14">
                                          <p:stCondLst>
                                            <p:cond delay="0"/>
                                          </p:stCondLst>
                                        </p:cTn>
                                        <p:tgtEl>
                                          <p:spTgt spid="41"/>
                                        </p:tgtEl>
                                        <p:attrNameLst>
                                          <p:attrName>style.visibility</p:attrName>
                                        </p:attrNameLst>
                                      </p:cBhvr>
                                      <p:to>
                                        <p:strVal val="visible"/>
                                      </p:to>
                                    </p:set>
                                    <p:animEffect filter="wipe(left)" transition="in">
                                      <p:cBhvr>
                                        <p:cTn dur="200" id="15"/>
                                        <p:tgtEl>
                                          <p:spTgt spid="41"/>
                                        </p:tgtEl>
                                      </p:cBhvr>
                                    </p:animEffect>
                                  </p:childTnLst>
                                </p:cTn>
                              </p:par>
                            </p:childTnLst>
                          </p:cTn>
                        </p:par>
                        <p:par>
                          <p:cTn fill="hold" id="16" nodeType="afterGroup">
                            <p:stCondLst>
                              <p:cond delay="900"/>
                            </p:stCondLst>
                            <p:childTnLst>
                              <p:par>
                                <p:cTn fill="hold" grpId="0" id="17" nodeType="afterEffect" presetClass="entr" presetID="14" presetSubtype="10">
                                  <p:stCondLst>
                                    <p:cond delay="0"/>
                                  </p:stCondLst>
                                  <p:childTnLst>
                                    <p:set>
                                      <p:cBhvr>
                                        <p:cTn dur="1" fill="hold" id="18">
                                          <p:stCondLst>
                                            <p:cond delay="0"/>
                                          </p:stCondLst>
                                        </p:cTn>
                                        <p:tgtEl>
                                          <p:spTgt spid="40"/>
                                        </p:tgtEl>
                                        <p:attrNameLst>
                                          <p:attrName>style.visibility</p:attrName>
                                        </p:attrNameLst>
                                      </p:cBhvr>
                                      <p:to>
                                        <p:strVal val="visible"/>
                                      </p:to>
                                    </p:set>
                                    <p:animEffect filter="randombar(horizontal)" transition="in">
                                      <p:cBhvr>
                                        <p:cTn dur="500" id="19"/>
                                        <p:tgtEl>
                                          <p:spTgt spid="40"/>
                                        </p:tgtEl>
                                      </p:cBhvr>
                                    </p:animEffect>
                                  </p:childTnLst>
                                </p:cTn>
                              </p:par>
                            </p:childTnLst>
                          </p:cTn>
                        </p:par>
                        <p:par>
                          <p:cTn fill="hold" id="20" nodeType="afterGroup">
                            <p:stCondLst>
                              <p:cond delay="1400"/>
                            </p:stCondLst>
                            <p:childTnLst>
                              <p:par>
                                <p:cTn fill="hold" id="21" nodeType="afterEffect" presetClass="entr" presetID="22" presetSubtype="2">
                                  <p:stCondLst>
                                    <p:cond delay="0"/>
                                  </p:stCondLst>
                                  <p:childTnLst>
                                    <p:set>
                                      <p:cBhvr>
                                        <p:cTn dur="1" fill="hold" id="22">
                                          <p:stCondLst>
                                            <p:cond delay="0"/>
                                          </p:stCondLst>
                                        </p:cTn>
                                        <p:tgtEl>
                                          <p:spTgt spid="46"/>
                                        </p:tgtEl>
                                        <p:attrNameLst>
                                          <p:attrName>style.visibility</p:attrName>
                                        </p:attrNameLst>
                                      </p:cBhvr>
                                      <p:to>
                                        <p:strVal val="visible"/>
                                      </p:to>
                                    </p:set>
                                    <p:animEffect filter="wipe(right)" transition="in">
                                      <p:cBhvr>
                                        <p:cTn dur="200" id="23"/>
                                        <p:tgtEl>
                                          <p:spTgt spid="46"/>
                                        </p:tgtEl>
                                      </p:cBhvr>
                                    </p:animEffect>
                                  </p:childTnLst>
                                </p:cTn>
                              </p:par>
                            </p:childTnLst>
                          </p:cTn>
                        </p:par>
                        <p:par>
                          <p:cTn fill="hold" id="24" nodeType="afterGroup">
                            <p:stCondLst>
                              <p:cond delay="1600"/>
                            </p:stCondLst>
                            <p:childTnLst>
                              <p:par>
                                <p:cTn fill="hold" grpId="0" id="25" nodeType="afterEffect" presetClass="entr" presetID="14" presetSubtype="10">
                                  <p:stCondLst>
                                    <p:cond delay="0"/>
                                  </p:stCondLst>
                                  <p:childTnLst>
                                    <p:set>
                                      <p:cBhvr>
                                        <p:cTn dur="1" fill="hold" id="26">
                                          <p:stCondLst>
                                            <p:cond delay="0"/>
                                          </p:stCondLst>
                                        </p:cTn>
                                        <p:tgtEl>
                                          <p:spTgt spid="44"/>
                                        </p:tgtEl>
                                        <p:attrNameLst>
                                          <p:attrName>style.visibility</p:attrName>
                                        </p:attrNameLst>
                                      </p:cBhvr>
                                      <p:to>
                                        <p:strVal val="visible"/>
                                      </p:to>
                                    </p:set>
                                    <p:animEffect filter="randombar(horizontal)" transition="in">
                                      <p:cBhvr>
                                        <p:cTn dur="500" id="2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2"/>
      <p:bldP grpId="0" spid="4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Group 43"/>
          <p:cNvGrpSpPr>
            <a:grpSpLocks noChangeAspect="1"/>
          </p:cNvGrpSpPr>
          <p:nvPr/>
        </p:nvGrpSpPr>
        <p:grpSpPr>
          <a:xfrm>
            <a:off x="4543164" y="5678828"/>
            <a:ext cx="109337" cy="519415"/>
            <a:chOff x="385" y="-748"/>
            <a:chExt cx="1018" cy="4838"/>
          </a:xfrm>
        </p:grpSpPr>
        <p:sp>
          <p:nvSpPr>
            <p:cNvPr id="48" name="AutoShape 44"/>
            <p:cNvSpPr>
              <a:spLocks noChangeArrowheads="1"/>
            </p:cNvSpPr>
            <p:nvPr/>
          </p:nvSpPr>
          <p:spPr bwMode="auto">
            <a:xfrm flipV="1">
              <a:off x="385" y="177"/>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49" name="Group 45"/>
            <p:cNvGrpSpPr/>
            <p:nvPr/>
          </p:nvGrpSpPr>
          <p:grpSpPr>
            <a:xfrm flipV="1">
              <a:off x="397" y="-747"/>
              <a:ext cx="994" cy="4837"/>
              <a:chOff x="680" y="-870"/>
              <a:chExt cx="1086" cy="5285"/>
            </a:xfrm>
          </p:grpSpPr>
          <p:sp>
            <p:nvSpPr>
              <p:cNvPr id="53" name="AutoShape 46"/>
              <p:cNvSpPr>
                <a:spLocks noChangeArrowheads="1"/>
              </p:cNvSpPr>
              <p:nvPr/>
            </p:nvSpPr>
            <p:spPr bwMode="auto">
              <a:xfrm>
                <a:off x="680" y="-31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54" name="AutoShape 47"/>
              <p:cNvSpPr>
                <a:spLocks noChangeArrowheads="1"/>
              </p:cNvSpPr>
              <p:nvPr/>
            </p:nvSpPr>
            <p:spPr bwMode="auto">
              <a:xfrm>
                <a:off x="710" y="-318"/>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50" name="Group 48"/>
            <p:cNvGrpSpPr/>
            <p:nvPr/>
          </p:nvGrpSpPr>
          <p:grpSpPr>
            <a:xfrm flipV="1">
              <a:off x="511" y="-748"/>
              <a:ext cx="766" cy="4838"/>
              <a:chOff x="680" y="-1656"/>
              <a:chExt cx="1086" cy="6859"/>
            </a:xfrm>
          </p:grpSpPr>
          <p:sp>
            <p:nvSpPr>
              <p:cNvPr id="51" name="AutoShape 49"/>
              <p:cNvSpPr>
                <a:spLocks noChangeArrowheads="1"/>
              </p:cNvSpPr>
              <p:nvPr/>
            </p:nvSpPr>
            <p:spPr bwMode="auto">
              <a:xfrm>
                <a:off x="680" y="-939"/>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52" name="AutoShape 50"/>
              <p:cNvSpPr>
                <a:spLocks noChangeArrowheads="1"/>
              </p:cNvSpPr>
              <p:nvPr/>
            </p:nvSpPr>
            <p:spPr bwMode="auto">
              <a:xfrm>
                <a:off x="710" y="-939"/>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sp>
        <p:nvSpPr>
          <p:cNvPr id="55" name="TextBox 54"/>
          <p:cNvSpPr txBox="1"/>
          <p:nvPr/>
        </p:nvSpPr>
        <p:spPr>
          <a:xfrm>
            <a:off x="4006955" y="2200796"/>
            <a:ext cx="3385697" cy="1993392"/>
          </a:xfrm>
          <a:prstGeom prst="rect">
            <a:avLst/>
          </a:prstGeom>
          <a:noFill/>
        </p:spPr>
        <p:txBody>
          <a:bodyPr wrap="square">
            <a:spAutoFit/>
          </a:bodyPr>
          <a:lstStyle/>
          <a:p>
            <a:pPr>
              <a:lnSpc>
                <a:spcPct val="130000"/>
              </a:lnSpc>
              <a:defRPr/>
            </a:pPr>
            <a:r>
              <a:rPr altLang="en-US" lang="zh-CN" sz="1600">
                <a:solidFill>
                  <a:schemeClr val="tx1">
                    <a:lumMod val="65000"/>
                    <a:lumOff val="35000"/>
                  </a:schemeClr>
                </a:solidFill>
                <a:latin charset="-122" pitchFamily="34" typeface="微软雅黑"/>
                <a:ea charset="-122" pitchFamily="34" typeface="微软雅黑"/>
              </a:rPr>
              <a:t>人类开会的历史可谓是源远流长。公元前2198年，大禹在浙江绍兴的会稽山召集了全国的部落首领，庆功封爵并商讨全国的财政问题。据说，会稽山原名茅山，因召开此会而更名。</a:t>
            </a:r>
          </a:p>
        </p:txBody>
      </p:sp>
      <p:sp>
        <p:nvSpPr>
          <p:cNvPr id="56" name="TextBox 55"/>
          <p:cNvSpPr txBox="1"/>
          <p:nvPr/>
        </p:nvSpPr>
        <p:spPr>
          <a:xfrm>
            <a:off x="7752830" y="2200796"/>
            <a:ext cx="3986360" cy="1993392"/>
          </a:xfrm>
          <a:prstGeom prst="rect">
            <a:avLst/>
          </a:prstGeom>
          <a:noFill/>
        </p:spPr>
        <p:txBody>
          <a:bodyPr wrap="square">
            <a:spAutoFit/>
          </a:bodyPr>
          <a:lstStyle/>
          <a:p>
            <a:pPr indent="457200">
              <a:lnSpc>
                <a:spcPct val="130000"/>
              </a:lnSpc>
              <a:defRPr/>
            </a:pPr>
            <a:r>
              <a:rPr altLang="en-US" lang="zh-CN" sz="1600">
                <a:solidFill>
                  <a:schemeClr val="tx1">
                    <a:lumMod val="65000"/>
                    <a:lumOff val="35000"/>
                  </a:schemeClr>
                </a:solidFill>
                <a:latin charset="-122" pitchFamily="34" typeface="微软雅黑"/>
                <a:ea charset="-122" pitchFamily="34" typeface="微软雅黑"/>
              </a:rPr>
              <a:t>公元前 681 年，齐桓公召集宋、陈、蔡、邾四国，在北杏会盟，首开国际会议的先河。随着齐国国力和国际地位的逐渐升高，齐国召开的国际会议的频率和规模也越来越高。因此，齐桓公也被誉为是“文山会海”的祖师爷。</a:t>
            </a:r>
          </a:p>
        </p:txBody>
      </p:sp>
      <p:pic>
        <p:nvPicPr>
          <p:cNvPr descr="C:\Users\user\Desktop\未标题-1 拷贝.jpg" id="57" name="Picture 2"/>
          <p:cNvPicPr>
            <a:picLocks noChangeArrowheads="1" noChangeAspect="1"/>
          </p:cNvPicPr>
          <p:nvPr/>
        </p:nvPicPr>
        <p:blipFill>
          <a:blip r:embed="rId2">
            <a:extLst>
              <a:ext uri="{28A0092B-C50C-407E-A947-70E740481C1C}">
                <a14:useLocalDpi/>
              </a:ext>
            </a:extLst>
          </a:blip>
          <a:stretch>
            <a:fillRect/>
          </a:stretch>
        </p:blipFill>
        <p:spPr bwMode="auto">
          <a:xfrm>
            <a:off x="3814139" y="4883190"/>
            <a:ext cx="7972716" cy="1640365"/>
          </a:xfrm>
          <a:prstGeom prst="rect">
            <a:avLst/>
          </a:prstGeom>
          <a:noFill/>
          <a:ln>
            <a:solidFill>
              <a:srgbClr val="0883C8"/>
            </a:solidFill>
          </a:ln>
          <a:extLst>
            <a:ext uri="{909E8E84-426E-40DD-AFC4-6F175D3DCCD1}">
              <a14:hiddenFill>
                <a:solidFill>
                  <a:srgbClr val="FFFFFF"/>
                </a:solidFill>
              </a14:hiddenFill>
            </a:ext>
          </a:extLst>
        </p:spPr>
      </p:pic>
      <p:sp>
        <p:nvSpPr>
          <p:cNvPr id="58" name="矩形 57"/>
          <p:cNvSpPr>
            <a:spLocks noChangeAspect="1"/>
          </p:cNvSpPr>
          <p:nvPr/>
        </p:nvSpPr>
        <p:spPr>
          <a:xfrm>
            <a:off x="3814139" y="1556792"/>
            <a:ext cx="7972716" cy="3096344"/>
          </a:xfrm>
          <a:prstGeom prst="rect">
            <a:avLst/>
          </a:prstGeom>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E:\仝德志文件，勿删！\03-参考文档\！PPT图片及版面资源\06-PPT精选插图\12-标签\蓝色上顶.png" id="59" name="Picture 3"/>
          <p:cNvPicPr>
            <a:picLocks noChangeArrowheads="1" noChangeAspect="1"/>
          </p:cNvPicPr>
          <p:nvPr/>
        </p:nvPicPr>
        <p:blipFill>
          <a:blip r:embed="rId3">
            <a:extLst>
              <a:ext uri="{28A0092B-C50C-407E-A947-70E740481C1C}">
                <a14:useLocalDpi/>
              </a:ext>
            </a:extLst>
          </a:blip>
          <a:stretch>
            <a:fillRect/>
          </a:stretch>
        </p:blipFill>
        <p:spPr bwMode="auto">
          <a:xfrm>
            <a:off x="6600255" y="1251473"/>
            <a:ext cx="2177313" cy="1216025"/>
          </a:xfrm>
          <a:prstGeom prst="rect">
            <a:avLst/>
          </a:prstGeom>
          <a:noFill/>
          <a:extLst>
            <a:ext uri="{909E8E84-426E-40DD-AFC4-6F175D3DCCD1}">
              <a14:hiddenFill>
                <a:solidFill>
                  <a:srgbClr val="FFFFFF"/>
                </a:solidFill>
              </a14:hiddenFill>
            </a:ext>
          </a:extLst>
        </p:spPr>
      </p:pic>
      <p:sp>
        <p:nvSpPr>
          <p:cNvPr id="60" name="Rectangle 17"/>
          <p:cNvSpPr>
            <a:spLocks noChangeArrowheads="1"/>
          </p:cNvSpPr>
          <p:nvPr/>
        </p:nvSpPr>
        <p:spPr bwMode="auto">
          <a:xfrm>
            <a:off x="6960436" y="1597327"/>
            <a:ext cx="1440723" cy="530352"/>
          </a:xfrm>
          <a:prstGeom prst="rect">
            <a:avLst/>
          </a:prstGeom>
          <a:noFill/>
          <a:ln w="9525">
            <a:noFill/>
            <a:miter lim="800000"/>
          </a:ln>
          <a:effectLst/>
        </p:spPr>
        <p:txBody>
          <a:bodyPr wrap="square">
            <a:spAutoFit/>
          </a:bodyPr>
          <a:lstStyle/>
          <a:p>
            <a:pPr>
              <a:lnSpc>
                <a:spcPct val="120000"/>
              </a:lnSpc>
              <a:defRPr/>
            </a:pPr>
            <a:r>
              <a:rPr altLang="en-US" b="1" lang="zh-CN" sz="2400">
                <a:solidFill>
                  <a:schemeClr val="bg1"/>
                </a:solidFill>
                <a:latin charset="-122" pitchFamily="34" typeface="微软雅黑"/>
                <a:ea charset="-122" pitchFamily="34" typeface="微软雅黑"/>
              </a:rPr>
              <a:t>会议起源</a:t>
            </a:r>
          </a:p>
        </p:txBody>
      </p:sp>
    </p:spTree>
    <p:extLst>
      <p:ext uri="{BB962C8B-B14F-4D97-AF65-F5344CB8AC3E}">
        <p14:creationId val="2948383852"/>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55"/>
                                        </p:tgtEl>
                                        <p:attrNameLst>
                                          <p:attrName>style.visibility</p:attrName>
                                        </p:attrNameLst>
                                      </p:cBhvr>
                                      <p:to>
                                        <p:strVal val="visible"/>
                                      </p:to>
                                    </p:set>
                                    <p:animEffect filter="fade" transition="in">
                                      <p:cBhvr>
                                        <p:cTn dur="1000" id="10"/>
                                        <p:tgtEl>
                                          <p:spTgt spid="55"/>
                                        </p:tgtEl>
                                      </p:cBhvr>
                                    </p:animEffect>
                                    <p:anim calcmode="lin" valueType="num">
                                      <p:cBhvr>
                                        <p:cTn dur="1000" fill="hold" id="11"/>
                                        <p:tgtEl>
                                          <p:spTgt spid="55"/>
                                        </p:tgtEl>
                                        <p:attrNameLst>
                                          <p:attrName>ppt_x</p:attrName>
                                        </p:attrNameLst>
                                      </p:cBhvr>
                                      <p:tavLst>
                                        <p:tav tm="0">
                                          <p:val>
                                            <p:strVal val="#ppt_x"/>
                                          </p:val>
                                        </p:tav>
                                        <p:tav tm="100000">
                                          <p:val>
                                            <p:strVal val="#ppt_x"/>
                                          </p:val>
                                        </p:tav>
                                      </p:tavLst>
                                    </p:anim>
                                    <p:anim calcmode="lin" valueType="num">
                                      <p:cBhvr>
                                        <p:cTn dur="1000" fill="hold" id="12"/>
                                        <p:tgtEl>
                                          <p:spTgt spid="55"/>
                                        </p:tgtEl>
                                        <p:attrNameLst>
                                          <p:attrName>ppt_y</p:attrName>
                                        </p:attrNameLst>
                                      </p:cBhvr>
                                      <p:tavLst>
                                        <p:tav tm="0">
                                          <p:val>
                                            <p:strVal val="#ppt_y+.1"/>
                                          </p:val>
                                        </p:tav>
                                        <p:tav tm="100000">
                                          <p:val>
                                            <p:strVal val="#ppt_y"/>
                                          </p:val>
                                        </p:tav>
                                      </p:tavLst>
                                    </p:anim>
                                  </p:childTnLst>
                                </p:cTn>
                              </p:par>
                              <p:par>
                                <p:cTn fill="hold" id="13" nodeType="withEffect" presetClass="entr" presetID="47" presetSubtype="0">
                                  <p:stCondLst>
                                    <p:cond delay="0"/>
                                  </p:stCondLst>
                                  <p:childTnLst>
                                    <p:set>
                                      <p:cBhvr>
                                        <p:cTn dur="1" fill="hold" id="14">
                                          <p:stCondLst>
                                            <p:cond delay="0"/>
                                          </p:stCondLst>
                                        </p:cTn>
                                        <p:tgtEl>
                                          <p:spTgt spid="57"/>
                                        </p:tgtEl>
                                        <p:attrNameLst>
                                          <p:attrName>style.visibility</p:attrName>
                                        </p:attrNameLst>
                                      </p:cBhvr>
                                      <p:to>
                                        <p:strVal val="visible"/>
                                      </p:to>
                                    </p:set>
                                    <p:animEffect filter="fade" transition="in">
                                      <p:cBhvr>
                                        <p:cTn dur="1000" id="15"/>
                                        <p:tgtEl>
                                          <p:spTgt spid="57"/>
                                        </p:tgtEl>
                                      </p:cBhvr>
                                    </p:animEffect>
                                    <p:anim calcmode="lin" valueType="num">
                                      <p:cBhvr>
                                        <p:cTn dur="1000" fill="hold" id="16"/>
                                        <p:tgtEl>
                                          <p:spTgt spid="57"/>
                                        </p:tgtEl>
                                        <p:attrNameLst>
                                          <p:attrName>ppt_x</p:attrName>
                                        </p:attrNameLst>
                                      </p:cBhvr>
                                      <p:tavLst>
                                        <p:tav tm="0">
                                          <p:val>
                                            <p:strVal val="#ppt_x"/>
                                          </p:val>
                                        </p:tav>
                                        <p:tav tm="100000">
                                          <p:val>
                                            <p:strVal val="#ppt_x"/>
                                          </p:val>
                                        </p:tav>
                                      </p:tavLst>
                                    </p:anim>
                                    <p:anim calcmode="lin" valueType="num">
                                      <p:cBhvr>
                                        <p:cTn dur="1000" fill="hold" id="17"/>
                                        <p:tgtEl>
                                          <p:spTgt spid="57"/>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56"/>
                                        </p:tgtEl>
                                        <p:attrNameLst>
                                          <p:attrName>style.visibility</p:attrName>
                                        </p:attrNameLst>
                                      </p:cBhvr>
                                      <p:to>
                                        <p:strVal val="visible"/>
                                      </p:to>
                                    </p:set>
                                    <p:animEffect filter="fade" transition="in">
                                      <p:cBhvr>
                                        <p:cTn dur="1000" id="20"/>
                                        <p:tgtEl>
                                          <p:spTgt spid="56"/>
                                        </p:tgtEl>
                                      </p:cBhvr>
                                    </p:animEffect>
                                    <p:anim calcmode="lin" valueType="num">
                                      <p:cBhvr>
                                        <p:cTn dur="1000" fill="hold" id="21"/>
                                        <p:tgtEl>
                                          <p:spTgt spid="56"/>
                                        </p:tgtEl>
                                        <p:attrNameLst>
                                          <p:attrName>ppt_x</p:attrName>
                                        </p:attrNameLst>
                                      </p:cBhvr>
                                      <p:tavLst>
                                        <p:tav tm="0">
                                          <p:val>
                                            <p:strVal val="#ppt_x"/>
                                          </p:val>
                                        </p:tav>
                                        <p:tav tm="100000">
                                          <p:val>
                                            <p:strVal val="#ppt_x"/>
                                          </p:val>
                                        </p:tav>
                                      </p:tavLst>
                                    </p:anim>
                                    <p:anim calcmode="lin" valueType="num">
                                      <p:cBhvr>
                                        <p:cTn dur="1000" fill="hold" id="22"/>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Group 43"/>
          <p:cNvGrpSpPr>
            <a:grpSpLocks noChangeAspect="1"/>
          </p:cNvGrpSpPr>
          <p:nvPr/>
        </p:nvGrpSpPr>
        <p:grpSpPr>
          <a:xfrm>
            <a:off x="4350481" y="5880130"/>
            <a:ext cx="109337" cy="519415"/>
            <a:chOff x="385" y="-748"/>
            <a:chExt cx="1018" cy="4838"/>
          </a:xfrm>
        </p:grpSpPr>
        <p:sp>
          <p:nvSpPr>
            <p:cNvPr id="17" name="AutoShape 44"/>
            <p:cNvSpPr>
              <a:spLocks noChangeArrowheads="1"/>
            </p:cNvSpPr>
            <p:nvPr/>
          </p:nvSpPr>
          <p:spPr bwMode="auto">
            <a:xfrm flipV="1">
              <a:off x="385" y="177"/>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18" name="Group 45"/>
            <p:cNvGrpSpPr/>
            <p:nvPr/>
          </p:nvGrpSpPr>
          <p:grpSpPr>
            <a:xfrm flipV="1">
              <a:off x="397" y="-747"/>
              <a:ext cx="994" cy="4837"/>
              <a:chOff x="680" y="-870"/>
              <a:chExt cx="1086" cy="5285"/>
            </a:xfrm>
          </p:grpSpPr>
          <p:sp>
            <p:nvSpPr>
              <p:cNvPr id="22" name="AutoShape 46"/>
              <p:cNvSpPr>
                <a:spLocks noChangeArrowheads="1"/>
              </p:cNvSpPr>
              <p:nvPr/>
            </p:nvSpPr>
            <p:spPr bwMode="auto">
              <a:xfrm>
                <a:off x="680" y="-31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23" name="AutoShape 47"/>
              <p:cNvSpPr>
                <a:spLocks noChangeArrowheads="1"/>
              </p:cNvSpPr>
              <p:nvPr/>
            </p:nvSpPr>
            <p:spPr bwMode="auto">
              <a:xfrm>
                <a:off x="710" y="-318"/>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19" name="Group 48"/>
            <p:cNvGrpSpPr/>
            <p:nvPr/>
          </p:nvGrpSpPr>
          <p:grpSpPr>
            <a:xfrm flipV="1">
              <a:off x="511" y="-748"/>
              <a:ext cx="766" cy="4838"/>
              <a:chOff x="680" y="-1656"/>
              <a:chExt cx="1086" cy="6859"/>
            </a:xfrm>
          </p:grpSpPr>
          <p:sp>
            <p:nvSpPr>
              <p:cNvPr id="20" name="AutoShape 49"/>
              <p:cNvSpPr>
                <a:spLocks noChangeArrowheads="1"/>
              </p:cNvSpPr>
              <p:nvPr/>
            </p:nvSpPr>
            <p:spPr bwMode="auto">
              <a:xfrm>
                <a:off x="680" y="-939"/>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21" name="AutoShape 50"/>
              <p:cNvSpPr>
                <a:spLocks noChangeArrowheads="1"/>
              </p:cNvSpPr>
              <p:nvPr/>
            </p:nvSpPr>
            <p:spPr bwMode="auto">
              <a:xfrm>
                <a:off x="710" y="-939"/>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sp>
        <p:nvSpPr>
          <p:cNvPr id="24" name="矩形 23"/>
          <p:cNvSpPr>
            <a:spLocks noChangeAspect="1"/>
          </p:cNvSpPr>
          <p:nvPr/>
        </p:nvSpPr>
        <p:spPr>
          <a:xfrm>
            <a:off x="3621455" y="1758094"/>
            <a:ext cx="4370910" cy="4623234"/>
          </a:xfrm>
          <a:prstGeom prst="rect">
            <a:avLst/>
          </a:prstGeom>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E:\仝德志文件，勿删！\03-参考文档\！PPT图片及版面资源\06-PPT精选插图\12-标签\蓝色燕尾02.png" id="25" name="Picture 5"/>
          <p:cNvPicPr>
            <a:picLocks noChangeArrowheads="1" noChangeAspect="1"/>
          </p:cNvPicPr>
          <p:nvPr/>
        </p:nvPicPr>
        <p:blipFill>
          <a:blip r:embed="rId2">
            <a:extLst>
              <a:ext uri="{28A0092B-C50C-407E-A947-70E740481C1C}">
                <a14:useLocalDpi/>
              </a:ext>
            </a:extLst>
          </a:blip>
          <a:stretch>
            <a:fillRect/>
          </a:stretch>
        </p:blipFill>
        <p:spPr bwMode="auto">
          <a:xfrm>
            <a:off x="3119319" y="1845781"/>
            <a:ext cx="2809781" cy="560387"/>
          </a:xfrm>
          <a:prstGeom prst="rect">
            <a:avLst/>
          </a:prstGeom>
          <a:noFill/>
          <a:extLst>
            <a:ext uri="{909E8E84-426E-40DD-AFC4-6F175D3DCCD1}">
              <a14:hiddenFill>
                <a:solidFill>
                  <a:srgbClr val="FFFFFF"/>
                </a:solidFill>
              </a14:hiddenFill>
            </a:ext>
          </a:extLst>
        </p:spPr>
      </p:pic>
      <p:sp>
        <p:nvSpPr>
          <p:cNvPr id="26" name="Rectangle 17"/>
          <p:cNvSpPr>
            <a:spLocks noChangeArrowheads="1"/>
          </p:cNvSpPr>
          <p:nvPr/>
        </p:nvSpPr>
        <p:spPr bwMode="auto">
          <a:xfrm>
            <a:off x="3643654" y="1890029"/>
            <a:ext cx="2041479" cy="384048"/>
          </a:xfrm>
          <a:prstGeom prst="rect">
            <a:avLst/>
          </a:prstGeom>
          <a:noFill/>
          <a:ln w="9525">
            <a:noFill/>
            <a:miter lim="800000"/>
          </a:ln>
          <a:effectLst/>
        </p:spPr>
        <p:txBody>
          <a:bodyPr wrap="square">
            <a:spAutoFit/>
          </a:bodyPr>
          <a:lstStyle/>
          <a:p>
            <a:pPr>
              <a:lnSpc>
                <a:spcPct val="120000"/>
              </a:lnSpc>
              <a:defRPr/>
            </a:pPr>
            <a:r>
              <a:rPr altLang="en-US" b="1" lang="zh-CN" sz="1600">
                <a:solidFill>
                  <a:schemeClr val="bg1"/>
                </a:solidFill>
                <a:latin charset="-122" pitchFamily="34" typeface="微软雅黑"/>
                <a:ea charset="-122" pitchFamily="34" typeface="微软雅黑"/>
              </a:rPr>
              <a:t>中国的会有多少</a:t>
            </a:r>
          </a:p>
        </p:txBody>
      </p:sp>
      <p:sp>
        <p:nvSpPr>
          <p:cNvPr id="27" name="TextBox 26"/>
          <p:cNvSpPr txBox="1"/>
          <p:nvPr/>
        </p:nvSpPr>
        <p:spPr>
          <a:xfrm>
            <a:off x="3691952" y="2334158"/>
            <a:ext cx="4156341" cy="1291133"/>
          </a:xfrm>
          <a:prstGeom prst="rect">
            <a:avLst/>
          </a:prstGeom>
          <a:noFill/>
        </p:spPr>
        <p:txBody>
          <a:bodyPr wrap="square">
            <a:spAutoFit/>
          </a:bodyPr>
          <a:lstStyle/>
          <a:p>
            <a:pPr>
              <a:lnSpc>
                <a:spcPct val="123000"/>
              </a:lnSpc>
              <a:defRPr/>
            </a:pPr>
            <a:r>
              <a:rPr altLang="en-US" b="1" lang="zh-CN" sz="1600">
                <a:solidFill>
                  <a:srgbClr val="00B0F0"/>
                </a:solidFill>
                <a:latin charset="-122" pitchFamily="34" typeface="微软雅黑"/>
                <a:ea charset="-122" pitchFamily="34" typeface="微软雅黑"/>
              </a:rPr>
              <a:t>整个世界在某种程度上说是一个时时处处充满会议的世界。中国的会有多少？从中央到地方一年要开多少会？这是一个无法统计的数字。</a:t>
            </a:r>
          </a:p>
        </p:txBody>
      </p:sp>
      <p:sp>
        <p:nvSpPr>
          <p:cNvPr id="28" name="TextBox 27"/>
          <p:cNvSpPr txBox="1"/>
          <p:nvPr/>
        </p:nvSpPr>
        <p:spPr>
          <a:xfrm>
            <a:off x="3691952" y="3806803"/>
            <a:ext cx="4156341" cy="2490826"/>
          </a:xfrm>
          <a:prstGeom prst="rect">
            <a:avLst/>
          </a:prstGeom>
          <a:noFill/>
        </p:spPr>
        <p:txBody>
          <a:bodyPr wrap="square">
            <a:spAutoFit/>
          </a:bodyPr>
          <a:lstStyle/>
          <a:p>
            <a:pPr>
              <a:lnSpc>
                <a:spcPct val="123000"/>
              </a:lnSpc>
              <a:defRPr/>
            </a:pPr>
            <a:r>
              <a:rPr altLang="zh-CN" lang="en-US" sz="1600">
                <a:solidFill>
                  <a:schemeClr val="tx1">
                    <a:lumMod val="65000"/>
                    <a:lumOff val="35000"/>
                  </a:schemeClr>
                </a:solidFill>
                <a:latin charset="-122" pitchFamily="34" typeface="微软雅黑"/>
                <a:ea charset="-122" pitchFamily="34" typeface="微软雅黑"/>
              </a:rPr>
              <a:t>《现代快报》2005年7月9日报道了来自会议市场上的信息：1999年， 北京只有一二百家服务于会展的专业公司，而2005年竟达到4000家以上。会议养活了如此之多的服务公司，形成了滋生腐败的温床。2011年，中国首个《中国会议蓝皮书》在京发布，蓝皮书指出，目前我国每年举办的各种会议多达几千万个，年均增长20%。</a:t>
            </a:r>
          </a:p>
        </p:txBody>
      </p:sp>
      <p:pic>
        <p:nvPicPr>
          <p:cNvPr descr="C:\Documents and Settings\tdz\桌面\新建文件夹\iwp2sl.jpg" id="29" name="Picture 2"/>
          <p:cNvPicPr>
            <a:picLocks noChangeArrowheads="1" noChangeAspect="1"/>
          </p:cNvPicPr>
          <p:nvPr/>
        </p:nvPicPr>
        <p:blipFill>
          <a:blip r:embed="rId3">
            <a:extLst>
              <a:ext uri="{28A0092B-C50C-407E-A947-70E740481C1C}">
                <a14:useLocalDpi/>
              </a:ext>
            </a:extLst>
          </a:blip>
          <a:stretch>
            <a:fillRect/>
          </a:stretch>
        </p:blipFill>
        <p:spPr bwMode="auto">
          <a:xfrm>
            <a:off x="8360208" y="1758094"/>
            <a:ext cx="3354610" cy="4623234"/>
          </a:xfrm>
          <a:prstGeom prst="rect">
            <a:avLst/>
          </a:prstGeom>
          <a:noFill/>
          <a:ln>
            <a:solidFill>
              <a:srgbClr val="0883C8"/>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968692398"/>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par>
                                <p:cTn fill="hold" grpId="0" id="8" nodeType="withEffect" presetClass="entr" presetID="52" presetSubtype="0">
                                  <p:stCondLst>
                                    <p:cond delay="400"/>
                                  </p:stCondLst>
                                  <p:childTnLst>
                                    <p:set>
                                      <p:cBhvr>
                                        <p:cTn dur="1" fill="hold" id="9">
                                          <p:stCondLst>
                                            <p:cond delay="0"/>
                                          </p:stCondLst>
                                        </p:cTn>
                                        <p:tgtEl>
                                          <p:spTgt spid="27"/>
                                        </p:tgtEl>
                                        <p:attrNameLst>
                                          <p:attrName>style.visibility</p:attrName>
                                        </p:attrNameLst>
                                      </p:cBhvr>
                                      <p:to>
                                        <p:strVal val="visible"/>
                                      </p:to>
                                    </p:set>
                                    <p:animScale>
                                      <p:cBhvr>
                                        <p:cTn decel="50000" dur="1000" fill="hold" id="10">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
                                          <p:stCondLst>
                                            <p:cond delay="0"/>
                                          </p:stCondLst>
                                        </p:cTn>
                                        <p:tgtEl>
                                          <p:spTgt spid="27"/>
                                        </p:tgtEl>
                                        <p:attrNameLst>
                                          <p:attrName>ppt_x</p:attrName>
                                          <p:attrName>ppt_y</p:attrName>
                                        </p:attrNameLst>
                                      </p:cBhvr>
                                    </p:animMotion>
                                    <p:animEffect filter="fade" transition="in">
                                      <p:cBhvr>
                                        <p:cTn dur="1000" id="12"/>
                                        <p:tgtEl>
                                          <p:spTgt spid="27"/>
                                        </p:tgtEl>
                                      </p:cBhvr>
                                    </p:animEffect>
                                  </p:childTnLst>
                                </p:cTn>
                              </p:par>
                              <p:par>
                                <p:cTn fill="hold" grpId="0" id="13" nodeType="withEffect" presetClass="entr" presetID="52" presetSubtype="0">
                                  <p:stCondLst>
                                    <p:cond delay="600"/>
                                  </p:stCondLst>
                                  <p:childTnLst>
                                    <p:set>
                                      <p:cBhvr>
                                        <p:cTn dur="1" fill="hold" id="14">
                                          <p:stCondLst>
                                            <p:cond delay="0"/>
                                          </p:stCondLst>
                                        </p:cTn>
                                        <p:tgtEl>
                                          <p:spTgt spid="28"/>
                                        </p:tgtEl>
                                        <p:attrNameLst>
                                          <p:attrName>style.visibility</p:attrName>
                                        </p:attrNameLst>
                                      </p:cBhvr>
                                      <p:to>
                                        <p:strVal val="visible"/>
                                      </p:to>
                                    </p:set>
                                    <p:animScale>
                                      <p:cBhvr>
                                        <p:cTn decel="50000" dur="1000" fill="hold" id="15">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28"/>
                                        </p:tgtEl>
                                        <p:attrNameLst>
                                          <p:attrName>ppt_x</p:attrName>
                                          <p:attrName>ppt_y</p:attrName>
                                        </p:attrNameLst>
                                      </p:cBhvr>
                                    </p:animMotion>
                                    <p:animEffect filter="fade" transition="in">
                                      <p:cBhvr>
                                        <p:cTn dur="1000" id="1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Group 43"/>
          <p:cNvGrpSpPr>
            <a:grpSpLocks noChangeAspect="1"/>
          </p:cNvGrpSpPr>
          <p:nvPr/>
        </p:nvGrpSpPr>
        <p:grpSpPr>
          <a:xfrm>
            <a:off x="4255019" y="5631017"/>
            <a:ext cx="109337" cy="519415"/>
            <a:chOff x="385" y="-748"/>
            <a:chExt cx="1018" cy="4838"/>
          </a:xfrm>
        </p:grpSpPr>
        <p:sp>
          <p:nvSpPr>
            <p:cNvPr id="31" name="AutoShape 44"/>
            <p:cNvSpPr>
              <a:spLocks noChangeArrowheads="1"/>
            </p:cNvSpPr>
            <p:nvPr/>
          </p:nvSpPr>
          <p:spPr bwMode="auto">
            <a:xfrm flipV="1">
              <a:off x="385" y="177"/>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32" name="Group 45"/>
            <p:cNvGrpSpPr/>
            <p:nvPr/>
          </p:nvGrpSpPr>
          <p:grpSpPr>
            <a:xfrm flipV="1">
              <a:off x="397" y="-747"/>
              <a:ext cx="994" cy="4837"/>
              <a:chOff x="680" y="-870"/>
              <a:chExt cx="1086" cy="5285"/>
            </a:xfrm>
          </p:grpSpPr>
          <p:sp>
            <p:nvSpPr>
              <p:cNvPr id="36" name="AutoShape 46"/>
              <p:cNvSpPr>
                <a:spLocks noChangeArrowheads="1"/>
              </p:cNvSpPr>
              <p:nvPr/>
            </p:nvSpPr>
            <p:spPr bwMode="auto">
              <a:xfrm>
                <a:off x="680" y="-31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37" name="AutoShape 47"/>
              <p:cNvSpPr>
                <a:spLocks noChangeArrowheads="1"/>
              </p:cNvSpPr>
              <p:nvPr/>
            </p:nvSpPr>
            <p:spPr bwMode="auto">
              <a:xfrm>
                <a:off x="710" y="-318"/>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33" name="Group 48"/>
            <p:cNvGrpSpPr/>
            <p:nvPr/>
          </p:nvGrpSpPr>
          <p:grpSpPr>
            <a:xfrm flipV="1">
              <a:off x="511" y="-748"/>
              <a:ext cx="766" cy="4838"/>
              <a:chOff x="680" y="-1656"/>
              <a:chExt cx="1086" cy="6859"/>
            </a:xfrm>
          </p:grpSpPr>
          <p:sp>
            <p:nvSpPr>
              <p:cNvPr id="34" name="AutoShape 49"/>
              <p:cNvSpPr>
                <a:spLocks noChangeArrowheads="1"/>
              </p:cNvSpPr>
              <p:nvPr/>
            </p:nvSpPr>
            <p:spPr bwMode="auto">
              <a:xfrm>
                <a:off x="680" y="-939"/>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35" name="AutoShape 50"/>
              <p:cNvSpPr>
                <a:spLocks noChangeArrowheads="1"/>
              </p:cNvSpPr>
              <p:nvPr/>
            </p:nvSpPr>
            <p:spPr bwMode="auto">
              <a:xfrm>
                <a:off x="710" y="-939"/>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sp>
        <p:nvSpPr>
          <p:cNvPr id="38" name="TextBox 37"/>
          <p:cNvSpPr txBox="1"/>
          <p:nvPr/>
        </p:nvSpPr>
        <p:spPr>
          <a:xfrm>
            <a:off x="3331429" y="1312998"/>
            <a:ext cx="4277330" cy="2190903"/>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在白领中，会议恐惧症已经不是个新词儿了。对于现在很多商政人士而言，在会议室里度过一天已经是一件司空见惯的事，似乎每天都有开不完的会。2011年，中国青年报社会调查中心通过民意中国网和网易新闻中心，对2223人进行的一项调查显示，53.6％的人表示自己在日常工作中参加的会议过多。</a:t>
            </a:r>
          </a:p>
        </p:txBody>
      </p:sp>
      <p:sp>
        <p:nvSpPr>
          <p:cNvPr id="39" name="TextBox 38"/>
          <p:cNvSpPr txBox="1"/>
          <p:nvPr/>
        </p:nvSpPr>
        <p:spPr>
          <a:xfrm>
            <a:off x="7752831" y="1312998"/>
            <a:ext cx="4106059" cy="2190903"/>
          </a:xfrm>
          <a:prstGeom prst="rect">
            <a:avLst/>
          </a:prstGeom>
          <a:noFill/>
        </p:spPr>
        <p:txBody>
          <a:bodyPr wrap="square">
            <a:spAutoFit/>
          </a:bodyPr>
          <a:lstStyle/>
          <a:p>
            <a:pPr>
              <a:lnSpc>
                <a:spcPct val="123000"/>
              </a:lnSpc>
              <a:defRPr/>
            </a:pPr>
            <a:r>
              <a:rPr altLang="en-US" lang="zh-CN" sz="1600">
                <a:solidFill>
                  <a:schemeClr val="tx1">
                    <a:lumMod val="65000"/>
                    <a:lumOff val="35000"/>
                  </a:schemeClr>
                </a:solidFill>
                <a:latin charset="-122" pitchFamily="34" typeface="微软雅黑"/>
                <a:ea charset="-122" pitchFamily="34" typeface="微软雅黑"/>
              </a:rPr>
              <a:t>具体而言，57.4％的人每星期平均开会2次以上。受访者中，40.8％的人是企业职员，30％的人是事业单位员工，12.9％的人是政府机关工作人员。另外，只有不到三成的白领认为自己参加的会议有意义，而剩余的大多数白领均表示厌烦开会，甚至有人为此变成职场“恐会族”。</a:t>
            </a:r>
          </a:p>
        </p:txBody>
      </p:sp>
      <p:pic>
        <p:nvPicPr>
          <p:cNvPr descr="C:\Documents and Settings\tdz\Local Settings\Temp\SoEasy\EF42572CD0959C7DEBB42E05CFD50A62.jpg" id="40" name="Picture 2"/>
          <p:cNvPicPr>
            <a:picLocks noChangeArrowheads="1" noChangeAspect="1"/>
          </p:cNvPicPr>
          <p:nvPr/>
        </p:nvPicPr>
        <p:blipFill>
          <a:blip r:embed="rId2">
            <a:extLst>
              <a:ext uri="{28A0092B-C50C-407E-A947-70E740481C1C}">
                <a14:useLocalDpi/>
              </a:ext>
            </a:extLst>
          </a:blip>
          <a:stretch>
            <a:fillRect/>
          </a:stretch>
        </p:blipFill>
        <p:spPr bwMode="auto">
          <a:xfrm>
            <a:off x="3331430" y="3741231"/>
            <a:ext cx="8427865" cy="2784115"/>
          </a:xfrm>
          <a:prstGeom prst="rect">
            <a:avLst/>
          </a:prstGeom>
          <a:noFill/>
          <a:ln>
            <a:solidFill>
              <a:srgbClr val="0883C8"/>
            </a:solidFill>
          </a:ln>
          <a:extLst>
            <a:ext uri="{909E8E84-426E-40DD-AFC4-6F175D3DCCD1}">
              <a14:hiddenFill>
                <a:solidFill>
                  <a:srgbClr val="FFFFFF"/>
                </a:solidFill>
              </a14:hiddenFill>
            </a:ext>
          </a:extLst>
        </p:spPr>
      </p:pic>
      <p:pic>
        <p:nvPicPr>
          <p:cNvPr descr="E:\仝德志文件，勿删！\03-参考文档\！PPT图片及版面资源\06-PPT精选插图\05-头像\1000mb.ru (24).png" id="41" name="Picture 2"/>
          <p:cNvPicPr>
            <a:picLocks noChangeArrowheads="1" noChangeAspect="1"/>
          </p:cNvPicPr>
          <p:nvPr/>
        </p:nvPicPr>
        <p:blipFill>
          <a:blip r:embed="rId3">
            <a:extLst>
              <a:ext uri="{28A0092B-C50C-407E-A947-70E740481C1C}">
                <a14:useLocalDpi/>
              </a:ext>
            </a:extLst>
          </a:blip>
          <a:stretch>
            <a:fillRect/>
          </a:stretch>
        </p:blipFill>
        <p:spPr bwMode="auto">
          <a:xfrm>
            <a:off x="10531355" y="3170101"/>
            <a:ext cx="1219676" cy="1219200"/>
          </a:xfrm>
          <a:prstGeom prst="rect">
            <a:avLst/>
          </a:prstGeom>
          <a:noFill/>
          <a:extLst>
            <a:ext uri="{909E8E84-426E-40DD-AFC4-6F175D3DCCD1}">
              <a14:hiddenFill>
                <a:solidFill>
                  <a:srgbClr val="FFFFFF"/>
                </a:solidFill>
              </a14:hiddenFill>
            </a:ext>
          </a:extLst>
        </p:spPr>
      </p:pic>
    </p:spTree>
    <p:extLst>
      <p:ext uri="{BB962C8B-B14F-4D97-AF65-F5344CB8AC3E}">
        <p14:creationId val="1096129103"/>
      </p:ext>
    </p:extLst>
  </p:cSld>
  <p:clrMapOvr>
    <a:masterClrMapping/>
  </p:clrMapOvr>
  <mc:AlternateContent>
    <mc:Choice Requires="p14">
      <p:transition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500" id="7"/>
                                        <p:tgtEl>
                                          <p:spTgt spid="30"/>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38"/>
                                        </p:tgtEl>
                                        <p:attrNameLst>
                                          <p:attrName>style.visibility</p:attrName>
                                        </p:attrNameLst>
                                      </p:cBhvr>
                                      <p:to>
                                        <p:strVal val="visible"/>
                                      </p:to>
                                    </p:set>
                                    <p:animEffect filter="fade" transition="in">
                                      <p:cBhvr>
                                        <p:cTn dur="1000" id="10"/>
                                        <p:tgtEl>
                                          <p:spTgt spid="38"/>
                                        </p:tgtEl>
                                      </p:cBhvr>
                                    </p:animEffect>
                                    <p:anim calcmode="lin" valueType="num">
                                      <p:cBhvr>
                                        <p:cTn dur="1000" fill="hold" id="11"/>
                                        <p:tgtEl>
                                          <p:spTgt spid="38"/>
                                        </p:tgtEl>
                                        <p:attrNameLst>
                                          <p:attrName>ppt_x</p:attrName>
                                        </p:attrNameLst>
                                      </p:cBhvr>
                                      <p:tavLst>
                                        <p:tav tm="0">
                                          <p:val>
                                            <p:strVal val="#ppt_x"/>
                                          </p:val>
                                        </p:tav>
                                        <p:tav tm="100000">
                                          <p:val>
                                            <p:strVal val="#ppt_x"/>
                                          </p:val>
                                        </p:tav>
                                      </p:tavLst>
                                    </p:anim>
                                    <p:anim calcmode="lin" valueType="num">
                                      <p:cBhvr>
                                        <p:cTn dur="1000" fill="hold" id="12"/>
                                        <p:tgtEl>
                                          <p:spTgt spid="38"/>
                                        </p:tgtEl>
                                        <p:attrNameLst>
                                          <p:attrName>ppt_y</p:attrName>
                                        </p:attrNameLst>
                                      </p:cBhvr>
                                      <p:tavLst>
                                        <p:tav tm="0">
                                          <p:val>
                                            <p:strVal val="#ppt_y+.1"/>
                                          </p:val>
                                        </p:tav>
                                        <p:tav tm="100000">
                                          <p:val>
                                            <p:strVal val="#ppt_y"/>
                                          </p:val>
                                        </p:tav>
                                      </p:tavLst>
                                    </p:anim>
                                  </p:childTnLst>
                                </p:cTn>
                              </p:par>
                              <p:par>
                                <p:cTn fill="hold" grpId="0" id="13" nodeType="withEffect" presetClass="entr" presetID="47" presetSubtype="0">
                                  <p:stCondLst>
                                    <p:cond delay="0"/>
                                  </p:stCondLst>
                                  <p:childTnLst>
                                    <p:set>
                                      <p:cBhvr>
                                        <p:cTn dur="1" fill="hold" id="14">
                                          <p:stCondLst>
                                            <p:cond delay="0"/>
                                          </p:stCondLst>
                                        </p:cTn>
                                        <p:tgtEl>
                                          <p:spTgt spid="39"/>
                                        </p:tgtEl>
                                        <p:attrNameLst>
                                          <p:attrName>style.visibility</p:attrName>
                                        </p:attrNameLst>
                                      </p:cBhvr>
                                      <p:to>
                                        <p:strVal val="visible"/>
                                      </p:to>
                                    </p:set>
                                    <p:animEffect filter="fade" transition="in">
                                      <p:cBhvr>
                                        <p:cTn dur="1000" id="15"/>
                                        <p:tgtEl>
                                          <p:spTgt spid="39"/>
                                        </p:tgtEl>
                                      </p:cBhvr>
                                    </p:animEffect>
                                    <p:anim calcmode="lin" valueType="num">
                                      <p:cBhvr>
                                        <p:cTn dur="1000" fill="hold" id="16"/>
                                        <p:tgtEl>
                                          <p:spTgt spid="39"/>
                                        </p:tgtEl>
                                        <p:attrNameLst>
                                          <p:attrName>ppt_x</p:attrName>
                                        </p:attrNameLst>
                                      </p:cBhvr>
                                      <p:tavLst>
                                        <p:tav tm="0">
                                          <p:val>
                                            <p:strVal val="#ppt_x"/>
                                          </p:val>
                                        </p:tav>
                                        <p:tav tm="100000">
                                          <p:val>
                                            <p:strVal val="#ppt_x"/>
                                          </p:val>
                                        </p:tav>
                                      </p:tavLst>
                                    </p:anim>
                                    <p:anim calcmode="lin" valueType="num">
                                      <p:cBhvr>
                                        <p:cTn dur="1000" fill="hold" id="17"/>
                                        <p:tgtEl>
                                          <p:spTgt spid="3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id="19" nodeType="afterEffect" presetClass="entr" presetID="1" presetSubtype="0">
                                  <p:stCondLst>
                                    <p:cond delay="0"/>
                                  </p:stCondLst>
                                  <p:childTnLst>
                                    <p:set>
                                      <p:cBhvr>
                                        <p:cTn dur="1" fill="hold" id="20">
                                          <p:stCondLst>
                                            <p:cond delay="0"/>
                                          </p:stCondLst>
                                        </p:cTn>
                                        <p:tgtEl>
                                          <p:spTgt spid="41"/>
                                        </p:tgtEl>
                                        <p:attrNameLst>
                                          <p:attrName>style.visibility</p:attrName>
                                        </p:attrNameLst>
                                      </p:cBhvr>
                                      <p:to>
                                        <p:strVal val="visible"/>
                                      </p:to>
                                    </p:set>
                                  </p:childTnLst>
                                </p:cTn>
                              </p:par>
                              <p:par>
                                <p:cTn accel="50000" decel="50000" fill="hold" id="21" nodeType="withEffect" presetClass="path" presetID="0" presetSubtype="0">
                                  <p:stCondLst>
                                    <p:cond delay="0"/>
                                  </p:stCondLst>
                                  <p:childTnLst>
                                    <p:animMotion origin="layout" path="M 1.66667E-06 -1.19861 L 1.66667E-06 1.6763E-06 L 0.00035 -0.12162 L 1.66667E-06 1.6763E-06" pathEditMode="relative" ptsTypes="AAAA" rAng="0">
                                      <p:cBhvr>
                                        <p:cTn dur="600" fill="hold" id="22"/>
                                        <p:tgtEl>
                                          <p:spTgt spid="41"/>
                                        </p:tgtEl>
                                        <p:attrNameLst>
                                          <p:attrName>ppt_x</p:attrName>
                                          <p:attrName>ppt_y</p:attrName>
                                        </p:attrNameLst>
                                      </p:cBhvr>
                                      <p:rCtr x="0" y="599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4" name="图示 13"/>
          <p:cNvGraphicFramePr/>
          <p:nvPr>
            <p:extLst>
              <p:ext uri="{D42A27DB-BD31-4B8C-83A1-F6EECF244321}">
                <p14:modId val="3997004780"/>
              </p:ext>
            </p:extLst>
          </p:nvPr>
        </p:nvGraphicFramePr>
        <p:xfrm>
          <a:off x="4405868" y="2060848"/>
          <a:ext cx="6483252" cy="3888432"/>
        </p:xfrm>
        <a:graphic>
          <a:graphicData uri="http://schemas.openxmlformats.org/drawingml/2006/diagram">
            <dgm:relIds xmlns:dgm="http://schemas.openxmlformats.org/drawingml/2006/diagram" r:cs="rId6" r:dm="rId3" r:lo="rId4" r:qs="rId5"/>
          </a:graphicData>
        </a:graphic>
      </p:graphicFrame>
      <p:sp>
        <p:nvSpPr>
          <p:cNvPr id="15" name="TextBox 14"/>
          <p:cNvSpPr txBox="1"/>
          <p:nvPr/>
        </p:nvSpPr>
        <p:spPr>
          <a:xfrm>
            <a:off x="3829579" y="1340768"/>
            <a:ext cx="5186601" cy="396240"/>
          </a:xfrm>
          <a:prstGeom prst="rect">
            <a:avLst/>
          </a:prstGeom>
          <a:noFill/>
        </p:spPr>
        <p:txBody>
          <a:bodyPr lIns="0" rtlCol="0" wrap="square">
            <a:spAutoFit/>
          </a:bodyPr>
          <a:lstStyle/>
          <a:p>
            <a:r>
              <a:rPr altLang="en-US" b="1" lang="zh-CN" sz="2000">
                <a:solidFill>
                  <a:srgbClr val="00B0F0"/>
                </a:solidFill>
                <a:latin charset="-122" pitchFamily="34" typeface="微软雅黑"/>
                <a:ea charset="-122" pitchFamily="34" typeface="微软雅黑"/>
              </a:rPr>
              <a:t>先请各位管理者思考一下？</a:t>
            </a:r>
          </a:p>
        </p:txBody>
      </p:sp>
      <p:sp>
        <p:nvSpPr>
          <p:cNvPr id="16" name="TextBox 15"/>
          <p:cNvSpPr txBox="1"/>
          <p:nvPr/>
        </p:nvSpPr>
        <p:spPr>
          <a:xfrm>
            <a:off x="6600253" y="6125233"/>
            <a:ext cx="5186601" cy="396240"/>
          </a:xfrm>
          <a:prstGeom prst="rect">
            <a:avLst/>
          </a:prstGeom>
          <a:noFill/>
        </p:spPr>
        <p:txBody>
          <a:bodyPr lIns="0" rtlCol="0" wrap="square">
            <a:spAutoFit/>
          </a:bodyPr>
          <a:lstStyle/>
          <a:p>
            <a:pPr algn="r"/>
            <a:r>
              <a:rPr altLang="en-US" b="1" lang="zh-CN" sz="2000">
                <a:solidFill>
                  <a:srgbClr val="00B0F0"/>
                </a:solidFill>
                <a:latin charset="-122" pitchFamily="34" typeface="微软雅黑"/>
                <a:ea charset="-122" pitchFamily="34" typeface="微软雅黑"/>
              </a:rPr>
              <a:t>您答对了吗？</a:t>
            </a:r>
          </a:p>
        </p:txBody>
      </p:sp>
    </p:spTree>
    <p:extLst>
      <p:ext uri="{BB962C8B-B14F-4D97-AF65-F5344CB8AC3E}">
        <p14:creationId val="2275777056"/>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200" fill="hold" id="7"/>
                                        <p:tgtEl>
                                          <p:spTgt spid="15"/>
                                        </p:tgtEl>
                                        <p:attrNameLst>
                                          <p:attrName>ppt_x</p:attrName>
                                        </p:attrNameLst>
                                      </p:cBhvr>
                                      <p:tavLst>
                                        <p:tav tm="0">
                                          <p:val>
                                            <p:strVal val="0-#ppt_w/2"/>
                                          </p:val>
                                        </p:tav>
                                        <p:tav tm="100000">
                                          <p:val>
                                            <p:strVal val="#ppt_x"/>
                                          </p:val>
                                        </p:tav>
                                      </p:tavLst>
                                    </p:anim>
                                    <p:anim calcmode="lin" valueType="num">
                                      <p:cBhvr additive="base">
                                        <p:cTn dur="2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00"/>
                            </p:stCondLst>
                            <p:childTnLst>
                              <p:par>
                                <p:cTn fill="hold" grpId="0" id="10" nodeType="afterEffect" presetClass="entr" presetID="10" presetSubtype="0">
                                  <p:stCondLst>
                                    <p:cond delay="100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500" id="12"/>
                                        <p:tgtEl>
                                          <p:spTgt spid="14"/>
                                        </p:tgtEl>
                                      </p:cBhvr>
                                    </p:animEffect>
                                  </p:childTnLst>
                                </p:cTn>
                              </p:par>
                            </p:childTnLst>
                          </p:cTn>
                        </p:par>
                        <p:par>
                          <p:cTn fill="hold" id="13" nodeType="afterGroup">
                            <p:stCondLst>
                              <p:cond delay="2700"/>
                            </p:stCondLst>
                            <p:childTnLst>
                              <p:par>
                                <p:cTn fill="hold" grpId="0" id="14" nodeType="afterEffect" presetClass="entr" presetID="2" presetSubtype="8">
                                  <p:stCondLst>
                                    <p:cond delay="100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200" fill="hold" id="16"/>
                                        <p:tgtEl>
                                          <p:spTgt spid="16"/>
                                        </p:tgtEl>
                                        <p:attrNameLst>
                                          <p:attrName>ppt_x</p:attrName>
                                        </p:attrNameLst>
                                      </p:cBhvr>
                                      <p:tavLst>
                                        <p:tav tm="0">
                                          <p:val>
                                            <p:strVal val="0-#ppt_w/2"/>
                                          </p:val>
                                        </p:tav>
                                        <p:tav tm="100000">
                                          <p:val>
                                            <p:strVal val="#ppt_x"/>
                                          </p:val>
                                        </p:tav>
                                      </p:tavLst>
                                    </p:anim>
                                    <p:anim calcmode="lin" valueType="num">
                                      <p:cBhvr additive="base">
                                        <p:cTn dur="200" fill="hold" id="17"/>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Graphic grpId="0" spid="14">
        <p:bldAsOne/>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仝德志文件，勿删！\03-参考文档\！PPT图片及版面资源\06-PPT精选插图\12-标签\ED82A00EE6AD1E273AC63925E4D762EE.png" id="30" name="Picture 3"/>
          <p:cNvPicPr>
            <a:picLocks noChangeArrowheads="1" noChangeAspect="1"/>
          </p:cNvPicPr>
          <p:nvPr/>
        </p:nvPicPr>
        <p:blipFill>
          <a:blip r:embed="rId2">
            <a:extLst>
              <a:ext uri="{28A0092B-C50C-407E-A947-70E740481C1C}">
                <a14:useLocalDpi/>
              </a:ext>
            </a:extLst>
          </a:blip>
          <a:stretch>
            <a:fillRect/>
          </a:stretch>
        </p:blipFill>
        <p:spPr bwMode="auto">
          <a:xfrm>
            <a:off x="3215036" y="1531617"/>
            <a:ext cx="1991503" cy="2257425"/>
          </a:xfrm>
          <a:prstGeom prst="rect">
            <a:avLst/>
          </a:prstGeom>
          <a:noFill/>
          <a:extLst>
            <a:ext uri="{909E8E84-426E-40DD-AFC4-6F175D3DCCD1}">
              <a14:hiddenFill>
                <a:solidFill>
                  <a:srgbClr val="FFFFFF"/>
                </a:solidFill>
              </a14:hiddenFill>
            </a:ext>
          </a:extLst>
        </p:spPr>
      </p:pic>
      <p:pic>
        <p:nvPicPr>
          <p:cNvPr descr="E:\仝德志文件，勿删！\03-参考文档\！PPT图片及版面资源\06-PPT精选插图\05-头像\问号01.png" id="31" name="Picture 4"/>
          <p:cNvPicPr>
            <a:picLocks noChangeArrowheads="1" noChangeAspect="1"/>
          </p:cNvPicPr>
          <p:nvPr/>
        </p:nvPicPr>
        <p:blipFill>
          <a:blip r:embed="rId3">
            <a:extLst>
              <a:ext uri="{28A0092B-C50C-407E-A947-70E740481C1C}">
                <a14:useLocalDpi/>
              </a:ext>
            </a:extLst>
          </a:blip>
          <a:stretch>
            <a:fillRect/>
          </a:stretch>
        </p:blipFill>
        <p:spPr bwMode="auto">
          <a:xfrm>
            <a:off x="3058519" y="3784724"/>
            <a:ext cx="1945447" cy="1511300"/>
          </a:xfrm>
          <a:prstGeom prst="rect">
            <a:avLst/>
          </a:prstGeom>
          <a:noFill/>
          <a:extLst>
            <a:ext uri="{909E8E84-426E-40DD-AFC4-6F175D3DCCD1}">
              <a14:hiddenFill>
                <a:solidFill>
                  <a:srgbClr val="FFFFFF"/>
                </a:solidFill>
              </a14:hiddenFill>
            </a:ext>
          </a:extLst>
        </p:spPr>
      </p:pic>
      <p:sp>
        <p:nvSpPr>
          <p:cNvPr id="32" name="Rectangle 17"/>
          <p:cNvSpPr>
            <a:spLocks noChangeArrowheads="1"/>
          </p:cNvSpPr>
          <p:nvPr/>
        </p:nvSpPr>
        <p:spPr bwMode="auto">
          <a:xfrm>
            <a:off x="3456653" y="2025656"/>
            <a:ext cx="1703358" cy="676656"/>
          </a:xfrm>
          <a:prstGeom prst="rect">
            <a:avLst/>
          </a:prstGeom>
          <a:noFill/>
          <a:ln w="9525">
            <a:noFill/>
            <a:miter lim="800000"/>
          </a:ln>
          <a:effectLst/>
        </p:spPr>
        <p:txBody>
          <a:bodyPr wrap="square">
            <a:spAutoFit/>
          </a:bodyPr>
          <a:lstStyle/>
          <a:p>
            <a:pPr>
              <a:lnSpc>
                <a:spcPct val="120000"/>
              </a:lnSpc>
              <a:defRPr/>
            </a:pPr>
            <a:r>
              <a:rPr altLang="en-US" lang="zh-CN" sz="1600">
                <a:solidFill>
                  <a:schemeClr val="bg1"/>
                </a:solidFill>
                <a:latin charset="-122" pitchFamily="34" typeface="微软雅黑"/>
                <a:ea charset="-122" pitchFamily="34" typeface="微软雅黑"/>
              </a:rPr>
              <a:t>啥时该开会？啥时不需要开会？</a:t>
            </a:r>
          </a:p>
        </p:txBody>
      </p:sp>
      <p:grpSp>
        <p:nvGrpSpPr>
          <p:cNvPr id="33" name="文本5"/>
          <p:cNvGrpSpPr/>
          <p:nvPr/>
        </p:nvGrpSpPr>
        <p:grpSpPr>
          <a:xfrm>
            <a:off x="7321094" y="4653192"/>
            <a:ext cx="4321688" cy="504000"/>
            <a:chOff x="3529421" y="3768228"/>
            <a:chExt cx="2578139" cy="521890"/>
          </a:xfrm>
        </p:grpSpPr>
        <p:sp>
          <p:nvSpPr>
            <p:cNvPr id="34" name="任意多边形 33"/>
            <p:cNvSpPr/>
            <p:nvPr/>
          </p:nvSpPr>
          <p:spPr>
            <a:xfrm>
              <a:off x="3529421" y="3768228"/>
              <a:ext cx="2578139" cy="5218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600">
                <a:solidFill>
                  <a:schemeClr val="tx1">
                    <a:lumMod val="65000"/>
                    <a:lumOff val="35000"/>
                  </a:schemeClr>
                </a:solidFill>
                <a:ea charset="-122" pitchFamily="34" typeface="微软雅黑"/>
              </a:endParaRPr>
            </a:p>
          </p:txBody>
        </p:sp>
        <p:sp>
          <p:nvSpPr>
            <p:cNvPr id="35" name="任意多边形 34"/>
            <p:cNvSpPr/>
            <p:nvPr/>
          </p:nvSpPr>
          <p:spPr>
            <a:xfrm>
              <a:off x="3554821" y="3773613"/>
              <a:ext cx="2527339" cy="4964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chemeClr val="tx1">
                      <a:lumMod val="65000"/>
                      <a:lumOff val="35000"/>
                    </a:schemeClr>
                  </a:solidFill>
                  <a:ea charset="-122" pitchFamily="34" typeface="微软雅黑"/>
                </a:rPr>
                <a:t>问题需涉及不同岗位员工或多部门协调解决；</a:t>
              </a:r>
            </a:p>
          </p:txBody>
        </p:sp>
      </p:grpSp>
      <p:grpSp>
        <p:nvGrpSpPr>
          <p:cNvPr id="36" name="文本6"/>
          <p:cNvGrpSpPr/>
          <p:nvPr/>
        </p:nvGrpSpPr>
        <p:grpSpPr>
          <a:xfrm>
            <a:off x="7321094" y="5301264"/>
            <a:ext cx="4321688" cy="504000"/>
            <a:chOff x="3529421" y="4352746"/>
            <a:chExt cx="2578139" cy="521890"/>
          </a:xfrm>
        </p:grpSpPr>
        <p:sp>
          <p:nvSpPr>
            <p:cNvPr id="37" name="任意多边形 36"/>
            <p:cNvSpPr/>
            <p:nvPr/>
          </p:nvSpPr>
          <p:spPr>
            <a:xfrm>
              <a:off x="3529421" y="4352746"/>
              <a:ext cx="2578139" cy="5218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600">
                <a:solidFill>
                  <a:schemeClr val="tx1">
                    <a:lumMod val="65000"/>
                    <a:lumOff val="35000"/>
                  </a:schemeClr>
                </a:solidFill>
                <a:ea charset="-122" pitchFamily="34" typeface="微软雅黑"/>
              </a:endParaRPr>
            </a:p>
          </p:txBody>
        </p:sp>
        <p:sp>
          <p:nvSpPr>
            <p:cNvPr id="38" name="任意多边形 37"/>
            <p:cNvSpPr/>
            <p:nvPr/>
          </p:nvSpPr>
          <p:spPr>
            <a:xfrm>
              <a:off x="3554821" y="4358131"/>
              <a:ext cx="2527339" cy="4964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chemeClr val="tx1">
                      <a:lumMod val="65000"/>
                      <a:lumOff val="35000"/>
                    </a:schemeClr>
                  </a:solidFill>
                  <a:ea charset="-122" pitchFamily="34" typeface="微软雅黑"/>
                </a:rPr>
                <a:t>有重要事情需要把参与人集中到一起传达；</a:t>
              </a:r>
            </a:p>
          </p:txBody>
        </p:sp>
      </p:grpSp>
      <p:grpSp>
        <p:nvGrpSpPr>
          <p:cNvPr id="39" name="文本7"/>
          <p:cNvGrpSpPr/>
          <p:nvPr/>
        </p:nvGrpSpPr>
        <p:grpSpPr>
          <a:xfrm>
            <a:off x="7321094" y="5949336"/>
            <a:ext cx="4321688" cy="504000"/>
            <a:chOff x="3529421" y="4937263"/>
            <a:chExt cx="2578139" cy="521890"/>
          </a:xfrm>
        </p:grpSpPr>
        <p:sp>
          <p:nvSpPr>
            <p:cNvPr id="40" name="任意多边形 39"/>
            <p:cNvSpPr/>
            <p:nvPr/>
          </p:nvSpPr>
          <p:spPr>
            <a:xfrm>
              <a:off x="3529421" y="4937263"/>
              <a:ext cx="2578139" cy="5218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600">
                <a:solidFill>
                  <a:schemeClr val="tx1">
                    <a:lumMod val="65000"/>
                    <a:lumOff val="35000"/>
                  </a:schemeClr>
                </a:solidFill>
                <a:ea charset="-122" pitchFamily="34" typeface="微软雅黑"/>
              </a:endParaRPr>
            </a:p>
          </p:txBody>
        </p:sp>
        <p:sp>
          <p:nvSpPr>
            <p:cNvPr id="41" name="任意多边形 40"/>
            <p:cNvSpPr/>
            <p:nvPr/>
          </p:nvSpPr>
          <p:spPr>
            <a:xfrm>
              <a:off x="3554821" y="4942648"/>
              <a:ext cx="2527339" cy="4964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chemeClr val="tx1">
                      <a:lumMod val="65000"/>
                      <a:lumOff val="35000"/>
                    </a:schemeClr>
                  </a:solidFill>
                  <a:ea charset="-122" pitchFamily="34" typeface="微软雅黑"/>
                </a:rPr>
                <a:t>领导者需要公开表彰先进以激励士气等。</a:t>
              </a:r>
            </a:p>
          </p:txBody>
        </p:sp>
      </p:grpSp>
      <p:grpSp>
        <p:nvGrpSpPr>
          <p:cNvPr id="42" name="文本2"/>
          <p:cNvGrpSpPr/>
          <p:nvPr/>
        </p:nvGrpSpPr>
        <p:grpSpPr>
          <a:xfrm>
            <a:off x="7321094" y="2736002"/>
            <a:ext cx="4321688" cy="504000"/>
            <a:chOff x="3529421" y="2014676"/>
            <a:chExt cx="2578139" cy="521890"/>
          </a:xfrm>
        </p:grpSpPr>
        <p:sp>
          <p:nvSpPr>
            <p:cNvPr id="43" name="任意多边形 42"/>
            <p:cNvSpPr/>
            <p:nvPr/>
          </p:nvSpPr>
          <p:spPr>
            <a:xfrm>
              <a:off x="3529421" y="2014676"/>
              <a:ext cx="2578139" cy="5218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600">
                <a:solidFill>
                  <a:schemeClr val="tx1">
                    <a:lumMod val="65000"/>
                    <a:lumOff val="35000"/>
                  </a:schemeClr>
                </a:solidFill>
                <a:ea charset="-122" pitchFamily="34" typeface="微软雅黑"/>
              </a:endParaRPr>
            </a:p>
          </p:txBody>
        </p:sp>
        <p:sp>
          <p:nvSpPr>
            <p:cNvPr id="44" name="任意多边形 43"/>
            <p:cNvSpPr/>
            <p:nvPr/>
          </p:nvSpPr>
          <p:spPr>
            <a:xfrm>
              <a:off x="3554821" y="2023963"/>
              <a:ext cx="2527339" cy="4964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chemeClr val="tx1">
                      <a:lumMod val="65000"/>
                      <a:lumOff val="35000"/>
                    </a:schemeClr>
                  </a:solidFill>
                  <a:ea charset="-122" pitchFamily="34" typeface="微软雅黑"/>
                </a:rPr>
                <a:t>发起人想从参会者那里获取信息或建议；</a:t>
              </a:r>
            </a:p>
          </p:txBody>
        </p:sp>
      </p:grpSp>
      <p:grpSp>
        <p:nvGrpSpPr>
          <p:cNvPr id="45" name="文本3"/>
          <p:cNvGrpSpPr/>
          <p:nvPr/>
        </p:nvGrpSpPr>
        <p:grpSpPr>
          <a:xfrm>
            <a:off x="7321094" y="3357104"/>
            <a:ext cx="4321688" cy="504000"/>
            <a:chOff x="3529421" y="2599193"/>
            <a:chExt cx="2578139" cy="521890"/>
          </a:xfrm>
        </p:grpSpPr>
        <p:sp>
          <p:nvSpPr>
            <p:cNvPr id="46" name="任意多边形 45"/>
            <p:cNvSpPr/>
            <p:nvPr/>
          </p:nvSpPr>
          <p:spPr>
            <a:xfrm>
              <a:off x="3529421" y="2599193"/>
              <a:ext cx="2578139" cy="5218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600">
                <a:solidFill>
                  <a:schemeClr val="tx1">
                    <a:lumMod val="65000"/>
                    <a:lumOff val="35000"/>
                  </a:schemeClr>
                </a:solidFill>
                <a:ea charset="-122" pitchFamily="34" typeface="微软雅黑"/>
              </a:endParaRPr>
            </a:p>
          </p:txBody>
        </p:sp>
        <p:sp>
          <p:nvSpPr>
            <p:cNvPr id="47" name="任意多边形 46"/>
            <p:cNvSpPr/>
            <p:nvPr/>
          </p:nvSpPr>
          <p:spPr>
            <a:xfrm>
              <a:off x="3554821" y="2615795"/>
              <a:ext cx="2527339" cy="4964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chemeClr val="tx1">
                      <a:lumMod val="65000"/>
                      <a:lumOff val="35000"/>
                    </a:schemeClr>
                  </a:solidFill>
                  <a:ea charset="-122" pitchFamily="34" typeface="微软雅黑"/>
                </a:rPr>
                <a:t>发起人想让参会者参与解决问题或制定决策；</a:t>
              </a:r>
            </a:p>
          </p:txBody>
        </p:sp>
      </p:grpSp>
      <p:grpSp>
        <p:nvGrpSpPr>
          <p:cNvPr id="48" name="文本4"/>
          <p:cNvGrpSpPr/>
          <p:nvPr/>
        </p:nvGrpSpPr>
        <p:grpSpPr>
          <a:xfrm>
            <a:off x="7321094" y="4005176"/>
            <a:ext cx="4321688" cy="504000"/>
            <a:chOff x="3529421" y="3183711"/>
            <a:chExt cx="2578139" cy="521890"/>
          </a:xfrm>
        </p:grpSpPr>
        <p:sp>
          <p:nvSpPr>
            <p:cNvPr id="49" name="任意多边形 48"/>
            <p:cNvSpPr/>
            <p:nvPr/>
          </p:nvSpPr>
          <p:spPr>
            <a:xfrm>
              <a:off x="3529421" y="3183711"/>
              <a:ext cx="2578139" cy="5218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600">
                <a:solidFill>
                  <a:schemeClr val="tx1">
                    <a:lumMod val="65000"/>
                    <a:lumOff val="35000"/>
                  </a:schemeClr>
                </a:solidFill>
                <a:ea charset="-122" pitchFamily="34" typeface="微软雅黑"/>
              </a:endParaRPr>
            </a:p>
          </p:txBody>
        </p:sp>
        <p:sp>
          <p:nvSpPr>
            <p:cNvPr id="50" name="任意多边形 49"/>
            <p:cNvSpPr/>
            <p:nvPr/>
          </p:nvSpPr>
          <p:spPr>
            <a:xfrm>
              <a:off x="3554821" y="3200313"/>
              <a:ext cx="2527339" cy="496490"/>
            </a:xfrm>
            <a:custGeom>
              <a:gdLst>
                <a:gd fmla="*/ 0 w 2578139" name="connsiteX0"/>
                <a:gd fmla="*/ 86999 h 521890" name="connsiteY0"/>
                <a:gd fmla="*/ 86999 w 2578139" name="connsiteX1"/>
                <a:gd fmla="*/ 0 h 521890" name="connsiteY1"/>
                <a:gd fmla="*/ 2491140 w 2578139" name="connsiteX2"/>
                <a:gd fmla="*/ 0 h 521890" name="connsiteY2"/>
                <a:gd fmla="*/ 2578139 w 2578139" name="connsiteX3"/>
                <a:gd fmla="*/ 86999 h 521890" name="connsiteY3"/>
                <a:gd fmla="*/ 2578139 w 2578139" name="connsiteX4"/>
                <a:gd fmla="*/ 434891 h 521890" name="connsiteY4"/>
                <a:gd fmla="*/ 2491140 w 2578139" name="connsiteX5"/>
                <a:gd fmla="*/ 521890 h 521890" name="connsiteY5"/>
                <a:gd fmla="*/ 86999 w 2578139" name="connsiteX6"/>
                <a:gd fmla="*/ 521890 h 521890" name="connsiteY6"/>
                <a:gd fmla="*/ 0 w 2578139" name="connsiteX7"/>
                <a:gd fmla="*/ 434891 h 521890" name="connsiteY7"/>
                <a:gd fmla="*/ 0 w 2578139" name="connsiteX8"/>
                <a:gd fmla="*/ 8699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2578139">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kern="0" lang="zh-CN" sz="1600">
                  <a:solidFill>
                    <a:schemeClr val="tx1">
                      <a:lumMod val="65000"/>
                      <a:lumOff val="35000"/>
                    </a:schemeClr>
                  </a:solidFill>
                  <a:ea charset="-122" pitchFamily="34" typeface="微软雅黑"/>
                </a:rPr>
                <a:t>领导者需要听取下属的工作汇报并监督进度；</a:t>
              </a:r>
            </a:p>
          </p:txBody>
        </p:sp>
      </p:grpSp>
      <p:grpSp>
        <p:nvGrpSpPr>
          <p:cNvPr id="51" name="文本1"/>
          <p:cNvGrpSpPr/>
          <p:nvPr/>
        </p:nvGrpSpPr>
        <p:grpSpPr>
          <a:xfrm>
            <a:off x="6528698" y="2060960"/>
            <a:ext cx="5114085" cy="504000"/>
            <a:chOff x="2976217" y="1398845"/>
            <a:chExt cx="3131343" cy="521890"/>
          </a:xfrm>
        </p:grpSpPr>
        <p:sp>
          <p:nvSpPr>
            <p:cNvPr id="52" name="任意多边形 51"/>
            <p:cNvSpPr/>
            <p:nvPr/>
          </p:nvSpPr>
          <p:spPr>
            <a:xfrm>
              <a:off x="2976217" y="1398845"/>
              <a:ext cx="3131343" cy="521890"/>
            </a:xfrm>
            <a:custGeom>
              <a:gdLst>
                <a:gd fmla="*/ 0 w 3131343" name="connsiteX0"/>
                <a:gd fmla="*/ 52189 h 521890" name="connsiteY0"/>
                <a:gd fmla="*/ 52189 w 3131343" name="connsiteX1"/>
                <a:gd fmla="*/ 0 h 521890" name="connsiteY1"/>
                <a:gd fmla="*/ 3079154 w 3131343" name="connsiteX2"/>
                <a:gd fmla="*/ 0 h 521890" name="connsiteY2"/>
                <a:gd fmla="*/ 3131343 w 3131343" name="connsiteX3"/>
                <a:gd fmla="*/ 52189 h 521890" name="connsiteY3"/>
                <a:gd fmla="*/ 3131343 w 3131343" name="connsiteX4"/>
                <a:gd fmla="*/ 469701 h 521890" name="connsiteY4"/>
                <a:gd fmla="*/ 3079154 w 3131343" name="connsiteX5"/>
                <a:gd fmla="*/ 521890 h 521890" name="connsiteY5"/>
                <a:gd fmla="*/ 52189 w 3131343" name="connsiteX6"/>
                <a:gd fmla="*/ 521890 h 521890" name="connsiteY6"/>
                <a:gd fmla="*/ 0 w 3131343" name="connsiteX7"/>
                <a:gd fmla="*/ 469701 h 521890" name="connsiteY7"/>
                <a:gd fmla="*/ 0 w 3131343" name="connsiteX8"/>
                <a:gd fmla="*/ 5218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3131343">
                  <a:moveTo>
                    <a:pt x="0" y="52189"/>
                  </a:moveTo>
                  <a:cubicBezTo>
                    <a:pt x="0" y="23366"/>
                    <a:pt x="23366" y="0"/>
                    <a:pt x="52189" y="0"/>
                  </a:cubicBezTo>
                  <a:lnTo>
                    <a:pt x="3079154" y="0"/>
                  </a:lnTo>
                  <a:cubicBezTo>
                    <a:pt x="3107977" y="0"/>
                    <a:pt x="3131343" y="23366"/>
                    <a:pt x="3131343" y="52189"/>
                  </a:cubicBezTo>
                  <a:lnTo>
                    <a:pt x="3131343" y="469701"/>
                  </a:lnTo>
                  <a:cubicBezTo>
                    <a:pt x="3131343" y="498524"/>
                    <a:pt x="3107977" y="521890"/>
                    <a:pt x="3079154" y="521890"/>
                  </a:cubicBezTo>
                  <a:lnTo>
                    <a:pt x="52189" y="521890"/>
                  </a:lnTo>
                  <a:cubicBezTo>
                    <a:pt x="23366" y="521890"/>
                    <a:pt x="0" y="498524"/>
                    <a:pt x="0" y="469701"/>
                  </a:cubicBezTo>
                  <a:lnTo>
                    <a:pt x="0" y="52189"/>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algn="ctr" blurRad="63500" rotWithShape="0" sx="101000" sy="101000">
                <a:prstClr val="black">
                  <a:alpha val="18000"/>
                </a:prstClr>
              </a:outerShdw>
            </a:effectLst>
          </p:spPr>
          <p:txBody>
            <a:bodyPr anchor="ctr" anchorCtr="0" bIns="50846" lIns="68626" numCol="1" rIns="68626" spcCol="1270" spcFirstLastPara="0" tIns="50846" vert="horz" wrap="square">
              <a:noAutofit/>
            </a:bodyPr>
            <a:lstStyle/>
            <a:p>
              <a:pPr algn="ctr" defTabSz="1244600">
                <a:lnSpc>
                  <a:spcPct val="90000"/>
                </a:lnSpc>
                <a:spcBef>
                  <a:spcPct val="0"/>
                </a:spcBef>
                <a:spcAft>
                  <a:spcPct val="35000"/>
                </a:spcAft>
                <a:defRPr/>
              </a:pPr>
              <a:endParaRPr altLang="en-US" lang="zh-CN" sz="3600">
                <a:solidFill>
                  <a:sysClr lastClr="000000" val="windowText"/>
                </a:solidFill>
              </a:endParaRPr>
            </a:p>
          </p:txBody>
        </p:sp>
        <p:sp>
          <p:nvSpPr>
            <p:cNvPr id="53" name="任意多边形 52"/>
            <p:cNvSpPr/>
            <p:nvPr/>
          </p:nvSpPr>
          <p:spPr>
            <a:xfrm>
              <a:off x="3001617" y="1411545"/>
              <a:ext cx="3080543" cy="496490"/>
            </a:xfrm>
            <a:custGeom>
              <a:gdLst>
                <a:gd fmla="*/ 0 w 3131343" name="connsiteX0"/>
                <a:gd fmla="*/ 52189 h 521890" name="connsiteY0"/>
                <a:gd fmla="*/ 52189 w 3131343" name="connsiteX1"/>
                <a:gd fmla="*/ 0 h 521890" name="connsiteY1"/>
                <a:gd fmla="*/ 3079154 w 3131343" name="connsiteX2"/>
                <a:gd fmla="*/ 0 h 521890" name="connsiteY2"/>
                <a:gd fmla="*/ 3131343 w 3131343" name="connsiteX3"/>
                <a:gd fmla="*/ 52189 h 521890" name="connsiteY3"/>
                <a:gd fmla="*/ 3131343 w 3131343" name="connsiteX4"/>
                <a:gd fmla="*/ 469701 h 521890" name="connsiteY4"/>
                <a:gd fmla="*/ 3079154 w 3131343" name="connsiteX5"/>
                <a:gd fmla="*/ 521890 h 521890" name="connsiteY5"/>
                <a:gd fmla="*/ 52189 w 3131343" name="connsiteX6"/>
                <a:gd fmla="*/ 521890 h 521890" name="connsiteY6"/>
                <a:gd fmla="*/ 0 w 3131343" name="connsiteX7"/>
                <a:gd fmla="*/ 469701 h 521890" name="connsiteY7"/>
                <a:gd fmla="*/ 0 w 3131343" name="connsiteX8"/>
                <a:gd fmla="*/ 52189 h 52189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1890" w="3131343">
                  <a:moveTo>
                    <a:pt x="0" y="52189"/>
                  </a:moveTo>
                  <a:cubicBezTo>
                    <a:pt x="0" y="23366"/>
                    <a:pt x="23366" y="0"/>
                    <a:pt x="52189" y="0"/>
                  </a:cubicBezTo>
                  <a:lnTo>
                    <a:pt x="3079154" y="0"/>
                  </a:lnTo>
                  <a:cubicBezTo>
                    <a:pt x="3107977" y="0"/>
                    <a:pt x="3131343" y="23366"/>
                    <a:pt x="3131343" y="52189"/>
                  </a:cubicBezTo>
                  <a:lnTo>
                    <a:pt x="3131343" y="469701"/>
                  </a:lnTo>
                  <a:cubicBezTo>
                    <a:pt x="3131343" y="498524"/>
                    <a:pt x="3107977" y="521890"/>
                    <a:pt x="3079154" y="521890"/>
                  </a:cubicBezTo>
                  <a:lnTo>
                    <a:pt x="52189" y="521890"/>
                  </a:lnTo>
                  <a:cubicBezTo>
                    <a:pt x="23366" y="521890"/>
                    <a:pt x="0" y="498524"/>
                    <a:pt x="0" y="469701"/>
                  </a:cubicBezTo>
                  <a:lnTo>
                    <a:pt x="0" y="52189"/>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lvl="0">
                <a:defRPr/>
              </a:pPr>
              <a:r>
                <a:rPr altLang="en-US" b="1" kern="0" lang="zh-CN" sz="2000">
                  <a:solidFill>
                    <a:srgbClr val="FFFFFF"/>
                  </a:solidFill>
                  <a:latin charset="-122" pitchFamily="34" typeface="微软雅黑"/>
                  <a:ea charset="-122" pitchFamily="34" typeface="微软雅黑"/>
                  <a:cs typeface="Arial"/>
                </a:rPr>
                <a:t>适于开会的情况</a:t>
              </a:r>
            </a:p>
          </p:txBody>
        </p:sp>
      </p:grpSp>
      <p:grpSp>
        <p:nvGrpSpPr>
          <p:cNvPr id="54" name="深色1"/>
          <p:cNvGrpSpPr/>
          <p:nvPr/>
        </p:nvGrpSpPr>
        <p:grpSpPr>
          <a:xfrm>
            <a:off x="6528698" y="2736002"/>
            <a:ext cx="720361" cy="504000"/>
            <a:chOff x="2976217" y="2014676"/>
            <a:chExt cx="521890" cy="521890"/>
          </a:xfrm>
        </p:grpSpPr>
        <p:sp>
          <p:nvSpPr>
            <p:cNvPr id="55" name="圆角矩形 54"/>
            <p:cNvSpPr/>
            <p:nvPr/>
          </p:nvSpPr>
          <p:spPr>
            <a:xfrm>
              <a:off x="2976217" y="2014676"/>
              <a:ext cx="521890" cy="521890"/>
            </a:xfrm>
            <a:prstGeom prst="roundRect">
              <a:avLst>
                <a:gd fmla="val 16670" name="adj"/>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algn="ctr" blurRad="63500" rotWithShape="0" sx="101000" sy="101000">
                <a:prstClr val="black">
                  <a:alpha val="18000"/>
                </a:prstClr>
              </a:outerShdw>
            </a:effectLst>
          </p:spPr>
          <p:txBody>
            <a:bodyPr/>
            <a:lstStyle/>
            <a:p/>
          </p:txBody>
        </p:sp>
        <p:sp>
          <p:nvSpPr>
            <p:cNvPr id="56" name="圆角矩形 55"/>
            <p:cNvSpPr/>
            <p:nvPr/>
          </p:nvSpPr>
          <p:spPr>
            <a:xfrm>
              <a:off x="3001617" y="2027376"/>
              <a:ext cx="471090" cy="496490"/>
            </a:xfrm>
            <a:prstGeom prst="roundRect">
              <a:avLst>
                <a:gd fmla="val 16670" name="adj"/>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altLang="zh-CN" kern="0" lang="en-US" sz="3600">
                  <a:solidFill>
                    <a:srgbClr val="FFFFFF"/>
                  </a:solidFill>
                  <a:latin charset="0" pitchFamily="34" typeface="Impact"/>
                  <a:ea charset="-122" pitchFamily="34" typeface="微软雅黑"/>
                  <a:cs typeface="Arial"/>
                </a:rPr>
                <a:t>1</a:t>
              </a:r>
            </a:p>
          </p:txBody>
        </p:sp>
      </p:grpSp>
      <p:grpSp>
        <p:nvGrpSpPr>
          <p:cNvPr id="57" name="深色2"/>
          <p:cNvGrpSpPr/>
          <p:nvPr/>
        </p:nvGrpSpPr>
        <p:grpSpPr>
          <a:xfrm>
            <a:off x="6528698" y="3357104"/>
            <a:ext cx="720361" cy="504000"/>
            <a:chOff x="2976217" y="2599193"/>
            <a:chExt cx="521890" cy="521890"/>
          </a:xfrm>
        </p:grpSpPr>
        <p:sp>
          <p:nvSpPr>
            <p:cNvPr id="58" name="圆角矩形 57"/>
            <p:cNvSpPr/>
            <p:nvPr/>
          </p:nvSpPr>
          <p:spPr>
            <a:xfrm>
              <a:off x="2976217" y="2599193"/>
              <a:ext cx="521890" cy="521890"/>
            </a:xfrm>
            <a:prstGeom prst="roundRect">
              <a:avLst>
                <a:gd fmla="val 16670" name="adj"/>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algn="ctr" blurRad="63500" rotWithShape="0" sx="101000" sy="101000">
                <a:prstClr val="black">
                  <a:alpha val="18000"/>
                </a:prstClr>
              </a:outerShdw>
            </a:effectLst>
          </p:spPr>
          <p:txBody>
            <a:bodyPr/>
            <a:lstStyle/>
            <a:p/>
          </p:txBody>
        </p:sp>
        <p:sp>
          <p:nvSpPr>
            <p:cNvPr id="59" name="圆角矩形 58"/>
            <p:cNvSpPr/>
            <p:nvPr/>
          </p:nvSpPr>
          <p:spPr>
            <a:xfrm>
              <a:off x="3001617" y="2611893"/>
              <a:ext cx="471090" cy="496490"/>
            </a:xfrm>
            <a:prstGeom prst="roundRect">
              <a:avLst>
                <a:gd fmla="val 16670" name="adj"/>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altLang="zh-CN" kern="0" lang="en-US" sz="3600">
                  <a:solidFill>
                    <a:srgbClr val="FFFFFF"/>
                  </a:solidFill>
                  <a:latin charset="0" pitchFamily="34" typeface="Impact"/>
                  <a:ea charset="-122" pitchFamily="34" typeface="微软雅黑"/>
                  <a:cs typeface="Arial"/>
                </a:rPr>
                <a:t>2</a:t>
              </a:r>
            </a:p>
          </p:txBody>
        </p:sp>
      </p:grpSp>
      <p:grpSp>
        <p:nvGrpSpPr>
          <p:cNvPr id="60" name="深色3"/>
          <p:cNvGrpSpPr/>
          <p:nvPr/>
        </p:nvGrpSpPr>
        <p:grpSpPr>
          <a:xfrm>
            <a:off x="6528698" y="4005176"/>
            <a:ext cx="720361" cy="504000"/>
            <a:chOff x="2976217" y="3183711"/>
            <a:chExt cx="521890" cy="521890"/>
          </a:xfrm>
        </p:grpSpPr>
        <p:sp>
          <p:nvSpPr>
            <p:cNvPr id="61" name="圆角矩形 60"/>
            <p:cNvSpPr/>
            <p:nvPr/>
          </p:nvSpPr>
          <p:spPr>
            <a:xfrm>
              <a:off x="2976217" y="3183711"/>
              <a:ext cx="521890" cy="521890"/>
            </a:xfrm>
            <a:prstGeom prst="roundRect">
              <a:avLst>
                <a:gd fmla="val 16670" name="adj"/>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algn="ctr" blurRad="63500" rotWithShape="0" sx="101000" sy="101000">
                <a:prstClr val="black">
                  <a:alpha val="18000"/>
                </a:prstClr>
              </a:outerShdw>
            </a:effectLst>
          </p:spPr>
          <p:txBody>
            <a:bodyPr/>
            <a:lstStyle/>
            <a:p/>
          </p:txBody>
        </p:sp>
        <p:sp>
          <p:nvSpPr>
            <p:cNvPr id="62" name="圆角矩形 61"/>
            <p:cNvSpPr/>
            <p:nvPr/>
          </p:nvSpPr>
          <p:spPr>
            <a:xfrm>
              <a:off x="3001617" y="3196411"/>
              <a:ext cx="471090" cy="496490"/>
            </a:xfrm>
            <a:prstGeom prst="roundRect">
              <a:avLst>
                <a:gd fmla="val 16670" name="adj"/>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altLang="zh-CN" kern="0" lang="en-US" sz="3600">
                  <a:solidFill>
                    <a:srgbClr val="FFFFFF"/>
                  </a:solidFill>
                  <a:latin charset="0" pitchFamily="34" typeface="Impact"/>
                  <a:ea charset="-122" pitchFamily="34" typeface="微软雅黑"/>
                  <a:cs typeface="Arial"/>
                </a:rPr>
                <a:t>3</a:t>
              </a:r>
            </a:p>
          </p:txBody>
        </p:sp>
      </p:grpSp>
      <p:grpSp>
        <p:nvGrpSpPr>
          <p:cNvPr id="63" name="深色4"/>
          <p:cNvGrpSpPr/>
          <p:nvPr/>
        </p:nvGrpSpPr>
        <p:grpSpPr>
          <a:xfrm>
            <a:off x="6528698" y="4653192"/>
            <a:ext cx="720361" cy="504000"/>
            <a:chOff x="2976217" y="3768228"/>
            <a:chExt cx="521890" cy="521890"/>
          </a:xfrm>
        </p:grpSpPr>
        <p:sp>
          <p:nvSpPr>
            <p:cNvPr id="64" name="圆角矩形 63"/>
            <p:cNvSpPr/>
            <p:nvPr/>
          </p:nvSpPr>
          <p:spPr>
            <a:xfrm>
              <a:off x="2976217" y="3768228"/>
              <a:ext cx="521890" cy="521890"/>
            </a:xfrm>
            <a:prstGeom prst="roundRect">
              <a:avLst>
                <a:gd fmla="val 16670" name="adj"/>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algn="ctr" blurRad="63500" rotWithShape="0" sx="101000" sy="101000">
                <a:prstClr val="black">
                  <a:alpha val="18000"/>
                </a:prstClr>
              </a:outerShdw>
            </a:effectLst>
          </p:spPr>
          <p:txBody>
            <a:bodyPr/>
            <a:lstStyle/>
            <a:p/>
          </p:txBody>
        </p:sp>
        <p:sp>
          <p:nvSpPr>
            <p:cNvPr id="65" name="圆角矩形 64"/>
            <p:cNvSpPr/>
            <p:nvPr/>
          </p:nvSpPr>
          <p:spPr>
            <a:xfrm>
              <a:off x="3001617" y="3780928"/>
              <a:ext cx="471090" cy="496490"/>
            </a:xfrm>
            <a:prstGeom prst="roundRect">
              <a:avLst>
                <a:gd fmla="val 16670" name="adj"/>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altLang="zh-CN" kern="0" lang="en-US" sz="3600">
                  <a:solidFill>
                    <a:srgbClr val="FFFFFF"/>
                  </a:solidFill>
                  <a:latin charset="0" pitchFamily="34" typeface="Impact"/>
                  <a:ea charset="-122" pitchFamily="34" typeface="微软雅黑"/>
                  <a:cs typeface="Arial"/>
                </a:rPr>
                <a:t>4</a:t>
              </a:r>
            </a:p>
          </p:txBody>
        </p:sp>
      </p:grpSp>
      <p:grpSp>
        <p:nvGrpSpPr>
          <p:cNvPr id="66" name="深色5"/>
          <p:cNvGrpSpPr/>
          <p:nvPr/>
        </p:nvGrpSpPr>
        <p:grpSpPr>
          <a:xfrm>
            <a:off x="6528698" y="5301264"/>
            <a:ext cx="720361" cy="504000"/>
            <a:chOff x="2976217" y="4352746"/>
            <a:chExt cx="521890" cy="521890"/>
          </a:xfrm>
        </p:grpSpPr>
        <p:sp>
          <p:nvSpPr>
            <p:cNvPr id="67" name="圆角矩形 66"/>
            <p:cNvSpPr/>
            <p:nvPr/>
          </p:nvSpPr>
          <p:spPr>
            <a:xfrm>
              <a:off x="2976217" y="4352746"/>
              <a:ext cx="521890" cy="521890"/>
            </a:xfrm>
            <a:prstGeom prst="roundRect">
              <a:avLst>
                <a:gd fmla="val 16670" name="adj"/>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algn="ctr" blurRad="63500" rotWithShape="0" sx="101000" sy="101000">
                <a:prstClr val="black">
                  <a:alpha val="18000"/>
                </a:prstClr>
              </a:outerShdw>
            </a:effectLst>
          </p:spPr>
          <p:txBody>
            <a:bodyPr/>
            <a:lstStyle/>
            <a:p/>
          </p:txBody>
        </p:sp>
        <p:sp>
          <p:nvSpPr>
            <p:cNvPr id="68" name="圆角矩形 67"/>
            <p:cNvSpPr/>
            <p:nvPr/>
          </p:nvSpPr>
          <p:spPr>
            <a:xfrm>
              <a:off x="3001617" y="4365446"/>
              <a:ext cx="471090" cy="496490"/>
            </a:xfrm>
            <a:prstGeom prst="roundRect">
              <a:avLst>
                <a:gd fmla="val 16670" name="adj"/>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altLang="zh-CN" kern="0" lang="en-US" sz="3600">
                  <a:solidFill>
                    <a:srgbClr val="FFFFFF"/>
                  </a:solidFill>
                  <a:latin charset="0" pitchFamily="34" typeface="Impact"/>
                  <a:ea charset="-122" pitchFamily="34" typeface="微软雅黑"/>
                  <a:cs typeface="Arial"/>
                </a:rPr>
                <a:t>5</a:t>
              </a:r>
            </a:p>
          </p:txBody>
        </p:sp>
      </p:grpSp>
      <p:grpSp>
        <p:nvGrpSpPr>
          <p:cNvPr id="69" name="深色6"/>
          <p:cNvGrpSpPr/>
          <p:nvPr/>
        </p:nvGrpSpPr>
        <p:grpSpPr>
          <a:xfrm>
            <a:off x="6528698" y="5949336"/>
            <a:ext cx="720361" cy="504000"/>
            <a:chOff x="2976217" y="4937263"/>
            <a:chExt cx="521890" cy="521890"/>
          </a:xfrm>
        </p:grpSpPr>
        <p:sp>
          <p:nvSpPr>
            <p:cNvPr id="70" name="圆角矩形 69"/>
            <p:cNvSpPr/>
            <p:nvPr/>
          </p:nvSpPr>
          <p:spPr>
            <a:xfrm>
              <a:off x="2976217" y="4937263"/>
              <a:ext cx="521890" cy="521890"/>
            </a:xfrm>
            <a:prstGeom prst="roundRect">
              <a:avLst>
                <a:gd fmla="val 16670" name="adj"/>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algn="ctr" blurRad="63500" rotWithShape="0" sx="101000" sy="101000">
                <a:prstClr val="black">
                  <a:alpha val="18000"/>
                </a:prstClr>
              </a:outerShdw>
            </a:effectLst>
          </p:spPr>
          <p:txBody>
            <a:bodyPr/>
            <a:lstStyle/>
            <a:p/>
          </p:txBody>
        </p:sp>
        <p:sp>
          <p:nvSpPr>
            <p:cNvPr id="71" name="圆角矩形 70"/>
            <p:cNvSpPr/>
            <p:nvPr/>
          </p:nvSpPr>
          <p:spPr>
            <a:xfrm>
              <a:off x="3001617" y="4949963"/>
              <a:ext cx="471090" cy="496490"/>
            </a:xfrm>
            <a:prstGeom prst="roundRect">
              <a:avLst>
                <a:gd fmla="val 16670" name="adj"/>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altLang="zh-CN" kern="0" lang="en-US" sz="3600">
                  <a:solidFill>
                    <a:srgbClr val="FFFFFF"/>
                  </a:solidFill>
                  <a:latin charset="0" pitchFamily="34" typeface="Impact"/>
                  <a:ea charset="-122" pitchFamily="34" typeface="微软雅黑"/>
                  <a:cs typeface="Arial"/>
                </a:rPr>
                <a:t>6</a:t>
              </a:r>
            </a:p>
          </p:txBody>
        </p:sp>
      </p:grpSp>
    </p:spTree>
    <p:extLst>
      <p:ext uri="{BB962C8B-B14F-4D97-AF65-F5344CB8AC3E}">
        <p14:creationId val="4067566830"/>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par>
                                <p:cTn fill="hold" id="10" nodeType="withEffect" presetClass="entr" presetID="53" presetSubtype="0">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p:cTn dur="500" fill="hold" id="12"/>
                                        <p:tgtEl>
                                          <p:spTgt spid="30"/>
                                        </p:tgtEl>
                                        <p:attrNameLst>
                                          <p:attrName>ppt_w</p:attrName>
                                        </p:attrNameLst>
                                      </p:cBhvr>
                                      <p:tavLst>
                                        <p:tav tm="0">
                                          <p:val>
                                            <p:fltVal val="0"/>
                                          </p:val>
                                        </p:tav>
                                        <p:tav tm="100000">
                                          <p:val>
                                            <p:strVal val="#ppt_w"/>
                                          </p:val>
                                        </p:tav>
                                      </p:tavLst>
                                    </p:anim>
                                    <p:anim calcmode="lin" valueType="num">
                                      <p:cBhvr>
                                        <p:cTn dur="500" fill="hold" id="13"/>
                                        <p:tgtEl>
                                          <p:spTgt spid="30"/>
                                        </p:tgtEl>
                                        <p:attrNameLst>
                                          <p:attrName>ppt_h</p:attrName>
                                        </p:attrNameLst>
                                      </p:cBhvr>
                                      <p:tavLst>
                                        <p:tav tm="0">
                                          <p:val>
                                            <p:fltVal val="0"/>
                                          </p:val>
                                        </p:tav>
                                        <p:tav tm="100000">
                                          <p:val>
                                            <p:strVal val="#ppt_h"/>
                                          </p:val>
                                        </p:tav>
                                      </p:tavLst>
                                    </p:anim>
                                    <p:animEffect filter="fade" transition="in">
                                      <p:cBhvr>
                                        <p:cTn dur="500" id="14"/>
                                        <p:tgtEl>
                                          <p:spTgt spid="30"/>
                                        </p:tgtEl>
                                      </p:cBhvr>
                                    </p:animEffect>
                                  </p:childTnLst>
                                </p:cTn>
                              </p:par>
                            </p:childTnLst>
                          </p:cTn>
                        </p:par>
                        <p:par>
                          <p:cTn fill="hold" id="15" nodeType="afterGroup">
                            <p:stCondLst>
                              <p:cond delay="500"/>
                            </p:stCondLst>
                            <p:childTnLst>
                              <p:par>
                                <p:cTn fill="hold" grpId="0" id="16" nodeType="afterEffect" presetClass="entr" presetID="53" presetSubtype="0">
                                  <p:stCondLst>
                                    <p:cond delay="0"/>
                                  </p:stCondLst>
                                  <p:childTnLst>
                                    <p:set>
                                      <p:cBhvr>
                                        <p:cTn dur="1" fill="hold" id="17">
                                          <p:stCondLst>
                                            <p:cond delay="0"/>
                                          </p:stCondLst>
                                        </p:cTn>
                                        <p:tgtEl>
                                          <p:spTgt spid="32"/>
                                        </p:tgtEl>
                                        <p:attrNameLst>
                                          <p:attrName>style.visibility</p:attrName>
                                        </p:attrNameLst>
                                      </p:cBhvr>
                                      <p:to>
                                        <p:strVal val="visible"/>
                                      </p:to>
                                    </p:set>
                                    <p:anim calcmode="lin" valueType="num">
                                      <p:cBhvr>
                                        <p:cTn dur="500" fill="hold" id="18"/>
                                        <p:tgtEl>
                                          <p:spTgt spid="32"/>
                                        </p:tgtEl>
                                        <p:attrNameLst>
                                          <p:attrName>ppt_w</p:attrName>
                                        </p:attrNameLst>
                                      </p:cBhvr>
                                      <p:tavLst>
                                        <p:tav tm="0">
                                          <p:val>
                                            <p:fltVal val="0"/>
                                          </p:val>
                                        </p:tav>
                                        <p:tav tm="100000">
                                          <p:val>
                                            <p:strVal val="#ppt_w"/>
                                          </p:val>
                                        </p:tav>
                                      </p:tavLst>
                                    </p:anim>
                                    <p:anim calcmode="lin" valueType="num">
                                      <p:cBhvr>
                                        <p:cTn dur="500" fill="hold" id="19"/>
                                        <p:tgtEl>
                                          <p:spTgt spid="32"/>
                                        </p:tgtEl>
                                        <p:attrNameLst>
                                          <p:attrName>ppt_h</p:attrName>
                                        </p:attrNameLst>
                                      </p:cBhvr>
                                      <p:tavLst>
                                        <p:tav tm="0">
                                          <p:val>
                                            <p:fltVal val="0"/>
                                          </p:val>
                                        </p:tav>
                                        <p:tav tm="100000">
                                          <p:val>
                                            <p:strVal val="#ppt_h"/>
                                          </p:val>
                                        </p:tav>
                                      </p:tavLst>
                                    </p:anim>
                                    <p:animEffect filter="fade" transition="in">
                                      <p:cBhvr>
                                        <p:cTn dur="500" id="20"/>
                                        <p:tgtEl>
                                          <p:spTgt spid="32"/>
                                        </p:tgtEl>
                                      </p:cBhvr>
                                    </p:animEffect>
                                  </p:childTnLst>
                                </p:cTn>
                              </p:par>
                              <p:par>
                                <p:cTn fill="hold" grpId="1" id="21" nodeType="withEffect" presetClass="emph" presetID="8" presetSubtype="0">
                                  <p:stCondLst>
                                    <p:cond delay="0"/>
                                  </p:stCondLst>
                                  <p:childTnLst>
                                    <p:animRot by="21600000">
                                      <p:cBhvr>
                                        <p:cTn dur="500" fill="hold" id="22"/>
                                        <p:tgtEl>
                                          <p:spTgt spid="32"/>
                                        </p:tgtEl>
                                        <p:attrNameLst>
                                          <p:attrName>r</p:attrName>
                                        </p:attrNameLst>
                                      </p:cBhvr>
                                    </p:animRot>
                                  </p:childTnLst>
                                </p:cTn>
                              </p:par>
                            </p:childTnLst>
                          </p:cTn>
                        </p:par>
                        <p:par>
                          <p:cTn fill="hold" id="23" nodeType="afterGroup">
                            <p:stCondLst>
                              <p:cond delay="1000"/>
                            </p:stCondLst>
                            <p:childTnLst>
                              <p:par>
                                <p:cTn fill="hold" id="24" nodeType="afterEffect" presetClass="entr" presetID="16" presetSubtype="21">
                                  <p:stCondLst>
                                    <p:cond delay="0"/>
                                  </p:stCondLst>
                                  <p:childTnLst>
                                    <p:set>
                                      <p:cBhvr>
                                        <p:cTn dur="1" fill="hold" id="25">
                                          <p:stCondLst>
                                            <p:cond delay="0"/>
                                          </p:stCondLst>
                                        </p:cTn>
                                        <p:tgtEl>
                                          <p:spTgt spid="51"/>
                                        </p:tgtEl>
                                        <p:attrNameLst>
                                          <p:attrName>style.visibility</p:attrName>
                                        </p:attrNameLst>
                                      </p:cBhvr>
                                      <p:to>
                                        <p:strVal val="visible"/>
                                      </p:to>
                                    </p:set>
                                    <p:animEffect filter="barn(inVertical)" transition="in">
                                      <p:cBhvr>
                                        <p:cTn dur="500" id="26"/>
                                        <p:tgtEl>
                                          <p:spTgt spid="51"/>
                                        </p:tgtEl>
                                      </p:cBhvr>
                                    </p:animEffect>
                                  </p:childTnLst>
                                </p:cTn>
                              </p:par>
                              <p:par>
                                <p:cTn fill="hold" id="27" nodeType="withEffect" presetClass="entr" presetID="47" presetSubtype="0">
                                  <p:stCondLst>
                                    <p:cond delay="0"/>
                                  </p:stCondLst>
                                  <p:childTnLst>
                                    <p:set>
                                      <p:cBhvr>
                                        <p:cTn dur="1" fill="hold" id="28">
                                          <p:stCondLst>
                                            <p:cond delay="0"/>
                                          </p:stCondLst>
                                        </p:cTn>
                                        <p:tgtEl>
                                          <p:spTgt spid="54"/>
                                        </p:tgtEl>
                                        <p:attrNameLst>
                                          <p:attrName>style.visibility</p:attrName>
                                        </p:attrNameLst>
                                      </p:cBhvr>
                                      <p:to>
                                        <p:strVal val="visible"/>
                                      </p:to>
                                    </p:set>
                                    <p:animEffect filter="fade" transition="in">
                                      <p:cBhvr>
                                        <p:cTn dur="1000" id="29"/>
                                        <p:tgtEl>
                                          <p:spTgt spid="54"/>
                                        </p:tgtEl>
                                      </p:cBhvr>
                                    </p:animEffect>
                                    <p:anim calcmode="lin" valueType="num">
                                      <p:cBhvr>
                                        <p:cTn dur="1000" fill="hold" id="30"/>
                                        <p:tgtEl>
                                          <p:spTgt spid="54"/>
                                        </p:tgtEl>
                                        <p:attrNameLst>
                                          <p:attrName>ppt_x</p:attrName>
                                        </p:attrNameLst>
                                      </p:cBhvr>
                                      <p:tavLst>
                                        <p:tav tm="0">
                                          <p:val>
                                            <p:strVal val="#ppt_x"/>
                                          </p:val>
                                        </p:tav>
                                        <p:tav tm="100000">
                                          <p:val>
                                            <p:strVal val="#ppt_x"/>
                                          </p:val>
                                        </p:tav>
                                      </p:tavLst>
                                    </p:anim>
                                    <p:anim calcmode="lin" valueType="num">
                                      <p:cBhvr>
                                        <p:cTn dur="1000" fill="hold" id="31"/>
                                        <p:tgtEl>
                                          <p:spTgt spid="5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id="33" nodeType="afterEffect" presetClass="entr" presetID="22" presetSubtype="8">
                                  <p:stCondLst>
                                    <p:cond delay="0"/>
                                  </p:stCondLst>
                                  <p:childTnLst>
                                    <p:set>
                                      <p:cBhvr>
                                        <p:cTn dur="1" fill="hold" id="34">
                                          <p:stCondLst>
                                            <p:cond delay="0"/>
                                          </p:stCondLst>
                                        </p:cTn>
                                        <p:tgtEl>
                                          <p:spTgt spid="42"/>
                                        </p:tgtEl>
                                        <p:attrNameLst>
                                          <p:attrName>style.visibility</p:attrName>
                                        </p:attrNameLst>
                                      </p:cBhvr>
                                      <p:to>
                                        <p:strVal val="visible"/>
                                      </p:to>
                                    </p:set>
                                    <p:animEffect filter="wipe(left)" transition="in">
                                      <p:cBhvr>
                                        <p:cTn dur="500" id="35"/>
                                        <p:tgtEl>
                                          <p:spTgt spid="42"/>
                                        </p:tgtEl>
                                      </p:cBhvr>
                                    </p:animEffect>
                                  </p:childTnLst>
                                </p:cTn>
                              </p:par>
                            </p:childTnLst>
                          </p:cTn>
                        </p:par>
                        <p:par>
                          <p:cTn fill="hold" id="36" nodeType="afterGroup">
                            <p:stCondLst>
                              <p:cond delay="2500"/>
                            </p:stCondLst>
                            <p:childTnLst>
                              <p:par>
                                <p:cTn fill="hold" id="37" nodeType="afterEffect" presetClass="entr" presetID="47" presetSubtype="0">
                                  <p:stCondLst>
                                    <p:cond delay="0"/>
                                  </p:stCondLst>
                                  <p:childTnLst>
                                    <p:set>
                                      <p:cBhvr>
                                        <p:cTn dur="1" fill="hold" id="38">
                                          <p:stCondLst>
                                            <p:cond delay="0"/>
                                          </p:stCondLst>
                                        </p:cTn>
                                        <p:tgtEl>
                                          <p:spTgt spid="57"/>
                                        </p:tgtEl>
                                        <p:attrNameLst>
                                          <p:attrName>style.visibility</p:attrName>
                                        </p:attrNameLst>
                                      </p:cBhvr>
                                      <p:to>
                                        <p:strVal val="visible"/>
                                      </p:to>
                                    </p:set>
                                    <p:animEffect filter="fade" transition="in">
                                      <p:cBhvr>
                                        <p:cTn dur="1000" id="39"/>
                                        <p:tgtEl>
                                          <p:spTgt spid="57"/>
                                        </p:tgtEl>
                                      </p:cBhvr>
                                    </p:animEffect>
                                    <p:anim calcmode="lin" valueType="num">
                                      <p:cBhvr>
                                        <p:cTn dur="1000" fill="hold" id="40"/>
                                        <p:tgtEl>
                                          <p:spTgt spid="57"/>
                                        </p:tgtEl>
                                        <p:attrNameLst>
                                          <p:attrName>ppt_x</p:attrName>
                                        </p:attrNameLst>
                                      </p:cBhvr>
                                      <p:tavLst>
                                        <p:tav tm="0">
                                          <p:val>
                                            <p:strVal val="#ppt_x"/>
                                          </p:val>
                                        </p:tav>
                                        <p:tav tm="100000">
                                          <p:val>
                                            <p:strVal val="#ppt_x"/>
                                          </p:val>
                                        </p:tav>
                                      </p:tavLst>
                                    </p:anim>
                                    <p:anim calcmode="lin" valueType="num">
                                      <p:cBhvr>
                                        <p:cTn dur="1000" fill="hold" id="41"/>
                                        <p:tgtEl>
                                          <p:spTgt spid="57"/>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500"/>
                            </p:stCondLst>
                            <p:childTnLst>
                              <p:par>
                                <p:cTn fill="hold" id="43" nodeType="afterEffect" presetClass="entr" presetID="22" presetSubtype="8">
                                  <p:stCondLst>
                                    <p:cond delay="0"/>
                                  </p:stCondLst>
                                  <p:childTnLst>
                                    <p:set>
                                      <p:cBhvr>
                                        <p:cTn dur="1" fill="hold" id="44">
                                          <p:stCondLst>
                                            <p:cond delay="0"/>
                                          </p:stCondLst>
                                        </p:cTn>
                                        <p:tgtEl>
                                          <p:spTgt spid="45"/>
                                        </p:tgtEl>
                                        <p:attrNameLst>
                                          <p:attrName>style.visibility</p:attrName>
                                        </p:attrNameLst>
                                      </p:cBhvr>
                                      <p:to>
                                        <p:strVal val="visible"/>
                                      </p:to>
                                    </p:set>
                                    <p:animEffect filter="wipe(left)" transition="in">
                                      <p:cBhvr>
                                        <p:cTn dur="500" id="45"/>
                                        <p:tgtEl>
                                          <p:spTgt spid="45"/>
                                        </p:tgtEl>
                                      </p:cBhvr>
                                    </p:animEffect>
                                  </p:childTnLst>
                                </p:cTn>
                              </p:par>
                            </p:childTnLst>
                          </p:cTn>
                        </p:par>
                        <p:par>
                          <p:cTn fill="hold" id="46" nodeType="afterGroup">
                            <p:stCondLst>
                              <p:cond delay="4000"/>
                            </p:stCondLst>
                            <p:childTnLst>
                              <p:par>
                                <p:cTn fill="hold" id="47" nodeType="afterEffect" presetClass="entr" presetID="47" presetSubtype="0">
                                  <p:stCondLst>
                                    <p:cond delay="0"/>
                                  </p:stCondLst>
                                  <p:childTnLst>
                                    <p:set>
                                      <p:cBhvr>
                                        <p:cTn dur="1" fill="hold" id="48">
                                          <p:stCondLst>
                                            <p:cond delay="0"/>
                                          </p:stCondLst>
                                        </p:cTn>
                                        <p:tgtEl>
                                          <p:spTgt spid="60"/>
                                        </p:tgtEl>
                                        <p:attrNameLst>
                                          <p:attrName>style.visibility</p:attrName>
                                        </p:attrNameLst>
                                      </p:cBhvr>
                                      <p:to>
                                        <p:strVal val="visible"/>
                                      </p:to>
                                    </p:set>
                                    <p:animEffect filter="fade" transition="in">
                                      <p:cBhvr>
                                        <p:cTn dur="1000" id="49"/>
                                        <p:tgtEl>
                                          <p:spTgt spid="60"/>
                                        </p:tgtEl>
                                      </p:cBhvr>
                                    </p:animEffect>
                                    <p:anim calcmode="lin" valueType="num">
                                      <p:cBhvr>
                                        <p:cTn dur="1000" fill="hold" id="50"/>
                                        <p:tgtEl>
                                          <p:spTgt spid="60"/>
                                        </p:tgtEl>
                                        <p:attrNameLst>
                                          <p:attrName>ppt_x</p:attrName>
                                        </p:attrNameLst>
                                      </p:cBhvr>
                                      <p:tavLst>
                                        <p:tav tm="0">
                                          <p:val>
                                            <p:strVal val="#ppt_x"/>
                                          </p:val>
                                        </p:tav>
                                        <p:tav tm="100000">
                                          <p:val>
                                            <p:strVal val="#ppt_x"/>
                                          </p:val>
                                        </p:tav>
                                      </p:tavLst>
                                    </p:anim>
                                    <p:anim calcmode="lin" valueType="num">
                                      <p:cBhvr>
                                        <p:cTn dur="1000" fill="hold" id="51"/>
                                        <p:tgtEl>
                                          <p:spTgt spid="60"/>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5000"/>
                            </p:stCondLst>
                            <p:childTnLst>
                              <p:par>
                                <p:cTn fill="hold" id="53" nodeType="afterEffect" presetClass="entr" presetID="22" presetSubtype="8">
                                  <p:stCondLst>
                                    <p:cond delay="0"/>
                                  </p:stCondLst>
                                  <p:childTnLst>
                                    <p:set>
                                      <p:cBhvr>
                                        <p:cTn dur="1" fill="hold" id="54">
                                          <p:stCondLst>
                                            <p:cond delay="0"/>
                                          </p:stCondLst>
                                        </p:cTn>
                                        <p:tgtEl>
                                          <p:spTgt spid="48"/>
                                        </p:tgtEl>
                                        <p:attrNameLst>
                                          <p:attrName>style.visibility</p:attrName>
                                        </p:attrNameLst>
                                      </p:cBhvr>
                                      <p:to>
                                        <p:strVal val="visible"/>
                                      </p:to>
                                    </p:set>
                                    <p:animEffect filter="wipe(left)" transition="in">
                                      <p:cBhvr>
                                        <p:cTn dur="500" id="55"/>
                                        <p:tgtEl>
                                          <p:spTgt spid="48"/>
                                        </p:tgtEl>
                                      </p:cBhvr>
                                    </p:animEffect>
                                  </p:childTnLst>
                                </p:cTn>
                              </p:par>
                            </p:childTnLst>
                          </p:cTn>
                        </p:par>
                        <p:par>
                          <p:cTn fill="hold" id="56" nodeType="afterGroup">
                            <p:stCondLst>
                              <p:cond delay="5500"/>
                            </p:stCondLst>
                            <p:childTnLst>
                              <p:par>
                                <p:cTn fill="hold" id="57" nodeType="afterEffect" presetClass="entr" presetID="47" presetSubtype="0">
                                  <p:stCondLst>
                                    <p:cond delay="0"/>
                                  </p:stCondLst>
                                  <p:childTnLst>
                                    <p:set>
                                      <p:cBhvr>
                                        <p:cTn dur="1" fill="hold" id="58">
                                          <p:stCondLst>
                                            <p:cond delay="0"/>
                                          </p:stCondLst>
                                        </p:cTn>
                                        <p:tgtEl>
                                          <p:spTgt spid="63"/>
                                        </p:tgtEl>
                                        <p:attrNameLst>
                                          <p:attrName>style.visibility</p:attrName>
                                        </p:attrNameLst>
                                      </p:cBhvr>
                                      <p:to>
                                        <p:strVal val="visible"/>
                                      </p:to>
                                    </p:set>
                                    <p:animEffect filter="fade" transition="in">
                                      <p:cBhvr>
                                        <p:cTn dur="1000" id="59"/>
                                        <p:tgtEl>
                                          <p:spTgt spid="63"/>
                                        </p:tgtEl>
                                      </p:cBhvr>
                                    </p:animEffect>
                                    <p:anim calcmode="lin" valueType="num">
                                      <p:cBhvr>
                                        <p:cTn dur="1000" fill="hold" id="60"/>
                                        <p:tgtEl>
                                          <p:spTgt spid="63"/>
                                        </p:tgtEl>
                                        <p:attrNameLst>
                                          <p:attrName>ppt_x</p:attrName>
                                        </p:attrNameLst>
                                      </p:cBhvr>
                                      <p:tavLst>
                                        <p:tav tm="0">
                                          <p:val>
                                            <p:strVal val="#ppt_x"/>
                                          </p:val>
                                        </p:tav>
                                        <p:tav tm="100000">
                                          <p:val>
                                            <p:strVal val="#ppt_x"/>
                                          </p:val>
                                        </p:tav>
                                      </p:tavLst>
                                    </p:anim>
                                    <p:anim calcmode="lin" valueType="num">
                                      <p:cBhvr>
                                        <p:cTn dur="1000" fill="hold" id="61"/>
                                        <p:tgtEl>
                                          <p:spTgt spid="63"/>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6500"/>
                            </p:stCondLst>
                            <p:childTnLst>
                              <p:par>
                                <p:cTn fill="hold" id="63" nodeType="afterEffect" presetClass="entr" presetID="22" presetSubtype="8">
                                  <p:stCondLst>
                                    <p:cond delay="0"/>
                                  </p:stCondLst>
                                  <p:childTnLst>
                                    <p:set>
                                      <p:cBhvr>
                                        <p:cTn dur="1" fill="hold" id="64">
                                          <p:stCondLst>
                                            <p:cond delay="0"/>
                                          </p:stCondLst>
                                        </p:cTn>
                                        <p:tgtEl>
                                          <p:spTgt spid="33"/>
                                        </p:tgtEl>
                                        <p:attrNameLst>
                                          <p:attrName>style.visibility</p:attrName>
                                        </p:attrNameLst>
                                      </p:cBhvr>
                                      <p:to>
                                        <p:strVal val="visible"/>
                                      </p:to>
                                    </p:set>
                                    <p:animEffect filter="wipe(left)" transition="in">
                                      <p:cBhvr>
                                        <p:cTn dur="500" id="65"/>
                                        <p:tgtEl>
                                          <p:spTgt spid="33"/>
                                        </p:tgtEl>
                                      </p:cBhvr>
                                    </p:animEffect>
                                  </p:childTnLst>
                                </p:cTn>
                              </p:par>
                            </p:childTnLst>
                          </p:cTn>
                        </p:par>
                        <p:par>
                          <p:cTn fill="hold" id="66" nodeType="afterGroup">
                            <p:stCondLst>
                              <p:cond delay="7000"/>
                            </p:stCondLst>
                            <p:childTnLst>
                              <p:par>
                                <p:cTn fill="hold" id="67" nodeType="afterEffect" presetClass="entr" presetID="47" presetSubtype="0">
                                  <p:stCondLst>
                                    <p:cond delay="0"/>
                                  </p:stCondLst>
                                  <p:childTnLst>
                                    <p:set>
                                      <p:cBhvr>
                                        <p:cTn dur="1" fill="hold" id="68">
                                          <p:stCondLst>
                                            <p:cond delay="0"/>
                                          </p:stCondLst>
                                        </p:cTn>
                                        <p:tgtEl>
                                          <p:spTgt spid="66"/>
                                        </p:tgtEl>
                                        <p:attrNameLst>
                                          <p:attrName>style.visibility</p:attrName>
                                        </p:attrNameLst>
                                      </p:cBhvr>
                                      <p:to>
                                        <p:strVal val="visible"/>
                                      </p:to>
                                    </p:set>
                                    <p:animEffect filter="fade" transition="in">
                                      <p:cBhvr>
                                        <p:cTn dur="1000" id="69"/>
                                        <p:tgtEl>
                                          <p:spTgt spid="66"/>
                                        </p:tgtEl>
                                      </p:cBhvr>
                                    </p:animEffect>
                                    <p:anim calcmode="lin" valueType="num">
                                      <p:cBhvr>
                                        <p:cTn dur="1000" fill="hold" id="70"/>
                                        <p:tgtEl>
                                          <p:spTgt spid="66"/>
                                        </p:tgtEl>
                                        <p:attrNameLst>
                                          <p:attrName>ppt_x</p:attrName>
                                        </p:attrNameLst>
                                      </p:cBhvr>
                                      <p:tavLst>
                                        <p:tav tm="0">
                                          <p:val>
                                            <p:strVal val="#ppt_x"/>
                                          </p:val>
                                        </p:tav>
                                        <p:tav tm="100000">
                                          <p:val>
                                            <p:strVal val="#ppt_x"/>
                                          </p:val>
                                        </p:tav>
                                      </p:tavLst>
                                    </p:anim>
                                    <p:anim calcmode="lin" valueType="num">
                                      <p:cBhvr>
                                        <p:cTn dur="1000" fill="hold" id="71"/>
                                        <p:tgtEl>
                                          <p:spTgt spid="66"/>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8000"/>
                            </p:stCondLst>
                            <p:childTnLst>
                              <p:par>
                                <p:cTn fill="hold" id="73" nodeType="afterEffect" presetClass="entr" presetID="22" presetSubtype="8">
                                  <p:stCondLst>
                                    <p:cond delay="0"/>
                                  </p:stCondLst>
                                  <p:childTnLst>
                                    <p:set>
                                      <p:cBhvr>
                                        <p:cTn dur="1" fill="hold" id="74">
                                          <p:stCondLst>
                                            <p:cond delay="0"/>
                                          </p:stCondLst>
                                        </p:cTn>
                                        <p:tgtEl>
                                          <p:spTgt spid="36"/>
                                        </p:tgtEl>
                                        <p:attrNameLst>
                                          <p:attrName>style.visibility</p:attrName>
                                        </p:attrNameLst>
                                      </p:cBhvr>
                                      <p:to>
                                        <p:strVal val="visible"/>
                                      </p:to>
                                    </p:set>
                                    <p:animEffect filter="wipe(left)" transition="in">
                                      <p:cBhvr>
                                        <p:cTn dur="500" id="75"/>
                                        <p:tgtEl>
                                          <p:spTgt spid="36"/>
                                        </p:tgtEl>
                                      </p:cBhvr>
                                    </p:animEffect>
                                  </p:childTnLst>
                                </p:cTn>
                              </p:par>
                            </p:childTnLst>
                          </p:cTn>
                        </p:par>
                        <p:par>
                          <p:cTn fill="hold" id="76" nodeType="afterGroup">
                            <p:stCondLst>
                              <p:cond delay="8500"/>
                            </p:stCondLst>
                            <p:childTnLst>
                              <p:par>
                                <p:cTn fill="hold" id="77" nodeType="afterEffect" presetClass="entr" presetID="47" presetSubtype="0">
                                  <p:stCondLst>
                                    <p:cond delay="0"/>
                                  </p:stCondLst>
                                  <p:childTnLst>
                                    <p:set>
                                      <p:cBhvr>
                                        <p:cTn dur="1" fill="hold" id="78">
                                          <p:stCondLst>
                                            <p:cond delay="0"/>
                                          </p:stCondLst>
                                        </p:cTn>
                                        <p:tgtEl>
                                          <p:spTgt spid="69"/>
                                        </p:tgtEl>
                                        <p:attrNameLst>
                                          <p:attrName>style.visibility</p:attrName>
                                        </p:attrNameLst>
                                      </p:cBhvr>
                                      <p:to>
                                        <p:strVal val="visible"/>
                                      </p:to>
                                    </p:set>
                                    <p:animEffect filter="fade" transition="in">
                                      <p:cBhvr>
                                        <p:cTn dur="1000" id="79"/>
                                        <p:tgtEl>
                                          <p:spTgt spid="69"/>
                                        </p:tgtEl>
                                      </p:cBhvr>
                                    </p:animEffect>
                                    <p:anim calcmode="lin" valueType="num">
                                      <p:cBhvr>
                                        <p:cTn dur="1000" fill="hold" id="80"/>
                                        <p:tgtEl>
                                          <p:spTgt spid="69"/>
                                        </p:tgtEl>
                                        <p:attrNameLst>
                                          <p:attrName>ppt_x</p:attrName>
                                        </p:attrNameLst>
                                      </p:cBhvr>
                                      <p:tavLst>
                                        <p:tav tm="0">
                                          <p:val>
                                            <p:strVal val="#ppt_x"/>
                                          </p:val>
                                        </p:tav>
                                        <p:tav tm="100000">
                                          <p:val>
                                            <p:strVal val="#ppt_x"/>
                                          </p:val>
                                        </p:tav>
                                      </p:tavLst>
                                    </p:anim>
                                    <p:anim calcmode="lin" valueType="num">
                                      <p:cBhvr>
                                        <p:cTn dur="1000" fill="hold" id="81"/>
                                        <p:tgtEl>
                                          <p:spTgt spid="69"/>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9500"/>
                            </p:stCondLst>
                            <p:childTnLst>
                              <p:par>
                                <p:cTn fill="hold" id="83" nodeType="afterEffect" presetClass="entr" presetID="22" presetSubtype="8">
                                  <p:stCondLst>
                                    <p:cond delay="0"/>
                                  </p:stCondLst>
                                  <p:childTnLst>
                                    <p:set>
                                      <p:cBhvr>
                                        <p:cTn dur="1" fill="hold" id="84">
                                          <p:stCondLst>
                                            <p:cond delay="0"/>
                                          </p:stCondLst>
                                        </p:cTn>
                                        <p:tgtEl>
                                          <p:spTgt spid="39"/>
                                        </p:tgtEl>
                                        <p:attrNameLst>
                                          <p:attrName>style.visibility</p:attrName>
                                        </p:attrNameLst>
                                      </p:cBhvr>
                                      <p:to>
                                        <p:strVal val="visible"/>
                                      </p:to>
                                    </p:set>
                                    <p:animEffect filter="wipe(left)" transition="in">
                                      <p:cBhvr>
                                        <p:cTn dur="500" id="85"/>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1" spid="3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8cd7f966f6d7bd32de498e619817608cef68b8"/>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宽屏</PresentationFormat>
  <Paragraphs>194</Paragraphs>
  <Slides>39</Slides>
  <Notes>1</Notes>
  <TotalTime>344</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39</vt:i4>
      </vt:variant>
    </vt:vector>
  </HeadingPairs>
  <TitlesOfParts>
    <vt:vector baseType="lpstr" size="56">
      <vt:lpstr>Arial</vt:lpstr>
      <vt:lpstr>Calibri</vt:lpstr>
      <vt:lpstr>Broadway</vt:lpstr>
      <vt:lpstr>楷体</vt:lpstr>
      <vt:lpstr>经典繁仿黑</vt:lpstr>
      <vt:lpstr>微软雅黑</vt:lpstr>
      <vt:lpstr>宋体</vt:lpstr>
      <vt:lpstr>Tahoma</vt:lpstr>
      <vt:lpstr>Lao UI</vt:lpstr>
      <vt:lpstr>DFPYeaSong-B5</vt:lpstr>
      <vt:lpstr>专业字体设计服务/WWW.ZTSGC.COM/</vt:lpstr>
      <vt:lpstr>Wingdings</vt:lpstr>
      <vt:lpstr>Arial Unicode MS</vt:lpstr>
      <vt:lpstr>Calibri Light</vt:lpstr>
      <vt:lpstr>Impact</vt:lpstr>
      <vt:lpstr>Arial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2012-09-28T06:21:52Z</dcterms:created>
  <cp:lastModifiedBy>kan</cp:lastModifiedBy>
  <dcterms:modified xsi:type="dcterms:W3CDTF">2021-08-20T10:50:33Z</dcterms:modified>
  <cp:revision>110</cp:revision>
  <dc:title>PowerPoint 演示文稿</dc:title>
</cp:coreProperties>
</file>