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colorstyle+xml" PartName="/ppt/charts/colors9.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ms-office.chartstyle+xml" PartName="/ppt/charts/style9.xml"/>
  <Override ContentType="application/vnd.openxmlformats-officedocument.drawingml.chartshapes+xml" PartName="/ppt/drawings/drawing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1" r:id="rId2"/>
  </p:sldMasterIdLst>
  <p:notesMasterIdLst>
    <p:notesMasterId r:id="rId3"/>
  </p:notesMasterIdLst>
  <p:sldIdLst>
    <p:sldId id="349" r:id="rId4"/>
    <p:sldId id="382" r:id="rId5"/>
    <p:sldId id="383" r:id="rId6"/>
    <p:sldId id="386" r:id="rId7"/>
    <p:sldId id="385"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userDrawn="1">
          <p15:clr>
            <a:srgbClr val="A4A3A4"/>
          </p15:clr>
        </p15:guide>
        <p15:guide id="2" pos="143" userDrawn="1">
          <p15:clr>
            <a:srgbClr val="A4A3A4"/>
          </p15:clr>
        </p15:guide>
        <p15:guide id="3" pos="7537" userDrawn="1">
          <p15:clr>
            <a:srgbClr val="A4A3A4"/>
          </p15:clr>
        </p15:guide>
        <p15:guide id="4" orient="horz" pos="890" userDrawn="1">
          <p15:clr>
            <a:srgbClr val="A4A3A4"/>
          </p15:clr>
        </p15:guide>
        <p15:guide id="5" pos="4656" userDrawn="1">
          <p15:clr>
            <a:srgbClr val="A4A3A4"/>
          </p15:clr>
        </p15:guide>
        <p15:guide id="6" pos="7333" userDrawn="1">
          <p15:clr>
            <a:srgbClr val="A4A3A4"/>
          </p15:clr>
        </p15:guide>
        <p15:guide id="7" orient="horz" pos="3680" userDrawn="1">
          <p15:clr>
            <a:srgbClr val="A4A3A4"/>
          </p15:clr>
        </p15:guide>
        <p15:guide id="8" orient="horz" pos="3407" userDrawn="1">
          <p15:clr>
            <a:srgbClr val="A4A3A4"/>
          </p15:clr>
        </p15:guide>
        <p15:guide id="10" orient="horz" pos="2364" userDrawn="1">
          <p15:clr>
            <a:srgbClr val="A4A3A4"/>
          </p15:clr>
        </p15:guide>
        <p15:guide id="11" orient="horz" pos="2750" userDrawn="1">
          <p15:clr>
            <a:srgbClr val="A4A3A4"/>
          </p15:clr>
        </p15:guide>
        <p15:guide id="12" pos="3940" userDrawn="1">
          <p15:clr>
            <a:srgbClr val="A4A3A4"/>
          </p15:clr>
        </p15:guide>
        <p15:guide id="13" pos="132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14" autoAdjust="0"/>
  </p:normalViewPr>
  <p:slideViewPr>
    <p:cSldViewPr snapToGrid="0">
      <p:cViewPr varScale="1">
        <p:scale>
          <a:sx n="108" d="100"/>
          <a:sy n="108" d="100"/>
        </p:scale>
        <p:origin x="846" y="114"/>
      </p:cViewPr>
      <p:guideLst>
        <p:guide orient="horz" pos="4201"/>
        <p:guide pos="143"/>
        <p:guide pos="7537"/>
        <p:guide orient="horz" pos="890"/>
        <p:guide pos="4656"/>
        <p:guide pos="7333"/>
        <p:guide orient="horz" pos="3680"/>
        <p:guide orient="horz" pos="3407"/>
        <p:guide orient="horz" pos="2364"/>
        <p:guide orient="horz" pos="2750"/>
        <p:guide pos="3940"/>
        <p:guide pos="1323"/>
      </p:guideLst>
    </p:cSldViewPr>
  </p:slideViewPr>
  <p:outlineViewPr>
    <p:cViewPr>
      <p:scale>
        <a:sx n="33" d="100"/>
        <a:sy n="33" d="100"/>
      </p:scale>
      <p:origin x="0" y="-5076"/>
    </p:cViewPr>
  </p:outlineViewPr>
  <p:notesTextViewPr>
    <p:cViewPr>
      <p:scale>
        <a:sx n="1" d="1"/>
        <a:sy n="1" d="1"/>
      </p:scale>
      <p:origin x="0" y="0"/>
    </p:cViewPr>
  </p:notesTextViewPr>
  <p:sorterViewPr>
    <p:cViewPr varScale="1">
      <p:scale>
        <a:sx n="1" d="1"/>
        <a:sy n="1" d="1"/>
      </p:scale>
      <p:origin x="0" y="-4194"/>
    </p:cViewPr>
  </p:sorterViewPr>
  <p:notesViewPr>
    <p:cSldViewPr snapToGrid="0">
      <p:cViewPr varScale="1">
        <p:scale>
          <a:sx n="54" d="100"/>
          <a:sy n="54" d="100"/>
        </p:scale>
        <p:origin x="2898" y="78"/>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tags/tag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21.png" Type="http://schemas.openxmlformats.org/officeDocument/2006/relationships/image"/><Relationship Id="rId3" Target="colors1.xml" Type="http://schemas.microsoft.com/office/2011/relationships/chartColorStyle"/><Relationship Id="rId4"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drawings/drawing1.xml" Type="http://schemas.openxmlformats.org/officeDocument/2006/relationships/chartUserShapes"/><Relationship Id="rId3" Target="colors2.xml" Type="http://schemas.microsoft.com/office/2011/relationships/chartColorStyle"/><Relationship Id="rId4"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6.xml" Type="http://schemas.microsoft.com/office/2011/relationships/chartColorStyle"/><Relationship Id="rId3" Target="style6.xml" Type="http://schemas.microsoft.com/office/2011/relationships/chartStyl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colors7.xml" Type="http://schemas.microsoft.com/office/2011/relationships/chartColorStyle"/><Relationship Id="rId3" Target="style7.xml" Type="http://schemas.microsoft.com/office/2011/relationships/chartStyl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 Id="rId2" Target="colors8.xml" Type="http://schemas.microsoft.com/office/2011/relationships/chartColorStyle"/><Relationship Id="rId3" Target="style8.xml" Type="http://schemas.microsoft.com/office/2011/relationships/chartStyle"/></Relationships>
</file>

<file path=ppt/charts/_rels/chart9.xml.rels><?xml version="1.0" encoding="UTF-8" standalone="yes"?><Relationships xmlns="http://schemas.openxmlformats.org/package/2006/relationships"><Relationship Id="rId1" Target="../embeddings/Microsoft_Excel_Worksheet9.xlsx" Type="http://schemas.openxmlformats.org/officeDocument/2006/relationships/package"/><Relationship Id="rId2" Target="colors9.xml" Type="http://schemas.microsoft.com/office/2011/relationships/chartColorStyle"/><Relationship Id="rId3" Target="style9.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南非</c:v>
                </c:pt>
              </c:strCache>
            </c:strRef>
          </c:tx>
          <c:spPr>
            <a:blipFill>
              <a:blip r:embed="rId2"/>
              <a:stretch>
                <a:fillRect/>
              </a:stretch>
            </a:blipFill>
            <a:ln>
              <a:solidFill>
                <a:srgbClr val="D90110"/>
              </a:solidFill>
            </a:ln>
            <a:effectLst/>
          </c:spPr>
          <c:invertIfNegative val="0"/>
          <c:dLbls>
            <c:dLbl>
              <c:idx val="0"/>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fld id="{2E2E98A4-1D13-4298-9212-D469903CD415}" type="VALUE">
                      <a:rPr lang="en-US" altLang="zh-CN" sz="2000">
                        <a:solidFill>
                          <a:srgbClr val="D90110"/>
                        </a:solidFill>
                        <a:latin typeface="黑体" panose="02010609060101010101" pitchFamily="49" charset="-122"/>
                        <a:ea typeface="黑体" panose="02010609060101010101" pitchFamily="49" charset="-122"/>
                      </a:rPr>
                      <a:pPr>
                        <a:defRPr sz="2000"/>
                      </a:pPr>
                      <a:t>[值]</a:t>
                    </a:fld>
                    <a:endParaRPr lang="zh-CN" altLang="en-US"/>
                  </a:p>
                </c:rich>
              </c:tx>
              <c:spPr>
                <a:noFill/>
                <a:ln>
                  <a:noFill/>
                </a:ln>
                <a:effectLst/>
              </c:spPr>
              <c:txPr>
                <a:bodyPr rot="0" spcFirstLastPara="1" vertOverflow="ellipsis" vert="horz" wrap="square" lIns="38100" tIns="19050" rIns="38100" bIns="19050" anchor="ctr" anchorCtr="1">
                  <a:spAutoFit/>
                </a:bodyPr>
                <a:p>
                  <a:pPr>
                    <a:defRPr sz="2000" b="0" i="0" u="none" strike="noStrike" kern="1200" baseline="0" smtId="4294967295">
                      <a:solidFill>
                        <a:schemeClr val="tx1">
                          <a:lumMod val="75000"/>
                          <a:lumOff val="25000"/>
                        </a:schemeClr>
                      </a:solidFill>
                      <a:latin typeface="+mn-lt"/>
                      <a:ea typeface="+mn-ea"/>
                      <a:cs typeface="+mn-cs"/>
                    </a:defRPr>
                  </a:pPr>
                  <a:endParaRPr sz="2000"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基尼系数</c:v>
                </c:pt>
              </c:strCache>
            </c:strRef>
          </c:cat>
          <c:val>
            <c:numRef>
              <c:f>Sheet1!$B$2</c:f>
              <c:numCache>
                <c:formatCode>General</c:formatCode>
                <c:ptCount val="1"/>
                <c:pt idx="0">
                  <c:v>0.59</c:v>
                </c:pt>
              </c:numCache>
            </c:numRef>
          </c:val>
        </c:ser>
        <c:ser>
          <c:idx val="1"/>
          <c:order val="1"/>
          <c:tx>
            <c:strRef>
              <c:f>Sheet1!$C$1</c:f>
              <c:strCache>
                <c:ptCount val="1"/>
                <c:pt idx="0">
                  <c:v>巴西</c:v>
                </c:pt>
              </c:strCache>
            </c:strRef>
          </c:tx>
          <c:spPr>
            <a:blipFill>
              <a:blip r:embed="rId2"/>
              <a:stretch>
                <a:fillRect/>
              </a:stretch>
            </a:blipFill>
            <a:ln>
              <a:noFill/>
            </a:ln>
            <a:effectLst/>
          </c:spPr>
          <c:invertIfNegative val="0"/>
          <c:dLbls>
            <c:dLbl>
              <c:idx val="0"/>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rtl="0">
                  <a:def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defRPr>
                </a:pPr>
                <a:endPara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基尼系数</c:v>
                </c:pt>
              </c:strCache>
            </c:strRef>
          </c:cat>
          <c:val>
            <c:numRef>
              <c:f>Sheet1!$C$2</c:f>
              <c:numCache>
                <c:formatCode>General</c:formatCode>
                <c:ptCount val="1"/>
                <c:pt idx="0">
                  <c:v>0.54</c:v>
                </c:pt>
              </c:numCache>
            </c:numRef>
          </c:val>
        </c:ser>
        <c:ser>
          <c:idx val="2"/>
          <c:order val="2"/>
          <c:tx>
            <c:strRef>
              <c:f>Sheet1!$D$1</c:f>
              <c:strCache>
                <c:ptCount val="1"/>
                <c:pt idx="0">
                  <c:v>中国</c:v>
                </c:pt>
              </c:strCache>
            </c:strRef>
          </c:tx>
          <c:spPr>
            <a:solidFill>
              <a:srgbClr val="C00000"/>
            </a:solidFill>
            <a:ln>
              <a:noFill/>
            </a:ln>
            <a:effectLst/>
          </c:spPr>
          <c:invertIfNegative val="0"/>
          <c:dLbls>
            <c:dLbl>
              <c:idx val="0"/>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rtl="0">
                  <a:def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defRPr>
                </a:pPr>
                <a:endPara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基尼系数</c:v>
                </c:pt>
              </c:strCache>
            </c:strRef>
          </c:cat>
          <c:val>
            <c:numRef>
              <c:f>Sheet1!$D$2</c:f>
              <c:numCache>
                <c:formatCode>General</c:formatCode>
                <c:ptCount val="1"/>
                <c:pt idx="0">
                  <c:v>0.47</c:v>
                </c:pt>
              </c:numCache>
            </c:numRef>
          </c:val>
        </c:ser>
        <c:ser>
          <c:idx val="3"/>
          <c:order val="3"/>
          <c:tx>
            <c:strRef>
              <c:f>Sheet1!$K$1</c:f>
              <c:strCache>
                <c:ptCount val="1"/>
                <c:pt idx="0">
                  <c:v>0</c:v>
                </c:pt>
              </c:strCache>
            </c:strRef>
          </c:tx>
          <c:spPr>
            <a:blipFill>
              <a:blip r:embed="rId2"/>
              <a:stretch>
                <a:fillRect/>
              </a:stretch>
            </a:blipFill>
            <a:ln>
              <a:noFill/>
            </a:ln>
            <a:effectLst/>
          </c:spPr>
          <c:invertIfNegative val="0"/>
          <c:dLbls>
            <c:dLbl>
              <c:idx val="0"/>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rtl="0">
                  <a:def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defRPr>
                </a:pPr>
                <a:endPara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基尼系数</c:v>
                </c:pt>
              </c:strCache>
            </c:strRef>
          </c:cat>
          <c:val>
            <c:numRef>
              <c:f>Sheet1!$K$2</c:f>
              <c:numCache>
                <c:formatCode>General</c:formatCode>
                <c:ptCount val="1"/>
                <c:pt idx="0">
                  <c:v>0.46</c:v>
                </c:pt>
              </c:numCache>
            </c:numRef>
          </c:val>
        </c:ser>
        <c:ser>
          <c:idx val="4"/>
          <c:order val="4"/>
          <c:tx>
            <c:strRef>
              <c:f>Sheet1!$F$1</c:f>
              <c:strCache>
                <c:ptCount val="1"/>
                <c:pt idx="0">
                  <c:v>俄罗斯</c:v>
                </c:pt>
              </c:strCache>
            </c:strRef>
          </c:tx>
          <c:spPr>
            <a:blipFill>
              <a:blip r:embed="rId2"/>
              <a:stretch>
                <a:fillRect/>
              </a:stretch>
            </a:blipFill>
            <a:ln>
              <a:noFill/>
            </a:ln>
            <a:effectLst/>
          </c:spPr>
          <c:invertIfNegative val="0"/>
          <c:dLbls>
            <c:dLbl>
              <c:idx val="0"/>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rtl="0">
                  <a:def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defRPr>
                </a:pPr>
                <a:endPara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基尼系数</c:v>
                </c:pt>
              </c:strCache>
            </c:strRef>
          </c:cat>
          <c:val>
            <c:numRef>
              <c:f>Sheet1!$F$2</c:f>
              <c:numCache>
                <c:formatCode>General</c:formatCode>
                <c:ptCount val="1"/>
                <c:pt idx="0">
                  <c:v>0.42</c:v>
                </c:pt>
              </c:numCache>
            </c:numRef>
          </c:val>
        </c:ser>
        <c:ser>
          <c:idx val="5"/>
          <c:order val="5"/>
          <c:tx>
            <c:strRef>
              <c:f>Sheet1!$G$1</c:f>
              <c:strCache>
                <c:ptCount val="1"/>
                <c:pt idx="0">
                  <c:v>法国</c:v>
                </c:pt>
              </c:strCache>
            </c:strRef>
          </c:tx>
          <c:spPr>
            <a:blipFill>
              <a:blip r:embed="rId2"/>
              <a:stretch>
                <a:fillRect/>
              </a:stretch>
            </a:blipFill>
            <a:ln>
              <a:noFill/>
            </a:ln>
            <a:effectLst/>
          </c:spPr>
          <c:invertIfNegative val="0"/>
          <c:dLbls>
            <c:dLbl>
              <c:idx val="0"/>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rtl="0">
                  <a:def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defRPr>
                </a:pPr>
                <a:endPara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基尼系数</c:v>
                </c:pt>
              </c:strCache>
            </c:strRef>
          </c:cat>
          <c:val>
            <c:numRef>
              <c:f>Sheet1!$G$2</c:f>
              <c:numCache>
                <c:formatCode>General</c:formatCode>
                <c:ptCount val="1"/>
                <c:pt idx="0">
                  <c:v>0.33</c:v>
                </c:pt>
              </c:numCache>
            </c:numRef>
          </c:val>
        </c:ser>
        <c:ser>
          <c:idx val="6"/>
          <c:order val="6"/>
          <c:tx>
            <c:strRef>
              <c:f>Sheet1!$H$1</c:f>
              <c:strCache>
                <c:ptCount val="1"/>
                <c:pt idx="0">
                  <c:v>印度</c:v>
                </c:pt>
              </c:strCache>
            </c:strRef>
          </c:tx>
          <c:spPr>
            <a:blipFill>
              <a:blip r:embed="rId2"/>
              <a:stretch>
                <a:fillRect/>
              </a:stretch>
            </a:blipFill>
            <a:ln>
              <a:noFill/>
            </a:ln>
            <a:effectLst/>
          </c:spPr>
          <c:invertIfNegative val="0"/>
          <c:dLbls>
            <c:dLbl>
              <c:idx val="0"/>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rtl="0">
                  <a:def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defRPr>
                </a:pPr>
                <a:endPara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基尼系数</c:v>
                </c:pt>
              </c:strCache>
            </c:strRef>
          </c:cat>
          <c:val>
            <c:numRef>
              <c:f>Sheet1!$H$2</c:f>
              <c:numCache>
                <c:formatCode>General</c:formatCode>
                <c:ptCount val="1"/>
                <c:pt idx="0">
                  <c:v>0.33</c:v>
                </c:pt>
              </c:numCache>
            </c:numRef>
          </c:val>
        </c:ser>
        <c:ser>
          <c:idx val="7"/>
          <c:order val="7"/>
          <c:tx>
            <c:strRef>
              <c:f>Sheet1!$I$1</c:f>
              <c:strCache>
                <c:ptCount val="1"/>
                <c:pt idx="0">
                  <c:v>日本</c:v>
                </c:pt>
              </c:strCache>
            </c:strRef>
          </c:tx>
          <c:spPr>
            <a:blipFill>
              <a:blip r:embed="rId2"/>
              <a:stretch>
                <a:fillRect/>
              </a:stretch>
            </a:blipFill>
            <a:ln>
              <a:noFill/>
            </a:ln>
            <a:effectLst/>
          </c:spPr>
          <c:invertIfNegative val="0"/>
          <c:dLbls>
            <c:dLbl>
              <c:idx val="0"/>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rtl="0">
                  <a:def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defRPr>
                </a:pPr>
                <a:endPara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基尼系数</c:v>
                </c:pt>
              </c:strCache>
            </c:strRef>
          </c:cat>
          <c:val>
            <c:numRef>
              <c:f>Sheet1!$I$2</c:f>
              <c:numCache>
                <c:formatCode>General</c:formatCode>
                <c:ptCount val="1"/>
                <c:pt idx="0">
                  <c:v>0.33</c:v>
                </c:pt>
              </c:numCache>
            </c:numRef>
          </c:val>
        </c:ser>
        <c:ser>
          <c:idx val="8"/>
          <c:order val="8"/>
          <c:tx>
            <c:strRef>
              <c:f>Sheet1!$J$1</c:f>
              <c:strCache>
                <c:ptCount val="1"/>
                <c:pt idx="0">
                  <c:v>日本2</c:v>
                </c:pt>
              </c:strCache>
            </c:strRef>
          </c:tx>
          <c:spPr>
            <a:blipFill>
              <a:blip r:embed="rId2"/>
              <a:stretch>
                <a:fillRect/>
              </a:stretch>
            </a:blipFill>
            <a:ln>
              <a:noFill/>
            </a:ln>
            <a:effectLst/>
          </c:spPr>
          <c:invertIfNegative val="0"/>
          <c:dLbls>
            <c:dLbl>
              <c:idx val="0"/>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rtl="0">
                  <a:def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defRPr>
                </a:pPr>
                <a:endParaRPr lang="zh-CN" altLang="en-US" sz="20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基尼系数</c:v>
                </c:pt>
              </c:strCache>
            </c:strRef>
          </c:cat>
          <c:val>
            <c:numRef>
              <c:f>Sheet1!$J$2</c:f>
              <c:numCache>
                <c:formatCode>General</c:formatCode>
                <c:ptCount val="1"/>
                <c:pt idx="0">
                  <c:v>0.28</c:v>
                </c:pt>
              </c:numCache>
            </c:numRef>
          </c:val>
        </c:ser>
        <c:dLbls>
          <c:showLegendKey val="0"/>
          <c:showVal val="0"/>
          <c:showCatName val="0"/>
          <c:showSerName val="0"/>
          <c:showPercent val="0"/>
          <c:showBubbleSize val="0"/>
          <c:showLeaderLines val="0"/>
        </c:dLbls>
        <c:gapWidth val="219"/>
        <c:overlap val="-27"/>
        <c:axId val="-437531312"/>
        <c:axId val="-437524784"/>
      </c:barChart>
      <c:catAx>
        <c:axId val="-437531312"/>
        <c:scaling>
          <c:orientation/>
        </c:scaling>
        <c:delete val="1"/>
        <c:axPos val="b"/>
        <c:numFmt formatCode="General" sourceLinked="1"/>
        <c:majorTickMark val="out"/>
        <c:minorTickMark val="none"/>
        <c:crossAx val="-437524784"/>
        <c:auto val="0"/>
        <c:lblAlgn val="ctr"/>
        <c:lblOffset/>
        <c:noMultiLvlLbl val="0"/>
      </c:catAx>
      <c:valAx>
        <c:axId val="-437524784"/>
        <c:scaling>
          <c:orientation/>
        </c:scaling>
        <c:delete val="1"/>
        <c:axPos val="l"/>
        <c:numFmt formatCode="General" sourceLinked="1"/>
        <c:majorTickMark val="out"/>
        <c:minorTickMark val="none"/>
        <c:crossAx val="-437531312"/>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937500037252903"/>
          <c:y val="0.042187497019767761"/>
          <c:w val="0.965624988079071"/>
          <c:h val="0.948437511920929"/>
        </c:manualLayout>
      </c:layout>
      <c:lineChart>
        <c:grouping val="stacked"/>
        <c:varyColors val="0"/>
        <c:ser>
          <c:idx val="0"/>
          <c:order val="0"/>
          <c:tx>
            <c:strRef>
              <c:f>Sheet1!$B$1</c:f>
              <c:strCache>
                <c:ptCount val="1"/>
                <c:pt idx="0">
                  <c:v>系列 1</c:v>
                </c:pt>
              </c:strCache>
            </c:strRef>
          </c:tx>
          <c:spPr>
            <a:ln w="28575" cap="rnd">
              <a:solidFill>
                <a:srgbClr val="D90110"/>
              </a:solidFill>
              <a:round/>
            </a:ln>
            <a:effectLst/>
          </c:spPr>
          <c:marker>
            <c:symbol val="circle"/>
            <c:spPr>
              <a:solidFill>
                <a:srgbClr val="D90110"/>
              </a:solidFill>
              <a:ln w="9525">
                <a:solidFill>
                  <a:srgbClr val="D90110"/>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dLbl>
              <c:idx val="10"/>
              <c:dLblPos val="t"/>
              <c:showLegendKey val="0"/>
              <c:showVal val="1"/>
              <c:showCatName val="0"/>
              <c:showSerName val="0"/>
              <c:showPercent val="0"/>
              <c:showBubbleSize val="0"/>
              <c:extLst/>
            </c:dLbl>
            <c:dLbl>
              <c:idx val="11"/>
              <c:dLblPos val="t"/>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4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defRPr>
                </a:pPr>
                <a:endParaRPr sz="14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Sheet1!$A$2:$A$13</c:f>
              <c:strCache>
                <c:ptCount val="4"/>
                <c:pt idx="0">
                  <c:v>类别 1</c:v>
                </c:pt>
                <c:pt idx="1">
                  <c:v>类别 2</c:v>
                </c:pt>
                <c:pt idx="2">
                  <c:v>类别 3</c:v>
                </c:pt>
                <c:pt idx="3">
                  <c:v>类别 4</c:v>
                </c:pt>
              </c:strCache>
            </c:strRef>
          </c:cat>
          <c:val>
            <c:numRef>
              <c:f>Sheet1!$B$2:$B$13</c:f>
              <c:numCache>
                <c:formatCode>0%</c:formatCode>
                <c:ptCount val="12"/>
                <c:pt idx="0">
                  <c:v>0.81</c:v>
                </c:pt>
                <c:pt idx="1">
                  <c:v>0.82</c:v>
                </c:pt>
                <c:pt idx="2">
                  <c:v>0.83</c:v>
                </c:pt>
                <c:pt idx="3">
                  <c:v>0.84</c:v>
                </c:pt>
                <c:pt idx="4">
                  <c:v>0.88</c:v>
                </c:pt>
                <c:pt idx="5">
                  <c:v>0.9</c:v>
                </c:pt>
                <c:pt idx="6">
                  <c:v>0.82</c:v>
                </c:pt>
                <c:pt idx="7">
                  <c:v>0.75</c:v>
                </c:pt>
                <c:pt idx="8">
                  <c:v>0.6</c:v>
                </c:pt>
                <c:pt idx="9">
                  <c:v>0.61</c:v>
                </c:pt>
                <c:pt idx="10">
                  <c:v>0.63</c:v>
                </c:pt>
                <c:pt idx="11">
                  <c:v>0.65</c:v>
                </c:pt>
              </c:numCache>
            </c:numRef>
          </c:val>
          <c:smooth val="0"/>
        </c:ser>
        <c:dLbls>
          <c:showLegendKey val="0"/>
          <c:showVal val="0"/>
          <c:showCatName val="0"/>
          <c:showSerName val="0"/>
          <c:showPercent val="0"/>
          <c:showBubbleSize val="0"/>
          <c:showLeaderLines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axId val="-437530768"/>
        <c:axId val="-437526416"/>
      </c:lineChart>
      <c:catAx>
        <c:axId val="-437530768"/>
        <c:scaling>
          <c:orientation/>
        </c:scaling>
        <c:delete val="1"/>
        <c:axPos val="b"/>
        <c:numFmt formatCode="General" sourceLinked="1"/>
        <c:majorTickMark val="out"/>
        <c:minorTickMark val="none"/>
        <c:crossAx val="-437526416"/>
        <c:auto val="0"/>
        <c:lblAlgn val="ctr"/>
        <c:lblOffset/>
        <c:noMultiLvlLbl val="0"/>
      </c:catAx>
      <c:valAx>
        <c:axId val="-437526416"/>
        <c:scaling>
          <c:orientation/>
        </c:scaling>
        <c:delete val="1"/>
        <c:axPos val="l"/>
        <c:numFmt formatCode="0%" sourceLinked="1"/>
        <c:majorTickMark val="out"/>
        <c:minorTickMark val="none"/>
        <c:crossAx val="-437530768"/>
        <c:crossBetween val="between"/>
      </c:valAx>
      <c:spPr>
        <a:noFill/>
        <a:ln>
          <a:noFill/>
        </a:ln>
        <a:effectLst/>
      </c:spPr>
    </c:plotArea>
    <c:plotVisOnly val="1"/>
    <c:dispBlanksAs/>
    <c:showDLblsOverMax val="0"/>
  </c:chart>
  <c:spPr>
    <a:noFill/>
    <a:ln>
      <a:noFill/>
    </a:ln>
    <a:effectLst/>
  </c:spPr>
  <c:txPr>
    <a:bodyPr/>
    <a:p>
      <a:pPr>
        <a:defRPr sz="1400" smtId="4294967295">
          <a:solidFill>
            <a:srgbClr val="D90110"/>
          </a:solidFill>
          <a:latin typeface="微软雅黑" panose="020b0503020204020204" pitchFamily="34" charset="-122"/>
          <a:ea typeface="微软雅黑" panose="020b0503020204020204" pitchFamily="34" charset="-122"/>
        </a:defRPr>
      </a:pPr>
      <a:endParaRPr sz="1400" smtId="4294967295">
        <a:solidFill>
          <a:srgbClr val="D90110"/>
        </a:solidFill>
        <a:latin typeface="微软雅黑" panose="020b0503020204020204" pitchFamily="34" charset="-122"/>
        <a:ea typeface="微软雅黑" panose="020b0503020204020204" pitchFamily="34" charset="-122"/>
      </a:endParaRPr>
    </a:p>
  </c:txPr>
  <c:externalData r:id="rId1">
    <c:autoUpdate val="0"/>
  </c:externalData>
  <c:userShapes r:id="rId2"/>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875000074505806"/>
          <c:y val="0.0351562462747097"/>
          <c:w val="0.965624988079071"/>
          <c:h val="0.948437511920929"/>
        </c:manualLayout>
      </c:layout>
      <c:pieChart>
        <c:varyColors val="1"/>
        <c:ser>
          <c:idx val="0"/>
          <c:order val="0"/>
          <c:tx>
            <c:strRef>
              <c:f>Sheet1!$B$1</c:f>
              <c:strCache>
                <c:ptCount val="1"/>
                <c:pt idx="0">
                  <c:v>1910年前的欧洲</c:v>
                </c:pt>
              </c:strCache>
            </c:strRef>
          </c:tx>
          <c:spPr>
            <a:ln>
              <a:noFill/>
            </a:ln>
          </c:spPr>
          <c:dPt>
            <c:idx val="0"/>
            <c:invertIfNegative val="1"/>
            <c:spPr>
              <a:solidFill>
                <a:schemeClr val="bg1">
                  <a:lumMod val="50000"/>
                </a:schemeClr>
              </a:solidFill>
              <a:ln w="19050">
                <a:noFill/>
              </a:ln>
            </c:spPr>
          </c:dPt>
          <c:dPt>
            <c:idx val="1"/>
            <c:invertIfNegative val="1"/>
            <c:spPr>
              <a:solidFill>
                <a:schemeClr val="bg1">
                  <a:lumMod val="50000"/>
                </a:schemeClr>
              </a:solidFill>
              <a:ln w="19050">
                <a:noFill/>
              </a:ln>
            </c:spPr>
          </c:dPt>
          <c:dPt>
            <c:idx val="2"/>
            <c:invertIfNegative val="1"/>
            <c:spPr>
              <a:solidFill>
                <a:srgbClr val="D90110"/>
              </a:solidFill>
              <a:ln w="19050">
                <a:noFill/>
              </a:ln>
            </c:spPr>
          </c:dPt>
          <c:dPt>
            <c:idx val="3"/>
            <c:invertIfNegative val="1"/>
            <c:spPr>
              <a:solidFill>
                <a:schemeClr val="accent4"/>
              </a:solidFill>
              <a:ln w="19050">
                <a:noFill/>
              </a:ln>
            </c:spPr>
          </c:dPt>
          <c:dPt>
            <c:idx val="4"/>
            <c:invertIfNegative val="1"/>
            <c:spPr>
              <a:solidFill>
                <a:srgbClr val="D90110"/>
              </a:solidFill>
              <a:ln w="19050">
                <a:noFill/>
              </a:ln>
            </c:spPr>
          </c:dPt>
          <c:dLbls>
            <c:dLbl>
              <c:idx val="0"/>
              <c:dLblPos val="inEnd"/>
              <c:showLegendKey val="0"/>
              <c:showVal val="0"/>
              <c:showCatName val="0"/>
              <c:showSerName val="0"/>
              <c:showPercent val="0"/>
              <c:showBubbleSize val="0"/>
              <c:extLst/>
            </c:dLbl>
            <c:dLbl>
              <c:idx val="1"/>
              <c:dLblPos val="inEnd"/>
              <c:showLegendKey val="0"/>
              <c:showVal val="0"/>
              <c:showCatName val="0"/>
              <c:showSerName val="0"/>
              <c:showPercent val="0"/>
              <c:showBubbleSize val="0"/>
              <c:extLst/>
            </c:dLbl>
            <c:dLbl>
              <c:idx val="2"/>
              <c:dLblPos val="inEnd"/>
              <c:showLegendKey val="0"/>
              <c:showVal val="0"/>
              <c:showCatName val="0"/>
              <c:showSerName val="0"/>
              <c:showPercent val="0"/>
              <c:showBubbleSize val="0"/>
              <c:extLst/>
            </c:dLbl>
            <c:dLbl>
              <c:idx val="3"/>
              <c:dLblPos val="inEnd"/>
              <c:showLegendKey val="0"/>
              <c:showVal val="1"/>
              <c:showCatName val="1"/>
              <c:showSerName val="0"/>
              <c:showPercent val="1"/>
              <c:showBubbleSize val="0"/>
              <c:extLst/>
            </c:dLbl>
            <c:dLbl>
              <c:idx val="4"/>
              <c:tx>
                <c:rich>
                  <a:bodyPr/>
                  <a:lstStyle/>
                  <a:p>
                    <a:pPr>
                      <a:defRPr/>
                    </a:pPr>
                    <a:r>
                      <a:rPr lang="zh-CN" altLang="en-US" smtClean="0">
                        <a:solidFill>
                          <a:schemeClr val="tx1"/>
                        </a:solidFill>
                        <a:latin typeface="黑体" panose="02010609060101010101" pitchFamily="49" charset="-122"/>
                        <a:ea typeface="黑体" panose="02010609060101010101" pitchFamily="49" charset="-122"/>
                      </a:rPr>
                      <a:t>上层阶级</a:t>
                    </a:r>
                    <a:r>
                      <a:rPr lang="zh-CN" altLang="en-US" baseline="0" smtClean="0">
                        <a:solidFill>
                          <a:schemeClr val="tx1"/>
                        </a:solidFill>
                        <a:latin typeface="黑体" panose="02010609060101010101" pitchFamily="49" charset="-122"/>
                        <a:ea typeface="黑体" panose="02010609060101010101" pitchFamily="49" charset="-122"/>
                      </a:rPr>
                      <a:t>（</a:t>
                    </a:r>
                    <a:r>
                      <a:rPr lang="en-US" altLang="zh-CN" baseline="0" smtClean="0">
                        <a:solidFill>
                          <a:schemeClr val="tx1"/>
                        </a:solidFill>
                        <a:latin typeface="黑体" panose="02010609060101010101" pitchFamily="49" charset="-122"/>
                        <a:ea typeface="黑体" panose="02010609060101010101" pitchFamily="49" charset="-122"/>
                      </a:rPr>
                      <a:t>10%</a:t>
                    </a:r>
                    <a:r>
                      <a:rPr lang="zh-CN" altLang="en-US" baseline="0" smtClean="0">
                        <a:solidFill>
                          <a:schemeClr val="tx1"/>
                        </a:solidFill>
                        <a:latin typeface="黑体" panose="02010609060101010101" pitchFamily="49" charset="-122"/>
                        <a:ea typeface="黑体" panose="02010609060101010101" pitchFamily="49" charset="-122"/>
                      </a:rPr>
                      <a:t>）占 </a:t>
                    </a:r>
                    <a:fld id="{2710C0EB-05A7-4BDB-BD8F-670655E19B6A}" type="PERCENTAGE">
                      <a:rPr lang="en-US" altLang="zh-CN" baseline="0">
                        <a:solidFill>
                          <a:schemeClr val="tx1"/>
                        </a:solidFill>
                        <a:latin typeface="黑体" panose="02010609060101010101" pitchFamily="49" charset="-122"/>
                        <a:ea typeface="黑体" panose="02010609060101010101" pitchFamily="49" charset="-122"/>
                      </a:rPr>
                      <a:t>[百分比]</a:t>
                    </a:fld>
                    <a:endParaRPr lang="zh-CN" altLang="en-US" baseline="0" smtClean="0">
                      <a:solidFill>
                        <a:schemeClr val="tx1"/>
                      </a:solidFill>
                      <a:latin typeface="黑体" panose="02010609060101010101" pitchFamily="49" charset="-122"/>
                      <a:ea typeface="黑体" pitchFamily="49" charset="-122"/>
                    </a:endParaRPr>
                  </a:p>
                </c:rich>
              </c:tx>
              <c:dLblPos val="inEnd"/>
              <c:showLegendKey val="0"/>
              <c:showVal val="1"/>
              <c:showCatName val="1"/>
              <c:showSerName val="0"/>
              <c:showPercent val="1"/>
              <c:showBubbleSize val="0"/>
              <c:extLst/>
            </c:dLbl>
            <c:spPr>
              <a:noFill/>
              <a:ln>
                <a:noFill/>
              </a:ln>
              <a:effectLst/>
            </c:spPr>
            <c:txPr>
              <a:bodyPr rot="0" spcFirstLastPara="1" vertOverflow="ellipsis" vert="horz" wrap="square" lIns="38100" tIns="19050" rIns="38100" bIns="19050" anchor="ctr" anchorCtr="0">
                <a:spAutoFit/>
              </a:bodyPr>
              <a:p>
                <a:pPr algn="ctr" rtl="0">
                  <a:defRPr lang="zh-CN" altLang="en-US" sz="1800" b="1" i="0" u="none" strike="noStrike" kern="1200" spc="0" baseline="0" smtId="4294967295">
                    <a:solidFill>
                      <a:schemeClr val="tx1"/>
                    </a:solidFill>
                    <a:latin typeface="微软雅黑" panose="020b0503020204020204" pitchFamily="34" charset="-122"/>
                    <a:ea typeface="微软雅黑" panose="020b0503020204020204" pitchFamily="34" charset="-122"/>
                    <a:cs typeface="+mn-cs"/>
                  </a:defRPr>
                </a:pPr>
                <a:endParaRPr lang="zh-CN" altLang="en-US" sz="1800" b="1" i="0" u="none" strike="noStrike" kern="1200" spc="0" baseline="0" smtId="4294967295">
                  <a:solidFill>
                    <a:schemeClr val="tx1"/>
                  </a:solidFill>
                  <a:latin typeface="微软雅黑" panose="020b0503020204020204" pitchFamily="34" charset="-122"/>
                  <a:ea typeface="微软雅黑" panose="020b0503020204020204" pitchFamily="34" charset="-122"/>
                  <a:cs typeface="+mn-cs"/>
                </a:endParaRPr>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dLbls>
          <c:cat>
            <c:strRef>
              <c:f>Sheet1!$A$2:$A$4</c:f>
              <c:strCache>
                <c:ptCount val="3"/>
                <c:pt idx="0">
                  <c:v>最下层50%</c:v>
                </c:pt>
                <c:pt idx="1">
                  <c:v>中间的40%</c:v>
                </c:pt>
                <c:pt idx="2">
                  <c:v>最最上层的1%</c:v>
                </c:pt>
              </c:strCache>
            </c:strRef>
          </c:cat>
          <c:val>
            <c:numRef>
              <c:f>Sheet1!$B$2:$B$4</c:f>
              <c:numCache>
                <c:formatCode>General</c:formatCode>
                <c:ptCount val="3"/>
                <c:pt idx="0">
                  <c:v>5</c:v>
                </c:pt>
                <c:pt idx="1">
                  <c:v>5</c:v>
                </c:pt>
                <c:pt idx="2">
                  <c:v>90</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875000074505806"/>
          <c:y val="0.0351562462747097"/>
          <c:w val="0.965624988079071"/>
          <c:h val="0.948437511920929"/>
        </c:manualLayout>
      </c:layout>
      <c:pieChart>
        <c:varyColors val="1"/>
        <c:ser>
          <c:idx val="0"/>
          <c:order val="0"/>
          <c:tx>
            <c:strRef>
              <c:f>Sheet1!$B$1</c:f>
              <c:strCache>
                <c:ptCount val="1"/>
                <c:pt idx="0">
                  <c:v>1910年前的欧洲</c:v>
                </c:pt>
              </c:strCache>
            </c:strRef>
          </c:tx>
          <c:spPr>
            <a:ln>
              <a:noFill/>
            </a:ln>
          </c:spPr>
          <c:dPt>
            <c:idx val="0"/>
            <c:invertIfNegative val="1"/>
            <c:spPr>
              <a:solidFill>
                <a:schemeClr val="bg1">
                  <a:lumMod val="50000"/>
                </a:schemeClr>
              </a:solidFill>
              <a:ln w="19050">
                <a:noFill/>
              </a:ln>
            </c:spPr>
          </c:dPt>
          <c:dPt>
            <c:idx val="1"/>
            <c:invertIfNegative val="1"/>
            <c:spPr>
              <a:solidFill>
                <a:schemeClr val="bg1">
                  <a:lumMod val="50000"/>
                </a:schemeClr>
              </a:solidFill>
              <a:ln w="19050">
                <a:noFill/>
              </a:ln>
            </c:spPr>
          </c:dPt>
          <c:dPt>
            <c:idx val="2"/>
            <c:invertIfNegative val="1"/>
            <c:spPr>
              <a:solidFill>
                <a:srgbClr val="D90110"/>
              </a:solidFill>
              <a:ln w="19050">
                <a:noFill/>
              </a:ln>
            </c:spPr>
          </c:dPt>
          <c:dPt>
            <c:idx val="3"/>
            <c:invertIfNegative val="1"/>
            <c:spPr>
              <a:solidFill>
                <a:schemeClr val="accent4"/>
              </a:solidFill>
              <a:ln w="19050">
                <a:noFill/>
              </a:ln>
            </c:spPr>
          </c:dPt>
          <c:dPt>
            <c:idx val="4"/>
            <c:invertIfNegative val="1"/>
            <c:spPr>
              <a:solidFill>
                <a:srgbClr val="D90110"/>
              </a:solidFill>
              <a:ln w="19050">
                <a:noFill/>
              </a:ln>
            </c:spPr>
          </c:dPt>
          <c:dLbls>
            <c:dLbl>
              <c:idx val="0"/>
              <c:dLblPos val="inEnd"/>
              <c:showLegendKey val="0"/>
              <c:showVal val="0"/>
              <c:showCatName val="0"/>
              <c:showSerName val="0"/>
              <c:showPercent val="0"/>
              <c:showBubbleSize val="0"/>
              <c:extLst/>
            </c:dLbl>
            <c:dLbl>
              <c:idx val="1"/>
              <c:dLblPos val="inEnd"/>
              <c:showLegendKey val="0"/>
              <c:showVal val="0"/>
              <c:showCatName val="0"/>
              <c:showSerName val="0"/>
              <c:showPercent val="0"/>
              <c:showBubbleSize val="0"/>
              <c:extLst/>
            </c:dLbl>
            <c:dLbl>
              <c:idx val="2"/>
              <c:dLblPos val="inEnd"/>
              <c:showLegendKey val="0"/>
              <c:showVal val="0"/>
              <c:showCatName val="0"/>
              <c:showSerName val="0"/>
              <c:showPercent val="0"/>
              <c:showBubbleSize val="0"/>
              <c:extLst/>
            </c:dLbl>
            <c:dLbl>
              <c:idx val="3"/>
              <c:dLblPos val="inEnd"/>
              <c:showLegendKey val="0"/>
              <c:showVal val="1"/>
              <c:showCatName val="1"/>
              <c:showSerName val="0"/>
              <c:showPercent val="1"/>
              <c:showBubbleSize val="0"/>
              <c:extLst/>
            </c:dLbl>
            <c:dLbl>
              <c:idx val="4"/>
              <c:layout>
                <c:manualLayout>
                  <c:x val="-0.20783218741416931"/>
                  <c:y val="-0.014062498696148396"/>
                </c:manualLayout>
              </c:layout>
              <c:tx>
                <c:rich>
                  <a:bodyPr/>
                  <a:lstStyle/>
                  <a:p>
                    <a:pPr>
                      <a:defRPr/>
                    </a:pPr>
                    <a:r>
                      <a:rPr lang="zh-CN" altLang="en-US" smtClean="0">
                        <a:solidFill>
                          <a:schemeClr val="tx1"/>
                        </a:solidFill>
                        <a:latin typeface="黑体" panose="02010609060101010101" pitchFamily="49" charset="-122"/>
                        <a:ea typeface="黑体" panose="02010609060101010101" pitchFamily="49" charset="-122"/>
                      </a:rPr>
                      <a:t>上层阶级</a:t>
                    </a:r>
                    <a:r>
                      <a:rPr lang="zh-CN" altLang="en-US" baseline="0" smtClean="0">
                        <a:solidFill>
                          <a:schemeClr val="tx1"/>
                        </a:solidFill>
                        <a:latin typeface="黑体" panose="02010609060101010101" pitchFamily="49" charset="-122"/>
                        <a:ea typeface="黑体" panose="02010609060101010101" pitchFamily="49" charset="-122"/>
                      </a:rPr>
                      <a:t>（</a:t>
                    </a:r>
                    <a:r>
                      <a:rPr lang="en-US" altLang="zh-CN" baseline="0" smtClean="0">
                        <a:solidFill>
                          <a:schemeClr val="tx1"/>
                        </a:solidFill>
                        <a:latin typeface="黑体" panose="02010609060101010101" pitchFamily="49" charset="-122"/>
                        <a:ea typeface="黑体" panose="02010609060101010101" pitchFamily="49" charset="-122"/>
                      </a:rPr>
                      <a:t>10%</a:t>
                    </a:r>
                    <a:r>
                      <a:rPr lang="zh-CN" altLang="en-US" baseline="0" smtClean="0">
                        <a:solidFill>
                          <a:schemeClr val="tx1"/>
                        </a:solidFill>
                        <a:latin typeface="黑体" panose="02010609060101010101" pitchFamily="49" charset="-122"/>
                        <a:ea typeface="黑体" panose="02010609060101010101" pitchFamily="49" charset="-122"/>
                      </a:rPr>
                      <a:t>）占 </a:t>
                    </a:r>
                    <a:fld id="{2710C0EB-05A7-4BDB-BD8F-670655E19B6A}" type="PERCENTAGE">
                      <a:rPr lang="en-US" altLang="zh-CN" baseline="0">
                        <a:solidFill>
                          <a:schemeClr val="tx1"/>
                        </a:solidFill>
                        <a:latin typeface="黑体" panose="02010609060101010101" pitchFamily="49" charset="-122"/>
                        <a:ea typeface="黑体" panose="02010609060101010101" pitchFamily="49" charset="-122"/>
                      </a:rPr>
                      <a:t>[百分比]</a:t>
                    </a:fld>
                    <a:endParaRPr lang="zh-CN" altLang="en-US" baseline="0" smtClean="0">
                      <a:solidFill>
                        <a:schemeClr val="tx1"/>
                      </a:solidFill>
                      <a:latin typeface="黑体" panose="02010609060101010101" pitchFamily="49" charset="-122"/>
                      <a:ea typeface="黑体" panose="02010609060101010101" pitchFamily="49" charset="-122"/>
                    </a:endParaRPr>
                  </a:p>
                </c:rich>
              </c:tx>
              <c:dLblPos val="bestFit"/>
              <c:showLegendKey val="0"/>
              <c:showVal val="1"/>
              <c:showCatName val="1"/>
              <c:showSerName val="0"/>
              <c:showPercent val="1"/>
              <c:showBubbleSize val="0"/>
              <c:extLst/>
            </c:dLbl>
            <c:spPr>
              <a:noFill/>
              <a:ln>
                <a:noFill/>
              </a:ln>
              <a:effectLst/>
            </c:spPr>
            <c:txPr>
              <a:bodyPr rot="0" spcFirstLastPara="1" vertOverflow="ellipsis" vert="horz" wrap="square" lIns="38100" tIns="19050" rIns="38100" bIns="19050" anchor="ctr" anchorCtr="0">
                <a:spAutoFit/>
              </a:bodyPr>
              <a:p>
                <a:pPr algn="ctr" rtl="0">
                  <a:defRPr lang="zh-CN" altLang="en-US" sz="1800" b="1" i="0" u="none" strike="noStrike" kern="1200" spc="0" baseline="0" smtId="4294967295">
                    <a:solidFill>
                      <a:schemeClr val="tx1"/>
                    </a:solidFill>
                    <a:latin typeface="微软雅黑" panose="020b0503020204020204" pitchFamily="34" charset="-122"/>
                    <a:ea typeface="微软雅黑" panose="020b0503020204020204" pitchFamily="34" charset="-122"/>
                    <a:cs typeface="+mn-cs"/>
                  </a:defRPr>
                </a:pPr>
                <a:endParaRPr lang="zh-CN" altLang="en-US" sz="1800" b="1" i="0" u="none" strike="noStrike" kern="1200" spc="0" baseline="0" smtId="4294967295">
                  <a:solidFill>
                    <a:schemeClr val="tx1"/>
                  </a:solidFill>
                  <a:latin typeface="微软雅黑" panose="020b0503020204020204" pitchFamily="34" charset="-122"/>
                  <a:ea typeface="微软雅黑" panose="020b0503020204020204" pitchFamily="34" charset="-122"/>
                  <a:cs typeface="+mn-cs"/>
                </a:endParaRPr>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dLbls>
          <c:cat>
            <c:strRef>
              <c:f>Sheet1!$A$2:$A$4</c:f>
              <c:strCache>
                <c:ptCount val="3"/>
                <c:pt idx="0">
                  <c:v>最下层50%</c:v>
                </c:pt>
                <c:pt idx="1">
                  <c:v>中间的40%</c:v>
                </c:pt>
                <c:pt idx="2">
                  <c:v>最最上层的1%</c:v>
                </c:pt>
              </c:strCache>
            </c:strRef>
          </c:cat>
          <c:val>
            <c:numRef>
              <c:f>Sheet1!$B$2:$B$4</c:f>
              <c:numCache>
                <c:formatCode>General</c:formatCode>
                <c:ptCount val="3"/>
                <c:pt idx="0">
                  <c:v>5</c:v>
                </c:pt>
                <c:pt idx="1">
                  <c:v>35</c:v>
                </c:pt>
                <c:pt idx="2">
                  <c:v>60</c:v>
                </c:pt>
              </c:numCache>
            </c:numRef>
          </c:val>
        </c:ser>
        <c:dLbls>
          <c:showLegendKey val="0"/>
          <c:showVal val="0"/>
          <c:showCatName val="0"/>
          <c:showSerName val="0"/>
          <c:showPercent val="0"/>
          <c:showBubbleSize val="0"/>
          <c:showLeaderLines val="0"/>
        </c:dLbls>
        <c:firstSliceAng/>
      </c:pieChart>
      <c:spPr>
        <a:noFill/>
        <a:ln w="25400">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937500037252903"/>
          <c:y val="0.051562495529651642"/>
          <c:w val="0.965624988079071"/>
          <c:h val="0.948437511920929"/>
        </c:manualLayout>
      </c:layout>
      <c:lineChart>
        <c:grouping val="stacked"/>
        <c:varyColors val="0"/>
        <c:ser>
          <c:idx val="0"/>
          <c:order val="0"/>
          <c:tx>
            <c:strRef>
              <c:f>Sheet1!$B$1</c:f>
              <c:strCache>
                <c:ptCount val="1"/>
                <c:pt idx="0">
                  <c:v>系列 1</c:v>
                </c:pt>
              </c:strCache>
            </c:strRef>
          </c:tx>
          <c:spPr>
            <a:ln w="28575" cap="rnd">
              <a:solidFill>
                <a:srgbClr val="D90110"/>
              </a:solidFill>
              <a:round/>
            </a:ln>
            <a:effectLst/>
          </c:spPr>
          <c:marker>
            <c:symbol val="circle"/>
            <c:spPr>
              <a:solidFill>
                <a:srgbClr val="D90110"/>
              </a:solidFill>
              <a:ln w="9525">
                <a:solidFill>
                  <a:srgbClr val="D90110"/>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dLbl>
              <c:idx val="10"/>
              <c:dLblPos val="t"/>
              <c:showLegendKey val="0"/>
              <c:showVal val="1"/>
              <c:showCatName val="0"/>
              <c:showSerName val="0"/>
              <c:showPercent val="0"/>
              <c:showBubbleSize val="0"/>
              <c:extLst/>
            </c:dLbl>
            <c:dLbl>
              <c:idx val="11"/>
              <c:dLblPos val="t"/>
              <c:showLegendKey val="0"/>
              <c:showVal val="1"/>
              <c:showCatName val="0"/>
              <c:showSerName val="0"/>
              <c:showPercent val="0"/>
              <c:showBubbleSize val="0"/>
              <c:extLst/>
            </c:dLbl>
            <c:dLbl>
              <c:idx val="12"/>
              <c:dLblPos val="t"/>
              <c:showLegendKey val="0"/>
              <c:showVal val="1"/>
              <c:showCatName val="0"/>
              <c:showSerName val="0"/>
              <c:showPercent val="0"/>
              <c:showBubbleSize val="0"/>
              <c:extLst/>
            </c:dLbl>
            <c:dLbl>
              <c:idx val="13"/>
              <c:dLblPos val="t"/>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4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defRPr>
                </a:pPr>
                <a:endParaRPr sz="14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Sheet1!$A$2:$A$15</c:f>
              <c:strCache>
                <c:ptCount val="4"/>
                <c:pt idx="0">
                  <c:v>类别 1</c:v>
                </c:pt>
                <c:pt idx="1">
                  <c:v>类别 2</c:v>
                </c:pt>
                <c:pt idx="2">
                  <c:v>类别 3</c:v>
                </c:pt>
                <c:pt idx="3">
                  <c:v>类别 4</c:v>
                </c:pt>
              </c:strCache>
            </c:strRef>
          </c:cat>
          <c:val>
            <c:numRef>
              <c:f>Sheet1!$B$2:$B$15</c:f>
              <c:numCache>
                <c:formatCode>General</c:formatCode>
                <c:ptCount val="14"/>
                <c:pt idx="0">
                  <c:v>85</c:v>
                </c:pt>
                <c:pt idx="1">
                  <c:v>86</c:v>
                </c:pt>
                <c:pt idx="2">
                  <c:v>88</c:v>
                </c:pt>
                <c:pt idx="3">
                  <c:v>90</c:v>
                </c:pt>
                <c:pt idx="4">
                  <c:v>78</c:v>
                </c:pt>
                <c:pt idx="5">
                  <c:v>60</c:v>
                </c:pt>
                <c:pt idx="6">
                  <c:v>63</c:v>
                </c:pt>
                <c:pt idx="7">
                  <c:v>58</c:v>
                </c:pt>
                <c:pt idx="8">
                  <c:v>45</c:v>
                </c:pt>
                <c:pt idx="9">
                  <c:v>67</c:v>
                </c:pt>
                <c:pt idx="10">
                  <c:v>76</c:v>
                </c:pt>
                <c:pt idx="11">
                  <c:v>80</c:v>
                </c:pt>
                <c:pt idx="12">
                  <c:v>80</c:v>
                </c:pt>
                <c:pt idx="13">
                  <c:v>80</c:v>
                </c:pt>
              </c:numCache>
            </c:numRef>
          </c:val>
          <c:smooth val="0"/>
        </c:ser>
        <c:dLbls>
          <c:showLegendKey val="0"/>
          <c:showVal val="0"/>
          <c:showCatName val="0"/>
          <c:showSerName val="0"/>
          <c:showPercent val="0"/>
          <c:showBubbleSize val="0"/>
          <c:showLeaderLines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axId val="-437530224"/>
        <c:axId val="-437529680"/>
      </c:lineChart>
      <c:catAx>
        <c:axId val="-437530224"/>
        <c:scaling>
          <c:orientation/>
        </c:scaling>
        <c:delete val="1"/>
        <c:axPos val="b"/>
        <c:numFmt formatCode="General" sourceLinked="1"/>
        <c:majorTickMark val="out"/>
        <c:minorTickMark val="none"/>
        <c:crossAx val="-437529680"/>
        <c:auto val="0"/>
        <c:lblAlgn val="ctr"/>
        <c:lblOffset/>
        <c:noMultiLvlLbl val="0"/>
      </c:catAx>
      <c:valAx>
        <c:axId val="-437529680"/>
        <c:scaling>
          <c:orientation/>
        </c:scaling>
        <c:delete val="1"/>
        <c:axPos val="l"/>
        <c:numFmt formatCode="General" sourceLinked="1"/>
        <c:majorTickMark val="out"/>
        <c:minorTickMark val="none"/>
        <c:crossAx val="-437530224"/>
        <c:crossBetween val="between"/>
      </c:valAx>
      <c:spPr>
        <a:noFill/>
        <a:ln>
          <a:noFill/>
        </a:ln>
        <a:effectLst/>
      </c:spPr>
    </c:plotArea>
    <c:plotVisOnly val="1"/>
    <c:dispBlanksAs/>
    <c:showDLblsOverMax val="0"/>
  </c:chart>
  <c:spPr>
    <a:noFill/>
    <a:ln>
      <a:noFill/>
    </a:ln>
    <a:effectLst/>
  </c:spPr>
  <c:txPr>
    <a:bodyPr/>
    <a:p>
      <a:pPr>
        <a:defRPr sz="1400" smtId="4294967295">
          <a:solidFill>
            <a:srgbClr val="D90110"/>
          </a:solidFill>
          <a:latin typeface="微软雅黑" panose="020b0503020204020204" pitchFamily="34" charset="-122"/>
          <a:ea typeface="微软雅黑" panose="020b0503020204020204" pitchFamily="34" charset="-122"/>
        </a:defRPr>
      </a:pPr>
      <a:endParaRPr sz="1400" smtId="4294967295">
        <a:solidFill>
          <a:srgbClr val="D90110"/>
        </a:solidFill>
        <a:latin typeface="微软雅黑" panose="020b0503020204020204" pitchFamily="34" charset="-122"/>
        <a:ea typeface="微软雅黑" panose="020b0503020204020204" pitchFamily="34" charset="-122"/>
      </a:endParaRPr>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78125"/>
          <c:y val="0.051562495529651642"/>
          <c:w val="0.965624988079071"/>
          <c:h val="0.948437511920929"/>
        </c:manualLayout>
      </c:layout>
      <c:lineChart>
        <c:grouping val="stacked"/>
        <c:varyColors val="0"/>
        <c:ser>
          <c:idx val="0"/>
          <c:order val="0"/>
          <c:tx>
            <c:strRef>
              <c:f>Sheet1!$B$1</c:f>
              <c:strCache>
                <c:ptCount val="1"/>
                <c:pt idx="0">
                  <c:v>系列 1</c:v>
                </c:pt>
              </c:strCache>
            </c:strRef>
          </c:tx>
          <c:spPr>
            <a:ln w="28575" cap="rnd">
              <a:solidFill>
                <a:srgbClr val="D90110"/>
              </a:solidFill>
              <a:round/>
            </a:ln>
            <a:effectLst/>
          </c:spPr>
          <c:marker>
            <c:symbol val="circle"/>
            <c:spPr>
              <a:solidFill>
                <a:srgbClr val="D90110"/>
              </a:solidFill>
              <a:ln w="9525">
                <a:solidFill>
                  <a:srgbClr val="D90110"/>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dLbl>
              <c:idx val="10"/>
              <c:dLblPos val="t"/>
              <c:showLegendKey val="0"/>
              <c:showVal val="1"/>
              <c:showCatName val="0"/>
              <c:showSerName val="0"/>
              <c:showPercent val="0"/>
              <c:showBubbleSize val="0"/>
              <c:extLst/>
            </c:dLbl>
            <c:dLbl>
              <c:idx val="11"/>
              <c:dLblPos val="t"/>
              <c:showLegendKey val="0"/>
              <c:showVal val="1"/>
              <c:showCatName val="0"/>
              <c:showSerName val="0"/>
              <c:showPercent val="0"/>
              <c:showBubbleSize val="0"/>
              <c:extLst/>
            </c:dLbl>
            <c:dLbl>
              <c:idx val="12"/>
              <c:dLblPos val="t"/>
              <c:showLegendKey val="0"/>
              <c:showVal val="1"/>
              <c:showCatName val="0"/>
              <c:showSerName val="0"/>
              <c:showPercent val="0"/>
              <c:showBubbleSize val="0"/>
              <c:extLst/>
            </c:dLbl>
            <c:dLbl>
              <c:idx val="13"/>
              <c:dLblPos val="t"/>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4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defRPr>
                </a:pPr>
                <a:endParaRPr sz="14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Sheet1!$A$2:$A$15</c:f>
              <c:strCache>
                <c:ptCount val="4"/>
                <c:pt idx="0">
                  <c:v>类别 1</c:v>
                </c:pt>
                <c:pt idx="1">
                  <c:v>类别 2</c:v>
                </c:pt>
                <c:pt idx="2">
                  <c:v>类别 3</c:v>
                </c:pt>
                <c:pt idx="3">
                  <c:v>类别 4</c:v>
                </c:pt>
              </c:strCache>
            </c:strRef>
          </c:cat>
          <c:val>
            <c:numRef>
              <c:f>Sheet1!$B$2:$B$15</c:f>
              <c:numCache>
                <c:formatCode>General</c:formatCode>
                <c:ptCount val="14"/>
                <c:pt idx="0">
                  <c:v>85</c:v>
                </c:pt>
                <c:pt idx="1">
                  <c:v>86</c:v>
                </c:pt>
                <c:pt idx="2">
                  <c:v>88</c:v>
                </c:pt>
                <c:pt idx="3">
                  <c:v>90</c:v>
                </c:pt>
                <c:pt idx="4">
                  <c:v>78</c:v>
                </c:pt>
                <c:pt idx="5">
                  <c:v>60</c:v>
                </c:pt>
                <c:pt idx="6">
                  <c:v>63</c:v>
                </c:pt>
                <c:pt idx="7">
                  <c:v>58</c:v>
                </c:pt>
                <c:pt idx="8">
                  <c:v>45</c:v>
                </c:pt>
                <c:pt idx="9">
                  <c:v>67</c:v>
                </c:pt>
                <c:pt idx="10">
                  <c:v>76</c:v>
                </c:pt>
                <c:pt idx="11">
                  <c:v>80</c:v>
                </c:pt>
                <c:pt idx="12">
                  <c:v>80</c:v>
                </c:pt>
                <c:pt idx="13">
                  <c:v>80</c:v>
                </c:pt>
              </c:numCache>
            </c:numRef>
          </c:val>
          <c:smooth val="0"/>
        </c:ser>
        <c:dLbls>
          <c:showLegendKey val="0"/>
          <c:showVal val="0"/>
          <c:showCatName val="0"/>
          <c:showSerName val="0"/>
          <c:showPercent val="0"/>
          <c:showBubbleSize val="0"/>
          <c:showLeaderLines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axId val="-437529136"/>
        <c:axId val="-437527504"/>
      </c:lineChart>
      <c:catAx>
        <c:axId val="-437529136"/>
        <c:scaling>
          <c:orientation/>
        </c:scaling>
        <c:delete val="1"/>
        <c:axPos val="b"/>
        <c:numFmt formatCode="General" sourceLinked="1"/>
        <c:majorTickMark val="out"/>
        <c:minorTickMark val="none"/>
        <c:crossAx val="-437527504"/>
        <c:auto val="0"/>
        <c:lblAlgn val="ctr"/>
        <c:lblOffset/>
        <c:noMultiLvlLbl val="0"/>
      </c:catAx>
      <c:valAx>
        <c:axId val="-437527504"/>
        <c:scaling>
          <c:orientation/>
        </c:scaling>
        <c:delete val="1"/>
        <c:axPos val="l"/>
        <c:numFmt formatCode="General" sourceLinked="1"/>
        <c:majorTickMark val="out"/>
        <c:minorTickMark val="none"/>
        <c:crossAx val="-437529136"/>
        <c:crossBetween val="between"/>
      </c:valAx>
      <c:spPr>
        <a:noFill/>
        <a:ln>
          <a:noFill/>
        </a:ln>
        <a:effectLst/>
      </c:spPr>
    </c:plotArea>
    <c:plotVisOnly val="1"/>
    <c:dispBlanksAs/>
    <c:showDLblsOverMax val="0"/>
  </c:chart>
  <c:spPr>
    <a:noFill/>
    <a:ln>
      <a:noFill/>
    </a:ln>
    <a:effectLst/>
  </c:spPr>
  <c:txPr>
    <a:bodyPr/>
    <a:p>
      <a:pPr>
        <a:defRPr sz="1400" smtId="4294967295">
          <a:solidFill>
            <a:srgbClr val="D90110"/>
          </a:solidFill>
          <a:latin typeface="微软雅黑" panose="020b0503020204020204" pitchFamily="34" charset="-122"/>
          <a:ea typeface="微软雅黑" panose="020b0503020204020204" pitchFamily="34" charset="-122"/>
        </a:defRPr>
      </a:pPr>
      <a:endParaRPr sz="1400" smtId="4294967295">
        <a:solidFill>
          <a:srgbClr val="D90110"/>
        </a:solidFill>
        <a:latin typeface="微软雅黑" panose="020b0503020204020204" pitchFamily="34" charset="-122"/>
        <a:ea typeface="微软雅黑" panose="020b0503020204020204" pitchFamily="34" charset="-122"/>
      </a:endParaRPr>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2500000186264515"/>
          <c:y val="0.051562495529651642"/>
          <c:w val="0.965624988079071"/>
          <c:h val="0.948437511920929"/>
        </c:manualLayout>
      </c:layout>
      <c:lineChart>
        <c:grouping val="stacked"/>
        <c:varyColors val="0"/>
        <c:ser>
          <c:idx val="0"/>
          <c:order val="0"/>
          <c:tx>
            <c:strRef>
              <c:f>Sheet1!$B$1</c:f>
              <c:strCache>
                <c:ptCount val="1"/>
                <c:pt idx="0">
                  <c:v>系列 1</c:v>
                </c:pt>
              </c:strCache>
            </c:strRef>
          </c:tx>
          <c:spPr>
            <a:ln w="28575" cap="rnd">
              <a:solidFill>
                <a:srgbClr val="D90110"/>
              </a:solidFill>
              <a:round/>
            </a:ln>
            <a:effectLst/>
          </c:spPr>
          <c:marker>
            <c:symbol val="circle"/>
            <c:spPr>
              <a:solidFill>
                <a:srgbClr val="D90110"/>
              </a:solidFill>
              <a:ln w="9525">
                <a:solidFill>
                  <a:srgbClr val="D90110"/>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dLbl>
              <c:idx val="10"/>
              <c:dLblPos val="t"/>
              <c:showLegendKey val="0"/>
              <c:showVal val="1"/>
              <c:showCatName val="0"/>
              <c:showSerName val="0"/>
              <c:showPercent val="0"/>
              <c:showBubbleSize val="0"/>
              <c:extLst/>
            </c:dLbl>
            <c:dLbl>
              <c:idx val="11"/>
              <c:dLblPos val="t"/>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4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defRPr>
                </a:pPr>
                <a:endParaRPr sz="14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Sheet1!$A$2:$A$13</c:f>
              <c:strCache>
                <c:ptCount val="4"/>
                <c:pt idx="0">
                  <c:v>类别 1</c:v>
                </c:pt>
                <c:pt idx="1">
                  <c:v>类别 2</c:v>
                </c:pt>
                <c:pt idx="2">
                  <c:v>类别 3</c:v>
                </c:pt>
                <c:pt idx="3">
                  <c:v>类别 4</c:v>
                </c:pt>
              </c:strCache>
            </c:strRef>
          </c:cat>
          <c:val>
            <c:numRef>
              <c:f>Sheet1!$B$2:$B$13</c:f>
              <c:numCache>
                <c:formatCode>0%</c:formatCode>
                <c:ptCount val="12"/>
                <c:pt idx="0">
                  <c:v>0.41</c:v>
                </c:pt>
                <c:pt idx="1">
                  <c:v>0.42</c:v>
                </c:pt>
                <c:pt idx="2">
                  <c:v>0.44</c:v>
                </c:pt>
                <c:pt idx="3">
                  <c:v>0.45</c:v>
                </c:pt>
                <c:pt idx="4">
                  <c:v>0.36</c:v>
                </c:pt>
                <c:pt idx="5">
                  <c:v>0.34</c:v>
                </c:pt>
                <c:pt idx="6">
                  <c:v>0.35</c:v>
                </c:pt>
                <c:pt idx="7">
                  <c:v>0.33</c:v>
                </c:pt>
                <c:pt idx="8">
                  <c:v>0.38</c:v>
                </c:pt>
                <c:pt idx="9">
                  <c:v>0.43</c:v>
                </c:pt>
                <c:pt idx="10">
                  <c:v>0.47</c:v>
                </c:pt>
                <c:pt idx="11">
                  <c:v>0.48</c:v>
                </c:pt>
              </c:numCache>
            </c:numRef>
          </c:val>
          <c:smooth val="0"/>
        </c:ser>
        <c:dLbls>
          <c:showLegendKey val="0"/>
          <c:showVal val="0"/>
          <c:showCatName val="0"/>
          <c:showSerName val="0"/>
          <c:showPercent val="0"/>
          <c:showBubbleSize val="0"/>
          <c:showLeaderLines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axId val="-361959104"/>
        <c:axId val="-361951488"/>
      </c:lineChart>
      <c:catAx>
        <c:axId val="-361959104"/>
        <c:scaling>
          <c:orientation/>
        </c:scaling>
        <c:delete val="1"/>
        <c:axPos val="b"/>
        <c:numFmt formatCode="General" sourceLinked="1"/>
        <c:majorTickMark val="out"/>
        <c:minorTickMark val="none"/>
        <c:crossAx val="-361951488"/>
        <c:auto val="0"/>
        <c:lblAlgn val="ctr"/>
        <c:lblOffset/>
        <c:noMultiLvlLbl val="0"/>
      </c:catAx>
      <c:valAx>
        <c:axId val="-361951488"/>
        <c:scaling>
          <c:orientation/>
        </c:scaling>
        <c:delete val="1"/>
        <c:axPos val="l"/>
        <c:numFmt formatCode="0%" sourceLinked="1"/>
        <c:majorTickMark val="out"/>
        <c:minorTickMark val="none"/>
        <c:crossAx val="-361959104"/>
        <c:crossBetween val="between"/>
      </c:valAx>
      <c:spPr>
        <a:noFill/>
        <a:ln>
          <a:noFill/>
        </a:ln>
        <a:effectLst/>
      </c:spPr>
    </c:plotArea>
    <c:plotVisOnly val="1"/>
    <c:dispBlanksAs/>
    <c:showDLblsOverMax val="0"/>
  </c:chart>
  <c:spPr>
    <a:noFill/>
    <a:ln>
      <a:noFill/>
    </a:ln>
    <a:effectLst/>
  </c:spPr>
  <c:txPr>
    <a:bodyPr/>
    <a:p>
      <a:pPr>
        <a:defRPr sz="1400" smtId="4294967295">
          <a:solidFill>
            <a:srgbClr val="D90110"/>
          </a:solidFill>
          <a:latin typeface="微软雅黑" panose="020b0503020204020204" pitchFamily="34" charset="-122"/>
          <a:ea typeface="微软雅黑" panose="020b0503020204020204" pitchFamily="34" charset="-122"/>
        </a:defRPr>
      </a:pPr>
      <a:endParaRPr sz="1400" smtId="4294967295">
        <a:solidFill>
          <a:srgbClr val="D90110"/>
        </a:solidFill>
        <a:latin typeface="微软雅黑" panose="020b0503020204020204" pitchFamily="34" charset="-122"/>
        <a:ea typeface="微软雅黑" panose="020b0503020204020204" pitchFamily="34" charset="-122"/>
      </a:endParaRPr>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937500037252903"/>
          <c:y val="0.051562495529651642"/>
          <c:w val="0.965624988079071"/>
          <c:h val="0.948437511920929"/>
        </c:manualLayout>
      </c:layout>
      <c:lineChart>
        <c:grouping val="stacked"/>
        <c:varyColors val="0"/>
        <c:ser>
          <c:idx val="0"/>
          <c:order val="0"/>
          <c:tx>
            <c:strRef>
              <c:f>Sheet1!$B$1</c:f>
              <c:strCache>
                <c:ptCount val="1"/>
                <c:pt idx="0">
                  <c:v>系列 1</c:v>
                </c:pt>
              </c:strCache>
            </c:strRef>
          </c:tx>
          <c:spPr>
            <a:ln w="28575" cap="rnd">
              <a:solidFill>
                <a:srgbClr val="D90110"/>
              </a:solidFill>
              <a:round/>
            </a:ln>
            <a:effectLst/>
          </c:spPr>
          <c:marker>
            <c:symbol val="circle"/>
            <c:spPr>
              <a:solidFill>
                <a:srgbClr val="D90110"/>
              </a:solidFill>
              <a:ln w="9525">
                <a:solidFill>
                  <a:srgbClr val="D90110"/>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dLbl>
              <c:idx val="10"/>
              <c:dLblPos val="t"/>
              <c:showLegendKey val="0"/>
              <c:showVal val="1"/>
              <c:showCatName val="0"/>
              <c:showSerName val="0"/>
              <c:showPercent val="0"/>
              <c:showBubbleSize val="0"/>
              <c:extLst/>
            </c:dLbl>
            <c:dLbl>
              <c:idx val="11"/>
              <c:dLblPos val="t"/>
              <c:showLegendKey val="0"/>
              <c:showVal val="1"/>
              <c:showCatName val="0"/>
              <c:showSerName val="0"/>
              <c:showPercent val="0"/>
              <c:showBubbleSize val="0"/>
              <c:extLst/>
            </c:dLbl>
            <c:dLbl>
              <c:idx val="12"/>
              <c:dLblPos val="t"/>
              <c:showLegendKey val="0"/>
              <c:showVal val="1"/>
              <c:showCatName val="0"/>
              <c:showSerName val="0"/>
              <c:showPercent val="0"/>
              <c:showBubbleSize val="0"/>
              <c:extLst/>
            </c:dLbl>
            <c:dLbl>
              <c:idx val="13"/>
              <c:dLblPos val="t"/>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4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defRPr>
                </a:pPr>
                <a:endParaRPr sz="1400" b="0" i="0" u="none" strike="noStrike" kern="1200" baseline="0" smtId="4294967295">
                  <a:solidFill>
                    <a:srgbClr val="D90110"/>
                  </a:solidFill>
                  <a:latin typeface="微软雅黑" panose="020b0503020204020204" pitchFamily="34" charset="-122"/>
                  <a:ea typeface="微软雅黑" panose="020b0503020204020204" pitchFamily="34" charset="-122"/>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Sheet1!$A$2:$A$15</c:f>
              <c:strCache>
                <c:ptCount val="4"/>
                <c:pt idx="0">
                  <c:v>类别 1</c:v>
                </c:pt>
                <c:pt idx="1">
                  <c:v>类别 2</c:v>
                </c:pt>
                <c:pt idx="2">
                  <c:v>类别 3</c:v>
                </c:pt>
                <c:pt idx="3">
                  <c:v>类别 4</c:v>
                </c:pt>
              </c:strCache>
            </c:strRef>
          </c:cat>
          <c:val>
            <c:numRef>
              <c:f>Sheet1!$B$2:$B$15</c:f>
              <c:numCache>
                <c:formatCode>General</c:formatCode>
                <c:ptCount val="14"/>
                <c:pt idx="0">
                  <c:v>85</c:v>
                </c:pt>
                <c:pt idx="1">
                  <c:v>86</c:v>
                </c:pt>
                <c:pt idx="2">
                  <c:v>88</c:v>
                </c:pt>
                <c:pt idx="3">
                  <c:v>90</c:v>
                </c:pt>
                <c:pt idx="4">
                  <c:v>78</c:v>
                </c:pt>
                <c:pt idx="5">
                  <c:v>60</c:v>
                </c:pt>
                <c:pt idx="6">
                  <c:v>63</c:v>
                </c:pt>
                <c:pt idx="7">
                  <c:v>58</c:v>
                </c:pt>
                <c:pt idx="8">
                  <c:v>45</c:v>
                </c:pt>
                <c:pt idx="9">
                  <c:v>67</c:v>
                </c:pt>
                <c:pt idx="10">
                  <c:v>76</c:v>
                </c:pt>
                <c:pt idx="11">
                  <c:v>67</c:v>
                </c:pt>
                <c:pt idx="12">
                  <c:v>60</c:v>
                </c:pt>
                <c:pt idx="13">
                  <c:v>60</c:v>
                </c:pt>
              </c:numCache>
            </c:numRef>
          </c:val>
          <c:smooth val="0"/>
        </c:ser>
        <c:dLbls>
          <c:showLegendKey val="0"/>
          <c:showVal val="0"/>
          <c:showCatName val="0"/>
          <c:showSerName val="0"/>
          <c:showPercent val="0"/>
          <c:showBubbleSize val="0"/>
          <c:showLeaderLines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axId val="-361950944"/>
        <c:axId val="-361957472"/>
      </c:lineChart>
      <c:catAx>
        <c:axId val="-361950944"/>
        <c:scaling>
          <c:orientation/>
        </c:scaling>
        <c:delete val="1"/>
        <c:axPos val="b"/>
        <c:numFmt formatCode="General" sourceLinked="1"/>
        <c:majorTickMark val="out"/>
        <c:minorTickMark val="none"/>
        <c:crossAx val="-361957472"/>
        <c:auto val="0"/>
        <c:lblAlgn val="ctr"/>
        <c:lblOffset/>
        <c:noMultiLvlLbl val="0"/>
      </c:catAx>
      <c:valAx>
        <c:axId val="-361957472"/>
        <c:scaling>
          <c:orientation/>
        </c:scaling>
        <c:delete val="1"/>
        <c:axPos val="l"/>
        <c:numFmt formatCode="General" sourceLinked="1"/>
        <c:majorTickMark val="out"/>
        <c:minorTickMark val="none"/>
        <c:crossAx val="-361950944"/>
        <c:crossBetween val="between"/>
      </c:valAx>
      <c:spPr>
        <a:noFill/>
        <a:ln w="25400">
          <a:noFill/>
        </a:ln>
        <a:effectLst/>
      </c:spPr>
    </c:plotArea>
    <c:plotVisOnly val="1"/>
    <c:dispBlanksAs/>
    <c:showDLblsOverMax val="0"/>
  </c:chart>
  <c:spPr>
    <a:noFill/>
    <a:ln>
      <a:noFill/>
    </a:ln>
    <a:effectLst/>
  </c:spPr>
  <c:txPr>
    <a:bodyPr/>
    <a:p>
      <a:pPr>
        <a:defRPr sz="1400" smtId="4294967295">
          <a:solidFill>
            <a:srgbClr val="D90110"/>
          </a:solidFill>
          <a:latin typeface="微软雅黑" panose="020b0503020204020204" pitchFamily="34" charset="-122"/>
          <a:ea typeface="微软雅黑" panose="020b0503020204020204" pitchFamily="34" charset="-122"/>
        </a:defRPr>
      </a:pPr>
      <a:endParaRPr sz="1400" smtId="4294967295">
        <a:solidFill>
          <a:srgbClr val="D90110"/>
        </a:solidFill>
        <a:latin typeface="微软雅黑" panose="020b0503020204020204" pitchFamily="34" charset="-122"/>
        <a:ea typeface="微软雅黑" panose="020b0503020204020204" pitchFamily="34" charset="-122"/>
      </a:endParaRPr>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6152902841567993"/>
          <c:y val="0.16183464229106903"/>
          <c:w val="0.49881693720817566"/>
          <c:h val="0.74822533130645752"/>
        </c:manualLayout>
      </c:layout>
      <c:pieChart>
        <c:varyColors val="1"/>
        <c:ser>
          <c:idx val="0"/>
          <c:order val="0"/>
          <c:tx>
            <c:strRef>
              <c:f>Sheet1!$B$1</c:f>
              <c:strCache>
                <c:ptCount val="1"/>
                <c:pt idx="0">
                  <c:v>销售额</c:v>
                </c:pt>
              </c:strCache>
            </c:strRef>
          </c:tx>
          <c:spPr>
            <a:solidFill>
              <a:srgbClr val="D90110"/>
            </a:solidFill>
            <a:ln>
              <a:solidFill>
                <a:srgbClr val="D90110"/>
              </a:solidFill>
            </a:ln>
            <a:effectLst/>
          </c:spPr>
          <c:dPt>
            <c:idx val="0"/>
            <c:invertIfNegative val="1"/>
            <c:explosion val="8"/>
            <c:spPr>
              <a:solidFill>
                <a:srgbClr val="D90110"/>
              </a:solidFill>
              <a:ln>
                <a:solidFill>
                  <a:srgbClr val="D90110"/>
                </a:solidFill>
              </a:ln>
              <a:effectLst>
                <a:outerShdw blurRad="63500" sx="102000" sy="102000" algn="ctr" rotWithShape="0">
                  <a:schemeClr val="accent1">
                    <a:shade val="53000"/>
                    <a:alpha val="20000"/>
                  </a:schemeClr>
                </a:outerShdw>
              </a:effectLst>
            </c:spPr>
          </c:dPt>
          <c:dPt>
            <c:idx val="1"/>
            <c:invertIfNegative val="1"/>
            <c:spPr>
              <a:solidFill>
                <a:schemeClr val="bg1"/>
              </a:solidFill>
              <a:ln>
                <a:solidFill>
                  <a:srgbClr val="D90110"/>
                </a:solidFill>
              </a:ln>
              <a:effectLst>
                <a:outerShdw blurRad="63500" sx="102000" sy="102000" algn="ctr" rotWithShape="0">
                  <a:schemeClr val="accent1">
                    <a:shade val="76000"/>
                    <a:alpha val="20000"/>
                  </a:schemeClr>
                </a:outerShdw>
              </a:effectLst>
            </c:spPr>
          </c:dPt>
          <c:dPt>
            <c:idx val="2"/>
            <c:invertIfNegative val="1"/>
            <c:spPr>
              <a:solidFill>
                <a:schemeClr val="bg1"/>
              </a:solidFill>
              <a:ln>
                <a:solidFill>
                  <a:srgbClr val="D90110"/>
                </a:solidFill>
              </a:ln>
              <a:effectLst>
                <a:outerShdw blurRad="63500" sx="102000" sy="102000" algn="ctr" rotWithShape="0">
                  <a:schemeClr val="accent1">
                    <a:shade val="99000"/>
                    <a:alpha val="20000"/>
                  </a:schemeClr>
                </a:outerShdw>
              </a:effectLst>
            </c:spPr>
          </c:dPt>
          <c:dPt>
            <c:idx val="3"/>
            <c:invertIfNegative val="1"/>
            <c:spPr>
              <a:solidFill>
                <a:schemeClr val="tx1">
                  <a:lumMod val="75000"/>
                  <a:lumOff val="25000"/>
                </a:schemeClr>
              </a:solidFill>
              <a:ln>
                <a:solidFill>
                  <a:schemeClr val="tx1">
                    <a:lumMod val="50000"/>
                    <a:lumOff val="50000"/>
                  </a:schemeClr>
                </a:solidFill>
              </a:ln>
              <a:effectLst>
                <a:outerShdw blurRad="63500" sx="102000" sy="102000" algn="ctr" rotWithShape="0">
                  <a:schemeClr val="accent1">
                    <a:tint val="77000"/>
                    <a:alpha val="20000"/>
                  </a:schemeClr>
                </a:outerShdw>
              </a:effectLst>
            </c:spPr>
          </c:dPt>
          <c:dPt>
            <c:idx val="4"/>
            <c:invertIfNegative val="1"/>
            <c:spPr>
              <a:solidFill>
                <a:schemeClr val="bg1"/>
              </a:solidFill>
              <a:ln>
                <a:solidFill>
                  <a:srgbClr val="D90110"/>
                </a:solidFill>
              </a:ln>
              <a:effectLst>
                <a:outerShdw blurRad="63500" sx="102000" sy="102000" algn="ctr" rotWithShape="0">
                  <a:schemeClr val="accent1">
                    <a:tint val="54000"/>
                    <a:alpha val="20000"/>
                  </a:schemeClr>
                </a:outerShdw>
              </a:effectLst>
            </c:spPr>
          </c:dPt>
          <c:dLbls>
            <c:dLbl>
              <c:idx val="0"/>
              <c:layout>
                <c:manualLayout>
                  <c:x val="-0.02236134372651577"/>
                  <c:y val="-0.046298999339342117"/>
                </c:manualLayout>
              </c:layout>
              <c:tx>
                <c:rich>
                  <a:bodyPr rot="0" spcFirstLastPara="1" vertOverflow="ellipsis" vert="horz" wrap="square" lIns="38100" tIns="19050" rIns="38100" bIns="19050" anchor="ctr" anchorCtr="0">
                    <a:spAutoFit/>
                  </a:bodyPr>
                  <a:lstStyle/>
                  <a:p>
                    <a:pPr algn="ctr" rtl="0">
                      <a:defRPr lang="zh-CN" altLang="en-US" sz="1800" b="0" i="0" u="none" strike="noStrike" kern="1200" spc="0" baseline="0" smtClean="0">
                        <a:solidFill>
                          <a:srgbClr val="D90110"/>
                        </a:solidFill>
                        <a:latin typeface="微软雅黑" panose="020b0503020204020204" pitchFamily="34" charset="-122"/>
                        <a:ea typeface="微软雅黑" panose="020b0503020204020204" pitchFamily="34" charset="-122"/>
                        <a:cs typeface="+mn-cs"/>
                      </a:defRPr>
                    </a:pPr>
                    <a:r>
                      <a:rPr lang="zh-CN" altLang="en-US" sz="1800" b="0" i="0" u="none" strike="noStrike" kern="1200" spc="0" baseline="0" smtClean="0">
                        <a:solidFill>
                          <a:srgbClr val="D90110"/>
                        </a:solidFill>
                        <a:latin typeface="微软雅黑" panose="020b0503020204020204" pitchFamily="34" charset="-122"/>
                        <a:ea typeface="微软雅黑" panose="020b0503020204020204" pitchFamily="34" charset="-122"/>
                        <a:cs typeface="+mn-cs"/>
                      </a:rPr>
                      <a:t>努力</a:t>
                    </a:r>
                    <a:r>
                      <a:rPr lang="en-US" altLang="zh-CN" sz="1800" b="0" i="0" u="none" strike="noStrike" kern="1200" spc="0" baseline="0" smtClean="0">
                        <a:solidFill>
                          <a:srgbClr val="D90110"/>
                        </a:solidFill>
                        <a:latin typeface="微软雅黑" panose="020b0503020204020204" pitchFamily="34" charset="-122"/>
                        <a:ea typeface="微软雅黑" panose="020b0503020204020204" pitchFamily="34" charset="-122"/>
                        <a:cs typeface="+mn-cs"/>
                      </a:rPr>
                      <a:t>30%</a:t>
                    </a:r>
                  </a:p>
                </c:rich>
              </c:tx>
              <c:spPr>
                <a:noFill/>
                <a:ln>
                  <a:noFill/>
                </a:ln>
                <a:effectLst/>
              </c:spPr>
              <c:txPr>
                <a:bodyPr rot="0" spcFirstLastPara="1" vertOverflow="ellipsis" vert="horz" wrap="square" lIns="38100" tIns="19050" rIns="38100" bIns="19050" anchor="ctr" anchorCtr="0">
                  <a:spAutoFit/>
                </a:bodyPr>
                <a:p>
                  <a:pPr algn="ctr" rtl="0">
                    <a:defRPr lang="zh-CN" altLang="en-US" sz="1800" b="0" i="0" u="none" strike="noStrike" kern="1200" spc="0" baseline="0" smtId="4294967295">
                      <a:solidFill>
                        <a:srgbClr val="D90110"/>
                      </a:solidFill>
                      <a:latin typeface="微软雅黑" panose="020b0503020204020204" pitchFamily="34" charset="-122"/>
                      <a:ea typeface="微软雅黑" panose="020b0503020204020204" pitchFamily="34" charset="-122"/>
                      <a:cs typeface="+mn-cs"/>
                    </a:defRPr>
                  </a:pPr>
                  <a:endParaRPr lang="zh-CN" altLang="en-US" sz="1800" b="0" i="0" u="none" strike="noStrike" kern="1200" spc="0" baseline="0" smtId="4294967295">
                    <a:solidFill>
                      <a:srgbClr val="D90110"/>
                    </a:solidFill>
                    <a:latin typeface="微软雅黑" panose="020b0503020204020204" pitchFamily="34" charset="-122"/>
                    <a:ea typeface="微软雅黑" panose="020b0503020204020204" pitchFamily="34" charset="-122"/>
                    <a:cs typeface="+mn-cs"/>
                  </a:endParaRPr>
                </a:p>
              </c:txPr>
              <c:dLblPos val="bestFit"/>
              <c:showLegendKey val="0"/>
              <c:showVal val="0"/>
              <c:showCatName val="1"/>
              <c:showSerName val="0"/>
              <c:showPercent val="1"/>
              <c:showBubbleSize val="0"/>
              <c:extLst/>
            </c:dLbl>
            <c:dLbl>
              <c:idx val="1"/>
              <c:layout>
                <c:manualLayout>
                  <c:x val="-0.0020483180414885283"/>
                  <c:y val="-0.020823119208216667"/>
                </c:manualLayout>
              </c:layout>
              <c:tx>
                <c:rich>
                  <a:bodyPr rot="0" spcFirstLastPara="1" vertOverflow="ellipsis" vert="horz" wrap="square" lIns="38100" tIns="19050" rIns="38100" bIns="19050" anchor="ctr" anchorCtr="0">
                    <a:noAutofit/>
                  </a:bodyPr>
                  <a:lstStyle/>
                  <a:p>
                    <a:pPr algn="ctr" rtl="0">
                      <a:defRPr lang="zh-CN" altLang="en-US" sz="1800" b="0" i="0" u="none" strike="noStrike" kern="1200" spc="0" baseline="0">
                        <a:solidFill>
                          <a:srgbClr val="D90110"/>
                        </a:solidFill>
                        <a:latin typeface="微软雅黑" panose="020b0503020204020204" pitchFamily="34" charset="-122"/>
                        <a:ea typeface="微软雅黑" panose="020b0503020204020204" pitchFamily="34" charset="-122"/>
                        <a:cs typeface="+mn-cs"/>
                      </a:defRPr>
                    </a:pPr>
                    <a:r>
                      <a:rPr lang="zh-CN" altLang="en-US" sz="1800" b="0" i="0" u="none" strike="noStrike" kern="1200" spc="0" baseline="0" smtClean="0">
                        <a:solidFill>
                          <a:srgbClr val="D90110"/>
                        </a:solidFill>
                        <a:latin typeface="微软雅黑" panose="020b0503020204020204" pitchFamily="34" charset="-122"/>
                        <a:ea typeface="微软雅黑" panose="020b0503020204020204" pitchFamily="34" charset="-122"/>
                        <a:cs typeface="+mn-cs"/>
                      </a:rPr>
                      <a:t>天赋</a:t>
                    </a:r>
                    <a:r>
                      <a:rPr lang="en-US" altLang="zh-CN" sz="1800" b="0" i="0" u="none" strike="noStrike" kern="1200" spc="0" baseline="0" smtClean="0">
                        <a:solidFill>
                          <a:srgbClr val="D90110"/>
                        </a:solidFill>
                        <a:latin typeface="微软雅黑" panose="020b0503020204020204" pitchFamily="34" charset="-122"/>
                        <a:ea typeface="微软雅黑" panose="020b0503020204020204" pitchFamily="34" charset="-122"/>
                        <a:cs typeface="+mn-cs"/>
                      </a:rPr>
                      <a:t>10</a:t>
                    </a:r>
                    <a:r>
                      <a:rPr lang="en-US" altLang="zh-CN" sz="1800" b="0" i="0" u="none" strike="noStrike" kern="1200" spc="0" baseline="0">
                        <a:solidFill>
                          <a:srgbClr val="D90110"/>
                        </a:solidFill>
                        <a:latin typeface="微软雅黑" panose="020b0503020204020204" pitchFamily="34" charset="-122"/>
                        <a:ea typeface="微软雅黑" panose="020b0503020204020204" pitchFamily="34" charset="-122"/>
                        <a:cs typeface="+mn-cs"/>
                      </a:rPr>
                      <a:t>%</a:t>
                    </a:r>
                  </a:p>
                </c:rich>
              </c:tx>
              <c:spPr>
                <a:noFill/>
                <a:ln>
                  <a:noFill/>
                </a:ln>
                <a:effectLst/>
              </c:spPr>
              <c:txPr>
                <a:bodyPr rot="0" spcFirstLastPara="1" vertOverflow="ellipsis" vert="horz" wrap="square" lIns="38100" tIns="19050" rIns="38100" bIns="19050" anchor="ctr" anchorCtr="0">
                  <a:noAutofit/>
                </a:bodyPr>
                <a:p>
                  <a:pPr algn="ctr" rtl="0">
                    <a:defRPr lang="zh-CN" altLang="en-US" sz="1800" b="0" i="0" u="none" strike="noStrike" kern="1200" spc="0" baseline="0" smtId="4294967295">
                      <a:solidFill>
                        <a:srgbClr val="D90110"/>
                      </a:solidFill>
                      <a:latin typeface="微软雅黑" panose="020b0503020204020204" pitchFamily="34" charset="-122"/>
                      <a:ea typeface="微软雅黑" panose="020b0503020204020204" pitchFamily="34" charset="-122"/>
                      <a:cs typeface="+mn-cs"/>
                    </a:defRPr>
                  </a:pPr>
                  <a:endParaRPr lang="zh-CN" altLang="en-US" sz="1800" b="0" i="0" u="none" strike="noStrike" kern="1200" spc="0" baseline="0" smtId="4294967295">
                    <a:solidFill>
                      <a:srgbClr val="D90110"/>
                    </a:solidFill>
                    <a:latin typeface="微软雅黑" panose="020b0503020204020204" pitchFamily="34" charset="-122"/>
                    <a:ea typeface="微软雅黑" panose="020b0503020204020204" pitchFamily="34" charset="-122"/>
                    <a:cs typeface="+mn-cs"/>
                  </a:endParaRPr>
                </a:p>
              </c:txPr>
              <c:dLblPos val="bestFit"/>
              <c:showLegendKey val="0"/>
              <c:showVal val="0"/>
              <c:showCatName val="1"/>
              <c:showSerName val="0"/>
              <c:showPercent val="1"/>
              <c:showBubbleSize val="0"/>
              <c:extLst>
                <c:ext xmlns:c15="http://schemas.microsoft.com/office/drawing/2012/chart" uri="{CE6537A1-D6FC-4f65-9D91-7224C49458BB}">
                  <c15:spPr>
                    <a:prstGeom prst="wedgeRectCallout"/>
                  </c15:spPr>
                  <c15:layout>
                    <c:manualLayout>
                      <c:w val="0.1620731"/>
                      <c:h val="0.1391282"/>
                    </c:manualLayout>
                  </c15:layout>
                </c:ext>
              </c:extLst>
            </c:dLbl>
            <c:dLbl>
              <c:idx val="2"/>
              <c:layout>
                <c:manualLayout>
                  <c:x val="-0.080200038850307465"/>
                  <c:y val="0.00098002178128808737"/>
                </c:manualLayout>
              </c:layout>
              <c:tx>
                <c:rich>
                  <a:bodyPr rot="0" spcFirstLastPara="1" vertOverflow="ellipsis" vert="horz" wrap="square" lIns="38100" tIns="19050" rIns="38100" bIns="19050" anchor="ctr" anchorCtr="0">
                    <a:noAutofit/>
                  </a:bodyPr>
                  <a:lstStyle/>
                  <a:p>
                    <a:pPr algn="ctr" rtl="0">
                      <a:defRPr lang="zh-CN" altLang="en-US" sz="1800" b="0" i="0" u="none" strike="noStrike" kern="1200" spc="0" baseline="0">
                        <a:solidFill>
                          <a:srgbClr val="D90110"/>
                        </a:solidFill>
                        <a:latin typeface="微软雅黑" panose="020b0503020204020204" pitchFamily="34" charset="-122"/>
                        <a:ea typeface="微软雅黑" panose="020b0503020204020204" pitchFamily="34" charset="-122"/>
                        <a:cs typeface="+mn-cs"/>
                      </a:defRPr>
                    </a:pPr>
                    <a:fld id="{81D2C103-DDB7-449A-A01E-3E2A3EDD4C97}" type="CATEGORYNAME">
                      <a:rPr lang="zh-CN" altLang="en-US" sz="1800" b="0" i="0" u="none" strike="noStrike" kern="1200" spc="0" baseline="0" smtClean="0">
                        <a:solidFill>
                          <a:srgbClr val="D90110"/>
                        </a:solidFill>
                        <a:latin typeface="微软雅黑" panose="020b0503020204020204" pitchFamily="34" charset="-122"/>
                        <a:ea typeface="微软雅黑" panose="020b0503020204020204" pitchFamily="34" charset="-122"/>
                        <a:cs typeface="+mn-cs"/>
                      </a:rPr>
                      <a:pPr algn="ctr" rtl="0">
                        <a:defRPr lang="zh-CN" altLang="en-US" sz="1800" b="0">
                          <a:solidFill>
                            <a:srgbClr val="D90110"/>
                          </a:solidFill>
                          <a:latin typeface="微软雅黑" panose="020b0503020204020204" pitchFamily="34" charset="-122"/>
                          <a:ea typeface="微软雅黑" panose="020b0503020204020204" pitchFamily="34" charset="-122"/>
                        </a:defRPr>
                      </a:pPr>
                      <a:t>[类别名称]</a:t>
                    </a:fld>
                    <a:fld id="{C3BF10FC-5F7B-4E66-BE01-EAB673ABE0D4}" type="PERCENTAGE">
                      <a:rPr lang="en-US" altLang="zh-CN" sz="1800" b="0" i="0" u="none" strike="noStrike" kern="1200" spc="0" baseline="0" smtClean="0">
                        <a:solidFill>
                          <a:srgbClr val="D90110"/>
                        </a:solidFill>
                        <a:latin typeface="微软雅黑" panose="020b0503020204020204" pitchFamily="34" charset="-122"/>
                        <a:ea typeface="微软雅黑" panose="020b0503020204020204" pitchFamily="34" charset="-122"/>
                        <a:cs typeface="+mn-cs"/>
                      </a:rPr>
                      <a:pPr algn="ctr" rtl="0">
                        <a:defRPr lang="zh-CN" altLang="en-US" sz="1800" b="0">
                          <a:solidFill>
                            <a:srgbClr val="D90110"/>
                          </a:solidFill>
                          <a:latin typeface="微软雅黑" panose="020b0503020204020204" pitchFamily="34" charset="-122"/>
                          <a:ea typeface="微软雅黑" panose="020b0503020204020204" pitchFamily="34" charset="-122"/>
                        </a:defRPr>
                      </a:pPr>
                      <a:t>[百分比]</a:t>
                    </a:fld>
                    <a:endParaRPr lang="zh-CN" altLang="en-US"/>
                  </a:p>
                </c:rich>
              </c:tx>
              <c:spPr>
                <a:noFill/>
                <a:ln>
                  <a:noFill/>
                </a:ln>
                <a:effectLst/>
              </c:spPr>
              <c:txPr>
                <a:bodyPr rot="0" spcFirstLastPara="1" vertOverflow="ellipsis" vert="horz" wrap="square" lIns="38100" tIns="19050" rIns="38100" bIns="19050" anchor="ctr" anchorCtr="0">
                  <a:noAutofit/>
                </a:bodyPr>
                <a:p>
                  <a:pPr algn="ctr" rtl="0">
                    <a:defRPr lang="zh-CN" altLang="en-US" sz="1800" b="0" i="0" u="none" strike="noStrike" kern="1200" spc="0" baseline="0" smtId="4294967295">
                      <a:solidFill>
                        <a:srgbClr val="D90110"/>
                      </a:solidFill>
                      <a:latin typeface="微软雅黑" panose="020b0503020204020204" pitchFamily="34" charset="-122"/>
                      <a:ea typeface="微软雅黑" panose="020b0503020204020204" pitchFamily="34" charset="-122"/>
                      <a:cs typeface="+mn-cs"/>
                    </a:defRPr>
                  </a:pPr>
                  <a:endParaRPr lang="zh-CN" altLang="en-US" sz="1800" b="0" i="0" u="none" strike="noStrike" kern="1200" spc="0" baseline="0" smtId="4294967295">
                    <a:solidFill>
                      <a:srgbClr val="D90110"/>
                    </a:solidFill>
                    <a:latin typeface="微软雅黑" panose="020b0503020204020204" pitchFamily="34" charset="-122"/>
                    <a:ea typeface="微软雅黑" panose="020b0503020204020204" pitchFamily="34" charset="-122"/>
                    <a:cs typeface="+mn-cs"/>
                  </a:endParaRPr>
                </a:p>
              </c:txPr>
              <c:dLblPos val="bestFit"/>
              <c:showLegendKey val="0"/>
              <c:showVal val="0"/>
              <c:showCatName val="1"/>
              <c:showSerName val="0"/>
              <c:showPercent val="1"/>
              <c:showBubbleSize val="0"/>
              <c:extLst>
                <c:ext xmlns:c15="http://schemas.microsoft.com/office/drawing/2012/chart" uri="{CE6537A1-D6FC-4f65-9D91-7224C49458BB}">
                  <c15:spPr>
                    <a:prstGeom prst="wedgeRectCallout"/>
                  </c15:spPr>
                  <c15:layout>
                    <c:manualLayout>
                      <c:w val="0.3408727"/>
                      <c:h val="0.08880815"/>
                    </c:manualLayout>
                  </c15:layout>
                </c:ext>
              </c:extLst>
            </c:dLbl>
            <c:dLbl>
              <c:idx val="3"/>
              <c:layout>
                <c:manualLayout>
                  <c:x val="0.0696428120136261"/>
                  <c:y val="-0.0089241946116089821"/>
                </c:manualLayout>
              </c:layout>
              <c:tx>
                <c:rich>
                  <a:bodyPr rot="0" spcFirstLastPara="1" vertOverflow="ellipsis" vert="horz" wrap="square" lIns="38100" tIns="19050" rIns="38100" bIns="19050" anchor="ctr" anchorCtr="0">
                    <a:spAutoFit/>
                  </a:bodyPr>
                  <a:lstStyle/>
                  <a:p>
                    <a:pPr algn="ctr" rtl="0">
                      <a:defRPr lang="zh-CN" altLang="en-US" sz="1800" b="0" i="0" u="none" strike="noStrike" kern="1200" spc="0" baseline="0">
                        <a:solidFill>
                          <a:srgbClr val="D90110"/>
                        </a:solidFill>
                        <a:latin typeface="微软雅黑" panose="020b0503020204020204" pitchFamily="34" charset="-122"/>
                        <a:ea typeface="微软雅黑" panose="020b0503020204020204" pitchFamily="34" charset="-122"/>
                        <a:cs typeface="+mn-cs"/>
                      </a:defRPr>
                    </a:pPr>
                    <a:fld id="{23749737-9260-491B-97AE-728E7FEA5B41}" type="CATEGORYNAME">
                      <a:rPr lang="zh-CN" altLang="en-US" sz="1800" b="0" i="0" u="none" strike="noStrike" kern="1200" spc="0" baseline="0" smtClean="0">
                        <a:solidFill>
                          <a:srgbClr val="D90110"/>
                        </a:solidFill>
                        <a:latin typeface="微软雅黑" panose="020b0503020204020204" pitchFamily="34" charset="-122"/>
                        <a:ea typeface="微软雅黑" panose="020b0503020204020204" pitchFamily="34" charset="-122"/>
                        <a:cs typeface="+mn-cs"/>
                      </a:rPr>
                      <a:pPr algn="ctr" rtl="0">
                        <a:defRPr lang="zh-CN" altLang="en-US" sz="1800" b="0">
                          <a:solidFill>
                            <a:srgbClr val="D90110"/>
                          </a:solidFill>
                          <a:latin typeface="微软雅黑" panose="020b0503020204020204" pitchFamily="34" charset="-122"/>
                          <a:ea typeface="微软雅黑" panose="020b0503020204020204" pitchFamily="34" charset="-122"/>
                        </a:defRPr>
                      </a:pPr>
                      <a:t>[类别名称]</a:t>
                    </a:fld>
                    <a:fld id="{DEE5ED2F-0C38-4B21-B06E-55457B47DA5F}" type="PERCENTAGE">
                      <a:rPr lang="en-US" altLang="zh-CN" sz="1800" b="0" i="0" u="none" strike="noStrike" kern="1200" spc="0" baseline="0" smtClean="0">
                        <a:solidFill>
                          <a:srgbClr val="D90110"/>
                        </a:solidFill>
                        <a:latin typeface="微软雅黑" panose="020b0503020204020204" pitchFamily="34" charset="-122"/>
                        <a:ea typeface="微软雅黑" panose="020b0503020204020204" pitchFamily="34" charset="-122"/>
                        <a:cs typeface="+mn-cs"/>
                      </a:rPr>
                      <a:pPr algn="ctr" rtl="0">
                        <a:defRPr lang="zh-CN" altLang="en-US" sz="1800" b="0">
                          <a:solidFill>
                            <a:srgbClr val="D90110"/>
                          </a:solidFill>
                          <a:latin typeface="微软雅黑" panose="020b0503020204020204" pitchFamily="34" charset="-122"/>
                          <a:ea typeface="微软雅黑" panose="020b0503020204020204" pitchFamily="34" charset="-122"/>
                        </a:defRPr>
                      </a:pPr>
                      <a:t>[百分比]</a:t>
                    </a:fld>
                    <a:endParaRPr lang="zh-CN" altLang="en-US"/>
                  </a:p>
                </c:rich>
              </c:tx>
              <c:spPr>
                <a:noFill/>
                <a:ln>
                  <a:noFill/>
                </a:ln>
                <a:effectLst/>
              </c:spPr>
              <c:txPr>
                <a:bodyPr rot="0" spcFirstLastPara="1" vertOverflow="ellipsis" vert="horz" wrap="square" lIns="38100" tIns="19050" rIns="38100" bIns="19050" anchor="ctr" anchorCtr="0">
                  <a:spAutoFit/>
                </a:bodyPr>
                <a:p>
                  <a:pPr algn="ctr" rtl="0">
                    <a:defRPr lang="zh-CN" altLang="en-US" sz="1800" b="0" i="0" u="none" strike="noStrike" kern="1200" spc="0" baseline="0" smtId="4294967295">
                      <a:solidFill>
                        <a:srgbClr val="D90110"/>
                      </a:solidFill>
                      <a:latin typeface="微软雅黑" panose="020b0503020204020204" pitchFamily="34" charset="-122"/>
                      <a:ea typeface="微软雅黑" panose="020b0503020204020204" pitchFamily="34" charset="-122"/>
                      <a:cs typeface="+mn-cs"/>
                    </a:defRPr>
                  </a:pPr>
                  <a:endParaRPr lang="zh-CN" altLang="en-US" sz="1800" b="0" i="0" u="none" strike="noStrike" kern="1200" spc="0" baseline="0" smtId="4294967295">
                    <a:solidFill>
                      <a:srgbClr val="D90110"/>
                    </a:solidFill>
                    <a:latin typeface="微软雅黑" panose="020b0503020204020204" pitchFamily="34" charset="-122"/>
                    <a:ea typeface="微软雅黑" panose="020b0503020204020204" pitchFamily="34" charset="-122"/>
                    <a:cs typeface="+mn-cs"/>
                  </a:endParaRPr>
                </a:p>
              </c:txPr>
              <c:dLblPos val="bestFit"/>
              <c:showLegendKey val="0"/>
              <c:showVal val="0"/>
              <c:showCatName val="1"/>
              <c:showSerName val="0"/>
              <c:showPercent val="1"/>
              <c:showBubbleSize val="0"/>
              <c:extLst>
                <c:ext xmlns:c15="http://schemas.microsoft.com/office/drawing/2012/chart" uri="{CE6537A1-D6FC-4f65-9D91-7224C49458BB}">
                  <c15:spPr>
                    <a:prstGeom prst="wedgeRectCallout"/>
                  </c15:spPr>
                  <c15:layout>
                    <c:manualLayout>
                      <c:w val="0.2788272"/>
                      <c:h val="0.1926734"/>
                    </c:manualLayout>
                  </c15:layout>
                </c:ext>
              </c:extLst>
            </c:dLbl>
            <c:dLbl>
              <c:idx val="4"/>
              <c:layout>
                <c:manualLayout>
                  <c:x val="-0.025675103068351746"/>
                  <c:y val="-0.00060572091024369"/>
                </c:manualLayout>
              </c:layout>
              <c:tx>
                <c:rich>
                  <a:bodyPr rot="0" spcFirstLastPara="1" vertOverflow="ellipsis" vert="horz" wrap="square" lIns="38100" tIns="19050" rIns="38100" bIns="19050" anchor="ctr" anchorCtr="1">
                    <a:spAutoFit/>
                  </a:bodyPr>
                  <a:lstStyle/>
                  <a:p>
                    <a:pPr>
                      <a:defRPr sz="1800" b="0" i="0" u="none" strike="noStrike" kern="1200" spc="0" baseline="0">
                        <a:solidFill>
                          <a:srgbClr val="D90110"/>
                        </a:solidFill>
                        <a:latin typeface="微软雅黑" panose="020b0503020204020204" pitchFamily="34" charset="-122"/>
                        <a:ea typeface="微软雅黑" panose="020b0503020204020204" pitchFamily="34" charset="-122"/>
                        <a:cs typeface="+mn-cs"/>
                      </a:defRPr>
                    </a:pPr>
                    <a:fld id="{CC5C7FB6-E11D-45BD-B242-32C6D773CF7B}" type="CATEGORYNAME">
                      <a:rPr lang="zh-CN" altLang="en-US" b="0" smtClean="0">
                        <a:latin typeface="微软雅黑" panose="020b0503020204020204" pitchFamily="34" charset="-122"/>
                        <a:ea typeface="微软雅黑" panose="020b0503020204020204" pitchFamily="34" charset="-122"/>
                      </a:rPr>
                      <a:pPr>
                        <a:defRPr sz="1800" b="0">
                          <a:solidFill>
                            <a:srgbClr val="D90110"/>
                          </a:solidFill>
                          <a:latin typeface="微软雅黑" panose="020b0503020204020204" pitchFamily="34" charset="-122"/>
                          <a:ea typeface="微软雅黑" panose="020b0503020204020204" pitchFamily="34" charset="-122"/>
                        </a:defRPr>
                      </a:pPr>
                      <a:t>[类别名称]</a:t>
                    </a:fld>
                    <a:r>
                      <a:rPr lang="en-US" altLang="zh-CN" b="0" baseline="0" smtClean="0">
                        <a:latin typeface="微软雅黑" panose="020b0503020204020204" pitchFamily="34" charset="-122"/>
                        <a:ea typeface="微软雅黑" panose="020b0503020204020204" pitchFamily="34" charset="-122"/>
                      </a:rPr>
                      <a:t>24%</a:t>
                    </a:r>
                  </a:p>
                </c:rich>
              </c:tx>
              <c:spPr>
                <a:noFill/>
                <a:ln>
                  <a:noFill/>
                </a:ln>
                <a:effectLst/>
              </c:spPr>
              <c:txPr>
                <a:bodyPr rot="0" spcFirstLastPara="1" vertOverflow="ellipsis" vert="horz" wrap="square" lIns="38100" tIns="19050" rIns="38100" bIns="19050" anchor="ctr" anchorCtr="1">
                  <a:spAutoFit/>
                </a:bodyPr>
                <a:p>
                  <a:pPr>
                    <a:defRPr sz="1800" b="0" i="0" u="none" strike="noStrike" kern="1200" spc="0" baseline="0" smtId="4294967295">
                      <a:solidFill>
                        <a:srgbClr val="D90110"/>
                      </a:solidFill>
                      <a:latin typeface="微软雅黑" panose="020b0503020204020204" pitchFamily="34" charset="-122"/>
                      <a:ea typeface="微软雅黑" panose="020b0503020204020204" pitchFamily="34" charset="-122"/>
                      <a:cs typeface="+mn-cs"/>
                    </a:defRPr>
                  </a:pPr>
                  <a:endParaRPr sz="1800" b="0" i="0" u="none" strike="noStrike" kern="1200" spc="0" baseline="0" smtId="4294967295">
                    <a:solidFill>
                      <a:srgbClr val="D90110"/>
                    </a:solidFill>
                    <a:latin typeface="微软雅黑" panose="020b0503020204020204" pitchFamily="34" charset="-122"/>
                    <a:ea typeface="微软雅黑" panose="020b0503020204020204" pitchFamily="34" charset="-122"/>
                    <a:cs typeface="+mn-cs"/>
                  </a:endParaRPr>
                </a:p>
              </c:txPr>
              <c:dLblPos val="bestFit"/>
              <c:showLegendKey val="0"/>
              <c:showVal val="0"/>
              <c:showCatName val="1"/>
              <c:showSerName val="0"/>
              <c:showPercent val="1"/>
              <c:showBubbleSize val="0"/>
              <c:extLst/>
            </c:dLbl>
            <c:spPr>
              <a:solidFill>
                <a:prstClr val="white"/>
              </a:solidFill>
              <a:ln>
                <a:solidFill>
                  <a:srgbClr val="5B9BD5"/>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a:prstGeom prst="wedgeRectCallout"/>
                </c15:spPr>
              </c:ext>
            </c:extLst>
          </c:dLbls>
          <c:cat>
            <c:strRef>
              <c:f>Sheet1!$A$2:$A$6</c:f>
              <c:strCache>
                <c:ptCount val="5"/>
                <c:pt idx="0">
                  <c:v>努力</c:v>
                </c:pt>
                <c:pt idx="1">
                  <c:v>天赋</c:v>
                </c:pt>
                <c:pt idx="2">
                  <c:v>运气</c:v>
                </c:pt>
                <c:pt idx="3">
                  <c:v>家庭</c:v>
                </c:pt>
                <c:pt idx="4">
                  <c:v>社会</c:v>
                </c:pt>
              </c:strCache>
            </c:strRef>
          </c:cat>
          <c:val>
            <c:numRef>
              <c:f>Sheet1!$B$2:$B$6</c:f>
              <c:numCache>
                <c:formatCode>General</c:formatCode>
                <c:ptCount val="5"/>
                <c:pt idx="0">
                  <c:v>1504</c:v>
                </c:pt>
                <c:pt idx="1">
                  <c:v>542</c:v>
                </c:pt>
                <c:pt idx="2">
                  <c:v>698</c:v>
                </c:pt>
                <c:pt idx="3">
                  <c:v>1002</c:v>
                </c:pt>
                <c:pt idx="4">
                  <c:v>1236</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a="http://schemas.openxmlformats.org/drawingml/2006/main" xmlns:cs="http://schemas.microsoft.com/office/drawing/2012/chartStyle" meth="withinLinear" id="14">
  <a:schemeClr val="accent1"/>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a="http://schemas.openxmlformats.org/drawingml/2006/main" xmlns:r="http://schemas.openxmlformats.org/officeDocument/2006/relationships" xmlns:cs="http://schemas.microsoft.com/office/drawing/2012/chartStyle"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cdr:x>
      <cdr:y>0.6462</cdr:y>
    </cdr:from>
    <cdr:to>
      <cdr:x>0.99531</cdr:x>
      <cdr:y>0.6462</cdr:y>
    </cdr:to>
    <cdr:cxnSp>
      <cdr:nvCxnSpPr>
        <cdr:cNvPr id="4" name="直接连接符 3"/>
        <cdr:cNvCxnSpPr/>
      </cdr:nvCxnSpPr>
      <cdr:spPr>
        <a:xfrm>
          <a:off x="0" y="3501517"/>
          <a:ext cx="8089900" cy="0"/>
        </a:xfrm>
        <a:prstGeom prst="line">
          <a:avLst/>
        </a:prstGeom>
        <a:ln w="28575">
          <a:solidFill>
            <a:srgbClr val="D90110"/>
          </a:solidFill>
        </a:ln>
      </cdr:spPr>
      <cdr:style>
        <a:lnRef idx="1">
          <a:schemeClr val="accent1"/>
        </a:lnRef>
        <a:fillRef idx="0">
          <a:schemeClr val="accent1"/>
        </a:fillRef>
        <a:effectRef idx="0">
          <a:schemeClr val="accent1"/>
        </a:effectRef>
        <a:fontRef idx="minor">
          <a:schemeClr val="tx1"/>
        </a:fontRef>
      </cdr:style>
    </cdr:cxnSp>
  </cdr:relSizeAnchor>
</c:userShape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8D5EF-1506-49DE-A1D2-19A24375DE31}" type="datetimeFigureOut">
              <a:rPr lang="zh-CN" altLang="en-US" smtClean="0"/>
              <a:t>2021/4/4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55641-69C3-4CD9-AB8C-C1BCFFA457E3}" type="slidenum">
              <a:rPr lang="zh-CN" altLang="en-US" smtClean="0"/>
              <a:t>‹#›</a:t>
            </a:fld>
            <a:endParaRPr lang="zh-CN" altLang="en-US"/>
          </a:p>
        </p:txBody>
      </p:sp>
    </p:spTree>
    <p:extLst>
      <p:ext uri="{BB962C8B-B14F-4D97-AF65-F5344CB8AC3E}">
        <p14:creationId val="80377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151821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580861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365654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150530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423AB39-66D7-4FE8-916E-1F6D3A167A85}" type="datetimeFigureOut">
              <a:rPr lang="zh-CN" altLang="en-US" smtClean="0"/>
              <a:t>2021/4/4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2CD163-33C9-4458-BC13-8592836D6241}" type="slidenum">
              <a:rPr lang="zh-CN" altLang="en-US" smtClean="0"/>
              <a:t>‹#›</a:t>
            </a:fld>
            <a:endParaRPr lang="zh-CN" altLang="en-US"/>
          </a:p>
        </p:txBody>
      </p:sp>
    </p:spTree>
    <p:extLst>
      <p:ext uri="{BB962C8B-B14F-4D97-AF65-F5344CB8AC3E}">
        <p14:creationId val="75850589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926368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199646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705737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80162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23AB39-66D7-4FE8-916E-1F6D3A167A85}" type="datetimeFigureOut">
              <a:rPr lang="zh-CN" altLang="en-US" smtClean="0"/>
              <a:t>2021/4/4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2CD163-33C9-4458-BC13-8592836D6241}" type="slidenum">
              <a:rPr lang="zh-CN" altLang="en-US" smtClean="0"/>
              <a:t>‹#›</a:t>
            </a:fld>
            <a:endParaRPr lang="zh-CN" altLang="en-US"/>
          </a:p>
        </p:txBody>
      </p:sp>
    </p:spTree>
    <p:extLst>
      <p:ext uri="{BB962C8B-B14F-4D97-AF65-F5344CB8AC3E}">
        <p14:creationId val="87079431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743168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581636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530308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185047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486723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39830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084312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3AB39-66D7-4FE8-916E-1F6D3A167A85}" type="datetimeFigureOut">
              <a:rPr lang="zh-CN" altLang="en-US" smtClean="0"/>
              <a:t>2021/4/4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CD163-33C9-4458-BC13-8592836D6241}" type="slidenum">
              <a:rPr lang="zh-CN" altLang="en-US" smtClean="0"/>
              <a:t>‹#›</a:t>
            </a:fld>
            <a:endParaRPr lang="zh-CN" altLang="en-US"/>
          </a:p>
        </p:txBody>
      </p:sp>
    </p:spTree>
    <p:extLst>
      <p:ext uri="{BB962C8B-B14F-4D97-AF65-F5344CB8AC3E}">
        <p14:creationId val="796924288"/>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2021/4/4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69860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7.png" Type="http://schemas.openxmlformats.org/officeDocument/2006/relationships/image"/><Relationship Id="rId5" Target="../media/image2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charts/chart2.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charts/chart3.xml" Type="http://schemas.openxmlformats.org/officeDocument/2006/relationships/chart"/><Relationship Id="rId5" Target="../charts/chart4.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2.png" Type="http://schemas.openxmlformats.org/officeDocument/2006/relationships/image"/><Relationship Id="rId4" Target="../media/image2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charts/chart5.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7.png" Type="http://schemas.openxmlformats.org/officeDocument/2006/relationships/image"/><Relationship Id="rId5" Target="../charts/chart6.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charts/chart7.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4.png" Type="http://schemas.openxmlformats.org/officeDocument/2006/relationships/image"/><Relationship Id="rId4" Target="../media/image25.wdp" Type="http://schemas.microsoft.com/office/2007/relationships/hdphoto"/></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media/image26.jpeg" Type="http://schemas.openxmlformats.org/officeDocument/2006/relationships/image"/><Relationship Id="rId5" Target="../media/image2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charts/chart8.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media/image2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media/image22.png" Type="http://schemas.openxmlformats.org/officeDocument/2006/relationships/image"/><Relationship Id="rId5" Target="../media/image2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7.png" Type="http://schemas.openxmlformats.org/officeDocument/2006/relationships/image"/><Relationship Id="rId5" Target="../charts/chart9.xml" Type="http://schemas.openxmlformats.org/officeDocument/2006/relationships/char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7.png" Type="http://schemas.openxmlformats.org/officeDocument/2006/relationships/image"/><Relationship Id="rId2" Target="../media/image1.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15.jpeg" Type="http://schemas.openxmlformats.org/officeDocument/2006/relationships/image"/><Relationship Id="rId9"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charts/chart1.xml" Type="http://schemas.openxmlformats.org/officeDocument/2006/relationships/chart"/><Relationship Id="rId4"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3">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15" name="圆角矩形 14"/>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3" name="矩形 2"/>
          <p:cNvSpPr/>
          <p:nvPr/>
        </p:nvSpPr>
        <p:spPr>
          <a:xfrm>
            <a:off x="227013" y="2819094"/>
            <a:ext cx="11737976" cy="1219812"/>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4">
            <a:extLst>
              <a:ext uri="{28A0092B-C50C-407E-A947-70E740481C1C}">
                <a14:useLocalDpi val="0"/>
              </a:ext>
            </a:extLst>
          </a:blip>
          <a:stretch>
            <a:fillRect/>
          </a:stretch>
        </p:blipFill>
        <p:spPr>
          <a:xfrm>
            <a:off x="1385456" y="873125"/>
            <a:ext cx="3456999" cy="4939667"/>
          </a:xfrm>
          <a:prstGeom prst="rect">
            <a:avLst/>
          </a:prstGeom>
          <a:solidFill>
            <a:srgbClr val="D90110"/>
          </a:solidFill>
          <a:ln>
            <a:noFill/>
          </a:ln>
        </p:spPr>
      </p:pic>
      <p:sp>
        <p:nvSpPr>
          <p:cNvPr id="4" name="文本框 3"/>
          <p:cNvSpPr txBox="1"/>
          <p:nvPr/>
        </p:nvSpPr>
        <p:spPr>
          <a:xfrm>
            <a:off x="5965064" y="3044280"/>
            <a:ext cx="5250287" cy="762000"/>
          </a:xfrm>
          <a:prstGeom prst="rect">
            <a:avLst/>
          </a:prstGeom>
          <a:solidFill>
            <a:srgbClr val="D90110"/>
          </a:solidFill>
          <a:ln>
            <a:noFill/>
          </a:ln>
        </p:spPr>
        <p:txBody>
          <a:bodyPr rtlCol="0" wrap="square">
            <a:spAutoFit/>
          </a:bodyPr>
          <a:lstStyle/>
          <a:p>
            <a:r>
              <a:rPr altLang="en-US" lang="zh-CN" smtClean="0" sz="4400">
                <a:solidFill>
                  <a:schemeClr val="bg1"/>
                </a:solidFill>
                <a:latin charset="-122" panose="020b0800000000000000" pitchFamily="34" typeface="华康俪金黑W8(P)"/>
                <a:ea charset="-122" panose="020b0800000000000000" pitchFamily="34" typeface="华康俪金黑W8(P)"/>
              </a:rPr>
              <a:t>跨时代的经济学著作</a:t>
            </a:r>
          </a:p>
        </p:txBody>
      </p:sp>
      <p:sp>
        <p:nvSpPr>
          <p:cNvPr id="5" name="文本框 4"/>
          <p:cNvSpPr txBox="1"/>
          <p:nvPr/>
        </p:nvSpPr>
        <p:spPr>
          <a:xfrm>
            <a:off x="7443989" y="4175555"/>
            <a:ext cx="3601381" cy="396240"/>
          </a:xfrm>
          <a:prstGeom prst="rect">
            <a:avLst/>
          </a:prstGeom>
          <a:noFill/>
          <a:ln>
            <a:noFill/>
          </a:ln>
        </p:spPr>
        <p:txBody>
          <a:bodyPr rtlCol="0" wrap="square">
            <a:spAutoFit/>
          </a:bodyPr>
          <a:lstStyle/>
          <a:p>
            <a:pPr algn="r"/>
            <a:r>
              <a:rPr altLang="en-US" lang="zh-CN" smtClean="0" sz="2000">
                <a:latin charset="-122" panose="020b0503020204020204" pitchFamily="34" typeface="微软雅黑"/>
                <a:ea charset="-122" panose="020b0503020204020204" pitchFamily="34" typeface="微软雅黑"/>
              </a:rPr>
              <a:t>著</a:t>
            </a:r>
          </a:p>
        </p:txBody>
      </p:sp>
      <p:sp>
        <p:nvSpPr>
          <p:cNvPr id="6" name="文本框 5"/>
          <p:cNvSpPr txBox="1"/>
          <p:nvPr/>
        </p:nvSpPr>
        <p:spPr>
          <a:xfrm>
            <a:off x="7443986" y="4615891"/>
            <a:ext cx="3601381" cy="396240"/>
          </a:xfrm>
          <a:prstGeom prst="rect">
            <a:avLst/>
          </a:prstGeom>
          <a:noFill/>
          <a:ln>
            <a:noFill/>
          </a:ln>
        </p:spPr>
        <p:txBody>
          <a:bodyPr rtlCol="0" wrap="square">
            <a:spAutoFit/>
          </a:bodyPr>
          <a:lstStyle/>
          <a:p>
            <a:pPr algn="r"/>
            <a:r>
              <a:rPr altLang="zh-CN" lang="en-US" smtClean="0" sz="2000">
                <a:latin charset="-122" panose="020b0503020204020204" pitchFamily="34" typeface="微软雅黑"/>
                <a:ea charset="-122" panose="020b0503020204020204" pitchFamily="34" typeface="微软雅黑"/>
              </a:rPr>
              <a:t>@Mr蔬菜  拆书</a:t>
            </a:r>
          </a:p>
        </p:txBody>
      </p:sp>
      <p:sp>
        <p:nvSpPr>
          <p:cNvPr id="7" name="文本框 6"/>
          <p:cNvSpPr txBox="1"/>
          <p:nvPr/>
        </p:nvSpPr>
        <p:spPr>
          <a:xfrm>
            <a:off x="7104018" y="5056227"/>
            <a:ext cx="3941349" cy="396240"/>
          </a:xfrm>
          <a:prstGeom prst="rect">
            <a:avLst/>
          </a:prstGeom>
          <a:noFill/>
          <a:ln>
            <a:noFill/>
          </a:ln>
        </p:spPr>
        <p:txBody>
          <a:bodyPr rtlCol="0" wrap="square">
            <a:spAutoFit/>
          </a:bodyPr>
          <a:lstStyle/>
          <a:p>
            <a:pPr algn="r"/>
            <a:r>
              <a:rPr altLang="zh-CN" lang="en-US" sz="2000">
                <a:latin charset="-122" panose="020b0503020204020204" pitchFamily="34" typeface="微软雅黑"/>
                <a:ea charset="-122" panose="020b0503020204020204" pitchFamily="34" typeface="微软雅黑"/>
              </a:rPr>
              <a:t>@青春的天涯刀客 设计</a:t>
            </a:r>
          </a:p>
        </p:txBody>
      </p:sp>
      <p:sp>
        <p:nvSpPr>
          <p:cNvPr id="16" name="文本框 15"/>
          <p:cNvSpPr txBox="1"/>
          <p:nvPr/>
        </p:nvSpPr>
        <p:spPr>
          <a:xfrm>
            <a:off x="6789516" y="4175555"/>
            <a:ext cx="3601381" cy="396240"/>
          </a:xfrm>
          <a:prstGeom prst="rect">
            <a:avLst/>
          </a:prstGeom>
          <a:noFill/>
          <a:ln>
            <a:noFill/>
          </a:ln>
        </p:spPr>
        <p:txBody>
          <a:bodyPr rtlCol="0" wrap="square">
            <a:spAutoFit/>
          </a:bodyPr>
          <a:lstStyle/>
          <a:p>
            <a:pPr algn="r"/>
            <a:r>
              <a:rPr altLang="en-US" lang="zh-CN" smtClean="0" sz="2000">
                <a:latin charset="-122" panose="020b0503020204020204" pitchFamily="34" typeface="微软雅黑"/>
                <a:ea charset="-122" panose="020b0503020204020204" pitchFamily="34" typeface="微软雅黑"/>
              </a:rPr>
              <a:t>托马斯·皮凯蒂</a:t>
            </a:r>
          </a:p>
        </p:txBody>
      </p:sp>
      <p:sp>
        <p:nvSpPr>
          <p:cNvPr id="8" name="文本框 7"/>
          <p:cNvSpPr txBox="1"/>
          <p:nvPr/>
        </p:nvSpPr>
        <p:spPr>
          <a:xfrm>
            <a:off x="6348343" y="2098793"/>
            <a:ext cx="4697026" cy="579120"/>
          </a:xfrm>
          <a:prstGeom prst="rect">
            <a:avLst/>
          </a:prstGeom>
          <a:noFill/>
          <a:ln>
            <a:noFill/>
          </a:ln>
        </p:spPr>
        <p:txBody>
          <a:bodyPr rtlCol="0" wrap="square">
            <a:spAutoFit/>
          </a:bodyPr>
          <a:lstStyle/>
          <a:p>
            <a:pPr algn="r"/>
            <a:r>
              <a:rPr altLang="en-US" lang="zh-CN" smtClean="0" sz="3200">
                <a:solidFill>
                  <a:srgbClr val="D90110"/>
                </a:solidFill>
                <a:latin charset="-122" panose="020b0800000000000000" pitchFamily="34" typeface="华康俪金黑W8(P)"/>
                <a:ea charset="-122" panose="020b0800000000000000" pitchFamily="34" typeface="华康俪金黑W8(P)"/>
              </a:rPr>
              <a:t>较劲马克思与亚当.斯密</a:t>
            </a:r>
          </a:p>
        </p:txBody>
      </p:sp>
      <p:grpSp>
        <p:nvGrpSpPr>
          <p:cNvPr id="10" name="组合 9"/>
          <p:cNvGrpSpPr/>
          <p:nvPr/>
        </p:nvGrpSpPr>
        <p:grpSpPr>
          <a:xfrm>
            <a:off x="10937793" y="2391180"/>
            <a:ext cx="889021" cy="889021"/>
            <a:chOff x="7240836" y="4274153"/>
            <a:chExt cx="1111035" cy="1111035"/>
          </a:xfrm>
        </p:grpSpPr>
        <p:sp>
          <p:nvSpPr>
            <p:cNvPr id="11" name="椭圆 10"/>
            <p:cNvSpPr/>
            <p:nvPr/>
          </p:nvSpPr>
          <p:spPr>
            <a:xfrm>
              <a:off x="7240836" y="4274153"/>
              <a:ext cx="1111035" cy="1111035"/>
            </a:xfrm>
            <a:prstGeom prst="ellipse">
              <a:avLst/>
            </a:prstGeom>
            <a:solidFill>
              <a:srgbClr val="D90110"/>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latin charset="-122" panose="02020c00000000000000" pitchFamily="18" typeface="华康宋体W12(P)"/>
                <a:ea charset="-122" panose="02020c00000000000000" pitchFamily="18" typeface="华康宋体W12(P)"/>
              </a:endParaRPr>
            </a:p>
          </p:txBody>
        </p:sp>
        <p:sp>
          <p:nvSpPr>
            <p:cNvPr id="12" name="任意多边形 11"/>
            <p:cNvSpPr/>
            <p:nvPr/>
          </p:nvSpPr>
          <p:spPr>
            <a:xfrm rot="19796340">
              <a:off x="7316164" y="4620203"/>
              <a:ext cx="960378" cy="418934"/>
            </a:xfrm>
            <a:custGeom>
              <a:gdLst>
                <a:gd fmla="*/ 2596965 w 2973088" name="connsiteX0"/>
                <a:gd fmla="*/ 0 h 1296914" name="connsiteY0"/>
                <a:gd fmla="*/ 2973088 w 2973088" name="connsiteX1"/>
                <a:gd fmla="*/ 456951 h 1296914" name="connsiteY1"/>
                <a:gd fmla="*/ 1717364 w 2973088" name="connsiteX2"/>
                <a:gd fmla="*/ 802632 h 1296914" name="connsiteY2"/>
                <a:gd fmla="*/ 2247255 w 2973088" name="connsiteX3"/>
                <a:gd fmla="*/ 1296914 h 1296914" name="connsiteY3"/>
                <a:gd fmla="*/ 0 w 2973088" name="connsiteX4"/>
                <a:gd fmla="*/ 1296914 h 1296914" name="connsiteY4"/>
                <a:gd fmla="*/ 1269206 w 2973088" name="connsiteX5"/>
                <a:gd fmla="*/ 898626 h 1296914" name="connsiteY5"/>
                <a:gd fmla="*/ 950853 w 2973088" name="connsiteX6"/>
                <a:gd fmla="*/ 511860 h 129691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96914" w="2973088">
                  <a:moveTo>
                    <a:pt x="2596965" y="0"/>
                  </a:moveTo>
                  <a:lnTo>
                    <a:pt x="2973088" y="456951"/>
                  </a:lnTo>
                  <a:lnTo>
                    <a:pt x="1717364" y="802632"/>
                  </a:lnTo>
                  <a:lnTo>
                    <a:pt x="2247255" y="1296914"/>
                  </a:lnTo>
                  <a:lnTo>
                    <a:pt x="0" y="1296914"/>
                  </a:lnTo>
                  <a:lnTo>
                    <a:pt x="1269206" y="898626"/>
                  </a:lnTo>
                  <a:lnTo>
                    <a:pt x="950853" y="5118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文本框 16"/>
          <p:cNvSpPr txBox="1"/>
          <p:nvPr/>
        </p:nvSpPr>
        <p:spPr>
          <a:xfrm>
            <a:off x="7103408" y="6168917"/>
            <a:ext cx="3941349" cy="304800"/>
          </a:xfrm>
          <a:prstGeom prst="rect">
            <a:avLst/>
          </a:prstGeom>
          <a:noFill/>
          <a:ln>
            <a:noFill/>
          </a:ln>
        </p:spPr>
        <p:txBody>
          <a:bodyPr rtlCol="0" wrap="square">
            <a:spAutoFit/>
          </a:bodyPr>
          <a:lstStyle/>
          <a:p>
            <a:pPr algn="r"/>
            <a:r>
              <a:rPr altLang="en-US" lang="zh-CN" smtClean="0" sz="1400">
                <a:latin charset="-122" panose="020b0503020204020204" pitchFamily="34" typeface="微软雅黑"/>
                <a:ea charset="-122" panose="020b0503020204020204" pitchFamily="34" typeface="微软雅黑"/>
              </a:rPr>
              <a:t>特别鸣谢@曹将PPTao  模板</a:t>
            </a:r>
          </a:p>
        </p:txBody>
      </p:sp>
      <p:sp>
        <p:nvSpPr>
          <p:cNvPr id="18" name="文本框 17"/>
          <p:cNvSpPr txBox="1"/>
          <p:nvPr/>
        </p:nvSpPr>
        <p:spPr>
          <a:xfrm>
            <a:off x="7102797" y="5483035"/>
            <a:ext cx="3941349" cy="396240"/>
          </a:xfrm>
          <a:prstGeom prst="rect">
            <a:avLst/>
          </a:prstGeom>
          <a:noFill/>
          <a:ln>
            <a:noFill/>
          </a:ln>
        </p:spPr>
        <p:txBody>
          <a:bodyPr rtlCol="0" wrap="square">
            <a:spAutoFit/>
          </a:bodyPr>
          <a:lstStyle/>
          <a:p>
            <a:pPr algn="r"/>
            <a:r>
              <a:rPr altLang="zh-CN" lang="en-US" smtClean="0" sz="2000">
                <a:latin charset="-122" panose="020b0503020204020204" pitchFamily="34" typeface="微软雅黑"/>
                <a:ea charset="-122" panose="020b0503020204020204" pitchFamily="34" typeface="微软雅黑"/>
              </a:rPr>
              <a:t>@秋叶  指导</a:t>
            </a:r>
          </a:p>
        </p:txBody>
      </p:sp>
    </p:spTree>
    <p:extLst>
      <p:ext uri="{BB962C8B-B14F-4D97-AF65-F5344CB8AC3E}">
        <p14:creationId val="1474745270"/>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1116855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战后发达国家普通群众不是一直情绪稳定吗？</a:t>
            </a:r>
          </a:p>
        </p:txBody>
      </p:sp>
      <p:pic>
        <p:nvPicPr>
          <p:cNvPr id="10" name="图片 9"/>
          <p:cNvPicPr>
            <a:picLocks noChangeAspect="1"/>
          </p:cNvPicPr>
          <p:nvPr/>
        </p:nvPicPr>
        <p:blipFill>
          <a:blip r:embed="rId4"/>
          <a:stretch>
            <a:fillRect/>
          </a:stretch>
        </p:blipFill>
        <p:spPr>
          <a:xfrm>
            <a:off x="2127059" y="2170562"/>
            <a:ext cx="7448742" cy="2937353"/>
          </a:xfrm>
          <a:prstGeom prst="rect">
            <a:avLst/>
          </a:prstGeom>
        </p:spPr>
      </p:pic>
      <p:sp>
        <p:nvSpPr>
          <p:cNvPr id="11" name="矩形 10"/>
          <p:cNvSpPr/>
          <p:nvPr/>
        </p:nvSpPr>
        <p:spPr>
          <a:xfrm>
            <a:off x="2614065" y="2696929"/>
            <a:ext cx="6717320" cy="1920240"/>
          </a:xfrm>
          <a:prstGeom prst="rect">
            <a:avLst/>
          </a:prstGeom>
        </p:spPr>
        <p:txBody>
          <a:bodyPr wrap="square">
            <a:spAutoFit/>
          </a:bodyPr>
          <a:lstStyle/>
          <a:p>
            <a:pPr>
              <a:lnSpc>
                <a:spcPct val="150000"/>
              </a:lnSpc>
            </a:pPr>
            <a:r>
              <a:rPr altLang="en-US" lang="zh-CN" sz="2000">
                <a:solidFill>
                  <a:srgbClr val="D90110"/>
                </a:solidFill>
                <a:latin charset="-122" panose="020b0503020204020204" pitchFamily="34" typeface="微软雅黑"/>
                <a:ea charset="-122" panose="020b0503020204020204" pitchFamily="34" typeface="微软雅黑"/>
              </a:rPr>
              <a:t>两次世界大战以来大半个多世纪中，劳动力获利超过资本的“良性资本主义”，实在代表了历史的一个例外。</a:t>
            </a:r>
          </a:p>
          <a:p>
            <a:pPr>
              <a:lnSpc>
                <a:spcPct val="150000"/>
              </a:lnSpc>
            </a:pPr>
            <a:endParaRPr altLang="en-US" lang="zh-CN" sz="2000">
              <a:solidFill>
                <a:srgbClr val="D90110"/>
              </a:solidFill>
              <a:latin charset="-122" panose="020b0503020204020204" pitchFamily="34" typeface="微软雅黑"/>
              <a:ea charset="-122" panose="020b0503020204020204" pitchFamily="34" typeface="微软雅黑"/>
            </a:endParaRPr>
          </a:p>
          <a:p>
            <a:pPr>
              <a:lnSpc>
                <a:spcPct val="150000"/>
              </a:lnSpc>
            </a:pPr>
            <a:r>
              <a:rPr altLang="en-US" lang="zh-CN" sz="2000">
                <a:solidFill>
                  <a:srgbClr val="D90110"/>
                </a:solidFill>
                <a:latin charset="-122" panose="020b0503020204020204" pitchFamily="34" typeface="微软雅黑"/>
                <a:ea charset="-122" panose="020b0503020204020204" pitchFamily="34" typeface="微软雅黑"/>
              </a:rPr>
              <a:t>——托马斯·皮凯蒂</a:t>
            </a:r>
          </a:p>
        </p:txBody>
      </p:sp>
      <p:pic>
        <p:nvPicPr>
          <p:cNvPr id="12" name="图片 11"/>
          <p:cNvPicPr>
            <a:picLocks noChangeAspect="1"/>
          </p:cNvPicPr>
          <p:nvPr/>
        </p:nvPicPr>
        <p:blipFill>
          <a:blip r:embed="rId5"/>
          <a:srcRect b="51487" l="30925" r="29118" t="17844"/>
          <a:stretch>
            <a:fillRect/>
          </a:stretch>
        </p:blipFill>
        <p:spPr>
          <a:xfrm>
            <a:off x="2127059" y="2500984"/>
            <a:ext cx="562707" cy="590843"/>
          </a:xfrm>
          <a:prstGeom prst="rect">
            <a:avLst/>
          </a:prstGeom>
        </p:spPr>
      </p:pic>
      <p:pic>
        <p:nvPicPr>
          <p:cNvPr id="13" name="图片 12"/>
          <p:cNvPicPr>
            <a:picLocks noChangeAspect="1"/>
          </p:cNvPicPr>
          <p:nvPr/>
        </p:nvPicPr>
        <p:blipFill>
          <a:blip r:embed="rId5"/>
          <a:srcRect b="51487" l="30925" r="29118" t="17844"/>
          <a:stretch>
            <a:fillRect/>
          </a:stretch>
        </p:blipFill>
        <p:spPr>
          <a:xfrm flipH="1">
            <a:off x="9013093" y="3340321"/>
            <a:ext cx="562707" cy="590843"/>
          </a:xfrm>
          <a:prstGeom prst="rect">
            <a:avLst/>
          </a:prstGeom>
        </p:spPr>
      </p:pic>
      <p:sp>
        <p:nvSpPr>
          <p:cNvPr id="14" name="矩形 13"/>
          <p:cNvSpPr/>
          <p:nvPr/>
        </p:nvSpPr>
        <p:spPr>
          <a:xfrm>
            <a:off x="2067391" y="2257508"/>
            <a:ext cx="182880" cy="1005840"/>
          </a:xfrm>
          <a:prstGeom prst="rect">
            <a:avLst/>
          </a:prstGeom>
          <a:solidFill>
            <a:srgbClr val="D90110"/>
          </a:solidFill>
        </p:spPr>
        <p:txBody>
          <a:bodyPr anchor="ctr" rtlCol="0" wrap="none">
            <a:spAutoFit/>
          </a:bodyPr>
          <a:lstStyle/>
          <a:p>
            <a:pPr algn="ctr"/>
            <a:endParaRPr altLang="en-US" lang="zh-CN" sz="6000">
              <a:solidFill>
                <a:schemeClr val="tx2"/>
              </a:solidFill>
              <a:latin typeface="+mj-ea"/>
              <a:ea typeface="+mj-ea"/>
            </a:endParaRPr>
          </a:p>
        </p:txBody>
      </p:sp>
      <p:sp>
        <p:nvSpPr>
          <p:cNvPr id="16" name="矩形 15"/>
          <p:cNvSpPr/>
          <p:nvPr/>
        </p:nvSpPr>
        <p:spPr>
          <a:xfrm>
            <a:off x="265192" y="5842000"/>
            <a:ext cx="164000" cy="66470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246601690"/>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看看藏在历史数据中财富集中秘密</a:t>
            </a:r>
          </a:p>
        </p:txBody>
      </p:sp>
      <p:sp>
        <p:nvSpPr>
          <p:cNvPr id="2" name="矩形 1"/>
          <p:cNvSpPr/>
          <p:nvPr/>
        </p:nvSpPr>
        <p:spPr>
          <a:xfrm>
            <a:off x="265192" y="5842000"/>
            <a:ext cx="164000" cy="66470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1" name="图片 40"/>
          <p:cNvPicPr>
            <a:picLocks noChangeAspect="1"/>
          </p:cNvPicPr>
          <p:nvPr/>
        </p:nvPicPr>
        <p:blipFill>
          <a:blip r:embed="rId3"/>
          <a:stretch>
            <a:fillRect/>
          </a:stretch>
        </p:blipFill>
        <p:spPr>
          <a:xfrm>
            <a:off x="724203" y="1492130"/>
            <a:ext cx="10945165" cy="4661020"/>
          </a:xfrm>
          <a:prstGeom prst="rect">
            <a:avLst/>
          </a:prstGeom>
        </p:spPr>
      </p:pic>
      <p:grpSp>
        <p:nvGrpSpPr>
          <p:cNvPr id="42" name="组合 41"/>
          <p:cNvGrpSpPr/>
          <p:nvPr/>
        </p:nvGrpSpPr>
        <p:grpSpPr>
          <a:xfrm>
            <a:off x="1726178" y="1682457"/>
            <a:ext cx="8583047" cy="5418667"/>
            <a:chOff x="389894" y="2244177"/>
            <a:chExt cx="8583047" cy="5418667"/>
          </a:xfrm>
        </p:grpSpPr>
        <p:grpSp>
          <p:nvGrpSpPr>
            <p:cNvPr id="43" name="组合 42"/>
            <p:cNvGrpSpPr/>
            <p:nvPr/>
          </p:nvGrpSpPr>
          <p:grpSpPr>
            <a:xfrm>
              <a:off x="617417" y="2244177"/>
              <a:ext cx="8128000" cy="5418667"/>
              <a:chOff x="2032000" y="1522814"/>
              <a:chExt cx="8128000" cy="5418667"/>
            </a:xfrm>
          </p:grpSpPr>
          <p:graphicFrame>
            <p:nvGraphicFramePr>
              <p:cNvPr id="45" name="图表 44"/>
              <p:cNvGraphicFramePr/>
              <p:nvPr>
                <p:extLst>
                  <p:ext uri="{D42A27DB-BD31-4B8C-83A1-F6EECF244321}">
                    <p14:modId val="2603696102"/>
                  </p:ext>
                </p:extLst>
              </p:nvPr>
            </p:nvGraphicFramePr>
            <p:xfrm>
              <a:off x="2032000" y="1522814"/>
              <a:ext cx="8128000" cy="5418667"/>
            </p:xfrm>
            <a:graphic>
              <a:graphicData uri="http://schemas.openxmlformats.org/drawingml/2006/chart">
                <c:chart xmlns:c="http://schemas.openxmlformats.org/drawingml/2006/chart" r:id="rId4"/>
              </a:graphicData>
            </a:graphic>
          </p:graphicFrame>
          <p:sp>
            <p:nvSpPr>
              <p:cNvPr id="46" name="右箭头 39"/>
              <p:cNvSpPr/>
              <p:nvPr/>
            </p:nvSpPr>
            <p:spPr>
              <a:xfrm rot="16955220">
                <a:off x="9338662" y="3871629"/>
                <a:ext cx="599525" cy="143969"/>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文本框 46"/>
              <p:cNvSpPr txBox="1"/>
              <p:nvPr/>
            </p:nvSpPr>
            <p:spPr>
              <a:xfrm>
                <a:off x="4795185" y="3420394"/>
                <a:ext cx="934277" cy="457200"/>
              </a:xfrm>
              <a:prstGeom prst="rect">
                <a:avLst/>
              </a:prstGeom>
              <a:solidFill>
                <a:srgbClr val="D90110"/>
              </a:solidFill>
              <a:ln>
                <a:noFill/>
              </a:ln>
            </p:spPr>
            <p:txBody>
              <a:bodyPr rtlCol="0" wrap="square">
                <a:spAutoFit/>
              </a:bodyPr>
              <a:lstStyle/>
              <a:p>
                <a:r>
                  <a:rPr altLang="zh-CN" lang="en-US" smtClean="0" sz="2400">
                    <a:solidFill>
                      <a:schemeClr val="bg1"/>
                    </a:solidFill>
                    <a:latin charset="-122" panose="020b0503020204020204" pitchFamily="34" typeface="微软雅黑"/>
                    <a:ea charset="-122" panose="020b0503020204020204" pitchFamily="34" typeface="微软雅黑"/>
                  </a:rPr>
                  <a:t>1910</a:t>
                </a:r>
              </a:p>
            </p:txBody>
          </p:sp>
          <p:sp>
            <p:nvSpPr>
              <p:cNvPr id="48" name="右箭头 39"/>
              <p:cNvSpPr/>
              <p:nvPr/>
            </p:nvSpPr>
            <p:spPr>
              <a:xfrm rot="17391546">
                <a:off x="5110354" y="2742150"/>
                <a:ext cx="818486" cy="150641"/>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文本框 48"/>
              <p:cNvSpPr txBox="1"/>
              <p:nvPr/>
            </p:nvSpPr>
            <p:spPr>
              <a:xfrm>
                <a:off x="9015502" y="4316617"/>
                <a:ext cx="974689" cy="457200"/>
              </a:xfrm>
              <a:prstGeom prst="rect">
                <a:avLst/>
              </a:prstGeom>
              <a:solidFill>
                <a:srgbClr val="D90110"/>
              </a:solidFill>
              <a:ln>
                <a:noFill/>
              </a:ln>
            </p:spPr>
            <p:txBody>
              <a:bodyPr rtlCol="0" wrap="square">
                <a:spAutoFit/>
              </a:bodyPr>
              <a:lstStyle>
                <a:defPPr>
                  <a:defRPr lang="zh-CN"/>
                </a:defPPr>
                <a:lvl1pPr>
                  <a:defRPr sz="2800">
                    <a:solidFill>
                      <a:schemeClr val="bg1"/>
                    </a:solidFill>
                    <a:latin charset="-122" panose="020b0503020204020204" pitchFamily="34" typeface="微软雅黑"/>
                    <a:ea charset="-122" panose="020b0503020204020204" pitchFamily="34" typeface="微软雅黑"/>
                  </a:defRPr>
                </a:lvl1pPr>
              </a:lstStyle>
              <a:p>
                <a:r>
                  <a:rPr altLang="zh-CN" lang="en-US" sz="2400"/>
                  <a:t>2010</a:t>
                </a:r>
              </a:p>
            </p:txBody>
          </p:sp>
          <p:sp>
            <p:nvSpPr>
              <p:cNvPr id="50" name="文本框 49"/>
              <p:cNvSpPr txBox="1"/>
              <p:nvPr/>
            </p:nvSpPr>
            <p:spPr>
              <a:xfrm>
                <a:off x="7643642" y="2276233"/>
                <a:ext cx="921431" cy="457200"/>
              </a:xfrm>
              <a:prstGeom prst="rect">
                <a:avLst/>
              </a:prstGeom>
              <a:solidFill>
                <a:srgbClr val="D90110"/>
              </a:solidFill>
              <a:ln>
                <a:noFill/>
              </a:ln>
            </p:spPr>
            <p:txBody>
              <a:bodyPr rtlCol="0" wrap="square">
                <a:spAutoFit/>
              </a:bodyPr>
              <a:lstStyle>
                <a:defPPr>
                  <a:defRPr lang="zh-CN"/>
                </a:defPPr>
                <a:lvl1pPr>
                  <a:defRPr sz="2800">
                    <a:solidFill>
                      <a:schemeClr val="bg1"/>
                    </a:solidFill>
                    <a:latin charset="-122" panose="020b0503020204020204" pitchFamily="34" typeface="微软雅黑"/>
                    <a:ea charset="-122" panose="020b0503020204020204" pitchFamily="34" typeface="微软雅黑"/>
                  </a:defRPr>
                </a:lvl1pPr>
              </a:lstStyle>
              <a:p>
                <a:r>
                  <a:rPr altLang="zh-CN" lang="en-US" sz="2400"/>
                  <a:t>1960</a:t>
                </a:r>
              </a:p>
            </p:txBody>
          </p:sp>
          <p:sp>
            <p:nvSpPr>
              <p:cNvPr id="51" name="右箭头 39"/>
              <p:cNvSpPr/>
              <p:nvPr/>
            </p:nvSpPr>
            <p:spPr>
              <a:xfrm rot="6843929">
                <a:off x="7576581" y="3078328"/>
                <a:ext cx="818486" cy="150641"/>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4" name="矩形 43"/>
            <p:cNvSpPr/>
            <p:nvPr/>
          </p:nvSpPr>
          <p:spPr>
            <a:xfrm>
              <a:off x="389894" y="5865690"/>
              <a:ext cx="8583047" cy="457200"/>
            </a:xfrm>
            <a:prstGeom prst="rect">
              <a:avLst/>
            </a:prstGeom>
          </p:spPr>
          <p:txBody>
            <a:bodyPr wrap="square">
              <a:spAutoFit/>
            </a:bodyPr>
            <a:lstStyle/>
            <a:p>
              <a:pPr algn="ctr">
                <a:spcAft>
                  <a:spcPct val="0"/>
                </a:spcAft>
              </a:pPr>
              <a:r>
                <a:rPr altLang="zh-CN" kern="100" lang="en-US" sz="24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1870-2010年欧洲前10%人群的财富比重</a:t>
              </a:r>
            </a:p>
          </p:txBody>
        </p:sp>
      </p:grpSp>
    </p:spTree>
    <p:extLst>
      <p:ext uri="{BB962C8B-B14F-4D97-AF65-F5344CB8AC3E}">
        <p14:creationId val="4263978746"/>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曾经财富集中的变化</a:t>
            </a:r>
          </a:p>
        </p:txBody>
      </p:sp>
      <p:sp>
        <p:nvSpPr>
          <p:cNvPr id="21" name="矩形 20"/>
          <p:cNvSpPr/>
          <p:nvPr/>
        </p:nvSpPr>
        <p:spPr>
          <a:xfrm>
            <a:off x="265192" y="5842000"/>
            <a:ext cx="164000" cy="66470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p:cNvPicPr>
            <a:picLocks noChangeAspect="1"/>
          </p:cNvPicPr>
          <p:nvPr/>
        </p:nvPicPr>
        <p:blipFill>
          <a:blip r:embed="rId3"/>
          <a:stretch>
            <a:fillRect/>
          </a:stretch>
        </p:blipFill>
        <p:spPr>
          <a:xfrm>
            <a:off x="724203" y="1492130"/>
            <a:ext cx="10945165" cy="4661020"/>
          </a:xfrm>
          <a:prstGeom prst="rect">
            <a:avLst/>
          </a:prstGeom>
        </p:spPr>
      </p:pic>
      <p:grpSp>
        <p:nvGrpSpPr>
          <p:cNvPr id="25" name="组合 24"/>
          <p:cNvGrpSpPr/>
          <p:nvPr/>
        </p:nvGrpSpPr>
        <p:grpSpPr>
          <a:xfrm>
            <a:off x="388450" y="1958000"/>
            <a:ext cx="11306040" cy="4034855"/>
            <a:chOff x="388450" y="1958000"/>
            <a:chExt cx="11306040" cy="4034855"/>
          </a:xfrm>
        </p:grpSpPr>
        <p:graphicFrame>
          <p:nvGraphicFramePr>
            <p:cNvPr id="26" name="图表 25"/>
            <p:cNvGraphicFramePr/>
            <p:nvPr>
              <p:extLst>
                <p:ext uri="{D42A27DB-BD31-4B8C-83A1-F6EECF244321}">
                  <p14:modId val="865756591"/>
                </p:ext>
              </p:extLst>
            </p:nvPr>
          </p:nvGraphicFramePr>
          <p:xfrm>
            <a:off x="388450" y="1976424"/>
            <a:ext cx="5148279" cy="3432188"/>
          </p:xfrm>
          <a:graphic>
            <a:graphicData uri="http://schemas.openxmlformats.org/drawingml/2006/chart">
              <c:chart xmlns:c="http://schemas.openxmlformats.org/drawingml/2006/chart" r:id="rId4"/>
            </a:graphicData>
          </a:graphic>
        </p:graphicFrame>
        <p:graphicFrame>
          <p:nvGraphicFramePr>
            <p:cNvPr id="27" name="图表 26"/>
            <p:cNvGraphicFramePr/>
            <p:nvPr>
              <p:extLst>
                <p:ext uri="{D42A27DB-BD31-4B8C-83A1-F6EECF244321}">
                  <p14:modId val="2241885784"/>
                </p:ext>
              </p:extLst>
            </p:nvPr>
          </p:nvGraphicFramePr>
          <p:xfrm>
            <a:off x="6518571" y="1958000"/>
            <a:ext cx="5175919" cy="3450613"/>
          </p:xfrm>
          <a:graphic>
            <a:graphicData uri="http://schemas.openxmlformats.org/drawingml/2006/chart">
              <c:chart xmlns:c="http://schemas.openxmlformats.org/drawingml/2006/chart" r:id="rId5"/>
            </a:graphicData>
          </a:graphic>
        </p:graphicFrame>
        <p:sp>
          <p:nvSpPr>
            <p:cNvPr id="28" name="右箭头 27"/>
            <p:cNvSpPr/>
            <p:nvPr/>
          </p:nvSpPr>
          <p:spPr>
            <a:xfrm>
              <a:off x="5557611" y="3207657"/>
              <a:ext cx="1072230" cy="420914"/>
            </a:xfrm>
            <a:prstGeom prst="rightArrow">
              <a:avLst/>
            </a:prstGeom>
            <a:solidFill>
              <a:srgbClr val="D90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90716"/>
                </a:solidFill>
              </a:endParaRPr>
            </a:p>
          </p:txBody>
        </p:sp>
        <p:sp>
          <p:nvSpPr>
            <p:cNvPr id="29" name="矩形 28"/>
            <p:cNvSpPr/>
            <p:nvPr/>
          </p:nvSpPr>
          <p:spPr>
            <a:xfrm>
              <a:off x="7605831" y="3021871"/>
              <a:ext cx="1495742" cy="1463040"/>
            </a:xfrm>
            <a:prstGeom prst="rect">
              <a:avLst/>
            </a:prstGeom>
          </p:spPr>
          <p:txBody>
            <a:bodyPr wrap="none">
              <a:spAutoFit/>
            </a:bodyPr>
            <a:lstStyle/>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10%的人</a:t>
              </a:r>
            </a:p>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占有</a:t>
              </a:r>
            </a:p>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60%的财富</a:t>
              </a:r>
            </a:p>
          </p:txBody>
        </p:sp>
        <p:sp>
          <p:nvSpPr>
            <p:cNvPr id="30" name="矩形 29"/>
            <p:cNvSpPr/>
            <p:nvPr/>
          </p:nvSpPr>
          <p:spPr>
            <a:xfrm>
              <a:off x="2214719" y="3733348"/>
              <a:ext cx="1495742" cy="1463040"/>
            </a:xfrm>
            <a:prstGeom prst="rect">
              <a:avLst/>
            </a:prstGeom>
          </p:spPr>
          <p:txBody>
            <a:bodyPr wrap="none">
              <a:spAutoFit/>
            </a:bodyPr>
            <a:lstStyle/>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10%的人</a:t>
              </a:r>
            </a:p>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占有</a:t>
              </a:r>
            </a:p>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90%的财富</a:t>
              </a:r>
            </a:p>
          </p:txBody>
        </p:sp>
        <p:sp>
          <p:nvSpPr>
            <p:cNvPr id="31" name="矩形 30"/>
            <p:cNvSpPr/>
            <p:nvPr/>
          </p:nvSpPr>
          <p:spPr>
            <a:xfrm>
              <a:off x="1955371" y="5531190"/>
              <a:ext cx="2014437" cy="457200"/>
            </a:xfrm>
            <a:prstGeom prst="rect">
              <a:avLst/>
            </a:prstGeom>
          </p:spPr>
          <p:txBody>
            <a:bodyPr wrap="square">
              <a:spAutoFit/>
            </a:bodyPr>
            <a:lstStyle/>
            <a:p>
              <a:pPr>
                <a:spcAft>
                  <a:spcPct val="0"/>
                </a:spcAft>
              </a:pPr>
              <a:r>
                <a:rPr altLang="en-US" kern="100" lang="zh-CN" smtClean="0" sz="2400">
                  <a:solidFill>
                    <a:srgbClr val="D90110"/>
                  </a:solidFill>
                  <a:latin charset="-122" panose="020b0503020204020204" pitchFamily="34" typeface="微软雅黑"/>
                  <a:ea charset="-122" panose="020b0503020204020204" pitchFamily="34" typeface="微软雅黑"/>
                  <a:cs charset="0" panose="02020603050405020304" pitchFamily="18" typeface="Times New Roman"/>
                </a:rPr>
                <a:t>基尼系数0.85</a:t>
              </a:r>
            </a:p>
          </p:txBody>
        </p:sp>
        <p:sp>
          <p:nvSpPr>
            <p:cNvPr id="32" name="矩形 31"/>
            <p:cNvSpPr/>
            <p:nvPr/>
          </p:nvSpPr>
          <p:spPr>
            <a:xfrm>
              <a:off x="8353704" y="5522436"/>
              <a:ext cx="2036333" cy="457200"/>
            </a:xfrm>
            <a:prstGeom prst="rect">
              <a:avLst/>
            </a:prstGeom>
          </p:spPr>
          <p:txBody>
            <a:bodyPr wrap="square">
              <a:spAutoFit/>
            </a:bodyPr>
            <a:lstStyle/>
            <a:p>
              <a:r>
                <a:rPr altLang="en-US" kern="100" lang="zh-CN" smtClean="0" sz="2400">
                  <a:solidFill>
                    <a:srgbClr val="D90110"/>
                  </a:solidFill>
                  <a:latin charset="-122" panose="020b0503020204020204" pitchFamily="34" typeface="微软雅黑"/>
                  <a:ea charset="-122" panose="020b0503020204020204" pitchFamily="34" typeface="微软雅黑"/>
                  <a:cs charset="0" panose="02020603050405020304" pitchFamily="18" typeface="Times New Roman"/>
                </a:rPr>
                <a:t>基尼系数0.54</a:t>
              </a:r>
            </a:p>
          </p:txBody>
        </p:sp>
        <p:cxnSp>
          <p:nvCxnSpPr>
            <p:cNvPr id="33" name="直接连接符 32"/>
            <p:cNvCxnSpPr/>
            <p:nvPr/>
          </p:nvCxnSpPr>
          <p:spPr>
            <a:xfrm>
              <a:off x="890408" y="5481972"/>
              <a:ext cx="4162150" cy="0"/>
            </a:xfrm>
            <a:prstGeom prst="line">
              <a:avLst/>
            </a:prstGeom>
            <a:ln w="28575">
              <a:solidFill>
                <a:srgbClr val="D9011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051260" y="5481972"/>
              <a:ext cx="4162150" cy="0"/>
            </a:xfrm>
            <a:prstGeom prst="line">
              <a:avLst/>
            </a:prstGeom>
            <a:ln w="28575">
              <a:solidFill>
                <a:srgbClr val="D90110"/>
              </a:solidFill>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2207415" y="1561018"/>
            <a:ext cx="1795780" cy="396240"/>
          </a:xfrm>
          <a:prstGeom prst="rect">
            <a:avLst/>
          </a:prstGeom>
        </p:spPr>
        <p:txBody>
          <a:bodyPr wrap="none">
            <a:spAutoFit/>
          </a:bodyPr>
          <a:lstStyle/>
          <a:p>
            <a:r>
              <a:rPr altLang="zh-CN" kern="100" lang="en-US" sz="20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1910年的欧洲</a:t>
            </a:r>
          </a:p>
        </p:txBody>
      </p:sp>
      <p:sp>
        <p:nvSpPr>
          <p:cNvPr id="36" name="矩形 35"/>
          <p:cNvSpPr/>
          <p:nvPr/>
        </p:nvSpPr>
        <p:spPr>
          <a:xfrm>
            <a:off x="8296741" y="1561018"/>
            <a:ext cx="1795780" cy="396240"/>
          </a:xfrm>
          <a:prstGeom prst="rect">
            <a:avLst/>
          </a:prstGeom>
        </p:spPr>
        <p:txBody>
          <a:bodyPr wrap="none">
            <a:spAutoFit/>
          </a:bodyPr>
          <a:lstStyle/>
          <a:p>
            <a:r>
              <a:rPr altLang="zh-CN" kern="100" lang="en-US" smtClean="0" sz="20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1960年的欧洲</a:t>
            </a:r>
          </a:p>
        </p:txBody>
      </p:sp>
    </p:spTree>
    <p:extLst>
      <p:ext uri="{BB962C8B-B14F-4D97-AF65-F5344CB8AC3E}">
        <p14:creationId val="1957223970"/>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smtClean="0">
                <a:solidFill>
                  <a:schemeClr val="bg1"/>
                </a:solidFill>
                <a:latin charset="-122" panose="020b0800000000000000" pitchFamily="34" typeface="华康俪金黑W8(P)"/>
                <a:ea charset="-122" panose="020b0800000000000000" pitchFamily="34" typeface="华康俪金黑W8(P)"/>
              </a:rPr>
              <a:t>为什么欧洲财富集中变低了？</a:t>
            </a:r>
          </a:p>
        </p:txBody>
      </p:sp>
      <p:sp>
        <p:nvSpPr>
          <p:cNvPr id="10" name="矩形 9"/>
          <p:cNvSpPr/>
          <p:nvPr/>
        </p:nvSpPr>
        <p:spPr>
          <a:xfrm>
            <a:off x="1138335" y="1995062"/>
            <a:ext cx="10191653" cy="367626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6563142" y="3258200"/>
            <a:ext cx="2926080" cy="1188720"/>
          </a:xfrm>
          <a:prstGeom prst="rect">
            <a:avLst/>
          </a:prstGeom>
          <a:noFill/>
        </p:spPr>
        <p:txBody>
          <a:bodyPr rtlCol="0" wrap="none">
            <a:spAutoFit/>
          </a:bodyPr>
          <a:lstStyle/>
          <a:p>
            <a:r>
              <a:rPr altLang="zh-CN" lang="en-US" smtClean="0" sz="7200">
                <a:solidFill>
                  <a:schemeClr val="bg1"/>
                </a:solidFill>
                <a:latin charset="-122" panose="02010600040101010101" pitchFamily="2" typeface="华文细黑"/>
                <a:ea charset="-122" panose="02010600040101010101" pitchFamily="2" typeface="华文细黑"/>
              </a:rPr>
              <a:t>Search</a:t>
            </a:r>
          </a:p>
        </p:txBody>
      </p:sp>
      <p:sp>
        <p:nvSpPr>
          <p:cNvPr id="15" name="矩形 14"/>
          <p:cNvSpPr/>
          <p:nvPr/>
        </p:nvSpPr>
        <p:spPr>
          <a:xfrm>
            <a:off x="5643564" y="2179338"/>
            <a:ext cx="5508039" cy="3358056"/>
          </a:xfrm>
          <a:prstGeom prst="rect">
            <a:avLst/>
          </a:prstGeom>
          <a:solidFill>
            <a:srgbClr val="F0F1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740444" y="2635124"/>
            <a:ext cx="5262880" cy="396240"/>
          </a:xfrm>
          <a:prstGeom prst="rect">
            <a:avLst/>
          </a:prstGeom>
        </p:spPr>
        <p:txBody>
          <a:bodyPr wrap="none">
            <a:spAutoFit/>
          </a:bodyPr>
          <a:lstStyle/>
          <a:p>
            <a:r>
              <a:rPr altLang="en-US" b="1" lang="zh-CN" sz="2000">
                <a:solidFill>
                  <a:srgbClr val="D90110"/>
                </a:solidFill>
                <a:latin charset="-122" panose="020b0503020204020204" pitchFamily="34" typeface="微软雅黑"/>
                <a:ea charset="-122" panose="020b0503020204020204" pitchFamily="34" typeface="微软雅黑"/>
              </a:rPr>
              <a:t>财富高度集中会引发最激烈的社会矛盾：战争!</a:t>
            </a:r>
          </a:p>
        </p:txBody>
      </p:sp>
      <p:sp>
        <p:nvSpPr>
          <p:cNvPr id="16" name="矩形 15"/>
          <p:cNvSpPr/>
          <p:nvPr/>
        </p:nvSpPr>
        <p:spPr>
          <a:xfrm>
            <a:off x="5740447" y="3491020"/>
            <a:ext cx="5411158" cy="1920240"/>
          </a:xfrm>
          <a:prstGeom prst="rect">
            <a:avLst/>
          </a:prstGeom>
        </p:spPr>
        <p:txBody>
          <a:bodyPr wrap="square">
            <a:spAutoFit/>
          </a:bodyPr>
          <a:lstStyle/>
          <a:p>
            <a:pPr>
              <a:lnSpc>
                <a:spcPct val="150000"/>
              </a:lnSpc>
            </a:pPr>
            <a:r>
              <a:rPr altLang="en-US" lang="zh-CN" smtClean="0" sz="2000">
                <a:solidFill>
                  <a:schemeClr val="tx1">
                    <a:lumMod val="75000"/>
                    <a:lumOff val="25000"/>
                  </a:schemeClr>
                </a:solidFill>
                <a:latin charset="-122" panose="020b0503020204020204" pitchFamily="34" typeface="微软雅黑"/>
                <a:ea charset="-122" panose="020b0503020204020204" pitchFamily="34" typeface="微软雅黑"/>
              </a:rPr>
              <a:t>在20世纪，抹掉过去、推动社会重新洗牌、万象更新的是战争，而不是和谐民主或经济的理想行为。                                  </a:t>
            </a:r>
          </a:p>
          <a:p>
            <a:pPr>
              <a:lnSpc>
                <a:spcPct val="150000"/>
              </a:lnSpc>
            </a:pPr>
            <a:r>
              <a:rPr altLang="en-US" lang="zh-CN" smtClean="0" sz="2000">
                <a:solidFill>
                  <a:schemeClr val="tx1">
                    <a:lumMod val="75000"/>
                    <a:lumOff val="25000"/>
                  </a:schemeClr>
                </a:solidFill>
                <a:latin charset="-122" panose="020b0503020204020204" pitchFamily="34" typeface="微软雅黑"/>
                <a:ea charset="-122" panose="020b0503020204020204" pitchFamily="34" typeface="微软雅黑"/>
              </a:rPr>
              <a:t>——— 托马斯·皮凯蒂</a:t>
            </a:r>
          </a:p>
        </p:txBody>
      </p:sp>
      <p:pic>
        <p:nvPicPr>
          <p:cNvPr id="17" name="图片 16"/>
          <p:cNvPicPr>
            <a:picLocks noChangeAspect="1"/>
          </p:cNvPicPr>
          <p:nvPr/>
        </p:nvPicPr>
        <p:blipFill>
          <a:blip r:embed="rId3"/>
          <a:srcRect b="51487" l="30925" r="29118" t="17844"/>
          <a:stretch>
            <a:fillRect/>
          </a:stretch>
        </p:blipFill>
        <p:spPr>
          <a:xfrm>
            <a:off x="5724693" y="3131258"/>
            <a:ext cx="562707" cy="590843"/>
          </a:xfrm>
          <a:prstGeom prst="rect">
            <a:avLst/>
          </a:prstGeom>
        </p:spPr>
      </p:pic>
      <p:pic>
        <p:nvPicPr>
          <p:cNvPr id="18" name="图片 17"/>
          <p:cNvPicPr>
            <a:picLocks noChangeAspect="1"/>
          </p:cNvPicPr>
          <p:nvPr/>
        </p:nvPicPr>
        <p:blipFill>
          <a:blip r:embed="rId3"/>
          <a:srcRect b="51487" l="30925" r="29118" t="17844"/>
          <a:stretch>
            <a:fillRect/>
          </a:stretch>
        </p:blipFill>
        <p:spPr>
          <a:xfrm flipH="1">
            <a:off x="10485928" y="4458529"/>
            <a:ext cx="562707" cy="590843"/>
          </a:xfrm>
          <a:prstGeom prst="rect">
            <a:avLst/>
          </a:prstGeom>
        </p:spPr>
      </p:pic>
      <p:sp>
        <p:nvSpPr>
          <p:cNvPr id="19" name="矩形 18"/>
          <p:cNvSpPr/>
          <p:nvPr/>
        </p:nvSpPr>
        <p:spPr>
          <a:xfrm>
            <a:off x="265192" y="5842000"/>
            <a:ext cx="164000" cy="66470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 19"/>
          <p:cNvPicPr>
            <a:picLocks noChangeAspect="1"/>
          </p:cNvPicPr>
          <p:nvPr/>
        </p:nvPicPr>
        <p:blipFill>
          <a:blip r:embed="rId4">
            <a:extLst>
              <a:ext uri="{28A0092B-C50C-407E-A947-70E740481C1C}">
                <a14:useLocalDpi val="0"/>
              </a:ext>
            </a:extLst>
          </a:blip>
          <a:stretch>
            <a:fillRect/>
          </a:stretch>
        </p:blipFill>
        <p:spPr>
          <a:xfrm>
            <a:off x="1322100" y="2178517"/>
            <a:ext cx="4302699" cy="3358056"/>
          </a:xfrm>
          <a:prstGeom prst="rect">
            <a:avLst/>
          </a:prstGeom>
        </p:spPr>
      </p:pic>
    </p:spTree>
    <p:extLst>
      <p:ext uri="{BB962C8B-B14F-4D97-AF65-F5344CB8AC3E}">
        <p14:creationId val="188089283"/>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看看藏在历史数据中财富集中秘密</a:t>
            </a:r>
          </a:p>
        </p:txBody>
      </p:sp>
      <p:sp>
        <p:nvSpPr>
          <p:cNvPr id="2" name="矩形 1"/>
          <p:cNvSpPr/>
          <p:nvPr/>
        </p:nvSpPr>
        <p:spPr>
          <a:xfrm>
            <a:off x="265192" y="5842000"/>
            <a:ext cx="164000" cy="66470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1" name="图片 40"/>
          <p:cNvPicPr>
            <a:picLocks noChangeAspect="1"/>
          </p:cNvPicPr>
          <p:nvPr/>
        </p:nvPicPr>
        <p:blipFill>
          <a:blip r:embed="rId3"/>
          <a:stretch>
            <a:fillRect/>
          </a:stretch>
        </p:blipFill>
        <p:spPr>
          <a:xfrm>
            <a:off x="724203" y="1492130"/>
            <a:ext cx="10945165" cy="4661020"/>
          </a:xfrm>
          <a:prstGeom prst="rect">
            <a:avLst/>
          </a:prstGeom>
        </p:spPr>
      </p:pic>
      <p:graphicFrame>
        <p:nvGraphicFramePr>
          <p:cNvPr id="19" name="图表 18"/>
          <p:cNvGraphicFramePr/>
          <p:nvPr>
            <p:extLst>
              <p:ext uri="{D42A27DB-BD31-4B8C-83A1-F6EECF244321}">
                <p14:modId val="2727101396"/>
              </p:ext>
            </p:extLst>
          </p:nvPr>
        </p:nvGraphicFramePr>
        <p:xfrm>
          <a:off x="2029726" y="1563206"/>
          <a:ext cx="8128000" cy="5418667"/>
        </p:xfrm>
        <a:graphic>
          <a:graphicData uri="http://schemas.openxmlformats.org/drawingml/2006/chart">
            <c:chart xmlns:c="http://schemas.openxmlformats.org/drawingml/2006/chart" r:id="rId4"/>
          </a:graphicData>
        </a:graphic>
      </p:graphicFrame>
      <p:sp>
        <p:nvSpPr>
          <p:cNvPr id="20" name="右箭头 39"/>
          <p:cNvSpPr/>
          <p:nvPr/>
        </p:nvSpPr>
        <p:spPr>
          <a:xfrm rot="7896082">
            <a:off x="5837898" y="3151015"/>
            <a:ext cx="599525" cy="143969"/>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4614201" y="4573008"/>
            <a:ext cx="1112972"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en-US" lang="zh-CN"/>
              <a:t>大萧条</a:t>
            </a:r>
          </a:p>
        </p:txBody>
      </p:sp>
      <p:sp>
        <p:nvSpPr>
          <p:cNvPr id="22" name="文本框 21"/>
          <p:cNvSpPr txBox="1"/>
          <p:nvPr/>
        </p:nvSpPr>
        <p:spPr>
          <a:xfrm>
            <a:off x="2991648" y="3222999"/>
            <a:ext cx="839752" cy="457200"/>
          </a:xfrm>
          <a:prstGeom prst="rect">
            <a:avLst/>
          </a:prstGeom>
          <a:solidFill>
            <a:srgbClr val="D90110"/>
          </a:solidFill>
          <a:ln>
            <a:noFill/>
          </a:ln>
        </p:spPr>
        <p:txBody>
          <a:bodyPr rtlCol="0" wrap="square">
            <a:spAutoFit/>
          </a:bodyPr>
          <a:lstStyle/>
          <a:p>
            <a:r>
              <a:rPr altLang="en-US" lang="zh-CN" smtClean="0" sz="2400">
                <a:solidFill>
                  <a:schemeClr val="bg1"/>
                </a:solidFill>
                <a:latin charset="-122" panose="020b0503020204020204" pitchFamily="34" typeface="微软雅黑"/>
                <a:ea charset="-122" panose="020b0503020204020204" pitchFamily="34" typeface="微软雅黑"/>
              </a:rPr>
              <a:t>一战</a:t>
            </a:r>
          </a:p>
        </p:txBody>
      </p:sp>
      <p:sp>
        <p:nvSpPr>
          <p:cNvPr id="23" name="文本框 22"/>
          <p:cNvSpPr txBox="1"/>
          <p:nvPr/>
        </p:nvSpPr>
        <p:spPr>
          <a:xfrm>
            <a:off x="5949228" y="2389212"/>
            <a:ext cx="801310"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en-US" lang="zh-CN"/>
              <a:t>二战</a:t>
            </a:r>
          </a:p>
        </p:txBody>
      </p:sp>
      <p:sp>
        <p:nvSpPr>
          <p:cNvPr id="24" name="文本框 23"/>
          <p:cNvSpPr txBox="1"/>
          <p:nvPr/>
        </p:nvSpPr>
        <p:spPr>
          <a:xfrm>
            <a:off x="8010775" y="3305415"/>
            <a:ext cx="1442238"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en-US" lang="zh-CN"/>
              <a:t>资本管制</a:t>
            </a:r>
          </a:p>
        </p:txBody>
      </p:sp>
      <p:sp>
        <p:nvSpPr>
          <p:cNvPr id="25" name="右箭头 39"/>
          <p:cNvSpPr/>
          <p:nvPr/>
        </p:nvSpPr>
        <p:spPr>
          <a:xfrm rot="19408268">
            <a:off x="3790738" y="3109557"/>
            <a:ext cx="818486" cy="150641"/>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右箭头 39"/>
          <p:cNvSpPr/>
          <p:nvPr/>
        </p:nvSpPr>
        <p:spPr>
          <a:xfrm rot="19752734">
            <a:off x="5412791" y="4204414"/>
            <a:ext cx="800349" cy="147303"/>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右箭头 39"/>
          <p:cNvSpPr/>
          <p:nvPr/>
        </p:nvSpPr>
        <p:spPr>
          <a:xfrm rot="9013445">
            <a:off x="7128786" y="4034946"/>
            <a:ext cx="899016" cy="165463"/>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754867" y="1589702"/>
            <a:ext cx="10914501" cy="457200"/>
          </a:xfrm>
          <a:prstGeom prst="rect">
            <a:avLst/>
          </a:prstGeom>
        </p:spPr>
        <p:txBody>
          <a:bodyPr wrap="square">
            <a:spAutoFit/>
          </a:bodyPr>
          <a:lstStyle/>
          <a:p>
            <a:pPr algn="ctr">
              <a:spcAft>
                <a:spcPct val="0"/>
              </a:spcAft>
            </a:pPr>
            <a:r>
              <a:rPr altLang="en-US" kern="100" lang="zh-CN" smtClean="0" sz="2400">
                <a:solidFill>
                  <a:srgbClr val="D90110"/>
                </a:solidFill>
                <a:latin charset="-122" panose="020b0503020204020204" pitchFamily="34" typeface="微软雅黑"/>
                <a:ea charset="-122" panose="020b0503020204020204" pitchFamily="34" typeface="微软雅黑"/>
                <a:cs charset="0" panose="02020603050405020304" pitchFamily="18" typeface="Times New Roman"/>
              </a:rPr>
              <a:t>“富不过三代”的法国版</a:t>
            </a:r>
          </a:p>
        </p:txBody>
      </p:sp>
      <p:sp>
        <p:nvSpPr>
          <p:cNvPr id="3" name="矩形 2"/>
          <p:cNvSpPr/>
          <p:nvPr/>
        </p:nvSpPr>
        <p:spPr>
          <a:xfrm>
            <a:off x="754867" y="5492464"/>
            <a:ext cx="10914501" cy="457200"/>
          </a:xfrm>
          <a:prstGeom prst="rect">
            <a:avLst/>
          </a:prstGeom>
        </p:spPr>
        <p:txBody>
          <a:bodyPr wrap="square">
            <a:spAutoFit/>
          </a:bodyPr>
          <a:lstStyle/>
          <a:p>
            <a:pPr algn="ctr"/>
            <a:r>
              <a:rPr altLang="en-US" kern="100" lang="zh-CN" sz="24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战争让法国继承财富占财富总额的比重急剧下降</a:t>
            </a:r>
          </a:p>
        </p:txBody>
      </p:sp>
      <p:cxnSp>
        <p:nvCxnSpPr>
          <p:cNvPr id="30" name="直接连接符 29"/>
          <p:cNvCxnSpPr/>
          <p:nvPr/>
        </p:nvCxnSpPr>
        <p:spPr>
          <a:xfrm>
            <a:off x="1930400" y="5408613"/>
            <a:ext cx="8636000" cy="0"/>
          </a:xfrm>
          <a:prstGeom prst="line">
            <a:avLst/>
          </a:prstGeom>
          <a:ln w="28575">
            <a:solidFill>
              <a:srgbClr val="D901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035330279"/>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4" name="图片 53"/>
          <p:cNvPicPr>
            <a:picLocks noChangeAspect="1"/>
          </p:cNvPicPr>
          <p:nvPr/>
        </p:nvPicPr>
        <p:blipFill>
          <a:blip r:embed="rId3">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和平时代又是资本玩家的时代</a:t>
            </a:r>
          </a:p>
        </p:txBody>
      </p:sp>
      <p:sp>
        <p:nvSpPr>
          <p:cNvPr id="2" name="矩形 1"/>
          <p:cNvSpPr/>
          <p:nvPr/>
        </p:nvSpPr>
        <p:spPr>
          <a:xfrm>
            <a:off x="265192" y="5842000"/>
            <a:ext cx="164000" cy="66470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1" name="图片 40"/>
          <p:cNvPicPr>
            <a:picLocks noChangeAspect="1"/>
          </p:cNvPicPr>
          <p:nvPr/>
        </p:nvPicPr>
        <p:blipFill>
          <a:blip r:embed="rId4"/>
          <a:stretch>
            <a:fillRect/>
          </a:stretch>
        </p:blipFill>
        <p:spPr>
          <a:xfrm>
            <a:off x="724203" y="1492130"/>
            <a:ext cx="10945165" cy="4661020"/>
          </a:xfrm>
          <a:prstGeom prst="rect">
            <a:avLst/>
          </a:prstGeom>
        </p:spPr>
      </p:pic>
      <p:graphicFrame>
        <p:nvGraphicFramePr>
          <p:cNvPr id="42" name="图表 41"/>
          <p:cNvGraphicFramePr/>
          <p:nvPr>
            <p:extLst>
              <p:ext uri="{D42A27DB-BD31-4B8C-83A1-F6EECF244321}">
                <p14:modId val="605238633"/>
              </p:ext>
            </p:extLst>
          </p:nvPr>
        </p:nvGraphicFramePr>
        <p:xfrm>
          <a:off x="2021109" y="1973803"/>
          <a:ext cx="8128000" cy="5418667"/>
        </p:xfrm>
        <a:graphic>
          <a:graphicData uri="http://schemas.openxmlformats.org/drawingml/2006/chart">
            <c:chart xmlns:c="http://schemas.openxmlformats.org/drawingml/2006/chart" r:id="rId5"/>
          </a:graphicData>
        </a:graphic>
      </p:graphicFrame>
      <p:sp>
        <p:nvSpPr>
          <p:cNvPr id="43" name="文本框 42"/>
          <p:cNvSpPr txBox="1"/>
          <p:nvPr/>
        </p:nvSpPr>
        <p:spPr>
          <a:xfrm>
            <a:off x="8331380" y="1973803"/>
            <a:ext cx="2765951"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zh-CN" lang="en-US"/>
              <a:t>2010年后的预测值</a:t>
            </a:r>
          </a:p>
        </p:txBody>
      </p:sp>
      <p:sp>
        <p:nvSpPr>
          <p:cNvPr id="44" name="右箭头 39"/>
          <p:cNvSpPr/>
          <p:nvPr/>
        </p:nvSpPr>
        <p:spPr>
          <a:xfrm rot="4834697">
            <a:off x="9016754" y="2720419"/>
            <a:ext cx="768904" cy="165463"/>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p:cNvSpPr txBox="1"/>
          <p:nvPr/>
        </p:nvSpPr>
        <p:spPr>
          <a:xfrm>
            <a:off x="6452215" y="1973803"/>
            <a:ext cx="1415924"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en-US" lang="zh-CN"/>
              <a:t>经济竞争</a:t>
            </a:r>
          </a:p>
        </p:txBody>
      </p:sp>
      <p:sp>
        <p:nvSpPr>
          <p:cNvPr id="46" name="文本框 45"/>
          <p:cNvSpPr txBox="1"/>
          <p:nvPr/>
        </p:nvSpPr>
        <p:spPr>
          <a:xfrm>
            <a:off x="8331380" y="4383150"/>
            <a:ext cx="1787829"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en-US" lang="zh-CN" smtClean="0"/>
              <a:t>经济全球化</a:t>
            </a:r>
          </a:p>
        </p:txBody>
      </p:sp>
      <p:sp>
        <p:nvSpPr>
          <p:cNvPr id="47" name="右箭头 39"/>
          <p:cNvSpPr/>
          <p:nvPr/>
        </p:nvSpPr>
        <p:spPr>
          <a:xfrm rot="18134774">
            <a:off x="8747094" y="3876100"/>
            <a:ext cx="899016" cy="165463"/>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右箭头 39"/>
          <p:cNvSpPr/>
          <p:nvPr/>
        </p:nvSpPr>
        <p:spPr>
          <a:xfrm rot="2181868">
            <a:off x="7791847" y="2683283"/>
            <a:ext cx="1311535" cy="195314"/>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文本框 48"/>
          <p:cNvSpPr txBox="1"/>
          <p:nvPr/>
        </p:nvSpPr>
        <p:spPr>
          <a:xfrm>
            <a:off x="2649243" y="3618071"/>
            <a:ext cx="1008865"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en-US" lang="zh-CN"/>
              <a:t>一战</a:t>
            </a:r>
          </a:p>
        </p:txBody>
      </p:sp>
      <p:sp>
        <p:nvSpPr>
          <p:cNvPr id="50" name="右箭头 39"/>
          <p:cNvSpPr/>
          <p:nvPr/>
        </p:nvSpPr>
        <p:spPr>
          <a:xfrm rot="19408268">
            <a:off x="3572430" y="3470644"/>
            <a:ext cx="818486" cy="150641"/>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754867" y="5492464"/>
            <a:ext cx="10914501" cy="457200"/>
          </a:xfrm>
          <a:prstGeom prst="rect">
            <a:avLst/>
          </a:prstGeom>
        </p:spPr>
        <p:txBody>
          <a:bodyPr wrap="square">
            <a:spAutoFit/>
          </a:bodyPr>
          <a:lstStyle/>
          <a:p>
            <a:pPr algn="ctr"/>
            <a:r>
              <a:rPr altLang="en-US" kern="100" lang="zh-CN" smtClean="0" sz="24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仅用半个世纪，法国继承财富占财富总额比重又上升到一战前水平</a:t>
            </a:r>
          </a:p>
        </p:txBody>
      </p:sp>
      <p:cxnSp>
        <p:nvCxnSpPr>
          <p:cNvPr id="53" name="直接连接符 52"/>
          <p:cNvCxnSpPr/>
          <p:nvPr/>
        </p:nvCxnSpPr>
        <p:spPr>
          <a:xfrm>
            <a:off x="1930400" y="5408613"/>
            <a:ext cx="8636000" cy="0"/>
          </a:xfrm>
          <a:prstGeom prst="line">
            <a:avLst/>
          </a:prstGeom>
          <a:ln w="28575">
            <a:solidFill>
              <a:srgbClr val="D901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895413508"/>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smtClean="0">
                <a:solidFill>
                  <a:schemeClr val="bg1"/>
                </a:solidFill>
                <a:latin charset="-122" panose="020b0800000000000000" pitchFamily="34" typeface="华康俪金黑W8(P)"/>
                <a:ea charset="-122" panose="020b0800000000000000" pitchFamily="34" typeface="华康俪金黑W8(P)"/>
              </a:rPr>
              <a:t>再看看美国财富集中历史数据</a:t>
            </a:r>
          </a:p>
        </p:txBody>
      </p:sp>
      <p:sp>
        <p:nvSpPr>
          <p:cNvPr id="2" name="矩形 1"/>
          <p:cNvSpPr/>
          <p:nvPr/>
        </p:nvSpPr>
        <p:spPr>
          <a:xfrm>
            <a:off x="265192" y="5842000"/>
            <a:ext cx="164000" cy="66470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1" name="图片 40"/>
          <p:cNvPicPr>
            <a:picLocks noChangeAspect="1"/>
          </p:cNvPicPr>
          <p:nvPr/>
        </p:nvPicPr>
        <p:blipFill>
          <a:blip r:embed="rId3"/>
          <a:stretch>
            <a:fillRect/>
          </a:stretch>
        </p:blipFill>
        <p:spPr>
          <a:xfrm>
            <a:off x="724203" y="1492130"/>
            <a:ext cx="10945165" cy="4661020"/>
          </a:xfrm>
          <a:prstGeom prst="rect">
            <a:avLst/>
          </a:prstGeom>
        </p:spPr>
      </p:pic>
      <p:sp>
        <p:nvSpPr>
          <p:cNvPr id="51" name="矩形 50"/>
          <p:cNvSpPr/>
          <p:nvPr/>
        </p:nvSpPr>
        <p:spPr>
          <a:xfrm>
            <a:off x="754867" y="5492464"/>
            <a:ext cx="10914501" cy="457200"/>
          </a:xfrm>
          <a:prstGeom prst="rect">
            <a:avLst/>
          </a:prstGeom>
        </p:spPr>
        <p:txBody>
          <a:bodyPr wrap="square">
            <a:spAutoFit/>
          </a:bodyPr>
          <a:lstStyle/>
          <a:p>
            <a:pPr algn="ctr"/>
            <a:r>
              <a:rPr altLang="zh-CN" kern="100" lang="en-US" sz="24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21世纪由于图中三种原因，资本主义回归，贫富差距再次拉大</a:t>
            </a:r>
          </a:p>
        </p:txBody>
      </p:sp>
      <p:grpSp>
        <p:nvGrpSpPr>
          <p:cNvPr id="10" name="组合 9"/>
          <p:cNvGrpSpPr/>
          <p:nvPr/>
        </p:nvGrpSpPr>
        <p:grpSpPr>
          <a:xfrm>
            <a:off x="2181225" y="1589702"/>
            <a:ext cx="8128000" cy="5418667"/>
            <a:chOff x="2181225" y="1235936"/>
            <a:chExt cx="8128000" cy="5418667"/>
          </a:xfrm>
        </p:grpSpPr>
        <p:graphicFrame>
          <p:nvGraphicFramePr>
            <p:cNvPr id="19" name="图表 18"/>
            <p:cNvGraphicFramePr/>
            <p:nvPr>
              <p:extLst>
                <p:ext uri="{D42A27DB-BD31-4B8C-83A1-F6EECF244321}">
                  <p14:modId val="3834589859"/>
                </p:ext>
              </p:extLst>
            </p:nvPr>
          </p:nvGraphicFramePr>
          <p:xfrm>
            <a:off x="2181225" y="1235936"/>
            <a:ext cx="8128000" cy="5418667"/>
          </p:xfrm>
          <a:graphic>
            <a:graphicData uri="http://schemas.openxmlformats.org/drawingml/2006/chart">
              <c:chart xmlns:c="http://schemas.openxmlformats.org/drawingml/2006/chart" r:id="rId4"/>
            </a:graphicData>
          </a:graphic>
        </p:graphicFrame>
        <p:sp>
          <p:nvSpPr>
            <p:cNvPr id="20" name="右箭头 39"/>
            <p:cNvSpPr/>
            <p:nvPr/>
          </p:nvSpPr>
          <p:spPr>
            <a:xfrm rot="20878476">
              <a:off x="7296578" y="2483055"/>
              <a:ext cx="1652514" cy="324268"/>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3271628" y="3964889"/>
              <a:ext cx="795716"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en-US" lang="zh-CN"/>
                <a:t>一战</a:t>
              </a:r>
            </a:p>
          </p:txBody>
        </p:sp>
        <p:sp>
          <p:nvSpPr>
            <p:cNvPr id="22" name="右箭头 39"/>
            <p:cNvSpPr/>
            <p:nvPr/>
          </p:nvSpPr>
          <p:spPr>
            <a:xfrm rot="18256496">
              <a:off x="3418558" y="3397440"/>
              <a:ext cx="1045602" cy="198255"/>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7698643" y="3964891"/>
              <a:ext cx="2334356"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en-US" lang="zh-CN"/>
                <a:t>超级经理人出现</a:t>
              </a:r>
            </a:p>
          </p:txBody>
        </p:sp>
        <p:sp>
          <p:nvSpPr>
            <p:cNvPr id="24" name="右箭头 39"/>
            <p:cNvSpPr/>
            <p:nvPr/>
          </p:nvSpPr>
          <p:spPr>
            <a:xfrm rot="17927934">
              <a:off x="8883271" y="3282679"/>
              <a:ext cx="1045602" cy="198255"/>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5878959" y="2700454"/>
              <a:ext cx="1409715"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en-US" lang="zh-CN"/>
                <a:t>技术进步</a:t>
              </a:r>
            </a:p>
          </p:txBody>
        </p:sp>
        <p:sp>
          <p:nvSpPr>
            <p:cNvPr id="26" name="文本框 25"/>
            <p:cNvSpPr txBox="1"/>
            <p:nvPr/>
          </p:nvSpPr>
          <p:spPr>
            <a:xfrm>
              <a:off x="5878959" y="1785043"/>
              <a:ext cx="2319842"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en-US" lang="zh-CN"/>
                <a:t>教育培训不平等</a:t>
              </a:r>
            </a:p>
          </p:txBody>
        </p:sp>
        <p:sp>
          <p:nvSpPr>
            <p:cNvPr id="27" name="右箭头 39"/>
            <p:cNvSpPr/>
            <p:nvPr/>
          </p:nvSpPr>
          <p:spPr>
            <a:xfrm rot="478649">
              <a:off x="8544551" y="1998538"/>
              <a:ext cx="1045602" cy="198255"/>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 name="矩形 27"/>
          <p:cNvSpPr/>
          <p:nvPr/>
        </p:nvSpPr>
        <p:spPr>
          <a:xfrm>
            <a:off x="754867" y="1589702"/>
            <a:ext cx="10914501" cy="457200"/>
          </a:xfrm>
          <a:prstGeom prst="rect">
            <a:avLst/>
          </a:prstGeom>
        </p:spPr>
        <p:txBody>
          <a:bodyPr wrap="square">
            <a:spAutoFit/>
          </a:bodyPr>
          <a:lstStyle/>
          <a:p>
            <a:pPr algn="ctr">
              <a:spcAft>
                <a:spcPct val="0"/>
              </a:spcAft>
            </a:pPr>
            <a:r>
              <a:rPr altLang="zh-CN" kern="100" lang="en-US" sz="24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1900-2010年美国前10人群收入比重</a:t>
            </a:r>
          </a:p>
        </p:txBody>
      </p:sp>
      <p:cxnSp>
        <p:nvCxnSpPr>
          <p:cNvPr id="29" name="直接连接符 28"/>
          <p:cNvCxnSpPr/>
          <p:nvPr/>
        </p:nvCxnSpPr>
        <p:spPr>
          <a:xfrm>
            <a:off x="1930400" y="5408613"/>
            <a:ext cx="8636000" cy="0"/>
          </a:xfrm>
          <a:prstGeom prst="line">
            <a:avLst/>
          </a:prstGeom>
          <a:ln w="28575">
            <a:solidFill>
              <a:srgbClr val="D901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90029891"/>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美国怎么劳动收入集中度更大？</a:t>
            </a:r>
          </a:p>
        </p:txBody>
      </p:sp>
      <p:sp>
        <p:nvSpPr>
          <p:cNvPr id="2" name="矩形 1"/>
          <p:cNvSpPr/>
          <p:nvPr/>
        </p:nvSpPr>
        <p:spPr>
          <a:xfrm>
            <a:off x="265192" y="5842000"/>
            <a:ext cx="164000" cy="66470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1138335" y="1995062"/>
            <a:ext cx="10191653" cy="367626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p:cNvSpPr txBox="1"/>
          <p:nvPr/>
        </p:nvSpPr>
        <p:spPr>
          <a:xfrm>
            <a:off x="6563142" y="3258200"/>
            <a:ext cx="2926080" cy="1188720"/>
          </a:xfrm>
          <a:prstGeom prst="rect">
            <a:avLst/>
          </a:prstGeom>
          <a:noFill/>
        </p:spPr>
        <p:txBody>
          <a:bodyPr rtlCol="0" wrap="none">
            <a:spAutoFit/>
          </a:bodyPr>
          <a:lstStyle/>
          <a:p>
            <a:r>
              <a:rPr altLang="zh-CN" lang="en-US" smtClean="0" sz="7200">
                <a:solidFill>
                  <a:schemeClr val="bg1"/>
                </a:solidFill>
                <a:latin charset="-122" panose="02010600040101010101" pitchFamily="2" typeface="华文细黑"/>
                <a:ea charset="-122" panose="02010600040101010101" pitchFamily="2" typeface="华文细黑"/>
              </a:rPr>
              <a:t>Search</a:t>
            </a:r>
          </a:p>
        </p:txBody>
      </p:sp>
      <p:sp>
        <p:nvSpPr>
          <p:cNvPr id="33" name="矩形 32"/>
          <p:cNvSpPr/>
          <p:nvPr/>
        </p:nvSpPr>
        <p:spPr>
          <a:xfrm>
            <a:off x="5643564" y="2179338"/>
            <a:ext cx="5508039" cy="3358056"/>
          </a:xfrm>
          <a:prstGeom prst="rect">
            <a:avLst/>
          </a:prstGeom>
          <a:solidFill>
            <a:srgbClr val="F0F1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6234161" y="2915502"/>
            <a:ext cx="4917442" cy="2011680"/>
          </a:xfrm>
          <a:prstGeom prst="rect">
            <a:avLst/>
          </a:prstGeom>
        </p:spPr>
        <p:txBody>
          <a:bodyPr wrap="square">
            <a:spAutoFit/>
          </a:bodyPr>
          <a:lstStyle/>
          <a:p>
            <a:pPr>
              <a:lnSpc>
                <a:spcPct val="150000"/>
              </a:lnSpc>
            </a:pPr>
            <a:r>
              <a:rPr altLang="en-US" b="1" lang="zh-CN" smtClean="0" sz="2800">
                <a:solidFill>
                  <a:schemeClr val="tx1">
                    <a:lumMod val="75000"/>
                    <a:lumOff val="25000"/>
                  </a:schemeClr>
                </a:solidFill>
                <a:latin charset="-122" panose="020b0503020204020204" pitchFamily="34" typeface="微软雅黑"/>
                <a:ea charset="-122" panose="020b0503020204020204" pitchFamily="34" typeface="微软雅黑"/>
              </a:rPr>
              <a:t>超级经理人出现：</a:t>
            </a:r>
          </a:p>
          <a:p>
            <a:pPr>
              <a:lnSpc>
                <a:spcPct val="150000"/>
              </a:lnSpc>
            </a:pPr>
            <a:r>
              <a:rPr altLang="en-US" b="1" lang="zh-CN" smtClean="0" sz="2800">
                <a:solidFill>
                  <a:schemeClr val="tx1">
                    <a:lumMod val="75000"/>
                    <a:lumOff val="25000"/>
                  </a:schemeClr>
                </a:solidFill>
                <a:latin charset="-122" panose="020b0503020204020204" pitchFamily="34" typeface="微软雅黑"/>
                <a:ea charset="-122" panose="020b0503020204020204" pitchFamily="34" typeface="微软雅黑"/>
              </a:rPr>
              <a:t>高管可以自定薪资</a:t>
            </a:r>
          </a:p>
          <a:p>
            <a:pPr>
              <a:lnSpc>
                <a:spcPct val="150000"/>
              </a:lnSpc>
            </a:pPr>
            <a:r>
              <a:rPr altLang="en-US" b="1" lang="zh-CN" smtClean="0" sz="2800">
                <a:solidFill>
                  <a:schemeClr val="tx1">
                    <a:lumMod val="75000"/>
                    <a:lumOff val="25000"/>
                  </a:schemeClr>
                </a:solidFill>
                <a:latin charset="-122" panose="020b0503020204020204" pitchFamily="34" typeface="微软雅黑"/>
                <a:ea charset="-122" panose="020b0503020204020204" pitchFamily="34" typeface="微软雅黑"/>
              </a:rPr>
              <a:t>社会默认高岗位高工资</a:t>
            </a:r>
          </a:p>
        </p:txBody>
      </p:sp>
      <p:pic>
        <p:nvPicPr>
          <p:cNvPr id="38" name="图片 37"/>
          <p:cNvPicPr>
            <a:picLocks noChangeAspect="1"/>
          </p:cNvPicPr>
          <p:nvPr/>
        </p:nvPicPr>
        <p:blipFill>
          <a:blip r:embed="rId3">
            <a:extLst>
              <a:ext uri="{BEBA8EAE-BF5A-486C-A8C5-ECC9F3942E4B}">
                <a14:imgProps>
                  <a14:imgLayer r:embed="rId4">
                    <a14:imgEffect>
                      <a14:saturation sat="66000"/>
                    </a14:imgEffect>
                  </a14:imgLayer>
                </a14:imgProps>
              </a:ext>
              <a:ext uri="{28A0092B-C50C-407E-A947-70E740481C1C}">
                <a14:useLocalDpi val="0"/>
              </a:ext>
            </a:extLst>
          </a:blip>
          <a:srcRect b="43096"/>
          <a:stretch>
            <a:fillRect/>
          </a:stretch>
        </p:blipFill>
        <p:spPr>
          <a:xfrm>
            <a:off x="1350371" y="2179338"/>
            <a:ext cx="4308946" cy="3350605"/>
          </a:xfrm>
          <a:prstGeom prst="rect">
            <a:avLst/>
          </a:prstGeom>
        </p:spPr>
      </p:pic>
      <p:sp>
        <p:nvSpPr>
          <p:cNvPr id="39" name="矩形 38"/>
          <p:cNvSpPr/>
          <p:nvPr/>
        </p:nvSpPr>
        <p:spPr>
          <a:xfrm>
            <a:off x="1472921" y="4011501"/>
            <a:ext cx="3005951" cy="701731"/>
          </a:xfrm>
          <a:prstGeom prst="rect">
            <a:avLst/>
          </a:prstGeom>
        </p:spPr>
        <p:txBody>
          <a:bodyPr anchor="ctr" bIns="45720" lIns="91440" rIns="91440" rtlCol="0" tIns="45720" vert="horz">
            <a:normAutofit/>
          </a:bodyPr>
          <a:lstStyle/>
          <a:p>
            <a:pPr>
              <a:lnSpc>
                <a:spcPct val="90000"/>
              </a:lnSpc>
              <a:spcBef>
                <a:spcPct val="0"/>
              </a:spcBef>
            </a:pPr>
            <a:r>
              <a:rPr altLang="en-US" lang="zh-CN" smtClean="0" sz="4400">
                <a:solidFill>
                  <a:schemeClr val="bg1"/>
                </a:solidFill>
                <a:latin charset="-122" panose="020b0800000000000000" pitchFamily="34" typeface="华康俪金黑W8(P)"/>
                <a:ea charset="-122" panose="020b0800000000000000" pitchFamily="34" typeface="华康俪金黑W8(P)"/>
                <a:cs typeface="+mj-cs"/>
              </a:rPr>
              <a:t>超级经理人</a:t>
            </a:r>
          </a:p>
        </p:txBody>
      </p:sp>
      <p:sp>
        <p:nvSpPr>
          <p:cNvPr id="7" name="矩形 6"/>
          <p:cNvSpPr/>
          <p:nvPr/>
        </p:nvSpPr>
        <p:spPr>
          <a:xfrm>
            <a:off x="1583133" y="4613950"/>
            <a:ext cx="2696342" cy="396240"/>
          </a:xfrm>
          <a:prstGeom prst="rect">
            <a:avLst/>
          </a:prstGeom>
        </p:spPr>
        <p:txBody>
          <a:bodyPr wrap="square">
            <a:spAutoFit/>
          </a:bodyPr>
          <a:lstStyle/>
          <a:p>
            <a:pPr algn="dist"/>
            <a:r>
              <a:rPr altLang="en-US" lang="zh-CN" sz="2000">
                <a:solidFill>
                  <a:schemeClr val="bg1"/>
                </a:solidFill>
              </a:rPr>
              <a:t>The super manager</a:t>
            </a:r>
          </a:p>
        </p:txBody>
      </p:sp>
      <p:cxnSp>
        <p:nvCxnSpPr>
          <p:cNvPr id="11" name="直接连接符 10"/>
          <p:cNvCxnSpPr/>
          <p:nvPr/>
        </p:nvCxnSpPr>
        <p:spPr>
          <a:xfrm>
            <a:off x="1583134" y="4679950"/>
            <a:ext cx="26963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293238546"/>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未来会如何呢？</a:t>
            </a:r>
          </a:p>
        </p:txBody>
      </p:sp>
      <p:grpSp>
        <p:nvGrpSpPr>
          <p:cNvPr id="9" name="组合 8"/>
          <p:cNvGrpSpPr/>
          <p:nvPr/>
        </p:nvGrpSpPr>
        <p:grpSpPr>
          <a:xfrm>
            <a:off x="1473201" y="1412875"/>
            <a:ext cx="9194800" cy="4898138"/>
            <a:chOff x="6906843" y="2602000"/>
            <a:chExt cx="3749557" cy="3288728"/>
          </a:xfrm>
        </p:grpSpPr>
        <p:pic>
          <p:nvPicPr>
            <p:cNvPr id="16" name="图片 15"/>
            <p:cNvPicPr>
              <a:picLocks noChangeAspect="1"/>
            </p:cNvPicPr>
            <p:nvPr/>
          </p:nvPicPr>
          <p:blipFill>
            <a:blip r:embed="rId3"/>
            <a:stretch>
              <a:fillRect/>
            </a:stretch>
          </p:blipFill>
          <p:spPr>
            <a:xfrm>
              <a:off x="6906843" y="2602000"/>
              <a:ext cx="3749557" cy="3288728"/>
            </a:xfrm>
            <a:prstGeom prst="roundRect">
              <a:avLst>
                <a:gd fmla="val 3427" name="adj"/>
              </a:avLst>
            </a:prstGeom>
          </p:spPr>
        </p:pic>
        <p:sp>
          <p:nvSpPr>
            <p:cNvPr id="19" name="文本框 18"/>
            <p:cNvSpPr txBox="1"/>
            <p:nvPr/>
          </p:nvSpPr>
          <p:spPr>
            <a:xfrm>
              <a:off x="7000656" y="4571374"/>
              <a:ext cx="3597968" cy="1166506"/>
            </a:xfrm>
            <a:prstGeom prst="rect">
              <a:avLst/>
            </a:prstGeom>
          </p:spPr>
          <p:txBody>
            <a:bodyPr wrap="square">
              <a:spAutoFit/>
            </a:bodyPr>
            <a:lstStyle>
              <a:defPPr>
                <a:defRPr lang="zh-CN"/>
              </a:defPPr>
              <a:lvl1pPr>
                <a:lnSpc>
                  <a:spcPct val="150000"/>
                </a:lnSpc>
                <a:defRPr b="1" sz="28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b="0" lang="zh-CN" sz="2400"/>
                <a:t>国际慈善组织乐施会发布的一份报告称，如果不平等的上升趋势得不到有效遏制，2016年全球最富有的1%人口所拥有的财富将超过其余99%人口的财富总和。</a:t>
              </a:r>
            </a:p>
          </p:txBody>
        </p:sp>
        <p:sp>
          <p:nvSpPr>
            <p:cNvPr id="20" name="矩形 19"/>
            <p:cNvSpPr/>
            <p:nvPr/>
          </p:nvSpPr>
          <p:spPr>
            <a:xfrm>
              <a:off x="6901328" y="4453620"/>
              <a:ext cx="74577" cy="675345"/>
            </a:xfrm>
            <a:prstGeom prst="rect">
              <a:avLst/>
            </a:prstGeom>
            <a:solidFill>
              <a:srgbClr val="D90110"/>
            </a:solidFill>
          </p:spPr>
          <p:txBody>
            <a:bodyPr anchor="ctr" rtlCol="0" wrap="none">
              <a:spAutoFit/>
            </a:bodyPr>
            <a:lstStyle/>
            <a:p>
              <a:pPr algn="ctr"/>
              <a:endParaRPr altLang="en-US" lang="zh-CN" sz="6000">
                <a:solidFill>
                  <a:schemeClr val="tx2"/>
                </a:solidFill>
                <a:latin typeface="+mj-ea"/>
                <a:ea typeface="+mj-ea"/>
              </a:endParaRPr>
            </a:p>
          </p:txBody>
        </p:sp>
      </p:grpSp>
      <p:sp>
        <p:nvSpPr>
          <p:cNvPr id="22" name="矩形 21"/>
          <p:cNvSpPr/>
          <p:nvPr/>
        </p:nvSpPr>
        <p:spPr>
          <a:xfrm>
            <a:off x="265192" y="5842000"/>
            <a:ext cx="164000" cy="66470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4">
            <a:extLst>
              <a:ext uri="{28A0092B-C50C-407E-A947-70E740481C1C}">
                <a14:useLocalDpi val="0"/>
              </a:ext>
            </a:extLst>
          </a:blip>
          <a:stretch>
            <a:fillRect/>
          </a:stretch>
        </p:blipFill>
        <p:spPr>
          <a:xfrm>
            <a:off x="1478386" y="1596789"/>
            <a:ext cx="9184428" cy="2606721"/>
          </a:xfrm>
          <a:prstGeom prst="rect">
            <a:avLst/>
          </a:prstGeom>
        </p:spPr>
      </p:pic>
      <p:pic>
        <p:nvPicPr>
          <p:cNvPr id="13" name="图片 12"/>
          <p:cNvPicPr>
            <a:picLocks noChangeAspect="1"/>
          </p:cNvPicPr>
          <p:nvPr/>
        </p:nvPicPr>
        <p:blipFill>
          <a:blip r:embed="rId5">
            <a:extLst>
              <a:ext uri="{BEBA8EAE-BF5A-486C-A8C5-ECC9F3942E4B}">
                <a14:imgProps>
                  <a14:imgLayer xmlns:d3p1="http://schemas.openxmlformats.org/officeDocument/2006/relationships" d3p1:embed="">
                    <a14:imgEffect>
                      <a14:artisticGlowEdges/>
                    </a14:imgEffect>
                  </a14:imgLayer>
                </a14:imgProps>
              </a:ext>
              <a:ext uri="{28A0092B-C50C-407E-A947-70E740481C1C}">
                <a14:useLocalDpi val="0"/>
              </a:ext>
            </a:extLst>
          </a:blip>
          <a:stretch>
            <a:fillRect/>
          </a:stretch>
        </p:blipFill>
        <p:spPr>
          <a:xfrm>
            <a:off x="1355837" y="2370563"/>
            <a:ext cx="6035563" cy="1048603"/>
          </a:xfrm>
          <a:prstGeom prst="rect">
            <a:avLst/>
          </a:prstGeom>
        </p:spPr>
      </p:pic>
    </p:spTree>
    <p:extLst>
      <p:ext uri="{BB962C8B-B14F-4D97-AF65-F5344CB8AC3E}">
        <p14:creationId val="1361818753"/>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如果采用了我的办法…</a:t>
            </a:r>
          </a:p>
        </p:txBody>
      </p:sp>
      <p:sp>
        <p:nvSpPr>
          <p:cNvPr id="2" name="矩形 1"/>
          <p:cNvSpPr/>
          <p:nvPr/>
        </p:nvSpPr>
        <p:spPr>
          <a:xfrm>
            <a:off x="265192" y="5842000"/>
            <a:ext cx="164000" cy="66470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1" name="图片 40"/>
          <p:cNvPicPr>
            <a:picLocks noChangeAspect="1"/>
          </p:cNvPicPr>
          <p:nvPr/>
        </p:nvPicPr>
        <p:blipFill>
          <a:blip r:embed="rId3"/>
          <a:stretch>
            <a:fillRect/>
          </a:stretch>
        </p:blipFill>
        <p:spPr>
          <a:xfrm>
            <a:off x="724203" y="1492130"/>
            <a:ext cx="10945165" cy="4661020"/>
          </a:xfrm>
          <a:prstGeom prst="rect">
            <a:avLst/>
          </a:prstGeom>
        </p:spPr>
      </p:pic>
      <p:cxnSp>
        <p:nvCxnSpPr>
          <p:cNvPr id="29" name="直接连接符 28"/>
          <p:cNvCxnSpPr/>
          <p:nvPr/>
        </p:nvCxnSpPr>
        <p:spPr>
          <a:xfrm>
            <a:off x="1930400" y="5408613"/>
            <a:ext cx="8636000" cy="0"/>
          </a:xfrm>
          <a:prstGeom prst="line">
            <a:avLst/>
          </a:prstGeom>
          <a:ln w="28575">
            <a:solidFill>
              <a:srgbClr val="D90110"/>
            </a:solidFill>
          </a:ln>
        </p:spPr>
        <p:style>
          <a:lnRef idx="1">
            <a:schemeClr val="accent1"/>
          </a:lnRef>
          <a:fillRef idx="0">
            <a:schemeClr val="accent1"/>
          </a:fillRef>
          <a:effectRef idx="0">
            <a:schemeClr val="accent1"/>
          </a:effectRef>
          <a:fontRef idx="minor">
            <a:schemeClr val="tx1"/>
          </a:fontRef>
        </p:style>
      </p:cxnSp>
      <p:graphicFrame>
        <p:nvGraphicFramePr>
          <p:cNvPr id="52" name="图表 51"/>
          <p:cNvGraphicFramePr/>
          <p:nvPr>
            <p:extLst>
              <p:ext uri="{D42A27DB-BD31-4B8C-83A1-F6EECF244321}">
                <p14:modId val="2395619912"/>
              </p:ext>
            </p:extLst>
          </p:nvPr>
        </p:nvGraphicFramePr>
        <p:xfrm>
          <a:off x="2181225" y="1573534"/>
          <a:ext cx="8128000" cy="5418667"/>
        </p:xfrm>
        <a:graphic>
          <a:graphicData uri="http://schemas.openxmlformats.org/drawingml/2006/chart">
            <c:chart xmlns:c="http://schemas.openxmlformats.org/drawingml/2006/chart" r:id="rId4"/>
          </a:graphicData>
        </a:graphic>
      </p:graphicFrame>
      <p:grpSp>
        <p:nvGrpSpPr>
          <p:cNvPr id="53" name="组合 52"/>
          <p:cNvGrpSpPr/>
          <p:nvPr/>
        </p:nvGrpSpPr>
        <p:grpSpPr>
          <a:xfrm>
            <a:off x="5037275" y="2032381"/>
            <a:ext cx="5009102" cy="3136332"/>
            <a:chOff x="3388834" y="2032381"/>
            <a:chExt cx="5009102" cy="3136332"/>
          </a:xfrm>
        </p:grpSpPr>
        <p:sp>
          <p:nvSpPr>
            <p:cNvPr id="54" name="文本框 53"/>
            <p:cNvSpPr txBox="1"/>
            <p:nvPr/>
          </p:nvSpPr>
          <p:spPr>
            <a:xfrm>
              <a:off x="6054020" y="2032381"/>
              <a:ext cx="2318517"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en-US" lang="zh-CN"/>
                <a:t>全球累进所得税</a:t>
              </a:r>
            </a:p>
          </p:txBody>
        </p:sp>
        <p:sp>
          <p:nvSpPr>
            <p:cNvPr id="55" name="右箭头 39"/>
            <p:cNvSpPr/>
            <p:nvPr/>
          </p:nvSpPr>
          <p:spPr>
            <a:xfrm rot="5400000">
              <a:off x="6446877" y="2662090"/>
              <a:ext cx="899016" cy="165463"/>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文本框 55"/>
            <p:cNvSpPr txBox="1"/>
            <p:nvPr/>
          </p:nvSpPr>
          <p:spPr>
            <a:xfrm>
              <a:off x="3388834" y="2523023"/>
              <a:ext cx="2341502"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en-US" lang="zh-CN"/>
                <a:t>全球累进资本税</a:t>
              </a:r>
            </a:p>
          </p:txBody>
        </p:sp>
        <p:sp>
          <p:nvSpPr>
            <p:cNvPr id="57" name="右箭头 39"/>
            <p:cNvSpPr/>
            <p:nvPr/>
          </p:nvSpPr>
          <p:spPr>
            <a:xfrm rot="821541">
              <a:off x="5594212" y="3233014"/>
              <a:ext cx="1233465" cy="173004"/>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文本框 57"/>
            <p:cNvSpPr txBox="1"/>
            <p:nvPr/>
          </p:nvSpPr>
          <p:spPr>
            <a:xfrm>
              <a:off x="6054019" y="4707048"/>
              <a:ext cx="2343916" cy="457200"/>
            </a:xfrm>
            <a:prstGeom prst="rect">
              <a:avLst/>
            </a:prstGeom>
            <a:solidFill>
              <a:srgbClr val="D90110"/>
            </a:solidFill>
            <a:ln>
              <a:noFill/>
            </a:ln>
          </p:spPr>
          <p:txBody>
            <a:bodyPr rtlCol="0" wrap="square">
              <a:spAutoFit/>
            </a:bodyPr>
            <a:lstStyle>
              <a:defPPr>
                <a:defRPr lang="zh-CN"/>
              </a:defPPr>
              <a:lvl1pPr>
                <a:defRPr sz="2400">
                  <a:solidFill>
                    <a:schemeClr val="bg1"/>
                  </a:solidFill>
                  <a:latin charset="-122" panose="020b0503020204020204" pitchFamily="34" typeface="微软雅黑"/>
                  <a:ea charset="-122" panose="020b0503020204020204" pitchFamily="34" typeface="微软雅黑"/>
                </a:defRPr>
              </a:lvl1pPr>
            </a:lstStyle>
            <a:p>
              <a:r>
                <a:rPr altLang="en-US" lang="zh-CN"/>
                <a:t>区域政治一体化</a:t>
              </a:r>
            </a:p>
          </p:txBody>
        </p:sp>
        <p:sp>
          <p:nvSpPr>
            <p:cNvPr id="59" name="右箭头 39"/>
            <p:cNvSpPr/>
            <p:nvPr/>
          </p:nvSpPr>
          <p:spPr>
            <a:xfrm rot="15640748">
              <a:off x="6622027" y="4110286"/>
              <a:ext cx="899016" cy="165463"/>
            </a:xfrm>
            <a:custGeom>
              <a:gdLst>
                <a:gd fmla="*/ 0 w 3207658" name="connsiteX0"/>
                <a:gd fmla="*/ 355604 h 783772" name="connsiteY0"/>
                <a:gd fmla="*/ 2670625 w 3207658" name="connsiteX1"/>
                <a:gd fmla="*/ 254001 h 783772" name="connsiteY1"/>
                <a:gd fmla="*/ 2670625 w 3207658" name="connsiteX2"/>
                <a:gd fmla="*/ 0 h 783772" name="connsiteY2"/>
                <a:gd fmla="*/ 3207658 w 3207658" name="connsiteX3"/>
                <a:gd fmla="*/ 391886 h 783772" name="connsiteY3"/>
                <a:gd fmla="*/ 2670625 w 3207658" name="connsiteX4"/>
                <a:gd fmla="*/ 783772 h 783772" name="connsiteY4"/>
                <a:gd fmla="*/ 2670625 w 3207658" name="connsiteX5"/>
                <a:gd fmla="*/ 529771 h 783772" name="connsiteY5"/>
                <a:gd fmla="*/ 0 w 3207658" name="connsiteX6"/>
                <a:gd fmla="*/ 355604 h 783772" name="connsiteY6"/>
                <a:gd fmla="*/ 0 w 3207657" name="connsiteX7"/>
                <a:gd fmla="*/ 254001 h 783772" name="connsiteY7"/>
                <a:gd fmla="*/ 0 w 3207657" name="connsiteX8"/>
                <a:gd fmla="*/ 254001 h 7837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72" w="3207658">
                  <a:moveTo>
                    <a:pt x="0" y="355604"/>
                  </a:moveTo>
                  <a:lnTo>
                    <a:pt x="2670625" y="254001"/>
                  </a:lnTo>
                  <a:lnTo>
                    <a:pt x="2670625" y="0"/>
                  </a:lnTo>
                  <a:lnTo>
                    <a:pt x="3207658" y="391886"/>
                  </a:lnTo>
                  <a:lnTo>
                    <a:pt x="2670625" y="783772"/>
                  </a:lnTo>
                  <a:lnTo>
                    <a:pt x="2670625" y="529771"/>
                  </a:lnTo>
                  <a:lnTo>
                    <a:pt x="0" y="355604"/>
                  </a:lnTo>
                  <a:close/>
                </a:path>
              </a:pathLst>
            </a:cu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0" name="矩形 59"/>
          <p:cNvSpPr/>
          <p:nvPr/>
        </p:nvSpPr>
        <p:spPr>
          <a:xfrm>
            <a:off x="754867" y="5492464"/>
            <a:ext cx="10914501" cy="457200"/>
          </a:xfrm>
          <a:prstGeom prst="rect">
            <a:avLst/>
          </a:prstGeom>
        </p:spPr>
        <p:txBody>
          <a:bodyPr wrap="square">
            <a:spAutoFit/>
          </a:bodyPr>
          <a:lstStyle/>
          <a:p>
            <a:pPr algn="ctr"/>
            <a:r>
              <a:rPr altLang="en-US" kern="100" lang="zh-CN" sz="24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通过这几个办法，未来贫富差距将下降，并控制稳定在一定范围</a:t>
            </a:r>
          </a:p>
        </p:txBody>
      </p:sp>
    </p:spTree>
    <p:extLst>
      <p:ext uri="{BB962C8B-B14F-4D97-AF65-F5344CB8AC3E}">
        <p14:creationId val="6801142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xit" presetID="10" presetSubtype="0">
                                  <p:stCondLst>
                                    <p:cond delay="0"/>
                                  </p:stCondLst>
                                  <p:childTnLst>
                                    <p:animEffect filter="fade" transition="out">
                                      <p:cBhvr>
                                        <p:cTn dur="500" id="6"/>
                                        <p:tgtEl>
                                          <p:spTgt spid="60"/>
                                        </p:tgtEl>
                                      </p:cBhvr>
                                    </p:animEffect>
                                    <p:set>
                                      <p:cBhvr>
                                        <p:cTn dur="1" fill="hold" id="7">
                                          <p:stCondLst>
                                            <p:cond delay="499"/>
                                          </p:stCondLst>
                                        </p:cTn>
                                        <p:tgtEl>
                                          <p:spTgt spid="60"/>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这本书是有多火？</a:t>
            </a:r>
          </a:p>
        </p:txBody>
      </p:sp>
      <p:grpSp>
        <p:nvGrpSpPr>
          <p:cNvPr id="15" name="组合 14"/>
          <p:cNvGrpSpPr/>
          <p:nvPr/>
        </p:nvGrpSpPr>
        <p:grpSpPr>
          <a:xfrm>
            <a:off x="4694830" y="1419905"/>
            <a:ext cx="6777251" cy="1002135"/>
            <a:chOff x="4694830" y="1376363"/>
            <a:chExt cx="6777251" cy="1002135"/>
          </a:xfrm>
        </p:grpSpPr>
        <p:sp>
          <p:nvSpPr>
            <p:cNvPr id="7" name="矩形 6"/>
            <p:cNvSpPr/>
            <p:nvPr/>
          </p:nvSpPr>
          <p:spPr>
            <a:xfrm>
              <a:off x="4694830" y="1376363"/>
              <a:ext cx="6777251" cy="1002135"/>
            </a:xfrm>
            <a:prstGeom prst="rect">
              <a:avLst/>
            </a:prstGeom>
            <a:solidFill>
              <a:srgbClr val="F0F1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5033359" y="1431701"/>
              <a:ext cx="889021" cy="889021"/>
            </a:xfrm>
            <a:prstGeom prst="ellipse">
              <a:avLst/>
            </a:prstGeom>
            <a:solidFill>
              <a:srgbClr val="D90110"/>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latin charset="-122" panose="02020c00000000000000" pitchFamily="18" typeface="华康宋体W12(P)"/>
                <a:ea charset="-122" panose="02020c00000000000000" pitchFamily="18" typeface="华康宋体W12(P)"/>
              </a:endParaRPr>
            </a:p>
          </p:txBody>
        </p:sp>
        <p:sp>
          <p:nvSpPr>
            <p:cNvPr id="10" name="矩形 9"/>
            <p:cNvSpPr/>
            <p:nvPr/>
          </p:nvSpPr>
          <p:spPr>
            <a:xfrm>
              <a:off x="5171387" y="1922691"/>
              <a:ext cx="115346" cy="207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5324629" y="1835913"/>
              <a:ext cx="115346" cy="293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5477870" y="1622609"/>
              <a:ext cx="115346" cy="507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5631112" y="1800904"/>
              <a:ext cx="115346" cy="328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9024650" y="1612100"/>
              <a:ext cx="1227455" cy="579120"/>
            </a:xfrm>
            <a:prstGeom prst="rect">
              <a:avLst/>
            </a:prstGeom>
          </p:spPr>
          <p:txBody>
            <a:bodyPr anchor="t" wrap="none">
              <a:spAutoFit/>
            </a:bodyPr>
            <a:lstStyle/>
            <a:p>
              <a:r>
                <a:rPr altLang="en-US" b="1" lang="zh-CN" smtClean="0" sz="3200">
                  <a:solidFill>
                    <a:srgbClr val="D90110"/>
                  </a:solidFill>
                  <a:latin charset="-122" panose="020b0503020204020204" pitchFamily="34" typeface="微软雅黑"/>
                  <a:ea charset="-122" panose="020b0503020204020204" pitchFamily="34" typeface="微软雅黑"/>
                </a:rPr>
                <a:t>NO.1</a:t>
              </a:r>
            </a:p>
          </p:txBody>
        </p:sp>
        <p:sp>
          <p:nvSpPr>
            <p:cNvPr id="3" name="矩形 2"/>
            <p:cNvSpPr/>
            <p:nvPr/>
          </p:nvSpPr>
          <p:spPr>
            <a:xfrm>
              <a:off x="6187573" y="1722024"/>
              <a:ext cx="2976880" cy="396240"/>
            </a:xfrm>
            <a:prstGeom prst="rect">
              <a:avLst/>
            </a:prstGeom>
          </p:spPr>
          <p:txBody>
            <a:bodyPr wrap="none">
              <a:spAutoFit/>
            </a:bodyPr>
            <a:lstStyle/>
            <a:p>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排名：美国亚马逊排行榜</a:t>
              </a:r>
            </a:p>
          </p:txBody>
        </p:sp>
      </p:grpSp>
      <p:grpSp>
        <p:nvGrpSpPr>
          <p:cNvPr id="54" name="组合 53"/>
          <p:cNvGrpSpPr/>
          <p:nvPr/>
        </p:nvGrpSpPr>
        <p:grpSpPr>
          <a:xfrm>
            <a:off x="4694830" y="2715286"/>
            <a:ext cx="6777251" cy="1002135"/>
            <a:chOff x="4694830" y="2681420"/>
            <a:chExt cx="6777251" cy="1002135"/>
          </a:xfrm>
        </p:grpSpPr>
        <p:grpSp>
          <p:nvGrpSpPr>
            <p:cNvPr id="16" name="组合 15"/>
            <p:cNvGrpSpPr/>
            <p:nvPr/>
          </p:nvGrpSpPr>
          <p:grpSpPr>
            <a:xfrm>
              <a:off x="4694830" y="2681420"/>
              <a:ext cx="6777251" cy="1002135"/>
              <a:chOff x="4694830" y="1376363"/>
              <a:chExt cx="6777251" cy="1002135"/>
            </a:xfrm>
          </p:grpSpPr>
          <p:sp>
            <p:nvSpPr>
              <p:cNvPr id="17" name="矩形 16"/>
              <p:cNvSpPr/>
              <p:nvPr/>
            </p:nvSpPr>
            <p:spPr>
              <a:xfrm>
                <a:off x="4694830" y="1376363"/>
                <a:ext cx="6777251" cy="1002135"/>
              </a:xfrm>
              <a:prstGeom prst="rect">
                <a:avLst/>
              </a:prstGeom>
              <a:solidFill>
                <a:srgbClr val="F0F1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8107294" y="1583525"/>
                <a:ext cx="1341755" cy="579120"/>
              </a:xfrm>
              <a:prstGeom prst="rect">
                <a:avLst/>
              </a:prstGeom>
            </p:spPr>
            <p:txBody>
              <a:bodyPr anchor="t" wrap="none">
                <a:spAutoFit/>
              </a:bodyPr>
              <a:lstStyle/>
              <a:p>
                <a:r>
                  <a:rPr altLang="zh-CN" b="1" lang="en-US" sz="3200">
                    <a:solidFill>
                      <a:srgbClr val="D90110"/>
                    </a:solidFill>
                    <a:latin charset="-122" panose="020b0503020204020204" pitchFamily="34" typeface="微软雅黑"/>
                    <a:ea charset="-122" panose="020b0503020204020204" pitchFamily="34" typeface="微软雅黑"/>
                  </a:rPr>
                  <a:t>150万</a:t>
                </a:r>
              </a:p>
            </p:txBody>
          </p:sp>
          <p:sp>
            <p:nvSpPr>
              <p:cNvPr id="24" name="矩形 23"/>
              <p:cNvSpPr/>
              <p:nvPr/>
            </p:nvSpPr>
            <p:spPr>
              <a:xfrm>
                <a:off x="6187573" y="1722024"/>
                <a:ext cx="3632518" cy="396240"/>
              </a:xfrm>
              <a:prstGeom prst="rect">
                <a:avLst/>
              </a:prstGeom>
            </p:spPr>
            <p:txBody>
              <a:bodyPr wrap="none">
                <a:spAutoFit/>
              </a:bodyPr>
              <a:lstStyle/>
              <a:p>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销量：全球销售                   册</a:t>
                </a:r>
              </a:p>
            </p:txBody>
          </p:sp>
        </p:grpSp>
        <p:grpSp>
          <p:nvGrpSpPr>
            <p:cNvPr id="43" name="组合 42"/>
            <p:cNvGrpSpPr/>
            <p:nvPr/>
          </p:nvGrpSpPr>
          <p:grpSpPr>
            <a:xfrm>
              <a:off x="5033359" y="2743707"/>
              <a:ext cx="889021" cy="889020"/>
              <a:chOff x="7240834" y="1778621"/>
              <a:chExt cx="1111035" cy="1111034"/>
            </a:xfrm>
          </p:grpSpPr>
          <p:sp>
            <p:nvSpPr>
              <p:cNvPr id="44" name="椭圆 43"/>
              <p:cNvSpPr/>
              <p:nvPr/>
            </p:nvSpPr>
            <p:spPr>
              <a:xfrm>
                <a:off x="7240834" y="1778621"/>
                <a:ext cx="1111035" cy="1111034"/>
              </a:xfrm>
              <a:prstGeom prst="ellipse">
                <a:avLst/>
              </a:prstGeom>
              <a:solidFill>
                <a:srgbClr val="D90110"/>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latin charset="-122" panose="02020c00000000000000" pitchFamily="18" typeface="华康宋体W12(P)"/>
                  <a:ea charset="-122" panose="02020c00000000000000" pitchFamily="18" typeface="华康宋体W12(P)"/>
                </a:endParaRPr>
              </a:p>
            </p:txBody>
          </p:sp>
          <p:pic>
            <p:nvPicPr>
              <p:cNvPr id="45" name="图片 44"/>
              <p:cNvPicPr>
                <a:picLocks noChangeAspect="1"/>
              </p:cNvPicPr>
              <p:nvPr/>
            </p:nvPicPr>
            <p:blipFill>
              <a:blip r:embed="rId3">
                <a:lum bright="70000" contrast="-70000"/>
                <a:extLst>
                  <a:ext uri="{28A0092B-C50C-407E-A947-70E740481C1C}">
                    <a14:useLocalDpi/>
                  </a:ext>
                </a:extLst>
              </a:blip>
              <a:stretch>
                <a:fillRect/>
              </a:stretch>
            </p:blipFill>
            <p:spPr>
              <a:xfrm>
                <a:off x="7457040" y="1973621"/>
                <a:ext cx="678622" cy="721035"/>
              </a:xfrm>
              <a:prstGeom prst="rect">
                <a:avLst/>
              </a:prstGeom>
            </p:spPr>
          </p:pic>
        </p:grpSp>
      </p:grpSp>
      <p:grpSp>
        <p:nvGrpSpPr>
          <p:cNvPr id="53" name="组合 52"/>
          <p:cNvGrpSpPr/>
          <p:nvPr/>
        </p:nvGrpSpPr>
        <p:grpSpPr>
          <a:xfrm>
            <a:off x="4694830" y="4010667"/>
            <a:ext cx="6777251" cy="1002135"/>
            <a:chOff x="4694830" y="3986477"/>
            <a:chExt cx="6777251" cy="1002135"/>
          </a:xfrm>
        </p:grpSpPr>
        <p:grpSp>
          <p:nvGrpSpPr>
            <p:cNvPr id="25" name="组合 24"/>
            <p:cNvGrpSpPr/>
            <p:nvPr/>
          </p:nvGrpSpPr>
          <p:grpSpPr>
            <a:xfrm>
              <a:off x="4694830" y="3986477"/>
              <a:ext cx="6777251" cy="1002135"/>
              <a:chOff x="4694830" y="1376363"/>
              <a:chExt cx="6777251" cy="1002135"/>
            </a:xfrm>
          </p:grpSpPr>
          <p:sp>
            <p:nvSpPr>
              <p:cNvPr id="26" name="矩形 25"/>
              <p:cNvSpPr/>
              <p:nvPr/>
            </p:nvSpPr>
            <p:spPr>
              <a:xfrm>
                <a:off x="4694830" y="1376363"/>
                <a:ext cx="6777251" cy="1002135"/>
              </a:xfrm>
              <a:prstGeom prst="rect">
                <a:avLst/>
              </a:prstGeom>
              <a:solidFill>
                <a:srgbClr val="F0F1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7885380" y="1583525"/>
                <a:ext cx="1402080" cy="579120"/>
              </a:xfrm>
              <a:prstGeom prst="rect">
                <a:avLst/>
              </a:prstGeom>
            </p:spPr>
            <p:txBody>
              <a:bodyPr anchor="t" wrap="none">
                <a:spAutoFit/>
              </a:bodyPr>
              <a:lstStyle/>
              <a:p>
                <a:r>
                  <a:rPr altLang="en-US" b="1" lang="zh-CN" smtClean="0" sz="3200">
                    <a:solidFill>
                      <a:srgbClr val="D90110"/>
                    </a:solidFill>
                    <a:latin charset="-122" panose="020b0503020204020204" pitchFamily="34" typeface="微软雅黑"/>
                    <a:ea charset="-122" panose="020b0503020204020204" pitchFamily="34" typeface="微软雅黑"/>
                  </a:rPr>
                  <a:t>最重要</a:t>
                </a:r>
              </a:p>
            </p:txBody>
          </p:sp>
          <p:sp>
            <p:nvSpPr>
              <p:cNvPr id="33" name="矩形 32"/>
              <p:cNvSpPr/>
              <p:nvPr/>
            </p:nvSpPr>
            <p:spPr>
              <a:xfrm>
                <a:off x="6187573" y="1722025"/>
                <a:ext cx="4259580" cy="396240"/>
              </a:xfrm>
              <a:prstGeom prst="rect">
                <a:avLst/>
              </a:prstGeom>
            </p:spPr>
            <p:txBody>
              <a:bodyPr wrap="none">
                <a:spAutoFit/>
              </a:bodyPr>
              <a:lstStyle/>
              <a:p>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火爆：10年来                    经济著作</a:t>
                </a:r>
              </a:p>
            </p:txBody>
          </p:sp>
        </p:grpSp>
        <p:grpSp>
          <p:nvGrpSpPr>
            <p:cNvPr id="46" name="组合 45"/>
            <p:cNvGrpSpPr/>
            <p:nvPr/>
          </p:nvGrpSpPr>
          <p:grpSpPr>
            <a:xfrm>
              <a:off x="5033357" y="4055312"/>
              <a:ext cx="889021" cy="889021"/>
              <a:chOff x="2273644" y="4378355"/>
              <a:chExt cx="889021" cy="889021"/>
            </a:xfrm>
          </p:grpSpPr>
          <p:sp>
            <p:nvSpPr>
              <p:cNvPr id="47" name="椭圆 46"/>
              <p:cNvSpPr/>
              <p:nvPr/>
            </p:nvSpPr>
            <p:spPr>
              <a:xfrm>
                <a:off x="2273644" y="4378355"/>
                <a:ext cx="889021" cy="889021"/>
              </a:xfrm>
              <a:prstGeom prst="ellipse">
                <a:avLst/>
              </a:prstGeom>
              <a:solidFill>
                <a:srgbClr val="D90110"/>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latin charset="-122" panose="02020c00000000000000" pitchFamily="18" typeface="华康宋体W12(P)"/>
                  <a:ea charset="-122" panose="02020c00000000000000" pitchFamily="18" typeface="华康宋体W12(P)"/>
                </a:endParaRPr>
              </a:p>
            </p:txBody>
          </p:sp>
          <p:pic>
            <p:nvPicPr>
              <p:cNvPr id="48" name="图片 47"/>
              <p:cNvPicPr>
                <a:picLocks noChangeAspect="1"/>
              </p:cNvPicPr>
              <p:nvPr/>
            </p:nvPicPr>
            <p:blipFill>
              <a:blip r:embed="rId4">
                <a:biLevel thresh="25000"/>
                <a:extLst>
                  <a:ext uri="{28A0092B-C50C-407E-A947-70E740481C1C}">
                    <a14:useLocalDpi val="0"/>
                  </a:ext>
                </a:extLst>
              </a:blip>
              <a:stretch>
                <a:fillRect/>
              </a:stretch>
            </p:blipFill>
            <p:spPr>
              <a:xfrm>
                <a:off x="2369862" y="4474573"/>
                <a:ext cx="696585" cy="696585"/>
              </a:xfrm>
              <a:prstGeom prst="rect">
                <a:avLst/>
              </a:prstGeom>
            </p:spPr>
          </p:pic>
        </p:grpSp>
      </p:grpSp>
      <p:grpSp>
        <p:nvGrpSpPr>
          <p:cNvPr id="52" name="组合 51"/>
          <p:cNvGrpSpPr/>
          <p:nvPr/>
        </p:nvGrpSpPr>
        <p:grpSpPr>
          <a:xfrm>
            <a:off x="4694830" y="5306048"/>
            <a:ext cx="6777251" cy="1002135"/>
            <a:chOff x="4694830" y="5291534"/>
            <a:chExt cx="6777251" cy="1002135"/>
          </a:xfrm>
        </p:grpSpPr>
        <p:grpSp>
          <p:nvGrpSpPr>
            <p:cNvPr id="34" name="组合 33"/>
            <p:cNvGrpSpPr/>
            <p:nvPr/>
          </p:nvGrpSpPr>
          <p:grpSpPr>
            <a:xfrm>
              <a:off x="4694830" y="5291534"/>
              <a:ext cx="6777251" cy="1002135"/>
              <a:chOff x="4694830" y="1376363"/>
              <a:chExt cx="6777251" cy="1002135"/>
            </a:xfrm>
          </p:grpSpPr>
          <p:sp>
            <p:nvSpPr>
              <p:cNvPr id="35" name="矩形 34"/>
              <p:cNvSpPr/>
              <p:nvPr/>
            </p:nvSpPr>
            <p:spPr>
              <a:xfrm>
                <a:off x="4694830" y="1376363"/>
                <a:ext cx="6777251" cy="1002135"/>
              </a:xfrm>
              <a:prstGeom prst="rect">
                <a:avLst/>
              </a:prstGeom>
              <a:solidFill>
                <a:srgbClr val="F0F1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6989773" y="1583524"/>
                <a:ext cx="995680" cy="579120"/>
              </a:xfrm>
              <a:prstGeom prst="rect">
                <a:avLst/>
              </a:prstGeom>
            </p:spPr>
            <p:txBody>
              <a:bodyPr anchor="t" wrap="none">
                <a:spAutoFit/>
              </a:bodyPr>
              <a:lstStyle/>
              <a:p>
                <a:r>
                  <a:rPr altLang="en-US" b="1" lang="zh-CN" sz="3200">
                    <a:solidFill>
                      <a:srgbClr val="D90110"/>
                    </a:solidFill>
                    <a:latin charset="-122" panose="020b0503020204020204" pitchFamily="34" typeface="微软雅黑"/>
                    <a:ea charset="-122" panose="020b0503020204020204" pitchFamily="34" typeface="微软雅黑"/>
                  </a:rPr>
                  <a:t>全球</a:t>
                </a:r>
              </a:p>
            </p:txBody>
          </p:sp>
          <p:sp>
            <p:nvSpPr>
              <p:cNvPr id="42" name="矩形 41"/>
              <p:cNvSpPr/>
              <p:nvPr/>
            </p:nvSpPr>
            <p:spPr>
              <a:xfrm>
                <a:off x="6187573" y="1722024"/>
                <a:ext cx="4200843" cy="396240"/>
              </a:xfrm>
              <a:prstGeom prst="rect">
                <a:avLst/>
              </a:prstGeom>
            </p:spPr>
            <p:txBody>
              <a:bodyPr wrap="none">
                <a:spAutoFit/>
              </a:bodyPr>
              <a:lstStyle/>
              <a:p>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争论：             卷入探讨财富不公平</a:t>
                </a:r>
              </a:p>
            </p:txBody>
          </p:sp>
        </p:grpSp>
        <p:grpSp>
          <p:nvGrpSpPr>
            <p:cNvPr id="49" name="组合 48"/>
            <p:cNvGrpSpPr/>
            <p:nvPr/>
          </p:nvGrpSpPr>
          <p:grpSpPr>
            <a:xfrm>
              <a:off x="5033357" y="5357412"/>
              <a:ext cx="889021" cy="889021"/>
              <a:chOff x="2273644" y="5561200"/>
              <a:chExt cx="889021" cy="889021"/>
            </a:xfrm>
          </p:grpSpPr>
          <p:sp>
            <p:nvSpPr>
              <p:cNvPr id="50" name="椭圆 49"/>
              <p:cNvSpPr/>
              <p:nvPr/>
            </p:nvSpPr>
            <p:spPr>
              <a:xfrm>
                <a:off x="2273644" y="5561200"/>
                <a:ext cx="889021" cy="889021"/>
              </a:xfrm>
              <a:prstGeom prst="ellipse">
                <a:avLst/>
              </a:prstGeom>
              <a:solidFill>
                <a:srgbClr val="D90110"/>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latin charset="-122" panose="02020c00000000000000" pitchFamily="18" typeface="华康宋体W12(P)"/>
                  <a:ea charset="-122" panose="02020c00000000000000" pitchFamily="18" typeface="华康宋体W12(P)"/>
                </a:endParaRPr>
              </a:p>
            </p:txBody>
          </p:sp>
          <p:pic>
            <p:nvPicPr>
              <p:cNvPr id="51" name="图片 50"/>
              <p:cNvPicPr>
                <a:picLocks noChangeAspect="1"/>
              </p:cNvPicPr>
              <p:nvPr/>
            </p:nvPicPr>
            <p:blipFill>
              <a:blip r:embed="rId5">
                <a:lum bright="70000" contrast="-70000"/>
                <a:extLst>
                  <a:ext uri="{28A0092B-C50C-407E-A947-70E740481C1C}">
                    <a14:useLocalDpi val="0"/>
                  </a:ext>
                </a:extLst>
              </a:blip>
              <a:stretch>
                <a:fillRect/>
              </a:stretch>
            </p:blipFill>
            <p:spPr>
              <a:xfrm>
                <a:off x="2328052" y="5568559"/>
                <a:ext cx="780204" cy="780204"/>
              </a:xfrm>
              <a:prstGeom prst="rect">
                <a:avLst/>
              </a:prstGeom>
            </p:spPr>
          </p:pic>
        </p:grpSp>
      </p:grpSp>
      <p:pic>
        <p:nvPicPr>
          <p:cNvPr id="55" name="图片 54"/>
          <p:cNvPicPr>
            <a:picLocks noChangeAspect="1"/>
          </p:cNvPicPr>
          <p:nvPr/>
        </p:nvPicPr>
        <p:blipFill>
          <a:blip r:embed="rId6">
            <a:extLst>
              <a:ext uri="{28A0092B-C50C-407E-A947-70E740481C1C}">
                <a14:useLocalDpi val="0"/>
              </a:ext>
            </a:extLst>
          </a:blip>
          <a:stretch>
            <a:fillRect/>
          </a:stretch>
        </p:blipFill>
        <p:spPr>
          <a:xfrm>
            <a:off x="812800" y="1425454"/>
            <a:ext cx="3162609" cy="4850007"/>
          </a:xfrm>
          <a:prstGeom prst="rect">
            <a:avLst/>
          </a:prstGeom>
        </p:spPr>
      </p:pic>
    </p:spTree>
    <p:extLst>
      <p:ext uri="{BB962C8B-B14F-4D97-AF65-F5344CB8AC3E}">
        <p14:creationId val="609689738"/>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等等！经济学家有不同观点：</a:t>
            </a:r>
          </a:p>
        </p:txBody>
      </p:sp>
      <p:sp>
        <p:nvSpPr>
          <p:cNvPr id="2" name="矩形 1"/>
          <p:cNvSpPr/>
          <p:nvPr/>
        </p:nvSpPr>
        <p:spPr>
          <a:xfrm>
            <a:off x="265192" y="5842000"/>
            <a:ext cx="164000" cy="66470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0" name="图片 29"/>
          <p:cNvPicPr>
            <a:picLocks noChangeAspect="1"/>
          </p:cNvPicPr>
          <p:nvPr/>
        </p:nvPicPr>
        <p:blipFill>
          <a:blip r:embed="rId3"/>
          <a:stretch>
            <a:fillRect/>
          </a:stretch>
        </p:blipFill>
        <p:spPr>
          <a:xfrm>
            <a:off x="1665928" y="1905000"/>
            <a:ext cx="8855596" cy="3726543"/>
          </a:xfrm>
          <a:prstGeom prst="rect">
            <a:avLst/>
          </a:prstGeom>
        </p:spPr>
      </p:pic>
      <p:sp>
        <p:nvSpPr>
          <p:cNvPr id="31" name="矩形 30"/>
          <p:cNvSpPr/>
          <p:nvPr/>
        </p:nvSpPr>
        <p:spPr>
          <a:xfrm>
            <a:off x="1856740" y="2373991"/>
            <a:ext cx="8664783" cy="2834640"/>
          </a:xfrm>
          <a:prstGeom prst="rect">
            <a:avLst/>
          </a:prstGeom>
        </p:spPr>
        <p:txBody>
          <a:bodyPr wrap="square">
            <a:spAutoFit/>
          </a:bodyPr>
          <a:lstStyle/>
          <a:p>
            <a:pPr indent="-342900" marL="342900">
              <a:lnSpc>
                <a:spcPct val="150000"/>
              </a:lnSpc>
              <a:buFont charset="2" panose="05000000000000000000" pitchFamily="2" typeface="Wingdings"/>
              <a:buChar char="u"/>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忽略了每一次遗产的赠与及分散都会起到降低财富分配不均程度的作用；</a:t>
            </a:r>
          </a:p>
          <a:p>
            <a:pPr indent="-342900" marL="342900">
              <a:lnSpc>
                <a:spcPct val="150000"/>
              </a:lnSpc>
              <a:buFont charset="2" panose="05000000000000000000" pitchFamily="2" typeface="Wingdings"/>
              <a:buChar char="u"/>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忽略了资本回报率在现实中相差极大，成功的风险投资获利可以以百倍计，失败的风险投资可能颗粒无收；</a:t>
            </a:r>
          </a:p>
          <a:p>
            <a:pPr indent="-342900" marL="342900">
              <a:lnSpc>
                <a:spcPct val="150000"/>
              </a:lnSpc>
              <a:buFont charset="2" panose="05000000000000000000" pitchFamily="2" typeface="Wingdings"/>
              <a:buChar char="u"/>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忽略了可操作性，比如征收国际财富税并不具备操作可行性；</a:t>
            </a:r>
          </a:p>
          <a:p>
            <a:pPr indent="-342900" marL="342900">
              <a:lnSpc>
                <a:spcPct val="150000"/>
              </a:lnSpc>
              <a:buFont charset="2" panose="05000000000000000000" pitchFamily="2" typeface="Wingdings"/>
              <a:buChar char="u"/>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没有区分1%的群体获得的99%收益，是否对应着其的贡献。有99%对1%的暴政嫌疑。</a:t>
            </a:r>
          </a:p>
        </p:txBody>
      </p:sp>
      <p:pic>
        <p:nvPicPr>
          <p:cNvPr id="32" name="图片 31"/>
          <p:cNvPicPr>
            <a:picLocks noChangeAspect="1"/>
          </p:cNvPicPr>
          <p:nvPr/>
        </p:nvPicPr>
        <p:blipFill>
          <a:blip r:embed="rId4">
            <a:duotone>
              <a:prstClr val="black"/>
              <a:srgbClr val="C00000">
                <a:tint val="45000"/>
                <a:satMod val="400000"/>
              </a:srgbClr>
            </a:duotone>
          </a:blip>
          <a:srcRect b="51487" l="30925" r="29118" t="17844"/>
          <a:stretch>
            <a:fillRect/>
          </a:stretch>
        </p:blipFill>
        <p:spPr>
          <a:xfrm>
            <a:off x="1609062" y="2032227"/>
            <a:ext cx="562707" cy="590843"/>
          </a:xfrm>
          <a:prstGeom prst="rect">
            <a:avLst/>
          </a:prstGeom>
        </p:spPr>
      </p:pic>
      <p:pic>
        <p:nvPicPr>
          <p:cNvPr id="33" name="图片 32"/>
          <p:cNvPicPr>
            <a:picLocks noChangeAspect="1"/>
          </p:cNvPicPr>
          <p:nvPr/>
        </p:nvPicPr>
        <p:blipFill>
          <a:blip r:embed="rId4">
            <a:duotone>
              <a:prstClr val="black"/>
              <a:srgbClr val="D90110">
                <a:tint val="45000"/>
                <a:satMod val="400000"/>
              </a:srgbClr>
            </a:duotone>
          </a:blip>
          <a:srcRect b="51487" l="30925" r="29118" t="17844"/>
          <a:stretch>
            <a:fillRect/>
          </a:stretch>
        </p:blipFill>
        <p:spPr>
          <a:xfrm flipH="1">
            <a:off x="9958817" y="5040700"/>
            <a:ext cx="562707" cy="590843"/>
          </a:xfrm>
          <a:prstGeom prst="rect">
            <a:avLst/>
          </a:prstGeom>
        </p:spPr>
      </p:pic>
    </p:spTree>
    <p:extLst>
      <p:ext uri="{BB962C8B-B14F-4D97-AF65-F5344CB8AC3E}">
        <p14:creationId val="1793740764"/>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属于1%的比尔盖茨也有不同意见！</a:t>
            </a:r>
          </a:p>
        </p:txBody>
      </p:sp>
      <p:sp>
        <p:nvSpPr>
          <p:cNvPr id="7" name="文本框 6"/>
          <p:cNvSpPr txBox="1"/>
          <p:nvPr/>
        </p:nvSpPr>
        <p:spPr>
          <a:xfrm>
            <a:off x="520505" y="1999229"/>
            <a:ext cx="6870895" cy="3749040"/>
          </a:xfrm>
          <a:prstGeom prst="rect">
            <a:avLst/>
          </a:prstGeom>
          <a:noFill/>
        </p:spPr>
        <p:txBody>
          <a:bodyPr rtlCol="0" wrap="square">
            <a:spAutoFit/>
          </a:bodyPr>
          <a:lstStyle/>
          <a:p>
            <a:pPr>
              <a:lnSpc>
                <a:spcPct val="150000"/>
              </a:lnSpc>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皮凯蒂的著作并没有完全准确的反映出当前社会财富创造和消费的过程，且对收入差距问题的分析也不全然可取。</a:t>
            </a:r>
          </a:p>
          <a:p>
            <a:pPr>
              <a:lnSpc>
                <a:spcPct val="150000"/>
              </a:lnSpc>
            </a:pPr>
            <a:endParaRPr altLang="en-US" lang="zh-CN" sz="2000">
              <a:solidFill>
                <a:schemeClr val="tx1">
                  <a:lumMod val="75000"/>
                  <a:lumOff val="25000"/>
                </a:schemeClr>
              </a:solidFill>
              <a:latin charset="-122" panose="020b0503020204020204" pitchFamily="34" typeface="微软雅黑"/>
              <a:ea charset="-122" panose="020b0503020204020204" pitchFamily="34" typeface="微软雅黑"/>
            </a:endParaRPr>
          </a:p>
          <a:p>
            <a:pPr>
              <a:lnSpc>
                <a:spcPct val="150000"/>
              </a:lnSpc>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经济的不稳定、通货膨胀“家族财富”早就已经不存在了。</a:t>
            </a:r>
          </a:p>
          <a:p>
            <a:pPr>
              <a:lnSpc>
                <a:spcPct val="150000"/>
              </a:lnSpc>
            </a:pPr>
            <a:endParaRPr altLang="en-US" lang="zh-CN" sz="2000">
              <a:solidFill>
                <a:schemeClr val="tx1">
                  <a:lumMod val="75000"/>
                  <a:lumOff val="25000"/>
                </a:schemeClr>
              </a:solidFill>
              <a:latin charset="-122" panose="020b0503020204020204" pitchFamily="34" typeface="微软雅黑"/>
              <a:ea charset="-122" panose="020b0503020204020204" pitchFamily="34" typeface="微软雅黑"/>
            </a:endParaRPr>
          </a:p>
          <a:p>
            <a:pPr>
              <a:lnSpc>
                <a:spcPct val="150000"/>
              </a:lnSpc>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我做慈善也帮助减小贫富差距。</a:t>
            </a:r>
          </a:p>
          <a:p>
            <a:pPr>
              <a:lnSpc>
                <a:spcPct val="150000"/>
              </a:lnSpc>
            </a:pPr>
            <a:endParaRPr altLang="en-US" lang="zh-CN" sz="2000">
              <a:solidFill>
                <a:schemeClr val="tx1">
                  <a:lumMod val="75000"/>
                  <a:lumOff val="25000"/>
                </a:schemeClr>
              </a:solidFill>
              <a:latin charset="-122" panose="020b0503020204020204" pitchFamily="34" typeface="微软雅黑"/>
              <a:ea charset="-122" panose="020b0503020204020204" pitchFamily="34" typeface="微软雅黑"/>
            </a:endParaRPr>
          </a:p>
          <a:p>
            <a:pPr>
              <a:lnSpc>
                <a:spcPct val="150000"/>
              </a:lnSpc>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——比尔·盖茨</a:t>
            </a:r>
          </a:p>
        </p:txBody>
      </p:sp>
      <p:pic>
        <p:nvPicPr>
          <p:cNvPr id="14" name="图片 13"/>
          <p:cNvPicPr>
            <a:picLocks noChangeAspect="1"/>
          </p:cNvPicPr>
          <p:nvPr/>
        </p:nvPicPr>
        <p:blipFill>
          <a:blip r:embed="rId3"/>
          <a:stretch>
            <a:fillRect/>
          </a:stretch>
        </p:blipFill>
        <p:spPr>
          <a:xfrm>
            <a:off x="7775151" y="1437758"/>
            <a:ext cx="3615641" cy="4893129"/>
          </a:xfrm>
          <a:prstGeom prst="roundRect">
            <a:avLst>
              <a:gd fmla="val 3427" name="adj"/>
            </a:avLst>
          </a:prstGeom>
        </p:spPr>
      </p:pic>
      <p:pic>
        <p:nvPicPr>
          <p:cNvPr id="13" name="图片 12"/>
          <p:cNvPicPr>
            <a:picLocks noChangeAspect="1"/>
          </p:cNvPicPr>
          <p:nvPr/>
        </p:nvPicPr>
        <p:blipFill>
          <a:blip r:embed="rId4"/>
          <a:srcRect b="51487" l="30925" r="29118" t="17844"/>
          <a:stretch>
            <a:fillRect/>
          </a:stretch>
        </p:blipFill>
        <p:spPr>
          <a:xfrm>
            <a:off x="520504" y="1531391"/>
            <a:ext cx="562707" cy="590843"/>
          </a:xfrm>
          <a:prstGeom prst="rect">
            <a:avLst/>
          </a:prstGeom>
        </p:spPr>
      </p:pic>
      <p:pic>
        <p:nvPicPr>
          <p:cNvPr id="17" name="图片 16"/>
          <p:cNvPicPr>
            <a:picLocks noChangeAspect="1"/>
          </p:cNvPicPr>
          <p:nvPr/>
        </p:nvPicPr>
        <p:blipFill>
          <a:blip r:embed="rId4"/>
          <a:srcRect b="51487" l="30925" r="29118" t="17844"/>
          <a:stretch>
            <a:fillRect/>
          </a:stretch>
        </p:blipFill>
        <p:spPr>
          <a:xfrm flipH="1">
            <a:off x="6706501" y="5784881"/>
            <a:ext cx="562707" cy="590843"/>
          </a:xfrm>
          <a:prstGeom prst="rect">
            <a:avLst/>
          </a:prstGeom>
        </p:spPr>
      </p:pic>
      <p:pic>
        <p:nvPicPr>
          <p:cNvPr id="20" name="图片 19"/>
          <p:cNvPicPr>
            <a:picLocks noChangeAspect="1"/>
          </p:cNvPicPr>
          <p:nvPr/>
        </p:nvPicPr>
        <p:blipFill>
          <a:blip r:embed="rId5"/>
          <a:stretch>
            <a:fillRect/>
          </a:stretch>
        </p:blipFill>
        <p:spPr>
          <a:xfrm>
            <a:off x="7904191" y="1611622"/>
            <a:ext cx="3395084" cy="4560866"/>
          </a:xfrm>
          <a:prstGeom prst="rect">
            <a:avLst/>
          </a:prstGeom>
        </p:spPr>
      </p:pic>
      <p:sp>
        <p:nvSpPr>
          <p:cNvPr id="21" name="矩形 20"/>
          <p:cNvSpPr/>
          <p:nvPr/>
        </p:nvSpPr>
        <p:spPr>
          <a:xfrm>
            <a:off x="10731556" y="1615992"/>
            <a:ext cx="281258" cy="1263968"/>
          </a:xfrm>
          <a:prstGeom prst="rect">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en-US" lang="zh-CN" sz="1400">
                <a:solidFill>
                  <a:schemeClr val="bg1"/>
                </a:solidFill>
                <a:latin charset="-122" panose="020b0503020204020204" pitchFamily="34" typeface="微软雅黑"/>
                <a:ea charset="-122" panose="020b0503020204020204" pitchFamily="34" typeface="微软雅黑"/>
              </a:rPr>
              <a:t>比尔·盖茨</a:t>
            </a:r>
          </a:p>
        </p:txBody>
      </p:sp>
    </p:spTree>
    <p:extLst>
      <p:ext uri="{BB962C8B-B14F-4D97-AF65-F5344CB8AC3E}">
        <p14:creationId val="1300988205"/>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我们也做了一个在线调研</a:t>
            </a:r>
          </a:p>
        </p:txBody>
      </p:sp>
      <p:sp>
        <p:nvSpPr>
          <p:cNvPr id="2" name="矩形 1"/>
          <p:cNvSpPr/>
          <p:nvPr/>
        </p:nvSpPr>
        <p:spPr>
          <a:xfrm>
            <a:off x="265192" y="5842000"/>
            <a:ext cx="164000" cy="66470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1" name="图片 40"/>
          <p:cNvPicPr>
            <a:picLocks noChangeAspect="1"/>
          </p:cNvPicPr>
          <p:nvPr/>
        </p:nvPicPr>
        <p:blipFill>
          <a:blip r:embed="rId4"/>
          <a:stretch>
            <a:fillRect/>
          </a:stretch>
        </p:blipFill>
        <p:spPr>
          <a:xfrm>
            <a:off x="724203" y="1492130"/>
            <a:ext cx="10945165" cy="4661020"/>
          </a:xfrm>
          <a:prstGeom prst="rect">
            <a:avLst/>
          </a:prstGeom>
        </p:spPr>
      </p:pic>
      <p:sp>
        <p:nvSpPr>
          <p:cNvPr id="51" name="矩形 50"/>
          <p:cNvSpPr/>
          <p:nvPr/>
        </p:nvSpPr>
        <p:spPr>
          <a:xfrm>
            <a:off x="754867" y="5492464"/>
            <a:ext cx="10914501" cy="457200"/>
          </a:xfrm>
          <a:prstGeom prst="rect">
            <a:avLst/>
          </a:prstGeom>
        </p:spPr>
        <p:txBody>
          <a:bodyPr wrap="square">
            <a:spAutoFit/>
          </a:bodyPr>
          <a:lstStyle/>
          <a:p>
            <a:pPr algn="ctr"/>
            <a:r>
              <a:rPr altLang="en-US" kern="100" lang="zh-CN" sz="24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让人欣慰的是，选择努力的人是最多的！</a:t>
            </a:r>
          </a:p>
        </p:txBody>
      </p:sp>
      <p:cxnSp>
        <p:nvCxnSpPr>
          <p:cNvPr id="29" name="直接连接符 28"/>
          <p:cNvCxnSpPr/>
          <p:nvPr/>
        </p:nvCxnSpPr>
        <p:spPr>
          <a:xfrm>
            <a:off x="1930400" y="5408613"/>
            <a:ext cx="8636000" cy="0"/>
          </a:xfrm>
          <a:prstGeom prst="line">
            <a:avLst/>
          </a:prstGeom>
          <a:ln w="28575">
            <a:solidFill>
              <a:srgbClr val="D90110"/>
            </a:solidFill>
          </a:ln>
        </p:spPr>
        <p:style>
          <a:lnRef idx="1">
            <a:schemeClr val="accent1"/>
          </a:lnRef>
          <a:fillRef idx="0">
            <a:schemeClr val="accent1"/>
          </a:fillRef>
          <a:effectRef idx="0">
            <a:schemeClr val="accent1"/>
          </a:effectRef>
          <a:fontRef idx="minor">
            <a:schemeClr val="tx1"/>
          </a:fontRef>
        </p:style>
      </p:cxnSp>
      <p:graphicFrame>
        <p:nvGraphicFramePr>
          <p:cNvPr id="30" name="图表 29"/>
          <p:cNvGraphicFramePr/>
          <p:nvPr>
            <p:extLst>
              <p:ext uri="{D42A27DB-BD31-4B8C-83A1-F6EECF244321}">
                <p14:modId val="1737642780"/>
              </p:ext>
            </p:extLst>
          </p:nvPr>
        </p:nvGraphicFramePr>
        <p:xfrm>
          <a:off x="1086417" y="1004330"/>
          <a:ext cx="6200209" cy="4269293"/>
        </p:xfrm>
        <a:graphic>
          <a:graphicData uri="http://schemas.openxmlformats.org/drawingml/2006/chart">
            <c:chart xmlns:c="http://schemas.openxmlformats.org/drawingml/2006/chart" r:id="rId5"/>
          </a:graphicData>
        </a:graphic>
      </p:graphicFrame>
      <p:sp>
        <p:nvSpPr>
          <p:cNvPr id="3" name="矩形 2"/>
          <p:cNvSpPr/>
          <p:nvPr/>
        </p:nvSpPr>
        <p:spPr>
          <a:xfrm>
            <a:off x="8785224" y="3769775"/>
            <a:ext cx="3048000" cy="1554480"/>
          </a:xfrm>
          <a:prstGeom prst="rect">
            <a:avLst/>
          </a:prstGeom>
        </p:spPr>
        <p:txBody>
          <a:bodyPr wrap="square">
            <a:spAutoFit/>
          </a:bodyPr>
          <a:lstStyle/>
          <a:p>
            <a:pPr>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数据来自：</a:t>
            </a:r>
          </a:p>
          <a:p>
            <a:pPr>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幻方秋夜青语</a:t>
            </a:r>
          </a:p>
          <a:p>
            <a:pPr>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样本：</a:t>
            </a:r>
          </a:p>
          <a:p>
            <a:pPr>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4982人</a:t>
            </a:r>
          </a:p>
        </p:txBody>
      </p:sp>
      <p:sp>
        <p:nvSpPr>
          <p:cNvPr id="7" name="矩形 6"/>
          <p:cNvSpPr/>
          <p:nvPr/>
        </p:nvSpPr>
        <p:spPr>
          <a:xfrm>
            <a:off x="8701699" y="3822095"/>
            <a:ext cx="47016" cy="142208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6276974" y="2494393"/>
            <a:ext cx="5114925" cy="457200"/>
          </a:xfrm>
          <a:prstGeom prst="rect">
            <a:avLst/>
          </a:prstGeom>
        </p:spPr>
        <p:txBody>
          <a:bodyPr wrap="square">
            <a:spAutoFit/>
          </a:bodyPr>
          <a:lstStyle/>
          <a:p>
            <a:pPr algn="ctr"/>
            <a:r>
              <a:rPr altLang="en-US" b="1" kern="100" lang="zh-CN" smtClean="0" sz="2400">
                <a:solidFill>
                  <a:srgbClr val="D90110"/>
                </a:solidFill>
                <a:latin charset="-122" panose="020b0503020204020204" pitchFamily="34" typeface="微软雅黑"/>
                <a:ea charset="-122" panose="020b0503020204020204" pitchFamily="34" typeface="微软雅黑"/>
                <a:cs charset="0" panose="02020603050405020304" pitchFamily="18" typeface="Times New Roman"/>
              </a:rPr>
              <a:t>“你认为财富积累最主要靠什么？”</a:t>
            </a:r>
          </a:p>
        </p:txBody>
      </p:sp>
    </p:spTree>
    <p:extLst>
      <p:ext uri="{BB962C8B-B14F-4D97-AF65-F5344CB8AC3E}">
        <p14:creationId val="3692622739"/>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49" y="325138"/>
            <a:ext cx="9705809"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托马斯·皮凯蒂：有才、任性、颜值高！</a:t>
            </a:r>
          </a:p>
        </p:txBody>
      </p:sp>
      <p:sp>
        <p:nvSpPr>
          <p:cNvPr id="2" name="文本框 1"/>
          <p:cNvSpPr txBox="1"/>
          <p:nvPr/>
        </p:nvSpPr>
        <p:spPr>
          <a:xfrm>
            <a:off x="520505" y="1222829"/>
            <a:ext cx="11197883" cy="5120640"/>
          </a:xfrm>
          <a:prstGeom prst="rect">
            <a:avLst/>
          </a:prstGeom>
          <a:noFill/>
        </p:spPr>
        <p:txBody>
          <a:bodyPr rtlCol="0" wrap="square">
            <a:spAutoFit/>
          </a:bodyPr>
          <a:lstStyle/>
          <a:p>
            <a:pPr indent="-342900" marL="342900">
              <a:lnSpc>
                <a:spcPct val="150000"/>
              </a:lnSpc>
              <a:buFont charset="2" panose="05000000000000000000" pitchFamily="2" typeface="Wingdings"/>
              <a:buChar char="n"/>
            </a:pPr>
            <a:r>
              <a:rPr altLang="zh-CN" lang="en-US" sz="2000">
                <a:solidFill>
                  <a:schemeClr val="tx1">
                    <a:lumMod val="75000"/>
                    <a:lumOff val="25000"/>
                  </a:schemeClr>
                </a:solidFill>
                <a:latin charset="-122" panose="020b0503020204020204" pitchFamily="34" typeface="微软雅黑"/>
                <a:ea charset="-122" panose="020b0503020204020204" pitchFamily="34" typeface="微软雅黑"/>
              </a:rPr>
              <a:t>22岁凭一篇论文获得法国社会科学高等研究院和伦敦政治经济学院双博士学位，并成为麻省理工学院经济系助理教授；</a:t>
            </a:r>
          </a:p>
          <a:p>
            <a:pPr indent="-342900" marL="342900">
              <a:lnSpc>
                <a:spcPct val="150000"/>
              </a:lnSpc>
              <a:buFont charset="2" panose="05000000000000000000" pitchFamily="2" typeface="Wingdings"/>
              <a:buChar char="n"/>
            </a:pPr>
            <a:r>
              <a:rPr altLang="zh-CN" lang="en-US" sz="2000">
                <a:solidFill>
                  <a:schemeClr val="tx1">
                    <a:lumMod val="75000"/>
                    <a:lumOff val="25000"/>
                  </a:schemeClr>
                </a:solidFill>
                <a:latin charset="-122" panose="020b0503020204020204" pitchFamily="34" typeface="微软雅黑"/>
                <a:ea charset="-122" panose="020b0503020204020204" pitchFamily="34" typeface="微软雅黑"/>
              </a:rPr>
              <a:t>29岁晋升法国社会科学高等研究院经济学教授；</a:t>
            </a:r>
          </a:p>
          <a:p>
            <a:pPr indent="-342900" marL="342900">
              <a:lnSpc>
                <a:spcPct val="150000"/>
              </a:lnSpc>
              <a:buFont charset="2" panose="05000000000000000000" pitchFamily="2" typeface="Wingdings"/>
              <a:buChar char="n"/>
            </a:pPr>
            <a:r>
              <a:rPr altLang="zh-CN" lang="en-US" sz="2000">
                <a:solidFill>
                  <a:schemeClr val="tx1">
                    <a:lumMod val="75000"/>
                    <a:lumOff val="25000"/>
                  </a:schemeClr>
                </a:solidFill>
                <a:latin charset="-122" panose="020b0503020204020204" pitchFamily="34" typeface="微软雅黑"/>
                <a:ea charset="-122" panose="020b0503020204020204" pitchFamily="34" typeface="微软雅黑"/>
              </a:rPr>
              <a:t>31岁获法国年度最佳青年经济学家；</a:t>
            </a:r>
          </a:p>
          <a:p>
            <a:pPr indent="-342900" marL="342900">
              <a:lnSpc>
                <a:spcPct val="150000"/>
              </a:lnSpc>
              <a:buFont charset="2" panose="05000000000000000000" pitchFamily="2" typeface="Wingdings"/>
              <a:buChar char="n"/>
            </a:pPr>
            <a:r>
              <a:rPr altLang="zh-CN" lang="en-US" sz="2000">
                <a:solidFill>
                  <a:schemeClr val="tx1">
                    <a:lumMod val="75000"/>
                    <a:lumOff val="25000"/>
                  </a:schemeClr>
                </a:solidFill>
                <a:latin charset="-122" panose="020b0503020204020204" pitchFamily="34" typeface="微软雅黑"/>
                <a:ea charset="-122" panose="020b0503020204020204" pitchFamily="34" typeface="微软雅黑"/>
              </a:rPr>
              <a:t>35岁创办巴黎经济学院，担任第一任院长；</a:t>
            </a:r>
          </a:p>
          <a:p>
            <a:pPr indent="-342900" marL="342900">
              <a:lnSpc>
                <a:spcPct val="150000"/>
              </a:lnSpc>
              <a:buFont charset="2" panose="05000000000000000000" pitchFamily="2" typeface="Wingdings"/>
              <a:buChar char="n"/>
            </a:pPr>
            <a:r>
              <a:rPr altLang="zh-CN" lang="en-US" sz="2000">
                <a:solidFill>
                  <a:schemeClr val="tx1">
                    <a:lumMod val="75000"/>
                    <a:lumOff val="25000"/>
                  </a:schemeClr>
                </a:solidFill>
                <a:latin charset="-122" panose="020b0503020204020204" pitchFamily="34" typeface="微软雅黑"/>
                <a:ea charset="-122" panose="020b0503020204020204" pitchFamily="34" typeface="微软雅黑"/>
              </a:rPr>
              <a:t>36岁成为社会党总统候选人罗雅尔的经济政策顾问；</a:t>
            </a:r>
          </a:p>
          <a:p>
            <a:pPr indent="-342900" marL="342900">
              <a:lnSpc>
                <a:spcPct val="150000"/>
              </a:lnSpc>
              <a:buFont charset="2" panose="05000000000000000000" pitchFamily="2" typeface="Wingdings"/>
              <a:buChar char="n"/>
            </a:pPr>
            <a:r>
              <a:rPr altLang="zh-CN" lang="en-US" sz="2000">
                <a:solidFill>
                  <a:schemeClr val="tx1">
                    <a:lumMod val="75000"/>
                    <a:lumOff val="25000"/>
                  </a:schemeClr>
                </a:solidFill>
                <a:latin charset="-122" panose="020b0503020204020204" pitchFamily="34" typeface="微软雅黑"/>
                <a:ea charset="-122" panose="020b0503020204020204" pitchFamily="34" typeface="微软雅黑"/>
              </a:rPr>
              <a:t>42岁出版《21世纪资本论》，荣获欧洲经济学会Yrjo-Jahnsson 奖，该奖项只颁发给45岁以下、对经济学做出突出贡献的欧洲经济学家。 </a:t>
            </a:r>
          </a:p>
          <a:p>
            <a:pPr indent="-342900" marL="342900">
              <a:lnSpc>
                <a:spcPct val="150000"/>
              </a:lnSpc>
              <a:buFont charset="2" panose="05000000000000000000" pitchFamily="2" typeface="Wingdings"/>
              <a:buChar char="n"/>
            </a:pPr>
            <a:r>
              <a:rPr altLang="zh-CN" lang="en-US" sz="2000">
                <a:solidFill>
                  <a:schemeClr val="tx1">
                    <a:lumMod val="75000"/>
                    <a:lumOff val="25000"/>
                  </a:schemeClr>
                </a:solidFill>
                <a:latin charset="-122" panose="020b0503020204020204" pitchFamily="34" typeface="微软雅黑"/>
                <a:ea charset="-122" panose="020b0503020204020204" pitchFamily="34" typeface="微软雅黑"/>
              </a:rPr>
              <a:t>2014年，成为年度最红经济学家。</a:t>
            </a:r>
          </a:p>
          <a:p>
            <a:pPr indent="-342900" marL="342900">
              <a:lnSpc>
                <a:spcPct val="150000"/>
              </a:lnSpc>
              <a:buFont charset="2" panose="05000000000000000000" pitchFamily="2" typeface="Wingdings"/>
              <a:buChar char="n"/>
            </a:pPr>
            <a:r>
              <a:rPr altLang="zh-CN" lang="en-US" sz="2000">
                <a:solidFill>
                  <a:schemeClr val="tx1">
                    <a:lumMod val="75000"/>
                    <a:lumOff val="25000"/>
                  </a:schemeClr>
                </a:solidFill>
                <a:latin charset="-122" panose="020b0503020204020204" pitchFamily="34" typeface="微软雅黑"/>
                <a:ea charset="-122" panose="020b0503020204020204" pitchFamily="34" typeface="微软雅黑"/>
              </a:rPr>
              <a:t>2015年1月1日皮凯蒂拒绝法国政府授予的最高荣誉法国荣誉军团勋章。他任性的理由是：“政府的角色并非决定谁值得尊敬……他们还不如专注于复兴法国及欧洲的(经济)增长”。</a:t>
            </a:r>
          </a:p>
        </p:txBody>
      </p:sp>
      <p:sp>
        <p:nvSpPr>
          <p:cNvPr id="3" name="文本框 2"/>
          <p:cNvSpPr txBox="1"/>
          <p:nvPr/>
        </p:nvSpPr>
        <p:spPr>
          <a:xfrm>
            <a:off x="7998782" y="2050742"/>
            <a:ext cx="2920753" cy="822960"/>
          </a:xfrm>
          <a:prstGeom prst="rect">
            <a:avLst/>
          </a:prstGeom>
          <a:noFill/>
        </p:spPr>
        <p:txBody>
          <a:bodyPr rtlCol="0" wrap="square">
            <a:spAutoFit/>
          </a:bodyPr>
          <a:lstStyle/>
          <a:p>
            <a:r>
              <a:rPr altLang="zh-CN" lang="en-US" sz="2400">
                <a:solidFill>
                  <a:srgbClr val="FFFFFF"/>
                </a:solidFill>
                <a:latin charset="-122" panose="020b0503020204020204" pitchFamily="34" typeface="微软雅黑"/>
                <a:ea charset="-122" panose="020b0503020204020204" pitchFamily="34" typeface="微软雅黑"/>
              </a:rPr>
              <a:t>https://www.youyedoc.com/</a:t>
            </a:r>
          </a:p>
        </p:txBody>
      </p:sp>
    </p:spTree>
    <p:extLst>
      <p:ext uri="{BB962C8B-B14F-4D97-AF65-F5344CB8AC3E}">
        <p14:creationId val="2624930827"/>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托马斯·皮凯蒂语录</a:t>
            </a:r>
          </a:p>
        </p:txBody>
      </p:sp>
      <p:sp>
        <p:nvSpPr>
          <p:cNvPr id="7" name="文本框 6"/>
          <p:cNvSpPr txBox="1"/>
          <p:nvPr/>
        </p:nvSpPr>
        <p:spPr>
          <a:xfrm>
            <a:off x="520505" y="1478702"/>
            <a:ext cx="6870895" cy="4663440"/>
          </a:xfrm>
          <a:prstGeom prst="rect">
            <a:avLst/>
          </a:prstGeom>
          <a:noFill/>
        </p:spPr>
        <p:txBody>
          <a:bodyPr rtlCol="0" wrap="square">
            <a:spAutoFit/>
          </a:bodyPr>
          <a:lstStyle/>
          <a:p>
            <a:pPr>
              <a:lnSpc>
                <a:spcPct val="150000"/>
              </a:lnSpc>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“我比马克思多了150年的历史经验，” </a:t>
            </a:r>
          </a:p>
          <a:p>
            <a:pPr>
              <a:lnSpc>
                <a:spcPct val="150000"/>
              </a:lnSpc>
            </a:pPr>
            <a:endParaRPr altLang="en-US" lang="zh-CN" sz="2000">
              <a:solidFill>
                <a:schemeClr val="tx1">
                  <a:lumMod val="75000"/>
                  <a:lumOff val="25000"/>
                </a:schemeClr>
              </a:solidFill>
              <a:latin charset="-122" panose="020b0503020204020204" pitchFamily="34" typeface="微软雅黑"/>
              <a:ea charset="-122" panose="020b0503020204020204" pitchFamily="34" typeface="微软雅黑"/>
            </a:endParaRPr>
          </a:p>
          <a:p>
            <a:pPr>
              <a:lnSpc>
                <a:spcPct val="150000"/>
              </a:lnSpc>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“马克思指出，资本主义是自己的掘墓人，但他没有告诉我们废除资本主义后，如何在政治和经济上组织社会，这是他的历史局限性。”</a:t>
            </a:r>
          </a:p>
          <a:p>
            <a:pPr>
              <a:lnSpc>
                <a:spcPct val="150000"/>
              </a:lnSpc>
            </a:pPr>
            <a:endParaRPr altLang="en-US" lang="zh-CN" sz="2000">
              <a:solidFill>
                <a:schemeClr val="tx1">
                  <a:lumMod val="75000"/>
                  <a:lumOff val="25000"/>
                </a:schemeClr>
              </a:solidFill>
              <a:latin charset="-122" panose="020b0503020204020204" pitchFamily="34" typeface="微软雅黑"/>
              <a:ea charset="-122" panose="020b0503020204020204" pitchFamily="34" typeface="微软雅黑"/>
            </a:endParaRPr>
          </a:p>
          <a:p>
            <a:pPr>
              <a:lnSpc>
                <a:spcPct val="150000"/>
              </a:lnSpc>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我认为，私有制要有健全的民主机制来支撑，以减少不公平现象。同时我觉得，一个社会除了私有制之外，还应存在其他形式的所有制，比如公有制、集体所有制、混合所有制等。马克思没有意识到所有制的复杂性。”</a:t>
            </a:r>
          </a:p>
        </p:txBody>
      </p:sp>
      <p:grpSp>
        <p:nvGrpSpPr>
          <p:cNvPr id="9" name="组合 8"/>
          <p:cNvGrpSpPr/>
          <p:nvPr/>
        </p:nvGrpSpPr>
        <p:grpSpPr>
          <a:xfrm>
            <a:off x="7775151" y="1437758"/>
            <a:ext cx="3615641" cy="4893129"/>
            <a:chOff x="7720560" y="1638299"/>
            <a:chExt cx="3615641" cy="4893129"/>
          </a:xfrm>
        </p:grpSpPr>
        <p:pic>
          <p:nvPicPr>
            <p:cNvPr id="14" name="图片 13"/>
            <p:cNvPicPr>
              <a:picLocks noChangeAspect="1"/>
            </p:cNvPicPr>
            <p:nvPr/>
          </p:nvPicPr>
          <p:blipFill>
            <a:blip r:embed="rId3"/>
            <a:stretch>
              <a:fillRect/>
            </a:stretch>
          </p:blipFill>
          <p:spPr>
            <a:xfrm>
              <a:off x="7720560" y="1638299"/>
              <a:ext cx="3615641" cy="4893129"/>
            </a:xfrm>
            <a:prstGeom prst="roundRect">
              <a:avLst>
                <a:gd fmla="val 3427" name="adj"/>
              </a:avLst>
            </a:prstGeom>
          </p:spPr>
        </p:pic>
        <p:pic>
          <p:nvPicPr>
            <p:cNvPr id="15" name="图片 14"/>
            <p:cNvPicPr>
              <a:picLocks noChangeAspect="1"/>
            </p:cNvPicPr>
            <p:nvPr/>
          </p:nvPicPr>
          <p:blipFill>
            <a:blip r:embed="rId4"/>
            <a:stretch>
              <a:fillRect/>
            </a:stretch>
          </p:blipFill>
          <p:spPr>
            <a:xfrm>
              <a:off x="7849089" y="1750189"/>
              <a:ext cx="3386240" cy="4664899"/>
            </a:xfrm>
            <a:prstGeom prst="rect">
              <a:avLst/>
            </a:prstGeom>
            <a:noFill/>
            <a:ln w="28575">
              <a:noFill/>
            </a:ln>
            <a:effectLst/>
          </p:spPr>
        </p:pic>
      </p:grpSp>
      <p:sp>
        <p:nvSpPr>
          <p:cNvPr id="16" name="矩形 15"/>
          <p:cNvSpPr/>
          <p:nvPr/>
        </p:nvSpPr>
        <p:spPr>
          <a:xfrm>
            <a:off x="10731556" y="1590592"/>
            <a:ext cx="281258" cy="1263968"/>
          </a:xfrm>
          <a:prstGeom prst="rect">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en-US" lang="zh-CN" sz="1400">
                <a:latin charset="-122" panose="020b0503020204020204" pitchFamily="34" typeface="微软雅黑"/>
                <a:ea charset="-122" panose="020b0503020204020204" pitchFamily="34" typeface="微软雅黑"/>
              </a:rPr>
              <a:t>托马斯·皮凯蒂</a:t>
            </a:r>
          </a:p>
        </p:txBody>
      </p:sp>
    </p:spTree>
    <p:extLst>
      <p:ext uri="{BB962C8B-B14F-4D97-AF65-F5344CB8AC3E}">
        <p14:creationId val="74250191"/>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这本书到底在讨论什么？</a:t>
            </a:r>
          </a:p>
        </p:txBody>
      </p:sp>
      <p:grpSp>
        <p:nvGrpSpPr>
          <p:cNvPr id="11" name="组合 10"/>
          <p:cNvGrpSpPr/>
          <p:nvPr/>
        </p:nvGrpSpPr>
        <p:grpSpPr>
          <a:xfrm>
            <a:off x="506206" y="2767828"/>
            <a:ext cx="11198109" cy="2158153"/>
            <a:chOff x="274970" y="2767828"/>
            <a:chExt cx="11198109" cy="2158153"/>
          </a:xfrm>
        </p:grpSpPr>
        <p:grpSp>
          <p:nvGrpSpPr>
            <p:cNvPr id="12" name="组合 11"/>
            <p:cNvGrpSpPr/>
            <p:nvPr/>
          </p:nvGrpSpPr>
          <p:grpSpPr>
            <a:xfrm>
              <a:off x="5417565" y="2767828"/>
              <a:ext cx="6055514" cy="2158153"/>
              <a:chOff x="4805758" y="2780020"/>
              <a:chExt cx="6055514" cy="2158153"/>
            </a:xfrm>
          </p:grpSpPr>
          <p:grpSp>
            <p:nvGrpSpPr>
              <p:cNvPr id="15" name="组合 14"/>
              <p:cNvGrpSpPr/>
              <p:nvPr/>
            </p:nvGrpSpPr>
            <p:grpSpPr>
              <a:xfrm>
                <a:off x="4805758" y="2780020"/>
                <a:ext cx="6055514" cy="461665"/>
                <a:chOff x="2694158" y="2241857"/>
                <a:chExt cx="6055514" cy="461665"/>
              </a:xfrm>
            </p:grpSpPr>
            <p:sp>
              <p:nvSpPr>
                <p:cNvPr id="25" name="矩形 24"/>
                <p:cNvSpPr/>
                <p:nvPr/>
              </p:nvSpPr>
              <p:spPr>
                <a:xfrm>
                  <a:off x="3948357" y="2268974"/>
                  <a:ext cx="4801314" cy="396240"/>
                </a:xfrm>
                <a:prstGeom prst="rect">
                  <a:avLst/>
                </a:prstGeom>
                <a:solidFill>
                  <a:srgbClr val="D90110"/>
                </a:solidFill>
              </p:spPr>
              <p:txBody>
                <a:bodyPr wrap="square">
                  <a:spAutoFit/>
                </a:bodyPr>
                <a:lstStyle/>
                <a:p>
                  <a:r>
                    <a:rPr altLang="en-US" lang="zh-CN" sz="2000">
                      <a:solidFill>
                        <a:schemeClr val="bg1"/>
                      </a:solidFill>
                      <a:latin charset="-122" panose="020b0503020204020204" pitchFamily="34" typeface="微软雅黑"/>
                      <a:ea charset="-122" panose="020b0503020204020204" pitchFamily="34" typeface="微软雅黑"/>
                    </a:rPr>
                    <a:t>财富是不是越来越集中在少数人手中？</a:t>
                  </a:r>
                </a:p>
              </p:txBody>
            </p:sp>
            <p:sp>
              <p:nvSpPr>
                <p:cNvPr id="26" name="文本框 25"/>
                <p:cNvSpPr txBox="1"/>
                <p:nvPr/>
              </p:nvSpPr>
              <p:spPr>
                <a:xfrm>
                  <a:off x="2694158" y="2241857"/>
                  <a:ext cx="1157605" cy="457200"/>
                </a:xfrm>
                <a:prstGeom prst="rect">
                  <a:avLst/>
                </a:prstGeom>
                <a:noFill/>
              </p:spPr>
              <p:txBody>
                <a:bodyPr rtlCol="0" wrap="none">
                  <a:spAutoFit/>
                </a:bodyPr>
                <a:lstStyle/>
                <a:p>
                  <a:r>
                    <a:rPr altLang="zh-CN" lang="en-US" smtClean="0" sz="2400">
                      <a:solidFill>
                        <a:srgbClr val="D90110"/>
                      </a:solidFill>
                      <a:latin charset="-122" panose="020b0400000000000000" pitchFamily="34" typeface="Adobe 黑体 Std R"/>
                      <a:ea charset="-122" panose="020b0400000000000000" pitchFamily="34" typeface="Adobe 黑体 Std R"/>
                    </a:rPr>
                    <a:t>STEP 1</a:t>
                  </a:r>
                </a:p>
              </p:txBody>
            </p:sp>
          </p:grpSp>
          <p:grpSp>
            <p:nvGrpSpPr>
              <p:cNvPr id="16" name="组合 15"/>
              <p:cNvGrpSpPr/>
              <p:nvPr/>
            </p:nvGrpSpPr>
            <p:grpSpPr>
              <a:xfrm>
                <a:off x="4805758" y="3345516"/>
                <a:ext cx="6055514" cy="461665"/>
                <a:chOff x="2694158" y="2814881"/>
                <a:chExt cx="6055514" cy="461665"/>
              </a:xfrm>
            </p:grpSpPr>
            <p:sp>
              <p:nvSpPr>
                <p:cNvPr id="23" name="矩形 22"/>
                <p:cNvSpPr/>
                <p:nvPr/>
              </p:nvSpPr>
              <p:spPr>
                <a:xfrm>
                  <a:off x="3948357" y="2841998"/>
                  <a:ext cx="4801314" cy="396240"/>
                </a:xfrm>
                <a:prstGeom prst="rect">
                  <a:avLst/>
                </a:prstGeom>
                <a:solidFill>
                  <a:srgbClr val="D90110"/>
                </a:solidFill>
              </p:spPr>
              <p:txBody>
                <a:bodyPr wrap="square">
                  <a:spAutoFit/>
                </a:bodyPr>
                <a:lstStyle/>
                <a:p>
                  <a:r>
                    <a:rPr altLang="en-US" lang="zh-CN" sz="2000">
                      <a:solidFill>
                        <a:schemeClr val="bg1"/>
                      </a:solidFill>
                      <a:latin charset="-122" panose="020b0503020204020204" pitchFamily="34" typeface="微软雅黑"/>
                      <a:ea charset="-122" panose="020b0503020204020204" pitchFamily="34" typeface="微软雅黑"/>
                    </a:rPr>
                    <a:t>人类社会贫富差距是扩大还是缩小？</a:t>
                  </a:r>
                </a:p>
              </p:txBody>
            </p:sp>
            <p:sp>
              <p:nvSpPr>
                <p:cNvPr id="24" name="文本框 23"/>
                <p:cNvSpPr txBox="1"/>
                <p:nvPr/>
              </p:nvSpPr>
              <p:spPr>
                <a:xfrm>
                  <a:off x="2694158" y="2814881"/>
                  <a:ext cx="1157605" cy="457200"/>
                </a:xfrm>
                <a:prstGeom prst="rect">
                  <a:avLst/>
                </a:prstGeom>
                <a:noFill/>
              </p:spPr>
              <p:txBody>
                <a:bodyPr rtlCol="0" wrap="none">
                  <a:spAutoFit/>
                </a:bodyPr>
                <a:lstStyle>
                  <a:defPPr>
                    <a:defRPr lang="zh-CN"/>
                  </a:defPPr>
                  <a:lvl1pPr>
                    <a:defRPr sz="2400">
                      <a:solidFill>
                        <a:srgbClr val="D90110"/>
                      </a:solidFill>
                      <a:latin charset="-122" panose="020b0400000000000000" pitchFamily="34" typeface="Adobe 黑体 Std R"/>
                      <a:ea charset="-122" panose="020b0400000000000000" pitchFamily="34" typeface="Adobe 黑体 Std R"/>
                    </a:defRPr>
                  </a:lvl1pPr>
                </a:lstStyle>
                <a:p>
                  <a:r>
                    <a:rPr altLang="zh-CN" lang="en-US"/>
                    <a:t>STEP 2</a:t>
                  </a:r>
                </a:p>
              </p:txBody>
            </p:sp>
          </p:grpSp>
          <p:grpSp>
            <p:nvGrpSpPr>
              <p:cNvPr id="17" name="组合 16"/>
              <p:cNvGrpSpPr/>
              <p:nvPr/>
            </p:nvGrpSpPr>
            <p:grpSpPr>
              <a:xfrm>
                <a:off x="4805758" y="3911012"/>
                <a:ext cx="6055514" cy="461665"/>
                <a:chOff x="2694158" y="2241857"/>
                <a:chExt cx="6055514" cy="461665"/>
              </a:xfrm>
            </p:grpSpPr>
            <p:sp>
              <p:nvSpPr>
                <p:cNvPr id="21" name="矩形 20"/>
                <p:cNvSpPr/>
                <p:nvPr/>
              </p:nvSpPr>
              <p:spPr>
                <a:xfrm>
                  <a:off x="3948357" y="2268974"/>
                  <a:ext cx="4801314" cy="396240"/>
                </a:xfrm>
                <a:prstGeom prst="rect">
                  <a:avLst/>
                </a:prstGeom>
                <a:solidFill>
                  <a:srgbClr val="D90110"/>
                </a:solidFill>
              </p:spPr>
              <p:txBody>
                <a:bodyPr wrap="square">
                  <a:spAutoFit/>
                </a:bodyPr>
                <a:lstStyle/>
                <a:p>
                  <a:r>
                    <a:rPr altLang="en-US" lang="zh-CN" sz="2000">
                      <a:solidFill>
                        <a:schemeClr val="bg1"/>
                      </a:solidFill>
                      <a:latin charset="-122" panose="020b0503020204020204" pitchFamily="34" typeface="微软雅黑"/>
                      <a:ea charset="-122" panose="020b0503020204020204" pitchFamily="34" typeface="微软雅黑"/>
                    </a:rPr>
                    <a:t>决定财富积累和分配的因素有哪些？</a:t>
                  </a:r>
                </a:p>
              </p:txBody>
            </p:sp>
            <p:sp>
              <p:nvSpPr>
                <p:cNvPr id="22" name="文本框 21"/>
                <p:cNvSpPr txBox="1"/>
                <p:nvPr/>
              </p:nvSpPr>
              <p:spPr>
                <a:xfrm>
                  <a:off x="2694158" y="2241857"/>
                  <a:ext cx="1157605" cy="457200"/>
                </a:xfrm>
                <a:prstGeom prst="rect">
                  <a:avLst/>
                </a:prstGeom>
                <a:noFill/>
              </p:spPr>
              <p:txBody>
                <a:bodyPr rtlCol="0" wrap="none">
                  <a:spAutoFit/>
                </a:bodyPr>
                <a:lstStyle/>
                <a:p>
                  <a:r>
                    <a:rPr altLang="zh-CN" lang="en-US" sz="2400">
                      <a:solidFill>
                        <a:srgbClr val="D90110"/>
                      </a:solidFill>
                      <a:latin charset="-122" panose="020b0400000000000000" pitchFamily="34" typeface="Adobe 黑体 Std R"/>
                      <a:ea charset="-122" panose="020b0400000000000000" pitchFamily="34" typeface="Adobe 黑体 Std R"/>
                    </a:rPr>
                    <a:t>STEP 3</a:t>
                  </a:r>
                </a:p>
              </p:txBody>
            </p:sp>
          </p:grpSp>
          <p:grpSp>
            <p:nvGrpSpPr>
              <p:cNvPr id="18" name="组合 17"/>
              <p:cNvGrpSpPr/>
              <p:nvPr/>
            </p:nvGrpSpPr>
            <p:grpSpPr>
              <a:xfrm>
                <a:off x="4805758" y="4476508"/>
                <a:ext cx="6055514" cy="461665"/>
                <a:chOff x="2694158" y="2241857"/>
                <a:chExt cx="6055514" cy="461665"/>
              </a:xfrm>
            </p:grpSpPr>
            <p:sp>
              <p:nvSpPr>
                <p:cNvPr id="19" name="矩形 18"/>
                <p:cNvSpPr/>
                <p:nvPr/>
              </p:nvSpPr>
              <p:spPr>
                <a:xfrm>
                  <a:off x="3948357" y="2268975"/>
                  <a:ext cx="4754880" cy="396240"/>
                </a:xfrm>
                <a:prstGeom prst="rect">
                  <a:avLst/>
                </a:prstGeom>
                <a:solidFill>
                  <a:srgbClr val="D90110"/>
                </a:solidFill>
              </p:spPr>
              <p:txBody>
                <a:bodyPr wrap="none">
                  <a:spAutoFit/>
                </a:bodyPr>
                <a:lstStyle/>
                <a:p>
                  <a:r>
                    <a:rPr altLang="en-US" lang="zh-CN" sz="2000">
                      <a:solidFill>
                        <a:schemeClr val="bg1"/>
                      </a:solidFill>
                      <a:latin charset="-122" panose="020b0503020204020204" pitchFamily="34" typeface="微软雅黑"/>
                      <a:ea charset="-122" panose="020b0503020204020204" pitchFamily="34" typeface="微软雅黑"/>
                    </a:rPr>
                    <a:t>真如马克思预言那样出现极端不平等吗？</a:t>
                  </a:r>
                </a:p>
              </p:txBody>
            </p:sp>
            <p:sp>
              <p:nvSpPr>
                <p:cNvPr id="20" name="文本框 19"/>
                <p:cNvSpPr txBox="1"/>
                <p:nvPr/>
              </p:nvSpPr>
              <p:spPr>
                <a:xfrm>
                  <a:off x="2694158" y="2241857"/>
                  <a:ext cx="1157605" cy="457200"/>
                </a:xfrm>
                <a:prstGeom prst="rect">
                  <a:avLst/>
                </a:prstGeom>
                <a:noFill/>
              </p:spPr>
              <p:txBody>
                <a:bodyPr rtlCol="0" wrap="none">
                  <a:spAutoFit/>
                </a:bodyPr>
                <a:lstStyle>
                  <a:defPPr>
                    <a:defRPr lang="zh-CN"/>
                  </a:defPPr>
                  <a:lvl1pPr>
                    <a:defRPr sz="2400">
                      <a:solidFill>
                        <a:srgbClr val="D90110"/>
                      </a:solidFill>
                      <a:latin charset="-122" panose="020b0400000000000000" pitchFamily="34" typeface="Adobe 黑体 Std R"/>
                      <a:ea charset="-122" panose="020b0400000000000000" pitchFamily="34" typeface="Adobe 黑体 Std R"/>
                    </a:defRPr>
                  </a:lvl1pPr>
                </a:lstStyle>
                <a:p>
                  <a:r>
                    <a:rPr altLang="zh-CN" lang="en-US"/>
                    <a:t>STEP 4</a:t>
                  </a:r>
                </a:p>
              </p:txBody>
            </p:sp>
          </p:grpSp>
        </p:grpSp>
        <p:sp>
          <p:nvSpPr>
            <p:cNvPr id="13" name="矩形 12"/>
            <p:cNvSpPr/>
            <p:nvPr/>
          </p:nvSpPr>
          <p:spPr>
            <a:xfrm>
              <a:off x="274970" y="2794944"/>
              <a:ext cx="5056604" cy="206582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821624" y="3048362"/>
              <a:ext cx="4509950" cy="1554480"/>
            </a:xfrm>
            <a:prstGeom prst="rect">
              <a:avLst/>
            </a:prstGeom>
          </p:spPr>
          <p:txBody>
            <a:bodyPr wrap="square">
              <a:spAutoFit/>
            </a:bodyPr>
            <a:lstStyle/>
            <a:p>
              <a:r>
                <a:rPr altLang="en-US" lang="zh-CN" sz="4800">
                  <a:solidFill>
                    <a:schemeClr val="bg1"/>
                  </a:solidFill>
                  <a:latin charset="-122" panose="020b0503020204020204" pitchFamily="34" typeface="微软雅黑"/>
                  <a:ea charset="-122" panose="020b0503020204020204" pitchFamily="34" typeface="微软雅黑"/>
                </a:rPr>
                <a:t>人类社会财富</a:t>
              </a:r>
            </a:p>
            <a:p>
              <a:r>
                <a:rPr altLang="en-US" lang="zh-CN" sz="4800">
                  <a:solidFill>
                    <a:schemeClr val="bg1"/>
                  </a:solidFill>
                  <a:latin charset="-122" panose="020b0503020204020204" pitchFamily="34" typeface="微软雅黑"/>
                  <a:ea charset="-122" panose="020b0503020204020204" pitchFamily="34" typeface="微软雅黑"/>
                </a:rPr>
                <a:t>分配公平吗？</a:t>
              </a:r>
            </a:p>
          </p:txBody>
        </p:sp>
      </p:grpSp>
    </p:spTree>
    <p:extLst>
      <p:ext uri="{BB962C8B-B14F-4D97-AF65-F5344CB8AC3E}">
        <p14:creationId val="1386883158"/>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托马斯·皮凯蒂书中核心观点</a:t>
            </a:r>
          </a:p>
        </p:txBody>
      </p:sp>
      <p:grpSp>
        <p:nvGrpSpPr>
          <p:cNvPr id="3" name="组合 2"/>
          <p:cNvGrpSpPr/>
          <p:nvPr/>
        </p:nvGrpSpPr>
        <p:grpSpPr>
          <a:xfrm>
            <a:off x="848253" y="1523873"/>
            <a:ext cx="10533066" cy="690531"/>
            <a:chOff x="1296984" y="1757950"/>
            <a:chExt cx="9709346" cy="690531"/>
          </a:xfrm>
        </p:grpSpPr>
        <p:sp>
          <p:nvSpPr>
            <p:cNvPr id="2" name="矩形 1"/>
            <p:cNvSpPr/>
            <p:nvPr/>
          </p:nvSpPr>
          <p:spPr>
            <a:xfrm>
              <a:off x="1631928" y="1986816"/>
              <a:ext cx="9374402" cy="822960"/>
            </a:xfrm>
            <a:prstGeom prst="rect">
              <a:avLst/>
            </a:prstGeom>
          </p:spPr>
          <p:txBody>
            <a:bodyPr wrap="square">
              <a:spAutoFit/>
            </a:bodyPr>
            <a:lstStyle/>
            <a:p>
              <a:r>
                <a:rPr altLang="en-US" lang="zh-CN" sz="2400">
                  <a:solidFill>
                    <a:srgbClr val="D90110"/>
                  </a:solidFill>
                  <a:latin charset="-122" panose="020b0800000000000000" pitchFamily="34" typeface="华康俪金黑W8(P)"/>
                  <a:ea charset="-122" panose="020b0800000000000000" pitchFamily="34" typeface="华康俪金黑W8(P)"/>
                </a:rPr>
                <a:t>人生而不平等：富有的那批人不是因为劳动创造了财富，只是因为他们本来就富有。</a:t>
              </a:r>
            </a:p>
          </p:txBody>
        </p:sp>
        <p:sp>
          <p:nvSpPr>
            <p:cNvPr id="7" name="文本框 6"/>
            <p:cNvSpPr txBox="1"/>
            <p:nvPr/>
          </p:nvSpPr>
          <p:spPr>
            <a:xfrm>
              <a:off x="1296984" y="1757950"/>
              <a:ext cx="355887" cy="579120"/>
            </a:xfrm>
            <a:prstGeom prst="rect">
              <a:avLst/>
            </a:prstGeom>
            <a:noFill/>
          </p:spPr>
          <p:txBody>
            <a:bodyPr rtlCol="0" wrap="none">
              <a:spAutoFit/>
            </a:bodyPr>
            <a:lstStyle/>
            <a:p>
              <a:r>
                <a:rPr altLang="zh-CN" b="1" lang="en-US" smtClean="0" sz="3200">
                  <a:solidFill>
                    <a:schemeClr val="tx1">
                      <a:lumMod val="75000"/>
                      <a:lumOff val="25000"/>
                    </a:schemeClr>
                  </a:solidFill>
                  <a:latin charset="-122" panose="02010600040101010101" pitchFamily="2" typeface="华文细黑"/>
                  <a:ea charset="-122" panose="02010600040101010101" pitchFamily="2" typeface="华文细黑"/>
                </a:rPr>
                <a:t>1</a:t>
              </a:r>
            </a:p>
          </p:txBody>
        </p:sp>
        <p:cxnSp>
          <p:nvCxnSpPr>
            <p:cNvPr id="9" name="直接连接符 8"/>
            <p:cNvCxnSpPr/>
            <p:nvPr/>
          </p:nvCxnSpPr>
          <p:spPr>
            <a:xfrm flipH="1">
              <a:off x="1440329" y="1929664"/>
              <a:ext cx="370251" cy="4840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848253" y="2313426"/>
            <a:ext cx="10533066" cy="690531"/>
            <a:chOff x="1296984" y="1757950"/>
            <a:chExt cx="9709346" cy="690531"/>
          </a:xfrm>
        </p:grpSpPr>
        <p:sp>
          <p:nvSpPr>
            <p:cNvPr id="44" name="矩形 43"/>
            <p:cNvSpPr/>
            <p:nvPr/>
          </p:nvSpPr>
          <p:spPr>
            <a:xfrm>
              <a:off x="1631928" y="1986816"/>
              <a:ext cx="9374402" cy="457200"/>
            </a:xfrm>
            <a:prstGeom prst="rect">
              <a:avLst/>
            </a:prstGeom>
          </p:spPr>
          <p:txBody>
            <a:bodyPr wrap="square">
              <a:spAutoFit/>
            </a:bodyPr>
            <a:lstStyle/>
            <a:p>
              <a:r>
                <a:rPr altLang="en-US" lang="zh-CN" smtClean="0" sz="2400">
                  <a:solidFill>
                    <a:srgbClr val="D90110"/>
                  </a:solidFill>
                  <a:latin charset="-122" panose="020b0800000000000000" pitchFamily="34" typeface="华康俪金黑W8(P)"/>
                  <a:ea charset="-122" panose="020b0800000000000000" pitchFamily="34" typeface="华康俪金黑W8(P)"/>
                </a:rPr>
                <a:t>现象：数据证明财富不平等在美国和欧洲都呈上升趋势。 </a:t>
              </a:r>
            </a:p>
          </p:txBody>
        </p:sp>
        <p:sp>
          <p:nvSpPr>
            <p:cNvPr id="45" name="文本框 44"/>
            <p:cNvSpPr txBox="1"/>
            <p:nvPr/>
          </p:nvSpPr>
          <p:spPr>
            <a:xfrm>
              <a:off x="1296984" y="1757950"/>
              <a:ext cx="355887" cy="579120"/>
            </a:xfrm>
            <a:prstGeom prst="rect">
              <a:avLst/>
            </a:prstGeom>
            <a:noFill/>
          </p:spPr>
          <p:txBody>
            <a:bodyPr rtlCol="0" wrap="none">
              <a:spAutoFit/>
            </a:bodyPr>
            <a:lstStyle/>
            <a:p>
              <a:r>
                <a:rPr altLang="zh-CN" b="1" lang="en-US" smtClean="0" sz="3200">
                  <a:solidFill>
                    <a:schemeClr val="tx1">
                      <a:lumMod val="75000"/>
                      <a:lumOff val="25000"/>
                    </a:schemeClr>
                  </a:solidFill>
                  <a:latin charset="-122" panose="02010600040101010101" pitchFamily="2" typeface="华文细黑"/>
                  <a:ea charset="-122" panose="02010600040101010101" pitchFamily="2" typeface="华文细黑"/>
                </a:rPr>
                <a:t>2</a:t>
              </a:r>
            </a:p>
          </p:txBody>
        </p:sp>
        <p:cxnSp>
          <p:nvCxnSpPr>
            <p:cNvPr id="46" name="直接连接符 45"/>
            <p:cNvCxnSpPr/>
            <p:nvPr/>
          </p:nvCxnSpPr>
          <p:spPr>
            <a:xfrm flipH="1">
              <a:off x="1440329" y="1929664"/>
              <a:ext cx="370251" cy="4840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48253" y="3098064"/>
            <a:ext cx="10533066" cy="690531"/>
            <a:chOff x="1296984" y="1757950"/>
            <a:chExt cx="9709346" cy="690531"/>
          </a:xfrm>
        </p:grpSpPr>
        <p:sp>
          <p:nvSpPr>
            <p:cNvPr id="48" name="矩形 47"/>
            <p:cNvSpPr/>
            <p:nvPr/>
          </p:nvSpPr>
          <p:spPr>
            <a:xfrm>
              <a:off x="1631928" y="1986816"/>
              <a:ext cx="9374402" cy="457200"/>
            </a:xfrm>
            <a:prstGeom prst="rect">
              <a:avLst/>
            </a:prstGeom>
          </p:spPr>
          <p:txBody>
            <a:bodyPr wrap="square">
              <a:spAutoFit/>
            </a:bodyPr>
            <a:lstStyle/>
            <a:p>
              <a:r>
                <a:rPr altLang="en-US" lang="zh-CN" smtClean="0" sz="2400">
                  <a:solidFill>
                    <a:srgbClr val="D90110"/>
                  </a:solidFill>
                  <a:latin charset="-122" panose="020b0800000000000000" pitchFamily="34" typeface="华康俪金黑W8(P)"/>
                  <a:ea charset="-122" panose="020b0800000000000000" pitchFamily="34" typeface="华康俪金黑W8(P)"/>
                </a:rPr>
                <a:t>原因：我们正在倒退回“承袭制资本主义”的年代。</a:t>
              </a:r>
            </a:p>
          </p:txBody>
        </p:sp>
        <p:sp>
          <p:nvSpPr>
            <p:cNvPr id="49" name="文本框 48"/>
            <p:cNvSpPr txBox="1"/>
            <p:nvPr/>
          </p:nvSpPr>
          <p:spPr>
            <a:xfrm>
              <a:off x="1296984" y="1757949"/>
              <a:ext cx="355887" cy="579120"/>
            </a:xfrm>
            <a:prstGeom prst="rect">
              <a:avLst/>
            </a:prstGeom>
            <a:noFill/>
          </p:spPr>
          <p:txBody>
            <a:bodyPr rtlCol="0" wrap="none">
              <a:spAutoFit/>
            </a:bodyPr>
            <a:lstStyle/>
            <a:p>
              <a:r>
                <a:rPr altLang="zh-CN" b="1" lang="en-US" smtClean="0" sz="3200">
                  <a:solidFill>
                    <a:schemeClr val="tx1">
                      <a:lumMod val="75000"/>
                      <a:lumOff val="25000"/>
                    </a:schemeClr>
                  </a:solidFill>
                  <a:latin charset="-122" panose="02010600040101010101" pitchFamily="2" typeface="华文细黑"/>
                  <a:ea charset="-122" panose="02010600040101010101" pitchFamily="2" typeface="华文细黑"/>
                </a:rPr>
                <a:t>3</a:t>
              </a:r>
            </a:p>
          </p:txBody>
        </p:sp>
        <p:cxnSp>
          <p:nvCxnSpPr>
            <p:cNvPr id="50" name="直接连接符 49"/>
            <p:cNvCxnSpPr/>
            <p:nvPr/>
          </p:nvCxnSpPr>
          <p:spPr>
            <a:xfrm flipH="1">
              <a:off x="1440329" y="1929664"/>
              <a:ext cx="370251" cy="4840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848253" y="3882702"/>
            <a:ext cx="10533066" cy="690531"/>
            <a:chOff x="1296984" y="1757950"/>
            <a:chExt cx="9709346" cy="690531"/>
          </a:xfrm>
        </p:grpSpPr>
        <p:sp>
          <p:nvSpPr>
            <p:cNvPr id="52" name="矩形 51"/>
            <p:cNvSpPr/>
            <p:nvPr/>
          </p:nvSpPr>
          <p:spPr>
            <a:xfrm>
              <a:off x="1631928" y="1986817"/>
              <a:ext cx="9374402" cy="457200"/>
            </a:xfrm>
            <a:prstGeom prst="rect">
              <a:avLst/>
            </a:prstGeom>
          </p:spPr>
          <p:txBody>
            <a:bodyPr wrap="square">
              <a:spAutoFit/>
            </a:bodyPr>
            <a:lstStyle/>
            <a:p>
              <a:r>
                <a:rPr altLang="en-US" lang="zh-CN" smtClean="0" sz="2400">
                  <a:solidFill>
                    <a:srgbClr val="D90110"/>
                  </a:solidFill>
                  <a:latin charset="-122" panose="020b0800000000000000" pitchFamily="34" typeface="华康俪金黑W8(P)"/>
                  <a:ea charset="-122" panose="020b0800000000000000" pitchFamily="34" typeface="华康俪金黑W8(P)"/>
                </a:rPr>
                <a:t>问题：出身要比后天的努力和才能更重要。</a:t>
              </a:r>
            </a:p>
          </p:txBody>
        </p:sp>
        <p:sp>
          <p:nvSpPr>
            <p:cNvPr id="53" name="文本框 52"/>
            <p:cNvSpPr txBox="1"/>
            <p:nvPr/>
          </p:nvSpPr>
          <p:spPr>
            <a:xfrm>
              <a:off x="1296984" y="1757950"/>
              <a:ext cx="355887" cy="579120"/>
            </a:xfrm>
            <a:prstGeom prst="rect">
              <a:avLst/>
            </a:prstGeom>
            <a:noFill/>
          </p:spPr>
          <p:txBody>
            <a:bodyPr rtlCol="0" wrap="none">
              <a:spAutoFit/>
            </a:bodyPr>
            <a:lstStyle/>
            <a:p>
              <a:r>
                <a:rPr altLang="zh-CN" b="1" lang="en-US" smtClean="0" sz="3200">
                  <a:solidFill>
                    <a:schemeClr val="tx1">
                      <a:lumMod val="75000"/>
                      <a:lumOff val="25000"/>
                    </a:schemeClr>
                  </a:solidFill>
                  <a:latin charset="-122" panose="02010600040101010101" pitchFamily="2" typeface="华文细黑"/>
                  <a:ea charset="-122" panose="02010600040101010101" pitchFamily="2" typeface="华文细黑"/>
                </a:rPr>
                <a:t>4</a:t>
              </a:r>
            </a:p>
          </p:txBody>
        </p:sp>
        <p:cxnSp>
          <p:nvCxnSpPr>
            <p:cNvPr id="54" name="直接连接符 53"/>
            <p:cNvCxnSpPr/>
            <p:nvPr/>
          </p:nvCxnSpPr>
          <p:spPr>
            <a:xfrm flipH="1">
              <a:off x="1440329" y="1929664"/>
              <a:ext cx="370251" cy="4840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848253" y="4667340"/>
            <a:ext cx="10533066" cy="690531"/>
            <a:chOff x="1296984" y="1757950"/>
            <a:chExt cx="9709346" cy="690531"/>
          </a:xfrm>
        </p:grpSpPr>
        <p:sp>
          <p:nvSpPr>
            <p:cNvPr id="56" name="矩形 55"/>
            <p:cNvSpPr/>
            <p:nvPr/>
          </p:nvSpPr>
          <p:spPr>
            <a:xfrm>
              <a:off x="1631928" y="1986816"/>
              <a:ext cx="9374402" cy="457200"/>
            </a:xfrm>
            <a:prstGeom prst="rect">
              <a:avLst/>
            </a:prstGeom>
          </p:spPr>
          <p:txBody>
            <a:bodyPr wrap="square">
              <a:spAutoFit/>
            </a:bodyPr>
            <a:lstStyle/>
            <a:p>
              <a:r>
                <a:rPr altLang="en-US" lang="zh-CN" smtClean="0" sz="2400">
                  <a:solidFill>
                    <a:srgbClr val="D90110"/>
                  </a:solidFill>
                  <a:latin charset="-122" panose="020b0800000000000000" pitchFamily="34" typeface="华康俪金黑W8(P)"/>
                  <a:ea charset="-122" panose="020b0800000000000000" pitchFamily="34" typeface="华康俪金黑W8(P)"/>
                </a:rPr>
                <a:t>后果：财富分配不平等必然导致社会危机。</a:t>
              </a:r>
            </a:p>
          </p:txBody>
        </p:sp>
        <p:sp>
          <p:nvSpPr>
            <p:cNvPr id="57" name="文本框 56"/>
            <p:cNvSpPr txBox="1"/>
            <p:nvPr/>
          </p:nvSpPr>
          <p:spPr>
            <a:xfrm>
              <a:off x="1296984" y="1757949"/>
              <a:ext cx="355887" cy="579120"/>
            </a:xfrm>
            <a:prstGeom prst="rect">
              <a:avLst/>
            </a:prstGeom>
            <a:noFill/>
          </p:spPr>
          <p:txBody>
            <a:bodyPr rtlCol="0" wrap="none">
              <a:spAutoFit/>
            </a:bodyPr>
            <a:lstStyle/>
            <a:p>
              <a:r>
                <a:rPr altLang="zh-CN" b="1" lang="en-US" smtClean="0" sz="3200">
                  <a:solidFill>
                    <a:schemeClr val="tx1">
                      <a:lumMod val="75000"/>
                      <a:lumOff val="25000"/>
                    </a:schemeClr>
                  </a:solidFill>
                  <a:latin charset="-122" panose="02010600040101010101" pitchFamily="2" typeface="华文细黑"/>
                  <a:ea charset="-122" panose="02010600040101010101" pitchFamily="2" typeface="华文细黑"/>
                </a:rPr>
                <a:t>5</a:t>
              </a:r>
            </a:p>
          </p:txBody>
        </p:sp>
        <p:cxnSp>
          <p:nvCxnSpPr>
            <p:cNvPr id="58" name="直接连接符 57"/>
            <p:cNvCxnSpPr/>
            <p:nvPr/>
          </p:nvCxnSpPr>
          <p:spPr>
            <a:xfrm flipH="1">
              <a:off x="1440329" y="1929664"/>
              <a:ext cx="370251" cy="4840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848253" y="5451980"/>
            <a:ext cx="10533066" cy="690531"/>
            <a:chOff x="1296984" y="1757950"/>
            <a:chExt cx="9709346" cy="690531"/>
          </a:xfrm>
        </p:grpSpPr>
        <p:sp>
          <p:nvSpPr>
            <p:cNvPr id="60" name="矩形 59"/>
            <p:cNvSpPr/>
            <p:nvPr/>
          </p:nvSpPr>
          <p:spPr>
            <a:xfrm>
              <a:off x="1631928" y="1986816"/>
              <a:ext cx="9374402" cy="457200"/>
            </a:xfrm>
            <a:prstGeom prst="rect">
              <a:avLst/>
            </a:prstGeom>
          </p:spPr>
          <p:txBody>
            <a:bodyPr wrap="square">
              <a:spAutoFit/>
            </a:bodyPr>
            <a:lstStyle/>
            <a:p>
              <a:r>
                <a:rPr altLang="en-US" lang="zh-CN" smtClean="0" sz="2400">
                  <a:solidFill>
                    <a:srgbClr val="D90110"/>
                  </a:solidFill>
                  <a:latin charset="-122" panose="020b0800000000000000" pitchFamily="34" typeface="华康俪金黑W8(P)"/>
                  <a:ea charset="-122" panose="020b0800000000000000" pitchFamily="34" typeface="华康俪金黑W8(P)"/>
                </a:rPr>
                <a:t>对策：市场不是万能的，必须通过制度优化财富分配。</a:t>
              </a:r>
            </a:p>
          </p:txBody>
        </p:sp>
        <p:sp>
          <p:nvSpPr>
            <p:cNvPr id="61" name="文本框 60"/>
            <p:cNvSpPr txBox="1"/>
            <p:nvPr/>
          </p:nvSpPr>
          <p:spPr>
            <a:xfrm>
              <a:off x="1296984" y="1757950"/>
              <a:ext cx="355887" cy="579120"/>
            </a:xfrm>
            <a:prstGeom prst="rect">
              <a:avLst/>
            </a:prstGeom>
            <a:noFill/>
          </p:spPr>
          <p:txBody>
            <a:bodyPr rtlCol="0" wrap="none">
              <a:spAutoFit/>
            </a:bodyPr>
            <a:lstStyle/>
            <a:p>
              <a:r>
                <a:rPr altLang="zh-CN" b="1" lang="en-US" smtClean="0" sz="3200">
                  <a:solidFill>
                    <a:schemeClr val="tx1">
                      <a:lumMod val="75000"/>
                      <a:lumOff val="25000"/>
                    </a:schemeClr>
                  </a:solidFill>
                  <a:latin charset="-122" panose="02010600040101010101" pitchFamily="2" typeface="华文细黑"/>
                  <a:ea charset="-122" panose="02010600040101010101" pitchFamily="2" typeface="华文细黑"/>
                </a:rPr>
                <a:t>6</a:t>
              </a:r>
            </a:p>
          </p:txBody>
        </p:sp>
        <p:cxnSp>
          <p:nvCxnSpPr>
            <p:cNvPr id="62" name="直接连接符 61"/>
            <p:cNvCxnSpPr/>
            <p:nvPr/>
          </p:nvCxnSpPr>
          <p:spPr>
            <a:xfrm flipH="1">
              <a:off x="1440329" y="1929664"/>
              <a:ext cx="370251" cy="4840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30" name="图片 29"/>
          <p:cNvPicPr>
            <a:picLocks noChangeAspect="1"/>
          </p:cNvPicPr>
          <p:nvPr/>
        </p:nvPicPr>
        <p:blipFill>
          <a:blip r:embed="rId3">
            <a:extLst>
              <a:ext uri="{28A0092B-C50C-407E-A947-70E740481C1C}">
                <a14:useLocalDpi val="0"/>
              </a:ext>
            </a:extLst>
          </a:blip>
          <a:stretch>
            <a:fillRect/>
          </a:stretch>
        </p:blipFill>
        <p:spPr>
          <a:xfrm flipH="1">
            <a:off x="9610164" y="3999182"/>
            <a:ext cx="2222849" cy="2486066"/>
          </a:xfrm>
          <a:prstGeom prst="rect">
            <a:avLst/>
          </a:prstGeom>
        </p:spPr>
      </p:pic>
    </p:spTree>
    <p:extLst>
      <p:ext uri="{BB962C8B-B14F-4D97-AF65-F5344CB8AC3E}">
        <p14:creationId val="1051691821"/>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49" y="325138"/>
            <a:ext cx="9541363"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在中国，个人成就总是扯上家庭背景</a:t>
            </a:r>
          </a:p>
        </p:txBody>
      </p:sp>
      <p:sp>
        <p:nvSpPr>
          <p:cNvPr id="2" name="矩形 1"/>
          <p:cNvSpPr/>
          <p:nvPr/>
        </p:nvSpPr>
        <p:spPr>
          <a:xfrm>
            <a:off x="3665291" y="1479831"/>
            <a:ext cx="844715" cy="1038742"/>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矩形 59"/>
          <p:cNvSpPr/>
          <p:nvPr/>
        </p:nvSpPr>
        <p:spPr>
          <a:xfrm>
            <a:off x="3665291" y="2781461"/>
            <a:ext cx="844715" cy="1038742"/>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60"/>
          <p:cNvSpPr/>
          <p:nvPr/>
        </p:nvSpPr>
        <p:spPr>
          <a:xfrm>
            <a:off x="3665291" y="4083091"/>
            <a:ext cx="844715" cy="1038742"/>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矩形 61"/>
          <p:cNvSpPr/>
          <p:nvPr/>
        </p:nvSpPr>
        <p:spPr>
          <a:xfrm>
            <a:off x="3665291" y="5382093"/>
            <a:ext cx="844715" cy="1038742"/>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矩形 91"/>
          <p:cNvSpPr/>
          <p:nvPr/>
        </p:nvSpPr>
        <p:spPr>
          <a:xfrm>
            <a:off x="8126749" y="1479831"/>
            <a:ext cx="844715" cy="1038742"/>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矩形 92"/>
          <p:cNvSpPr/>
          <p:nvPr/>
        </p:nvSpPr>
        <p:spPr>
          <a:xfrm>
            <a:off x="8126749" y="2781461"/>
            <a:ext cx="844715" cy="1038742"/>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矩形 93"/>
          <p:cNvSpPr/>
          <p:nvPr/>
        </p:nvSpPr>
        <p:spPr>
          <a:xfrm>
            <a:off x="8126749" y="4083091"/>
            <a:ext cx="844715" cy="1038742"/>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矩形 94"/>
          <p:cNvSpPr/>
          <p:nvPr/>
        </p:nvSpPr>
        <p:spPr>
          <a:xfrm>
            <a:off x="8126749" y="5382093"/>
            <a:ext cx="844715" cy="1038742"/>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7" name="组合 96"/>
          <p:cNvGrpSpPr/>
          <p:nvPr/>
        </p:nvGrpSpPr>
        <p:grpSpPr>
          <a:xfrm>
            <a:off x="3702896" y="2722211"/>
            <a:ext cx="3654527" cy="1153241"/>
            <a:chOff x="6013175" y="1683453"/>
            <a:chExt cx="3654527" cy="1153241"/>
          </a:xfrm>
        </p:grpSpPr>
        <p:sp>
          <p:nvSpPr>
            <p:cNvPr id="119" name="对角圆角矩形 118"/>
            <p:cNvSpPr/>
            <p:nvPr/>
          </p:nvSpPr>
          <p:spPr>
            <a:xfrm>
              <a:off x="6410243" y="1829008"/>
              <a:ext cx="3257459" cy="1007686"/>
            </a:xfrm>
            <a:prstGeom prst="round2Diag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r" defTabSz="1466850" lvl="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我爸是局长</a:t>
              </a:r>
            </a:p>
            <a:p>
              <a:pPr algn="r" defTabSz="1466850" lvl="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马化腾</a:t>
              </a:r>
            </a:p>
          </p:txBody>
        </p:sp>
        <p:sp>
          <p:nvSpPr>
            <p:cNvPr id="120" name="矩形 119"/>
            <p:cNvSpPr/>
            <p:nvPr/>
          </p:nvSpPr>
          <p:spPr>
            <a:xfrm>
              <a:off x="6013175" y="1683453"/>
              <a:ext cx="844715" cy="1058072"/>
            </a:xfrm>
            <a:prstGeom prst="rect">
              <a:avLst/>
            </a:prstGeom>
            <a:blipFill rotWithShape="1">
              <a:blip r:embed="rId3"/>
              <a:stretch>
                <a:fillRect/>
              </a:stretch>
            </a:blipFill>
            <a:ln>
              <a:noFill/>
            </a:ln>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grpSp>
        <p:nvGrpSpPr>
          <p:cNvPr id="98" name="组合 97"/>
          <p:cNvGrpSpPr/>
          <p:nvPr/>
        </p:nvGrpSpPr>
        <p:grpSpPr>
          <a:xfrm>
            <a:off x="3702896" y="1412875"/>
            <a:ext cx="3654528" cy="1168640"/>
            <a:chOff x="6011817" y="1778621"/>
            <a:chExt cx="3654528" cy="1168640"/>
          </a:xfrm>
        </p:grpSpPr>
        <p:sp>
          <p:nvSpPr>
            <p:cNvPr id="117" name="对角圆角矩形 116"/>
            <p:cNvSpPr/>
            <p:nvPr/>
          </p:nvSpPr>
          <p:spPr>
            <a:xfrm>
              <a:off x="6408886" y="1939575"/>
              <a:ext cx="3257459" cy="1007686"/>
            </a:xfrm>
            <a:prstGeom prst="round2Diag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r" defTabSz="1466850" lvl="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我爸是曲艺元老</a:t>
              </a:r>
            </a:p>
            <a:p>
              <a:pPr algn="r" defTabSz="1466850" lvl="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马云</a:t>
              </a:r>
            </a:p>
          </p:txBody>
        </p:sp>
        <p:sp>
          <p:nvSpPr>
            <p:cNvPr id="118" name="矩形 117"/>
            <p:cNvSpPr/>
            <p:nvPr/>
          </p:nvSpPr>
          <p:spPr>
            <a:xfrm>
              <a:off x="6011817" y="1778621"/>
              <a:ext cx="844715" cy="1058072"/>
            </a:xfrm>
            <a:prstGeom prst="rect">
              <a:avLst/>
            </a:prstGeom>
            <a:blipFill rotWithShape="1">
              <a:blip r:embed="rId4"/>
              <a:stretch>
                <a:fillRect/>
              </a:stretch>
            </a:blipFill>
            <a:ln>
              <a:noFill/>
            </a:ln>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grpSp>
        <p:nvGrpSpPr>
          <p:cNvPr id="99" name="组合 98"/>
          <p:cNvGrpSpPr/>
          <p:nvPr/>
        </p:nvGrpSpPr>
        <p:grpSpPr>
          <a:xfrm>
            <a:off x="8173935" y="1412875"/>
            <a:ext cx="3654527" cy="1158751"/>
            <a:chOff x="1915178" y="4129299"/>
            <a:chExt cx="3654527" cy="1158751"/>
          </a:xfrm>
        </p:grpSpPr>
        <p:sp>
          <p:nvSpPr>
            <p:cNvPr id="115" name="对角圆角矩形 114"/>
            <p:cNvSpPr/>
            <p:nvPr/>
          </p:nvSpPr>
          <p:spPr>
            <a:xfrm>
              <a:off x="2312246" y="4280364"/>
              <a:ext cx="3257459" cy="1007686"/>
            </a:xfrm>
            <a:prstGeom prst="round2Diag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r" defTabSz="146685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我爸是研究员</a:t>
              </a:r>
            </a:p>
            <a:p>
              <a:pPr algn="r" defTabSz="146685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柳传志</a:t>
              </a:r>
            </a:p>
          </p:txBody>
        </p:sp>
        <p:sp>
          <p:nvSpPr>
            <p:cNvPr id="116" name="矩形 115"/>
            <p:cNvSpPr/>
            <p:nvPr/>
          </p:nvSpPr>
          <p:spPr>
            <a:xfrm flipH="1">
              <a:off x="1915178" y="4129299"/>
              <a:ext cx="844715" cy="1058072"/>
            </a:xfrm>
            <a:prstGeom prst="rect">
              <a:avLst/>
            </a:prstGeom>
            <a:blipFill rotWithShape="1">
              <a:blip r:embed="rId5"/>
              <a:stretch>
                <a:fillRect/>
              </a:stretch>
            </a:blipFill>
            <a:ln>
              <a:noFill/>
            </a:ln>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grpSp>
        <p:nvGrpSpPr>
          <p:cNvPr id="100" name="组合 99"/>
          <p:cNvGrpSpPr/>
          <p:nvPr/>
        </p:nvGrpSpPr>
        <p:grpSpPr>
          <a:xfrm>
            <a:off x="3702895" y="4016148"/>
            <a:ext cx="3654528" cy="1155159"/>
            <a:chOff x="6011817" y="3047188"/>
            <a:chExt cx="3654528" cy="1155159"/>
          </a:xfrm>
        </p:grpSpPr>
        <p:sp>
          <p:nvSpPr>
            <p:cNvPr id="113" name="对角圆角矩形 112"/>
            <p:cNvSpPr/>
            <p:nvPr/>
          </p:nvSpPr>
          <p:spPr>
            <a:xfrm>
              <a:off x="6408886" y="3194661"/>
              <a:ext cx="3257459" cy="1007686"/>
            </a:xfrm>
            <a:prstGeom prst="round2Diag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r" defTabSz="146685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我爸是市长</a:t>
              </a:r>
            </a:p>
            <a:p>
              <a:pPr algn="r" defTabSz="146685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薛蛮子</a:t>
              </a:r>
            </a:p>
          </p:txBody>
        </p:sp>
        <p:sp>
          <p:nvSpPr>
            <p:cNvPr id="114" name="矩形 113"/>
            <p:cNvSpPr/>
            <p:nvPr/>
          </p:nvSpPr>
          <p:spPr>
            <a:xfrm>
              <a:off x="6011817" y="3047188"/>
              <a:ext cx="844715" cy="1058072"/>
            </a:xfrm>
            <a:prstGeom prst="rect">
              <a:avLst/>
            </a:prstGeom>
            <a:blipFill rotWithShape="1">
              <a:blip r:embed="rId6"/>
              <a:stretch>
                <a:fillRect/>
              </a:stretch>
            </a:blipFill>
            <a:ln>
              <a:noFill/>
            </a:ln>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grpSp>
        <p:nvGrpSpPr>
          <p:cNvPr id="101" name="组合 100"/>
          <p:cNvGrpSpPr/>
          <p:nvPr/>
        </p:nvGrpSpPr>
        <p:grpSpPr>
          <a:xfrm>
            <a:off x="8173662" y="5324674"/>
            <a:ext cx="3654527" cy="1134249"/>
            <a:chOff x="6013175" y="5423751"/>
            <a:chExt cx="3654527" cy="1134249"/>
          </a:xfrm>
        </p:grpSpPr>
        <p:sp>
          <p:nvSpPr>
            <p:cNvPr id="111" name="对角圆角矩形 110"/>
            <p:cNvSpPr/>
            <p:nvPr/>
          </p:nvSpPr>
          <p:spPr>
            <a:xfrm>
              <a:off x="6410243" y="5550314"/>
              <a:ext cx="3257459" cy="1007686"/>
            </a:xfrm>
            <a:prstGeom prst="round2Diag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r" defTabSz="1466850">
                <a:lnSpc>
                  <a:spcPct val="90000"/>
                </a:lnSpc>
                <a:spcBef>
                  <a:spcPct val="0"/>
                </a:spcBef>
                <a:spcAft>
                  <a:spcPct val="35000"/>
                </a:spcAft>
              </a:pPr>
              <a:r>
                <a:rPr altLang="en-US" lang="zh-CN" smtClean="0" sz="2000">
                  <a:latin charset="-122" panose="020b0503020204020204" pitchFamily="34" typeface="微软雅黑"/>
                  <a:ea charset="-122" panose="020b0503020204020204" pitchFamily="34" typeface="微软雅黑"/>
                </a:rPr>
                <a:t>我岳父是省长</a:t>
              </a:r>
            </a:p>
            <a:p>
              <a:pPr algn="r" defTabSz="1466850">
                <a:lnSpc>
                  <a:spcPct val="90000"/>
                </a:lnSpc>
                <a:spcBef>
                  <a:spcPct val="0"/>
                </a:spcBef>
                <a:spcAft>
                  <a:spcPct val="35000"/>
                </a:spcAft>
              </a:pPr>
              <a:r>
                <a:rPr altLang="en-US" lang="zh-CN" smtClean="0" sz="2000">
                  <a:latin charset="-122" panose="020b0503020204020204" pitchFamily="34" typeface="微软雅黑"/>
                  <a:ea charset="-122" panose="020b0503020204020204" pitchFamily="34" typeface="微软雅黑"/>
                </a:rPr>
                <a:t>王石</a:t>
              </a:r>
            </a:p>
          </p:txBody>
        </p:sp>
        <p:sp>
          <p:nvSpPr>
            <p:cNvPr id="112" name="矩形 111"/>
            <p:cNvSpPr/>
            <p:nvPr/>
          </p:nvSpPr>
          <p:spPr>
            <a:xfrm flipH="1">
              <a:off x="6013175" y="5423751"/>
              <a:ext cx="844715" cy="1058072"/>
            </a:xfrm>
            <a:prstGeom prst="rect">
              <a:avLst/>
            </a:prstGeom>
            <a:blipFill rotWithShape="1">
              <a:blip r:embed="rId7"/>
              <a:stretch>
                <a:fillRect/>
              </a:stretch>
            </a:blipFill>
            <a:ln>
              <a:noFill/>
            </a:ln>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sp>
        <p:nvSpPr>
          <p:cNvPr id="109" name="对角圆角矩形 108"/>
          <p:cNvSpPr/>
          <p:nvPr/>
        </p:nvSpPr>
        <p:spPr>
          <a:xfrm>
            <a:off x="8570731" y="4155932"/>
            <a:ext cx="3257459" cy="1007686"/>
          </a:xfrm>
          <a:prstGeom prst="round2Diag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r" defTabSz="146685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我爸是部长</a:t>
            </a:r>
          </a:p>
          <a:p>
            <a:pPr algn="r" defTabSz="146685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任志强</a:t>
            </a:r>
          </a:p>
        </p:txBody>
      </p:sp>
      <p:sp>
        <p:nvSpPr>
          <p:cNvPr id="110" name="矩形 109"/>
          <p:cNvSpPr/>
          <p:nvPr/>
        </p:nvSpPr>
        <p:spPr>
          <a:xfrm>
            <a:off x="8173662" y="4021939"/>
            <a:ext cx="844715" cy="1058072"/>
          </a:xfrm>
          <a:prstGeom prst="rect">
            <a:avLst/>
          </a:prstGeom>
          <a:blipFill dpi="0" rotWithShape="1">
            <a:blip r:embed="rId8">
              <a:extLst>
                <a:ext uri="{28A0092B-C50C-407E-A947-70E740481C1C}">
                  <a14:useLocalDpi val="0"/>
                </a:ext>
              </a:extLst>
            </a:blip>
            <a:stretch>
              <a:fillRect/>
            </a:stretch>
          </a:blipFill>
          <a:ln>
            <a:noFill/>
          </a:ln>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nvGrpSpPr>
          <p:cNvPr id="103" name="组合 102"/>
          <p:cNvGrpSpPr/>
          <p:nvPr/>
        </p:nvGrpSpPr>
        <p:grpSpPr>
          <a:xfrm>
            <a:off x="3702895" y="5312002"/>
            <a:ext cx="3654527" cy="1159593"/>
            <a:chOff x="6046035" y="2938215"/>
            <a:chExt cx="3654527" cy="1159593"/>
          </a:xfrm>
        </p:grpSpPr>
        <p:sp>
          <p:nvSpPr>
            <p:cNvPr id="107" name="对角圆角矩形 106"/>
            <p:cNvSpPr/>
            <p:nvPr/>
          </p:nvSpPr>
          <p:spPr>
            <a:xfrm>
              <a:off x="6443103" y="3090122"/>
              <a:ext cx="3257459" cy="1007686"/>
            </a:xfrm>
            <a:prstGeom prst="round2Diag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r" defTabSz="146685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我爸是省长</a:t>
              </a:r>
            </a:p>
            <a:p>
              <a:pPr algn="r" defTabSz="146685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任正非</a:t>
              </a:r>
            </a:p>
          </p:txBody>
        </p:sp>
        <p:sp>
          <p:nvSpPr>
            <p:cNvPr id="108" name="矩形 107"/>
            <p:cNvSpPr/>
            <p:nvPr/>
          </p:nvSpPr>
          <p:spPr>
            <a:xfrm flipH="1">
              <a:off x="6046035" y="2938215"/>
              <a:ext cx="844715" cy="1058072"/>
            </a:xfrm>
            <a:prstGeom prst="rect">
              <a:avLst/>
            </a:prstGeom>
            <a:blipFill rotWithShape="1">
              <a:blip r:embed="rId9"/>
              <a:stretch>
                <a:fillRect/>
              </a:stretch>
            </a:blipFill>
            <a:ln>
              <a:noFill/>
            </a:ln>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grpSp>
        <p:nvGrpSpPr>
          <p:cNvPr id="104" name="组合 103"/>
          <p:cNvGrpSpPr/>
          <p:nvPr/>
        </p:nvGrpSpPr>
        <p:grpSpPr>
          <a:xfrm>
            <a:off x="8173935" y="2732683"/>
            <a:ext cx="3654255" cy="1128199"/>
            <a:chOff x="5974158" y="4295552"/>
            <a:chExt cx="3654255" cy="1128199"/>
          </a:xfrm>
        </p:grpSpPr>
        <p:sp>
          <p:nvSpPr>
            <p:cNvPr id="105" name="对角圆角矩形 104"/>
            <p:cNvSpPr/>
            <p:nvPr/>
          </p:nvSpPr>
          <p:spPr>
            <a:xfrm>
              <a:off x="6194613" y="4416065"/>
              <a:ext cx="3433800" cy="1007686"/>
            </a:xfrm>
            <a:prstGeom prst="round2Diag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r" defTabSz="146685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我爸是局长</a:t>
              </a:r>
            </a:p>
            <a:p>
              <a:pPr algn="r" defTabSz="1466850">
                <a:lnSpc>
                  <a:spcPct val="90000"/>
                </a:lnSpc>
                <a:spcBef>
                  <a:spcPct val="0"/>
                </a:spcBef>
                <a:spcAft>
                  <a:spcPct val="35000"/>
                </a:spcAft>
              </a:pPr>
              <a:r>
                <a:rPr altLang="en-US" lang="zh-CN" sz="2000">
                  <a:latin charset="-122" panose="020b0503020204020204" pitchFamily="34" typeface="微软雅黑"/>
                  <a:ea charset="-122" panose="020b0503020204020204" pitchFamily="34" typeface="微软雅黑"/>
                </a:rPr>
                <a:t>王健林</a:t>
              </a:r>
            </a:p>
          </p:txBody>
        </p:sp>
        <p:sp>
          <p:nvSpPr>
            <p:cNvPr id="106" name="矩形 105"/>
            <p:cNvSpPr/>
            <p:nvPr/>
          </p:nvSpPr>
          <p:spPr>
            <a:xfrm flipH="1">
              <a:off x="5974158" y="4295552"/>
              <a:ext cx="844715" cy="1058072"/>
            </a:xfrm>
            <a:prstGeom prst="rect">
              <a:avLst/>
            </a:prstGeom>
            <a:blipFill rotWithShape="1">
              <a:blip r:embed="rId10"/>
              <a:stretch>
                <a:fillRect/>
              </a:stretch>
            </a:blipFill>
            <a:ln>
              <a:noFill/>
            </a:ln>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sp>
        <p:nvSpPr>
          <p:cNvPr id="40" name="矩形 39"/>
          <p:cNvSpPr/>
          <p:nvPr/>
        </p:nvSpPr>
        <p:spPr>
          <a:xfrm>
            <a:off x="265193" y="1860806"/>
            <a:ext cx="502470" cy="4026370"/>
          </a:xfrm>
          <a:prstGeom prst="rect">
            <a:avLst/>
          </a:prstGeom>
          <a:solidFill>
            <a:srgbClr val="D9011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r" defTabSz="1466850">
              <a:lnSpc>
                <a:spcPct val="90000"/>
              </a:lnSpc>
              <a:spcBef>
                <a:spcPct val="0"/>
              </a:spcBef>
              <a:spcAft>
                <a:spcPct val="35000"/>
              </a:spcAft>
            </a:pPr>
            <a:endParaRPr altLang="en-US" lang="zh-CN">
              <a:latin charset="-122" panose="020b0503020204020204" pitchFamily="34" typeface="微软雅黑"/>
              <a:ea charset="-122" panose="020b0503020204020204" pitchFamily="34" typeface="微软雅黑"/>
            </a:endParaRPr>
          </a:p>
        </p:txBody>
      </p:sp>
    </p:spTree>
    <p:extLst>
      <p:ext uri="{BB962C8B-B14F-4D97-AF65-F5344CB8AC3E}">
        <p14:creationId val="176847064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49" y="325138"/>
            <a:ext cx="9541363" cy="518110"/>
          </a:xfrm>
        </p:spPr>
        <p:txBody>
          <a:bodyPr>
            <a:normAutofit fontScale="90000"/>
          </a:bodyPr>
          <a:lstStyle/>
          <a:p>
            <a:r>
              <a:rPr altLang="en-US" lang="zh-CN" smtClean="0">
                <a:solidFill>
                  <a:schemeClr val="bg1"/>
                </a:solidFill>
                <a:latin charset="-122" panose="020b0800000000000000" pitchFamily="34" typeface="华康俪金黑W8(P)"/>
                <a:ea charset="-122" panose="020b0800000000000000" pitchFamily="34" typeface="华康俪金黑W8(P)"/>
              </a:rPr>
              <a:t>在国外，也有人在抱怨拼爹</a:t>
            </a:r>
          </a:p>
        </p:txBody>
      </p:sp>
      <p:grpSp>
        <p:nvGrpSpPr>
          <p:cNvPr id="41" name="组合 40"/>
          <p:cNvGrpSpPr/>
          <p:nvPr/>
        </p:nvGrpSpPr>
        <p:grpSpPr>
          <a:xfrm>
            <a:off x="3957638" y="1611706"/>
            <a:ext cx="7816109" cy="4798062"/>
            <a:chOff x="2154336" y="1778621"/>
            <a:chExt cx="7816109" cy="4798062"/>
          </a:xfrm>
        </p:grpSpPr>
        <p:grpSp>
          <p:nvGrpSpPr>
            <p:cNvPr id="42" name="组合 41"/>
            <p:cNvGrpSpPr/>
            <p:nvPr/>
          </p:nvGrpSpPr>
          <p:grpSpPr>
            <a:xfrm>
              <a:off x="2154336" y="1778621"/>
              <a:ext cx="7771782" cy="1338526"/>
              <a:chOff x="1756962" y="1494987"/>
              <a:chExt cx="7771782" cy="1338526"/>
            </a:xfrm>
          </p:grpSpPr>
          <p:sp>
            <p:nvSpPr>
              <p:cNvPr id="49" name="圆角矩形 48"/>
              <p:cNvSpPr/>
              <p:nvPr/>
            </p:nvSpPr>
            <p:spPr>
              <a:xfrm rot="16200000">
                <a:off x="5547230" y="-1148002"/>
                <a:ext cx="1338524" cy="6624505"/>
              </a:xfrm>
              <a:prstGeom prst="roundRect">
                <a:avLst/>
              </a:prstGeom>
              <a:solidFill>
                <a:srgbClr val="D9011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t" anchorCtr="0" bIns="192024" lIns="192024" numCol="1" rIns="192024" spcCol="1270" spcFirstLastPara="0" tIns="345967" vert="eaVert" wrap="square">
                <a:noAutofit/>
              </a:bodyPr>
              <a:lstStyle/>
              <a:p>
                <a:pPr defTabSz="933450" lvl="1" marL="0">
                  <a:lnSpc>
                    <a:spcPct val="90000"/>
                  </a:lnSpc>
                  <a:spcBef>
                    <a:spcPct val="0"/>
                  </a:spcBef>
                  <a:spcAft>
                    <a:spcPct val="15000"/>
                  </a:spcAft>
                </a:pPr>
                <a:endParaRPr altLang="en-US" kern="1200" lang="zh-CN" sz="2100">
                  <a:latin charset="-122" panose="020b0503020204020204" pitchFamily="34" typeface="微软雅黑"/>
                  <a:ea charset="-122" panose="020b0503020204020204" pitchFamily="34" typeface="微软雅黑"/>
                </a:endParaRPr>
              </a:p>
            </p:txBody>
          </p:sp>
          <p:sp>
            <p:nvSpPr>
              <p:cNvPr id="50" name="矩形 49"/>
              <p:cNvSpPr/>
              <p:nvPr/>
            </p:nvSpPr>
            <p:spPr>
              <a:xfrm>
                <a:off x="1756962" y="1494987"/>
                <a:ext cx="1356704" cy="1338526"/>
              </a:xfrm>
              <a:prstGeom prst="rect">
                <a:avLst/>
              </a:prstGeom>
              <a:blipFill rotWithShape="1">
                <a:blip r:embed="rId3"/>
                <a:stretch>
                  <a:fillRect/>
                </a:stretch>
              </a:blipFill>
              <a:ln>
                <a:solidFill>
                  <a:srgbClr val="D90110"/>
                </a:solidFill>
              </a:ln>
            </p:spPr>
            <p:style>
              <a:lnRef idx="2">
                <a:scrgbClr b="0" g="0" r="0"/>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grpSp>
          <p:nvGrpSpPr>
            <p:cNvPr id="43" name="组合 42"/>
            <p:cNvGrpSpPr/>
            <p:nvPr/>
          </p:nvGrpSpPr>
          <p:grpSpPr>
            <a:xfrm>
              <a:off x="2154336" y="5219979"/>
              <a:ext cx="7816109" cy="1356704"/>
              <a:chOff x="1712634" y="5300642"/>
              <a:chExt cx="7816109" cy="1356704"/>
            </a:xfrm>
          </p:grpSpPr>
          <p:sp>
            <p:nvSpPr>
              <p:cNvPr id="47" name="圆角矩形 46"/>
              <p:cNvSpPr/>
              <p:nvPr/>
            </p:nvSpPr>
            <p:spPr>
              <a:xfrm rot="16200000">
                <a:off x="5538140" y="2666742"/>
                <a:ext cx="1356702" cy="6624505"/>
              </a:xfrm>
              <a:prstGeom prst="roundRect">
                <a:avLst/>
              </a:prstGeom>
              <a:solidFill>
                <a:srgbClr val="D9011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t" anchorCtr="0" bIns="192024" lIns="192024" numCol="1" rIns="192024" spcCol="1270" spcFirstLastPara="0" tIns="345967" vert="eaVert" wrap="square">
                <a:noAutofit/>
              </a:bodyPr>
              <a:lstStyle/>
              <a:p>
                <a:pPr defTabSz="933450" lvl="1" marL="0">
                  <a:lnSpc>
                    <a:spcPct val="90000"/>
                  </a:lnSpc>
                  <a:spcBef>
                    <a:spcPct val="0"/>
                  </a:spcBef>
                  <a:spcAft>
                    <a:spcPct val="15000"/>
                  </a:spcAft>
                </a:pPr>
                <a:endParaRPr altLang="en-US" kern="1200" lang="zh-CN" sz="2100">
                  <a:latin charset="-122" panose="02010609060101010101" pitchFamily="49" typeface="黑体"/>
                  <a:ea charset="-122" panose="02010609060101010101" pitchFamily="49" typeface="黑体"/>
                </a:endParaRPr>
              </a:p>
            </p:txBody>
          </p:sp>
          <p:sp>
            <p:nvSpPr>
              <p:cNvPr id="48" name="矩形 47"/>
              <p:cNvSpPr/>
              <p:nvPr/>
            </p:nvSpPr>
            <p:spPr>
              <a:xfrm>
                <a:off x="1712634" y="5300642"/>
                <a:ext cx="1356704" cy="1356704"/>
              </a:xfrm>
              <a:prstGeom prst="rect">
                <a:avLst/>
              </a:prstGeom>
              <a:blipFill rotWithShape="1">
                <a:blip r:embed="rId4"/>
                <a:stretch>
                  <a:fillRect/>
                </a:stretch>
              </a:blipFill>
              <a:ln>
                <a:solidFill>
                  <a:srgbClr val="D90110"/>
                </a:solidFill>
              </a:ln>
            </p:spPr>
            <p:style>
              <a:lnRef idx="2">
                <a:scrgbClr b="0" g="0" r="0"/>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grpSp>
          <p:nvGrpSpPr>
            <p:cNvPr id="44" name="组合 43"/>
            <p:cNvGrpSpPr/>
            <p:nvPr/>
          </p:nvGrpSpPr>
          <p:grpSpPr>
            <a:xfrm>
              <a:off x="2154336" y="3499300"/>
              <a:ext cx="7782918" cy="1356704"/>
              <a:chOff x="1745825" y="3397816"/>
              <a:chExt cx="7782918" cy="1356704"/>
            </a:xfrm>
          </p:grpSpPr>
          <p:sp>
            <p:nvSpPr>
              <p:cNvPr id="45" name="圆角矩形 44"/>
              <p:cNvSpPr/>
              <p:nvPr/>
            </p:nvSpPr>
            <p:spPr>
              <a:xfrm rot="16200000">
                <a:off x="5538140" y="763915"/>
                <a:ext cx="1356702" cy="6624505"/>
              </a:xfrm>
              <a:prstGeom prst="roundRect">
                <a:avLst/>
              </a:prstGeom>
              <a:solidFill>
                <a:srgbClr val="D9011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t" anchorCtr="0" bIns="192024" lIns="192024" numCol="1" rIns="192024" spcCol="1270" spcFirstLastPara="0" tIns="345967" vert="eaVert" wrap="square">
                <a:noAutofit/>
              </a:bodyPr>
              <a:lstStyle/>
              <a:p>
                <a:pPr defTabSz="933450" lvl="1" marL="0">
                  <a:lnSpc>
                    <a:spcPct val="90000"/>
                  </a:lnSpc>
                  <a:spcBef>
                    <a:spcPct val="0"/>
                  </a:spcBef>
                  <a:spcAft>
                    <a:spcPct val="15000"/>
                  </a:spcAft>
                </a:pPr>
                <a:endParaRPr altLang="en-US" kern="1200" lang="zh-CN" sz="2100">
                  <a:latin charset="-122" panose="02010609060101010101" pitchFamily="49" typeface="黑体"/>
                  <a:ea charset="-122" panose="02010609060101010101" pitchFamily="49" typeface="黑体"/>
                </a:endParaRPr>
              </a:p>
            </p:txBody>
          </p:sp>
          <p:sp>
            <p:nvSpPr>
              <p:cNvPr id="46" name="矩形 45"/>
              <p:cNvSpPr/>
              <p:nvPr/>
            </p:nvSpPr>
            <p:spPr>
              <a:xfrm>
                <a:off x="1745825" y="3397816"/>
                <a:ext cx="1356704" cy="1356704"/>
              </a:xfrm>
              <a:prstGeom prst="rect">
                <a:avLst/>
              </a:prstGeom>
              <a:blipFill rotWithShape="1">
                <a:blip r:embed="rId5"/>
                <a:stretch>
                  <a:fillRect/>
                </a:stretch>
              </a:blipFill>
              <a:ln>
                <a:solidFill>
                  <a:srgbClr val="D90110"/>
                </a:solidFill>
              </a:ln>
            </p:spPr>
            <p:style>
              <a:lnRef idx="2">
                <a:scrgbClr b="0" g="0" r="0"/>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grpSp>
      <p:sp>
        <p:nvSpPr>
          <p:cNvPr id="7" name="矩形 6"/>
          <p:cNvSpPr/>
          <p:nvPr/>
        </p:nvSpPr>
        <p:spPr>
          <a:xfrm>
            <a:off x="5380304" y="1696450"/>
            <a:ext cx="6252896" cy="1188720"/>
          </a:xfrm>
          <a:prstGeom prst="rect">
            <a:avLst/>
          </a:prstGeom>
        </p:spPr>
        <p:txBody>
          <a:bodyPr wrap="square">
            <a:spAutoFit/>
          </a:bodyPr>
          <a:lstStyle/>
          <a:p>
            <a:pPr>
              <a:lnSpc>
                <a:spcPct val="120000"/>
              </a:lnSpc>
            </a:pPr>
            <a:r>
              <a:rPr altLang="en-US" b="1" lang="zh-CN" sz="2000">
                <a:solidFill>
                  <a:schemeClr val="bg1"/>
                </a:solidFill>
                <a:latin charset="-122" panose="020b0503020204020204" pitchFamily="34" typeface="微软雅黑"/>
                <a:ea charset="-122" panose="020b0503020204020204" pitchFamily="34" typeface="微软雅黑"/>
              </a:rPr>
              <a:t>在日本，你知道吗？</a:t>
            </a:r>
          </a:p>
          <a:p>
            <a:pPr>
              <a:lnSpc>
                <a:spcPct val="120000"/>
              </a:lnSpc>
            </a:pPr>
            <a:r>
              <a:rPr altLang="en-US" b="1" lang="zh-CN" sz="2000">
                <a:solidFill>
                  <a:schemeClr val="bg1"/>
                </a:solidFill>
                <a:latin charset="-122" panose="020b0503020204020204" pitchFamily="34" typeface="微软雅黑"/>
                <a:ea charset="-122" panose="020b0503020204020204" pitchFamily="34" typeface="微软雅黑"/>
              </a:rPr>
              <a:t>细川护熙、桥本龙太郎、小渊惠三、小泉纯一郎、</a:t>
            </a:r>
          </a:p>
          <a:p>
            <a:pPr>
              <a:lnSpc>
                <a:spcPct val="120000"/>
              </a:lnSpc>
            </a:pPr>
            <a:r>
              <a:rPr altLang="en-US" b="1" lang="zh-CN" sz="2000">
                <a:solidFill>
                  <a:schemeClr val="bg1"/>
                </a:solidFill>
                <a:latin charset="-122" panose="020b0503020204020204" pitchFamily="34" typeface="微软雅黑"/>
                <a:ea charset="-122" panose="020b0503020204020204" pitchFamily="34" typeface="微软雅黑"/>
              </a:rPr>
              <a:t>福田康夫、麻生太郎、安培都是官二代；</a:t>
            </a:r>
          </a:p>
        </p:txBody>
      </p:sp>
      <p:sp>
        <p:nvSpPr>
          <p:cNvPr id="53" name="矩形 52"/>
          <p:cNvSpPr/>
          <p:nvPr/>
        </p:nvSpPr>
        <p:spPr>
          <a:xfrm>
            <a:off x="5380304" y="3426217"/>
            <a:ext cx="6096000" cy="1188720"/>
          </a:xfrm>
          <a:prstGeom prst="rect">
            <a:avLst/>
          </a:prstGeom>
        </p:spPr>
        <p:txBody>
          <a:bodyPr>
            <a:spAutoFit/>
          </a:bodyPr>
          <a:lstStyle/>
          <a:p>
            <a:pPr>
              <a:lnSpc>
                <a:spcPct val="120000"/>
              </a:lnSpc>
            </a:pPr>
            <a:r>
              <a:rPr altLang="en-US" b="1" lang="zh-CN" sz="2000">
                <a:solidFill>
                  <a:schemeClr val="bg1"/>
                </a:solidFill>
                <a:latin charset="-122" panose="020b0503020204020204" pitchFamily="34" typeface="微软雅黑"/>
                <a:ea charset="-122" panose="020b0503020204020204" pitchFamily="34" typeface="微软雅黑"/>
              </a:rPr>
              <a:t>在德国，居然也有人认为收入不平等</a:t>
            </a:r>
          </a:p>
          <a:p>
            <a:pPr>
              <a:lnSpc>
                <a:spcPct val="120000"/>
              </a:lnSpc>
            </a:pPr>
            <a:r>
              <a:rPr altLang="en-US" b="1" lang="zh-CN" sz="2000">
                <a:solidFill>
                  <a:schemeClr val="bg1"/>
                </a:solidFill>
                <a:latin charset="-122" panose="020b0503020204020204" pitchFamily="34" typeface="微软雅黑"/>
                <a:ea charset="-122" panose="020b0503020204020204" pitchFamily="34" typeface="微软雅黑"/>
              </a:rPr>
              <a:t>40%人认为收入差距是因为家庭背景差异；</a:t>
            </a:r>
          </a:p>
          <a:p>
            <a:pPr>
              <a:lnSpc>
                <a:spcPct val="120000"/>
              </a:lnSpc>
            </a:pPr>
            <a:r>
              <a:rPr altLang="en-US" b="1" lang="zh-CN" sz="2000">
                <a:solidFill>
                  <a:schemeClr val="bg1"/>
                </a:solidFill>
                <a:latin charset="-122" panose="020b0503020204020204" pitchFamily="34" typeface="微软雅黑"/>
                <a:ea charset="-122" panose="020b0503020204020204" pitchFamily="34" typeface="微软雅黑"/>
              </a:rPr>
              <a:t>不过有50%人认为是教育；</a:t>
            </a:r>
          </a:p>
        </p:txBody>
      </p:sp>
      <p:sp>
        <p:nvSpPr>
          <p:cNvPr id="54" name="矩形 53"/>
          <p:cNvSpPr/>
          <p:nvPr/>
        </p:nvSpPr>
        <p:spPr>
          <a:xfrm>
            <a:off x="5380304" y="5146815"/>
            <a:ext cx="6096000" cy="1188720"/>
          </a:xfrm>
          <a:prstGeom prst="rect">
            <a:avLst/>
          </a:prstGeom>
        </p:spPr>
        <p:txBody>
          <a:bodyPr>
            <a:spAutoFit/>
          </a:bodyPr>
          <a:lstStyle/>
          <a:p>
            <a:pPr>
              <a:lnSpc>
                <a:spcPct val="120000"/>
              </a:lnSpc>
            </a:pPr>
            <a:r>
              <a:rPr altLang="en-US" b="1" lang="zh-CN" sz="2000">
                <a:solidFill>
                  <a:schemeClr val="bg1"/>
                </a:solidFill>
                <a:latin charset="-122" panose="020b0503020204020204" pitchFamily="34" typeface="微软雅黑"/>
                <a:ea charset="-122" panose="020b0503020204020204" pitchFamily="34" typeface="微软雅黑"/>
              </a:rPr>
              <a:t>为什么美国会爆发占领华尔街运动？</a:t>
            </a:r>
          </a:p>
          <a:p>
            <a:pPr>
              <a:lnSpc>
                <a:spcPct val="120000"/>
              </a:lnSpc>
            </a:pPr>
            <a:r>
              <a:rPr altLang="en-US" b="1" lang="zh-CN" sz="2000">
                <a:solidFill>
                  <a:schemeClr val="bg1"/>
                </a:solidFill>
                <a:latin charset="-122" panose="020b0503020204020204" pitchFamily="34" typeface="微软雅黑"/>
                <a:ea charset="-122" panose="020b0503020204020204" pitchFamily="34" typeface="微软雅黑"/>
              </a:rPr>
              <a:t>金融制度偏袒权贵和富人，导致贫富差距；</a:t>
            </a:r>
          </a:p>
          <a:p>
            <a:pPr>
              <a:lnSpc>
                <a:spcPct val="120000"/>
              </a:lnSpc>
            </a:pPr>
            <a:r>
              <a:rPr altLang="en-US" b="1" lang="zh-CN" sz="2000">
                <a:solidFill>
                  <a:schemeClr val="bg1"/>
                </a:solidFill>
                <a:latin charset="-122" panose="020b0503020204020204" pitchFamily="34" typeface="微软雅黑"/>
                <a:ea charset="-122" panose="020b0503020204020204" pitchFamily="34" typeface="微软雅黑"/>
              </a:rPr>
              <a:t>少数人主宰一切，多数人被迫沉默；</a:t>
            </a:r>
          </a:p>
        </p:txBody>
      </p:sp>
      <p:sp>
        <p:nvSpPr>
          <p:cNvPr id="20" name="矩形 19"/>
          <p:cNvSpPr/>
          <p:nvPr/>
        </p:nvSpPr>
        <p:spPr>
          <a:xfrm>
            <a:off x="265193" y="1860806"/>
            <a:ext cx="502470" cy="4026370"/>
          </a:xfrm>
          <a:prstGeom prst="rect">
            <a:avLst/>
          </a:prstGeom>
          <a:solidFill>
            <a:srgbClr val="D9011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r" defTabSz="1466850">
              <a:lnSpc>
                <a:spcPct val="90000"/>
              </a:lnSpc>
              <a:spcBef>
                <a:spcPct val="0"/>
              </a:spcBef>
              <a:spcAft>
                <a:spcPct val="35000"/>
              </a:spcAft>
            </a:pPr>
            <a:endParaRPr altLang="en-US" lang="zh-CN">
              <a:latin charset="-122" panose="020b0503020204020204" pitchFamily="34" typeface="微软雅黑"/>
              <a:ea charset="-122" panose="020b0503020204020204" pitchFamily="34" typeface="微软雅黑"/>
            </a:endParaRPr>
          </a:p>
        </p:txBody>
      </p:sp>
    </p:spTree>
    <p:extLst>
      <p:ext uri="{BB962C8B-B14F-4D97-AF65-F5344CB8AC3E}">
        <p14:creationId val="2137075753"/>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brightnessContrast bright="70000" contrast="-40000"/>
                    </a14:imgEffect>
                  </a14:imgLayer>
                </a14:imgProps>
              </a:ext>
            </a:extLst>
          </a:blip>
          <a:srcRect r="784"/>
          <a:stretch>
            <a:fillRect/>
          </a:stretch>
        </p:blipFill>
        <p:spPr>
          <a:xfrm>
            <a:off x="0" y="-51594"/>
            <a:ext cx="12187452" cy="6909594"/>
          </a:xfrm>
          <a:prstGeom prst="rect">
            <a:avLst/>
          </a:prstGeom>
        </p:spPr>
      </p:pic>
      <p:sp>
        <p:nvSpPr>
          <p:cNvPr id="6" name="圆角矩形 5"/>
          <p:cNvSpPr/>
          <p:nvPr/>
        </p:nvSpPr>
        <p:spPr>
          <a:xfrm>
            <a:off x="272437" y="2884515"/>
            <a:ext cx="11605982" cy="1005840"/>
          </a:xfrm>
          <a:prstGeom prst="roundRect">
            <a:avLst>
              <a:gd fmla="val 2459" name="adj"/>
            </a:avLst>
          </a:prstGeom>
          <a:solidFill>
            <a:schemeClr val="bg1"/>
          </a:solidFill>
          <a:ln w="9525">
            <a:noFill/>
          </a:ln>
          <a:effectLst>
            <a:outerShdw algn="tr" blurRad="50800" dir="8100000" dist="38100" rotWithShape="0">
              <a:prstClr val="black">
                <a:alpha val="40000"/>
              </a:prstClr>
            </a:outerShdw>
          </a:effectLst>
        </p:spPr>
        <p:txBody>
          <a:bodyPr anchor="ctr" rtlCol="0" wrap="square">
            <a:spAutoFit/>
          </a:bodyPr>
          <a:lstStyle/>
          <a:p>
            <a:pPr algn="ctr"/>
            <a:endParaRPr altLang="en-US" lang="zh-CN" sz="6000">
              <a:solidFill>
                <a:schemeClr val="tx2"/>
              </a:solidFill>
              <a:latin typeface="+mj-ea"/>
              <a:ea typeface="+mj-ea"/>
            </a:endParaRPr>
          </a:p>
        </p:txBody>
      </p:sp>
      <p:sp>
        <p:nvSpPr>
          <p:cNvPr id="8" name="同侧圆角矩形 7"/>
          <p:cNvSpPr/>
          <p:nvPr/>
        </p:nvSpPr>
        <p:spPr>
          <a:xfrm>
            <a:off x="265194" y="191530"/>
            <a:ext cx="11699186" cy="812800"/>
          </a:xfrm>
          <a:prstGeom prst="round2Same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5"/>
          <p:cNvSpPr>
            <a:spLocks noGrp="1"/>
          </p:cNvSpPr>
          <p:nvPr>
            <p:ph type="title"/>
          </p:nvPr>
        </p:nvSpPr>
        <p:spPr>
          <a:xfrm>
            <a:off x="388450" y="325138"/>
            <a:ext cx="8229600" cy="518110"/>
          </a:xfrm>
        </p:spPr>
        <p:txBody>
          <a:bodyPr>
            <a:normAutofit fontScale="90000"/>
          </a:bodyPr>
          <a:lstStyle/>
          <a:p>
            <a:r>
              <a:rPr altLang="en-US" lang="zh-CN">
                <a:solidFill>
                  <a:schemeClr val="bg1"/>
                </a:solidFill>
                <a:latin charset="-122" panose="020b0800000000000000" pitchFamily="34" typeface="华康俪金黑W8(P)"/>
                <a:ea charset="-122" panose="020b0800000000000000" pitchFamily="34" typeface="华康俪金黑W8(P)"/>
              </a:rPr>
              <a:t>一些国家的贫富差距</a:t>
            </a:r>
          </a:p>
        </p:txBody>
      </p:sp>
      <p:grpSp>
        <p:nvGrpSpPr>
          <p:cNvPr id="7" name="组合 6"/>
          <p:cNvGrpSpPr/>
          <p:nvPr/>
        </p:nvGrpSpPr>
        <p:grpSpPr>
          <a:xfrm>
            <a:off x="563537" y="980431"/>
            <a:ext cx="7502286" cy="5001524"/>
            <a:chOff x="2239912" y="934819"/>
            <a:chExt cx="8128000" cy="5418667"/>
          </a:xfrm>
        </p:grpSpPr>
        <p:graphicFrame>
          <p:nvGraphicFramePr>
            <p:cNvPr id="9" name="图表 8"/>
            <p:cNvGraphicFramePr/>
            <p:nvPr>
              <p:extLst>
                <p:ext uri="{D42A27DB-BD31-4B8C-83A1-F6EECF244321}">
                  <p14:modId val="878063928"/>
                </p:ext>
              </p:extLst>
            </p:nvPr>
          </p:nvGraphicFramePr>
          <p:xfrm>
            <a:off x="2239912" y="934819"/>
            <a:ext cx="8128000" cy="5418667"/>
          </p:xfrm>
          <a:graphic>
            <a:graphicData uri="http://schemas.openxmlformats.org/drawingml/2006/chart">
              <c:chart xmlns:c="http://schemas.openxmlformats.org/drawingml/2006/chart" r:id="rId3"/>
            </a:graphicData>
          </a:graphic>
        </p:graphicFrame>
        <p:sp>
          <p:nvSpPr>
            <p:cNvPr id="10" name="文本框 9"/>
            <p:cNvSpPr txBox="1"/>
            <p:nvPr/>
          </p:nvSpPr>
          <p:spPr>
            <a:xfrm>
              <a:off x="3083959" y="4540624"/>
              <a:ext cx="495332" cy="869576"/>
            </a:xfrm>
            <a:prstGeom prst="rect">
              <a:avLst/>
            </a:prstGeom>
            <a:noFill/>
          </p:spPr>
          <p:txBody>
            <a:bodyPr rtlCol="0" vert="eaVert" wrap="square">
              <a:spAutoFit/>
            </a:bodyPr>
            <a:lstStyle/>
            <a:p>
              <a:r>
                <a:rPr altLang="en-US" lang="zh-CN" smtClean="0">
                  <a:latin charset="-122" panose="020b0503020204020204" pitchFamily="34" typeface="微软雅黑"/>
                  <a:ea charset="-122" panose="020b0503020204020204" pitchFamily="34" typeface="微软雅黑"/>
                </a:rPr>
                <a:t>南非</a:t>
              </a:r>
            </a:p>
          </p:txBody>
        </p:sp>
        <p:sp>
          <p:nvSpPr>
            <p:cNvPr id="11" name="文本框 10"/>
            <p:cNvSpPr txBox="1"/>
            <p:nvPr/>
          </p:nvSpPr>
          <p:spPr>
            <a:xfrm>
              <a:off x="3737478" y="4543611"/>
              <a:ext cx="495332" cy="869576"/>
            </a:xfrm>
            <a:prstGeom prst="rect">
              <a:avLst/>
            </a:prstGeom>
            <a:noFill/>
          </p:spPr>
          <p:txBody>
            <a:bodyPr rtlCol="0" vert="eaVert" wrap="square">
              <a:spAutoFit/>
            </a:bodyPr>
            <a:lstStyle>
              <a:defPPr>
                <a:defRPr lang="zh-CN"/>
              </a:defPPr>
              <a:lvl1pPr>
                <a:defRPr>
                  <a:latin charset="-122" panose="020b0503020204020204" pitchFamily="34" typeface="微软雅黑"/>
                  <a:ea charset="-122" panose="020b0503020204020204" pitchFamily="34" typeface="微软雅黑"/>
                </a:defRPr>
              </a:lvl1pPr>
            </a:lstStyle>
            <a:p>
              <a:r>
                <a:rPr altLang="en-US" lang="zh-CN"/>
                <a:t>巴西</a:t>
              </a:r>
            </a:p>
          </p:txBody>
        </p:sp>
        <p:sp>
          <p:nvSpPr>
            <p:cNvPr id="12" name="文本框 11"/>
            <p:cNvSpPr txBox="1"/>
            <p:nvPr/>
          </p:nvSpPr>
          <p:spPr>
            <a:xfrm>
              <a:off x="4546574" y="4543611"/>
              <a:ext cx="528354" cy="869576"/>
            </a:xfrm>
            <a:prstGeom prst="rect">
              <a:avLst/>
            </a:prstGeom>
            <a:noFill/>
          </p:spPr>
          <p:txBody>
            <a:bodyPr rtlCol="0" vert="eaVert"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中国</a:t>
              </a:r>
            </a:p>
          </p:txBody>
        </p:sp>
        <p:sp>
          <p:nvSpPr>
            <p:cNvPr id="13" name="文本框 12"/>
            <p:cNvSpPr txBox="1"/>
            <p:nvPr/>
          </p:nvSpPr>
          <p:spPr>
            <a:xfrm>
              <a:off x="5193321" y="4543611"/>
              <a:ext cx="495332" cy="869576"/>
            </a:xfrm>
            <a:prstGeom prst="rect">
              <a:avLst/>
            </a:prstGeom>
            <a:noFill/>
          </p:spPr>
          <p:txBody>
            <a:bodyPr rtlCol="0" vert="eaVert" wrap="square">
              <a:spAutoFit/>
            </a:bodyPr>
            <a:lstStyle>
              <a:defPPr>
                <a:defRPr lang="zh-CN"/>
              </a:defPPr>
              <a:lvl1pPr>
                <a:defRPr>
                  <a:latin charset="-122" panose="020b0503020204020204" pitchFamily="34" typeface="微软雅黑"/>
                  <a:ea charset="-122" panose="020b0503020204020204" pitchFamily="34" typeface="微软雅黑"/>
                </a:defRPr>
              </a:lvl1pPr>
            </a:lstStyle>
            <a:p>
              <a:r>
                <a:rPr altLang="en-US" lang="zh-CN"/>
                <a:t>美国</a:t>
              </a:r>
            </a:p>
          </p:txBody>
        </p:sp>
        <p:sp>
          <p:nvSpPr>
            <p:cNvPr id="14" name="文本框 13"/>
            <p:cNvSpPr txBox="1"/>
            <p:nvPr/>
          </p:nvSpPr>
          <p:spPr>
            <a:xfrm>
              <a:off x="6034915" y="4543611"/>
              <a:ext cx="528354" cy="869576"/>
            </a:xfrm>
            <a:prstGeom prst="rect">
              <a:avLst/>
            </a:prstGeom>
            <a:noFill/>
          </p:spPr>
          <p:txBody>
            <a:bodyPr rtlCol="0" vert="eaVert" wrap="square">
              <a:spAutoFit/>
            </a:bodyPr>
            <a:lstStyle/>
            <a:p>
              <a:r>
                <a:rPr altLang="en-US" lang="zh-CN" smtClean="0" sz="2000">
                  <a:latin charset="-122" panose="020b0503020204020204" pitchFamily="34" typeface="微软雅黑"/>
                  <a:ea charset="-122" panose="020b0503020204020204" pitchFamily="34" typeface="微软雅黑"/>
                </a:rPr>
                <a:t>德国</a:t>
              </a:r>
            </a:p>
          </p:txBody>
        </p:sp>
        <p:sp>
          <p:nvSpPr>
            <p:cNvPr id="15" name="文本框 14"/>
            <p:cNvSpPr txBox="1"/>
            <p:nvPr/>
          </p:nvSpPr>
          <p:spPr>
            <a:xfrm>
              <a:off x="6792846" y="4543611"/>
              <a:ext cx="528354" cy="1196606"/>
            </a:xfrm>
            <a:prstGeom prst="rect">
              <a:avLst/>
            </a:prstGeom>
            <a:noFill/>
          </p:spPr>
          <p:txBody>
            <a:bodyPr rtlCol="0" vert="eaVert" wrap="square">
              <a:spAutoFit/>
            </a:bodyPr>
            <a:lstStyle>
              <a:defPPr>
                <a:defRPr lang="zh-CN"/>
              </a:defPPr>
              <a:lvl1pPr>
                <a:defRPr sz="2000">
                  <a:latin charset="-122" panose="020b0503020204020204" pitchFamily="34" typeface="微软雅黑"/>
                  <a:ea charset="-122" panose="020b0503020204020204" pitchFamily="34" typeface="微软雅黑"/>
                </a:defRPr>
              </a:lvl1pPr>
            </a:lstStyle>
            <a:p>
              <a:r>
                <a:rPr altLang="en-US" lang="zh-CN"/>
                <a:t>俄罗斯</a:t>
              </a:r>
            </a:p>
          </p:txBody>
        </p:sp>
        <p:sp>
          <p:nvSpPr>
            <p:cNvPr id="16" name="文本框 15"/>
            <p:cNvSpPr txBox="1"/>
            <p:nvPr/>
          </p:nvSpPr>
          <p:spPr>
            <a:xfrm>
              <a:off x="8281184" y="4543611"/>
              <a:ext cx="528354" cy="869576"/>
            </a:xfrm>
            <a:prstGeom prst="rect">
              <a:avLst/>
            </a:prstGeom>
            <a:noFill/>
          </p:spPr>
          <p:txBody>
            <a:bodyPr rtlCol="0" vert="eaVert" wrap="square">
              <a:spAutoFit/>
            </a:bodyPr>
            <a:lstStyle>
              <a:defPPr>
                <a:defRPr lang="zh-CN"/>
              </a:defPPr>
              <a:lvl1pPr>
                <a:defRPr sz="2000">
                  <a:latin charset="-122" panose="020b0503020204020204" pitchFamily="34" typeface="微软雅黑"/>
                  <a:ea charset="-122" panose="020b0503020204020204" pitchFamily="34" typeface="微软雅黑"/>
                </a:defRPr>
              </a:lvl1pPr>
            </a:lstStyle>
            <a:p>
              <a:r>
                <a:rPr altLang="en-US" lang="zh-CN"/>
                <a:t>印度</a:t>
              </a:r>
            </a:p>
          </p:txBody>
        </p:sp>
        <p:sp>
          <p:nvSpPr>
            <p:cNvPr id="17" name="文本框 16"/>
            <p:cNvSpPr txBox="1"/>
            <p:nvPr/>
          </p:nvSpPr>
          <p:spPr>
            <a:xfrm>
              <a:off x="9011600" y="4540624"/>
              <a:ext cx="528354" cy="869576"/>
            </a:xfrm>
            <a:prstGeom prst="rect">
              <a:avLst/>
            </a:prstGeom>
            <a:noFill/>
          </p:spPr>
          <p:txBody>
            <a:bodyPr rtlCol="0" vert="eaVert" wrap="square">
              <a:spAutoFit/>
            </a:bodyPr>
            <a:lstStyle>
              <a:defPPr>
                <a:defRPr lang="zh-CN"/>
              </a:defPPr>
              <a:lvl1pPr>
                <a:defRPr sz="2000">
                  <a:latin charset="-122" panose="020b0503020204020204" pitchFamily="34" typeface="微软雅黑"/>
                  <a:ea charset="-122" panose="020b0503020204020204" pitchFamily="34" typeface="微软雅黑"/>
                </a:defRPr>
              </a:lvl1pPr>
            </a:lstStyle>
            <a:p>
              <a:r>
                <a:rPr altLang="en-US" lang="zh-CN"/>
                <a:t>日本</a:t>
              </a:r>
            </a:p>
          </p:txBody>
        </p:sp>
        <p:sp>
          <p:nvSpPr>
            <p:cNvPr id="18" name="文本框 17"/>
            <p:cNvSpPr txBox="1"/>
            <p:nvPr/>
          </p:nvSpPr>
          <p:spPr>
            <a:xfrm>
              <a:off x="7537015" y="4543611"/>
              <a:ext cx="528354" cy="869576"/>
            </a:xfrm>
            <a:prstGeom prst="rect">
              <a:avLst/>
            </a:prstGeom>
            <a:noFill/>
          </p:spPr>
          <p:txBody>
            <a:bodyPr rtlCol="0" vert="eaVert" wrap="square">
              <a:spAutoFit/>
            </a:bodyPr>
            <a:lstStyle>
              <a:defPPr>
                <a:defRPr lang="zh-CN"/>
              </a:defPPr>
              <a:lvl1pPr>
                <a:defRPr sz="2000">
                  <a:latin charset="-122" panose="020b0503020204020204" pitchFamily="34" typeface="微软雅黑"/>
                  <a:ea charset="-122" panose="020b0503020204020204" pitchFamily="34" typeface="微软雅黑"/>
                </a:defRPr>
              </a:lvl1pPr>
            </a:lstStyle>
            <a:p>
              <a:r>
                <a:rPr altLang="en-US" lang="zh-CN"/>
                <a:t>法国</a:t>
              </a:r>
            </a:p>
          </p:txBody>
        </p:sp>
      </p:grpSp>
      <p:cxnSp>
        <p:nvCxnSpPr>
          <p:cNvPr id="19" name="直接连接符 18"/>
          <p:cNvCxnSpPr/>
          <p:nvPr/>
        </p:nvCxnSpPr>
        <p:spPr>
          <a:xfrm>
            <a:off x="1142030" y="3191260"/>
            <a:ext cx="6313714" cy="0"/>
          </a:xfrm>
          <a:prstGeom prst="line">
            <a:avLst/>
          </a:prstGeom>
          <a:ln w="38100">
            <a:solidFill>
              <a:srgbClr val="D90110"/>
            </a:solidFill>
            <a:prstDash val="sys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02956" y="3019528"/>
            <a:ext cx="650929" cy="457200"/>
          </a:xfrm>
          <a:prstGeom prst="rect">
            <a:avLst/>
          </a:prstGeom>
          <a:noFill/>
        </p:spPr>
        <p:txBody>
          <a:bodyPr rtlCol="0" wrap="square">
            <a:spAutoFit/>
          </a:bodyPr>
          <a:lstStyle/>
          <a:p>
            <a:r>
              <a:rPr altLang="zh-CN" lang="en-US" smtClean="0" sz="2400">
                <a:solidFill>
                  <a:srgbClr val="D90110"/>
                </a:solidFill>
                <a:latin charset="-122" panose="020b0503020204020204" pitchFamily="34" typeface="微软雅黑"/>
                <a:ea charset="-122" panose="020b0503020204020204" pitchFamily="34" typeface="微软雅黑"/>
              </a:rPr>
              <a:t>0.4</a:t>
            </a:r>
          </a:p>
        </p:txBody>
      </p:sp>
      <p:cxnSp>
        <p:nvCxnSpPr>
          <p:cNvPr id="21" name="直接连接符 20"/>
          <p:cNvCxnSpPr/>
          <p:nvPr/>
        </p:nvCxnSpPr>
        <p:spPr>
          <a:xfrm>
            <a:off x="2663474" y="3191260"/>
            <a:ext cx="535884"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65192" y="5842000"/>
            <a:ext cx="164000" cy="664701"/>
          </a:xfrm>
          <a:prstGeom prst="rect">
            <a:avLst/>
          </a:prstGeom>
          <a:solidFill>
            <a:srgbClr val="D901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7678552" y="1881095"/>
            <a:ext cx="4181773" cy="3960905"/>
            <a:chOff x="7774752" y="2549943"/>
            <a:chExt cx="4181773" cy="3960905"/>
          </a:xfrm>
        </p:grpSpPr>
        <p:pic>
          <p:nvPicPr>
            <p:cNvPr id="26" name="图片 25"/>
            <p:cNvPicPr>
              <a:picLocks noChangeAspect="1"/>
            </p:cNvPicPr>
            <p:nvPr/>
          </p:nvPicPr>
          <p:blipFill>
            <a:blip r:embed="rId4"/>
            <a:stretch>
              <a:fillRect/>
            </a:stretch>
          </p:blipFill>
          <p:spPr>
            <a:xfrm>
              <a:off x="7774752" y="2549943"/>
              <a:ext cx="4107007" cy="3960905"/>
            </a:xfrm>
            <a:prstGeom prst="rect">
              <a:avLst/>
            </a:prstGeom>
          </p:spPr>
        </p:pic>
        <p:sp>
          <p:nvSpPr>
            <p:cNvPr id="27" name="矩形 26"/>
            <p:cNvSpPr/>
            <p:nvPr/>
          </p:nvSpPr>
          <p:spPr>
            <a:xfrm>
              <a:off x="7774756" y="2679030"/>
              <a:ext cx="4181772" cy="3794761"/>
            </a:xfrm>
            <a:prstGeom prst="rect">
              <a:avLst/>
            </a:prstGeom>
          </p:spPr>
          <p:txBody>
            <a:bodyPr wrap="square">
              <a:spAutoFit/>
            </a:bodyPr>
            <a:lstStyle/>
            <a:p>
              <a:pPr>
                <a:lnSpc>
                  <a:spcPct val="150000"/>
                </a:lnSpc>
              </a:pPr>
              <a:r>
                <a:rPr altLang="en-US" b="1" lang="zh-CN">
                  <a:solidFill>
                    <a:srgbClr val="D90110"/>
                  </a:solidFill>
                  <a:latin charset="-122" panose="020b0503020204020204" pitchFamily="34" typeface="微软雅黑"/>
                  <a:ea charset="-122" panose="020b0503020204020204" pitchFamily="34" typeface="微软雅黑"/>
                </a:rPr>
                <a:t>基尼系数：是判断收入分配公平程度的指标。基尼系数越小收入分配越平均。</a:t>
              </a:r>
            </a:p>
            <a:p>
              <a:pPr>
                <a:lnSpc>
                  <a:spcPct val="150000"/>
                </a:lnSpc>
              </a:pPr>
              <a:endParaRPr altLang="en-US" b="1" lang="zh-CN">
                <a:solidFill>
                  <a:srgbClr val="D90110"/>
                </a:solidFill>
                <a:latin charset="-122" panose="020b0503020204020204" pitchFamily="34" typeface="微软雅黑"/>
                <a:ea charset="-122" panose="020b0503020204020204" pitchFamily="34" typeface="微软雅黑"/>
              </a:endParaRPr>
            </a:p>
            <a:p>
              <a:pPr>
                <a:lnSpc>
                  <a:spcPct val="150000"/>
                </a:lnSpc>
              </a:pPr>
              <a:r>
                <a:rPr altLang="en-US" b="1" lang="zh-CN">
                  <a:solidFill>
                    <a:srgbClr val="D90110"/>
                  </a:solidFill>
                  <a:latin charset="-122" panose="020b0503020204020204" pitchFamily="34" typeface="微软雅黑"/>
                  <a:ea charset="-122" panose="020b0503020204020204" pitchFamily="34" typeface="微软雅黑"/>
                </a:rPr>
                <a:t>按照国际一般标准0.4以上表示收入差距较大。</a:t>
              </a:r>
            </a:p>
            <a:p>
              <a:pPr>
                <a:lnSpc>
                  <a:spcPct val="150000"/>
                </a:lnSpc>
              </a:pPr>
              <a:endParaRPr altLang="en-US" b="1" lang="zh-CN">
                <a:solidFill>
                  <a:srgbClr val="D90110"/>
                </a:solidFill>
                <a:latin charset="-122" panose="020b0503020204020204" pitchFamily="34" typeface="微软雅黑"/>
                <a:ea charset="-122" panose="020b0503020204020204" pitchFamily="34" typeface="微软雅黑"/>
              </a:endParaRPr>
            </a:p>
            <a:p>
              <a:pPr>
                <a:lnSpc>
                  <a:spcPct val="150000"/>
                </a:lnSpc>
              </a:pPr>
              <a:r>
                <a:rPr altLang="en-US" b="1" lang="zh-CN">
                  <a:solidFill>
                    <a:srgbClr val="D90110"/>
                  </a:solidFill>
                  <a:latin charset="-122" panose="020b0503020204020204" pitchFamily="34" typeface="微软雅黑"/>
                  <a:ea charset="-122" panose="020b0503020204020204" pitchFamily="34" typeface="微软雅黑"/>
                </a:rPr>
                <a:t>悄悄话：西南财经大学中国家庭金融调查报告显示，2010年中国家庭基尼系数为0.61。</a:t>
              </a:r>
            </a:p>
          </p:txBody>
        </p:sp>
      </p:grpSp>
      <p:sp>
        <p:nvSpPr>
          <p:cNvPr id="24" name="矩形 23"/>
          <p:cNvSpPr/>
          <p:nvPr/>
        </p:nvSpPr>
        <p:spPr>
          <a:xfrm>
            <a:off x="9163879" y="6018299"/>
            <a:ext cx="2602230" cy="365760"/>
          </a:xfrm>
          <a:prstGeom prst="rect">
            <a:avLst/>
          </a:prstGeom>
        </p:spPr>
        <p:txBody>
          <a:bodyPr wrap="none">
            <a:spAutoFit/>
          </a:bodyPr>
          <a:lstStyle/>
          <a:p>
            <a:r>
              <a:rPr altLang="en-US" lang="zh-CN" smtClean="0">
                <a:solidFill>
                  <a:srgbClr val="000000"/>
                </a:solidFill>
                <a:latin charset="-122" panose="020b0503020204020204" pitchFamily="34" typeface="微软雅黑"/>
                <a:ea charset="-122" panose="020b0503020204020204" pitchFamily="34" typeface="微软雅黑"/>
              </a:rPr>
              <a:t>数据来源：World Bank</a:t>
            </a:r>
          </a:p>
        </p:txBody>
      </p:sp>
      <p:sp>
        <p:nvSpPr>
          <p:cNvPr id="25" name="矩形 24"/>
          <p:cNvSpPr/>
          <p:nvPr/>
        </p:nvSpPr>
        <p:spPr>
          <a:xfrm>
            <a:off x="2839049" y="6018299"/>
            <a:ext cx="2773680" cy="365760"/>
          </a:xfrm>
          <a:prstGeom prst="rect">
            <a:avLst/>
          </a:prstGeom>
        </p:spPr>
        <p:txBody>
          <a:bodyPr wrap="none">
            <a:spAutoFit/>
          </a:bodyPr>
          <a:lstStyle/>
          <a:p>
            <a:r>
              <a:rPr altLang="zh-CN" lang="en-US" smtClean="0">
                <a:solidFill>
                  <a:srgbClr val="000000"/>
                </a:solidFill>
                <a:latin charset="-122" panose="020b0503020204020204" pitchFamily="34" typeface="微软雅黑"/>
                <a:ea charset="-122" panose="020b0503020204020204" pitchFamily="34" typeface="微软雅黑"/>
              </a:rPr>
              <a:t>2010年部分国家基尼系数</a:t>
            </a:r>
          </a:p>
        </p:txBody>
      </p:sp>
    </p:spTree>
    <p:extLst>
      <p:ext uri="{BB962C8B-B14F-4D97-AF65-F5344CB8AC3E}">
        <p14:creationId val="245524178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rtlCol="0" wrap="square">
        <a:spAutoFit/>
      </a:bodyPr>
      <a:lstStyle>
        <a:defPPr>
          <a:defRPr dirty="0" sz="2400">
            <a:latin charset="-122" panose="020B0503020204020204" pitchFamily="34" typeface="微软雅黑"/>
            <a:ea charset="-122" panose="020B0503020204020204" pitchFamily="34" typeface="微软雅黑"/>
          </a:defRPr>
        </a:defPPr>
      </a:lstStyle>
    </a:txDef>
  </a:objectDefaults>
  <a:extLst>
    <a:ext uri="{05A4C25C-085E-4340-85A3-A5531E510DB2}">
      <thm15:themeFamily xmlns:thm15="http://schemas.microsoft.com/office/thememl/2012/main" id="{F8300352-A1A1-4AF8-9F3E-E41105C3D63B}" name="51.pptx" vid="{5A80A362-E917-4A54-882D-53FFBD69BF08}"/>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175</Paragraphs>
  <Slides>22</Slides>
  <Notes>4</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22</vt:i4>
      </vt:variant>
    </vt:vector>
  </HeadingPairs>
  <TitlesOfParts>
    <vt:vector baseType="lpstr" size="34">
      <vt:lpstr>Arial</vt:lpstr>
      <vt:lpstr>Calibri Light</vt:lpstr>
      <vt:lpstr>Calibri</vt:lpstr>
      <vt:lpstr>华康俪金黑W8(P)</vt:lpstr>
      <vt:lpstr>微软雅黑</vt:lpstr>
      <vt:lpstr>华康宋体W12(P)</vt:lpstr>
      <vt:lpstr>Wingdings</vt:lpstr>
      <vt:lpstr>Adobe 黑体 Std R</vt:lpstr>
      <vt:lpstr>华文细黑</vt:lpstr>
      <vt:lpstr>黑体</vt:lpstr>
      <vt:lpstr>Times New Roman</vt:lpstr>
      <vt:lpstr>Office 主题</vt:lpstr>
      <vt:lpstr>PowerPoint Presentation</vt:lpstr>
      <vt:lpstr>这本书是有多火？</vt:lpstr>
      <vt:lpstr>托马斯·皮凯蒂：有才、任性、颜值高！</vt:lpstr>
      <vt:lpstr>托马斯·皮凯蒂语录</vt:lpstr>
      <vt:lpstr>这本书到底在讨论什么？</vt:lpstr>
      <vt:lpstr>托马斯·皮凯蒂书中核心观点</vt:lpstr>
      <vt:lpstr>在中国，个人成就总是扯上家庭背景</vt:lpstr>
      <vt:lpstr>在国外，也有人在抱怨拼爹</vt:lpstr>
      <vt:lpstr>一些国家的贫富差距</vt:lpstr>
      <vt:lpstr>战后发达国家普通群众不是一直情绪稳定吗？</vt:lpstr>
      <vt:lpstr>看看藏在历史数据中财富集中秘密</vt:lpstr>
      <vt:lpstr>曾经财富集中的变化</vt:lpstr>
      <vt:lpstr>为什么欧洲财富集中变低了？</vt:lpstr>
      <vt:lpstr>看看藏在历史数据中财富集中秘密</vt:lpstr>
      <vt:lpstr>和平时代又是资本玩家的时代</vt:lpstr>
      <vt:lpstr>再看看美国财富集中历史数据</vt:lpstr>
      <vt:lpstr>美国怎么劳动收入集中度更大？</vt:lpstr>
      <vt:lpstr>未来会如何呢？</vt:lpstr>
      <vt:lpstr>如果采用了我的办法…</vt:lpstr>
      <vt:lpstr>等等！经济学家有不同观点：</vt:lpstr>
      <vt:lpstr>属于1%的比尔盖茨也有不同意见！</vt:lpstr>
      <vt:lpstr>我们也做了一个在线调研</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2021-08-22T11:53:04Z</dcterms:created>
  <cp:lastPrinted>2021-08-22T11:53:04Z</cp:lastPrinted>
  <dcterms:modified xsi:type="dcterms:W3CDTF">2021-08-22T05:41:04Z</dcterms:modified>
  <cp:revision>1</cp:revision>
</cp:coreProperties>
</file>