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334" r:id="rId4"/>
    <p:sldId id="307" r:id="rId5"/>
    <p:sldId id="259" r:id="rId6"/>
    <p:sldId id="285" r:id="rId7"/>
    <p:sldId id="288" r:id="rId8"/>
    <p:sldId id="336" r:id="rId9"/>
    <p:sldId id="289" r:id="rId10"/>
    <p:sldId id="294" r:id="rId11"/>
    <p:sldId id="338" r:id="rId12"/>
    <p:sldId id="315" r:id="rId13"/>
    <p:sldId id="316" r:id="rId14"/>
    <p:sldId id="296" r:id="rId15"/>
    <p:sldId id="317" r:id="rId16"/>
    <p:sldId id="320" r:id="rId17"/>
    <p:sldId id="321" r:id="rId18"/>
    <p:sldId id="324" r:id="rId19"/>
    <p:sldId id="325" r:id="rId20"/>
    <p:sldId id="326" r:id="rId21"/>
    <p:sldId id="290" r:id="rId22"/>
    <p:sldId id="303" r:id="rId23"/>
    <p:sldId id="310" r:id="rId24"/>
    <p:sldId id="305" r:id="rId25"/>
    <p:sldId id="311" r:id="rId26"/>
    <p:sldId id="328" r:id="rId27"/>
    <p:sldId id="329" r:id="rId28"/>
    <p:sldId id="330" r:id="rId29"/>
    <p:sldId id="314" r:id="rId30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65" userDrawn="1">
          <p15:clr>
            <a:srgbClr val="A4A3A4"/>
          </p15:clr>
        </p15:guide>
        <p15:guide id="4" pos="7038" userDrawn="1">
          <p15:clr>
            <a:srgbClr val="A4A3A4"/>
          </p15:clr>
        </p15:guide>
        <p15:guide id="5" orient="horz" pos="572" userDrawn="1">
          <p15:clr>
            <a:srgbClr val="A4A3A4"/>
          </p15:clr>
        </p15:guide>
        <p15:guide id="6" orient="horz" pos="3543" userDrawn="1">
          <p15:clr>
            <a:srgbClr val="A4A3A4"/>
          </p15:clr>
        </p15:guide>
        <p15:guide id="7" orient="horz" pos="2727" userDrawn="1">
          <p15:clr>
            <a:srgbClr val="A4A3A4"/>
          </p15:clr>
        </p15:guide>
        <p15:guide id="8" orient="horz" pos="15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31" autoAdjust="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>
        <p:guide orient="horz" pos="2160"/>
        <p:guide pos="3840"/>
        <p:guide pos="665"/>
        <p:guide pos="7038"/>
        <p:guide orient="horz" pos="572"/>
        <p:guide orient="horz" pos="3543"/>
        <p:guide orient="horz" pos="2727"/>
        <p:guide orient="horz" pos="159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tags/tag1.xml" Type="http://schemas.openxmlformats.org/officeDocument/2006/relationships/tags"/><Relationship Id="rId32" Target="presProps.xml" Type="http://schemas.openxmlformats.org/officeDocument/2006/relationships/presProps"/><Relationship Id="rId33" Target="viewProps.xml" Type="http://schemas.openxmlformats.org/officeDocument/2006/relationships/viewProps"/><Relationship Id="rId34" Target="theme/theme1.xml" Type="http://schemas.openxmlformats.org/officeDocument/2006/relationships/theme"/><Relationship Id="rId35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3D467-868A-4100-9581-41A2A785B231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5D3AA-7803-4FAE-B933-6CE75334BB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71356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62081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42763948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7F9A-22BD-4743-9E2C-00D7EC5C9498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359C-DEE2-4C0B-8C6A-638AAF9497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5311992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7F9A-22BD-4743-9E2C-00D7EC5C9498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359C-DEE2-4C0B-8C6A-638AAF9497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1425119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7F9A-22BD-4743-9E2C-00D7EC5C9498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359C-DEE2-4C0B-8C6A-638AAF9497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9702192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3326965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7271183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1078657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2981365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5818499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90107753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92816192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6543093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7F9A-22BD-4743-9E2C-00D7EC5C9498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359C-DEE2-4C0B-8C6A-638AAF9497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56843477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53309800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6117982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2529214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7F9A-22BD-4743-9E2C-00D7EC5C9498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359C-DEE2-4C0B-8C6A-638AAF9497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1543157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7F9A-22BD-4743-9E2C-00D7EC5C9498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359C-DEE2-4C0B-8C6A-638AAF9497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9094899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7F9A-22BD-4743-9E2C-00D7EC5C9498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359C-DEE2-4C0B-8C6A-638AAF9497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6817040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7F9A-22BD-4743-9E2C-00D7EC5C9498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359C-DEE2-4C0B-8C6A-638AAF9497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5202574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7F9A-22BD-4743-9E2C-00D7EC5C9498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359C-DEE2-4C0B-8C6A-638AAF9497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3752710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7F9A-22BD-4743-9E2C-00D7EC5C9498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359C-DEE2-4C0B-8C6A-638AAF9497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2744350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7F9A-22BD-4743-9E2C-00D7EC5C9498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359C-DEE2-4C0B-8C6A-638AAF9497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15196083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07F9A-22BD-4743-9E2C-00D7EC5C9498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6359C-DEE2-4C0B-8C6A-638AAF9497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0873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6493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emf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6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7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7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7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7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emf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8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emf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1.emf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emf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1.emf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jpeg" Type="http://schemas.openxmlformats.org/officeDocument/2006/relationships/image"/><Relationship Id="rId4" Target="../media/image1.emf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4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7" name="图片 286"/>
          <p:cNvPicPr>
            <a:picLocks noChangeAspect="1"/>
          </p:cNvPicPr>
          <p:nvPr/>
        </p:nvPicPr>
        <p:blipFill>
          <a:blip r:embed="rId2"/>
          <a:srcRect b="2657" l="5055" r="2690" t="2160"/>
          <a:stretch>
            <a:fillRect/>
          </a:stretch>
        </p:blipFill>
        <p:spPr>
          <a:xfrm>
            <a:off x="0" y="-47297"/>
            <a:ext cx="12192000" cy="6922176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 flipH="1" rot="10800000">
            <a:off x="-2" y="-31565"/>
            <a:ext cx="12192002" cy="6889564"/>
          </a:xfrm>
          <a:prstGeom prst="rect">
            <a:avLst/>
          </a:prstGeom>
          <a:solidFill>
            <a:schemeClr val="bg2">
              <a:lumMod val="7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50"/>
          </a:p>
        </p:txBody>
      </p:sp>
      <p:grpSp>
        <p:nvGrpSpPr>
          <p:cNvPr id="2" name="组合 1"/>
          <p:cNvGrpSpPr/>
          <p:nvPr/>
        </p:nvGrpSpPr>
        <p:grpSpPr>
          <a:xfrm>
            <a:off x="2866224" y="2358695"/>
            <a:ext cx="6459552" cy="2140611"/>
            <a:chOff x="3231930" y="2431398"/>
            <a:chExt cx="5728141" cy="1898231"/>
          </a:xfrm>
        </p:grpSpPr>
        <p:grpSp>
          <p:nvGrpSpPr>
            <p:cNvPr id="6" name="组合 5"/>
            <p:cNvGrpSpPr/>
            <p:nvPr/>
          </p:nvGrpSpPr>
          <p:grpSpPr>
            <a:xfrm>
              <a:off x="3231930" y="2528372"/>
              <a:ext cx="5728141" cy="1801257"/>
              <a:chOff x="3266087" y="2527856"/>
              <a:chExt cx="5728141" cy="1801257"/>
            </a:xfrm>
          </p:grpSpPr>
          <p:sp>
            <p:nvSpPr>
              <p:cNvPr id="5" name="半闭框 4"/>
              <p:cNvSpPr/>
              <p:nvPr/>
            </p:nvSpPr>
            <p:spPr>
              <a:xfrm>
                <a:off x="3266087" y="2528887"/>
                <a:ext cx="488732" cy="488732"/>
              </a:xfrm>
              <a:prstGeom prst="halfFram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半闭框 10"/>
              <p:cNvSpPr/>
              <p:nvPr/>
            </p:nvSpPr>
            <p:spPr>
              <a:xfrm rot="10800000">
                <a:off x="8505496" y="3839350"/>
                <a:ext cx="488732" cy="489763"/>
              </a:xfrm>
              <a:prstGeom prst="halfFram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半闭框 11"/>
              <p:cNvSpPr/>
              <p:nvPr/>
            </p:nvSpPr>
            <p:spPr>
              <a:xfrm rot="5400000">
                <a:off x="8504980" y="2528372"/>
                <a:ext cx="489763" cy="488732"/>
              </a:xfrm>
              <a:prstGeom prst="halfFram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半闭框 12"/>
              <p:cNvSpPr/>
              <p:nvPr/>
            </p:nvSpPr>
            <p:spPr>
              <a:xfrm rot="16200000">
                <a:off x="3266087" y="3840381"/>
                <a:ext cx="488732" cy="488732"/>
              </a:xfrm>
              <a:prstGeom prst="halfFram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0" name="文本框 289"/>
            <p:cNvSpPr txBox="1"/>
            <p:nvPr/>
          </p:nvSpPr>
          <p:spPr>
            <a:xfrm>
              <a:off x="3605048" y="3245311"/>
              <a:ext cx="4981903" cy="56760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3600">
                  <a:solidFill>
                    <a:schemeClr val="bg1"/>
                  </a:solidFill>
                  <a:latin charset="-122" panose="03000509000000000000" pitchFamily="65" typeface="方正大黑简体"/>
                  <a:ea charset="-122" panose="03000509000000000000" pitchFamily="65" typeface="方正大黑简体"/>
                </a:rPr>
                <a:t>上海锐普广告有限公司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734208" y="2431398"/>
              <a:ext cx="2723583" cy="81086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5400">
                  <a:solidFill>
                    <a:srgbClr val="FFC000"/>
                  </a:solidFill>
                  <a:latin charset="-122" panose="03000509000000000000" pitchFamily="65" typeface="方正大黑简体"/>
                  <a:ea charset="-122" panose="03000509000000000000" pitchFamily="65" typeface="方正大黑简体"/>
                </a:rPr>
                <a:t>2016 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217545" y="3782222"/>
              <a:ext cx="3756908" cy="40543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  <a:latin charset="-122" panose="03000509000000000000" pitchFamily="65" typeface="方正大黑简体"/>
                  <a:ea charset="-122" panose="03000509000000000000" pitchFamily="65" typeface="方正大黑简体"/>
                </a:rPr>
                <a:t>年度总结及工作计划</a:t>
              </a:r>
            </a:p>
          </p:txBody>
        </p:sp>
      </p:grpSp>
    </p:spTree>
    <p:extLst>
      <p:ext uri="{BB962C8B-B14F-4D97-AF65-F5344CB8AC3E}">
        <p14:creationId val="1011852677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55" y="-21824"/>
            <a:ext cx="12192000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latin charset="-122" panose="03000509000000000000" pitchFamily="65" typeface="方正大黑简体"/>
              <a:ea charset="-122" panose="03000509000000000000" pitchFamily="65" typeface="方正大黑简体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8934945" y="602564"/>
            <a:ext cx="2361882" cy="400110"/>
            <a:chOff x="893113" y="594993"/>
            <a:chExt cx="2361882" cy="400110"/>
          </a:xfrm>
        </p:grpSpPr>
        <p:sp>
          <p:nvSpPr>
            <p:cNvPr id="45" name="文本框 44"/>
            <p:cNvSpPr txBox="1"/>
            <p:nvPr/>
          </p:nvSpPr>
          <p:spPr>
            <a:xfrm>
              <a:off x="893113" y="594993"/>
              <a:ext cx="236188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rgbClr val="756F67"/>
                  </a:solidFill>
                  <a:latin charset="-122" panose="03000509000000000000" pitchFamily="65" typeface="方正大黑简体"/>
                  <a:ea charset="-122" panose="03000509000000000000" pitchFamily="65" typeface="方正大黑简体"/>
                </a:rPr>
                <a:t>2015年度总结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3999" y="668740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矩形 46"/>
            <p:cNvSpPr/>
            <p:nvPr/>
          </p:nvSpPr>
          <p:spPr>
            <a:xfrm>
              <a:off x="2901034" y="672977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521325" y="1190721"/>
            <a:ext cx="51493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756F67"/>
                </a:solidFill>
                <a:latin charset="-122" panose="03000509000000000000" pitchFamily="65" typeface="方正大黑简体"/>
                <a:ea charset="-122" panose="03000509000000000000" pitchFamily="65" typeface="方正大黑简体"/>
              </a:rPr>
              <a:t>2.1 第一部分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7000062" y="3446731"/>
            <a:ext cx="485583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8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项目一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294437" y="2222175"/>
            <a:ext cx="3994766" cy="3376075"/>
            <a:chOff x="913437" y="-361950"/>
            <a:chExt cx="3994766" cy="3376075"/>
          </a:xfrm>
        </p:grpSpPr>
        <p:sp>
          <p:nvSpPr>
            <p:cNvPr id="37" name="等腰三角形 36"/>
            <p:cNvSpPr/>
            <p:nvPr/>
          </p:nvSpPr>
          <p:spPr>
            <a:xfrm rot="10800000">
              <a:off x="1956372" y="1361286"/>
              <a:ext cx="1917295" cy="1652839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7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05" compatLnSpc="1" forceAA="0" fromWordArt="0" lIns="91411" numCol="1" rIns="91411" rot="0" rtlCol="0" spcCol="0" spcFirstLastPara="0" tIns="45705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</a:pPr>
              <a:endParaRPr altLang="en-US" lang="zh-CN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913437" y="-361950"/>
              <a:ext cx="3994766" cy="3375332"/>
              <a:chOff x="913437" y="-361950"/>
              <a:chExt cx="3994766" cy="3375332"/>
            </a:xfrm>
          </p:grpSpPr>
          <p:sp>
            <p:nvSpPr>
              <p:cNvPr id="34" name="等腰三角形 33"/>
              <p:cNvSpPr/>
              <p:nvPr/>
            </p:nvSpPr>
            <p:spPr>
              <a:xfrm>
                <a:off x="1956372" y="-361950"/>
                <a:ext cx="1917295" cy="1652839"/>
              </a:xfrm>
              <a:prstGeom prst="triangle">
                <a:avLst/>
              </a:prstGeom>
              <a:noFill/>
              <a:ln w="476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45705" lIns="91411" rIns="91411" rtlCol="0" tIns="45705"/>
              <a:lstStyle/>
              <a:p>
                <a:pPr algn="ctr">
                  <a:lnSpc>
                    <a:spcPct val="125000"/>
                  </a:lnSpc>
                </a:pPr>
                <a:r>
                  <a:rPr altLang="en-US" lang="zh-CN" smtClean="0" sz="2000">
                    <a:solidFill>
                      <a:srgbClr val="756F67"/>
                    </a:solidFill>
                    <a:latin charset="-122" panose="020b0300000000000000" pitchFamily="34" typeface="冬青黑体简体中文 W3"/>
                    <a:ea charset="-122" panose="020b0300000000000000" pitchFamily="34" typeface="冬青黑体简体中文 W3"/>
                  </a:rPr>
                  <a:t>伙伴1</a:t>
                </a:r>
              </a:p>
            </p:txBody>
          </p:sp>
          <p:sp>
            <p:nvSpPr>
              <p:cNvPr id="35" name="等腰三角形 34"/>
              <p:cNvSpPr/>
              <p:nvPr/>
            </p:nvSpPr>
            <p:spPr>
              <a:xfrm>
                <a:off x="2990908" y="1360543"/>
                <a:ext cx="1917295" cy="1652839"/>
              </a:xfrm>
              <a:prstGeom prst="triangle">
                <a:avLst/>
              </a:prstGeom>
              <a:noFill/>
              <a:ln w="476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45705" lIns="91411" rIns="91411" rtlCol="0" tIns="45705"/>
              <a:lstStyle/>
              <a:p>
                <a:pPr algn="ctr">
                  <a:lnSpc>
                    <a:spcPct val="125000"/>
                  </a:lnSpc>
                </a:pPr>
                <a:r>
                  <a:rPr altLang="en-US" lang="zh-CN" smtClean="0" sz="2000">
                    <a:solidFill>
                      <a:srgbClr val="756F67"/>
                    </a:solidFill>
                    <a:latin charset="-122" panose="020b0300000000000000" pitchFamily="34" typeface="冬青黑体简体中文 W3"/>
                    <a:ea charset="-122" panose="020b0300000000000000" pitchFamily="34" typeface="冬青黑体简体中文 W3"/>
                  </a:rPr>
                  <a:t>伙伴3</a:t>
                </a:r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913437" y="1357605"/>
                <a:ext cx="1917295" cy="1652839"/>
              </a:xfrm>
              <a:prstGeom prst="triangle">
                <a:avLst/>
              </a:prstGeom>
              <a:noFill/>
              <a:ln w="476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05" compatLnSpc="1" forceAA="0" fromWordArt="0" lIns="91411" numCol="1" rIns="91411" rot="0" rtlCol="0" spcCol="0" spcFirstLastPara="0" tIns="45705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5000"/>
                  </a:lnSpc>
                </a:pPr>
                <a:r>
                  <a:rPr altLang="en-US" lang="zh-CN" smtClean="0" sz="2000">
                    <a:solidFill>
                      <a:srgbClr val="756F67"/>
                    </a:solidFill>
                    <a:latin charset="-122" panose="020b0300000000000000" pitchFamily="34" typeface="冬青黑体简体中文 W3"/>
                    <a:ea charset="-122" panose="020b0300000000000000" pitchFamily="34" typeface="冬青黑体简体中文 W3"/>
                  </a:rPr>
                  <a:t>伙伴2</a:t>
                </a:r>
              </a:p>
            </p:txBody>
          </p:sp>
          <p:sp>
            <p:nvSpPr>
              <p:cNvPr id="100" name="文本框 99"/>
              <p:cNvSpPr txBox="1"/>
              <p:nvPr/>
            </p:nvSpPr>
            <p:spPr>
              <a:xfrm>
                <a:off x="2364682" y="1615095"/>
                <a:ext cx="1100675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mtClean="0" sz="2800">
                    <a:solidFill>
                      <a:srgbClr val="756F67"/>
                    </a:solidFill>
                    <a:latin charset="-122" panose="020b0300000000000000" pitchFamily="34" typeface="冬青黑体简体中文 W3"/>
                    <a:ea charset="-122" panose="020b0300000000000000" pitchFamily="34" typeface="冬青黑体简体中文 W3"/>
                  </a:rPr>
                  <a:t>伙伴</a:t>
                </a:r>
              </a:p>
            </p:txBody>
          </p:sp>
        </p:grpSp>
      </p:grpSp>
      <p:sp>
        <p:nvSpPr>
          <p:cNvPr id="96" name="文本框 95"/>
          <p:cNvSpPr txBox="1"/>
          <p:nvPr/>
        </p:nvSpPr>
        <p:spPr>
          <a:xfrm>
            <a:off x="8127618" y="1873772"/>
            <a:ext cx="136481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数据：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9496511" y="3229623"/>
            <a:ext cx="131409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数据：</a:t>
            </a:r>
          </a:p>
        </p:txBody>
      </p:sp>
      <p:sp>
        <p:nvSpPr>
          <p:cNvPr id="55" name="矩形 54"/>
          <p:cNvSpPr/>
          <p:nvPr/>
        </p:nvSpPr>
        <p:spPr>
          <a:xfrm rot="16200000">
            <a:off x="7285842" y="3677083"/>
            <a:ext cx="3045201" cy="9048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矩形 55"/>
          <p:cNvSpPr/>
          <p:nvPr/>
        </p:nvSpPr>
        <p:spPr>
          <a:xfrm rot="16200000">
            <a:off x="9289327" y="4319685"/>
            <a:ext cx="1728464" cy="9048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858013769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55" y="-37590"/>
            <a:ext cx="12192000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3000509000000000000" pitchFamily="65" typeface="方正大黑简体"/>
              <a:ea charset="-122" panose="03000509000000000000" pitchFamily="65" typeface="方正大黑简体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8934945" y="602564"/>
            <a:ext cx="2361882" cy="400110"/>
            <a:chOff x="893113" y="594993"/>
            <a:chExt cx="2361882" cy="400110"/>
          </a:xfrm>
        </p:grpSpPr>
        <p:sp>
          <p:nvSpPr>
            <p:cNvPr id="45" name="文本框 44"/>
            <p:cNvSpPr txBox="1"/>
            <p:nvPr/>
          </p:nvSpPr>
          <p:spPr>
            <a:xfrm>
              <a:off x="893113" y="594993"/>
              <a:ext cx="236188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rgbClr val="756F67"/>
                  </a:solidFill>
                  <a:latin charset="-122" panose="03000509000000000000" pitchFamily="65" typeface="方正大黑简体"/>
                  <a:ea charset="-122" panose="03000509000000000000" pitchFamily="65" typeface="方正大黑简体"/>
                </a:rPr>
                <a:t>2015年度总结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3999" y="668740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矩形 46"/>
            <p:cNvSpPr/>
            <p:nvPr/>
          </p:nvSpPr>
          <p:spPr>
            <a:xfrm>
              <a:off x="2901034" y="672977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521325" y="1190721"/>
            <a:ext cx="51493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756F67"/>
                </a:solidFill>
                <a:latin charset="-122" panose="03000509000000000000" pitchFamily="65" typeface="方正大黑简体"/>
                <a:ea charset="-122" panose="03000509000000000000" pitchFamily="65" typeface="方正大黑简体"/>
              </a:rPr>
              <a:t>2.1 第一部分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685198" y="1969856"/>
            <a:ext cx="8821605" cy="3492515"/>
            <a:chOff x="911424" y="1916128"/>
            <a:chExt cx="10369351" cy="4105275"/>
          </a:xfrm>
        </p:grpSpPr>
        <p:grpSp>
          <p:nvGrpSpPr>
            <p:cNvPr id="10" name="组合 9"/>
            <p:cNvGrpSpPr/>
            <p:nvPr/>
          </p:nvGrpSpPr>
          <p:grpSpPr>
            <a:xfrm>
              <a:off x="3906388" y="2095920"/>
              <a:ext cx="4366071" cy="1623576"/>
              <a:chOff x="3906388" y="2095920"/>
              <a:chExt cx="4366071" cy="1623575"/>
            </a:xfrm>
          </p:grpSpPr>
          <p:sp>
            <p:nvSpPr>
              <p:cNvPr id="34" name="燕尾形 33"/>
              <p:cNvSpPr/>
              <p:nvPr/>
            </p:nvSpPr>
            <p:spPr>
              <a:xfrm rot="19800000">
                <a:off x="6374774" y="2095920"/>
                <a:ext cx="1897685" cy="1623575"/>
              </a:xfrm>
              <a:prstGeom prst="chevron">
                <a:avLst>
                  <a:gd fmla="val 29070" name="adj"/>
                </a:avLst>
              </a:prstGeom>
              <a:solidFill>
                <a:srgbClr val="FFC715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45705" lIns="91411" rIns="91411" rtlCol="0" tIns="45705"/>
              <a:lstStyle/>
              <a:p>
                <a:pPr algn="ctr"/>
                <a:endParaRPr altLang="en-US" lang="zh-CN">
                  <a:solidFill>
                    <a:srgbClr val="756F67"/>
                  </a:solidFill>
                  <a:latin charset="-122" panose="020b0300000000000000" pitchFamily="34" typeface="冬青黑体简体中文 W3"/>
                  <a:ea charset="-122" panose="020b0300000000000000" pitchFamily="34" typeface="冬青黑体简体中文 W3"/>
                </a:endParaRPr>
              </a:p>
            </p:txBody>
          </p:sp>
          <p:sp>
            <p:nvSpPr>
              <p:cNvPr id="35" name="燕尾形 34"/>
              <p:cNvSpPr/>
              <p:nvPr/>
            </p:nvSpPr>
            <p:spPr>
              <a:xfrm rot="12600000">
                <a:off x="3906388" y="2095920"/>
                <a:ext cx="1897685" cy="1623575"/>
              </a:xfrm>
              <a:prstGeom prst="chevron">
                <a:avLst>
                  <a:gd fmla="val 28930" name="adj"/>
                </a:avLst>
              </a:prstGeom>
              <a:solidFill>
                <a:srgbClr val="FFC715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05" compatLnSpc="1" forceAA="0" fromWordArt="0" lIns="91411" numCol="1" rIns="91411" rot="0" rtlCol="0" spcCol="0" spcFirstLastPara="0" tIns="45705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>
                  <a:solidFill>
                    <a:srgbClr val="756F67"/>
                  </a:solidFill>
                  <a:latin charset="-122" panose="020b0300000000000000" pitchFamily="34" typeface="冬青黑体简体中文 W3"/>
                  <a:ea charset="-122" panose="020b0300000000000000" pitchFamily="34" typeface="冬青黑体简体中文 W3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911424" y="1916128"/>
              <a:ext cx="10369351" cy="4105275"/>
              <a:chOff x="911424" y="1916128"/>
              <a:chExt cx="10369351" cy="4105274"/>
            </a:xfrm>
          </p:grpSpPr>
          <p:sp>
            <p:nvSpPr>
              <p:cNvPr id="33" name="燕尾形 32"/>
              <p:cNvSpPr/>
              <p:nvPr/>
            </p:nvSpPr>
            <p:spPr>
              <a:xfrm rot="5400000">
                <a:off x="5119413" y="4241015"/>
                <a:ext cx="1897684" cy="1623575"/>
              </a:xfrm>
              <a:prstGeom prst="chevron">
                <a:avLst>
                  <a:gd fmla="val 27653" name="adj"/>
                </a:avLst>
              </a:prstGeom>
              <a:solidFill>
                <a:srgbClr val="FFC715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45705" lIns="91411" rIns="91411" rtlCol="0" tIns="45705"/>
              <a:lstStyle/>
              <a:p>
                <a:pPr algn="ctr"/>
                <a:endParaRPr altLang="en-US" lang="zh-CN">
                  <a:solidFill>
                    <a:srgbClr val="756F67"/>
                  </a:solidFill>
                  <a:latin charset="-122" panose="020b0300000000000000" pitchFamily="34" typeface="冬青黑体简体中文 W3"/>
                  <a:ea charset="-122" panose="020b0300000000000000" pitchFamily="34" typeface="冬青黑体简体中文 W3"/>
                </a:endParaRPr>
              </a:p>
            </p:txBody>
          </p:sp>
          <p:sp>
            <p:nvSpPr>
              <p:cNvPr id="36" name="线形标注 2(带边框和强调线) 35"/>
              <p:cNvSpPr/>
              <p:nvPr/>
            </p:nvSpPr>
            <p:spPr>
              <a:xfrm>
                <a:off x="9002581" y="5065554"/>
                <a:ext cx="2278194" cy="955848"/>
              </a:xfrm>
              <a:prstGeom prst="accentBorderCallout2">
                <a:avLst>
                  <a:gd fmla="val 18750" name="adj1"/>
                  <a:gd fmla="val -8333" name="adj2"/>
                  <a:gd fmla="val 18750" name="adj3"/>
                  <a:gd fmla="val -16667" name="adj4"/>
                  <a:gd fmla="val -18441" name="adj5"/>
                  <a:gd fmla="val -93518" name="adj6"/>
                </a:avLst>
              </a:prstGeom>
              <a:noFill/>
              <a:ln w="44450">
                <a:solidFill>
                  <a:srgbClr val="F4BB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45705" lIns="91411" rIns="91411" rtlCol="0" tIns="45705"/>
              <a:lstStyle/>
              <a:p>
                <a:pPr algn="ctr"/>
                <a:r>
                  <a:rPr altLang="en-US" lang="zh-CN" smtClean="0" sz="2000">
                    <a:solidFill>
                      <a:srgbClr val="756F67"/>
                    </a:solidFill>
                    <a:latin charset="-122" panose="020b0300000000000000" pitchFamily="34" typeface="冬青黑体简体中文 W3"/>
                    <a:ea charset="-122" panose="020b0300000000000000" pitchFamily="34" typeface="冬青黑体简体中文 W3"/>
                  </a:rPr>
                  <a:t>城市100个</a:t>
                </a:r>
              </a:p>
              <a:p>
                <a:pPr algn="ctr"/>
                <a:r>
                  <a:rPr altLang="en-US" lang="zh-CN" smtClean="0" sz="2000">
                    <a:solidFill>
                      <a:srgbClr val="756F67"/>
                    </a:solidFill>
                    <a:latin charset="-122" panose="020b0300000000000000" pitchFamily="34" typeface="冬青黑体简体中文 W3"/>
                    <a:ea charset="-122" panose="020b0300000000000000" pitchFamily="34" typeface="冬青黑体简体中文 W3"/>
                  </a:rPr>
                  <a:t>网点100个</a:t>
                </a:r>
              </a:p>
            </p:txBody>
          </p:sp>
          <p:sp>
            <p:nvSpPr>
              <p:cNvPr id="37" name="线形标注 2(带边框和强调线) 36"/>
              <p:cNvSpPr/>
              <p:nvPr/>
            </p:nvSpPr>
            <p:spPr>
              <a:xfrm flipH="1">
                <a:off x="911424" y="1916128"/>
                <a:ext cx="2258952" cy="955849"/>
              </a:xfrm>
              <a:prstGeom prst="accentBorderCallout2">
                <a:avLst>
                  <a:gd fmla="val 18750" name="adj1"/>
                  <a:gd fmla="val -8333" name="adj2"/>
                  <a:gd fmla="val 18750" name="adj3"/>
                  <a:gd fmla="val -16667" name="adj4"/>
                  <a:gd fmla="val 54079" name="adj5"/>
                  <a:gd fmla="val -38463" name="adj6"/>
                </a:avLst>
              </a:prstGeom>
              <a:noFill/>
              <a:ln w="44450">
                <a:solidFill>
                  <a:srgbClr val="F4BB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05" compatLnSpc="1" forceAA="0" fromWordArt="0" lIns="91411" numCol="1" rIns="91411" rot="0" rtlCol="0" spcCol="0" spcFirstLastPara="0" tIns="45705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altLang="zh-CN" lang="en-US" smtClean="0" sz="2000">
                    <a:solidFill>
                      <a:srgbClr val="756F67"/>
                    </a:solidFill>
                    <a:latin charset="-122" panose="020b0300000000000000" pitchFamily="34" typeface="冬青黑体简体中文 W3"/>
                    <a:ea charset="-122" panose="020b0300000000000000" pitchFamily="34" typeface="冬青黑体简体中文 W3"/>
                  </a:rPr>
                  <a:t>1000家  </a:t>
                </a:r>
              </a:p>
              <a:p>
                <a:pPr algn="ctr"/>
                <a:r>
                  <a:rPr altLang="zh-CN" lang="en-US" smtClean="0" sz="2000">
                    <a:solidFill>
                      <a:srgbClr val="756F67"/>
                    </a:solidFill>
                    <a:latin charset="-122" panose="020b0300000000000000" pitchFamily="34" typeface="冬青黑体简体中文 W3"/>
                    <a:ea charset="-122" panose="020b0300000000000000" pitchFamily="34" typeface="冬青黑体简体中文 W3"/>
                  </a:rPr>
                  <a:t>+30%</a:t>
                </a:r>
              </a:p>
            </p:txBody>
          </p:sp>
          <p:sp>
            <p:nvSpPr>
              <p:cNvPr id="38" name="线形标注 2(带边框和强调线) 37"/>
              <p:cNvSpPr/>
              <p:nvPr/>
            </p:nvSpPr>
            <p:spPr>
              <a:xfrm flipH="1">
                <a:off x="911424" y="5065553"/>
                <a:ext cx="2258952" cy="955849"/>
              </a:xfrm>
              <a:prstGeom prst="accentBorderCallout2">
                <a:avLst>
                  <a:gd fmla="val 18750" name="adj1"/>
                  <a:gd fmla="val -8333" name="adj2"/>
                  <a:gd fmla="val 18750" name="adj3"/>
                  <a:gd fmla="val -16667" name="adj4"/>
                  <a:gd fmla="val -17010" name="adj5"/>
                  <a:gd fmla="val -92308" name="adj6"/>
                </a:avLst>
              </a:prstGeom>
              <a:noFill/>
              <a:ln w="44450">
                <a:solidFill>
                  <a:srgbClr val="F4BB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05" compatLnSpc="1" forceAA="0" fromWordArt="0" lIns="91411" numCol="1" rIns="91411" rot="0" rtlCol="0" spcCol="0" spcFirstLastPara="0" tIns="45705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altLang="en-US" lang="zh-CN" smtClean="0" sz="2000">
                    <a:solidFill>
                      <a:srgbClr val="756F67"/>
                    </a:solidFill>
                    <a:latin charset="-122" panose="020b0300000000000000" pitchFamily="34" typeface="冬青黑体简体中文 W3"/>
                    <a:ea charset="-122" panose="020b0300000000000000" pitchFamily="34" typeface="冬青黑体简体中文 W3"/>
                  </a:rPr>
                  <a:t>自建机构90个 </a:t>
                </a:r>
              </a:p>
              <a:p>
                <a:pPr algn="ctr"/>
                <a:r>
                  <a:rPr altLang="en-US" lang="zh-CN" smtClean="0" sz="2000">
                    <a:solidFill>
                      <a:srgbClr val="756F67"/>
                    </a:solidFill>
                    <a:latin charset="-122" panose="020b0300000000000000" pitchFamily="34" typeface="冬青黑体简体中文 W3"/>
                    <a:ea charset="-122" panose="020b0300000000000000" pitchFamily="34" typeface="冬青黑体简体中文 W3"/>
                  </a:rPr>
                  <a:t>合作机构90个</a:t>
                </a:r>
              </a:p>
            </p:txBody>
          </p:sp>
          <p:sp>
            <p:nvSpPr>
              <p:cNvPr id="39" name="线形标注 2(带边框和强调线) 38"/>
              <p:cNvSpPr/>
              <p:nvPr/>
            </p:nvSpPr>
            <p:spPr>
              <a:xfrm>
                <a:off x="9002581" y="1916128"/>
                <a:ext cx="2258952" cy="955849"/>
              </a:xfrm>
              <a:prstGeom prst="accentBorderCallout2">
                <a:avLst>
                  <a:gd fmla="val 18750" name="adj1"/>
                  <a:gd fmla="val -8333" name="adj2"/>
                  <a:gd fmla="val 18750" name="adj3"/>
                  <a:gd fmla="val -16667" name="adj4"/>
                  <a:gd fmla="val 53263" name="adj5"/>
                  <a:gd fmla="val -38136" name="adj6"/>
                </a:avLst>
              </a:prstGeom>
              <a:noFill/>
              <a:ln w="44450">
                <a:solidFill>
                  <a:srgbClr val="F4BB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05" compatLnSpc="1" forceAA="0" fromWordArt="0" lIns="91411" numCol="1" rIns="91411" rot="0" rtlCol="0" spcCol="0" spcFirstLastPara="0" tIns="45705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altLang="zh-CN" lang="en-US" smtClean="0" sz="2000">
                    <a:solidFill>
                      <a:srgbClr val="756F67"/>
                    </a:solidFill>
                    <a:latin charset="-122" panose="020b0300000000000000" pitchFamily="34" typeface="冬青黑体简体中文 W3"/>
                    <a:ea charset="-122" panose="020b0300000000000000" pitchFamily="34" typeface="冬青黑体简体中文 W3"/>
                  </a:rPr>
                  <a:t>10000人 </a:t>
                </a:r>
              </a:p>
              <a:p>
                <a:pPr algn="ctr"/>
                <a:r>
                  <a:rPr altLang="zh-CN" lang="en-US" smtClean="0" sz="2000">
                    <a:solidFill>
                      <a:srgbClr val="756F67"/>
                    </a:solidFill>
                    <a:latin charset="-122" panose="020b0300000000000000" pitchFamily="34" typeface="冬青黑体简体中文 W3"/>
                    <a:ea charset="-122" panose="020b0300000000000000" pitchFamily="34" typeface="冬青黑体简体中文 W3"/>
                  </a:rPr>
                  <a:t>+30%</a:t>
                </a: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4051153" y="2672553"/>
                <a:ext cx="1608154" cy="4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mtClean="0" sz="2000">
                    <a:solidFill>
                      <a:srgbClr val="756F67"/>
                    </a:solidFill>
                    <a:latin charset="-122" panose="020b0300000000000000" pitchFamily="34" typeface="冬青黑体简体中文 W3"/>
                    <a:ea charset="-122" panose="020b0300000000000000" pitchFamily="34" typeface="冬青黑体简体中文 W3"/>
                  </a:rPr>
                  <a:t>服务客户</a:t>
                </a:r>
              </a:p>
            </p:txBody>
          </p:sp>
          <p:sp>
            <p:nvSpPr>
              <p:cNvPr id="79" name="文本框 78"/>
              <p:cNvSpPr txBox="1"/>
              <p:nvPr/>
            </p:nvSpPr>
            <p:spPr>
              <a:xfrm>
                <a:off x="6591098" y="2672553"/>
                <a:ext cx="1465037" cy="4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mtClean="0" sz="2000">
                    <a:solidFill>
                      <a:srgbClr val="756F67"/>
                    </a:solidFill>
                    <a:latin charset="-122" panose="020b0300000000000000" pitchFamily="34" typeface="冬青黑体简体中文 W3"/>
                    <a:ea charset="-122" panose="020b0300000000000000" pitchFamily="34" typeface="冬青黑体简体中文 W3"/>
                  </a:rPr>
                  <a:t>服务人数</a:t>
                </a:r>
              </a:p>
            </p:txBody>
          </p:sp>
          <p:sp>
            <p:nvSpPr>
              <p:cNvPr id="89" name="文本框 88"/>
              <p:cNvSpPr txBox="1"/>
              <p:nvPr/>
            </p:nvSpPr>
            <p:spPr>
              <a:xfrm>
                <a:off x="5335493" y="4852746"/>
                <a:ext cx="1465525" cy="4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z="2000">
                    <a:solidFill>
                      <a:srgbClr val="756F67"/>
                    </a:solidFill>
                    <a:latin charset="-122" panose="020b0300000000000000" pitchFamily="34" typeface="冬青黑体简体中文 W3"/>
                    <a:ea charset="-122" panose="020b0300000000000000" pitchFamily="34" typeface="冬青黑体简体中文 W3"/>
                  </a:rPr>
                  <a:t>机构网点</a:t>
                </a:r>
              </a:p>
            </p:txBody>
          </p:sp>
        </p:grpSp>
      </p:grpSp>
    </p:spTree>
    <p:extLst>
      <p:ext uri="{BB962C8B-B14F-4D97-AF65-F5344CB8AC3E}">
        <p14:creationId val="726194984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-10108"/>
            <a:ext cx="12192000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4" name="组合 43"/>
          <p:cNvGrpSpPr/>
          <p:nvPr/>
        </p:nvGrpSpPr>
        <p:grpSpPr>
          <a:xfrm>
            <a:off x="8934945" y="602564"/>
            <a:ext cx="2361882" cy="400110"/>
            <a:chOff x="893113" y="594993"/>
            <a:chExt cx="2361882" cy="400110"/>
          </a:xfrm>
        </p:grpSpPr>
        <p:sp>
          <p:nvSpPr>
            <p:cNvPr id="45" name="文本框 44"/>
            <p:cNvSpPr txBox="1"/>
            <p:nvPr/>
          </p:nvSpPr>
          <p:spPr>
            <a:xfrm>
              <a:off x="893113" y="594993"/>
              <a:ext cx="236188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rgbClr val="756F67"/>
                  </a:solidFill>
                  <a:latin charset="-122" panose="03000509000000000000" pitchFamily="65" typeface="方正大黑简体"/>
                  <a:ea charset="-122" panose="03000509000000000000" pitchFamily="65" typeface="方正大黑简体"/>
                </a:rPr>
                <a:t>2015年度总结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3999" y="668740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矩形 46"/>
            <p:cNvSpPr/>
            <p:nvPr/>
          </p:nvSpPr>
          <p:spPr>
            <a:xfrm>
              <a:off x="2901034" y="672977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521325" y="1190721"/>
            <a:ext cx="51493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756F67"/>
                </a:solidFill>
                <a:latin charset="-122" panose="03000509000000000000" pitchFamily="65" typeface="方正大黑简体"/>
                <a:ea charset="-122" panose="03000509000000000000" pitchFamily="65" typeface="方正大黑简体"/>
              </a:rPr>
              <a:t>2.2 第二部分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403192" y="2078740"/>
            <a:ext cx="409361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1 第二部分内容标题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4380326" y="3031155"/>
            <a:ext cx="411285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2 第二部分内容标题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4364554" y="3983570"/>
            <a:ext cx="411285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3 第二部分内容标题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4391482" y="4935984"/>
            <a:ext cx="411285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4 第二部分内容标题</a:t>
            </a:r>
          </a:p>
        </p:txBody>
      </p:sp>
      <p:sp>
        <p:nvSpPr>
          <p:cNvPr id="20" name="直角三角形 19"/>
          <p:cNvSpPr/>
          <p:nvPr/>
        </p:nvSpPr>
        <p:spPr>
          <a:xfrm rot="13095500">
            <a:off x="-2134489" y="725920"/>
            <a:ext cx="4272832" cy="5412215"/>
          </a:xfrm>
          <a:prstGeom prst="rtTriangle">
            <a:avLst/>
          </a:prstGeom>
          <a:blipFill dpi="0" rotWithShape="0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直角三角形 20"/>
          <p:cNvSpPr/>
          <p:nvPr/>
        </p:nvSpPr>
        <p:spPr>
          <a:xfrm>
            <a:off x="1" y="-21824"/>
            <a:ext cx="2181204" cy="4152389"/>
          </a:xfrm>
          <a:prstGeom prst="rtTriangle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672890144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28136" y="-10108"/>
            <a:ext cx="12192000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4" name="组合 43"/>
          <p:cNvGrpSpPr/>
          <p:nvPr/>
        </p:nvGrpSpPr>
        <p:grpSpPr>
          <a:xfrm>
            <a:off x="8934945" y="602564"/>
            <a:ext cx="2361882" cy="400110"/>
            <a:chOff x="893113" y="594993"/>
            <a:chExt cx="2361882" cy="400110"/>
          </a:xfrm>
        </p:grpSpPr>
        <p:sp>
          <p:nvSpPr>
            <p:cNvPr id="45" name="文本框 44"/>
            <p:cNvSpPr txBox="1"/>
            <p:nvPr/>
          </p:nvSpPr>
          <p:spPr>
            <a:xfrm>
              <a:off x="893113" y="594993"/>
              <a:ext cx="236188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rgbClr val="756F67"/>
                  </a:solidFill>
                  <a:latin charset="-122" panose="03000509000000000000" pitchFamily="65" typeface="方正大黑简体"/>
                  <a:ea charset="-122" panose="03000509000000000000" pitchFamily="65" typeface="方正大黑简体"/>
                </a:rPr>
                <a:t>2015年度总结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3999" y="668740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矩形 46"/>
            <p:cNvSpPr/>
            <p:nvPr/>
          </p:nvSpPr>
          <p:spPr>
            <a:xfrm>
              <a:off x="2901034" y="672977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521325" y="1190721"/>
            <a:ext cx="51493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756F67"/>
                </a:solidFill>
                <a:latin charset="-122" panose="03000509000000000000" pitchFamily="65" typeface="方正大黑简体"/>
                <a:ea charset="-122" panose="03000509000000000000" pitchFamily="65" typeface="方正大黑简体"/>
              </a:rPr>
              <a:t>2.3 第三部分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077860" y="2252166"/>
            <a:ext cx="411285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1 第三部分标题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4081745" y="3204581"/>
            <a:ext cx="411285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2 第三部分标题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4078359" y="4156995"/>
            <a:ext cx="411285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3 第三部分标题</a:t>
            </a:r>
          </a:p>
        </p:txBody>
      </p:sp>
      <p:sp>
        <p:nvSpPr>
          <p:cNvPr id="5" name="直角三角形 4"/>
          <p:cNvSpPr/>
          <p:nvPr/>
        </p:nvSpPr>
        <p:spPr>
          <a:xfrm flipH="1" flipV="1" rot="10800000">
            <a:off x="1" y="3241330"/>
            <a:ext cx="3964465" cy="3616669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等腰三角形 5"/>
          <p:cNvSpPr/>
          <p:nvPr/>
        </p:nvSpPr>
        <p:spPr>
          <a:xfrm rot="20134432">
            <a:off x="-778952" y="3124231"/>
            <a:ext cx="2831980" cy="3228915"/>
          </a:xfrm>
          <a:prstGeom prst="triangle">
            <a:avLst/>
          </a:pr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45455531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0" y="-15766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-10108"/>
            <a:ext cx="12192000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/>
          </a:p>
        </p:txBody>
      </p:sp>
      <p:grpSp>
        <p:nvGrpSpPr>
          <p:cNvPr id="44" name="组合 43"/>
          <p:cNvGrpSpPr/>
          <p:nvPr/>
        </p:nvGrpSpPr>
        <p:grpSpPr>
          <a:xfrm>
            <a:off x="8934945" y="602564"/>
            <a:ext cx="2361882" cy="400110"/>
            <a:chOff x="893113" y="594993"/>
            <a:chExt cx="2361882" cy="400110"/>
          </a:xfrm>
        </p:grpSpPr>
        <p:sp>
          <p:nvSpPr>
            <p:cNvPr id="46" name="矩形 45"/>
            <p:cNvSpPr/>
            <p:nvPr/>
          </p:nvSpPr>
          <p:spPr>
            <a:xfrm>
              <a:off x="1063999" y="668740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893113" y="594993"/>
              <a:ext cx="236188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rgbClr val="756F67"/>
                  </a:solidFill>
                  <a:latin charset="-122" panose="03000509000000000000" pitchFamily="65" typeface="方正大黑简体"/>
                  <a:ea charset="-122" panose="03000509000000000000" pitchFamily="65" typeface="方正大黑简体"/>
                </a:rPr>
                <a:t>2015年度总结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2901034" y="672977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521325" y="1190721"/>
            <a:ext cx="51493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756F67"/>
                </a:solidFill>
                <a:latin charset="-122" panose="03000509000000000000" pitchFamily="65" typeface="方正大黑简体"/>
                <a:ea charset="-122" panose="03000509000000000000" pitchFamily="65" typeface="方正大黑简体"/>
              </a:rPr>
              <a:t>2.4 第四部分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386885" y="2078740"/>
            <a:ext cx="411285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1 第四部分内容标题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4387655" y="3031155"/>
            <a:ext cx="411285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2 第四部分内容标题 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4388300" y="3983570"/>
            <a:ext cx="411285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3 第四部分内容标题 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4368333" y="4935984"/>
            <a:ext cx="411285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4 第四部分内容标题 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0" y="5687577"/>
            <a:ext cx="3924300" cy="1186446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直角三角形 4"/>
          <p:cNvSpPr/>
          <p:nvPr/>
        </p:nvSpPr>
        <p:spPr>
          <a:xfrm rot="16200000">
            <a:off x="5385835" y="52092"/>
            <a:ext cx="1420329" cy="12192000"/>
          </a:xfrm>
          <a:prstGeom prst="rtTriangle">
            <a:avLst/>
          </a:prstGeom>
          <a:blipFill dpi="0" rotWithShape="0">
            <a:blip r:embed="rId3">
              <a:alphaModFix amt="3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589745234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 b="-62000" t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-10108"/>
            <a:ext cx="12192000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4" name="组合 43"/>
          <p:cNvGrpSpPr/>
          <p:nvPr/>
        </p:nvGrpSpPr>
        <p:grpSpPr>
          <a:xfrm>
            <a:off x="8934945" y="602564"/>
            <a:ext cx="2361882" cy="400110"/>
            <a:chOff x="893113" y="594993"/>
            <a:chExt cx="2361882" cy="400110"/>
          </a:xfrm>
        </p:grpSpPr>
        <p:sp>
          <p:nvSpPr>
            <p:cNvPr id="45" name="文本框 44"/>
            <p:cNvSpPr txBox="1"/>
            <p:nvPr/>
          </p:nvSpPr>
          <p:spPr>
            <a:xfrm>
              <a:off x="893113" y="594993"/>
              <a:ext cx="236188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rgbClr val="756F67"/>
                  </a:solidFill>
                  <a:latin charset="-122" panose="03000509000000000000" pitchFamily="65" typeface="方正大黑简体"/>
                  <a:ea charset="-122" panose="03000509000000000000" pitchFamily="65" typeface="方正大黑简体"/>
                </a:rPr>
                <a:t>2015年度总结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3999" y="668740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矩形 46"/>
            <p:cNvSpPr/>
            <p:nvPr/>
          </p:nvSpPr>
          <p:spPr>
            <a:xfrm>
              <a:off x="2901034" y="672977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521325" y="1190721"/>
            <a:ext cx="51493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756F67"/>
                </a:solidFill>
                <a:latin charset="-122" panose="03000509000000000000" pitchFamily="65" typeface="方正大黑简体"/>
                <a:ea charset="-122" panose="03000509000000000000" pitchFamily="65" typeface="方正大黑简体"/>
              </a:rPr>
              <a:t>2.5 第五部分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089870" y="2252166"/>
            <a:ext cx="411285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1 第五部分标题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4090528" y="3204581"/>
            <a:ext cx="411285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2 第五部分标题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4082751" y="4156995"/>
            <a:ext cx="411285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3 第五部分标题</a:t>
            </a:r>
          </a:p>
        </p:txBody>
      </p:sp>
      <p:sp>
        <p:nvSpPr>
          <p:cNvPr id="9" name="斜纹 8"/>
          <p:cNvSpPr/>
          <p:nvPr/>
        </p:nvSpPr>
        <p:spPr>
          <a:xfrm>
            <a:off x="-24253" y="0"/>
            <a:ext cx="2650405" cy="2252505"/>
          </a:xfrm>
          <a:prstGeom prst="diagStripe">
            <a:avLst/>
          </a:prstGeom>
          <a:blipFill dpi="0"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236829171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 b="-62000" t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126612" y="-10108"/>
            <a:ext cx="12192000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4" name="组合 43"/>
          <p:cNvGrpSpPr/>
          <p:nvPr/>
        </p:nvGrpSpPr>
        <p:grpSpPr>
          <a:xfrm>
            <a:off x="8934945" y="602564"/>
            <a:ext cx="2361882" cy="400110"/>
            <a:chOff x="893113" y="594993"/>
            <a:chExt cx="2361882" cy="400110"/>
          </a:xfrm>
        </p:grpSpPr>
        <p:sp>
          <p:nvSpPr>
            <p:cNvPr id="45" name="文本框 44"/>
            <p:cNvSpPr txBox="1"/>
            <p:nvPr/>
          </p:nvSpPr>
          <p:spPr>
            <a:xfrm>
              <a:off x="893113" y="594993"/>
              <a:ext cx="236188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rgbClr val="756F67"/>
                  </a:solidFill>
                  <a:latin charset="-122" panose="03000509000000000000" pitchFamily="65" typeface="方正大黑简体"/>
                  <a:ea charset="-122" panose="03000509000000000000" pitchFamily="65" typeface="方正大黑简体"/>
                </a:rPr>
                <a:t>2015年度总结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3999" y="668740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矩形 46"/>
            <p:cNvSpPr/>
            <p:nvPr/>
          </p:nvSpPr>
          <p:spPr>
            <a:xfrm>
              <a:off x="2901034" y="672977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521325" y="1190721"/>
            <a:ext cx="51493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756F67"/>
                </a:solidFill>
                <a:latin charset="-122" panose="03000509000000000000" pitchFamily="65" typeface="方正大黑简体"/>
                <a:ea charset="-122" panose="03000509000000000000" pitchFamily="65" typeface="方正大黑简体"/>
              </a:rPr>
              <a:t>2.6 第六部分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057054" y="2252166"/>
            <a:ext cx="411285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1 第六部分标题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4083502" y="3204581"/>
            <a:ext cx="411285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2 第六部分标题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4087445" y="4156995"/>
            <a:ext cx="411285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3 第六部分标题</a:t>
            </a:r>
          </a:p>
        </p:txBody>
      </p:sp>
      <p:sp>
        <p:nvSpPr>
          <p:cNvPr id="5" name="斜纹 4"/>
          <p:cNvSpPr/>
          <p:nvPr/>
        </p:nvSpPr>
        <p:spPr>
          <a:xfrm rot="10800000">
            <a:off x="9276955" y="4219066"/>
            <a:ext cx="2915042" cy="2628824"/>
          </a:xfrm>
          <a:prstGeom prst="diagStripe">
            <a:avLst/>
          </a:prstGeom>
          <a:blipFill dpi="0" rotWithShape="0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327313108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 b="-62000" t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-10108"/>
            <a:ext cx="12192000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4" name="组合 43"/>
          <p:cNvGrpSpPr/>
          <p:nvPr/>
        </p:nvGrpSpPr>
        <p:grpSpPr>
          <a:xfrm>
            <a:off x="8934945" y="602564"/>
            <a:ext cx="2361882" cy="400110"/>
            <a:chOff x="893113" y="594993"/>
            <a:chExt cx="2361882" cy="400110"/>
          </a:xfrm>
        </p:grpSpPr>
        <p:sp>
          <p:nvSpPr>
            <p:cNvPr id="45" name="文本框 44"/>
            <p:cNvSpPr txBox="1"/>
            <p:nvPr/>
          </p:nvSpPr>
          <p:spPr>
            <a:xfrm>
              <a:off x="893113" y="594993"/>
              <a:ext cx="236188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rgbClr val="756F67"/>
                  </a:solidFill>
                  <a:latin charset="-122" panose="03000509000000000000" pitchFamily="65" typeface="方正大黑简体"/>
                  <a:ea charset="-122" panose="03000509000000000000" pitchFamily="65" typeface="方正大黑简体"/>
                </a:rPr>
                <a:t>2015年度总结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3999" y="668740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矩形 46"/>
            <p:cNvSpPr/>
            <p:nvPr/>
          </p:nvSpPr>
          <p:spPr>
            <a:xfrm>
              <a:off x="2901034" y="672977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521325" y="1190721"/>
            <a:ext cx="51493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756F67"/>
                </a:solidFill>
                <a:latin charset="-122" panose="03000509000000000000" pitchFamily="65" typeface="方正大黑简体"/>
                <a:ea charset="-122" panose="03000509000000000000" pitchFamily="65" typeface="方正大黑简体"/>
              </a:rPr>
              <a:t>2.7 第七部分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078359" y="2252166"/>
            <a:ext cx="4125324" cy="2366495"/>
            <a:chOff x="4087445" y="2252166"/>
            <a:chExt cx="4125324" cy="2366495"/>
          </a:xfrm>
        </p:grpSpPr>
        <p:sp>
          <p:nvSpPr>
            <p:cNvPr id="19" name="文本框 18"/>
            <p:cNvSpPr txBox="1"/>
            <p:nvPr/>
          </p:nvSpPr>
          <p:spPr>
            <a:xfrm>
              <a:off x="4099258" y="2252166"/>
              <a:ext cx="4112851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400">
                  <a:solidFill>
                    <a:srgbClr val="756F67"/>
                  </a:solidFill>
                  <a:latin charset="-122" panose="020b0300000000000000" pitchFamily="34" typeface="冬青黑体简体中文 W3"/>
                  <a:ea charset="-122" panose="020b0300000000000000" pitchFamily="34" typeface="冬青黑体简体中文 W3"/>
                </a:rPr>
                <a:t>1 第七部分标题</a:t>
              </a: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4099918" y="3204581"/>
              <a:ext cx="4112851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400">
                  <a:solidFill>
                    <a:srgbClr val="756F67"/>
                  </a:solidFill>
                  <a:latin charset="-122" panose="020b0300000000000000" pitchFamily="34" typeface="冬青黑体简体中文 W3"/>
                  <a:ea charset="-122" panose="020b0300000000000000" pitchFamily="34" typeface="冬青黑体简体中文 W3"/>
                </a:rPr>
                <a:t>2 第七部分标题</a:t>
              </a: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4087445" y="4156995"/>
              <a:ext cx="4112851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400">
                  <a:solidFill>
                    <a:srgbClr val="756F67"/>
                  </a:solidFill>
                  <a:latin charset="-122" panose="020b0300000000000000" pitchFamily="34" typeface="冬青黑体简体中文 W3"/>
                  <a:ea charset="-122" panose="020b0300000000000000" pitchFamily="34" typeface="冬青黑体简体中文 W3"/>
                </a:rPr>
                <a:t>3 第七部分标题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1172825" y="0"/>
            <a:ext cx="1019175" cy="68580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直角三角形 7"/>
          <p:cNvSpPr/>
          <p:nvPr/>
        </p:nvSpPr>
        <p:spPr>
          <a:xfrm>
            <a:off x="11172825" y="2775386"/>
            <a:ext cx="1019175" cy="4082615"/>
          </a:xfrm>
          <a:prstGeom prst="rtTriangle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6" name="组合 15"/>
          <p:cNvGrpSpPr/>
          <p:nvPr/>
        </p:nvGrpSpPr>
        <p:grpSpPr>
          <a:xfrm rot="15665792">
            <a:off x="992120" y="3986102"/>
            <a:ext cx="1354028" cy="1419488"/>
            <a:chOff x="8090235" y="3880211"/>
            <a:chExt cx="1354028" cy="1419488"/>
          </a:xfrm>
        </p:grpSpPr>
        <p:sp>
          <p:nvSpPr>
            <p:cNvPr id="17" name="等腰三角形 16"/>
            <p:cNvSpPr/>
            <p:nvPr/>
          </p:nvSpPr>
          <p:spPr>
            <a:xfrm rot="18941696">
              <a:off x="8216431" y="4752257"/>
              <a:ext cx="266912" cy="23009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C20F"/>
                </a:solidFill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3678182">
              <a:off x="8062840" y="3907606"/>
              <a:ext cx="397226" cy="342435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C20F"/>
                </a:solidFill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 rot="9480000">
              <a:off x="8803940" y="4800383"/>
              <a:ext cx="266912" cy="23009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C20F"/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 rot="8977127">
              <a:off x="8997555" y="4965082"/>
              <a:ext cx="446708" cy="334617"/>
              <a:chOff x="2822785" y="1265179"/>
              <a:chExt cx="930073" cy="696693"/>
            </a:xfrm>
            <a:solidFill>
              <a:srgbClr val="FFC000"/>
            </a:solidFill>
          </p:grpSpPr>
          <p:sp>
            <p:nvSpPr>
              <p:cNvPr id="22" name="等腰三角形 21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FC20F"/>
                  </a:solidFill>
                </a:endParaRPr>
              </a:p>
            </p:txBody>
          </p:sp>
          <p:sp>
            <p:nvSpPr>
              <p:cNvPr id="23" name="等腰三角形 22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FC20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val="4015917909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 b="-62000" t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14068" y="-10108"/>
            <a:ext cx="12192000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/>
          </a:p>
        </p:txBody>
      </p:sp>
      <p:grpSp>
        <p:nvGrpSpPr>
          <p:cNvPr id="44" name="组合 43"/>
          <p:cNvGrpSpPr/>
          <p:nvPr/>
        </p:nvGrpSpPr>
        <p:grpSpPr>
          <a:xfrm>
            <a:off x="8934945" y="602564"/>
            <a:ext cx="2361882" cy="400110"/>
            <a:chOff x="893113" y="594993"/>
            <a:chExt cx="2361882" cy="400110"/>
          </a:xfrm>
        </p:grpSpPr>
        <p:sp>
          <p:nvSpPr>
            <p:cNvPr id="45" name="文本框 44"/>
            <p:cNvSpPr txBox="1"/>
            <p:nvPr/>
          </p:nvSpPr>
          <p:spPr>
            <a:xfrm>
              <a:off x="893113" y="594993"/>
              <a:ext cx="236188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rgbClr val="756F67"/>
                  </a:solidFill>
                  <a:latin charset="-122" panose="03000509000000000000" pitchFamily="65" typeface="方正大黑简体"/>
                  <a:ea charset="-122" panose="03000509000000000000" pitchFamily="65" typeface="方正大黑简体"/>
                </a:rPr>
                <a:t>2015年度总结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3999" y="668740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矩形 46"/>
            <p:cNvSpPr/>
            <p:nvPr/>
          </p:nvSpPr>
          <p:spPr>
            <a:xfrm>
              <a:off x="2901034" y="672977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521325" y="1190721"/>
            <a:ext cx="51493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756F67"/>
                </a:solidFill>
                <a:latin charset="-122" panose="03000509000000000000" pitchFamily="65" typeface="方正大黑简体"/>
                <a:ea charset="-122" panose="03000509000000000000" pitchFamily="65" typeface="方正大黑简体"/>
              </a:rPr>
              <a:t>2.8 第八部分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061740" y="2252166"/>
            <a:ext cx="411285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1 第八部分标题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4072068" y="3134759"/>
            <a:ext cx="411285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2 第八部分标题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4092427" y="4017352"/>
            <a:ext cx="411285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3 第八部分标题</a:t>
            </a:r>
          </a:p>
        </p:txBody>
      </p:sp>
      <p:grpSp>
        <p:nvGrpSpPr>
          <p:cNvPr id="16" name="组合 15"/>
          <p:cNvGrpSpPr/>
          <p:nvPr/>
        </p:nvGrpSpPr>
        <p:grpSpPr>
          <a:xfrm rot="15665792">
            <a:off x="992120" y="3986102"/>
            <a:ext cx="1354028" cy="1419488"/>
            <a:chOff x="8090235" y="3880211"/>
            <a:chExt cx="1354028" cy="1419488"/>
          </a:xfrm>
        </p:grpSpPr>
        <p:sp>
          <p:nvSpPr>
            <p:cNvPr id="17" name="等腰三角形 16"/>
            <p:cNvSpPr/>
            <p:nvPr/>
          </p:nvSpPr>
          <p:spPr>
            <a:xfrm rot="18941696">
              <a:off x="8216431" y="4752257"/>
              <a:ext cx="266912" cy="23009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C20F"/>
                </a:solidFill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3678182">
              <a:off x="8062840" y="3907606"/>
              <a:ext cx="397226" cy="342435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C20F"/>
                </a:solidFill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 rot="9480000">
              <a:off x="8803940" y="4800383"/>
              <a:ext cx="266912" cy="23009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C20F"/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 rot="8977127">
              <a:off x="8997555" y="4965082"/>
              <a:ext cx="446708" cy="334617"/>
              <a:chOff x="2822785" y="1265179"/>
              <a:chExt cx="930073" cy="696693"/>
            </a:xfrm>
            <a:solidFill>
              <a:srgbClr val="FFC000"/>
            </a:solidFill>
          </p:grpSpPr>
          <p:sp>
            <p:nvSpPr>
              <p:cNvPr id="22" name="等腰三角形 21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FC20F"/>
                  </a:solidFill>
                </a:endParaRPr>
              </a:p>
            </p:txBody>
          </p:sp>
          <p:sp>
            <p:nvSpPr>
              <p:cNvPr id="23" name="等腰三角形 22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FC20F"/>
                  </a:solidFill>
                </a:endParaRPr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4090079" y="4899945"/>
            <a:ext cx="411285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4 第八部分标题</a:t>
            </a:r>
          </a:p>
        </p:txBody>
      </p:sp>
      <p:sp>
        <p:nvSpPr>
          <p:cNvPr id="10" name="直角三角形 9"/>
          <p:cNvSpPr/>
          <p:nvPr/>
        </p:nvSpPr>
        <p:spPr>
          <a:xfrm flipH="1" rot="8148724">
            <a:off x="9851063" y="989759"/>
            <a:ext cx="4741818" cy="4878481"/>
          </a:xfrm>
          <a:prstGeom prst="rtTriangle">
            <a:avLst/>
          </a:prstGeom>
          <a:blipFill dpi="0" rotWithShape="0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" name="直角三角形 4"/>
          <p:cNvSpPr/>
          <p:nvPr/>
        </p:nvSpPr>
        <p:spPr>
          <a:xfrm>
            <a:off x="3366655" y="1579418"/>
            <a:ext cx="1676400" cy="23280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直角三角形 6"/>
          <p:cNvSpPr/>
          <p:nvPr/>
        </p:nvSpPr>
        <p:spPr>
          <a:xfrm rot="15948728">
            <a:off x="9027468" y="-79497"/>
            <a:ext cx="2976551" cy="3568531"/>
          </a:xfrm>
          <a:prstGeom prst="rtTriangle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717320457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6107225" y="3075057"/>
            <a:ext cx="3351447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4000">
                <a:solidFill>
                  <a:srgbClr val="756F67"/>
                </a:solidFill>
                <a:latin charset="-122" panose="03000509000000000000" pitchFamily="65" typeface="方正大黑简体"/>
                <a:ea charset="-122" panose="03000509000000000000" pitchFamily="65" typeface="方正大黑简体"/>
              </a:rPr>
              <a:t>3. 问题汇总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8934945" y="602564"/>
            <a:ext cx="2361882" cy="400110"/>
            <a:chOff x="893113" y="594993"/>
            <a:chExt cx="2361882" cy="400110"/>
          </a:xfrm>
        </p:grpSpPr>
        <p:sp>
          <p:nvSpPr>
            <p:cNvPr id="45" name="文本框 44"/>
            <p:cNvSpPr txBox="1"/>
            <p:nvPr/>
          </p:nvSpPr>
          <p:spPr>
            <a:xfrm>
              <a:off x="893113" y="594993"/>
              <a:ext cx="236188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rgbClr val="756F67"/>
                  </a:solidFill>
                  <a:latin charset="-122" panose="03000509000000000000" pitchFamily="65" typeface="方正大黑简体"/>
                  <a:ea charset="-122" panose="03000509000000000000" pitchFamily="65" typeface="方正大黑简体"/>
                </a:rPr>
                <a:t>2015年度总结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3999" y="668740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矩形 46"/>
            <p:cNvSpPr/>
            <p:nvPr/>
          </p:nvSpPr>
          <p:spPr>
            <a:xfrm>
              <a:off x="2901034" y="672977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5" name="等腰三角形 24"/>
          <p:cNvSpPr/>
          <p:nvPr/>
        </p:nvSpPr>
        <p:spPr>
          <a:xfrm rot="5400000">
            <a:off x="4040225" y="2499422"/>
            <a:ext cx="2156621" cy="1859156"/>
          </a:xfrm>
          <a:prstGeom prst="triangle">
            <a:avLst/>
          </a:prstGeom>
          <a:blipFill dpi="0" rotWithShape="0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0" name="直角三角形 49"/>
          <p:cNvSpPr/>
          <p:nvPr/>
        </p:nvSpPr>
        <p:spPr>
          <a:xfrm flipH="1" flipV="1" rot="3607112">
            <a:off x="3253999" y="2891776"/>
            <a:ext cx="1869916" cy="1074445"/>
          </a:xfrm>
          <a:prstGeom prst="rtTriangle">
            <a:avLst/>
          </a:prstGeom>
          <a:solidFill>
            <a:schemeClr val="bg2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1" name="组合 10"/>
          <p:cNvGrpSpPr/>
          <p:nvPr/>
        </p:nvGrpSpPr>
        <p:grpSpPr>
          <a:xfrm rot="15665792">
            <a:off x="992120" y="3986102"/>
            <a:ext cx="1354028" cy="1419488"/>
            <a:chOff x="8090235" y="3880211"/>
            <a:chExt cx="1354028" cy="1419488"/>
          </a:xfrm>
        </p:grpSpPr>
        <p:sp>
          <p:nvSpPr>
            <p:cNvPr id="12" name="等腰三角形 11"/>
            <p:cNvSpPr/>
            <p:nvPr/>
          </p:nvSpPr>
          <p:spPr>
            <a:xfrm rot="18941696">
              <a:off x="8216431" y="4752257"/>
              <a:ext cx="266912" cy="23009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C20F"/>
                </a:solidFill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3678182">
              <a:off x="8062840" y="3907606"/>
              <a:ext cx="397226" cy="342435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C20F"/>
                </a:solidFill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9480000">
              <a:off x="8803940" y="4800383"/>
              <a:ext cx="266912" cy="23009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C20F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 rot="8977127">
              <a:off x="8997555" y="4965082"/>
              <a:ext cx="446708" cy="334617"/>
              <a:chOff x="2822785" y="1265179"/>
              <a:chExt cx="930073" cy="696693"/>
            </a:xfrm>
            <a:solidFill>
              <a:srgbClr val="FFC000"/>
            </a:solidFill>
          </p:grpSpPr>
          <p:sp>
            <p:nvSpPr>
              <p:cNvPr id="16" name="等腰三角形 15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FC20F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FC20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val="91305545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7" name="图片 286"/>
          <p:cNvPicPr>
            <a:picLocks noChangeAspect="1"/>
          </p:cNvPicPr>
          <p:nvPr/>
        </p:nvPicPr>
        <p:blipFill>
          <a:blip r:embed="rId3"/>
          <a:srcRect b="2657" l="5055" r="2690" t="2160"/>
          <a:stretch>
            <a:fillRect/>
          </a:stretch>
        </p:blipFill>
        <p:spPr>
          <a:xfrm>
            <a:off x="0" y="-19050"/>
            <a:ext cx="12192000" cy="6907598"/>
          </a:xfrm>
          <a:prstGeom prst="rect">
            <a:avLst/>
          </a:prstGeom>
        </p:spPr>
      </p:pic>
      <p:sp>
        <p:nvSpPr>
          <p:cNvPr id="288" name="矩形 287"/>
          <p:cNvSpPr/>
          <p:nvPr/>
        </p:nvSpPr>
        <p:spPr>
          <a:xfrm>
            <a:off x="6096000" y="0"/>
            <a:ext cx="6096001" cy="6857999"/>
          </a:xfrm>
          <a:prstGeom prst="rect">
            <a:avLst/>
          </a:prstGeom>
          <a:solidFill>
            <a:schemeClr val="bg2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2823999" y="2705725"/>
            <a:ext cx="4981903" cy="2773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8800">
                <a:solidFill>
                  <a:schemeClr val="bg1"/>
                </a:solidFill>
                <a:latin charset="-122" panose="03000509000000000000" pitchFamily="65" typeface="方正大黑简体"/>
                <a:ea charset="-122" panose="03000509000000000000" pitchFamily="65" typeface="方正大黑简体"/>
              </a:rPr>
              <a:t>2015 总结</a:t>
            </a:r>
          </a:p>
        </p:txBody>
      </p:sp>
      <p:grpSp>
        <p:nvGrpSpPr>
          <p:cNvPr id="8" name="组合 7"/>
          <p:cNvGrpSpPr/>
          <p:nvPr/>
        </p:nvGrpSpPr>
        <p:grpSpPr>
          <a:xfrm rot="13975182">
            <a:off x="7373093" y="2178357"/>
            <a:ext cx="1354028" cy="1419488"/>
            <a:chOff x="8090235" y="3880211"/>
            <a:chExt cx="1354028" cy="1419488"/>
          </a:xfrm>
        </p:grpSpPr>
        <p:sp>
          <p:nvSpPr>
            <p:cNvPr id="9" name="等腰三角形 8"/>
            <p:cNvSpPr/>
            <p:nvPr/>
          </p:nvSpPr>
          <p:spPr>
            <a:xfrm rot="18941696">
              <a:off x="8216431" y="4752257"/>
              <a:ext cx="266912" cy="23009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C20F"/>
                </a:solidFill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3678182">
              <a:off x="8062840" y="3907606"/>
              <a:ext cx="397226" cy="342435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C20F"/>
                </a:solidFill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9480000">
              <a:off x="8803940" y="4800383"/>
              <a:ext cx="266912" cy="23009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C20F"/>
                </a:soli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 rot="8977127">
              <a:off x="8997555" y="4965082"/>
              <a:ext cx="446708" cy="334617"/>
              <a:chOff x="2822785" y="1265179"/>
              <a:chExt cx="930073" cy="696693"/>
            </a:xfrm>
            <a:solidFill>
              <a:srgbClr val="FFC000"/>
            </a:solidFill>
          </p:grpSpPr>
          <p:sp>
            <p:nvSpPr>
              <p:cNvPr id="13" name="等腰三角形 12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FC20F"/>
                  </a:solidFill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FC20F"/>
                  </a:solidFill>
                </a:endParaRPr>
              </a:p>
            </p:txBody>
          </p:sp>
        </p:grpSp>
      </p:grpSp>
      <p:sp>
        <p:nvSpPr>
          <p:cNvPr id="15" name="直角三角形 14"/>
          <p:cNvSpPr/>
          <p:nvPr/>
        </p:nvSpPr>
        <p:spPr>
          <a:xfrm flipH="1" rot="10800000">
            <a:off x="0" y="-4"/>
            <a:ext cx="594360" cy="564514"/>
          </a:xfrm>
          <a:prstGeom prst="rtTriangle">
            <a:avLst/>
          </a:prstGeom>
          <a:solidFill>
            <a:schemeClr val="bg2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直角三角形 15"/>
          <p:cNvSpPr/>
          <p:nvPr/>
        </p:nvSpPr>
        <p:spPr>
          <a:xfrm flipH="1" rot="5400000">
            <a:off x="-20616" y="6219320"/>
            <a:ext cx="662791" cy="629509"/>
          </a:xfrm>
          <a:prstGeom prst="rtTriangle">
            <a:avLst/>
          </a:prstGeom>
          <a:solidFill>
            <a:schemeClr val="bg2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文本框 16"/>
          <p:cNvSpPr txBox="1"/>
          <p:nvPr/>
        </p:nvSpPr>
        <p:spPr>
          <a:xfrm>
            <a:off x="6653048" y="4549765"/>
            <a:ext cx="498190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bg2">
                    <a:lumMod val="25000"/>
                  </a:schemeClr>
                </a:solidFill>
                <a:latin charset="-122" panose="03000509000000000000" pitchFamily="65" typeface="方正大黑简体"/>
                <a:ea charset="-122" panose="03000509000000000000" pitchFamily="65" typeface="方正大黑简体"/>
              </a:rPr>
              <a:t>上海锐普有限公司</a:t>
            </a:r>
          </a:p>
        </p:txBody>
      </p:sp>
    </p:spTree>
    <p:extLst>
      <p:ext uri="{BB962C8B-B14F-4D97-AF65-F5344CB8AC3E}">
        <p14:creationId val="3178899847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55" y="-21824"/>
            <a:ext cx="12192000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756F67"/>
              </a:solidFill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8934945" y="602564"/>
            <a:ext cx="2361882" cy="400110"/>
            <a:chOff x="893113" y="594993"/>
            <a:chExt cx="2361882" cy="400110"/>
          </a:xfrm>
        </p:grpSpPr>
        <p:sp>
          <p:nvSpPr>
            <p:cNvPr id="45" name="文本框 44"/>
            <p:cNvSpPr txBox="1"/>
            <p:nvPr/>
          </p:nvSpPr>
          <p:spPr>
            <a:xfrm>
              <a:off x="893113" y="594993"/>
              <a:ext cx="236188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rgbClr val="756F67"/>
                  </a:solidFill>
                  <a:latin charset="-122" panose="03000509000000000000" pitchFamily="65" typeface="方正大黑简体"/>
                  <a:ea charset="-122" panose="03000509000000000000" pitchFamily="65" typeface="方正大黑简体"/>
                </a:rPr>
                <a:t>2015年度总结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3999" y="668740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矩形 46"/>
            <p:cNvSpPr/>
            <p:nvPr/>
          </p:nvSpPr>
          <p:spPr>
            <a:xfrm>
              <a:off x="2901034" y="672977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521325" y="1190721"/>
            <a:ext cx="51493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756F67"/>
                </a:solidFill>
                <a:latin charset="-122" panose="03000509000000000000" pitchFamily="65" typeface="方正大黑简体"/>
                <a:ea charset="-122" panose="03000509000000000000" pitchFamily="65" typeface="方正大黑简体"/>
              </a:rPr>
              <a:t>3.1 主要问题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160825" y="2113847"/>
            <a:ext cx="1712279" cy="3256768"/>
            <a:chOff x="1160825" y="2030717"/>
            <a:chExt cx="1712279" cy="3256768"/>
          </a:xfrm>
        </p:grpSpPr>
        <p:sp>
          <p:nvSpPr>
            <p:cNvPr id="19" name="文本框 18"/>
            <p:cNvSpPr txBox="1"/>
            <p:nvPr/>
          </p:nvSpPr>
          <p:spPr>
            <a:xfrm>
              <a:off x="1265013" y="3194604"/>
              <a:ext cx="1503903" cy="487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mtClean="0" sz="2000">
                  <a:solidFill>
                    <a:srgbClr val="756F67"/>
                  </a:solidFill>
                  <a:latin charset="-122" panose="020b0300000000000000" pitchFamily="34" typeface="冬青黑体简体中文 W3"/>
                  <a:ea charset="-122" panose="020b0300000000000000" pitchFamily="34" typeface="冬青黑体简体中文 W3"/>
                </a:rPr>
                <a:t>主要问题一</a:t>
              </a:r>
            </a:p>
          </p:txBody>
        </p:sp>
        <p:sp>
          <p:nvSpPr>
            <p:cNvPr id="55" name="燕尾形 54"/>
            <p:cNvSpPr/>
            <p:nvPr/>
          </p:nvSpPr>
          <p:spPr>
            <a:xfrm>
              <a:off x="1160825" y="2030717"/>
              <a:ext cx="1712279" cy="1026330"/>
            </a:xfrm>
            <a:prstGeom prst="chevron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5000"/>
                </a:lnSpc>
              </a:pPr>
              <a:r>
                <a:rPr altLang="zh-CN" lang="en-US" smtClean="0" sz="4400">
                  <a:solidFill>
                    <a:srgbClr val="FFC715"/>
                  </a:solidFill>
                  <a:latin charset="-122" panose="020b0300000000000000" pitchFamily="34" typeface="冬青黑体简体中文 W3"/>
                  <a:ea charset="-122" panose="020b0300000000000000" pitchFamily="34" typeface="冬青黑体简体中文 W3"/>
                </a:rPr>
                <a:t>1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208389" y="2113847"/>
            <a:ext cx="1689406" cy="1656330"/>
            <a:chOff x="3256688" y="2030717"/>
            <a:chExt cx="1689406" cy="1656330"/>
          </a:xfrm>
        </p:grpSpPr>
        <p:sp>
          <p:nvSpPr>
            <p:cNvPr id="35" name="文本框 34"/>
            <p:cNvSpPr txBox="1"/>
            <p:nvPr/>
          </p:nvSpPr>
          <p:spPr>
            <a:xfrm>
              <a:off x="3361339" y="3194604"/>
              <a:ext cx="1480104" cy="487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mtClean="0" sz="2000">
                  <a:solidFill>
                    <a:srgbClr val="756F67"/>
                  </a:solidFill>
                  <a:latin charset="-122" panose="020b0300000000000000" pitchFamily="34" typeface="冬青黑体简体中文 W3"/>
                  <a:ea charset="-122" panose="020b0300000000000000" pitchFamily="34" typeface="冬青黑体简体中文 W3"/>
                </a:rPr>
                <a:t>主要问题二</a:t>
              </a:r>
            </a:p>
          </p:txBody>
        </p:sp>
        <p:sp>
          <p:nvSpPr>
            <p:cNvPr id="56" name="燕尾形 55"/>
            <p:cNvSpPr/>
            <p:nvPr/>
          </p:nvSpPr>
          <p:spPr>
            <a:xfrm>
              <a:off x="3256688" y="2030717"/>
              <a:ext cx="1689406" cy="1026330"/>
            </a:xfrm>
            <a:prstGeom prst="chevron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5000"/>
                </a:lnSpc>
              </a:pPr>
              <a:r>
                <a:rPr altLang="zh-CN" lang="en-US" smtClean="0" sz="4400">
                  <a:solidFill>
                    <a:srgbClr val="FFC715"/>
                  </a:solidFill>
                  <a:latin charset="-122" panose="020b0300000000000000" pitchFamily="34" typeface="冬青黑体简体中文 W3"/>
                  <a:ea charset="-122" panose="020b0300000000000000" pitchFamily="34" typeface="冬青黑体简体中文 W3"/>
                </a:rPr>
                <a:t>2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233080" y="2113847"/>
            <a:ext cx="1689406" cy="1612215"/>
            <a:chOff x="5032100" y="2030717"/>
            <a:chExt cx="1689406" cy="1612215"/>
          </a:xfrm>
        </p:grpSpPr>
        <p:sp>
          <p:nvSpPr>
            <p:cNvPr id="28" name="文本框 27"/>
            <p:cNvSpPr txBox="1"/>
            <p:nvPr/>
          </p:nvSpPr>
          <p:spPr>
            <a:xfrm>
              <a:off x="5131166" y="3194604"/>
              <a:ext cx="1491275" cy="487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mtClean="0" sz="2000">
                  <a:solidFill>
                    <a:srgbClr val="756F67"/>
                  </a:solidFill>
                  <a:latin charset="-122" panose="020b0300000000000000" pitchFamily="34" typeface="冬青黑体简体中文 W3"/>
                  <a:ea charset="-122" panose="020b0300000000000000" pitchFamily="34" typeface="冬青黑体简体中文 W3"/>
                </a:rPr>
                <a:t>主要问题三</a:t>
              </a:r>
            </a:p>
          </p:txBody>
        </p:sp>
        <p:sp>
          <p:nvSpPr>
            <p:cNvPr id="57" name="燕尾形 56"/>
            <p:cNvSpPr/>
            <p:nvPr/>
          </p:nvSpPr>
          <p:spPr>
            <a:xfrm>
              <a:off x="5032100" y="2030717"/>
              <a:ext cx="1689406" cy="1026330"/>
            </a:xfrm>
            <a:prstGeom prst="chevron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5000"/>
                </a:lnSpc>
              </a:pPr>
              <a:r>
                <a:rPr altLang="zh-CN" lang="en-US" smtClean="0" sz="4400">
                  <a:solidFill>
                    <a:srgbClr val="FFC715"/>
                  </a:solidFill>
                  <a:latin charset="-122" panose="020b0300000000000000" pitchFamily="34" typeface="冬青黑体简体中文 W3"/>
                  <a:ea charset="-122" panose="020b0300000000000000" pitchFamily="34" typeface="冬青黑体简体中文 W3"/>
                </a:rPr>
                <a:t>3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257771" y="2113847"/>
            <a:ext cx="1689406" cy="1656330"/>
            <a:chOff x="6708863" y="2030717"/>
            <a:chExt cx="1689406" cy="1656330"/>
          </a:xfrm>
        </p:grpSpPr>
        <p:sp>
          <p:nvSpPr>
            <p:cNvPr id="37" name="文本框 36"/>
            <p:cNvSpPr txBox="1"/>
            <p:nvPr/>
          </p:nvSpPr>
          <p:spPr>
            <a:xfrm>
              <a:off x="6810217" y="3194604"/>
              <a:ext cx="1486699" cy="487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mtClean="0" sz="2000">
                  <a:solidFill>
                    <a:srgbClr val="756F67"/>
                  </a:solidFill>
                  <a:latin charset="-122" panose="020b0300000000000000" pitchFamily="34" typeface="冬青黑体简体中文 W3"/>
                  <a:ea charset="-122" panose="020b0300000000000000" pitchFamily="34" typeface="冬青黑体简体中文 W3"/>
                </a:rPr>
                <a:t>主要问题四</a:t>
              </a:r>
            </a:p>
          </p:txBody>
        </p:sp>
        <p:sp>
          <p:nvSpPr>
            <p:cNvPr id="58" name="燕尾形 57"/>
            <p:cNvSpPr/>
            <p:nvPr/>
          </p:nvSpPr>
          <p:spPr>
            <a:xfrm>
              <a:off x="6708863" y="2030717"/>
              <a:ext cx="1689406" cy="1026330"/>
            </a:xfrm>
            <a:prstGeom prst="chevron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5000"/>
                </a:lnSpc>
              </a:pPr>
              <a:r>
                <a:rPr altLang="zh-CN" lang="en-US" smtClean="0" sz="4400">
                  <a:solidFill>
                    <a:srgbClr val="FFC715"/>
                  </a:solidFill>
                  <a:latin charset="-122" panose="020b0300000000000000" pitchFamily="34" typeface="冬青黑体简体中文 W3"/>
                  <a:ea charset="-122" panose="020b0300000000000000" pitchFamily="34" typeface="冬青黑体简体中文 W3"/>
                </a:rPr>
                <a:t>4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282461" y="2113847"/>
            <a:ext cx="1689406" cy="1656330"/>
            <a:chOff x="9282461" y="2030717"/>
            <a:chExt cx="1689406" cy="1656330"/>
          </a:xfrm>
        </p:grpSpPr>
        <p:sp>
          <p:nvSpPr>
            <p:cNvPr id="48" name="文本框 47"/>
            <p:cNvSpPr txBox="1"/>
            <p:nvPr/>
          </p:nvSpPr>
          <p:spPr>
            <a:xfrm>
              <a:off x="9306129" y="3194604"/>
              <a:ext cx="1642068" cy="487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mtClean="0" sz="2000">
                  <a:solidFill>
                    <a:srgbClr val="756F67"/>
                  </a:solidFill>
                  <a:latin charset="-122" panose="020b0300000000000000" pitchFamily="34" typeface="冬青黑体简体中文 W3"/>
                  <a:ea charset="-122" panose="020b0300000000000000" pitchFamily="34" typeface="冬青黑体简体中文 W3"/>
                </a:rPr>
                <a:t>主要问题五</a:t>
              </a:r>
            </a:p>
          </p:txBody>
        </p:sp>
        <p:sp>
          <p:nvSpPr>
            <p:cNvPr id="59" name="燕尾形 58"/>
            <p:cNvSpPr/>
            <p:nvPr/>
          </p:nvSpPr>
          <p:spPr>
            <a:xfrm>
              <a:off x="9282461" y="2030717"/>
              <a:ext cx="1689406" cy="1026330"/>
            </a:xfrm>
            <a:prstGeom prst="chevron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5000"/>
                </a:lnSpc>
              </a:pPr>
              <a:r>
                <a:rPr altLang="zh-CN" lang="en-US" smtClean="0" sz="4400">
                  <a:solidFill>
                    <a:srgbClr val="FFC715"/>
                  </a:solidFill>
                  <a:latin charset="-122" panose="020b0300000000000000" pitchFamily="34" typeface="冬青黑体简体中文 W3"/>
                  <a:ea charset="-122" panose="020b0300000000000000" pitchFamily="34" typeface="冬青黑体简体中文 W3"/>
                </a:rPr>
                <a:t>5</a:t>
              </a:r>
            </a:p>
          </p:txBody>
        </p:sp>
      </p:grpSp>
    </p:spTree>
    <p:extLst>
      <p:ext uri="{BB962C8B-B14F-4D97-AF65-F5344CB8AC3E}">
        <p14:creationId val="3577867093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7" name="图片 286"/>
          <p:cNvPicPr>
            <a:picLocks noChangeAspect="1"/>
          </p:cNvPicPr>
          <p:nvPr/>
        </p:nvPicPr>
        <p:blipFill>
          <a:blip r:embed="rId2"/>
          <a:srcRect b="2657" l="5055" r="2690" t="2160"/>
          <a:stretch>
            <a:fillRect/>
          </a:stretch>
        </p:blipFill>
        <p:spPr>
          <a:xfrm>
            <a:off x="0" y="-19050"/>
            <a:ext cx="12192000" cy="6907598"/>
          </a:xfrm>
          <a:prstGeom prst="rect">
            <a:avLst/>
          </a:prstGeom>
        </p:spPr>
      </p:pic>
      <p:sp>
        <p:nvSpPr>
          <p:cNvPr id="288" name="矩形 287"/>
          <p:cNvSpPr/>
          <p:nvPr/>
        </p:nvSpPr>
        <p:spPr>
          <a:xfrm>
            <a:off x="6127531" y="0"/>
            <a:ext cx="6096001" cy="6857999"/>
          </a:xfrm>
          <a:prstGeom prst="rect">
            <a:avLst/>
          </a:prstGeom>
          <a:solidFill>
            <a:schemeClr val="bg2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2823999" y="2705725"/>
            <a:ext cx="4981903" cy="2773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8800">
                <a:solidFill>
                  <a:srgbClr val="FFC000"/>
                </a:solidFill>
                <a:latin charset="-122" panose="03000509000000000000" pitchFamily="65" typeface="方正大黑简体"/>
                <a:ea charset="-122" panose="03000509000000000000" pitchFamily="65" typeface="方正大黑简体"/>
              </a:rPr>
              <a:t>2016 计划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293535" y="1901667"/>
            <a:ext cx="1266732" cy="1785806"/>
            <a:chOff x="7293535" y="1901667"/>
            <a:chExt cx="1266732" cy="1785806"/>
          </a:xfrm>
        </p:grpSpPr>
        <p:sp>
          <p:nvSpPr>
            <p:cNvPr id="6" name="等腰三角形 5"/>
            <p:cNvSpPr/>
            <p:nvPr/>
          </p:nvSpPr>
          <p:spPr>
            <a:xfrm rot="15873223">
              <a:off x="7712309" y="3079492"/>
              <a:ext cx="266912" cy="23009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C20F"/>
                </a:solidFill>
              </a:endParaRPr>
            </a:p>
          </p:txBody>
        </p:sp>
        <p:sp>
          <p:nvSpPr>
            <p:cNvPr id="8" name="等腰三角形 7"/>
            <p:cNvSpPr/>
            <p:nvPr/>
          </p:nvSpPr>
          <p:spPr>
            <a:xfrm rot="609708">
              <a:off x="7403302" y="2558226"/>
              <a:ext cx="397226" cy="342435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C20F"/>
                </a:solidFill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rot="6411526">
              <a:off x="8311763" y="2759637"/>
              <a:ext cx="266912" cy="23009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C20F"/>
                </a:solidFill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19552292">
              <a:off x="7293535" y="3411700"/>
              <a:ext cx="319898" cy="275773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C20F"/>
                </a:solidFill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 rot="5908653">
              <a:off x="8115704" y="1957712"/>
              <a:ext cx="446708" cy="334617"/>
              <a:chOff x="2822785" y="1265179"/>
              <a:chExt cx="930073" cy="696693"/>
            </a:xfrm>
            <a:solidFill>
              <a:srgbClr val="FFC000"/>
            </a:solidFill>
          </p:grpSpPr>
          <p:sp>
            <p:nvSpPr>
              <p:cNvPr id="12" name="等腰三角形 11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FC20F"/>
                  </a:solidFill>
                </a:endParaRPr>
              </a:p>
            </p:txBody>
          </p:sp>
          <p:sp>
            <p:nvSpPr>
              <p:cNvPr id="13" name="等腰三角形 12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FC20F"/>
                  </a:solidFill>
                </a:endParaRPr>
              </a:p>
            </p:txBody>
          </p:sp>
        </p:grpSp>
      </p:grpSp>
      <p:sp>
        <p:nvSpPr>
          <p:cNvPr id="14" name="直角三角形 13"/>
          <p:cNvSpPr/>
          <p:nvPr/>
        </p:nvSpPr>
        <p:spPr>
          <a:xfrm flipH="1" rot="5400000">
            <a:off x="-22912" y="6130176"/>
            <a:ext cx="754231" cy="716358"/>
          </a:xfrm>
          <a:prstGeom prst="rtTriangle">
            <a:avLst/>
          </a:prstGeom>
          <a:solidFill>
            <a:schemeClr val="bg2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直角三角形 15"/>
          <p:cNvSpPr/>
          <p:nvPr/>
        </p:nvSpPr>
        <p:spPr>
          <a:xfrm flipH="1" rot="10800000">
            <a:off x="0" y="-4"/>
            <a:ext cx="716280" cy="680312"/>
          </a:xfrm>
          <a:prstGeom prst="rtTriangle">
            <a:avLst/>
          </a:prstGeom>
          <a:solidFill>
            <a:schemeClr val="bg2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文本框 16"/>
          <p:cNvSpPr txBox="1"/>
          <p:nvPr/>
        </p:nvSpPr>
        <p:spPr>
          <a:xfrm>
            <a:off x="6653048" y="4549765"/>
            <a:ext cx="498190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bg2">
                    <a:lumMod val="25000"/>
                  </a:schemeClr>
                </a:solidFill>
                <a:latin charset="-122" panose="03000509000000000000" pitchFamily="65" typeface="方正大黑简体"/>
                <a:ea charset="-122" panose="03000509000000000000" pitchFamily="65" typeface="方正大黑简体"/>
              </a:rPr>
              <a:t>上海锐普广告有限公司</a:t>
            </a:r>
          </a:p>
        </p:txBody>
      </p:sp>
    </p:spTree>
    <p:extLst>
      <p:ext uri="{BB962C8B-B14F-4D97-AF65-F5344CB8AC3E}">
        <p14:creationId val="3246014796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19050" y="19050"/>
            <a:ext cx="12211050" cy="683895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4" name="组合 43"/>
          <p:cNvGrpSpPr/>
          <p:nvPr/>
        </p:nvGrpSpPr>
        <p:grpSpPr>
          <a:xfrm>
            <a:off x="899302" y="602564"/>
            <a:ext cx="2361882" cy="400110"/>
            <a:chOff x="893113" y="594993"/>
            <a:chExt cx="2361882" cy="400110"/>
          </a:xfrm>
        </p:grpSpPr>
        <p:sp>
          <p:nvSpPr>
            <p:cNvPr id="45" name="文本框 44"/>
            <p:cNvSpPr txBox="1"/>
            <p:nvPr/>
          </p:nvSpPr>
          <p:spPr>
            <a:xfrm>
              <a:off x="893113" y="594993"/>
              <a:ext cx="236188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rgbClr val="756F67"/>
                  </a:solidFill>
                  <a:latin charset="-122" panose="03000509000000000000" pitchFamily="65" typeface="方正大黑简体"/>
                  <a:ea charset="-122" panose="03000509000000000000" pitchFamily="65" typeface="方正大黑简体"/>
                </a:rPr>
                <a:t>2016年度计划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3999" y="668740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矩形 46"/>
            <p:cNvSpPr/>
            <p:nvPr/>
          </p:nvSpPr>
          <p:spPr>
            <a:xfrm>
              <a:off x="2901034" y="672977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rcRect b="2657" l="5055" r="58234" t="2160"/>
          <a:stretch>
            <a:fillRect/>
          </a:stretch>
        </p:blipFill>
        <p:spPr>
          <a:xfrm>
            <a:off x="7329104" y="1284"/>
            <a:ext cx="4857749" cy="6916424"/>
          </a:xfrm>
          <a:prstGeom prst="rect">
            <a:avLst/>
          </a:prstGeom>
        </p:spPr>
      </p:pic>
      <p:sp>
        <p:nvSpPr>
          <p:cNvPr id="36" name="直角三角形 35"/>
          <p:cNvSpPr/>
          <p:nvPr/>
        </p:nvSpPr>
        <p:spPr>
          <a:xfrm flipH="1">
            <a:off x="11384280" y="6146023"/>
            <a:ext cx="812484" cy="771685"/>
          </a:xfrm>
          <a:prstGeom prst="rtTriangle">
            <a:avLst/>
          </a:prstGeom>
          <a:solidFill>
            <a:schemeClr val="bg2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直角三角形 36"/>
          <p:cNvSpPr/>
          <p:nvPr/>
        </p:nvSpPr>
        <p:spPr>
          <a:xfrm flipH="1" rot="16200000">
            <a:off x="11535160" y="39103"/>
            <a:ext cx="667627" cy="634102"/>
          </a:xfrm>
          <a:prstGeom prst="rtTriangle">
            <a:avLst/>
          </a:prstGeom>
          <a:solidFill>
            <a:schemeClr val="bg2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9" name="组合 48"/>
          <p:cNvGrpSpPr/>
          <p:nvPr/>
        </p:nvGrpSpPr>
        <p:grpSpPr>
          <a:xfrm>
            <a:off x="1117133" y="2268769"/>
            <a:ext cx="4662194" cy="2320462"/>
            <a:chOff x="5200407" y="2292448"/>
            <a:chExt cx="4662194" cy="2320462"/>
          </a:xfrm>
        </p:grpSpPr>
        <p:grpSp>
          <p:nvGrpSpPr>
            <p:cNvPr id="50" name="组合 49"/>
            <p:cNvGrpSpPr/>
            <p:nvPr/>
          </p:nvGrpSpPr>
          <p:grpSpPr>
            <a:xfrm>
              <a:off x="7697469" y="3191069"/>
              <a:ext cx="2165132" cy="523220"/>
              <a:chOff x="9116370" y="3230469"/>
              <a:chExt cx="2165132" cy="523220"/>
            </a:xfrm>
          </p:grpSpPr>
          <p:sp>
            <p:nvSpPr>
              <p:cNvPr id="60" name="文本框 59"/>
              <p:cNvSpPr txBox="1"/>
              <p:nvPr/>
            </p:nvSpPr>
            <p:spPr>
              <a:xfrm>
                <a:off x="9494745" y="3230469"/>
                <a:ext cx="1786757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mtClean="0" sz="2800">
                    <a:solidFill>
                      <a:srgbClr val="756F67"/>
                    </a:solidFill>
                    <a:latin charset="-122" panose="03000509000000000000" pitchFamily="65" typeface="方正大黑简体"/>
                    <a:ea charset="-122" panose="03000509000000000000" pitchFamily="65" typeface="方正大黑简体"/>
                  </a:rPr>
                  <a:t>计划步骤</a:t>
                </a: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9116370" y="3230469"/>
                <a:ext cx="427026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mtClean="0" sz="2800">
                    <a:solidFill>
                      <a:srgbClr val="756F67"/>
                    </a:solidFill>
                    <a:latin charset="-122" panose="03000509000000000000" pitchFamily="65" typeface="方正大黑简体"/>
                    <a:ea charset="-122" panose="03000509000000000000" pitchFamily="65" typeface="方正大黑简体"/>
                  </a:rPr>
                  <a:t>2.</a:t>
                </a: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7697469" y="4089690"/>
              <a:ext cx="2165132" cy="523220"/>
              <a:chOff x="9116370" y="4089690"/>
              <a:chExt cx="2165132" cy="523220"/>
            </a:xfrm>
          </p:grpSpPr>
          <p:sp>
            <p:nvSpPr>
              <p:cNvPr id="58" name="文本框 57"/>
              <p:cNvSpPr txBox="1"/>
              <p:nvPr/>
            </p:nvSpPr>
            <p:spPr>
              <a:xfrm>
                <a:off x="9494746" y="4089690"/>
                <a:ext cx="1786757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mtClean="0" sz="2800">
                    <a:solidFill>
                      <a:srgbClr val="756F67"/>
                    </a:solidFill>
                    <a:latin charset="-122" panose="03000509000000000000" pitchFamily="65" typeface="方正大黑简体"/>
                    <a:ea charset="-122" panose="03000509000000000000" pitchFamily="65" typeface="方正大黑简体"/>
                  </a:rPr>
                  <a:t>实施建议</a:t>
                </a:r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9116371" y="4089690"/>
                <a:ext cx="427026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mtClean="0" sz="2800">
                    <a:solidFill>
                      <a:srgbClr val="756F67"/>
                    </a:solidFill>
                    <a:latin charset="-122" panose="03000509000000000000" pitchFamily="65" typeface="方正大黑简体"/>
                    <a:ea charset="-122" panose="03000509000000000000" pitchFamily="65" typeface="方正大黑简体"/>
                  </a:rPr>
                  <a:t>3.</a:t>
                </a: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7697469" y="2292448"/>
              <a:ext cx="2165132" cy="523220"/>
              <a:chOff x="9116370" y="2292448"/>
              <a:chExt cx="2165132" cy="523220"/>
            </a:xfrm>
          </p:grpSpPr>
          <p:sp>
            <p:nvSpPr>
              <p:cNvPr id="56" name="文本框 55"/>
              <p:cNvSpPr txBox="1"/>
              <p:nvPr/>
            </p:nvSpPr>
            <p:spPr>
              <a:xfrm>
                <a:off x="9494747" y="2292448"/>
                <a:ext cx="1786757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mtClean="0" sz="2800">
                    <a:solidFill>
                      <a:srgbClr val="756F67"/>
                    </a:solidFill>
                    <a:latin charset="-122" panose="03000509000000000000" pitchFamily="65" typeface="方正大黑简体"/>
                    <a:ea charset="-122" panose="03000509000000000000" pitchFamily="65" typeface="方正大黑简体"/>
                  </a:rPr>
                  <a:t>运营目标</a:t>
                </a:r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9116371" y="2292448"/>
                <a:ext cx="427026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mtClean="0" sz="2800">
                    <a:solidFill>
                      <a:srgbClr val="756F67"/>
                    </a:solidFill>
                    <a:latin charset="-122" panose="03000509000000000000" pitchFamily="65" typeface="方正大黑简体"/>
                    <a:ea charset="-122" panose="03000509000000000000" pitchFamily="65" typeface="方正大黑简体"/>
                  </a:rPr>
                  <a:t>1.</a:t>
                </a: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5200407" y="2537288"/>
              <a:ext cx="1791186" cy="1783424"/>
              <a:chOff x="2567002" y="2024269"/>
              <a:chExt cx="1791186" cy="1783424"/>
            </a:xfrm>
          </p:grpSpPr>
          <p:sp>
            <p:nvSpPr>
              <p:cNvPr id="54" name="文本框 53"/>
              <p:cNvSpPr txBox="1"/>
              <p:nvPr/>
            </p:nvSpPr>
            <p:spPr>
              <a:xfrm>
                <a:off x="2567822" y="2559555"/>
                <a:ext cx="1789549" cy="640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mtClean="0" sz="3600">
                    <a:solidFill>
                      <a:srgbClr val="756F67"/>
                    </a:solidFill>
                    <a:latin charset="-122" panose="03000509000000000000" pitchFamily="65" typeface="方正大黑简体"/>
                    <a:ea charset="-122" panose="03000509000000000000" pitchFamily="65" typeface="方正大黑简体"/>
                  </a:rPr>
                  <a:t>目录 2</a:t>
                </a:r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2567002" y="2024269"/>
                <a:ext cx="1791186" cy="1783424"/>
              </a:xfrm>
              <a:prstGeom prst="ellipse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756F67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val="2217676818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756F67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07225" y="3075057"/>
            <a:ext cx="3351447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4000">
                <a:solidFill>
                  <a:srgbClr val="756F67"/>
                </a:solidFill>
                <a:latin charset="-122" panose="03000509000000000000" pitchFamily="65" typeface="方正大黑简体"/>
                <a:ea charset="-122" panose="03000509000000000000" pitchFamily="65" typeface="方正大黑简体"/>
              </a:rPr>
              <a:t>1. 运营目标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895469" y="605659"/>
            <a:ext cx="2361882" cy="400110"/>
            <a:chOff x="893113" y="594993"/>
            <a:chExt cx="2361882" cy="400110"/>
          </a:xfrm>
        </p:grpSpPr>
        <p:sp>
          <p:nvSpPr>
            <p:cNvPr id="45" name="文本框 44"/>
            <p:cNvSpPr txBox="1"/>
            <p:nvPr/>
          </p:nvSpPr>
          <p:spPr>
            <a:xfrm>
              <a:off x="893113" y="594993"/>
              <a:ext cx="236188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rgbClr val="756F67"/>
                  </a:solidFill>
                  <a:latin charset="-122" panose="03000509000000000000" pitchFamily="65" typeface="方正大黑简体"/>
                  <a:ea charset="-122" panose="03000509000000000000" pitchFamily="65" typeface="方正大黑简体"/>
                </a:rPr>
                <a:t>2016年度计划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3999" y="668740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矩形 46"/>
            <p:cNvSpPr/>
            <p:nvPr/>
          </p:nvSpPr>
          <p:spPr>
            <a:xfrm>
              <a:off x="2901034" y="672977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5" name="等腰三角形 24"/>
          <p:cNvSpPr/>
          <p:nvPr/>
        </p:nvSpPr>
        <p:spPr>
          <a:xfrm rot="5400000">
            <a:off x="4040225" y="2499422"/>
            <a:ext cx="2156621" cy="1859156"/>
          </a:xfrm>
          <a:prstGeom prst="triangle">
            <a:avLst/>
          </a:prstGeom>
          <a:blipFill dpi="0" rotWithShape="0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0" name="直角三角形 49"/>
          <p:cNvSpPr/>
          <p:nvPr/>
        </p:nvSpPr>
        <p:spPr>
          <a:xfrm flipH="1" flipV="1" rot="3607112">
            <a:off x="3253999" y="2891776"/>
            <a:ext cx="1869916" cy="1074445"/>
          </a:xfrm>
          <a:prstGeom prst="rtTriangle">
            <a:avLst/>
          </a:prstGeom>
          <a:solidFill>
            <a:schemeClr val="bg2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" name="组合 4"/>
          <p:cNvGrpSpPr/>
          <p:nvPr/>
        </p:nvGrpSpPr>
        <p:grpSpPr>
          <a:xfrm>
            <a:off x="9571942" y="4491509"/>
            <a:ext cx="1499677" cy="1265533"/>
            <a:chOff x="9571942" y="4491509"/>
            <a:chExt cx="1499677" cy="1265533"/>
          </a:xfrm>
        </p:grpSpPr>
        <p:sp>
          <p:nvSpPr>
            <p:cNvPr id="12" name="等腰三角形 11"/>
            <p:cNvSpPr/>
            <p:nvPr/>
          </p:nvSpPr>
          <p:spPr>
            <a:xfrm rot="7629932">
              <a:off x="10231462" y="5291607"/>
              <a:ext cx="266912" cy="23009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C20F"/>
                </a:solidFill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3966418">
              <a:off x="10701789" y="5387211"/>
              <a:ext cx="397226" cy="342435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C20F"/>
                </a:solidFill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19768236">
              <a:off x="9974396" y="4716279"/>
              <a:ext cx="266912" cy="23009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C20F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 rot="19265364">
              <a:off x="9571942" y="4491509"/>
              <a:ext cx="446708" cy="334617"/>
              <a:chOff x="2822785" y="1265179"/>
              <a:chExt cx="930073" cy="696693"/>
            </a:xfrm>
            <a:solidFill>
              <a:srgbClr val="FFC000"/>
            </a:solidFill>
          </p:grpSpPr>
          <p:sp>
            <p:nvSpPr>
              <p:cNvPr id="16" name="等腰三角形 15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FC20F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FC20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val="3192007166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55" y="-21824"/>
            <a:ext cx="12192000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4" name="组合 43"/>
          <p:cNvGrpSpPr/>
          <p:nvPr/>
        </p:nvGrpSpPr>
        <p:grpSpPr>
          <a:xfrm>
            <a:off x="892606" y="605369"/>
            <a:ext cx="2361882" cy="400110"/>
            <a:chOff x="893113" y="610233"/>
            <a:chExt cx="2361882" cy="400110"/>
          </a:xfrm>
        </p:grpSpPr>
        <p:sp>
          <p:nvSpPr>
            <p:cNvPr id="45" name="文本框 44"/>
            <p:cNvSpPr txBox="1"/>
            <p:nvPr/>
          </p:nvSpPr>
          <p:spPr>
            <a:xfrm>
              <a:off x="893113" y="610233"/>
              <a:ext cx="236188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rgbClr val="756F67"/>
                  </a:solidFill>
                  <a:latin charset="-122" panose="03000509000000000000" pitchFamily="65" typeface="方正大黑简体"/>
                  <a:ea charset="-122" panose="03000509000000000000" pitchFamily="65" typeface="方正大黑简体"/>
                </a:rPr>
                <a:t>2016年度计划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3999" y="668740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矩形 46"/>
            <p:cNvSpPr/>
            <p:nvPr/>
          </p:nvSpPr>
          <p:spPr>
            <a:xfrm>
              <a:off x="2901034" y="672977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521325" y="1190721"/>
            <a:ext cx="51493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800">
                <a:solidFill>
                  <a:srgbClr val="756F67"/>
                </a:solidFill>
                <a:latin charset="-122" panose="03000509000000000000" pitchFamily="65" typeface="方正大黑简体"/>
                <a:ea charset="-122" panose="03000509000000000000" pitchFamily="65" typeface="方正大黑简体"/>
              </a:rPr>
              <a:t>1.1 运营目标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2040707" y="2601478"/>
            <a:ext cx="2655118" cy="2592980"/>
            <a:chOff x="1402532" y="1912754"/>
            <a:chExt cx="3313113" cy="3235577"/>
          </a:xfrm>
        </p:grpSpPr>
        <p:sp>
          <p:nvSpPr>
            <p:cNvPr id="25" name="Freeform 6"/>
            <p:cNvSpPr/>
            <p:nvPr/>
          </p:nvSpPr>
          <p:spPr bwMode="auto">
            <a:xfrm>
              <a:off x="1402532" y="4688966"/>
              <a:ext cx="3313113" cy="247218"/>
            </a:xfrm>
            <a:custGeom>
              <a:gdLst>
                <a:gd fmla="*/ 307 w 2613" name="T0"/>
                <a:gd fmla="*/ 0 h 529" name="T1"/>
                <a:gd fmla="*/ 0 w 2613" name="T2"/>
                <a:gd fmla="*/ 529 h 529" name="T3"/>
                <a:gd fmla="*/ 2613 w 2613" name="T4"/>
                <a:gd fmla="*/ 526 h 52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29" w="2613">
                  <a:moveTo>
                    <a:pt x="307" y="0"/>
                  </a:moveTo>
                  <a:lnTo>
                    <a:pt x="0" y="529"/>
                  </a:lnTo>
                  <a:lnTo>
                    <a:pt x="2613" y="526"/>
                  </a:lnTo>
                </a:path>
              </a:pathLst>
            </a:custGeom>
            <a:noFill/>
            <a:ln cap="flat" cmpd="sng" w="38100">
              <a:solidFill>
                <a:srgbClr val="FFC000"/>
              </a:solidFill>
              <a:prstDash val="solid"/>
              <a:round/>
            </a:ln>
            <a:effectLst/>
            <a:extLst/>
          </p:spPr>
          <p:txBody>
            <a:bodyPr anchor="ctr" bIns="0" lIns="0" rIns="0" tIns="0">
              <a:spAutoFit/>
            </a:bodyPr>
            <a:lstStyle>
              <a:defPPr>
                <a:defRPr lang="en-US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6" name="Freeform 4"/>
            <p:cNvSpPr/>
            <p:nvPr/>
          </p:nvSpPr>
          <p:spPr bwMode="auto">
            <a:xfrm>
              <a:off x="2247082" y="2986049"/>
              <a:ext cx="1631949" cy="247218"/>
            </a:xfrm>
            <a:custGeom>
              <a:gdLst>
                <a:gd fmla="*/ 307 w 1287" name="T0"/>
                <a:gd fmla="*/ 0 h 529" name="T1"/>
                <a:gd fmla="*/ 0 w 1287" name="T2"/>
                <a:gd fmla="*/ 529 h 529" name="T3"/>
                <a:gd fmla="*/ 1287 w 1287" name="T4"/>
                <a:gd fmla="*/ 529 h 52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29" w="1287">
                  <a:moveTo>
                    <a:pt x="307" y="0"/>
                  </a:moveTo>
                  <a:lnTo>
                    <a:pt x="0" y="529"/>
                  </a:lnTo>
                  <a:lnTo>
                    <a:pt x="1287" y="529"/>
                  </a:lnTo>
                </a:path>
              </a:pathLst>
            </a:custGeom>
            <a:noFill/>
            <a:ln cap="flat" cmpd="sng" w="38100">
              <a:solidFill>
                <a:srgbClr val="FFC000"/>
              </a:solidFill>
              <a:prstDash val="solid"/>
              <a:round/>
            </a:ln>
            <a:effectLst/>
            <a:extLst/>
          </p:spPr>
          <p:txBody>
            <a:bodyPr anchor="ctr" bIns="0" lIns="0" rIns="0" tIns="0">
              <a:spAutoFit/>
            </a:bodyPr>
            <a:lstStyle>
              <a:defPPr>
                <a:defRPr lang="en-US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7" name="Freeform 5"/>
            <p:cNvSpPr/>
            <p:nvPr/>
          </p:nvSpPr>
          <p:spPr bwMode="auto">
            <a:xfrm>
              <a:off x="1827982" y="3832682"/>
              <a:ext cx="2470150" cy="247218"/>
            </a:xfrm>
            <a:custGeom>
              <a:gdLst>
                <a:gd fmla="*/ 307 w 1947" name="T0"/>
                <a:gd fmla="*/ 0 h 529" name="T1"/>
                <a:gd fmla="*/ 0 w 1947" name="T2"/>
                <a:gd fmla="*/ 529 h 529" name="T3"/>
                <a:gd fmla="*/ 1947 w 1947" name="T4"/>
                <a:gd fmla="*/ 529 h 52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29" w="1947">
                  <a:moveTo>
                    <a:pt x="307" y="0"/>
                  </a:moveTo>
                  <a:lnTo>
                    <a:pt x="0" y="529"/>
                  </a:lnTo>
                  <a:lnTo>
                    <a:pt x="1947" y="529"/>
                  </a:lnTo>
                </a:path>
              </a:pathLst>
            </a:custGeom>
            <a:noFill/>
            <a:ln cap="flat" cmpd="sng" w="38100">
              <a:solidFill>
                <a:srgbClr val="FFC000"/>
              </a:solidFill>
              <a:prstDash val="solid"/>
              <a:round/>
            </a:ln>
            <a:effectLst/>
            <a:extLst/>
          </p:spPr>
          <p:txBody>
            <a:bodyPr anchor="ctr" bIns="0" lIns="0" rIns="0" tIns="0">
              <a:spAutoFit/>
            </a:bodyPr>
            <a:lstStyle>
              <a:defPPr>
                <a:defRPr lang="en-US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9" name="Freeform 3"/>
            <p:cNvSpPr/>
            <p:nvPr/>
          </p:nvSpPr>
          <p:spPr bwMode="auto">
            <a:xfrm>
              <a:off x="2661420" y="2124901"/>
              <a:ext cx="781050" cy="247218"/>
            </a:xfrm>
            <a:custGeom>
              <a:gdLst>
                <a:gd fmla="*/ 307 w 615" name="T0"/>
                <a:gd fmla="*/ 0 h 529" name="T1"/>
                <a:gd fmla="*/ 0 w 615" name="T2"/>
                <a:gd fmla="*/ 529 h 529" name="T3"/>
                <a:gd fmla="*/ 615 w 615" name="T4"/>
                <a:gd fmla="*/ 526 h 52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29" w="615">
                  <a:moveTo>
                    <a:pt x="307" y="0"/>
                  </a:moveTo>
                  <a:lnTo>
                    <a:pt x="0" y="529"/>
                  </a:lnTo>
                  <a:lnTo>
                    <a:pt x="615" y="526"/>
                  </a:lnTo>
                </a:path>
              </a:pathLst>
            </a:custGeom>
            <a:noFill/>
            <a:ln cap="flat" cmpd="sng" w="38100">
              <a:solidFill>
                <a:srgbClr val="FFC000"/>
              </a:solidFill>
              <a:prstDash val="solid"/>
              <a:round/>
            </a:ln>
            <a:effectLst/>
            <a:extLst/>
          </p:spPr>
          <p:txBody>
            <a:bodyPr anchor="ctr" bIns="0" lIns="0" rIns="0" tIns="0">
              <a:spAutoFit/>
            </a:bodyPr>
            <a:lstStyle>
              <a:defPPr>
                <a:defRPr lang="en-US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2297971" y="5275195"/>
            <a:ext cx="214059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业务一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932287" y="1797190"/>
            <a:ext cx="2871958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收入：万元</a:t>
            </a:r>
          </a:p>
          <a:p>
            <a:pPr algn="ctr"/>
            <a:r>
              <a:rPr altLang="en-US" lang="zh-CN" smtClean="0" sz="20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利润：万元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7523067" y="2601478"/>
            <a:ext cx="2655118" cy="2592980"/>
            <a:chOff x="1402532" y="1912754"/>
            <a:chExt cx="3313113" cy="3235577"/>
          </a:xfrm>
        </p:grpSpPr>
        <p:sp>
          <p:nvSpPr>
            <p:cNvPr id="53" name="Freeform 6"/>
            <p:cNvSpPr/>
            <p:nvPr/>
          </p:nvSpPr>
          <p:spPr bwMode="auto">
            <a:xfrm>
              <a:off x="1402532" y="4688966"/>
              <a:ext cx="3313113" cy="247218"/>
            </a:xfrm>
            <a:custGeom>
              <a:gdLst>
                <a:gd fmla="*/ 307 w 2613" name="T0"/>
                <a:gd fmla="*/ 0 h 529" name="T1"/>
                <a:gd fmla="*/ 0 w 2613" name="T2"/>
                <a:gd fmla="*/ 529 h 529" name="T3"/>
                <a:gd fmla="*/ 2613 w 2613" name="T4"/>
                <a:gd fmla="*/ 526 h 52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29" w="2613">
                  <a:moveTo>
                    <a:pt x="307" y="0"/>
                  </a:moveTo>
                  <a:lnTo>
                    <a:pt x="0" y="529"/>
                  </a:lnTo>
                  <a:lnTo>
                    <a:pt x="2613" y="526"/>
                  </a:lnTo>
                </a:path>
              </a:pathLst>
            </a:custGeom>
            <a:noFill/>
            <a:ln cap="flat" cmpd="sng" w="38100">
              <a:solidFill>
                <a:srgbClr val="FFC000"/>
              </a:solidFill>
              <a:prstDash val="solid"/>
              <a:round/>
            </a:ln>
            <a:effectLst/>
            <a:extLst/>
          </p:spPr>
          <p:txBody>
            <a:bodyPr anchor="ctr" bIns="0" lIns="0" rIns="0" tIns="0">
              <a:spAutoFit/>
            </a:bodyPr>
            <a:lstStyle>
              <a:defPPr>
                <a:defRPr lang="en-US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54" name="Freeform 4"/>
            <p:cNvSpPr/>
            <p:nvPr/>
          </p:nvSpPr>
          <p:spPr bwMode="auto">
            <a:xfrm>
              <a:off x="2247082" y="2986049"/>
              <a:ext cx="1631949" cy="247218"/>
            </a:xfrm>
            <a:custGeom>
              <a:gdLst>
                <a:gd fmla="*/ 307 w 1287" name="T0"/>
                <a:gd fmla="*/ 0 h 529" name="T1"/>
                <a:gd fmla="*/ 0 w 1287" name="T2"/>
                <a:gd fmla="*/ 529 h 529" name="T3"/>
                <a:gd fmla="*/ 1287 w 1287" name="T4"/>
                <a:gd fmla="*/ 529 h 52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29" w="1287">
                  <a:moveTo>
                    <a:pt x="307" y="0"/>
                  </a:moveTo>
                  <a:lnTo>
                    <a:pt x="0" y="529"/>
                  </a:lnTo>
                  <a:lnTo>
                    <a:pt x="1287" y="529"/>
                  </a:lnTo>
                </a:path>
              </a:pathLst>
            </a:custGeom>
            <a:noFill/>
            <a:ln cap="flat" cmpd="sng" w="38100">
              <a:solidFill>
                <a:srgbClr val="FFC000"/>
              </a:solidFill>
              <a:prstDash val="solid"/>
              <a:round/>
            </a:ln>
            <a:effectLst/>
            <a:extLst/>
          </p:spPr>
          <p:txBody>
            <a:bodyPr anchor="ctr" bIns="0" lIns="0" rIns="0" tIns="0">
              <a:spAutoFit/>
            </a:bodyPr>
            <a:lstStyle>
              <a:defPPr>
                <a:defRPr lang="en-US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60" name="Freeform 5"/>
            <p:cNvSpPr/>
            <p:nvPr/>
          </p:nvSpPr>
          <p:spPr bwMode="auto">
            <a:xfrm>
              <a:off x="1827982" y="3832682"/>
              <a:ext cx="2470150" cy="247218"/>
            </a:xfrm>
            <a:custGeom>
              <a:gdLst>
                <a:gd fmla="*/ 307 w 1947" name="T0"/>
                <a:gd fmla="*/ 0 h 529" name="T1"/>
                <a:gd fmla="*/ 0 w 1947" name="T2"/>
                <a:gd fmla="*/ 529 h 529" name="T3"/>
                <a:gd fmla="*/ 1947 w 1947" name="T4"/>
                <a:gd fmla="*/ 529 h 52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29" w="1947">
                  <a:moveTo>
                    <a:pt x="307" y="0"/>
                  </a:moveTo>
                  <a:lnTo>
                    <a:pt x="0" y="529"/>
                  </a:lnTo>
                  <a:lnTo>
                    <a:pt x="1947" y="529"/>
                  </a:lnTo>
                </a:path>
              </a:pathLst>
            </a:custGeom>
            <a:noFill/>
            <a:ln cap="flat" cmpd="sng" w="38100">
              <a:solidFill>
                <a:srgbClr val="FFC000"/>
              </a:solidFill>
              <a:prstDash val="solid"/>
              <a:round/>
            </a:ln>
            <a:effectLst/>
            <a:extLst/>
          </p:spPr>
          <p:txBody>
            <a:bodyPr anchor="ctr" bIns="0" lIns="0" rIns="0" tIns="0">
              <a:spAutoFit/>
            </a:bodyPr>
            <a:lstStyle>
              <a:defPPr>
                <a:defRPr lang="en-US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61" name="Freeform 3"/>
            <p:cNvSpPr/>
            <p:nvPr/>
          </p:nvSpPr>
          <p:spPr bwMode="auto">
            <a:xfrm>
              <a:off x="2661420" y="2124901"/>
              <a:ext cx="781050" cy="247218"/>
            </a:xfrm>
            <a:custGeom>
              <a:gdLst>
                <a:gd fmla="*/ 307 w 615" name="T0"/>
                <a:gd fmla="*/ 0 h 529" name="T1"/>
                <a:gd fmla="*/ 0 w 615" name="T2"/>
                <a:gd fmla="*/ 529 h 529" name="T3"/>
                <a:gd fmla="*/ 615 w 615" name="T4"/>
                <a:gd fmla="*/ 526 h 52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29" w="615">
                  <a:moveTo>
                    <a:pt x="307" y="0"/>
                  </a:moveTo>
                  <a:lnTo>
                    <a:pt x="0" y="529"/>
                  </a:lnTo>
                  <a:lnTo>
                    <a:pt x="615" y="526"/>
                  </a:lnTo>
                </a:path>
              </a:pathLst>
            </a:custGeom>
            <a:noFill/>
            <a:ln cap="flat" cmpd="sng" w="38100">
              <a:solidFill>
                <a:srgbClr val="FFC000"/>
              </a:solidFill>
              <a:prstDash val="solid"/>
              <a:round/>
            </a:ln>
            <a:effectLst/>
            <a:extLst/>
          </p:spPr>
          <p:txBody>
            <a:bodyPr anchor="ctr" bIns="0" lIns="0" rIns="0" tIns="0">
              <a:spAutoFit/>
            </a:bodyPr>
            <a:lstStyle>
              <a:defPPr>
                <a:defRPr lang="en-US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b="1" kern="1200" sz="1300">
                  <a:solidFill>
                    <a:srgbClr val="000000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7780331" y="5275195"/>
            <a:ext cx="214059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业务二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7414647" y="1797190"/>
            <a:ext cx="287195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管理费用：万元</a:t>
            </a:r>
          </a:p>
        </p:txBody>
      </p:sp>
    </p:spTree>
    <p:extLst>
      <p:ext uri="{BB962C8B-B14F-4D97-AF65-F5344CB8AC3E}">
        <p14:creationId val="1208441878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55" y="-21824"/>
            <a:ext cx="12192000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4" name="组合 43"/>
          <p:cNvGrpSpPr/>
          <p:nvPr/>
        </p:nvGrpSpPr>
        <p:grpSpPr>
          <a:xfrm>
            <a:off x="890145" y="608387"/>
            <a:ext cx="2361882" cy="400110"/>
            <a:chOff x="893113" y="594993"/>
            <a:chExt cx="2361882" cy="400110"/>
          </a:xfrm>
        </p:grpSpPr>
        <p:sp>
          <p:nvSpPr>
            <p:cNvPr id="45" name="文本框 44"/>
            <p:cNvSpPr txBox="1"/>
            <p:nvPr/>
          </p:nvSpPr>
          <p:spPr>
            <a:xfrm>
              <a:off x="893113" y="594993"/>
              <a:ext cx="236188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rgbClr val="756F67"/>
                  </a:solidFill>
                  <a:latin charset="-122" panose="03000509000000000000" pitchFamily="65" typeface="方正大黑简体"/>
                  <a:ea charset="-122" panose="03000509000000000000" pitchFamily="65" typeface="方正大黑简体"/>
                </a:rPr>
                <a:t>2016年度计划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3999" y="668740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矩形 46"/>
            <p:cNvSpPr/>
            <p:nvPr/>
          </p:nvSpPr>
          <p:spPr>
            <a:xfrm>
              <a:off x="2901034" y="672977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521325" y="1190721"/>
            <a:ext cx="51493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756F67"/>
                </a:solidFill>
                <a:latin charset="-122" panose="03000509000000000000" pitchFamily="65" typeface="方正大黑简体"/>
                <a:ea charset="-122" panose="03000509000000000000" pitchFamily="65" typeface="方正大黑简体"/>
              </a:rPr>
              <a:t>1.2 计划步骤</a:t>
            </a:r>
          </a:p>
        </p:txBody>
      </p:sp>
      <p:sp>
        <p:nvSpPr>
          <p:cNvPr id="31" name="矩形 30"/>
          <p:cNvSpPr/>
          <p:nvPr/>
        </p:nvSpPr>
        <p:spPr>
          <a:xfrm>
            <a:off x="2533404" y="1994243"/>
            <a:ext cx="7579173" cy="46190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3" name="五边形 32"/>
          <p:cNvSpPr/>
          <p:nvPr/>
        </p:nvSpPr>
        <p:spPr>
          <a:xfrm>
            <a:off x="2234426" y="2023071"/>
            <a:ext cx="542235" cy="389148"/>
          </a:xfrm>
          <a:prstGeom prst="homePlate">
            <a:avLst/>
          </a:prstGeom>
          <a:solidFill>
            <a:srgbClr val="756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151656" y="1956035"/>
            <a:ext cx="53632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chemeClr val="bg1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1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2290408" y="1988640"/>
            <a:ext cx="5728498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20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                       以下填写计划步骤内容</a:t>
            </a:r>
          </a:p>
        </p:txBody>
      </p:sp>
      <p:sp>
        <p:nvSpPr>
          <p:cNvPr id="74" name="矩形 73"/>
          <p:cNvSpPr/>
          <p:nvPr/>
        </p:nvSpPr>
        <p:spPr>
          <a:xfrm>
            <a:off x="2533404" y="2501572"/>
            <a:ext cx="7579173" cy="46190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6" name="五边形 75"/>
          <p:cNvSpPr/>
          <p:nvPr/>
        </p:nvSpPr>
        <p:spPr>
          <a:xfrm>
            <a:off x="2234426" y="2530400"/>
            <a:ext cx="542235" cy="389148"/>
          </a:xfrm>
          <a:prstGeom prst="homePlate">
            <a:avLst/>
          </a:prstGeom>
          <a:solidFill>
            <a:srgbClr val="756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2151656" y="2463364"/>
            <a:ext cx="53632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chemeClr val="bg1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2</a:t>
            </a:r>
          </a:p>
        </p:txBody>
      </p:sp>
      <p:sp>
        <p:nvSpPr>
          <p:cNvPr id="79" name="矩形 78"/>
          <p:cNvSpPr/>
          <p:nvPr/>
        </p:nvSpPr>
        <p:spPr>
          <a:xfrm>
            <a:off x="2533404" y="3008901"/>
            <a:ext cx="7579173" cy="46190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1" name="五边形 80"/>
          <p:cNvSpPr/>
          <p:nvPr/>
        </p:nvSpPr>
        <p:spPr>
          <a:xfrm>
            <a:off x="2234426" y="3037729"/>
            <a:ext cx="542235" cy="389148"/>
          </a:xfrm>
          <a:prstGeom prst="homePlate">
            <a:avLst/>
          </a:prstGeom>
          <a:solidFill>
            <a:srgbClr val="756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2151656" y="2970693"/>
            <a:ext cx="53632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chemeClr val="bg1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3</a:t>
            </a:r>
          </a:p>
        </p:txBody>
      </p:sp>
      <p:sp>
        <p:nvSpPr>
          <p:cNvPr id="84" name="矩形 83"/>
          <p:cNvSpPr/>
          <p:nvPr/>
        </p:nvSpPr>
        <p:spPr>
          <a:xfrm>
            <a:off x="2533404" y="3516230"/>
            <a:ext cx="7579173" cy="46190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6" name="五边形 85"/>
          <p:cNvSpPr/>
          <p:nvPr/>
        </p:nvSpPr>
        <p:spPr>
          <a:xfrm>
            <a:off x="2234426" y="3545058"/>
            <a:ext cx="542235" cy="389148"/>
          </a:xfrm>
          <a:prstGeom prst="homePlate">
            <a:avLst/>
          </a:prstGeom>
          <a:solidFill>
            <a:srgbClr val="756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2151656" y="3478021"/>
            <a:ext cx="53632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chemeClr val="bg1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4</a:t>
            </a:r>
          </a:p>
        </p:txBody>
      </p:sp>
      <p:sp>
        <p:nvSpPr>
          <p:cNvPr id="89" name="矩形 88"/>
          <p:cNvSpPr/>
          <p:nvPr/>
        </p:nvSpPr>
        <p:spPr>
          <a:xfrm>
            <a:off x="2533404" y="4023559"/>
            <a:ext cx="7579173" cy="46190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91" name="五边形 90"/>
          <p:cNvSpPr/>
          <p:nvPr/>
        </p:nvSpPr>
        <p:spPr>
          <a:xfrm>
            <a:off x="2234426" y="4052387"/>
            <a:ext cx="542235" cy="389148"/>
          </a:xfrm>
          <a:prstGeom prst="homePlate">
            <a:avLst/>
          </a:prstGeom>
          <a:solidFill>
            <a:srgbClr val="756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2151656" y="3985351"/>
            <a:ext cx="53632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chemeClr val="bg1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5</a:t>
            </a:r>
          </a:p>
        </p:txBody>
      </p:sp>
      <p:sp>
        <p:nvSpPr>
          <p:cNvPr id="94" name="矩形 93"/>
          <p:cNvSpPr/>
          <p:nvPr/>
        </p:nvSpPr>
        <p:spPr>
          <a:xfrm>
            <a:off x="2533404" y="4530888"/>
            <a:ext cx="7579173" cy="46190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96" name="五边形 95"/>
          <p:cNvSpPr/>
          <p:nvPr/>
        </p:nvSpPr>
        <p:spPr>
          <a:xfrm>
            <a:off x="2234426" y="4559716"/>
            <a:ext cx="542235" cy="389148"/>
          </a:xfrm>
          <a:prstGeom prst="homePlate">
            <a:avLst/>
          </a:prstGeom>
          <a:solidFill>
            <a:srgbClr val="756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2151656" y="4492680"/>
            <a:ext cx="53632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chemeClr val="bg1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6</a:t>
            </a:r>
          </a:p>
        </p:txBody>
      </p:sp>
      <p:sp>
        <p:nvSpPr>
          <p:cNvPr id="99" name="矩形 98"/>
          <p:cNvSpPr/>
          <p:nvPr/>
        </p:nvSpPr>
        <p:spPr>
          <a:xfrm>
            <a:off x="2533404" y="5038215"/>
            <a:ext cx="7579173" cy="46190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01" name="五边形 100"/>
          <p:cNvSpPr/>
          <p:nvPr/>
        </p:nvSpPr>
        <p:spPr>
          <a:xfrm>
            <a:off x="2234426" y="5067043"/>
            <a:ext cx="542235" cy="389148"/>
          </a:xfrm>
          <a:prstGeom prst="homePlate">
            <a:avLst/>
          </a:prstGeom>
          <a:solidFill>
            <a:srgbClr val="756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151656" y="5000007"/>
            <a:ext cx="53632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chemeClr val="bg1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7</a:t>
            </a:r>
          </a:p>
        </p:txBody>
      </p:sp>
    </p:spTree>
    <p:extLst>
      <p:ext uri="{BB962C8B-B14F-4D97-AF65-F5344CB8AC3E}">
        <p14:creationId val="3194347301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-59179"/>
            <a:ext cx="12192000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300000000000000" pitchFamily="34" typeface="冬青黑体简体中文 W3"/>
              <a:ea charset="-122" panose="020b0300000000000000" pitchFamily="34" typeface="冬青黑体简体中文 W3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889929" y="604368"/>
            <a:ext cx="2361882" cy="400110"/>
            <a:chOff x="893113" y="594993"/>
            <a:chExt cx="2361882" cy="400110"/>
          </a:xfrm>
        </p:grpSpPr>
        <p:sp>
          <p:nvSpPr>
            <p:cNvPr id="45" name="文本框 44"/>
            <p:cNvSpPr txBox="1"/>
            <p:nvPr/>
          </p:nvSpPr>
          <p:spPr>
            <a:xfrm>
              <a:off x="893113" y="594993"/>
              <a:ext cx="236188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rgbClr val="756F67"/>
                  </a:solidFill>
                  <a:latin charset="-122" panose="03000509000000000000" pitchFamily="65" typeface="方正大黑简体"/>
                  <a:ea charset="-122" panose="03000509000000000000" pitchFamily="65" typeface="方正大黑简体"/>
                </a:rPr>
                <a:t>2016年度计划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3999" y="668740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矩形 46"/>
            <p:cNvSpPr/>
            <p:nvPr/>
          </p:nvSpPr>
          <p:spPr>
            <a:xfrm>
              <a:off x="2901034" y="672977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521325" y="1190721"/>
            <a:ext cx="51493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756F67"/>
                </a:solidFill>
                <a:latin charset="-122" panose="03000509000000000000" pitchFamily="65" typeface="方正大黑简体"/>
                <a:ea charset="-122" panose="03000509000000000000" pitchFamily="65" typeface="方正大黑简体"/>
              </a:rPr>
              <a:t>1.3 实施建议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202130" y="2921494"/>
            <a:ext cx="1901382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20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实施建议一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3829218" y="2921494"/>
            <a:ext cx="1888149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20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实施建议二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513953" y="2921494"/>
            <a:ext cx="1787119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20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实施建议三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9148259" y="2921494"/>
            <a:ext cx="1721894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20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实施建议四</a:t>
            </a:r>
          </a:p>
        </p:txBody>
      </p:sp>
      <p:sp>
        <p:nvSpPr>
          <p:cNvPr id="51" name="梯形 50"/>
          <p:cNvSpPr/>
          <p:nvPr/>
        </p:nvSpPr>
        <p:spPr>
          <a:xfrm rot="5400000">
            <a:off x="437133" y="2781894"/>
            <a:ext cx="3431376" cy="2158982"/>
          </a:xfrm>
          <a:prstGeom prst="trapezoid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梯形 56"/>
          <p:cNvSpPr/>
          <p:nvPr/>
        </p:nvSpPr>
        <p:spPr>
          <a:xfrm rot="5400000">
            <a:off x="5691823" y="2781893"/>
            <a:ext cx="3431376" cy="2158982"/>
          </a:xfrm>
          <a:prstGeom prst="trapezoid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梯形 58"/>
          <p:cNvSpPr/>
          <p:nvPr/>
        </p:nvSpPr>
        <p:spPr>
          <a:xfrm rot="5400000">
            <a:off x="8293517" y="2781893"/>
            <a:ext cx="3431376" cy="2158982"/>
          </a:xfrm>
          <a:prstGeom prst="trapezoid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1" name="梯形 60"/>
          <p:cNvSpPr/>
          <p:nvPr/>
        </p:nvSpPr>
        <p:spPr>
          <a:xfrm rot="5400000">
            <a:off x="3057604" y="2781893"/>
            <a:ext cx="3431376" cy="2158982"/>
          </a:xfrm>
          <a:prstGeom prst="trapezoid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2" name="文本框 61"/>
          <p:cNvSpPr txBox="1"/>
          <p:nvPr/>
        </p:nvSpPr>
        <p:spPr>
          <a:xfrm>
            <a:off x="1838790" y="2488757"/>
            <a:ext cx="62806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1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4459261" y="2488757"/>
            <a:ext cx="62806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2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7093480" y="2488757"/>
            <a:ext cx="62806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8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3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9695174" y="2488757"/>
            <a:ext cx="62806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4</a:t>
            </a:r>
          </a:p>
        </p:txBody>
      </p:sp>
    </p:spTree>
    <p:extLst>
      <p:ext uri="{BB962C8B-B14F-4D97-AF65-F5344CB8AC3E}">
        <p14:creationId val="103657774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7" name="图片 286"/>
          <p:cNvPicPr>
            <a:picLocks noChangeAspect="1"/>
          </p:cNvPicPr>
          <p:nvPr/>
        </p:nvPicPr>
        <p:blipFill>
          <a:blip r:embed="rId2"/>
          <a:srcRect b="2657" l="5055" r="2690" t="2160"/>
          <a:stretch>
            <a:fillRect/>
          </a:stretch>
        </p:blipFill>
        <p:spPr>
          <a:xfrm>
            <a:off x="0" y="-19050"/>
            <a:ext cx="12192000" cy="6907598"/>
          </a:xfrm>
          <a:prstGeom prst="rect">
            <a:avLst/>
          </a:prstGeom>
        </p:spPr>
      </p:pic>
      <p:sp>
        <p:nvSpPr>
          <p:cNvPr id="9" name="直角三角形 8"/>
          <p:cNvSpPr/>
          <p:nvPr/>
        </p:nvSpPr>
        <p:spPr>
          <a:xfrm flipH="1" rot="5400000">
            <a:off x="1934969" y="593917"/>
            <a:ext cx="4359660" cy="8229602"/>
          </a:xfrm>
          <a:prstGeom prst="rtTriangle">
            <a:avLst/>
          </a:prstGeom>
          <a:solidFill>
            <a:schemeClr val="bg2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直角三角形 9"/>
          <p:cNvSpPr/>
          <p:nvPr/>
        </p:nvSpPr>
        <p:spPr>
          <a:xfrm flipH="1">
            <a:off x="-2" y="908050"/>
            <a:ext cx="12192002" cy="5980498"/>
          </a:xfrm>
          <a:prstGeom prst="rtTriangl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文本框 12"/>
          <p:cNvSpPr txBox="1"/>
          <p:nvPr/>
        </p:nvSpPr>
        <p:spPr>
          <a:xfrm>
            <a:off x="3040699" y="2264301"/>
            <a:ext cx="6110602" cy="2773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8800">
                <a:solidFill>
                  <a:srgbClr val="FFC000"/>
                </a:solidFill>
                <a:latin charset="-122" panose="03000509000000000000" pitchFamily="65" typeface="方正大黑简体"/>
                <a:ea charset="-122" panose="03000509000000000000" pitchFamily="65" typeface="方正大黑简体"/>
              </a:rPr>
              <a:t>2016 更 精彩</a:t>
            </a:r>
          </a:p>
        </p:txBody>
      </p:sp>
      <p:grpSp>
        <p:nvGrpSpPr>
          <p:cNvPr id="5" name="组合 4"/>
          <p:cNvGrpSpPr/>
          <p:nvPr/>
        </p:nvGrpSpPr>
        <p:grpSpPr>
          <a:xfrm rot="13975182">
            <a:off x="8468598" y="1389248"/>
            <a:ext cx="1354028" cy="1419488"/>
            <a:chOff x="8090235" y="3880211"/>
            <a:chExt cx="1354028" cy="1419488"/>
          </a:xfrm>
        </p:grpSpPr>
        <p:sp>
          <p:nvSpPr>
            <p:cNvPr id="16" name="等腰三角形 15"/>
            <p:cNvSpPr/>
            <p:nvPr/>
          </p:nvSpPr>
          <p:spPr>
            <a:xfrm rot="18941696">
              <a:off x="8216431" y="4752257"/>
              <a:ext cx="266912" cy="23009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C20F"/>
                </a:solidFill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3678182">
              <a:off x="8062840" y="3907606"/>
              <a:ext cx="397226" cy="342435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C20F"/>
                </a:solidFill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9480000">
              <a:off x="8803940" y="4800383"/>
              <a:ext cx="266912" cy="23009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C20F"/>
                </a:solidFill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 rot="8977127">
              <a:off x="8997555" y="4965082"/>
              <a:ext cx="446708" cy="334617"/>
              <a:chOff x="2822785" y="1265179"/>
              <a:chExt cx="930073" cy="696693"/>
            </a:xfrm>
            <a:solidFill>
              <a:srgbClr val="FFC000"/>
            </a:solidFill>
          </p:grpSpPr>
          <p:sp>
            <p:nvSpPr>
              <p:cNvPr id="21" name="等腰三角形 20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FC20F"/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FC20F"/>
                  </a:solidFill>
                </a:endParaRPr>
              </a:p>
            </p:txBody>
          </p:sp>
        </p:grpSp>
      </p:grpSp>
      <p:sp>
        <p:nvSpPr>
          <p:cNvPr id="14" name="文本框 13"/>
          <p:cNvSpPr txBox="1"/>
          <p:nvPr/>
        </p:nvSpPr>
        <p:spPr>
          <a:xfrm>
            <a:off x="5179901" y="4600135"/>
            <a:ext cx="287322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200">
                <a:solidFill>
                  <a:schemeClr val="bg1"/>
                </a:solidFill>
                <a:latin charset="-122" panose="03000509000000000000" pitchFamily="65" typeface="方正大黑简体"/>
                <a:ea charset="-122" panose="03000509000000000000" pitchFamily="65" typeface="方正大黑简体"/>
              </a:rPr>
              <a:t>谢谢聆听！</a:t>
            </a:r>
          </a:p>
        </p:txBody>
      </p:sp>
    </p:spTree>
    <p:extLst>
      <p:ext uri="{BB962C8B-B14F-4D97-AF65-F5344CB8AC3E}">
        <p14:creationId val="300139008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13855"/>
            <a:ext cx="12192000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rcRect b="2657" l="5055" r="58234" t="2160"/>
          <a:stretch>
            <a:fillRect/>
          </a:stretch>
        </p:blipFill>
        <p:spPr>
          <a:xfrm>
            <a:off x="1" y="0"/>
            <a:ext cx="4857749" cy="6916424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8934945" y="602564"/>
            <a:ext cx="2361882" cy="400110"/>
            <a:chOff x="893113" y="594993"/>
            <a:chExt cx="2361882" cy="400110"/>
          </a:xfrm>
        </p:grpSpPr>
        <p:sp>
          <p:nvSpPr>
            <p:cNvPr id="45" name="文本框 44"/>
            <p:cNvSpPr txBox="1"/>
            <p:nvPr/>
          </p:nvSpPr>
          <p:spPr>
            <a:xfrm>
              <a:off x="893113" y="594993"/>
              <a:ext cx="236188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rgbClr val="756F67"/>
                  </a:solidFill>
                  <a:latin charset="-122" panose="03000509000000000000" pitchFamily="65" typeface="方正大黑简体"/>
                  <a:ea charset="-122" panose="03000509000000000000" pitchFamily="65" typeface="方正大黑简体"/>
                </a:rPr>
                <a:t>2015年度总结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3999" y="668740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矩形 46"/>
            <p:cNvSpPr/>
            <p:nvPr/>
          </p:nvSpPr>
          <p:spPr>
            <a:xfrm>
              <a:off x="2901034" y="672977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8" name="直角三角形 47"/>
          <p:cNvSpPr/>
          <p:nvPr/>
        </p:nvSpPr>
        <p:spPr>
          <a:xfrm flipH="1" rot="10800000">
            <a:off x="0" y="-4"/>
            <a:ext cx="746760" cy="709262"/>
          </a:xfrm>
          <a:prstGeom prst="rtTriangle">
            <a:avLst/>
          </a:prstGeom>
          <a:solidFill>
            <a:schemeClr val="bg2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直角三角形 23"/>
          <p:cNvSpPr/>
          <p:nvPr/>
        </p:nvSpPr>
        <p:spPr>
          <a:xfrm flipH="1">
            <a:off x="4084319" y="6162579"/>
            <a:ext cx="772062" cy="733293"/>
          </a:xfrm>
          <a:prstGeom prst="rtTriangle">
            <a:avLst/>
          </a:prstGeom>
          <a:solidFill>
            <a:schemeClr val="bg2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3" name="组合 12"/>
          <p:cNvGrpSpPr/>
          <p:nvPr/>
        </p:nvGrpSpPr>
        <p:grpSpPr>
          <a:xfrm>
            <a:off x="7697469" y="3191069"/>
            <a:ext cx="2165132" cy="523220"/>
            <a:chOff x="9116370" y="3230469"/>
            <a:chExt cx="2165132" cy="523220"/>
          </a:xfrm>
        </p:grpSpPr>
        <p:sp>
          <p:nvSpPr>
            <p:cNvPr id="5" name="文本框 4"/>
            <p:cNvSpPr txBox="1"/>
            <p:nvPr/>
          </p:nvSpPr>
          <p:spPr>
            <a:xfrm>
              <a:off x="9494746" y="3230469"/>
              <a:ext cx="1786757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800">
                  <a:solidFill>
                    <a:srgbClr val="756F67"/>
                  </a:solidFill>
                  <a:latin charset="-122" panose="03000509000000000000" pitchFamily="65" typeface="方正大黑简体"/>
                  <a:ea charset="-122" panose="03000509000000000000" pitchFamily="65" typeface="方正大黑简体"/>
                </a:rPr>
                <a:t>工作回顾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9116371" y="3230469"/>
              <a:ext cx="427026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800">
                  <a:solidFill>
                    <a:srgbClr val="756F67"/>
                  </a:solidFill>
                  <a:latin charset="-122" panose="03000509000000000000" pitchFamily="65" typeface="方正大黑简体"/>
                  <a:ea charset="-122" panose="03000509000000000000" pitchFamily="65" typeface="方正大黑简体"/>
                </a:rPr>
                <a:t>2.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697469" y="4089690"/>
            <a:ext cx="2165132" cy="523220"/>
            <a:chOff x="9116370" y="4089690"/>
            <a:chExt cx="2165132" cy="523220"/>
          </a:xfrm>
        </p:grpSpPr>
        <p:sp>
          <p:nvSpPr>
            <p:cNvPr id="8" name="文本框 7"/>
            <p:cNvSpPr txBox="1"/>
            <p:nvPr/>
          </p:nvSpPr>
          <p:spPr>
            <a:xfrm>
              <a:off x="9494746" y="4089690"/>
              <a:ext cx="1786757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800">
                  <a:solidFill>
                    <a:srgbClr val="756F67"/>
                  </a:solidFill>
                  <a:latin charset="-122" panose="03000509000000000000" pitchFamily="65" typeface="方正大黑简体"/>
                  <a:ea charset="-122" panose="03000509000000000000" pitchFamily="65" typeface="方正大黑简体"/>
                </a:rPr>
                <a:t>问题汇总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9116371" y="4089690"/>
              <a:ext cx="427026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800">
                  <a:solidFill>
                    <a:srgbClr val="756F67"/>
                  </a:solidFill>
                  <a:latin charset="-122" panose="03000509000000000000" pitchFamily="65" typeface="方正大黑简体"/>
                  <a:ea charset="-122" panose="03000509000000000000" pitchFamily="65" typeface="方正大黑简体"/>
                </a:rPr>
                <a:t>3.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697469" y="2292448"/>
            <a:ext cx="2165132" cy="523220"/>
            <a:chOff x="9116370" y="2292448"/>
            <a:chExt cx="2165132" cy="523220"/>
          </a:xfrm>
        </p:grpSpPr>
        <p:sp>
          <p:nvSpPr>
            <p:cNvPr id="4" name="文本框 3"/>
            <p:cNvSpPr txBox="1"/>
            <p:nvPr/>
          </p:nvSpPr>
          <p:spPr>
            <a:xfrm>
              <a:off x="9494746" y="2292448"/>
              <a:ext cx="1786757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800">
                  <a:solidFill>
                    <a:srgbClr val="756F67"/>
                  </a:solidFill>
                  <a:latin charset="-122" panose="03000509000000000000" pitchFamily="65" typeface="方正大黑简体"/>
                  <a:ea charset="-122" panose="03000509000000000000" pitchFamily="65" typeface="方正大黑简体"/>
                </a:rPr>
                <a:t>经营指标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9116371" y="2292448"/>
              <a:ext cx="427026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800">
                  <a:solidFill>
                    <a:srgbClr val="756F67"/>
                  </a:solidFill>
                  <a:latin charset="-122" panose="03000509000000000000" pitchFamily="65" typeface="方正大黑简体"/>
                  <a:ea charset="-122" panose="03000509000000000000" pitchFamily="65" typeface="方正大黑简体"/>
                </a:rPr>
                <a:t>1.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200407" y="2551143"/>
            <a:ext cx="1791186" cy="1783424"/>
            <a:chOff x="5200407" y="2551143"/>
            <a:chExt cx="1791186" cy="1783424"/>
          </a:xfrm>
        </p:grpSpPr>
        <p:sp>
          <p:nvSpPr>
            <p:cNvPr id="26" name="文本框 25"/>
            <p:cNvSpPr txBox="1"/>
            <p:nvPr/>
          </p:nvSpPr>
          <p:spPr>
            <a:xfrm>
              <a:off x="5201226" y="3105835"/>
              <a:ext cx="1789549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3600">
                  <a:solidFill>
                    <a:srgbClr val="756F67"/>
                  </a:solidFill>
                  <a:latin charset="-122" panose="03000509000000000000" pitchFamily="65" typeface="方正大黑简体"/>
                  <a:ea charset="-122" panose="03000509000000000000" pitchFamily="65" typeface="方正大黑简体"/>
                </a:rPr>
                <a:t>目录 1</a:t>
              </a:r>
            </a:p>
          </p:txBody>
        </p:sp>
        <p:sp>
          <p:nvSpPr>
            <p:cNvPr id="28" name="椭圆 27"/>
            <p:cNvSpPr/>
            <p:nvPr/>
          </p:nvSpPr>
          <p:spPr>
            <a:xfrm>
              <a:off x="5200407" y="2551143"/>
              <a:ext cx="1791186" cy="1783424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756F67"/>
                </a:solidFill>
              </a:endParaRPr>
            </a:p>
          </p:txBody>
        </p:sp>
      </p:grpSp>
    </p:spTree>
    <p:extLst>
      <p:ext uri="{BB962C8B-B14F-4D97-AF65-F5344CB8AC3E}">
        <p14:creationId val="1296661334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756F67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07225" y="3075057"/>
            <a:ext cx="3351447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4000">
                <a:solidFill>
                  <a:srgbClr val="756F67"/>
                </a:solidFill>
                <a:latin charset="-122" panose="03000509000000000000" pitchFamily="65" typeface="方正大黑简体"/>
                <a:ea charset="-122" panose="03000509000000000000" pitchFamily="65" typeface="方正大黑简体"/>
              </a:rPr>
              <a:t>1. 经营指标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8934945" y="602564"/>
            <a:ext cx="2361882" cy="400110"/>
            <a:chOff x="893113" y="594993"/>
            <a:chExt cx="2361882" cy="400110"/>
          </a:xfrm>
        </p:grpSpPr>
        <p:sp>
          <p:nvSpPr>
            <p:cNvPr id="45" name="文本框 44"/>
            <p:cNvSpPr txBox="1"/>
            <p:nvPr/>
          </p:nvSpPr>
          <p:spPr>
            <a:xfrm>
              <a:off x="893113" y="594993"/>
              <a:ext cx="236188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rgbClr val="756F67"/>
                  </a:solidFill>
                  <a:latin charset="-122" panose="03000509000000000000" pitchFamily="65" typeface="方正大黑简体"/>
                  <a:ea charset="-122" panose="03000509000000000000" pitchFamily="65" typeface="方正大黑简体"/>
                </a:rPr>
                <a:t>2015年度总结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3999" y="668740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矩形 46"/>
            <p:cNvSpPr/>
            <p:nvPr/>
          </p:nvSpPr>
          <p:spPr>
            <a:xfrm>
              <a:off x="2901034" y="672977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5" name="等腰三角形 24"/>
          <p:cNvSpPr/>
          <p:nvPr/>
        </p:nvSpPr>
        <p:spPr>
          <a:xfrm rot="5400000">
            <a:off x="4040225" y="2499422"/>
            <a:ext cx="2156621" cy="1859156"/>
          </a:xfrm>
          <a:prstGeom prst="triangle">
            <a:avLst/>
          </a:prstGeom>
          <a:blipFill dpi="0" rotWithShape="0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0" name="直角三角形 49"/>
          <p:cNvSpPr/>
          <p:nvPr/>
        </p:nvSpPr>
        <p:spPr>
          <a:xfrm flipH="1" flipV="1" rot="3607112">
            <a:off x="3253999" y="2891776"/>
            <a:ext cx="1869916" cy="1074445"/>
          </a:xfrm>
          <a:prstGeom prst="rtTriangle">
            <a:avLst/>
          </a:prstGeom>
          <a:solidFill>
            <a:schemeClr val="bg2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1" name="组合 10"/>
          <p:cNvGrpSpPr/>
          <p:nvPr/>
        </p:nvGrpSpPr>
        <p:grpSpPr>
          <a:xfrm rot="15665792">
            <a:off x="992120" y="3986102"/>
            <a:ext cx="1354028" cy="1419488"/>
            <a:chOff x="8090235" y="3880211"/>
            <a:chExt cx="1354028" cy="1419488"/>
          </a:xfrm>
        </p:grpSpPr>
        <p:sp>
          <p:nvSpPr>
            <p:cNvPr id="12" name="等腰三角形 11"/>
            <p:cNvSpPr/>
            <p:nvPr/>
          </p:nvSpPr>
          <p:spPr>
            <a:xfrm rot="18941696">
              <a:off x="8216431" y="4752257"/>
              <a:ext cx="266912" cy="23009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C20F"/>
                </a:solidFill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3678182">
              <a:off x="8062840" y="3907606"/>
              <a:ext cx="397226" cy="342435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C20F"/>
                </a:solidFill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9480000">
              <a:off x="8803940" y="4800383"/>
              <a:ext cx="266912" cy="23009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C20F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 rot="8977127">
              <a:off x="8997555" y="4965082"/>
              <a:ext cx="446708" cy="334617"/>
              <a:chOff x="2822785" y="1265179"/>
              <a:chExt cx="930073" cy="696693"/>
            </a:xfrm>
            <a:solidFill>
              <a:srgbClr val="FFC000"/>
            </a:solidFill>
          </p:grpSpPr>
          <p:sp>
            <p:nvSpPr>
              <p:cNvPr id="16" name="等腰三角形 15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FC20F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FC20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val="197979779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-47297"/>
            <a:ext cx="12192000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300000000000000" pitchFamily="34" typeface="冬青黑体简体中文 W3"/>
              <a:ea charset="-122" panose="020b0300000000000000" pitchFamily="34" typeface="冬青黑体简体中文 W3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8934945" y="602564"/>
            <a:ext cx="2361882" cy="400110"/>
            <a:chOff x="893113" y="594993"/>
            <a:chExt cx="2361882" cy="400110"/>
          </a:xfrm>
        </p:grpSpPr>
        <p:sp>
          <p:nvSpPr>
            <p:cNvPr id="45" name="文本框 44"/>
            <p:cNvSpPr txBox="1"/>
            <p:nvPr/>
          </p:nvSpPr>
          <p:spPr>
            <a:xfrm>
              <a:off x="893113" y="594993"/>
              <a:ext cx="236188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rgbClr val="756F67"/>
                  </a:solidFill>
                  <a:latin charset="-122" panose="03000509000000000000" pitchFamily="65" typeface="方正大黑简体"/>
                  <a:ea charset="-122" panose="03000509000000000000" pitchFamily="65" typeface="方正大黑简体"/>
                </a:rPr>
                <a:t>2015年度总结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3999" y="668740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矩形 46"/>
            <p:cNvSpPr/>
            <p:nvPr/>
          </p:nvSpPr>
          <p:spPr>
            <a:xfrm>
              <a:off x="2901034" y="672977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521325" y="1190721"/>
            <a:ext cx="51493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756F67"/>
                </a:solidFill>
                <a:latin charset="-122" panose="03000509000000000000" pitchFamily="65" typeface="方正大黑简体"/>
                <a:ea charset="-122" panose="03000509000000000000" pitchFamily="65" typeface="方正大黑简体"/>
              </a:rPr>
              <a:t>1.1 业务一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256978" y="3031658"/>
            <a:ext cx="439948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0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1000.00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61841" y="2113012"/>
            <a:ext cx="411285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收入（单位：万元）</a:t>
            </a:r>
          </a:p>
        </p:txBody>
      </p:sp>
      <p:sp>
        <p:nvSpPr>
          <p:cNvPr id="20" name="矩形 19"/>
          <p:cNvSpPr/>
          <p:nvPr/>
        </p:nvSpPr>
        <p:spPr>
          <a:xfrm>
            <a:off x="1754602" y="2561997"/>
            <a:ext cx="6154433" cy="41600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756F67"/>
              </a:solidFill>
              <a:latin charset="-122" panose="020b0300000000000000" pitchFamily="34" typeface="冬青黑体简体中文 W3"/>
              <a:ea charset="-122" panose="020b0300000000000000" pitchFamily="34" typeface="冬青黑体简体中文 W3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54602" y="3023709"/>
            <a:ext cx="3493273" cy="416009"/>
          </a:xfrm>
          <a:prstGeom prst="rect">
            <a:avLst/>
          </a:prstGeom>
          <a:solidFill>
            <a:srgbClr val="756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756F67"/>
              </a:solidFill>
              <a:latin charset="-122" panose="020b0300000000000000" pitchFamily="34" typeface="冬青黑体简体中文 W3"/>
              <a:ea charset="-122" panose="020b0300000000000000" pitchFamily="34" typeface="冬青黑体简体中文 W3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-68334" y="2569946"/>
            <a:ext cx="284948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0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2015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25041" y="3022833"/>
            <a:ext cx="222724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0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2014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103717" y="2617505"/>
            <a:ext cx="447867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0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1100.00 +10%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861841" y="4220343"/>
            <a:ext cx="411285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利润（单位：万元）</a:t>
            </a:r>
          </a:p>
        </p:txBody>
      </p:sp>
      <p:sp>
        <p:nvSpPr>
          <p:cNvPr id="65" name="矩形 64"/>
          <p:cNvSpPr/>
          <p:nvPr/>
        </p:nvSpPr>
        <p:spPr>
          <a:xfrm>
            <a:off x="1754602" y="4669328"/>
            <a:ext cx="6154433" cy="41600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756F67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1754602" y="5131040"/>
            <a:ext cx="3493273" cy="416009"/>
          </a:xfrm>
          <a:prstGeom prst="rect">
            <a:avLst/>
          </a:prstGeom>
          <a:solidFill>
            <a:srgbClr val="756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756F67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-68334" y="4677277"/>
            <a:ext cx="284948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0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2015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225041" y="5130164"/>
            <a:ext cx="222724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0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2014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7103717" y="4724836"/>
            <a:ext cx="447867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0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1100.00 +10%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256978" y="5111335"/>
            <a:ext cx="439948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0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1000.00</a:t>
            </a:r>
          </a:p>
        </p:txBody>
      </p:sp>
    </p:spTree>
    <p:extLst>
      <p:ext uri="{BB962C8B-B14F-4D97-AF65-F5344CB8AC3E}">
        <p14:creationId val="2041882239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55" y="-21824"/>
            <a:ext cx="12192000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4" name="组合 43"/>
          <p:cNvGrpSpPr/>
          <p:nvPr/>
        </p:nvGrpSpPr>
        <p:grpSpPr>
          <a:xfrm>
            <a:off x="8934945" y="602564"/>
            <a:ext cx="2361882" cy="400110"/>
            <a:chOff x="893113" y="594993"/>
            <a:chExt cx="2361882" cy="400110"/>
          </a:xfrm>
        </p:grpSpPr>
        <p:sp>
          <p:nvSpPr>
            <p:cNvPr id="45" name="文本框 44"/>
            <p:cNvSpPr txBox="1"/>
            <p:nvPr/>
          </p:nvSpPr>
          <p:spPr>
            <a:xfrm>
              <a:off x="893113" y="594993"/>
              <a:ext cx="236188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rgbClr val="756F67"/>
                  </a:solidFill>
                  <a:latin charset="-122" panose="03000509000000000000" pitchFamily="65" typeface="方正大黑简体"/>
                  <a:ea charset="-122" panose="03000509000000000000" pitchFamily="65" typeface="方正大黑简体"/>
                </a:rPr>
                <a:t>2015年度总结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3999" y="668740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矩形 46"/>
            <p:cNvSpPr/>
            <p:nvPr/>
          </p:nvSpPr>
          <p:spPr>
            <a:xfrm>
              <a:off x="2901034" y="672977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521325" y="1190721"/>
            <a:ext cx="51493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756F67"/>
                </a:solidFill>
                <a:latin charset="-122" panose="03000509000000000000" pitchFamily="65" typeface="方正大黑简体"/>
                <a:ea charset="-122" panose="03000509000000000000" pitchFamily="65" typeface="方正大黑简体"/>
              </a:rPr>
              <a:t>1.2 业务二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180779" y="3031658"/>
            <a:ext cx="439948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000">
                <a:latin charset="-122" panose="03000509000000000000" pitchFamily="65" typeface="方正大黑简体"/>
                <a:ea charset="-122" panose="03000509000000000000" pitchFamily="65" typeface="方正大黑简体"/>
              </a:rPr>
              <a:t>XXX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066795" y="2113012"/>
            <a:ext cx="411285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管理费用（单位：万元）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593209" y="5229068"/>
            <a:ext cx="209208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机构1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977516" y="5229068"/>
            <a:ext cx="222724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机构2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761135" y="2883178"/>
            <a:ext cx="1756229" cy="1756229"/>
            <a:chOff x="1185877" y="2615156"/>
            <a:chExt cx="1756229" cy="1756229"/>
          </a:xfrm>
        </p:grpSpPr>
        <p:sp>
          <p:nvSpPr>
            <p:cNvPr id="80" name="饼形 79"/>
            <p:cNvSpPr/>
            <p:nvPr/>
          </p:nvSpPr>
          <p:spPr>
            <a:xfrm flipH="1">
              <a:off x="1185877" y="2615156"/>
              <a:ext cx="1756229" cy="1756229"/>
            </a:xfrm>
            <a:prstGeom prst="pie">
              <a:avLst>
                <a:gd fmla="val 1036536" name="adj1"/>
                <a:gd fmla="val 16200000" name="adj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1" name="饼形 80"/>
            <p:cNvSpPr/>
            <p:nvPr/>
          </p:nvSpPr>
          <p:spPr>
            <a:xfrm>
              <a:off x="1185877" y="2615156"/>
              <a:ext cx="1756229" cy="1756229"/>
            </a:xfrm>
            <a:prstGeom prst="pie">
              <a:avLst>
                <a:gd fmla="val 9710838" name="adj1"/>
                <a:gd fmla="val 16200000" name="adj2"/>
              </a:avLst>
            </a:prstGeom>
            <a:solidFill>
              <a:srgbClr val="756F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217886" y="2883177"/>
            <a:ext cx="1756229" cy="1756230"/>
            <a:chOff x="3732086" y="2009075"/>
            <a:chExt cx="1756229" cy="1756230"/>
          </a:xfrm>
        </p:grpSpPr>
        <p:sp>
          <p:nvSpPr>
            <p:cNvPr id="82" name="饼形 81"/>
            <p:cNvSpPr/>
            <p:nvPr/>
          </p:nvSpPr>
          <p:spPr>
            <a:xfrm flipH="1">
              <a:off x="3732086" y="2009075"/>
              <a:ext cx="1756229" cy="1756229"/>
            </a:xfrm>
            <a:prstGeom prst="pie">
              <a:avLst>
                <a:gd fmla="val 2991206" name="adj1"/>
                <a:gd fmla="val 16200000" name="adj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3" name="饼形 82"/>
            <p:cNvSpPr/>
            <p:nvPr/>
          </p:nvSpPr>
          <p:spPr>
            <a:xfrm>
              <a:off x="3732086" y="2009076"/>
              <a:ext cx="1756229" cy="1756229"/>
            </a:xfrm>
            <a:prstGeom prst="pie">
              <a:avLst>
                <a:gd fmla="val 7708973" name="adj1"/>
                <a:gd fmla="val 16200000" name="adj2"/>
              </a:avLst>
            </a:prstGeom>
            <a:solidFill>
              <a:srgbClr val="756F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655924" y="2883178"/>
            <a:ext cx="1756229" cy="1756229"/>
            <a:chOff x="6371946" y="2051134"/>
            <a:chExt cx="1756229" cy="1756229"/>
          </a:xfrm>
        </p:grpSpPr>
        <p:sp>
          <p:nvSpPr>
            <p:cNvPr id="84" name="饼形 83"/>
            <p:cNvSpPr/>
            <p:nvPr/>
          </p:nvSpPr>
          <p:spPr>
            <a:xfrm flipH="1">
              <a:off x="6371946" y="2051134"/>
              <a:ext cx="1756229" cy="1756229"/>
            </a:xfrm>
            <a:prstGeom prst="pie">
              <a:avLst>
                <a:gd fmla="val 19870773" name="adj1"/>
                <a:gd fmla="val 16200000" name="adj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5" name="饼形 84"/>
            <p:cNvSpPr/>
            <p:nvPr/>
          </p:nvSpPr>
          <p:spPr>
            <a:xfrm>
              <a:off x="6371946" y="2051134"/>
              <a:ext cx="1756229" cy="1756229"/>
            </a:xfrm>
            <a:prstGeom prst="pie">
              <a:avLst>
                <a:gd fmla="val 12523779" name="adj1"/>
                <a:gd fmla="val 16200000" name="adj2"/>
              </a:avLst>
            </a:prstGeom>
            <a:solidFill>
              <a:srgbClr val="756F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86" name="文本框 85"/>
          <p:cNvSpPr txBox="1"/>
          <p:nvPr/>
        </p:nvSpPr>
        <p:spPr>
          <a:xfrm>
            <a:off x="8087075" y="5229068"/>
            <a:ext cx="284948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机构3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2168963" y="3561192"/>
            <a:ext cx="184456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0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30%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9097060" y="3561192"/>
            <a:ext cx="184456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0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20%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5623149" y="3561192"/>
            <a:ext cx="186548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0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45%</a:t>
            </a:r>
          </a:p>
        </p:txBody>
      </p:sp>
    </p:spTree>
    <p:extLst>
      <p:ext uri="{BB962C8B-B14F-4D97-AF65-F5344CB8AC3E}">
        <p14:creationId val="246008488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15779" y="7673"/>
            <a:ext cx="12192000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6107225" y="3075057"/>
            <a:ext cx="3351447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4000">
                <a:solidFill>
                  <a:srgbClr val="756F67"/>
                </a:solidFill>
                <a:latin charset="-122" panose="03000509000000000000" pitchFamily="65" typeface="方正大黑简体"/>
                <a:ea charset="-122" panose="03000509000000000000" pitchFamily="65" typeface="方正大黑简体"/>
              </a:rPr>
              <a:t>2. 工作回顾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8934945" y="602564"/>
            <a:ext cx="2361882" cy="400110"/>
            <a:chOff x="893113" y="594993"/>
            <a:chExt cx="2361882" cy="400110"/>
          </a:xfrm>
        </p:grpSpPr>
        <p:sp>
          <p:nvSpPr>
            <p:cNvPr id="45" name="文本框 44"/>
            <p:cNvSpPr txBox="1"/>
            <p:nvPr/>
          </p:nvSpPr>
          <p:spPr>
            <a:xfrm>
              <a:off x="893113" y="594993"/>
              <a:ext cx="236188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rgbClr val="756F67"/>
                  </a:solidFill>
                  <a:latin charset="-122" panose="03000509000000000000" pitchFamily="65" typeface="方正大黑简体"/>
                  <a:ea charset="-122" panose="03000509000000000000" pitchFamily="65" typeface="方正大黑简体"/>
                </a:rPr>
                <a:t>2015年度总结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3999" y="668740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矩形 46"/>
            <p:cNvSpPr/>
            <p:nvPr/>
          </p:nvSpPr>
          <p:spPr>
            <a:xfrm>
              <a:off x="2901034" y="672977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5" name="等腰三角形 24"/>
          <p:cNvSpPr/>
          <p:nvPr/>
        </p:nvSpPr>
        <p:spPr>
          <a:xfrm rot="5400000">
            <a:off x="4040225" y="2499422"/>
            <a:ext cx="2156621" cy="1859156"/>
          </a:xfrm>
          <a:prstGeom prst="triangle">
            <a:avLst/>
          </a:prstGeom>
          <a:blipFill dpi="0" rotWithShape="0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0" name="直角三角形 49"/>
          <p:cNvSpPr/>
          <p:nvPr/>
        </p:nvSpPr>
        <p:spPr>
          <a:xfrm flipH="1" flipV="1" rot="3607112">
            <a:off x="3253999" y="2891776"/>
            <a:ext cx="1869916" cy="1074445"/>
          </a:xfrm>
          <a:prstGeom prst="rtTriangle">
            <a:avLst/>
          </a:prstGeom>
          <a:solidFill>
            <a:schemeClr val="bg2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1" name="组合 10"/>
          <p:cNvGrpSpPr/>
          <p:nvPr/>
        </p:nvGrpSpPr>
        <p:grpSpPr>
          <a:xfrm rot="15665792">
            <a:off x="992120" y="3986102"/>
            <a:ext cx="1354028" cy="1419488"/>
            <a:chOff x="8090235" y="3880211"/>
            <a:chExt cx="1354028" cy="1419488"/>
          </a:xfrm>
        </p:grpSpPr>
        <p:sp>
          <p:nvSpPr>
            <p:cNvPr id="12" name="等腰三角形 11"/>
            <p:cNvSpPr/>
            <p:nvPr/>
          </p:nvSpPr>
          <p:spPr>
            <a:xfrm rot="18941696">
              <a:off x="8216431" y="4752257"/>
              <a:ext cx="266912" cy="23009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C20F"/>
                </a:solidFill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3678182">
              <a:off x="8062840" y="3907606"/>
              <a:ext cx="397226" cy="342435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C20F"/>
                </a:solidFill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9480000">
              <a:off x="8803940" y="4800383"/>
              <a:ext cx="266912" cy="23009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C20F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 rot="8977127">
              <a:off x="8997555" y="4965082"/>
              <a:ext cx="446708" cy="334617"/>
              <a:chOff x="2822785" y="1265179"/>
              <a:chExt cx="930073" cy="696693"/>
            </a:xfrm>
            <a:solidFill>
              <a:srgbClr val="FFC000"/>
            </a:solidFill>
          </p:grpSpPr>
          <p:sp>
            <p:nvSpPr>
              <p:cNvPr id="16" name="等腰三角形 15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FC20F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FC20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val="3208863065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rcRect b="2657" l="5055" r="86962" t="2160"/>
          <a:stretch>
            <a:fillRect/>
          </a:stretch>
        </p:blipFill>
        <p:spPr>
          <a:xfrm>
            <a:off x="1" y="0"/>
            <a:ext cx="1056289" cy="6916424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8934945" y="602564"/>
            <a:ext cx="2361882" cy="400110"/>
            <a:chOff x="893113" y="594993"/>
            <a:chExt cx="2361882" cy="400110"/>
          </a:xfrm>
        </p:grpSpPr>
        <p:sp>
          <p:nvSpPr>
            <p:cNvPr id="45" name="文本框 44"/>
            <p:cNvSpPr txBox="1"/>
            <p:nvPr/>
          </p:nvSpPr>
          <p:spPr>
            <a:xfrm>
              <a:off x="893113" y="594993"/>
              <a:ext cx="236188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rgbClr val="756F67"/>
                  </a:solidFill>
                  <a:latin charset="-122" panose="03000509000000000000" pitchFamily="65" typeface="方正大黑简体"/>
                  <a:ea charset="-122" panose="03000509000000000000" pitchFamily="65" typeface="方正大黑简体"/>
                </a:rPr>
                <a:t>2015年度总结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3999" y="668740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矩形 46"/>
            <p:cNvSpPr/>
            <p:nvPr/>
          </p:nvSpPr>
          <p:spPr>
            <a:xfrm>
              <a:off x="2901034" y="672977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973813" y="4846455"/>
            <a:ext cx="267024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756F67"/>
                </a:solidFill>
                <a:latin charset="-122" panose="03000509000000000000" pitchFamily="65" typeface="方正大黑简体"/>
                <a:ea charset="-122" panose="03000509000000000000" pitchFamily="65" typeface="方正大黑简体"/>
              </a:rPr>
              <a:t>2.4  第四部分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052643" y="2693577"/>
            <a:ext cx="249682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756F67"/>
                </a:solidFill>
                <a:latin charset="-122" panose="03000509000000000000" pitchFamily="65" typeface="方正大黑简体"/>
                <a:ea charset="-122" panose="03000509000000000000" pitchFamily="65" typeface="方正大黑简体"/>
              </a:rPr>
              <a:t>2.2  第二部分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2973813" y="3770016"/>
            <a:ext cx="267024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756F67"/>
                </a:solidFill>
                <a:latin charset="-122" panose="03000509000000000000" pitchFamily="65" typeface="方正大黑简体"/>
                <a:ea charset="-122" panose="03000509000000000000" pitchFamily="65" typeface="方正大黑简体"/>
              </a:rPr>
              <a:t>2.3  第三部分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026987" y="1617138"/>
            <a:ext cx="253824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756F67"/>
                </a:solidFill>
                <a:latin charset="-122" panose="03000509000000000000" pitchFamily="65" typeface="方正大黑简体"/>
                <a:ea charset="-122" panose="03000509000000000000" pitchFamily="65" typeface="方正大黑简体"/>
              </a:rPr>
              <a:t>2.1  第一部分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322879" y="1617138"/>
            <a:ext cx="260941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756F67"/>
                </a:solidFill>
                <a:latin charset="-122" panose="03000509000000000000" pitchFamily="65" typeface="方正大黑简体"/>
                <a:ea charset="-122" panose="03000509000000000000" pitchFamily="65" typeface="方正大黑简体"/>
              </a:rPr>
              <a:t>2.5  第五部分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322856" y="2730344"/>
            <a:ext cx="260941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756F67"/>
                </a:solidFill>
                <a:latin charset="-122" panose="03000509000000000000" pitchFamily="65" typeface="方正大黑简体"/>
                <a:ea charset="-122" panose="03000509000000000000" pitchFamily="65" typeface="方正大黑简体"/>
              </a:rPr>
              <a:t>2.6  第六部分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7259802" y="4870087"/>
            <a:ext cx="2751299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756F67"/>
                </a:solidFill>
                <a:latin charset="-122" panose="03000509000000000000" pitchFamily="65" typeface="方正大黑简体"/>
                <a:ea charset="-122" panose="03000509000000000000" pitchFamily="65" typeface="方正大黑简体"/>
              </a:rPr>
              <a:t>2.8  第八部分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7086371" y="3770016"/>
            <a:ext cx="305670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756F67"/>
                </a:solidFill>
                <a:latin charset="-122" panose="03000509000000000000" pitchFamily="65" typeface="方正大黑简体"/>
                <a:ea charset="-122" panose="03000509000000000000" pitchFamily="65" typeface="方正大黑简体"/>
              </a:rPr>
              <a:t>2.7  第七部分</a:t>
            </a:r>
          </a:p>
        </p:txBody>
      </p:sp>
      <p:grpSp>
        <p:nvGrpSpPr>
          <p:cNvPr id="78" name="组合 77"/>
          <p:cNvGrpSpPr/>
          <p:nvPr/>
        </p:nvGrpSpPr>
        <p:grpSpPr>
          <a:xfrm rot="13975182">
            <a:off x="5509944" y="2457234"/>
            <a:ext cx="1354028" cy="1419488"/>
            <a:chOff x="8090235" y="3880211"/>
            <a:chExt cx="1354028" cy="1419488"/>
          </a:xfrm>
        </p:grpSpPr>
        <p:sp>
          <p:nvSpPr>
            <p:cNvPr id="79" name="等腰三角形 78"/>
            <p:cNvSpPr/>
            <p:nvPr/>
          </p:nvSpPr>
          <p:spPr>
            <a:xfrm rot="18941696">
              <a:off x="8216431" y="4752257"/>
              <a:ext cx="266912" cy="23009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C20F"/>
                </a:solidFill>
              </a:endParaRPr>
            </a:p>
          </p:txBody>
        </p:sp>
        <p:sp>
          <p:nvSpPr>
            <p:cNvPr id="80" name="等腰三角形 79"/>
            <p:cNvSpPr/>
            <p:nvPr/>
          </p:nvSpPr>
          <p:spPr>
            <a:xfrm rot="3678182">
              <a:off x="8062840" y="3907606"/>
              <a:ext cx="397226" cy="342435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C20F"/>
                </a:solidFill>
              </a:endParaRPr>
            </a:p>
          </p:txBody>
        </p:sp>
        <p:sp>
          <p:nvSpPr>
            <p:cNvPr id="81" name="等腰三角形 80"/>
            <p:cNvSpPr/>
            <p:nvPr/>
          </p:nvSpPr>
          <p:spPr>
            <a:xfrm rot="9480000">
              <a:off x="8803940" y="4800383"/>
              <a:ext cx="266912" cy="23009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C20F"/>
                </a:solidFill>
              </a:endParaRPr>
            </a:p>
          </p:txBody>
        </p:sp>
        <p:grpSp>
          <p:nvGrpSpPr>
            <p:cNvPr id="82" name="组合 81"/>
            <p:cNvGrpSpPr/>
            <p:nvPr/>
          </p:nvGrpSpPr>
          <p:grpSpPr>
            <a:xfrm rot="8977127">
              <a:off x="8997555" y="4965082"/>
              <a:ext cx="446708" cy="334617"/>
              <a:chOff x="2822785" y="1265179"/>
              <a:chExt cx="930073" cy="696693"/>
            </a:xfrm>
            <a:solidFill>
              <a:srgbClr val="FFC000"/>
            </a:solidFill>
          </p:grpSpPr>
          <p:sp>
            <p:nvSpPr>
              <p:cNvPr id="83" name="等腰三角形 82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FC20F"/>
                  </a:solidFill>
                </a:endParaRPr>
              </a:p>
            </p:txBody>
          </p:sp>
          <p:sp>
            <p:nvSpPr>
              <p:cNvPr id="84" name="等腰三角形 83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FC20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val="211827694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55" y="-21824"/>
            <a:ext cx="12192000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latin charset="-122" panose="03000509000000000000" pitchFamily="65" typeface="方正大黑简体"/>
                <a:ea charset="-122" panose="03000509000000000000" pitchFamily="65" typeface="方正大黑简体"/>
              </a:rPr>
              <a:t>客户服务部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8934945" y="602564"/>
            <a:ext cx="2361882" cy="400110"/>
            <a:chOff x="893113" y="594993"/>
            <a:chExt cx="2361882" cy="400110"/>
          </a:xfrm>
        </p:grpSpPr>
        <p:sp>
          <p:nvSpPr>
            <p:cNvPr id="45" name="文本框 44"/>
            <p:cNvSpPr txBox="1"/>
            <p:nvPr/>
          </p:nvSpPr>
          <p:spPr>
            <a:xfrm>
              <a:off x="893113" y="594993"/>
              <a:ext cx="236188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rgbClr val="756F67"/>
                  </a:solidFill>
                  <a:latin charset="-122" panose="03000509000000000000" pitchFamily="65" typeface="方正大黑简体"/>
                  <a:ea charset="-122" panose="03000509000000000000" pitchFamily="65" typeface="方正大黑简体"/>
                </a:rPr>
                <a:t>2015年度总结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3999" y="668740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矩形 46"/>
            <p:cNvSpPr/>
            <p:nvPr/>
          </p:nvSpPr>
          <p:spPr>
            <a:xfrm>
              <a:off x="2901034" y="672977"/>
              <a:ext cx="171124" cy="2393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521325" y="1190721"/>
            <a:ext cx="51493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756F67"/>
                </a:solidFill>
                <a:latin charset="-122" panose="03000509000000000000" pitchFamily="65" typeface="方正大黑简体"/>
                <a:ea charset="-122" panose="03000509000000000000" pitchFamily="65" typeface="方正大黑简体"/>
              </a:rPr>
              <a:t>2.1 第一部分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190802" y="4566921"/>
            <a:ext cx="115739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部门1</a:t>
            </a:r>
          </a:p>
        </p:txBody>
      </p:sp>
      <p:sp>
        <p:nvSpPr>
          <p:cNvPr id="40" name="任意多边形 39"/>
          <p:cNvSpPr/>
          <p:nvPr/>
        </p:nvSpPr>
        <p:spPr>
          <a:xfrm>
            <a:off x="1636694" y="3014125"/>
            <a:ext cx="1014465" cy="889238"/>
          </a:xfrm>
          <a:custGeom>
            <a:gdLst>
              <a:gd fmla="*/ 0 w 1014465" name="connsiteX0"/>
              <a:gd fmla="*/ 0 h 889238" name="connsiteY0"/>
              <a:gd fmla="*/ 1014465 w 1014465" name="connsiteX1"/>
              <a:gd fmla="*/ 0 h 889238" name="connsiteY1"/>
              <a:gd fmla="*/ 1014465 w 1014465" name="connsiteX2"/>
              <a:gd fmla="*/ 889238 h 889238" name="connsiteY2"/>
              <a:gd fmla="*/ 0 w 1014465" name="connsiteX3"/>
              <a:gd fmla="*/ 889238 h 889238" name="connsiteY3"/>
              <a:gd fmla="*/ 0 w 1014465" name="connsiteX4"/>
              <a:gd fmla="*/ 0 h 88923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889237" w="1014465">
                <a:moveTo>
                  <a:pt x="0" y="0"/>
                </a:moveTo>
                <a:lnTo>
                  <a:pt x="1014465" y="0"/>
                </a:lnTo>
                <a:lnTo>
                  <a:pt x="1014465" y="889238"/>
                </a:lnTo>
                <a:lnTo>
                  <a:pt x="0" y="8892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99020" lIns="99020" numCol="1" rIns="99020" spcCol="1270" spcFirstLastPara="0" tIns="99020" vert="horz" wrap="square">
            <a:noAutofit/>
          </a:bodyPr>
          <a:lstStyle/>
          <a:p>
            <a:pPr defTabSz="115528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lang="zh-CN" sz="2600"/>
          </a:p>
        </p:txBody>
      </p:sp>
      <p:sp>
        <p:nvSpPr>
          <p:cNvPr id="41" name="任意多边形 40"/>
          <p:cNvSpPr/>
          <p:nvPr/>
        </p:nvSpPr>
        <p:spPr>
          <a:xfrm>
            <a:off x="2878598" y="2706817"/>
            <a:ext cx="1014465" cy="889238"/>
          </a:xfrm>
          <a:custGeom>
            <a:gdLst>
              <a:gd fmla="*/ 0 w 1014465" name="connsiteX0"/>
              <a:gd fmla="*/ 0 h 889238" name="connsiteY0"/>
              <a:gd fmla="*/ 1014465 w 1014465" name="connsiteX1"/>
              <a:gd fmla="*/ 0 h 889238" name="connsiteY1"/>
              <a:gd fmla="*/ 1014465 w 1014465" name="connsiteX2"/>
              <a:gd fmla="*/ 889238 h 889238" name="connsiteY2"/>
              <a:gd fmla="*/ 0 w 1014465" name="connsiteX3"/>
              <a:gd fmla="*/ 889238 h 889238" name="connsiteY3"/>
              <a:gd fmla="*/ 0 w 1014465" name="connsiteX4"/>
              <a:gd fmla="*/ 0 h 88923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889237" w="1014465">
                <a:moveTo>
                  <a:pt x="0" y="0"/>
                </a:moveTo>
                <a:lnTo>
                  <a:pt x="1014465" y="0"/>
                </a:lnTo>
                <a:lnTo>
                  <a:pt x="1014465" y="889238"/>
                </a:lnTo>
                <a:lnTo>
                  <a:pt x="0" y="8892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102830" lIns="102830" numCol="1" rIns="102830" spcCol="1270" spcFirstLastPara="0" tIns="102830" vert="horz" wrap="square">
            <a:noAutofit/>
          </a:bodyPr>
          <a:lstStyle/>
          <a:p>
            <a:pPr defTabSz="119971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lang="zh-CN" sz="2700"/>
          </a:p>
        </p:txBody>
      </p:sp>
      <p:sp>
        <p:nvSpPr>
          <p:cNvPr id="42" name="任意多边形 41"/>
          <p:cNvSpPr/>
          <p:nvPr/>
        </p:nvSpPr>
        <p:spPr>
          <a:xfrm>
            <a:off x="4120502" y="2399506"/>
            <a:ext cx="1014465" cy="889238"/>
          </a:xfrm>
          <a:custGeom>
            <a:gdLst>
              <a:gd fmla="*/ 0 w 1014465" name="connsiteX0"/>
              <a:gd fmla="*/ 0 h 889238" name="connsiteY0"/>
              <a:gd fmla="*/ 1014465 w 1014465" name="connsiteX1"/>
              <a:gd fmla="*/ 0 h 889238" name="connsiteY1"/>
              <a:gd fmla="*/ 1014465 w 1014465" name="connsiteX2"/>
              <a:gd fmla="*/ 889238 h 889238" name="connsiteY2"/>
              <a:gd fmla="*/ 0 w 1014465" name="connsiteX3"/>
              <a:gd fmla="*/ 889238 h 889238" name="connsiteY3"/>
              <a:gd fmla="*/ 0 w 1014465" name="connsiteX4"/>
              <a:gd fmla="*/ 0 h 88923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889237" w="1014465">
                <a:moveTo>
                  <a:pt x="0" y="0"/>
                </a:moveTo>
                <a:lnTo>
                  <a:pt x="1014465" y="0"/>
                </a:lnTo>
                <a:lnTo>
                  <a:pt x="1014465" y="889238"/>
                </a:lnTo>
                <a:lnTo>
                  <a:pt x="0" y="8892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102830" lIns="102830" numCol="1" rIns="102830" spcCol="1270" spcFirstLastPara="0" tIns="102830" vert="horz" wrap="square">
            <a:noAutofit/>
          </a:bodyPr>
          <a:lstStyle/>
          <a:p>
            <a:pPr defTabSz="119971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lang="zh-CN" sz="2700"/>
          </a:p>
        </p:txBody>
      </p:sp>
      <p:sp>
        <p:nvSpPr>
          <p:cNvPr id="43" name="任意多边形 42"/>
          <p:cNvSpPr/>
          <p:nvPr/>
        </p:nvSpPr>
        <p:spPr>
          <a:xfrm>
            <a:off x="5362406" y="2092195"/>
            <a:ext cx="1014465" cy="889238"/>
          </a:xfrm>
          <a:custGeom>
            <a:gdLst>
              <a:gd fmla="*/ 0 w 1014465" name="connsiteX0"/>
              <a:gd fmla="*/ 0 h 889238" name="connsiteY0"/>
              <a:gd fmla="*/ 1014465 w 1014465" name="connsiteX1"/>
              <a:gd fmla="*/ 0 h 889238" name="connsiteY1"/>
              <a:gd fmla="*/ 1014465 w 1014465" name="connsiteX2"/>
              <a:gd fmla="*/ 889238 h 889238" name="connsiteY2"/>
              <a:gd fmla="*/ 0 w 1014465" name="connsiteX3"/>
              <a:gd fmla="*/ 889238 h 889238" name="connsiteY3"/>
              <a:gd fmla="*/ 0 w 1014465" name="connsiteX4"/>
              <a:gd fmla="*/ 0 h 88923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889237" w="1014465">
                <a:moveTo>
                  <a:pt x="0" y="0"/>
                </a:moveTo>
                <a:lnTo>
                  <a:pt x="1014465" y="0"/>
                </a:lnTo>
                <a:lnTo>
                  <a:pt x="1014465" y="889238"/>
                </a:lnTo>
                <a:lnTo>
                  <a:pt x="0" y="8892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156153" lIns="156153" numCol="1" rIns="156153" spcCol="1270" spcFirstLastPara="0" tIns="156153" vert="horz" wrap="square">
            <a:noAutofit/>
          </a:bodyPr>
          <a:lstStyle/>
          <a:p>
            <a:pPr defTabSz="182180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lang="zh-CN" sz="4100"/>
          </a:p>
        </p:txBody>
      </p:sp>
      <p:sp>
        <p:nvSpPr>
          <p:cNvPr id="49" name="任意多边形 48"/>
          <p:cNvSpPr/>
          <p:nvPr/>
        </p:nvSpPr>
        <p:spPr>
          <a:xfrm>
            <a:off x="6604307" y="1784887"/>
            <a:ext cx="1014465" cy="889238"/>
          </a:xfrm>
          <a:custGeom>
            <a:gdLst>
              <a:gd fmla="*/ 0 w 1014465" name="connsiteX0"/>
              <a:gd fmla="*/ 0 h 889238" name="connsiteY0"/>
              <a:gd fmla="*/ 1014465 w 1014465" name="connsiteX1"/>
              <a:gd fmla="*/ 0 h 889238" name="connsiteY1"/>
              <a:gd fmla="*/ 1014465 w 1014465" name="connsiteX2"/>
              <a:gd fmla="*/ 889238 h 889238" name="connsiteY2"/>
              <a:gd fmla="*/ 0 w 1014465" name="connsiteX3"/>
              <a:gd fmla="*/ 889238 h 889238" name="connsiteY3"/>
              <a:gd fmla="*/ 0 w 1014465" name="connsiteX4"/>
              <a:gd fmla="*/ 0 h 88923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889237" w="1014465">
                <a:moveTo>
                  <a:pt x="0" y="0"/>
                </a:moveTo>
                <a:lnTo>
                  <a:pt x="1014465" y="0"/>
                </a:lnTo>
                <a:lnTo>
                  <a:pt x="1014465" y="889238"/>
                </a:lnTo>
                <a:lnTo>
                  <a:pt x="0" y="8892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156153" lIns="156153" numCol="1" rIns="156153" spcCol="1270" spcFirstLastPara="0" tIns="156153" vert="horz" wrap="square">
            <a:noAutofit/>
          </a:bodyPr>
          <a:lstStyle/>
          <a:p>
            <a:pPr defTabSz="182180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lang="zh-CN" sz="4100"/>
          </a:p>
        </p:txBody>
      </p:sp>
      <p:sp>
        <p:nvSpPr>
          <p:cNvPr id="79" name="文本框 78"/>
          <p:cNvSpPr txBox="1"/>
          <p:nvPr/>
        </p:nvSpPr>
        <p:spPr>
          <a:xfrm>
            <a:off x="2636609" y="4566921"/>
            <a:ext cx="115739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部门2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4082416" y="4566921"/>
            <a:ext cx="115739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部门3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5528223" y="4566921"/>
            <a:ext cx="115739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部门4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6974029" y="4566921"/>
            <a:ext cx="115739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部门5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9865645" y="4566921"/>
            <a:ext cx="107722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部门7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8419838" y="4566921"/>
            <a:ext cx="115739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756F6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部门6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061633" y="1958510"/>
            <a:ext cx="2068735" cy="2068735"/>
            <a:chOff x="1636694" y="713020"/>
            <a:chExt cx="2483808" cy="2483808"/>
          </a:xfrm>
        </p:grpSpPr>
        <p:grpSp>
          <p:nvGrpSpPr>
            <p:cNvPr id="8" name="组合 7"/>
            <p:cNvGrpSpPr/>
            <p:nvPr/>
          </p:nvGrpSpPr>
          <p:grpSpPr>
            <a:xfrm>
              <a:off x="1636694" y="713020"/>
              <a:ext cx="2483808" cy="2483808"/>
              <a:chOff x="1636694" y="713020"/>
              <a:chExt cx="2483808" cy="2483808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1636694" y="713020"/>
                <a:ext cx="2483808" cy="248380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756F67"/>
                  </a:solidFill>
                  <a:latin charset="-122" panose="020b0300000000000000" pitchFamily="34" typeface="冬青黑体简体中文 W3"/>
                  <a:ea charset="-122" panose="020b0300000000000000" pitchFamily="34" typeface="冬青黑体简体中文 W3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2297700" y="1374026"/>
                <a:ext cx="1161796" cy="1161796"/>
              </a:xfrm>
              <a:prstGeom prst="ellipse">
                <a:avLst/>
              </a:prstGeom>
              <a:solidFill>
                <a:schemeClr val="bg1">
                  <a:alpha val="7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756F67"/>
                  </a:solidFill>
                  <a:latin charset="-122" panose="020b0300000000000000" pitchFamily="34" typeface="冬青黑体简体中文 W3"/>
                  <a:ea charset="-122" panose="020b0300000000000000" pitchFamily="34" typeface="冬青黑体简体中文 W3"/>
                </a:endParaRPr>
              </a:p>
            </p:txBody>
          </p:sp>
        </p:grpSp>
        <p:sp>
          <p:nvSpPr>
            <p:cNvPr id="100" name="文本框 99"/>
            <p:cNvSpPr txBox="1"/>
            <p:nvPr/>
          </p:nvSpPr>
          <p:spPr>
            <a:xfrm>
              <a:off x="2217840" y="1693315"/>
              <a:ext cx="1321516" cy="62212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800">
                  <a:solidFill>
                    <a:srgbClr val="756F67"/>
                  </a:solidFill>
                  <a:latin charset="-122" panose="020b0300000000000000" pitchFamily="34" typeface="冬青黑体简体中文 W3"/>
                  <a:ea charset="-122" panose="020b0300000000000000" pitchFamily="34" typeface="冬青黑体简体中文 W3"/>
                </a:rPr>
                <a:t>团队</a:t>
              </a:r>
            </a:p>
          </p:txBody>
        </p:sp>
      </p:grpSp>
      <p:sp>
        <p:nvSpPr>
          <p:cNvPr id="9" name="半闭框 8"/>
          <p:cNvSpPr/>
          <p:nvPr/>
        </p:nvSpPr>
        <p:spPr>
          <a:xfrm>
            <a:off x="1319585" y="4554080"/>
            <a:ext cx="1014864" cy="673360"/>
          </a:xfrm>
          <a:prstGeom prst="halfFrame">
            <a:avLst>
              <a:gd fmla="val 3710" name="adj1"/>
              <a:gd fmla="val 3392" name="adj2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48" name="半闭框 47"/>
          <p:cNvSpPr/>
          <p:nvPr/>
        </p:nvSpPr>
        <p:spPr>
          <a:xfrm>
            <a:off x="2748016" y="4554080"/>
            <a:ext cx="1014864" cy="673360"/>
          </a:xfrm>
          <a:prstGeom prst="halfFrame">
            <a:avLst>
              <a:gd fmla="val 3710" name="adj1"/>
              <a:gd fmla="val 3392" name="adj2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54" name="半闭框 53"/>
          <p:cNvSpPr/>
          <p:nvPr/>
        </p:nvSpPr>
        <p:spPr>
          <a:xfrm>
            <a:off x="4176447" y="4554080"/>
            <a:ext cx="1014864" cy="673360"/>
          </a:xfrm>
          <a:prstGeom prst="halfFrame">
            <a:avLst>
              <a:gd fmla="val 3710" name="adj1"/>
              <a:gd fmla="val 3392" name="adj2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55" name="半闭框 54"/>
          <p:cNvSpPr/>
          <p:nvPr/>
        </p:nvSpPr>
        <p:spPr>
          <a:xfrm>
            <a:off x="5604878" y="4554080"/>
            <a:ext cx="1014864" cy="673360"/>
          </a:xfrm>
          <a:prstGeom prst="halfFrame">
            <a:avLst>
              <a:gd fmla="val 3710" name="adj1"/>
              <a:gd fmla="val 3392" name="adj2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56" name="半闭框 55"/>
          <p:cNvSpPr/>
          <p:nvPr/>
        </p:nvSpPr>
        <p:spPr>
          <a:xfrm>
            <a:off x="7033309" y="4554080"/>
            <a:ext cx="1014864" cy="673360"/>
          </a:xfrm>
          <a:prstGeom prst="halfFrame">
            <a:avLst>
              <a:gd fmla="val 3710" name="adj1"/>
              <a:gd fmla="val 3392" name="adj2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57" name="半闭框 56"/>
          <p:cNvSpPr/>
          <p:nvPr/>
        </p:nvSpPr>
        <p:spPr>
          <a:xfrm>
            <a:off x="8461740" y="4554080"/>
            <a:ext cx="1014864" cy="673360"/>
          </a:xfrm>
          <a:prstGeom prst="halfFrame">
            <a:avLst>
              <a:gd fmla="val 3710" name="adj1"/>
              <a:gd fmla="val 3392" name="adj2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58" name="半闭框 57"/>
          <p:cNvSpPr/>
          <p:nvPr/>
        </p:nvSpPr>
        <p:spPr>
          <a:xfrm>
            <a:off x="9890171" y="4554080"/>
            <a:ext cx="1014864" cy="673360"/>
          </a:xfrm>
          <a:prstGeom prst="halfFrame">
            <a:avLst>
              <a:gd fmla="val 3710" name="adj1"/>
              <a:gd fmla="val 3392" name="adj2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997076023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0">
          <a:blip r:embed="rId1"/>
          <a:srcRect/>
          <a:stretch>
            <a:fillRect/>
          </a:stretch>
        </a:blipFill>
        <a:ln>
          <a:noFill/>
        </a:ln>
      </a:spPr>
      <a:bodyPr anchor="ctr" rtlCol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174</Paragraphs>
  <Slides>27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34">
      <vt:lpstr>Arial</vt:lpstr>
      <vt:lpstr>Calibri Light</vt:lpstr>
      <vt:lpstr>Calibri</vt:lpstr>
      <vt:lpstr>方正大黑简体</vt:lpstr>
      <vt:lpstr>冬青黑体简体中文 W3</vt:lpstr>
      <vt:lpstr>宋体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2021-08-22T12:07:29Z</dcterms:created>
  <cp:lastPrinted>2021-08-22T12:07:29Z</cp:lastPrinted>
  <dcterms:modified xsi:type="dcterms:W3CDTF">2021-08-22T05:47:21Z</dcterms:modified>
  <cp:revision>1</cp:revision>
</cp:coreProperties>
</file>