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256" r:id="rId4"/>
    <p:sldId id="257" r:id="rId5"/>
    <p:sldId id="261" r:id="rId6"/>
    <p:sldId id="258" r:id="rId7"/>
    <p:sldId id="259" r:id="rId8"/>
    <p:sldId id="260" r:id="rId9"/>
    <p:sldId id="262" r:id="rId10"/>
    <p:sldId id="263" r:id="rId11"/>
    <p:sldId id="264" r:id="rId12"/>
    <p:sldId id="265" r:id="rId13"/>
    <p:sldId id="266" r:id="rId14"/>
    <p:sldId id="267" r:id="rId15"/>
    <p:sldId id="268" r:id="rId16"/>
    <p:sldId id="269" r:id="rId17"/>
    <p:sldId id="270" r:id="rId18"/>
    <p:sldId id="271" r:id="rId19"/>
    <p:sldId id="272" r:id="rId20"/>
    <p:sldId id="274" r:id="rId21"/>
    <p:sldId id="273" r:id="rId22"/>
  </p:sldIdLst>
  <p:sldSz cx="9144000" cy="5143500" type="screen16x9"/>
  <p:notesSz cx="6858000" cy="9144000"/>
  <p:custDataLst>
    <p:tags r:id="rId2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182" autoAdjust="0"/>
  </p:normalViewPr>
  <p:slideViewPr>
    <p:cSldViewPr>
      <p:cViewPr varScale="1">
        <p:scale>
          <a:sx n="138" d="100"/>
          <a:sy n="138" d="100"/>
        </p:scale>
        <p:origin x="834" y="102"/>
      </p:cViewPr>
      <p:guideLst>
        <p:guide orient="horz" pos="1620"/>
        <p:guide pos="2880"/>
      </p:guideLst>
    </p:cSldViewPr>
  </p:slideViewPr>
  <p:notesTextViewPr>
    <p:cViewPr>
      <p:scale>
        <a:sx n="100" d="100"/>
        <a:sy n="100" d="100"/>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tags/tag1.xml" Type="http://schemas.openxmlformats.org/officeDocument/2006/relationships/tags"/><Relationship Id="rId24" Target="presProps.xml" Type="http://schemas.openxmlformats.org/officeDocument/2006/relationships/presProps"/><Relationship Id="rId25" Target="viewProps.xml" Type="http://schemas.openxmlformats.org/officeDocument/2006/relationships/viewProps"/><Relationship Id="rId26" Target="theme/theme1.xml" Type="http://schemas.openxmlformats.org/officeDocument/2006/relationships/theme"/><Relationship Id="rId27" Target="tableStyles.xml" Type="http://schemas.openxmlformats.org/officeDocument/2006/relationships/tableStyles"/><Relationship Id="rId3" Target="notesMasters/notesMaster1.xml" Type="http://schemas.openxmlformats.org/officeDocument/2006/relationships/notesMaster"/><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4E7B7F-3ACD-48DA-B6DB-357D0D3CA362}" type="datetimeFigureOut">
              <a:rPr lang="zh-CN" altLang="en-US" smtClean="0"/>
              <a:t>2021/3/15</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7D03D6-6F6C-4AD1-BEE1-4FF6A85A2849}" type="slidenum">
              <a:rPr lang="zh-CN" altLang="en-US" smtClean="0"/>
              <a:t>‹#›</a:t>
            </a:fld>
            <a:endParaRPr lang="zh-CN" altLang="en-US"/>
          </a:p>
        </p:txBody>
      </p:sp>
    </p:spTree>
    <p:extLst>
      <p:ext uri="{BB962C8B-B14F-4D97-AF65-F5344CB8AC3E}">
        <p14:creationId val="17079007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30023269"/>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19709383"/>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2220789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media/image1.png" Type="http://schemas.openxmlformats.org/officeDocument/2006/relationships/image"/><Relationship Id="rId2"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2021/3/15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2021/3/15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2021/3/15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2021/3/15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41117743"/>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2021/3/15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55647306"/>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2021/3/15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18869301"/>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2021/3/15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27345269"/>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2021/3/15</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24831268"/>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2021/3/15</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500750820"/>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2021/3/15</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864558645"/>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2021/3/15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199912543"/>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2021/3/15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2021/3/15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47944641"/>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2021/3/15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19455785"/>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2021/3/15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64709555"/>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2021/3/15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2021/3/15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2021/3/15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2021/3/15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bg>
      <p:bgPr>
        <a:blipFill dpi="0" rotWithShape="1">
          <a:blip r:embed="rId1">
            <a:lum/>
          </a:blip>
          <a:stretch>
            <a:fillRect/>
          </a:stretch>
        </a:blipFill>
        <a:effectLst/>
      </p:bgPr>
    </p:bg>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2021/3/15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2021/3/15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2021/3/15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2021/3/15</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16E5758D-A3C3-4E88-8AC0-22500507BD7E}" type="datetimeFigureOut">
              <a:rPr lang="zh-CN" altLang="en-US" smtClean="0">
                <a:solidFill>
                  <a:prstClr val="black">
                    <a:tint val="75000"/>
                  </a:prstClr>
                </a:solidFill>
              </a:rPr>
              <a:t>2021/3/15</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680067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2.jpeg" Type="http://schemas.openxmlformats.org/officeDocument/2006/relationships/image"/><Relationship Id="rId3" Target="../media/image3.png" Type="http://schemas.openxmlformats.org/officeDocument/2006/relationships/image"/><Relationship Id="rId4" Target="../media/image1.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 Id="rId3" Target="../media/image8.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10.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1.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 Id="rId3" Target="../media/image12.png" Type="http://schemas.openxmlformats.org/officeDocument/2006/relationships/image"/><Relationship Id="rId4" Target="../media/image13.png" Type="http://schemas.openxmlformats.org/officeDocument/2006/relationships/image"/><Relationship Id="rId5" Target="../media/image14.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emf" Type="http://schemas.openxmlformats.org/officeDocument/2006/relationships/image"/><Relationship Id="rId3" Target="../media/image1.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pn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4">
            <a:lum/>
          </a:blip>
          <a:stretch>
            <a:fillRect/>
          </a:stretch>
        </a:blipFill>
        <a:effectLst/>
      </p:bgPr>
    </p:bg>
    <p:spTree>
      <p:nvGrpSpPr>
        <p:cNvPr id="1" name=""/>
        <p:cNvGrpSpPr/>
        <p:nvPr/>
      </p:nvGrpSpPr>
      <p:grpSpPr>
        <a:xfrm>
          <a:off x="0" y="0"/>
          <a:ext cx="0" cy="0"/>
        </a:xfrm>
      </p:grpSpPr>
      <p:grpSp>
        <p:nvGrpSpPr>
          <p:cNvPr id="7" name="组合 6"/>
          <p:cNvGrpSpPr/>
          <p:nvPr/>
        </p:nvGrpSpPr>
        <p:grpSpPr>
          <a:xfrm>
            <a:off x="1" y="-2"/>
            <a:ext cx="9142105" cy="987576"/>
            <a:chOff x="1" y="-2"/>
            <a:chExt cx="9142105" cy="987576"/>
          </a:xfrm>
          <a:solidFill>
            <a:srgbClr val="A50021"/>
          </a:solidFill>
        </p:grpSpPr>
        <p:sp>
          <p:nvSpPr>
            <p:cNvPr id="4" name="矩形 18"/>
            <p:cNvSpPr/>
            <p:nvPr/>
          </p:nvSpPr>
          <p:spPr>
            <a:xfrm>
              <a:off x="1" y="-1"/>
              <a:ext cx="4571999" cy="987575"/>
            </a:xfrm>
            <a:custGeom>
              <a:rect b="b" l="l" r="r" t="t"/>
              <a:pathLst>
                <a:path h="2801567" w="1512167">
                  <a:moveTo>
                    <a:pt x="0" y="0"/>
                  </a:moveTo>
                  <a:lnTo>
                    <a:pt x="1512167" y="0"/>
                  </a:lnTo>
                  <a:lnTo>
                    <a:pt x="1512167" y="2801567"/>
                  </a:lnTo>
                  <a:lnTo>
                    <a:pt x="1480244" y="2801567"/>
                  </a:lnTo>
                  <a:lnTo>
                    <a:pt x="1397937" y="2636953"/>
                  </a:lnTo>
                  <a:lnTo>
                    <a:pt x="1315630" y="2801567"/>
                  </a:lnTo>
                  <a:lnTo>
                    <a:pt x="1263876" y="2801567"/>
                  </a:lnTo>
                  <a:lnTo>
                    <a:pt x="1181569" y="2636953"/>
                  </a:lnTo>
                  <a:lnTo>
                    <a:pt x="1099262" y="2801567"/>
                  </a:lnTo>
                  <a:lnTo>
                    <a:pt x="1047507" y="2801567"/>
                  </a:lnTo>
                  <a:lnTo>
                    <a:pt x="965200" y="2636953"/>
                  </a:lnTo>
                  <a:lnTo>
                    <a:pt x="882893" y="2801567"/>
                  </a:lnTo>
                  <a:lnTo>
                    <a:pt x="831138" y="2801567"/>
                  </a:lnTo>
                  <a:lnTo>
                    <a:pt x="748831" y="2636953"/>
                  </a:lnTo>
                  <a:lnTo>
                    <a:pt x="666524" y="2801567"/>
                  </a:lnTo>
                  <a:lnTo>
                    <a:pt x="614769" y="2801567"/>
                  </a:lnTo>
                  <a:lnTo>
                    <a:pt x="532462" y="2636953"/>
                  </a:lnTo>
                  <a:lnTo>
                    <a:pt x="450155" y="2801567"/>
                  </a:lnTo>
                  <a:lnTo>
                    <a:pt x="398400" y="2801567"/>
                  </a:lnTo>
                  <a:lnTo>
                    <a:pt x="316093" y="2636953"/>
                  </a:lnTo>
                  <a:lnTo>
                    <a:pt x="233786" y="2801567"/>
                  </a:lnTo>
                  <a:lnTo>
                    <a:pt x="182031" y="2801567"/>
                  </a:lnTo>
                  <a:lnTo>
                    <a:pt x="99724" y="2636953"/>
                  </a:lnTo>
                  <a:lnTo>
                    <a:pt x="17417" y="2801567"/>
                  </a:lnTo>
                  <a:lnTo>
                    <a:pt x="0" y="2801567"/>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矩形 18"/>
            <p:cNvSpPr/>
            <p:nvPr/>
          </p:nvSpPr>
          <p:spPr>
            <a:xfrm>
              <a:off x="4570107" y="-2"/>
              <a:ext cx="4571999" cy="987575"/>
            </a:xfrm>
            <a:custGeom>
              <a:rect b="b" l="l" r="r" t="t"/>
              <a:pathLst>
                <a:path h="2801567" w="1512167">
                  <a:moveTo>
                    <a:pt x="0" y="0"/>
                  </a:moveTo>
                  <a:lnTo>
                    <a:pt x="1512167" y="0"/>
                  </a:lnTo>
                  <a:lnTo>
                    <a:pt x="1512167" y="2801567"/>
                  </a:lnTo>
                  <a:lnTo>
                    <a:pt x="1480244" y="2801567"/>
                  </a:lnTo>
                  <a:lnTo>
                    <a:pt x="1397937" y="2636953"/>
                  </a:lnTo>
                  <a:lnTo>
                    <a:pt x="1315630" y="2801567"/>
                  </a:lnTo>
                  <a:lnTo>
                    <a:pt x="1263876" y="2801567"/>
                  </a:lnTo>
                  <a:lnTo>
                    <a:pt x="1181569" y="2636953"/>
                  </a:lnTo>
                  <a:lnTo>
                    <a:pt x="1099262" y="2801567"/>
                  </a:lnTo>
                  <a:lnTo>
                    <a:pt x="1047507" y="2801567"/>
                  </a:lnTo>
                  <a:lnTo>
                    <a:pt x="965200" y="2636953"/>
                  </a:lnTo>
                  <a:lnTo>
                    <a:pt x="882893" y="2801567"/>
                  </a:lnTo>
                  <a:lnTo>
                    <a:pt x="831138" y="2801567"/>
                  </a:lnTo>
                  <a:lnTo>
                    <a:pt x="748831" y="2636953"/>
                  </a:lnTo>
                  <a:lnTo>
                    <a:pt x="666524" y="2801567"/>
                  </a:lnTo>
                  <a:lnTo>
                    <a:pt x="614769" y="2801567"/>
                  </a:lnTo>
                  <a:lnTo>
                    <a:pt x="532462" y="2636953"/>
                  </a:lnTo>
                  <a:lnTo>
                    <a:pt x="450155" y="2801567"/>
                  </a:lnTo>
                  <a:lnTo>
                    <a:pt x="398400" y="2801567"/>
                  </a:lnTo>
                  <a:lnTo>
                    <a:pt x="316093" y="2636953"/>
                  </a:lnTo>
                  <a:lnTo>
                    <a:pt x="233786" y="2801567"/>
                  </a:lnTo>
                  <a:lnTo>
                    <a:pt x="182031" y="2801567"/>
                  </a:lnTo>
                  <a:lnTo>
                    <a:pt x="99724" y="2636953"/>
                  </a:lnTo>
                  <a:lnTo>
                    <a:pt x="17417" y="2801567"/>
                  </a:lnTo>
                  <a:lnTo>
                    <a:pt x="0" y="2801567"/>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13" name="直接连接符 12"/>
          <p:cNvCxnSpPr/>
          <p:nvPr/>
        </p:nvCxnSpPr>
        <p:spPr>
          <a:xfrm flipV="1">
            <a:off x="3635896" y="2859782"/>
            <a:ext cx="4320480" cy="1"/>
          </a:xfrm>
          <a:prstGeom prst="line">
            <a:avLst/>
          </a:prstGeom>
          <a:ln>
            <a:solidFill>
              <a:srgbClr val="A50021"/>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3635896" y="3363837"/>
            <a:ext cx="4320480" cy="0"/>
          </a:xfrm>
          <a:prstGeom prst="line">
            <a:avLst/>
          </a:prstGeom>
          <a:ln>
            <a:solidFill>
              <a:srgbClr val="A50021"/>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563888" y="2931789"/>
            <a:ext cx="4536504" cy="365760"/>
          </a:xfrm>
          <a:prstGeom prst="rect">
            <a:avLst/>
          </a:prstGeom>
          <a:noFill/>
        </p:spPr>
        <p:txBody>
          <a:bodyPr rtlCol="0" wrap="square">
            <a:spAutoFit/>
          </a:bodyPr>
          <a:lstStyle/>
          <a:p>
            <a:r>
              <a:rPr altLang="en-US" lang="zh-CN" smtClean="0">
                <a:solidFill>
                  <a:schemeClr val="tx1">
                    <a:lumMod val="85000"/>
                    <a:lumOff val="15000"/>
                  </a:schemeClr>
                </a:solidFill>
                <a:latin charset="-122" pitchFamily="34" typeface="微软雅黑"/>
                <a:ea charset="-122" pitchFamily="34" typeface="微软雅黑"/>
              </a:rPr>
              <a:t>如何打造赢得用户的产品、服务与商业模式</a:t>
            </a:r>
          </a:p>
        </p:txBody>
      </p:sp>
      <p:pic>
        <p:nvPicPr>
          <p:cNvPr id="18" name="图片 17"/>
          <p:cNvPicPr>
            <a:picLocks noChangeAspect="1"/>
          </p:cNvPicPr>
          <p:nvPr/>
        </p:nvPicPr>
        <p:blipFill>
          <a:blip r:embed="rId2">
            <a:clrChange>
              <a:clrFrom>
                <a:srgbClr val="FFFFFF"/>
              </a:clrFrom>
              <a:clrTo>
                <a:srgbClr val="FFFFFF">
                  <a:alpha val="0"/>
                </a:srgbClr>
              </a:clrTo>
            </a:clrChange>
            <a:extLst>
              <a:ext uri="{28A0092B-C50C-407E-A947-70E740481C1C}">
                <a14:useLocalDpi val="0"/>
              </a:ext>
            </a:extLst>
          </a:blip>
          <a:stretch>
            <a:fillRect/>
          </a:stretch>
        </p:blipFill>
        <p:spPr>
          <a:xfrm>
            <a:off x="611560" y="1851670"/>
            <a:ext cx="2592288" cy="2592288"/>
          </a:xfrm>
          <a:prstGeom prst="rect">
            <a:avLst/>
          </a:prstGeom>
          <a:noFill/>
          <a:ln>
            <a:noFill/>
          </a:ln>
          <a:effectLst>
            <a:innerShdw blurRad="63500" dir="16200000">
              <a:schemeClr val="tx1">
                <a:lumMod val="50000"/>
                <a:lumOff val="50000"/>
                <a:alpha val="50000"/>
              </a:schemeClr>
            </a:innerShdw>
          </a:effectLst>
        </p:spPr>
      </p:pic>
      <p:sp>
        <p:nvSpPr>
          <p:cNvPr id="8" name="TextBox 7"/>
          <p:cNvSpPr txBox="1"/>
          <p:nvPr/>
        </p:nvSpPr>
        <p:spPr>
          <a:xfrm>
            <a:off x="4787145" y="1491629"/>
            <a:ext cx="1297023" cy="1432560"/>
          </a:xfrm>
          <a:prstGeom prst="rect">
            <a:avLst/>
          </a:prstGeom>
          <a:noFill/>
        </p:spPr>
        <p:txBody>
          <a:bodyPr rtlCol="0" wrap="square">
            <a:spAutoFit/>
          </a:bodyPr>
          <a:lstStyle/>
          <a:p>
            <a:r>
              <a:rPr altLang="en-US" b="1" lang="zh-CN" smtClean="0" spc="300" sz="8800">
                <a:ln w="79375">
                  <a:solidFill>
                    <a:srgbClr val="A50021"/>
                  </a:solidFill>
                </a:ln>
                <a:solidFill>
                  <a:srgbClr val="A50021"/>
                </a:solidFill>
                <a:latin charset="-122" pitchFamily="34" typeface="微软雅黑"/>
                <a:ea charset="-122" pitchFamily="34" typeface="微软雅黑"/>
              </a:rPr>
              <a:t>新</a:t>
            </a:r>
          </a:p>
        </p:txBody>
      </p:sp>
      <p:sp>
        <p:nvSpPr>
          <p:cNvPr id="9" name="TextBox 8"/>
          <p:cNvSpPr txBox="1"/>
          <p:nvPr/>
        </p:nvSpPr>
        <p:spPr>
          <a:xfrm>
            <a:off x="5940152" y="1936451"/>
            <a:ext cx="1872208" cy="914400"/>
          </a:xfrm>
          <a:prstGeom prst="rect">
            <a:avLst/>
          </a:prstGeom>
          <a:noFill/>
        </p:spPr>
        <p:txBody>
          <a:bodyPr rtlCol="0" wrap="square">
            <a:spAutoFit/>
          </a:bodyPr>
          <a:lstStyle>
            <a:defPPr>
              <a:defRPr lang="zh-CN"/>
            </a:defPPr>
            <a:lvl1pPr>
              <a:defRPr b="1" sz="4400">
                <a:solidFill>
                  <a:srgbClr val="A50021"/>
                </a:solidFill>
                <a:latin charset="-122" pitchFamily="34" typeface="微软雅黑"/>
                <a:ea charset="-122" pitchFamily="34" typeface="微软雅黑"/>
              </a:defRPr>
            </a:lvl1pPr>
          </a:lstStyle>
          <a:p>
            <a:r>
              <a:rPr altLang="en-US" lang="zh-CN" spc="300" sz="5400"/>
              <a:t>设计</a:t>
            </a:r>
          </a:p>
        </p:txBody>
      </p:sp>
      <p:sp>
        <p:nvSpPr>
          <p:cNvPr id="23" name="TextBox 22"/>
          <p:cNvSpPr txBox="1"/>
          <p:nvPr/>
        </p:nvSpPr>
        <p:spPr>
          <a:xfrm>
            <a:off x="3563888" y="3435845"/>
            <a:ext cx="4104456" cy="518160"/>
          </a:xfrm>
          <a:prstGeom prst="rect">
            <a:avLst/>
          </a:prstGeom>
          <a:noFill/>
        </p:spPr>
        <p:txBody>
          <a:bodyPr rtlCol="0"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著 • Craig M. Vogel  Jonathan Cagan  Peter Boatwright</a:t>
            </a:r>
          </a:p>
        </p:txBody>
      </p:sp>
      <p:sp>
        <p:nvSpPr>
          <p:cNvPr id="32" name="TextBox 31"/>
          <p:cNvSpPr txBox="1"/>
          <p:nvPr/>
        </p:nvSpPr>
        <p:spPr>
          <a:xfrm>
            <a:off x="3563888" y="3728232"/>
            <a:ext cx="3458277" cy="304800"/>
          </a:xfrm>
          <a:prstGeom prst="rect">
            <a:avLst/>
          </a:prstGeom>
          <a:noFill/>
        </p:spPr>
        <p:txBody>
          <a:bodyPr rtlCol="0"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译 • 吴卓浩  郑佳朋  INWAY Design</a:t>
            </a:r>
          </a:p>
        </p:txBody>
      </p:sp>
      <p:sp>
        <p:nvSpPr>
          <p:cNvPr id="36" name="TextBox 35"/>
          <p:cNvSpPr txBox="1"/>
          <p:nvPr/>
        </p:nvSpPr>
        <p:spPr>
          <a:xfrm>
            <a:off x="3563888" y="4064172"/>
            <a:ext cx="3458277" cy="304800"/>
          </a:xfrm>
          <a:prstGeom prst="rect">
            <a:avLst/>
          </a:prstGeom>
          <a:noFill/>
        </p:spPr>
        <p:txBody>
          <a:bodyPr rtlCol="0" wrap="square">
            <a:spAutoFit/>
          </a:bodyPr>
          <a:lstStyle/>
          <a:p>
            <a:r>
              <a:rPr altLang="zh-CN" lang="en-US" smtClean="0" sz="1400">
                <a:solidFill>
                  <a:schemeClr val="tx1">
                    <a:lumMod val="85000"/>
                    <a:lumOff val="15000"/>
                  </a:schemeClr>
                </a:solidFill>
              </a:rPr>
              <a:t>PPT by @能量帝_Y</a:t>
            </a:r>
          </a:p>
        </p:txBody>
      </p:sp>
      <p:sp>
        <p:nvSpPr>
          <p:cNvPr id="2" name="矩形 1"/>
          <p:cNvSpPr/>
          <p:nvPr/>
        </p:nvSpPr>
        <p:spPr>
          <a:xfrm>
            <a:off x="3995936" y="1995685"/>
            <a:ext cx="906780" cy="914400"/>
          </a:xfrm>
          <a:prstGeom prst="rect">
            <a:avLst/>
          </a:prstGeom>
        </p:spPr>
        <p:txBody>
          <a:bodyPr wrap="none">
            <a:spAutoFit/>
          </a:bodyPr>
          <a:lstStyle/>
          <a:p>
            <a:r>
              <a:rPr altLang="en-US" b="1" lang="zh-CN" spc="300" sz="5400">
                <a:solidFill>
                  <a:srgbClr val="A50021"/>
                </a:solidFill>
                <a:latin charset="-122" pitchFamily="34" typeface="微软雅黑"/>
                <a:ea charset="-122" pitchFamily="34" typeface="微软雅黑"/>
              </a:rPr>
              <a:t>创</a:t>
            </a:r>
          </a:p>
        </p:txBody>
      </p:sp>
      <p:sp>
        <p:nvSpPr>
          <p:cNvPr id="17" name="TextBox 16"/>
          <p:cNvSpPr txBox="1"/>
          <p:nvPr/>
        </p:nvSpPr>
        <p:spPr>
          <a:xfrm>
            <a:off x="4790256" y="1491629"/>
            <a:ext cx="1297023" cy="1432560"/>
          </a:xfrm>
          <a:prstGeom prst="rect">
            <a:avLst/>
          </a:prstGeom>
          <a:noFill/>
        </p:spPr>
        <p:txBody>
          <a:bodyPr rtlCol="0" wrap="square">
            <a:spAutoFit/>
          </a:bodyPr>
          <a:lstStyle/>
          <a:p>
            <a:r>
              <a:rPr altLang="en-US" b="1" lang="zh-CN" smtClean="0" spc="300" sz="8800">
                <a:ln>
                  <a:solidFill>
                    <a:schemeClr val="bg1"/>
                  </a:solidFill>
                  <a:prstDash val="sysDash"/>
                </a:ln>
                <a:solidFill>
                  <a:srgbClr val="A50021"/>
                </a:solidFill>
                <a:latin charset="-122" pitchFamily="34" typeface="微软雅黑"/>
                <a:ea charset="-122" pitchFamily="34" typeface="微软雅黑"/>
              </a:rPr>
              <a:t>新</a:t>
            </a:r>
          </a:p>
        </p:txBody>
      </p:sp>
      <p:pic>
        <p:nvPicPr>
          <p:cNvPr id="3" name="图片 2"/>
          <p:cNvPicPr>
            <a:picLocks noChangeAspect="1"/>
          </p:cNvPicPr>
          <p:nvPr/>
        </p:nvPicPr>
        <p:blipFill>
          <a:blip r:embed="rId3">
            <a:extLst>
              <a:ext uri="{28A0092B-C50C-407E-A947-70E740481C1C}">
                <a14:useLocalDpi val="0"/>
              </a:ext>
            </a:extLst>
          </a:blip>
          <a:stretch>
            <a:fillRect/>
          </a:stretch>
        </p:blipFill>
        <p:spPr>
          <a:xfrm>
            <a:off x="8028384" y="17934"/>
            <a:ext cx="795860" cy="792088"/>
          </a:xfrm>
          <a:prstGeom prst="rect">
            <a:avLst/>
          </a:prstGeom>
        </p:spPr>
      </p:pic>
      <p:sp>
        <p:nvSpPr>
          <p:cNvPr id="19" name="TextBox 35"/>
          <p:cNvSpPr txBox="1"/>
          <p:nvPr/>
        </p:nvSpPr>
        <p:spPr>
          <a:xfrm>
            <a:off x="395536" y="267494"/>
            <a:ext cx="3458277" cy="304800"/>
          </a:xfrm>
          <a:prstGeom prst="rect">
            <a:avLst/>
          </a:prstGeom>
          <a:noFill/>
        </p:spPr>
        <p:txBody>
          <a:bodyPr rtlCol="0" wrap="square">
            <a:spAutoFit/>
          </a:bodyPr>
          <a:lstStyle/>
          <a:p>
            <a:r>
              <a:rPr altLang="en-US" b="1" lang="zh-CN" smtClean="0" sz="1400">
                <a:solidFill>
                  <a:schemeClr val="bg1"/>
                </a:solidFill>
                <a:latin charset="-122" pitchFamily="34" typeface="微软雅黑"/>
                <a:ea charset="-122" pitchFamily="34" typeface="微软雅黑"/>
              </a:rPr>
              <a:t>电子工业出版社/博文视点</a:t>
            </a:r>
          </a:p>
        </p:txBody>
      </p:sp>
    </p:spTree>
    <p:extLst>
      <p:ext uri="{BB962C8B-B14F-4D97-AF65-F5344CB8AC3E}">
        <p14:creationId val="1130630600"/>
      </p:ext>
    </p:extLst>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TextBox 1"/>
          <p:cNvSpPr txBox="1"/>
          <p:nvPr/>
        </p:nvSpPr>
        <p:spPr>
          <a:xfrm>
            <a:off x="4162472" y="483518"/>
            <a:ext cx="2353745" cy="457200"/>
          </a:xfrm>
          <a:prstGeom prst="rect">
            <a:avLst/>
          </a:prstGeom>
          <a:noFill/>
        </p:spPr>
        <p:txBody>
          <a:bodyPr rtlCol="0" wrap="square">
            <a:spAutoFit/>
          </a:bodyPr>
          <a:lstStyle/>
          <a:p>
            <a:r>
              <a:rPr altLang="en-US" b="1" lang="zh-CN" smtClean="0" sz="2400">
                <a:solidFill>
                  <a:srgbClr val="A50021"/>
                </a:solidFill>
                <a:latin charset="-122" pitchFamily="34" typeface="微软雅黑"/>
                <a:ea charset="-122" pitchFamily="34" typeface="微软雅黑"/>
              </a:rPr>
              <a:t>如何进行创新？</a:t>
            </a:r>
          </a:p>
        </p:txBody>
      </p:sp>
      <p:sp>
        <p:nvSpPr>
          <p:cNvPr id="3" name="Freeform 24"/>
          <p:cNvSpPr/>
          <p:nvPr/>
        </p:nvSpPr>
        <p:spPr bwMode="auto">
          <a:xfrm rot="20066618">
            <a:off x="1724245" y="310531"/>
            <a:ext cx="314325" cy="314325"/>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4" name="Freeform 24"/>
          <p:cNvSpPr/>
          <p:nvPr/>
        </p:nvSpPr>
        <p:spPr bwMode="auto">
          <a:xfrm rot="1796663">
            <a:off x="2079931" y="73141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5" name="Freeform 24"/>
          <p:cNvSpPr/>
          <p:nvPr/>
        </p:nvSpPr>
        <p:spPr bwMode="auto">
          <a:xfrm rot="12170891">
            <a:off x="1544487" y="777062"/>
            <a:ext cx="254666" cy="254666"/>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24"/>
          <p:cNvSpPr/>
          <p:nvPr/>
        </p:nvSpPr>
        <p:spPr bwMode="auto">
          <a:xfrm rot="1841040">
            <a:off x="620532" y="152309"/>
            <a:ext cx="826293" cy="826293"/>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cxnSp>
        <p:nvCxnSpPr>
          <p:cNvPr id="7" name="直接连接符 6"/>
          <p:cNvCxnSpPr/>
          <p:nvPr/>
        </p:nvCxnSpPr>
        <p:spPr>
          <a:xfrm>
            <a:off x="6660232" y="793812"/>
            <a:ext cx="2483768" cy="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flipH="1">
            <a:off x="6588224" y="695032"/>
            <a:ext cx="0" cy="13950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H="1">
            <a:off x="6444208" y="555526"/>
            <a:ext cx="0" cy="279012"/>
          </a:xfrm>
          <a:prstGeom prst="line">
            <a:avLst/>
          </a:prstGeom>
          <a:ln w="19050">
            <a:solidFill>
              <a:srgbClr val="A5002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835696" y="2388825"/>
            <a:ext cx="1656184" cy="365760"/>
          </a:xfrm>
          <a:prstGeom prst="rect">
            <a:avLst/>
          </a:prstGeom>
          <a:noFill/>
        </p:spPr>
        <p:txBody>
          <a:bodyPr rtlCol="0" wrap="square">
            <a:spAutoFit/>
          </a:bodyPr>
          <a:lstStyle/>
          <a:p>
            <a:r>
              <a:rPr altLang="en-US" b="1" lang="zh-CN" smtClean="0">
                <a:solidFill>
                  <a:schemeClr val="tx1">
                    <a:lumMod val="85000"/>
                    <a:lumOff val="15000"/>
                  </a:schemeClr>
                </a:solidFill>
                <a:latin charset="-122" pitchFamily="34" typeface="微软雅黑"/>
                <a:ea charset="-122" pitchFamily="34" typeface="微软雅黑"/>
              </a:rPr>
              <a:t>为渴望而设计</a:t>
            </a:r>
          </a:p>
        </p:txBody>
      </p:sp>
      <p:sp>
        <p:nvSpPr>
          <p:cNvPr id="11" name="矩形 10"/>
          <p:cNvSpPr/>
          <p:nvPr/>
        </p:nvSpPr>
        <p:spPr>
          <a:xfrm>
            <a:off x="1949269" y="2013078"/>
            <a:ext cx="759323" cy="375747"/>
          </a:xfrm>
          <a:prstGeom prst="rect">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2800">
                <a:latin charset="-122" pitchFamily="49" typeface="汉仪菱心体简"/>
                <a:ea charset="-122" pitchFamily="49" typeface="汉仪菱心体简"/>
              </a:rPr>
              <a:t>3</a:t>
            </a:r>
          </a:p>
        </p:txBody>
      </p:sp>
      <p:sp>
        <p:nvSpPr>
          <p:cNvPr id="13" name="矩形 12"/>
          <p:cNvSpPr/>
          <p:nvPr/>
        </p:nvSpPr>
        <p:spPr>
          <a:xfrm rot="20686198">
            <a:off x="4359920" y="2066665"/>
            <a:ext cx="2556000" cy="2340000"/>
          </a:xfrm>
          <a:prstGeom prst="rect">
            <a:avLst/>
          </a:prstGeom>
          <a:solidFill>
            <a:srgbClr val="A50021"/>
          </a:solidFill>
          <a:ln>
            <a:no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矩形 13"/>
          <p:cNvSpPr/>
          <p:nvPr/>
        </p:nvSpPr>
        <p:spPr>
          <a:xfrm rot="20686198">
            <a:off x="4404543" y="2002287"/>
            <a:ext cx="2556000" cy="2340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TextBox 11"/>
          <p:cNvSpPr txBox="1"/>
          <p:nvPr/>
        </p:nvSpPr>
        <p:spPr>
          <a:xfrm rot="20700000">
            <a:off x="4445865" y="2245595"/>
            <a:ext cx="2358250" cy="896112"/>
          </a:xfrm>
          <a:prstGeom prst="rect">
            <a:avLst/>
          </a:prstGeom>
          <a:noFill/>
        </p:spPr>
        <p:txBody>
          <a:bodyPr rtlCol="0" wrap="square">
            <a:spAutoFit/>
          </a:bodyPr>
          <a:lstStyle/>
          <a:p>
            <a:pPr>
              <a:lnSpc>
                <a:spcPct val="110000"/>
              </a:lnSpc>
            </a:pPr>
            <a:r>
              <a:rPr altLang="en-US" lang="zh-CN" smtClean="0" sz="1600">
                <a:solidFill>
                  <a:schemeClr val="bg1"/>
                </a:solidFill>
                <a:latin charset="-122" pitchFamily="34" typeface="微软雅黑"/>
                <a:ea charset="-122" pitchFamily="34" typeface="微软雅黑"/>
              </a:rPr>
              <a:t>对于各种各样的体验，消费者有着很多未被满足和未察觉的渴望。</a:t>
            </a:r>
          </a:p>
        </p:txBody>
      </p:sp>
      <p:sp>
        <p:nvSpPr>
          <p:cNvPr id="25" name="TextBox 24"/>
          <p:cNvSpPr txBox="1"/>
          <p:nvPr/>
        </p:nvSpPr>
        <p:spPr>
          <a:xfrm rot="20640000">
            <a:off x="4005915" y="1832309"/>
            <a:ext cx="2304256" cy="396240"/>
          </a:xfrm>
          <a:prstGeom prst="rect">
            <a:avLst/>
          </a:prstGeom>
          <a:noFill/>
        </p:spPr>
        <p:txBody>
          <a:bodyPr rtlCol="0" wrap="square">
            <a:spAutoFit/>
          </a:bodyPr>
          <a:lstStyle/>
          <a:p>
            <a:r>
              <a:rPr altLang="en-US" b="1" lang="zh-CN" smtClean="0" sz="2000">
                <a:solidFill>
                  <a:srgbClr val="A50021"/>
                </a:solidFill>
                <a:latin charset="-122" pitchFamily="34" typeface="微软雅黑"/>
                <a:ea charset="-122" pitchFamily="34" typeface="微软雅黑"/>
              </a:rPr>
              <a:t>新产品的配方</a:t>
            </a:r>
          </a:p>
        </p:txBody>
      </p:sp>
      <p:sp>
        <p:nvSpPr>
          <p:cNvPr id="29" name="TextBox 28"/>
          <p:cNvSpPr txBox="1"/>
          <p:nvPr/>
        </p:nvSpPr>
        <p:spPr>
          <a:xfrm rot="20700000">
            <a:off x="4733897" y="3181699"/>
            <a:ext cx="2358250" cy="896112"/>
          </a:xfrm>
          <a:prstGeom prst="rect">
            <a:avLst/>
          </a:prstGeom>
          <a:noFill/>
        </p:spPr>
        <p:txBody>
          <a:bodyPr rtlCol="0" wrap="square">
            <a:spAutoFit/>
          </a:bodyPr>
          <a:lstStyle/>
          <a:p>
            <a:pPr>
              <a:lnSpc>
                <a:spcPct val="110000"/>
              </a:lnSpc>
            </a:pPr>
            <a:r>
              <a:rPr altLang="en-US" lang="zh-CN" sz="1600">
                <a:solidFill>
                  <a:schemeClr val="bg1"/>
                </a:solidFill>
                <a:latin charset="-122" pitchFamily="34" typeface="微软雅黑"/>
                <a:ea charset="-122" pitchFamily="34" typeface="微软雅黑"/>
              </a:rPr>
              <a:t>紧密联系消费者的情感和渴望，会让一个产品比其他产品更具吸引力。</a:t>
            </a:r>
          </a:p>
        </p:txBody>
      </p:sp>
      <p:sp>
        <p:nvSpPr>
          <p:cNvPr id="30" name="Freeform 24"/>
          <p:cNvSpPr/>
          <p:nvPr/>
        </p:nvSpPr>
        <p:spPr bwMode="auto">
          <a:xfrm rot="308615">
            <a:off x="7776000" y="4536000"/>
            <a:ext cx="852109" cy="721790"/>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Tree>
    <p:extLst>
      <p:ext uri="{BB962C8B-B14F-4D97-AF65-F5344CB8AC3E}">
        <p14:creationId val="1703756824"/>
      </p:ext>
    </p:extLst>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TextBox 1"/>
          <p:cNvSpPr txBox="1"/>
          <p:nvPr/>
        </p:nvSpPr>
        <p:spPr>
          <a:xfrm>
            <a:off x="4162472" y="483518"/>
            <a:ext cx="2353745" cy="457200"/>
          </a:xfrm>
          <a:prstGeom prst="rect">
            <a:avLst/>
          </a:prstGeom>
          <a:noFill/>
        </p:spPr>
        <p:txBody>
          <a:bodyPr rtlCol="0" wrap="square">
            <a:spAutoFit/>
          </a:bodyPr>
          <a:lstStyle/>
          <a:p>
            <a:r>
              <a:rPr altLang="en-US" b="1" lang="zh-CN" smtClean="0" sz="2400">
                <a:solidFill>
                  <a:srgbClr val="A50021"/>
                </a:solidFill>
                <a:latin charset="-122" pitchFamily="34" typeface="微软雅黑"/>
                <a:ea charset="-122" pitchFamily="34" typeface="微软雅黑"/>
              </a:rPr>
              <a:t>如何进行创新？</a:t>
            </a:r>
          </a:p>
        </p:txBody>
      </p:sp>
      <p:sp>
        <p:nvSpPr>
          <p:cNvPr id="3" name="Freeform 24"/>
          <p:cNvSpPr/>
          <p:nvPr/>
        </p:nvSpPr>
        <p:spPr bwMode="auto">
          <a:xfrm rot="20066618">
            <a:off x="1724245" y="310531"/>
            <a:ext cx="314325" cy="314325"/>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4" name="Freeform 24"/>
          <p:cNvSpPr/>
          <p:nvPr/>
        </p:nvSpPr>
        <p:spPr bwMode="auto">
          <a:xfrm rot="1796663">
            <a:off x="2079931" y="73141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5" name="Freeform 24"/>
          <p:cNvSpPr/>
          <p:nvPr/>
        </p:nvSpPr>
        <p:spPr bwMode="auto">
          <a:xfrm rot="12170891">
            <a:off x="1544487" y="777062"/>
            <a:ext cx="254666" cy="254666"/>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24"/>
          <p:cNvSpPr/>
          <p:nvPr/>
        </p:nvSpPr>
        <p:spPr bwMode="auto">
          <a:xfrm rot="1841040">
            <a:off x="620532" y="152309"/>
            <a:ext cx="826293" cy="826293"/>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cxnSp>
        <p:nvCxnSpPr>
          <p:cNvPr id="7" name="直接连接符 6"/>
          <p:cNvCxnSpPr/>
          <p:nvPr/>
        </p:nvCxnSpPr>
        <p:spPr>
          <a:xfrm>
            <a:off x="6660232" y="793812"/>
            <a:ext cx="2483768" cy="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flipH="1">
            <a:off x="6588224" y="695032"/>
            <a:ext cx="0" cy="13950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H="1">
            <a:off x="6444208" y="555526"/>
            <a:ext cx="0" cy="279012"/>
          </a:xfrm>
          <a:prstGeom prst="line">
            <a:avLst/>
          </a:prstGeom>
          <a:ln w="19050">
            <a:solidFill>
              <a:srgbClr val="A5002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033862" y="1654555"/>
            <a:ext cx="2718582" cy="365760"/>
          </a:xfrm>
          <a:prstGeom prst="rect">
            <a:avLst/>
          </a:prstGeom>
          <a:noFill/>
        </p:spPr>
        <p:txBody>
          <a:bodyPr rtlCol="0" wrap="square">
            <a:spAutoFit/>
          </a:bodyPr>
          <a:lstStyle/>
          <a:p>
            <a:r>
              <a:rPr altLang="en-US" b="1" lang="zh-CN">
                <a:solidFill>
                  <a:schemeClr val="tx1">
                    <a:lumMod val="85000"/>
                    <a:lumOff val="15000"/>
                  </a:schemeClr>
                </a:solidFill>
                <a:latin charset="-122" pitchFamily="34" typeface="微软雅黑"/>
                <a:ea charset="-122" pitchFamily="34" typeface="微软雅黑"/>
              </a:rPr>
              <a:t>好形式+好功能=好产品</a:t>
            </a:r>
          </a:p>
        </p:txBody>
      </p:sp>
      <p:sp>
        <p:nvSpPr>
          <p:cNvPr id="60" name="等腰三角形 59"/>
          <p:cNvSpPr/>
          <p:nvPr/>
        </p:nvSpPr>
        <p:spPr>
          <a:xfrm rot="5400000">
            <a:off x="1665724" y="1661603"/>
            <a:ext cx="376372" cy="324459"/>
          </a:xfrm>
          <a:prstGeom prst="triangl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68" name="组合 67"/>
          <p:cNvGrpSpPr/>
          <p:nvPr/>
        </p:nvGrpSpPr>
        <p:grpSpPr>
          <a:xfrm>
            <a:off x="3059832" y="2427734"/>
            <a:ext cx="4032447" cy="1856678"/>
            <a:chOff x="3275856" y="2643758"/>
            <a:chExt cx="4032447" cy="1856678"/>
          </a:xfrm>
        </p:grpSpPr>
        <p:sp>
          <p:nvSpPr>
            <p:cNvPr id="72" name="直角三角形 71"/>
            <p:cNvSpPr/>
            <p:nvPr/>
          </p:nvSpPr>
          <p:spPr>
            <a:xfrm>
              <a:off x="6588224" y="3637510"/>
              <a:ext cx="655200" cy="230384"/>
            </a:xfrm>
            <a:prstGeom prst="r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7" name="直角三角形 66"/>
            <p:cNvSpPr/>
            <p:nvPr/>
          </p:nvSpPr>
          <p:spPr>
            <a:xfrm flipH="1">
              <a:off x="3275856" y="3651870"/>
              <a:ext cx="655200" cy="230384"/>
            </a:xfrm>
            <a:prstGeom prst="rtTriangle">
              <a:avLst/>
            </a:prstGeom>
            <a:solidFill>
              <a:schemeClr val="accent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17" name="组合 16"/>
            <p:cNvGrpSpPr/>
            <p:nvPr/>
          </p:nvGrpSpPr>
          <p:grpSpPr>
            <a:xfrm>
              <a:off x="3360327" y="3868451"/>
              <a:ext cx="3947976" cy="631985"/>
              <a:chOff x="2780220" y="1744984"/>
              <a:chExt cx="1200359" cy="1224136"/>
            </a:xfrm>
          </p:grpSpPr>
          <p:sp>
            <p:nvSpPr>
              <p:cNvPr id="18" name="矩形 17"/>
              <p:cNvSpPr/>
              <p:nvPr/>
            </p:nvSpPr>
            <p:spPr>
              <a:xfrm>
                <a:off x="2780220" y="1744984"/>
                <a:ext cx="1178465" cy="1224136"/>
              </a:xfrm>
              <a:prstGeom prst="rect">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TextBox 18"/>
              <p:cNvSpPr txBox="1"/>
              <p:nvPr/>
            </p:nvSpPr>
            <p:spPr>
              <a:xfrm>
                <a:off x="2802114" y="1856827"/>
                <a:ext cx="1178465" cy="1086315"/>
              </a:xfrm>
              <a:prstGeom prst="rect">
                <a:avLst/>
              </a:prstGeom>
              <a:noFill/>
              <a:ln>
                <a:noFill/>
              </a:ln>
            </p:spPr>
            <p:txBody>
              <a:bodyPr rtlCol="0" wrap="square">
                <a:spAutoFit/>
              </a:bodyPr>
              <a:lstStyle/>
              <a:p>
                <a:pPr>
                  <a:lnSpc>
                    <a:spcPct val="110000"/>
                  </a:lnSpc>
                </a:pPr>
                <a:r>
                  <a:rPr altLang="en-US" lang="zh-CN" smtClean="0" sz="1400">
                    <a:solidFill>
                      <a:schemeClr val="bg1"/>
                    </a:solidFill>
                    <a:latin charset="-122" pitchFamily="34" typeface="微软雅黑"/>
                    <a:ea charset="-122" pitchFamily="34" typeface="微软雅黑"/>
                  </a:rPr>
                  <a:t>即使是最简单的商品，只要花心思加入细节，也可以在竞争中脱颖而出</a:t>
                </a:r>
              </a:p>
            </p:txBody>
          </p:sp>
        </p:grpSp>
        <p:sp>
          <p:nvSpPr>
            <p:cNvPr id="27" name="矩形 26"/>
            <p:cNvSpPr/>
            <p:nvPr/>
          </p:nvSpPr>
          <p:spPr>
            <a:xfrm>
              <a:off x="3646311" y="2643758"/>
              <a:ext cx="3301953" cy="122413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2" name="TextBox 61"/>
            <p:cNvSpPr txBox="1"/>
            <p:nvPr/>
          </p:nvSpPr>
          <p:spPr>
            <a:xfrm>
              <a:off x="4499992" y="3005539"/>
              <a:ext cx="720080" cy="640080"/>
            </a:xfrm>
            <a:prstGeom prst="rect">
              <a:avLst/>
            </a:prstGeom>
            <a:noFill/>
          </p:spPr>
          <p:txBody>
            <a:bodyPr rtlCol="0" wrap="square">
              <a:spAutoFit/>
            </a:bodyPr>
            <a:lstStyle/>
            <a:p>
              <a:r>
                <a:rPr altLang="zh-CN" lang="en-US" smtClean="0" sz="3600">
                  <a:solidFill>
                    <a:srgbClr val="CDCDCD"/>
                  </a:solidFill>
                </a:rPr>
                <a:t>+</a:t>
              </a:r>
            </a:p>
          </p:txBody>
        </p:sp>
        <p:sp>
          <p:nvSpPr>
            <p:cNvPr id="63" name="矩形 62"/>
            <p:cNvSpPr/>
            <p:nvPr/>
          </p:nvSpPr>
          <p:spPr>
            <a:xfrm rot="960000">
              <a:off x="4270877" y="3079709"/>
              <a:ext cx="32400" cy="432048"/>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5" name="TextBox 64"/>
            <p:cNvSpPr txBox="1"/>
            <p:nvPr/>
          </p:nvSpPr>
          <p:spPr>
            <a:xfrm>
              <a:off x="5697839" y="3005539"/>
              <a:ext cx="458337" cy="640080"/>
            </a:xfrm>
            <a:prstGeom prst="rect">
              <a:avLst/>
            </a:prstGeom>
            <a:noFill/>
          </p:spPr>
          <p:txBody>
            <a:bodyPr rtlCol="0" wrap="square">
              <a:spAutoFit/>
            </a:bodyPr>
            <a:lstStyle/>
            <a:p>
              <a:r>
                <a:rPr altLang="zh-CN" lang="en-US" sz="3600">
                  <a:solidFill>
                    <a:srgbClr val="CDCDCD"/>
                  </a:solidFill>
                </a:rPr>
                <a:t>=</a:t>
              </a:r>
            </a:p>
          </p:txBody>
        </p:sp>
        <p:pic>
          <p:nvPicPr>
            <p:cNvPr descr="F:\资料库\PPT模板、素材\单个素材\图标icon\下载\20140818034447700_easyicon_net_226.842824601.png" id="1027" name="Picture 3"/>
            <p:cNvPicPr>
              <a:picLocks noChangeArrowheads="1" noChangeAspect="1"/>
            </p:cNvPicPr>
            <p:nvPr/>
          </p:nvPicPr>
          <p:blipFill>
            <a:blip r:embed="rId2">
              <a:lum bright="70000" contrast="-70000"/>
              <a:extLst>
                <a:ext uri="{28A0092B-C50C-407E-A947-70E740481C1C}">
                  <a14:useLocalDpi val="0"/>
                </a:ext>
              </a:extLst>
            </a:blip>
            <a:stretch>
              <a:fillRect/>
            </a:stretch>
          </p:blipFill>
          <p:spPr bwMode="auto">
            <a:xfrm>
              <a:off x="5046325" y="3219822"/>
              <a:ext cx="466154" cy="261954"/>
            </a:xfrm>
            <a:prstGeom prst="rect">
              <a:avLst/>
            </a:prstGeom>
            <a:noFill/>
            <a:extLst>
              <a:ext uri="{909E8E84-426E-40DD-AFC4-6F175D3DCCD1}">
                <a14:hiddenFill>
                  <a:solidFill>
                    <a:srgbClr val="FFFFFF"/>
                  </a:solidFill>
                </a14:hiddenFill>
              </a:ext>
            </a:extLst>
          </p:spPr>
        </p:pic>
        <p:pic>
          <p:nvPicPr>
            <p:cNvPr descr="F:\资料库\PPT模板、素材\单个素材\图标icon\下载\20140818035124717_easyicon_net_128.png" id="1028" name="Picture 4"/>
            <p:cNvPicPr>
              <a:picLocks noChangeArrowheads="1" noChangeAspect="1"/>
            </p:cNvPicPr>
            <p:nvPr/>
          </p:nvPicPr>
          <p:blipFill>
            <a:blip r:embed="rId3">
              <a:lum bright="70000" contrast="-70000"/>
              <a:extLst>
                <a:ext uri="{28A0092B-C50C-407E-A947-70E740481C1C}">
                  <a14:useLocalDpi val="0"/>
                </a:ext>
              </a:extLst>
            </a:blip>
            <a:stretch>
              <a:fillRect/>
            </a:stretch>
          </p:blipFill>
          <p:spPr bwMode="auto">
            <a:xfrm rot="20220000">
              <a:off x="6151403" y="3152587"/>
              <a:ext cx="432048" cy="432048"/>
            </a:xfrm>
            <a:prstGeom prst="rect">
              <a:avLst/>
            </a:prstGeom>
            <a:noFill/>
            <a:extLst>
              <a:ext uri="{909E8E84-426E-40DD-AFC4-6F175D3DCCD1}">
                <a14:hiddenFill>
                  <a:solidFill>
                    <a:srgbClr val="FFFFFF"/>
                  </a:solidFill>
                </a14:hiddenFill>
              </a:ext>
            </a:extLst>
          </p:spPr>
        </p:pic>
      </p:grpSp>
    </p:spTree>
    <p:extLst>
      <p:ext uri="{BB962C8B-B14F-4D97-AF65-F5344CB8AC3E}">
        <p14:creationId val="85716402"/>
      </p:ext>
    </p:extLst>
  </p:cSld>
  <p:clrMapOvr>
    <a:masterClrMapping/>
  </p:clrMapOvr>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F:\资料库\PPT模板、素材\单个素材\图标icon\下载\20140818041042687_easyicon_net_234.666666667.png" id="2052" name="Picture 4"/>
          <p:cNvPicPr>
            <a:picLocks noChangeArrowheads="1" noChangeAspect="1"/>
          </p:cNvPicPr>
          <p:nvPr/>
        </p:nvPicPr>
        <p:blipFill>
          <a:blip r:embed="rId2">
            <a:duotone>
              <a:schemeClr val="bg2">
                <a:shade val="45000"/>
                <a:satMod val="135000"/>
              </a:schemeClr>
              <a:prstClr val="white"/>
            </a:duotone>
            <a:extLst>
              <a:ext uri="{28A0092B-C50C-407E-A947-70E740481C1C}">
                <a14:useLocalDpi val="0"/>
              </a:ext>
            </a:extLst>
          </a:blip>
          <a:stretch>
            <a:fillRect/>
          </a:stretch>
        </p:blipFill>
        <p:spPr bwMode="auto">
          <a:xfrm>
            <a:off x="5220072" y="2330488"/>
            <a:ext cx="1508770" cy="1209675"/>
          </a:xfrm>
          <a:prstGeom prst="rect">
            <a:avLst/>
          </a:prstGeom>
          <a:noFill/>
          <a:extLst>
            <a:ext uri="{909E8E84-426E-40DD-AFC4-6F175D3DCCD1}">
              <a14:hiddenFill>
                <a:solidFill>
                  <a:srgbClr val="FFFFFF"/>
                </a:solidFill>
              </a14:hiddenFill>
            </a:ext>
          </a:extLst>
        </p:spPr>
      </p:pic>
      <p:sp>
        <p:nvSpPr>
          <p:cNvPr id="3" name="TextBox 2"/>
          <p:cNvSpPr txBox="1"/>
          <p:nvPr/>
        </p:nvSpPr>
        <p:spPr>
          <a:xfrm>
            <a:off x="4162472" y="483518"/>
            <a:ext cx="2353745" cy="457200"/>
          </a:xfrm>
          <a:prstGeom prst="rect">
            <a:avLst/>
          </a:prstGeom>
          <a:noFill/>
        </p:spPr>
        <p:txBody>
          <a:bodyPr rtlCol="0" wrap="square">
            <a:spAutoFit/>
          </a:bodyPr>
          <a:lstStyle/>
          <a:p>
            <a:r>
              <a:rPr altLang="en-US" b="1" lang="zh-CN" smtClean="0" sz="2400">
                <a:solidFill>
                  <a:srgbClr val="A50021"/>
                </a:solidFill>
                <a:latin charset="-122" pitchFamily="34" typeface="微软雅黑"/>
                <a:ea charset="-122" pitchFamily="34" typeface="微软雅黑"/>
              </a:rPr>
              <a:t>如何进行创新？</a:t>
            </a:r>
          </a:p>
        </p:txBody>
      </p:sp>
      <p:sp>
        <p:nvSpPr>
          <p:cNvPr id="4" name="Freeform 24"/>
          <p:cNvSpPr/>
          <p:nvPr/>
        </p:nvSpPr>
        <p:spPr bwMode="auto">
          <a:xfrm rot="20066618">
            <a:off x="1724245" y="310531"/>
            <a:ext cx="314325" cy="314325"/>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5" name="Freeform 24"/>
          <p:cNvSpPr/>
          <p:nvPr/>
        </p:nvSpPr>
        <p:spPr bwMode="auto">
          <a:xfrm rot="1796663">
            <a:off x="2079931" y="73141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24"/>
          <p:cNvSpPr/>
          <p:nvPr/>
        </p:nvSpPr>
        <p:spPr bwMode="auto">
          <a:xfrm rot="12170891">
            <a:off x="1544487" y="777062"/>
            <a:ext cx="254666" cy="254666"/>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7" name="Freeform 24"/>
          <p:cNvSpPr/>
          <p:nvPr/>
        </p:nvSpPr>
        <p:spPr bwMode="auto">
          <a:xfrm rot="1841040">
            <a:off x="620532" y="152309"/>
            <a:ext cx="826293" cy="826293"/>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cxnSp>
        <p:nvCxnSpPr>
          <p:cNvPr id="8" name="直接连接符 7"/>
          <p:cNvCxnSpPr/>
          <p:nvPr/>
        </p:nvCxnSpPr>
        <p:spPr>
          <a:xfrm>
            <a:off x="6660232" y="793812"/>
            <a:ext cx="2483768" cy="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H="1">
            <a:off x="6588224" y="695032"/>
            <a:ext cx="0" cy="13950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flipH="1">
            <a:off x="6444208" y="555526"/>
            <a:ext cx="0" cy="279012"/>
          </a:xfrm>
          <a:prstGeom prst="line">
            <a:avLst/>
          </a:prstGeom>
          <a:ln w="19050">
            <a:solidFill>
              <a:srgbClr val="A5002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177878" y="1654555"/>
            <a:ext cx="2718582" cy="365760"/>
          </a:xfrm>
          <a:prstGeom prst="rect">
            <a:avLst/>
          </a:prstGeom>
          <a:noFill/>
        </p:spPr>
        <p:txBody>
          <a:bodyPr rtlCol="0" wrap="square">
            <a:spAutoFit/>
          </a:bodyPr>
          <a:lstStyle/>
          <a:p>
            <a:r>
              <a:rPr altLang="en-US" b="1" lang="zh-CN" smtClean="0">
                <a:solidFill>
                  <a:schemeClr val="tx1">
                    <a:lumMod val="85000"/>
                    <a:lumOff val="15000"/>
                  </a:schemeClr>
                </a:solidFill>
                <a:latin charset="-122" pitchFamily="34" typeface="微软雅黑"/>
                <a:ea charset="-122" pitchFamily="34" typeface="微软雅黑"/>
              </a:rPr>
              <a:t>体验经济</a:t>
            </a:r>
          </a:p>
        </p:txBody>
      </p:sp>
      <p:sp>
        <p:nvSpPr>
          <p:cNvPr id="12" name="等腰三角形 11"/>
          <p:cNvSpPr/>
          <p:nvPr/>
        </p:nvSpPr>
        <p:spPr>
          <a:xfrm rot="5400000">
            <a:off x="1809740" y="1661603"/>
            <a:ext cx="376372" cy="324459"/>
          </a:xfrm>
          <a:prstGeom prst="triangl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矩形 1"/>
          <p:cNvSpPr/>
          <p:nvPr/>
        </p:nvSpPr>
        <p:spPr>
          <a:xfrm>
            <a:off x="1835696" y="3493393"/>
            <a:ext cx="6192688" cy="40681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1600">
                <a:latin charset="-122" pitchFamily="34" typeface="微软雅黑"/>
                <a:ea charset="-122" pitchFamily="34" typeface="微软雅黑"/>
              </a:rPr>
              <a:t> 传统的欧洲游               喜马拉雅山的背包游</a:t>
            </a:r>
          </a:p>
        </p:txBody>
      </p:sp>
      <p:pic>
        <p:nvPicPr>
          <p:cNvPr descr="F:\资料库\PPT模板、素材\单个素材\图标icon\下载\20140818040647285_easyicon_net_101.35583685.png" id="2051" name="Picture 3"/>
          <p:cNvPicPr>
            <a:picLocks noChangeArrowheads="1" noChangeAspect="1"/>
          </p:cNvPicPr>
          <p:nvPr/>
        </p:nvPicPr>
        <p:blipFill>
          <a:blip r:embed="rId3">
            <a:duotone>
              <a:schemeClr val="bg2">
                <a:shade val="45000"/>
                <a:satMod val="135000"/>
              </a:schemeClr>
              <a:prstClr val="white"/>
            </a:duotone>
            <a:extLst>
              <a:ext uri="{28A0092B-C50C-407E-A947-70E740481C1C}">
                <a14:useLocalDpi val="0"/>
              </a:ext>
            </a:extLst>
          </a:blip>
          <a:stretch>
            <a:fillRect/>
          </a:stretch>
        </p:blipFill>
        <p:spPr bwMode="auto">
          <a:xfrm>
            <a:off x="3131840" y="2283718"/>
            <a:ext cx="962025" cy="1209675"/>
          </a:xfrm>
          <a:prstGeom prst="rect">
            <a:avLst/>
          </a:prstGeom>
          <a:noFill/>
          <a:extLst>
            <a:ext uri="{909E8E84-426E-40DD-AFC4-6F175D3DCCD1}">
              <a14:hiddenFill>
                <a:solidFill>
                  <a:srgbClr val="FFFFFF"/>
                </a:solidFill>
              </a14:hiddenFill>
            </a:ext>
          </a:extLst>
        </p:spPr>
      </p:pic>
      <p:sp>
        <p:nvSpPr>
          <p:cNvPr id="15" name="矩形 14"/>
          <p:cNvSpPr/>
          <p:nvPr/>
        </p:nvSpPr>
        <p:spPr>
          <a:xfrm>
            <a:off x="1835696" y="3900203"/>
            <a:ext cx="6192688" cy="406810"/>
          </a:xfrm>
          <a:prstGeom prst="rect">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sz="1600">
                <a:latin charset="-122" pitchFamily="34" typeface="微软雅黑"/>
                <a:ea charset="-122" pitchFamily="34" typeface="微软雅黑"/>
              </a:rPr>
              <a:t> 消费者对随产品和服务而来的体验越来越感兴趣，并甘愿投入其中</a:t>
            </a:r>
          </a:p>
        </p:txBody>
      </p:sp>
      <p:cxnSp>
        <p:nvCxnSpPr>
          <p:cNvPr id="14" name="直接箭头连接符 13"/>
          <p:cNvCxnSpPr/>
          <p:nvPr/>
        </p:nvCxnSpPr>
        <p:spPr>
          <a:xfrm>
            <a:off x="4536420" y="3696798"/>
            <a:ext cx="323612" cy="0"/>
          </a:xfrm>
          <a:prstGeom prst="straightConnector1">
            <a:avLst/>
          </a:prstGeom>
          <a:ln w="19050">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397859412"/>
      </p:ext>
    </p:extLst>
  </p:cSld>
  <p:clrMapOvr>
    <a:masterClrMapping/>
  </p:clrMapOvr>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0" name="矩形 19"/>
          <p:cNvSpPr/>
          <p:nvPr/>
        </p:nvSpPr>
        <p:spPr>
          <a:xfrm>
            <a:off x="5081685" y="2715766"/>
            <a:ext cx="869726" cy="165618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2" name="直角三角形 21"/>
          <p:cNvSpPr/>
          <p:nvPr/>
        </p:nvSpPr>
        <p:spPr>
          <a:xfrm flipH="1" flipV="1">
            <a:off x="5364086" y="4227934"/>
            <a:ext cx="587323" cy="144016"/>
          </a:xfrm>
          <a:prstGeom prst="rtTriangl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燕尾形 20"/>
          <p:cNvSpPr/>
          <p:nvPr/>
        </p:nvSpPr>
        <p:spPr>
          <a:xfrm>
            <a:off x="4355976" y="2715766"/>
            <a:ext cx="1368152" cy="1656184"/>
          </a:xfrm>
          <a:prstGeom prst="chevron">
            <a:avLst>
              <a:gd fmla="val 24071" name="adj"/>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4" name="矩形 13"/>
          <p:cNvSpPr/>
          <p:nvPr/>
        </p:nvSpPr>
        <p:spPr>
          <a:xfrm>
            <a:off x="5364087" y="2499742"/>
            <a:ext cx="2448272" cy="172819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TextBox 1"/>
          <p:cNvSpPr txBox="1"/>
          <p:nvPr/>
        </p:nvSpPr>
        <p:spPr>
          <a:xfrm>
            <a:off x="4162472" y="483518"/>
            <a:ext cx="2353745" cy="457200"/>
          </a:xfrm>
          <a:prstGeom prst="rect">
            <a:avLst/>
          </a:prstGeom>
          <a:noFill/>
        </p:spPr>
        <p:txBody>
          <a:bodyPr rtlCol="0" wrap="square">
            <a:spAutoFit/>
          </a:bodyPr>
          <a:lstStyle/>
          <a:p>
            <a:r>
              <a:rPr altLang="en-US" b="1" lang="zh-CN" smtClean="0" sz="2400">
                <a:solidFill>
                  <a:srgbClr val="A50021"/>
                </a:solidFill>
                <a:latin charset="-122" pitchFamily="34" typeface="微软雅黑"/>
                <a:ea charset="-122" pitchFamily="34" typeface="微软雅黑"/>
              </a:rPr>
              <a:t>如何进行创新？</a:t>
            </a:r>
          </a:p>
        </p:txBody>
      </p:sp>
      <p:sp>
        <p:nvSpPr>
          <p:cNvPr id="3" name="Freeform 24"/>
          <p:cNvSpPr/>
          <p:nvPr/>
        </p:nvSpPr>
        <p:spPr bwMode="auto">
          <a:xfrm rot="20066618">
            <a:off x="1724245" y="310531"/>
            <a:ext cx="314325" cy="314325"/>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4" name="Freeform 24"/>
          <p:cNvSpPr/>
          <p:nvPr/>
        </p:nvSpPr>
        <p:spPr bwMode="auto">
          <a:xfrm rot="1796663">
            <a:off x="2079931" y="73141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5" name="Freeform 24"/>
          <p:cNvSpPr/>
          <p:nvPr/>
        </p:nvSpPr>
        <p:spPr bwMode="auto">
          <a:xfrm rot="12170891">
            <a:off x="1544487" y="777062"/>
            <a:ext cx="254666" cy="254666"/>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24"/>
          <p:cNvSpPr/>
          <p:nvPr/>
        </p:nvSpPr>
        <p:spPr bwMode="auto">
          <a:xfrm rot="1841040">
            <a:off x="620532" y="152309"/>
            <a:ext cx="826293" cy="826293"/>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cxnSp>
        <p:nvCxnSpPr>
          <p:cNvPr id="7" name="直接连接符 6"/>
          <p:cNvCxnSpPr/>
          <p:nvPr/>
        </p:nvCxnSpPr>
        <p:spPr>
          <a:xfrm>
            <a:off x="6660232" y="793812"/>
            <a:ext cx="2483768" cy="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flipH="1">
            <a:off x="6588224" y="695032"/>
            <a:ext cx="0" cy="13950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H="1">
            <a:off x="6444208" y="555526"/>
            <a:ext cx="0" cy="279012"/>
          </a:xfrm>
          <a:prstGeom prst="line">
            <a:avLst/>
          </a:prstGeom>
          <a:ln w="19050">
            <a:solidFill>
              <a:srgbClr val="A5002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465910" y="1582547"/>
            <a:ext cx="2718582" cy="365760"/>
          </a:xfrm>
          <a:prstGeom prst="rect">
            <a:avLst/>
          </a:prstGeom>
          <a:noFill/>
        </p:spPr>
        <p:txBody>
          <a:bodyPr rtlCol="0" wrap="square">
            <a:spAutoFit/>
          </a:bodyPr>
          <a:lstStyle/>
          <a:p>
            <a:r>
              <a:rPr altLang="en-US" b="1" lang="zh-CN">
                <a:solidFill>
                  <a:schemeClr val="tx1">
                    <a:lumMod val="85000"/>
                    <a:lumOff val="15000"/>
                  </a:schemeClr>
                </a:solidFill>
                <a:latin charset="-122" pitchFamily="34" typeface="微软雅黑"/>
                <a:ea charset="-122" pitchFamily="34" typeface="微软雅黑"/>
              </a:rPr>
              <a:t>幻想经济</a:t>
            </a:r>
          </a:p>
        </p:txBody>
      </p:sp>
      <p:sp>
        <p:nvSpPr>
          <p:cNvPr id="11" name="等腰三角形 10"/>
          <p:cNvSpPr/>
          <p:nvPr/>
        </p:nvSpPr>
        <p:spPr>
          <a:xfrm rot="5400000">
            <a:off x="2097772" y="1589595"/>
            <a:ext cx="376372" cy="324459"/>
          </a:xfrm>
          <a:prstGeom prst="triangl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TextBox 12"/>
          <p:cNvSpPr txBox="1"/>
          <p:nvPr/>
        </p:nvSpPr>
        <p:spPr>
          <a:xfrm>
            <a:off x="5454352" y="2603832"/>
            <a:ext cx="2286000" cy="1394460"/>
          </a:xfrm>
          <a:prstGeom prst="rect">
            <a:avLst/>
          </a:prstGeom>
          <a:solidFill>
            <a:schemeClr val="tx1">
              <a:lumMod val="65000"/>
              <a:lumOff val="35000"/>
            </a:schemeClr>
          </a:solidFill>
        </p:spPr>
        <p:txBody>
          <a:bodyPr rtlCol="0" wrap="square">
            <a:spAutoFit/>
          </a:bodyPr>
          <a:lstStyle/>
          <a:p>
            <a:pPr>
              <a:lnSpc>
                <a:spcPct val="114000"/>
              </a:lnSpc>
            </a:pPr>
            <a:r>
              <a:rPr altLang="en-US" lang="zh-CN" smtClean="0" sz="1500">
                <a:solidFill>
                  <a:schemeClr val="bg1"/>
                </a:solidFill>
                <a:latin charset="-122" pitchFamily="34" typeface="微软雅黑"/>
                <a:ea charset="-122" pitchFamily="34" typeface="微软雅黑"/>
              </a:rPr>
              <a:t>当现实越来越富有挑战，当人们开始期望一种幻想的生活状态成为现实，幻想成为购买产品和服务的驱动力，这就是幻想经济。</a:t>
            </a:r>
          </a:p>
        </p:txBody>
      </p:sp>
      <p:sp>
        <p:nvSpPr>
          <p:cNvPr id="23" name="云形标注 22"/>
          <p:cNvSpPr/>
          <p:nvPr/>
        </p:nvSpPr>
        <p:spPr>
          <a:xfrm>
            <a:off x="3136139" y="2769017"/>
            <a:ext cx="859797" cy="576064"/>
          </a:xfrm>
          <a:prstGeom prst="cloudCallout">
            <a:avLst/>
          </a:prstGeom>
          <a:solidFill>
            <a:srgbClr val="A8A69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descr="F:\资料库\PPT模板、素材\单个素材\图标icon\下载\20140819033254570_easyicon_net_185.890453834.png" id="1027" name="Picture 3"/>
          <p:cNvPicPr>
            <a:picLocks noChangeArrowheads="1" noChangeAspect="1"/>
          </p:cNvPicPr>
          <p:nvPr/>
        </p:nvPicPr>
        <p:blipFill>
          <a:blip r:embed="rId2">
            <a:duotone>
              <a:schemeClr val="bg2">
                <a:shade val="45000"/>
                <a:satMod val="135000"/>
              </a:schemeClr>
              <a:prstClr val="white"/>
            </a:duotone>
            <a:extLst>
              <a:ext uri="{28A0092B-C50C-407E-A947-70E740481C1C}">
                <a14:useLocalDpi val="0"/>
              </a:ext>
            </a:extLst>
          </a:blip>
          <a:stretch>
            <a:fillRect/>
          </a:stretch>
        </p:blipFill>
        <p:spPr bwMode="auto">
          <a:xfrm>
            <a:off x="2200035" y="3360725"/>
            <a:ext cx="1368152" cy="939217"/>
          </a:xfrm>
          <a:prstGeom prst="rect">
            <a:avLst/>
          </a:prstGeom>
          <a:noFill/>
          <a:extLst>
            <a:ext uri="{909E8E84-426E-40DD-AFC4-6F175D3DCCD1}">
              <a14:hiddenFill>
                <a:solidFill>
                  <a:srgbClr val="FFFFFF"/>
                </a:solidFill>
              </a14:hiddenFill>
            </a:ext>
          </a:extLst>
        </p:spPr>
      </p:pic>
    </p:spTree>
    <p:extLst>
      <p:ext uri="{BB962C8B-B14F-4D97-AF65-F5344CB8AC3E}">
        <p14:creationId val="2259473619"/>
      </p:ext>
    </p:extLst>
  </p:cSld>
  <p:clrMapOvr>
    <a:masterClrMapping/>
  </p:clrMapOvr>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F:\资料库\PPT模板、素材\单个素材\图标icon\下载\20140818051428543_easyicon_net_128.png" id="4100" name="Picture 4"/>
          <p:cNvPicPr>
            <a:picLocks noChangeArrowheads="1" noChangeAspect="1"/>
          </p:cNvPicPr>
          <p:nvPr/>
        </p:nvPicPr>
        <p:blipFill>
          <a:blip r:embed="rId3">
            <a:duotone>
              <a:schemeClr val="bg2">
                <a:shade val="45000"/>
                <a:satMod val="135000"/>
              </a:schemeClr>
              <a:prstClr val="white"/>
            </a:duotone>
            <a:extLst>
              <a:ext uri="{28A0092B-C50C-407E-A947-70E740481C1C}">
                <a14:useLocalDpi val="0"/>
              </a:ext>
            </a:extLst>
          </a:blip>
          <a:stretch>
            <a:fillRect/>
          </a:stretch>
        </p:blipFill>
        <p:spPr bwMode="auto">
          <a:xfrm>
            <a:off x="6312900" y="2565744"/>
            <a:ext cx="1219200" cy="1219200"/>
          </a:xfrm>
          <a:prstGeom prst="rect">
            <a:avLst/>
          </a:prstGeom>
          <a:noFill/>
          <a:extLst>
            <a:ext uri="{909E8E84-426E-40DD-AFC4-6F175D3DCCD1}">
              <a14:hiddenFill>
                <a:solidFill>
                  <a:srgbClr val="FFFFFF"/>
                </a:solidFill>
              </a14:hiddenFill>
            </a:ext>
          </a:extLst>
        </p:spPr>
      </p:pic>
      <p:pic>
        <p:nvPicPr>
          <p:cNvPr descr="F:\资料库\PPT模板、素材\单个素材\图标icon\下载\20140818050212952_easyicon_net_66.png" id="4099" name="Picture 3"/>
          <p:cNvPicPr>
            <a:picLocks noChangeArrowheads="1" noChangeAspect="1"/>
          </p:cNvPicPr>
          <p:nvPr/>
        </p:nvPicPr>
        <p:blipFill>
          <a:blip r:embed="rId4">
            <a:grayscl/>
            <a:extLst>
              <a:ext uri="{28A0092B-C50C-407E-A947-70E740481C1C}">
                <a14:useLocalDpi val="0"/>
              </a:ext>
            </a:extLst>
          </a:blip>
          <a:stretch>
            <a:fillRect/>
          </a:stretch>
        </p:blipFill>
        <p:spPr bwMode="auto">
          <a:xfrm>
            <a:off x="4738535" y="2427734"/>
            <a:ext cx="553545" cy="1213194"/>
          </a:xfrm>
          <a:prstGeom prst="rect">
            <a:avLst/>
          </a:prstGeom>
          <a:noFill/>
          <a:extLst>
            <a:ext uri="{909E8E84-426E-40DD-AFC4-6F175D3DCCD1}">
              <a14:hiddenFill>
                <a:solidFill>
                  <a:srgbClr val="FFFFFF"/>
                </a:solidFill>
              </a14:hiddenFill>
            </a:ext>
          </a:extLst>
        </p:spPr>
      </p:pic>
      <p:sp>
        <p:nvSpPr>
          <p:cNvPr id="18" name="矩形 17"/>
          <p:cNvSpPr/>
          <p:nvPr/>
        </p:nvSpPr>
        <p:spPr>
          <a:xfrm>
            <a:off x="1835696" y="3810182"/>
            <a:ext cx="6192688" cy="633776"/>
          </a:xfrm>
          <a:prstGeom prst="rect">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latin charset="-122" pitchFamily="34" typeface="微软雅黑"/>
              <a:ea charset="-122" pitchFamily="34" typeface="微软雅黑"/>
            </a:endParaRPr>
          </a:p>
        </p:txBody>
      </p:sp>
      <p:grpSp>
        <p:nvGrpSpPr>
          <p:cNvPr id="15" name="组合 14"/>
          <p:cNvGrpSpPr/>
          <p:nvPr/>
        </p:nvGrpSpPr>
        <p:grpSpPr>
          <a:xfrm>
            <a:off x="2222653" y="2716286"/>
            <a:ext cx="1485251" cy="924642"/>
            <a:chOff x="1815836" y="3231284"/>
            <a:chExt cx="1485251" cy="924642"/>
          </a:xfrm>
        </p:grpSpPr>
        <p:pic>
          <p:nvPicPr>
            <p:cNvPr descr="F:\资料库\PPT模板、素材\单个素材\图标icon\下载\20140818044849680_easyicon_net_204.843910806.png" id="4098" name="Picture 2"/>
            <p:cNvPicPr>
              <a:picLocks noChangeArrowheads="1" noChangeAspect="1"/>
            </p:cNvPicPr>
            <p:nvPr/>
          </p:nvPicPr>
          <p:blipFill>
            <a:blip r:embed="rId5">
              <a:duotone>
                <a:schemeClr val="bg2">
                  <a:shade val="45000"/>
                  <a:satMod val="135000"/>
                </a:schemeClr>
                <a:prstClr val="white"/>
              </a:duotone>
              <a:extLst>
                <a:ext uri="{28A0092B-C50C-407E-A947-70E740481C1C}">
                  <a14:useLocalDpi val="0"/>
                </a:ext>
              </a:extLst>
            </a:blip>
            <a:stretch>
              <a:fillRect/>
            </a:stretch>
          </p:blipFill>
          <p:spPr bwMode="auto">
            <a:xfrm>
              <a:off x="1815836" y="3231284"/>
              <a:ext cx="1485251" cy="924642"/>
            </a:xfrm>
            <a:prstGeom prst="rect">
              <a:avLst/>
            </a:prstGeom>
            <a:noFill/>
            <a:extLst>
              <a:ext uri="{909E8E84-426E-40DD-AFC4-6F175D3DCCD1}">
                <a14:hiddenFill>
                  <a:solidFill>
                    <a:srgbClr val="FFFFFF"/>
                  </a:solidFill>
                </a14:hiddenFill>
              </a:ext>
            </a:extLst>
          </p:spPr>
        </p:pic>
        <p:sp>
          <p:nvSpPr>
            <p:cNvPr id="13" name="矩形 12"/>
            <p:cNvSpPr/>
            <p:nvPr/>
          </p:nvSpPr>
          <p:spPr>
            <a:xfrm>
              <a:off x="2162166" y="3568143"/>
              <a:ext cx="681642" cy="457200"/>
            </a:xfrm>
            <a:prstGeom prst="rect">
              <a:avLst/>
            </a:prstGeom>
          </p:spPr>
          <p:txBody>
            <a:bodyPr wrap="square">
              <a:spAutoFit/>
            </a:bodyPr>
            <a:lstStyle/>
            <a:p>
              <a:r>
                <a:rPr altLang="zh-CN" b="1" lang="en-US" smtClean="0" sz="1200">
                  <a:solidFill>
                    <a:schemeClr val="tx1">
                      <a:lumMod val="75000"/>
                      <a:lumOff val="25000"/>
                    </a:schemeClr>
                  </a:solidFill>
                </a:rPr>
                <a:t> LAND ROVER</a:t>
              </a:r>
            </a:p>
          </p:txBody>
        </p:sp>
      </p:grpSp>
      <p:sp>
        <p:nvSpPr>
          <p:cNvPr id="2" name="TextBox 1"/>
          <p:cNvSpPr txBox="1"/>
          <p:nvPr/>
        </p:nvSpPr>
        <p:spPr>
          <a:xfrm>
            <a:off x="4162472" y="483518"/>
            <a:ext cx="2353745" cy="457200"/>
          </a:xfrm>
          <a:prstGeom prst="rect">
            <a:avLst/>
          </a:prstGeom>
          <a:noFill/>
        </p:spPr>
        <p:txBody>
          <a:bodyPr rtlCol="0" wrap="square">
            <a:spAutoFit/>
          </a:bodyPr>
          <a:lstStyle/>
          <a:p>
            <a:r>
              <a:rPr altLang="en-US" b="1" lang="zh-CN" smtClean="0" sz="2400">
                <a:solidFill>
                  <a:srgbClr val="A50021"/>
                </a:solidFill>
                <a:latin charset="-122" pitchFamily="34" typeface="微软雅黑"/>
                <a:ea charset="-122" pitchFamily="34" typeface="微软雅黑"/>
              </a:rPr>
              <a:t>如何进行创新？</a:t>
            </a:r>
          </a:p>
        </p:txBody>
      </p:sp>
      <p:sp>
        <p:nvSpPr>
          <p:cNvPr id="3" name="Freeform 24"/>
          <p:cNvSpPr/>
          <p:nvPr/>
        </p:nvSpPr>
        <p:spPr bwMode="auto">
          <a:xfrm rot="20066618">
            <a:off x="1724245" y="310531"/>
            <a:ext cx="314325" cy="314325"/>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4" name="Freeform 24"/>
          <p:cNvSpPr/>
          <p:nvPr/>
        </p:nvSpPr>
        <p:spPr bwMode="auto">
          <a:xfrm rot="1796663">
            <a:off x="2079931" y="73141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5" name="Freeform 24"/>
          <p:cNvSpPr/>
          <p:nvPr/>
        </p:nvSpPr>
        <p:spPr bwMode="auto">
          <a:xfrm rot="12170891">
            <a:off x="1544487" y="777062"/>
            <a:ext cx="254666" cy="254666"/>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24"/>
          <p:cNvSpPr/>
          <p:nvPr/>
        </p:nvSpPr>
        <p:spPr bwMode="auto">
          <a:xfrm rot="1841040">
            <a:off x="620532" y="152309"/>
            <a:ext cx="826293" cy="826293"/>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cxnSp>
        <p:nvCxnSpPr>
          <p:cNvPr id="7" name="直接连接符 6"/>
          <p:cNvCxnSpPr/>
          <p:nvPr/>
        </p:nvCxnSpPr>
        <p:spPr>
          <a:xfrm>
            <a:off x="6660232" y="793812"/>
            <a:ext cx="2483768" cy="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flipH="1">
            <a:off x="6588224" y="695032"/>
            <a:ext cx="0" cy="13950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H="1">
            <a:off x="6444208" y="555526"/>
            <a:ext cx="0" cy="279012"/>
          </a:xfrm>
          <a:prstGeom prst="line">
            <a:avLst/>
          </a:prstGeom>
          <a:ln w="19050">
            <a:solidFill>
              <a:srgbClr val="A5002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177878" y="1782238"/>
            <a:ext cx="2718582" cy="365760"/>
          </a:xfrm>
          <a:prstGeom prst="rect">
            <a:avLst/>
          </a:prstGeom>
          <a:noFill/>
        </p:spPr>
        <p:txBody>
          <a:bodyPr rtlCol="0" wrap="square">
            <a:spAutoFit/>
          </a:bodyPr>
          <a:lstStyle/>
          <a:p>
            <a:r>
              <a:rPr altLang="en-US" b="1" lang="zh-CN">
                <a:solidFill>
                  <a:schemeClr val="tx1">
                    <a:lumMod val="85000"/>
                    <a:lumOff val="15000"/>
                  </a:schemeClr>
                </a:solidFill>
                <a:latin charset="-122" pitchFamily="34" typeface="微软雅黑"/>
                <a:ea charset="-122" pitchFamily="34" typeface="微软雅黑"/>
              </a:rPr>
              <a:t>幻想经济</a:t>
            </a:r>
          </a:p>
        </p:txBody>
      </p:sp>
      <p:sp>
        <p:nvSpPr>
          <p:cNvPr id="11" name="等腰三角形 10"/>
          <p:cNvSpPr/>
          <p:nvPr/>
        </p:nvSpPr>
        <p:spPr>
          <a:xfrm rot="5400000">
            <a:off x="1809740" y="1789286"/>
            <a:ext cx="376372" cy="324459"/>
          </a:xfrm>
          <a:prstGeom prst="triangl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矩形 11"/>
          <p:cNvSpPr/>
          <p:nvPr/>
        </p:nvSpPr>
        <p:spPr>
          <a:xfrm>
            <a:off x="1835696" y="3522150"/>
            <a:ext cx="6192688" cy="40681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latin charset="-122" pitchFamily="34" typeface="微软雅黑"/>
              <a:ea charset="-122" pitchFamily="34" typeface="微软雅黑"/>
            </a:endParaRPr>
          </a:p>
        </p:txBody>
      </p:sp>
      <p:sp>
        <p:nvSpPr>
          <p:cNvPr id="14" name="TextBox 13"/>
          <p:cNvSpPr txBox="1"/>
          <p:nvPr/>
        </p:nvSpPr>
        <p:spPr>
          <a:xfrm>
            <a:off x="2144208" y="3568920"/>
            <a:ext cx="1779720" cy="304800"/>
          </a:xfrm>
          <a:prstGeom prst="rect">
            <a:avLst/>
          </a:prstGeom>
          <a:noFill/>
        </p:spPr>
        <p:txBody>
          <a:bodyPr rtlCol="0" wrap="square">
            <a:spAutoFit/>
          </a:bodyPr>
          <a:lstStyle/>
          <a:p>
            <a:r>
              <a:rPr altLang="en-US" lang="zh-CN" smtClean="0" sz="1400">
                <a:solidFill>
                  <a:schemeClr val="bg1"/>
                </a:solidFill>
                <a:latin charset="-122" pitchFamily="34" typeface="微软雅黑"/>
                <a:ea charset="-122" pitchFamily="34" typeface="微软雅黑"/>
              </a:rPr>
              <a:t>自由、个性、安全</a:t>
            </a:r>
          </a:p>
        </p:txBody>
      </p:sp>
      <p:sp>
        <p:nvSpPr>
          <p:cNvPr id="19" name="TextBox 18"/>
          <p:cNvSpPr txBox="1"/>
          <p:nvPr/>
        </p:nvSpPr>
        <p:spPr>
          <a:xfrm>
            <a:off x="4160432" y="3568920"/>
            <a:ext cx="1779720" cy="304800"/>
          </a:xfrm>
          <a:prstGeom prst="rect">
            <a:avLst/>
          </a:prstGeom>
          <a:noFill/>
        </p:spPr>
        <p:txBody>
          <a:bodyPr rtlCol="0" wrap="square">
            <a:spAutoFit/>
          </a:bodyPr>
          <a:lstStyle/>
          <a:p>
            <a:r>
              <a:rPr altLang="en-US" lang="zh-CN" smtClean="0" sz="1400">
                <a:solidFill>
                  <a:schemeClr val="bg1"/>
                </a:solidFill>
                <a:latin charset="-122" pitchFamily="34" typeface="微软雅黑"/>
                <a:ea charset="-122" pitchFamily="34" typeface="微软雅黑"/>
              </a:rPr>
              <a:t>品质、身份、享受</a:t>
            </a:r>
          </a:p>
        </p:txBody>
      </p:sp>
      <p:sp>
        <p:nvSpPr>
          <p:cNvPr id="20" name="TextBox 19"/>
          <p:cNvSpPr txBox="1"/>
          <p:nvPr/>
        </p:nvSpPr>
        <p:spPr>
          <a:xfrm>
            <a:off x="6156177" y="3568920"/>
            <a:ext cx="1779720" cy="304800"/>
          </a:xfrm>
          <a:prstGeom prst="rect">
            <a:avLst/>
          </a:prstGeom>
          <a:noFill/>
        </p:spPr>
        <p:txBody>
          <a:bodyPr rtlCol="0" wrap="square">
            <a:spAutoFit/>
          </a:bodyPr>
          <a:lstStyle/>
          <a:p>
            <a:r>
              <a:rPr altLang="en-US" lang="zh-CN" smtClean="0" sz="1400">
                <a:solidFill>
                  <a:schemeClr val="bg1"/>
                </a:solidFill>
                <a:latin charset="-122" pitchFamily="34" typeface="微软雅黑"/>
                <a:ea charset="-122" pitchFamily="34" typeface="微软雅黑"/>
              </a:rPr>
              <a:t>健康、时尚、质量</a:t>
            </a:r>
          </a:p>
        </p:txBody>
      </p:sp>
      <p:sp>
        <p:nvSpPr>
          <p:cNvPr id="22" name="TextBox 21"/>
          <p:cNvSpPr txBox="1"/>
          <p:nvPr/>
        </p:nvSpPr>
        <p:spPr>
          <a:xfrm>
            <a:off x="1979712" y="3920738"/>
            <a:ext cx="6048672" cy="518160"/>
          </a:xfrm>
          <a:prstGeom prst="rect">
            <a:avLst/>
          </a:prstGeom>
          <a:noFill/>
        </p:spPr>
        <p:txBody>
          <a:bodyPr rtlCol="0" wrap="square">
            <a:spAutoFit/>
          </a:bodyPr>
          <a:lstStyle/>
          <a:p>
            <a:r>
              <a:rPr altLang="en-US" lang="zh-CN" smtClean="0" sz="1400">
                <a:solidFill>
                  <a:schemeClr val="bg1"/>
                </a:solidFill>
                <a:latin charset="-122" pitchFamily="34" typeface="微软雅黑"/>
                <a:ea charset="-122" pitchFamily="34" typeface="微软雅黑"/>
              </a:rPr>
              <a:t>人们不仅想体验环境，还希望把自己所处的环境以及对此环境的情感投到一个更深层次的渴望中。</a:t>
            </a:r>
          </a:p>
        </p:txBody>
      </p:sp>
    </p:spTree>
    <p:extLst>
      <p:ext uri="{BB962C8B-B14F-4D97-AF65-F5344CB8AC3E}">
        <p14:creationId val="1469371763"/>
      </p:ext>
    </p:extLst>
  </p:cSld>
  <p:clrMapOvr>
    <a:masterClrMapping/>
  </p:clrMapOvr>
  <p:transition/>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TextBox 1"/>
          <p:cNvSpPr txBox="1"/>
          <p:nvPr/>
        </p:nvSpPr>
        <p:spPr>
          <a:xfrm>
            <a:off x="4162472" y="483518"/>
            <a:ext cx="2353745" cy="457200"/>
          </a:xfrm>
          <a:prstGeom prst="rect">
            <a:avLst/>
          </a:prstGeom>
          <a:noFill/>
        </p:spPr>
        <p:txBody>
          <a:bodyPr rtlCol="0" wrap="square">
            <a:spAutoFit/>
          </a:bodyPr>
          <a:lstStyle/>
          <a:p>
            <a:r>
              <a:rPr altLang="en-US" b="1" lang="zh-CN" smtClean="0" sz="2400">
                <a:solidFill>
                  <a:srgbClr val="A50021"/>
                </a:solidFill>
                <a:latin charset="-122" pitchFamily="34" typeface="微软雅黑"/>
                <a:ea charset="-122" pitchFamily="34" typeface="微软雅黑"/>
              </a:rPr>
              <a:t>如何检验创新？</a:t>
            </a:r>
          </a:p>
        </p:txBody>
      </p:sp>
      <p:sp>
        <p:nvSpPr>
          <p:cNvPr id="3" name="Freeform 24"/>
          <p:cNvSpPr/>
          <p:nvPr/>
        </p:nvSpPr>
        <p:spPr bwMode="auto">
          <a:xfrm rot="20066618">
            <a:off x="1724245" y="310531"/>
            <a:ext cx="314325" cy="314325"/>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4" name="Freeform 24"/>
          <p:cNvSpPr/>
          <p:nvPr/>
        </p:nvSpPr>
        <p:spPr bwMode="auto">
          <a:xfrm rot="1796663">
            <a:off x="2079931" y="73141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5" name="Freeform 24"/>
          <p:cNvSpPr/>
          <p:nvPr/>
        </p:nvSpPr>
        <p:spPr bwMode="auto">
          <a:xfrm rot="12170891">
            <a:off x="1544487" y="777062"/>
            <a:ext cx="254666" cy="254666"/>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24"/>
          <p:cNvSpPr/>
          <p:nvPr/>
        </p:nvSpPr>
        <p:spPr bwMode="auto">
          <a:xfrm rot="1841040">
            <a:off x="620532" y="152309"/>
            <a:ext cx="826293" cy="826293"/>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cxnSp>
        <p:nvCxnSpPr>
          <p:cNvPr id="7" name="直接连接符 6"/>
          <p:cNvCxnSpPr/>
          <p:nvPr/>
        </p:nvCxnSpPr>
        <p:spPr>
          <a:xfrm>
            <a:off x="6660232" y="793812"/>
            <a:ext cx="2483768" cy="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flipH="1">
            <a:off x="6588224" y="695032"/>
            <a:ext cx="0" cy="13950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H="1">
            <a:off x="6444208" y="555526"/>
            <a:ext cx="0" cy="279012"/>
          </a:xfrm>
          <a:prstGeom prst="line">
            <a:avLst/>
          </a:prstGeom>
          <a:ln w="19050">
            <a:solidFill>
              <a:srgbClr val="A5002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475656" y="1707654"/>
            <a:ext cx="2088232" cy="365760"/>
          </a:xfrm>
          <a:prstGeom prst="rect">
            <a:avLst/>
          </a:prstGeom>
          <a:noFill/>
        </p:spPr>
        <p:txBody>
          <a:bodyPr rtlCol="0" wrap="square">
            <a:spAutoFit/>
          </a:bodyPr>
          <a:lstStyle/>
          <a:p>
            <a:r>
              <a:rPr altLang="zh-CN" b="1" lang="en-US" smtClean="0">
                <a:solidFill>
                  <a:srgbClr val="A50021"/>
                </a:solidFill>
                <a:latin charset="-122" pitchFamily="34" typeface="微软雅黑"/>
                <a:ea charset="-122" pitchFamily="34" typeface="微软雅黑"/>
              </a:rPr>
              <a:t>10的次方分析法</a:t>
            </a:r>
          </a:p>
        </p:txBody>
      </p:sp>
      <p:sp>
        <p:nvSpPr>
          <p:cNvPr id="11" name="矩形 10"/>
          <p:cNvSpPr/>
          <p:nvPr/>
        </p:nvSpPr>
        <p:spPr>
          <a:xfrm>
            <a:off x="1403648" y="1707654"/>
            <a:ext cx="72008" cy="187873"/>
          </a:xfrm>
          <a:prstGeom prst="rect">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800">
              <a:latin charset="-122" pitchFamily="49" typeface="汉仪菱心体简"/>
              <a:ea charset="-122" pitchFamily="49" typeface="汉仪菱心体简"/>
            </a:endParaRPr>
          </a:p>
        </p:txBody>
      </p:sp>
      <p:sp>
        <p:nvSpPr>
          <p:cNvPr id="16" name="任意多边形 15"/>
          <p:cNvSpPr/>
          <p:nvPr/>
        </p:nvSpPr>
        <p:spPr>
          <a:xfrm>
            <a:off x="5356792" y="1521005"/>
            <a:ext cx="712022" cy="474681"/>
          </a:xfrm>
          <a:custGeom>
            <a:gdLst>
              <a:gd fmla="*/ 0 w 712022" name="connsiteX0"/>
              <a:gd fmla="*/ 474681 h 474681" name="connsiteY0"/>
              <a:gd fmla="*/ 356011 w 712022" name="connsiteX1"/>
              <a:gd fmla="*/ 0 h 474681" name="connsiteY1"/>
              <a:gd fmla="*/ 356011 w 712022" name="connsiteX2"/>
              <a:gd fmla="*/ 0 h 474681" name="connsiteY2"/>
              <a:gd fmla="*/ 712022 w 712022" name="connsiteX3"/>
              <a:gd fmla="*/ 474681 h 474681" name="connsiteY3"/>
              <a:gd fmla="*/ 0 w 712022" name="connsiteX4"/>
              <a:gd fmla="*/ 474681 h 47468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74681" w="712022">
                <a:moveTo>
                  <a:pt x="0" y="474681"/>
                </a:moveTo>
                <a:lnTo>
                  <a:pt x="356011" y="0"/>
                </a:lnTo>
                <a:lnTo>
                  <a:pt x="356011" y="0"/>
                </a:lnTo>
                <a:lnTo>
                  <a:pt x="712022" y="474681"/>
                </a:lnTo>
                <a:lnTo>
                  <a:pt x="0" y="474681"/>
                </a:lnTo>
                <a:close/>
              </a:path>
            </a:pathLst>
          </a:custGeom>
          <a:solidFill>
            <a:schemeClr val="tx1">
              <a:lumMod val="75000"/>
              <a:lumOff val="25000"/>
            </a:schemeClr>
          </a:solidFill>
          <a:ln>
            <a:noFill/>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nchorCtr="0" bIns="35560" lIns="35560" numCol="1" rIns="35560" spcCol="1270" spcFirstLastPara="0" tIns="35560" vert="horz" wrap="square">
            <a:noAutofit/>
          </a:bodyPr>
          <a:lstStyle/>
          <a:p>
            <a:pPr algn="ctr" defTabSz="1244600" lvl="0">
              <a:lnSpc>
                <a:spcPct val="90000"/>
              </a:lnSpc>
              <a:spcBef>
                <a:spcPct val="0"/>
              </a:spcBef>
              <a:spcAft>
                <a:spcPct val="35000"/>
              </a:spcAft>
            </a:pPr>
            <a:endParaRPr altLang="en-US" kern="1200" lang="zh-CN" sz="2800"/>
          </a:p>
        </p:txBody>
      </p:sp>
      <p:sp>
        <p:nvSpPr>
          <p:cNvPr id="17" name="任意多边形 16"/>
          <p:cNvSpPr/>
          <p:nvPr/>
        </p:nvSpPr>
        <p:spPr>
          <a:xfrm>
            <a:off x="5000781" y="2033017"/>
            <a:ext cx="1424045" cy="474681"/>
          </a:xfrm>
          <a:custGeom>
            <a:gdLst>
              <a:gd fmla="*/ 0 w 1424045" name="connsiteX0"/>
              <a:gd fmla="*/ 474681 h 474681" name="connsiteY0"/>
              <a:gd fmla="*/ 356011 w 1424045" name="connsiteX1"/>
              <a:gd fmla="*/ 0 h 474681" name="connsiteY1"/>
              <a:gd fmla="*/ 1068034 w 1424045" name="connsiteX2"/>
              <a:gd fmla="*/ 0 h 474681" name="connsiteY2"/>
              <a:gd fmla="*/ 1424045 w 1424045" name="connsiteX3"/>
              <a:gd fmla="*/ 474681 h 474681" name="connsiteY3"/>
              <a:gd fmla="*/ 0 w 1424045" name="connsiteX4"/>
              <a:gd fmla="*/ 474681 h 47468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74681" w="1424045">
                <a:moveTo>
                  <a:pt x="0" y="474681"/>
                </a:moveTo>
                <a:lnTo>
                  <a:pt x="356011" y="0"/>
                </a:lnTo>
                <a:lnTo>
                  <a:pt x="1068034" y="0"/>
                </a:lnTo>
                <a:lnTo>
                  <a:pt x="1424045" y="474681"/>
                </a:lnTo>
                <a:lnTo>
                  <a:pt x="0" y="474681"/>
                </a:lnTo>
                <a:close/>
              </a:path>
            </a:pathLst>
          </a:custGeom>
          <a:solidFill>
            <a:schemeClr val="tx1">
              <a:lumMod val="75000"/>
              <a:lumOff val="25000"/>
            </a:schemeClr>
          </a:solidFill>
          <a:ln>
            <a:noFill/>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nchorCtr="0" bIns="35560" lIns="284768" numCol="1" rIns="284768" spcCol="1270" spcFirstLastPara="0" tIns="35560" vert="horz" wrap="square">
            <a:noAutofit/>
          </a:bodyPr>
          <a:lstStyle/>
          <a:p>
            <a:pPr algn="ctr" defTabSz="1244600" lvl="0">
              <a:lnSpc>
                <a:spcPct val="90000"/>
              </a:lnSpc>
              <a:spcBef>
                <a:spcPct val="0"/>
              </a:spcBef>
              <a:spcAft>
                <a:spcPct val="35000"/>
              </a:spcAft>
            </a:pPr>
            <a:endParaRPr altLang="en-US" kern="1200" lang="zh-CN" sz="2800"/>
          </a:p>
        </p:txBody>
      </p:sp>
      <p:sp>
        <p:nvSpPr>
          <p:cNvPr id="18" name="任意多边形 17"/>
          <p:cNvSpPr/>
          <p:nvPr/>
        </p:nvSpPr>
        <p:spPr>
          <a:xfrm>
            <a:off x="4644770" y="2545029"/>
            <a:ext cx="2136068" cy="474681"/>
          </a:xfrm>
          <a:custGeom>
            <a:gdLst>
              <a:gd fmla="*/ 0 w 2136068" name="connsiteX0"/>
              <a:gd fmla="*/ 474681 h 474681" name="connsiteY0"/>
              <a:gd fmla="*/ 356011 w 2136068" name="connsiteX1"/>
              <a:gd fmla="*/ 0 h 474681" name="connsiteY1"/>
              <a:gd fmla="*/ 1780057 w 2136068" name="connsiteX2"/>
              <a:gd fmla="*/ 0 h 474681" name="connsiteY2"/>
              <a:gd fmla="*/ 2136068 w 2136068" name="connsiteX3"/>
              <a:gd fmla="*/ 474681 h 474681" name="connsiteY3"/>
              <a:gd fmla="*/ 0 w 2136068" name="connsiteX4"/>
              <a:gd fmla="*/ 474681 h 47468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74681" w="2136068">
                <a:moveTo>
                  <a:pt x="0" y="474681"/>
                </a:moveTo>
                <a:lnTo>
                  <a:pt x="356011" y="0"/>
                </a:lnTo>
                <a:lnTo>
                  <a:pt x="1780057" y="0"/>
                </a:lnTo>
                <a:lnTo>
                  <a:pt x="2136068" y="474681"/>
                </a:lnTo>
                <a:lnTo>
                  <a:pt x="0" y="474681"/>
                </a:lnTo>
                <a:close/>
              </a:path>
            </a:pathLst>
          </a:custGeom>
          <a:solidFill>
            <a:srgbClr val="A50021"/>
          </a:solidFill>
          <a:ln>
            <a:noFill/>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nchorCtr="0" bIns="35560" lIns="409371" numCol="1" rIns="409373" spcCol="1270" spcFirstLastPara="0" tIns="35560" vert="horz" wrap="square">
            <a:noAutofit/>
          </a:bodyPr>
          <a:lstStyle/>
          <a:p>
            <a:pPr algn="ctr" defTabSz="1244600" lvl="0">
              <a:lnSpc>
                <a:spcPct val="90000"/>
              </a:lnSpc>
              <a:spcBef>
                <a:spcPct val="0"/>
              </a:spcBef>
              <a:spcAft>
                <a:spcPct val="35000"/>
              </a:spcAft>
            </a:pPr>
            <a:endParaRPr altLang="en-US" kern="1200" lang="zh-CN" sz="2800"/>
          </a:p>
        </p:txBody>
      </p:sp>
      <p:sp>
        <p:nvSpPr>
          <p:cNvPr id="19" name="任意多边形 18"/>
          <p:cNvSpPr/>
          <p:nvPr/>
        </p:nvSpPr>
        <p:spPr>
          <a:xfrm>
            <a:off x="4288758" y="3057041"/>
            <a:ext cx="2848090" cy="474681"/>
          </a:xfrm>
          <a:custGeom>
            <a:gdLst>
              <a:gd fmla="*/ 0 w 2848090" name="connsiteX0"/>
              <a:gd fmla="*/ 474681 h 474681" name="connsiteY0"/>
              <a:gd fmla="*/ 356011 w 2848090" name="connsiteX1"/>
              <a:gd fmla="*/ 0 h 474681" name="connsiteY1"/>
              <a:gd fmla="*/ 2492079 w 2848090" name="connsiteX2"/>
              <a:gd fmla="*/ 0 h 474681" name="connsiteY2"/>
              <a:gd fmla="*/ 2848090 w 2848090" name="connsiteX3"/>
              <a:gd fmla="*/ 474681 h 474681" name="connsiteY3"/>
              <a:gd fmla="*/ 0 w 2848090" name="connsiteX4"/>
              <a:gd fmla="*/ 474681 h 47468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74681" w="2848090">
                <a:moveTo>
                  <a:pt x="0" y="474681"/>
                </a:moveTo>
                <a:lnTo>
                  <a:pt x="356011" y="0"/>
                </a:lnTo>
                <a:lnTo>
                  <a:pt x="2492079" y="0"/>
                </a:lnTo>
                <a:lnTo>
                  <a:pt x="2848090" y="474681"/>
                </a:lnTo>
                <a:lnTo>
                  <a:pt x="0" y="474681"/>
                </a:lnTo>
                <a:close/>
              </a:path>
            </a:pathLst>
          </a:custGeom>
          <a:solidFill>
            <a:srgbClr val="A50021"/>
          </a:solidFill>
          <a:ln>
            <a:noFill/>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nchorCtr="0" bIns="35560" lIns="533976" numCol="1" rIns="533976" spcCol="1270" spcFirstLastPara="0" tIns="35560" vert="horz" wrap="square">
            <a:noAutofit/>
          </a:bodyPr>
          <a:lstStyle/>
          <a:p>
            <a:pPr algn="ctr" defTabSz="1244600" lvl="0">
              <a:lnSpc>
                <a:spcPct val="90000"/>
              </a:lnSpc>
              <a:spcBef>
                <a:spcPct val="0"/>
              </a:spcBef>
              <a:spcAft>
                <a:spcPct val="35000"/>
              </a:spcAft>
            </a:pPr>
            <a:endParaRPr altLang="en-US" kern="1200" lang="zh-CN" sz="2800"/>
          </a:p>
        </p:txBody>
      </p:sp>
      <p:sp>
        <p:nvSpPr>
          <p:cNvPr id="20" name="任意多边形 19"/>
          <p:cNvSpPr/>
          <p:nvPr/>
        </p:nvSpPr>
        <p:spPr>
          <a:xfrm>
            <a:off x="3932747" y="3569053"/>
            <a:ext cx="3560113" cy="474681"/>
          </a:xfrm>
          <a:custGeom>
            <a:gdLst>
              <a:gd fmla="*/ 0 w 3560113" name="connsiteX0"/>
              <a:gd fmla="*/ 474681 h 474681" name="connsiteY0"/>
              <a:gd fmla="*/ 356011 w 3560113" name="connsiteX1"/>
              <a:gd fmla="*/ 0 h 474681" name="connsiteY1"/>
              <a:gd fmla="*/ 3204102 w 3560113" name="connsiteX2"/>
              <a:gd fmla="*/ 0 h 474681" name="connsiteY2"/>
              <a:gd fmla="*/ 3560113 w 3560113" name="connsiteX3"/>
              <a:gd fmla="*/ 474681 h 474681" name="connsiteY3"/>
              <a:gd fmla="*/ 0 w 3560113" name="connsiteX4"/>
              <a:gd fmla="*/ 474681 h 47468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74681" w="3560113">
                <a:moveTo>
                  <a:pt x="0" y="474681"/>
                </a:moveTo>
                <a:lnTo>
                  <a:pt x="356011" y="0"/>
                </a:lnTo>
                <a:lnTo>
                  <a:pt x="3204102" y="0"/>
                </a:lnTo>
                <a:lnTo>
                  <a:pt x="3560113" y="474681"/>
                </a:lnTo>
                <a:lnTo>
                  <a:pt x="0" y="474681"/>
                </a:lnTo>
                <a:close/>
              </a:path>
            </a:pathLst>
          </a:custGeom>
          <a:solidFill>
            <a:schemeClr val="tx1">
              <a:lumMod val="75000"/>
              <a:lumOff val="25000"/>
            </a:schemeClr>
          </a:solidFill>
          <a:ln>
            <a:noFill/>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nchorCtr="0" bIns="34290" lIns="657310" numCol="1" rIns="657310" spcCol="1270" spcFirstLastPara="0" tIns="34290" vert="horz" wrap="square">
            <a:noAutofit/>
          </a:bodyPr>
          <a:lstStyle/>
          <a:p>
            <a:pPr algn="ctr" defTabSz="1200150" lvl="0">
              <a:lnSpc>
                <a:spcPct val="90000"/>
              </a:lnSpc>
              <a:spcBef>
                <a:spcPct val="0"/>
              </a:spcBef>
              <a:spcAft>
                <a:spcPct val="35000"/>
              </a:spcAft>
            </a:pPr>
            <a:endParaRPr altLang="en-US" kern="1200" lang="zh-CN" sz="2700"/>
          </a:p>
        </p:txBody>
      </p:sp>
      <p:sp>
        <p:nvSpPr>
          <p:cNvPr id="21" name="任意多边形 20"/>
          <p:cNvSpPr/>
          <p:nvPr/>
        </p:nvSpPr>
        <p:spPr>
          <a:xfrm>
            <a:off x="3576736" y="4081063"/>
            <a:ext cx="4272136" cy="474681"/>
          </a:xfrm>
          <a:custGeom>
            <a:gdLst>
              <a:gd fmla="*/ 0 w 4272136" name="connsiteX0"/>
              <a:gd fmla="*/ 474681 h 474681" name="connsiteY0"/>
              <a:gd fmla="*/ 356011 w 4272136" name="connsiteX1"/>
              <a:gd fmla="*/ 0 h 474681" name="connsiteY1"/>
              <a:gd fmla="*/ 3916125 w 4272136" name="connsiteX2"/>
              <a:gd fmla="*/ 0 h 474681" name="connsiteY2"/>
              <a:gd fmla="*/ 4272136 w 4272136" name="connsiteX3"/>
              <a:gd fmla="*/ 474681 h 474681" name="connsiteY3"/>
              <a:gd fmla="*/ 0 w 4272136" name="connsiteX4"/>
              <a:gd fmla="*/ 474681 h 47468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74681" w="4272136">
                <a:moveTo>
                  <a:pt x="0" y="474681"/>
                </a:moveTo>
                <a:lnTo>
                  <a:pt x="356011" y="0"/>
                </a:lnTo>
                <a:lnTo>
                  <a:pt x="3916125" y="0"/>
                </a:lnTo>
                <a:lnTo>
                  <a:pt x="4272136" y="474681"/>
                </a:lnTo>
                <a:lnTo>
                  <a:pt x="0" y="474681"/>
                </a:lnTo>
                <a:close/>
              </a:path>
            </a:pathLst>
          </a:custGeom>
          <a:solidFill>
            <a:schemeClr val="tx1">
              <a:lumMod val="75000"/>
              <a:lumOff val="25000"/>
            </a:schemeClr>
          </a:solidFill>
          <a:ln>
            <a:noFill/>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nchorCtr="0" bIns="35560" lIns="783183" numCol="1" rIns="783185" spcCol="1270" spcFirstLastPara="0" tIns="35560" vert="horz" wrap="square">
            <a:noAutofit/>
          </a:bodyPr>
          <a:lstStyle/>
          <a:p>
            <a:pPr algn="ctr" defTabSz="1244600" lvl="0">
              <a:lnSpc>
                <a:spcPct val="90000"/>
              </a:lnSpc>
              <a:spcBef>
                <a:spcPct val="0"/>
              </a:spcBef>
              <a:spcAft>
                <a:spcPct val="35000"/>
              </a:spcAft>
            </a:pPr>
            <a:endParaRPr altLang="en-US" kern="1200" lang="zh-CN" sz="2800"/>
          </a:p>
        </p:txBody>
      </p:sp>
      <p:sp>
        <p:nvSpPr>
          <p:cNvPr id="13" name="TextBox 12"/>
          <p:cNvSpPr txBox="1"/>
          <p:nvPr/>
        </p:nvSpPr>
        <p:spPr>
          <a:xfrm>
            <a:off x="1475656" y="2121972"/>
            <a:ext cx="2088232" cy="1066800"/>
          </a:xfrm>
          <a:prstGeom prst="rect">
            <a:avLst/>
          </a:prstGeom>
          <a:noFill/>
        </p:spPr>
        <p:txBody>
          <a:bodyPr rtlCol="0" wrap="square">
            <a:spAutoFit/>
          </a:bodyPr>
          <a:lstStyle/>
          <a:p>
            <a:r>
              <a:rPr altLang="en-US" lang="zh-CN" smtClean="0" sz="1600">
                <a:solidFill>
                  <a:schemeClr val="tx1">
                    <a:lumMod val="85000"/>
                    <a:lumOff val="15000"/>
                  </a:schemeClr>
                </a:solidFill>
                <a:latin charset="-122" pitchFamily="34" typeface="微软雅黑"/>
                <a:ea charset="-122" pitchFamily="34" typeface="微软雅黑"/>
              </a:rPr>
              <a:t>从微观视角到宏观视角来识别利益相关者，并分析和理解产品在各个层面上的影响</a:t>
            </a:r>
          </a:p>
        </p:txBody>
      </p:sp>
      <p:sp>
        <p:nvSpPr>
          <p:cNvPr id="22" name="TextBox 21"/>
          <p:cNvSpPr txBox="1"/>
          <p:nvPr/>
        </p:nvSpPr>
        <p:spPr>
          <a:xfrm>
            <a:off x="4868851" y="4146634"/>
            <a:ext cx="2403957" cy="335280"/>
          </a:xfrm>
          <a:prstGeom prst="rect">
            <a:avLst/>
          </a:prstGeom>
          <a:noFill/>
        </p:spPr>
        <p:txBody>
          <a:bodyPr rtlCol="0" wrap="square">
            <a:spAutoFit/>
          </a:bodyPr>
          <a:lstStyle/>
          <a:p>
            <a:r>
              <a:rPr altLang="en-US" lang="zh-CN" smtClean="0" sz="1600">
                <a:solidFill>
                  <a:schemeClr val="bg1"/>
                </a:solidFill>
                <a:latin charset="-122" pitchFamily="34" typeface="微软雅黑"/>
                <a:ea charset="-122" pitchFamily="34" typeface="微软雅黑"/>
              </a:rPr>
              <a:t>产品的单个特征</a:t>
            </a:r>
          </a:p>
        </p:txBody>
      </p:sp>
      <p:sp>
        <p:nvSpPr>
          <p:cNvPr id="23" name="TextBox 22"/>
          <p:cNvSpPr txBox="1"/>
          <p:nvPr/>
        </p:nvSpPr>
        <p:spPr>
          <a:xfrm>
            <a:off x="4724835" y="3621727"/>
            <a:ext cx="2403957" cy="335280"/>
          </a:xfrm>
          <a:prstGeom prst="rect">
            <a:avLst/>
          </a:prstGeom>
          <a:noFill/>
        </p:spPr>
        <p:txBody>
          <a:bodyPr rtlCol="0" wrap="square">
            <a:spAutoFit/>
          </a:bodyPr>
          <a:lstStyle/>
          <a:p>
            <a:r>
              <a:rPr altLang="en-US" lang="zh-CN" smtClean="0" sz="1600">
                <a:solidFill>
                  <a:schemeClr val="bg1"/>
                </a:solidFill>
                <a:latin charset="-122" pitchFamily="34" typeface="微软雅黑"/>
                <a:ea charset="-122" pitchFamily="34" typeface="微软雅黑"/>
              </a:rPr>
              <a:t>产品特征的整体组合</a:t>
            </a:r>
          </a:p>
        </p:txBody>
      </p:sp>
      <p:sp>
        <p:nvSpPr>
          <p:cNvPr id="24" name="TextBox 23"/>
          <p:cNvSpPr txBox="1"/>
          <p:nvPr/>
        </p:nvSpPr>
        <p:spPr>
          <a:xfrm>
            <a:off x="5325644" y="3109715"/>
            <a:ext cx="867044" cy="335280"/>
          </a:xfrm>
          <a:prstGeom prst="rect">
            <a:avLst/>
          </a:prstGeom>
          <a:noFill/>
        </p:spPr>
        <p:txBody>
          <a:bodyPr rtlCol="0" wrap="square">
            <a:spAutoFit/>
          </a:bodyPr>
          <a:lstStyle/>
          <a:p>
            <a:r>
              <a:rPr altLang="en-US" lang="zh-CN" smtClean="0" sz="1600">
                <a:solidFill>
                  <a:schemeClr val="bg1"/>
                </a:solidFill>
                <a:latin charset="-122" pitchFamily="34" typeface="微软雅黑"/>
                <a:ea charset="-122" pitchFamily="34" typeface="微软雅黑"/>
              </a:rPr>
              <a:t>使用者</a:t>
            </a:r>
          </a:p>
        </p:txBody>
      </p:sp>
      <p:sp>
        <p:nvSpPr>
          <p:cNvPr id="25" name="TextBox 24"/>
          <p:cNvSpPr txBox="1"/>
          <p:nvPr/>
        </p:nvSpPr>
        <p:spPr>
          <a:xfrm>
            <a:off x="5262628" y="2624013"/>
            <a:ext cx="1146084" cy="304800"/>
          </a:xfrm>
          <a:prstGeom prst="rect">
            <a:avLst/>
          </a:prstGeom>
          <a:noFill/>
        </p:spPr>
        <p:txBody>
          <a:bodyPr rtlCol="0" wrap="square">
            <a:spAutoFit/>
          </a:bodyPr>
          <a:lstStyle/>
          <a:p>
            <a:r>
              <a:rPr altLang="en-US" lang="zh-CN" smtClean="0" sz="1400">
                <a:solidFill>
                  <a:schemeClr val="bg1"/>
                </a:solidFill>
                <a:latin charset="-122" pitchFamily="34" typeface="微软雅黑"/>
                <a:ea charset="-122" pitchFamily="34" typeface="微软雅黑"/>
              </a:rPr>
              <a:t>非使用者</a:t>
            </a:r>
          </a:p>
        </p:txBody>
      </p:sp>
      <p:sp>
        <p:nvSpPr>
          <p:cNvPr id="26" name="TextBox 25"/>
          <p:cNvSpPr txBox="1"/>
          <p:nvPr/>
        </p:nvSpPr>
        <p:spPr>
          <a:xfrm>
            <a:off x="5448438" y="2116468"/>
            <a:ext cx="600234" cy="304800"/>
          </a:xfrm>
          <a:prstGeom prst="rect">
            <a:avLst/>
          </a:prstGeom>
          <a:noFill/>
        </p:spPr>
        <p:txBody>
          <a:bodyPr rtlCol="0" wrap="square">
            <a:spAutoFit/>
          </a:bodyPr>
          <a:lstStyle/>
          <a:p>
            <a:r>
              <a:rPr altLang="en-US" lang="zh-CN" smtClean="0" sz="1400">
                <a:solidFill>
                  <a:schemeClr val="bg1"/>
                </a:solidFill>
                <a:latin charset="-122" pitchFamily="34" typeface="微软雅黑"/>
                <a:ea charset="-122" pitchFamily="34" typeface="微软雅黑"/>
              </a:rPr>
              <a:t>地区</a:t>
            </a:r>
          </a:p>
        </p:txBody>
      </p:sp>
      <p:sp>
        <p:nvSpPr>
          <p:cNvPr id="27" name="TextBox 26"/>
          <p:cNvSpPr txBox="1"/>
          <p:nvPr/>
        </p:nvSpPr>
        <p:spPr>
          <a:xfrm>
            <a:off x="5424335" y="1687909"/>
            <a:ext cx="576937" cy="304800"/>
          </a:xfrm>
          <a:prstGeom prst="rect">
            <a:avLst/>
          </a:prstGeom>
          <a:noFill/>
        </p:spPr>
        <p:txBody>
          <a:bodyPr rtlCol="0" wrap="square">
            <a:spAutoFit/>
          </a:bodyPr>
          <a:lstStyle/>
          <a:p>
            <a:r>
              <a:rPr altLang="en-US" lang="zh-CN" smtClean="0" sz="1400">
                <a:solidFill>
                  <a:schemeClr val="bg1"/>
                </a:solidFill>
                <a:latin charset="-122" pitchFamily="34" typeface="微软雅黑"/>
                <a:ea charset="-122" pitchFamily="34" typeface="微软雅黑"/>
              </a:rPr>
              <a:t>全国</a:t>
            </a:r>
          </a:p>
        </p:txBody>
      </p:sp>
      <p:grpSp>
        <p:nvGrpSpPr>
          <p:cNvPr id="30" name="组合 29"/>
          <p:cNvGrpSpPr/>
          <p:nvPr/>
        </p:nvGrpSpPr>
        <p:grpSpPr>
          <a:xfrm>
            <a:off x="3344090" y="4083918"/>
            <a:ext cx="904382" cy="412063"/>
            <a:chOff x="3275856" y="4038332"/>
            <a:chExt cx="904382" cy="412063"/>
          </a:xfrm>
        </p:grpSpPr>
        <p:sp>
          <p:nvSpPr>
            <p:cNvPr id="28" name="TextBox 27"/>
            <p:cNvSpPr txBox="1"/>
            <p:nvPr/>
          </p:nvSpPr>
          <p:spPr>
            <a:xfrm>
              <a:off x="3275856" y="4081063"/>
              <a:ext cx="904382" cy="365760"/>
            </a:xfrm>
            <a:prstGeom prst="rect">
              <a:avLst/>
            </a:prstGeom>
            <a:noFill/>
          </p:spPr>
          <p:txBody>
            <a:bodyPr rtlCol="0" wrap="square">
              <a:spAutoFit/>
            </a:bodyPr>
            <a:lstStyle/>
            <a:p>
              <a:r>
                <a:rPr altLang="zh-CN" lang="en-US" smtClean="0">
                  <a:solidFill>
                    <a:srgbClr val="A50021"/>
                  </a:solidFill>
                </a:rPr>
                <a:t>10</a:t>
              </a:r>
            </a:p>
          </p:txBody>
        </p:sp>
        <p:sp>
          <p:nvSpPr>
            <p:cNvPr id="29" name="TextBox 28"/>
            <p:cNvSpPr txBox="1"/>
            <p:nvPr/>
          </p:nvSpPr>
          <p:spPr>
            <a:xfrm>
              <a:off x="3543745" y="4038332"/>
              <a:ext cx="92151" cy="259080"/>
            </a:xfrm>
            <a:prstGeom prst="rect">
              <a:avLst/>
            </a:prstGeom>
            <a:noFill/>
          </p:spPr>
          <p:txBody>
            <a:bodyPr rtlCol="0" wrap="square">
              <a:spAutoFit/>
            </a:bodyPr>
            <a:lstStyle/>
            <a:p>
              <a:r>
                <a:rPr altLang="zh-CN" lang="en-US" smtClean="0" sz="1100">
                  <a:solidFill>
                    <a:srgbClr val="A50021"/>
                  </a:solidFill>
                </a:rPr>
                <a:t>0</a:t>
              </a:r>
            </a:p>
          </p:txBody>
        </p:sp>
      </p:grpSp>
      <p:grpSp>
        <p:nvGrpSpPr>
          <p:cNvPr id="31" name="组合 30"/>
          <p:cNvGrpSpPr/>
          <p:nvPr/>
        </p:nvGrpSpPr>
        <p:grpSpPr>
          <a:xfrm>
            <a:off x="3704130" y="3527839"/>
            <a:ext cx="904382" cy="412063"/>
            <a:chOff x="3275856" y="4038332"/>
            <a:chExt cx="904382" cy="412063"/>
          </a:xfrm>
        </p:grpSpPr>
        <p:sp>
          <p:nvSpPr>
            <p:cNvPr id="32" name="TextBox 31"/>
            <p:cNvSpPr txBox="1"/>
            <p:nvPr/>
          </p:nvSpPr>
          <p:spPr>
            <a:xfrm>
              <a:off x="3275856" y="4081063"/>
              <a:ext cx="904382" cy="365760"/>
            </a:xfrm>
            <a:prstGeom prst="rect">
              <a:avLst/>
            </a:prstGeom>
            <a:noFill/>
          </p:spPr>
          <p:txBody>
            <a:bodyPr rtlCol="0" wrap="square">
              <a:spAutoFit/>
            </a:bodyPr>
            <a:lstStyle/>
            <a:p>
              <a:r>
                <a:rPr altLang="zh-CN" lang="en-US" smtClean="0">
                  <a:solidFill>
                    <a:srgbClr val="A50021"/>
                  </a:solidFill>
                </a:rPr>
                <a:t>10</a:t>
              </a:r>
            </a:p>
          </p:txBody>
        </p:sp>
        <p:sp>
          <p:nvSpPr>
            <p:cNvPr id="33" name="TextBox 32"/>
            <p:cNvSpPr txBox="1"/>
            <p:nvPr/>
          </p:nvSpPr>
          <p:spPr>
            <a:xfrm>
              <a:off x="3543745" y="4038332"/>
              <a:ext cx="92151" cy="259080"/>
            </a:xfrm>
            <a:prstGeom prst="rect">
              <a:avLst/>
            </a:prstGeom>
            <a:noFill/>
          </p:spPr>
          <p:txBody>
            <a:bodyPr rtlCol="0" wrap="square">
              <a:spAutoFit/>
            </a:bodyPr>
            <a:lstStyle/>
            <a:p>
              <a:r>
                <a:rPr altLang="zh-CN" lang="en-US" sz="1100">
                  <a:solidFill>
                    <a:srgbClr val="A50021"/>
                  </a:solidFill>
                </a:rPr>
                <a:t>1</a:t>
              </a:r>
            </a:p>
          </p:txBody>
        </p:sp>
      </p:grpSp>
      <p:grpSp>
        <p:nvGrpSpPr>
          <p:cNvPr id="34" name="组合 33"/>
          <p:cNvGrpSpPr/>
          <p:nvPr/>
        </p:nvGrpSpPr>
        <p:grpSpPr>
          <a:xfrm>
            <a:off x="4104456" y="3003798"/>
            <a:ext cx="904382" cy="412063"/>
            <a:chOff x="3275856" y="4038332"/>
            <a:chExt cx="904382" cy="412063"/>
          </a:xfrm>
        </p:grpSpPr>
        <p:sp>
          <p:nvSpPr>
            <p:cNvPr id="35" name="TextBox 34"/>
            <p:cNvSpPr txBox="1"/>
            <p:nvPr/>
          </p:nvSpPr>
          <p:spPr>
            <a:xfrm>
              <a:off x="3275856" y="4081063"/>
              <a:ext cx="904382" cy="365760"/>
            </a:xfrm>
            <a:prstGeom prst="rect">
              <a:avLst/>
            </a:prstGeom>
            <a:noFill/>
          </p:spPr>
          <p:txBody>
            <a:bodyPr rtlCol="0" wrap="square">
              <a:spAutoFit/>
            </a:bodyPr>
            <a:lstStyle/>
            <a:p>
              <a:r>
                <a:rPr altLang="zh-CN" lang="en-US" smtClean="0">
                  <a:solidFill>
                    <a:srgbClr val="A50021"/>
                  </a:solidFill>
                </a:rPr>
                <a:t>10</a:t>
              </a:r>
            </a:p>
          </p:txBody>
        </p:sp>
        <p:sp>
          <p:nvSpPr>
            <p:cNvPr id="36" name="TextBox 35"/>
            <p:cNvSpPr txBox="1"/>
            <p:nvPr/>
          </p:nvSpPr>
          <p:spPr>
            <a:xfrm>
              <a:off x="3543745" y="4038332"/>
              <a:ext cx="92151" cy="259080"/>
            </a:xfrm>
            <a:prstGeom prst="rect">
              <a:avLst/>
            </a:prstGeom>
            <a:noFill/>
          </p:spPr>
          <p:txBody>
            <a:bodyPr rtlCol="0" wrap="square">
              <a:spAutoFit/>
            </a:bodyPr>
            <a:lstStyle/>
            <a:p>
              <a:r>
                <a:rPr altLang="zh-CN" lang="en-US" smtClean="0" sz="1100">
                  <a:solidFill>
                    <a:srgbClr val="A50021"/>
                  </a:solidFill>
                </a:rPr>
                <a:t>2</a:t>
              </a:r>
            </a:p>
          </p:txBody>
        </p:sp>
      </p:grpSp>
      <p:grpSp>
        <p:nvGrpSpPr>
          <p:cNvPr id="37" name="组合 36"/>
          <p:cNvGrpSpPr/>
          <p:nvPr/>
        </p:nvGrpSpPr>
        <p:grpSpPr>
          <a:xfrm>
            <a:off x="4424210" y="2519727"/>
            <a:ext cx="904382" cy="412063"/>
            <a:chOff x="3275856" y="4038332"/>
            <a:chExt cx="904382" cy="412063"/>
          </a:xfrm>
        </p:grpSpPr>
        <p:sp>
          <p:nvSpPr>
            <p:cNvPr id="38" name="TextBox 37"/>
            <p:cNvSpPr txBox="1"/>
            <p:nvPr/>
          </p:nvSpPr>
          <p:spPr>
            <a:xfrm>
              <a:off x="3275856" y="4081062"/>
              <a:ext cx="904382" cy="365760"/>
            </a:xfrm>
            <a:prstGeom prst="rect">
              <a:avLst/>
            </a:prstGeom>
            <a:noFill/>
          </p:spPr>
          <p:txBody>
            <a:bodyPr rtlCol="0" wrap="square">
              <a:spAutoFit/>
            </a:bodyPr>
            <a:lstStyle/>
            <a:p>
              <a:r>
                <a:rPr altLang="zh-CN" lang="en-US" smtClean="0">
                  <a:solidFill>
                    <a:srgbClr val="A50021"/>
                  </a:solidFill>
                </a:rPr>
                <a:t>10</a:t>
              </a:r>
            </a:p>
          </p:txBody>
        </p:sp>
        <p:sp>
          <p:nvSpPr>
            <p:cNvPr id="39" name="TextBox 38"/>
            <p:cNvSpPr txBox="1"/>
            <p:nvPr/>
          </p:nvSpPr>
          <p:spPr>
            <a:xfrm>
              <a:off x="3543745" y="4038332"/>
              <a:ext cx="92151" cy="259080"/>
            </a:xfrm>
            <a:prstGeom prst="rect">
              <a:avLst/>
            </a:prstGeom>
            <a:noFill/>
          </p:spPr>
          <p:txBody>
            <a:bodyPr rtlCol="0" wrap="square">
              <a:spAutoFit/>
            </a:bodyPr>
            <a:lstStyle/>
            <a:p>
              <a:r>
                <a:rPr altLang="zh-CN" lang="en-US" sz="1100">
                  <a:solidFill>
                    <a:srgbClr val="A50021"/>
                  </a:solidFill>
                </a:rPr>
                <a:t>3</a:t>
              </a:r>
            </a:p>
          </p:txBody>
        </p:sp>
      </p:grpSp>
      <p:grpSp>
        <p:nvGrpSpPr>
          <p:cNvPr id="40" name="组合 39"/>
          <p:cNvGrpSpPr/>
          <p:nvPr/>
        </p:nvGrpSpPr>
        <p:grpSpPr>
          <a:xfrm>
            <a:off x="4824536" y="1992820"/>
            <a:ext cx="904382" cy="412063"/>
            <a:chOff x="3275856" y="4038332"/>
            <a:chExt cx="904382" cy="412063"/>
          </a:xfrm>
        </p:grpSpPr>
        <p:sp>
          <p:nvSpPr>
            <p:cNvPr id="41" name="TextBox 40"/>
            <p:cNvSpPr txBox="1"/>
            <p:nvPr/>
          </p:nvSpPr>
          <p:spPr>
            <a:xfrm>
              <a:off x="3275856" y="4081062"/>
              <a:ext cx="904382" cy="365760"/>
            </a:xfrm>
            <a:prstGeom prst="rect">
              <a:avLst/>
            </a:prstGeom>
            <a:noFill/>
          </p:spPr>
          <p:txBody>
            <a:bodyPr rtlCol="0" wrap="square">
              <a:spAutoFit/>
            </a:bodyPr>
            <a:lstStyle/>
            <a:p>
              <a:r>
                <a:rPr altLang="zh-CN" lang="en-US" smtClean="0">
                  <a:solidFill>
                    <a:srgbClr val="A50021"/>
                  </a:solidFill>
                </a:rPr>
                <a:t>10</a:t>
              </a:r>
            </a:p>
          </p:txBody>
        </p:sp>
        <p:sp>
          <p:nvSpPr>
            <p:cNvPr id="42" name="TextBox 41"/>
            <p:cNvSpPr txBox="1"/>
            <p:nvPr/>
          </p:nvSpPr>
          <p:spPr>
            <a:xfrm>
              <a:off x="3543745" y="4038332"/>
              <a:ext cx="92151" cy="259080"/>
            </a:xfrm>
            <a:prstGeom prst="rect">
              <a:avLst/>
            </a:prstGeom>
            <a:noFill/>
          </p:spPr>
          <p:txBody>
            <a:bodyPr rtlCol="0" wrap="square">
              <a:spAutoFit/>
            </a:bodyPr>
            <a:lstStyle/>
            <a:p>
              <a:r>
                <a:rPr altLang="zh-CN" lang="en-US" sz="1100">
                  <a:solidFill>
                    <a:srgbClr val="A50021"/>
                  </a:solidFill>
                </a:rPr>
                <a:t>4</a:t>
              </a:r>
            </a:p>
          </p:txBody>
        </p:sp>
      </p:grpSp>
      <p:grpSp>
        <p:nvGrpSpPr>
          <p:cNvPr id="43" name="组合 42"/>
          <p:cNvGrpSpPr/>
          <p:nvPr/>
        </p:nvGrpSpPr>
        <p:grpSpPr>
          <a:xfrm>
            <a:off x="5112567" y="1563638"/>
            <a:ext cx="958261" cy="412063"/>
            <a:chOff x="3275856" y="4038332"/>
            <a:chExt cx="904382" cy="412063"/>
          </a:xfrm>
        </p:grpSpPr>
        <p:sp>
          <p:nvSpPr>
            <p:cNvPr id="44" name="TextBox 43"/>
            <p:cNvSpPr txBox="1"/>
            <p:nvPr/>
          </p:nvSpPr>
          <p:spPr>
            <a:xfrm>
              <a:off x="3275856" y="4081063"/>
              <a:ext cx="904382" cy="365760"/>
            </a:xfrm>
            <a:prstGeom prst="rect">
              <a:avLst/>
            </a:prstGeom>
            <a:noFill/>
          </p:spPr>
          <p:txBody>
            <a:bodyPr rtlCol="0" wrap="square">
              <a:spAutoFit/>
            </a:bodyPr>
            <a:lstStyle/>
            <a:p>
              <a:r>
                <a:rPr altLang="zh-CN" lang="en-US" smtClean="0">
                  <a:solidFill>
                    <a:srgbClr val="A50021"/>
                  </a:solidFill>
                </a:rPr>
                <a:t>10</a:t>
              </a:r>
            </a:p>
          </p:txBody>
        </p:sp>
        <p:sp>
          <p:nvSpPr>
            <p:cNvPr id="45" name="TextBox 44"/>
            <p:cNvSpPr txBox="1"/>
            <p:nvPr/>
          </p:nvSpPr>
          <p:spPr>
            <a:xfrm>
              <a:off x="3543744" y="4038333"/>
              <a:ext cx="92151" cy="259080"/>
            </a:xfrm>
            <a:prstGeom prst="rect">
              <a:avLst/>
            </a:prstGeom>
            <a:noFill/>
          </p:spPr>
          <p:txBody>
            <a:bodyPr rtlCol="0" wrap="square">
              <a:spAutoFit/>
            </a:bodyPr>
            <a:lstStyle/>
            <a:p>
              <a:r>
                <a:rPr altLang="zh-CN" lang="en-US" smtClean="0" sz="1100">
                  <a:solidFill>
                    <a:srgbClr val="A50021"/>
                  </a:solidFill>
                </a:rPr>
                <a:t>5</a:t>
              </a:r>
            </a:p>
          </p:txBody>
        </p:sp>
      </p:grpSp>
    </p:spTree>
    <p:extLst>
      <p:ext uri="{BB962C8B-B14F-4D97-AF65-F5344CB8AC3E}">
        <p14:creationId val="2898994028"/>
      </p:ext>
    </p:extLst>
  </p:cSld>
  <p:clrMapOvr>
    <a:masterClrMapping/>
  </p:clrMapOvr>
  <p:transition/>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TextBox 1"/>
          <p:cNvSpPr txBox="1"/>
          <p:nvPr/>
        </p:nvSpPr>
        <p:spPr>
          <a:xfrm>
            <a:off x="4090464" y="483518"/>
            <a:ext cx="2353745" cy="457200"/>
          </a:xfrm>
          <a:prstGeom prst="rect">
            <a:avLst/>
          </a:prstGeom>
          <a:noFill/>
        </p:spPr>
        <p:txBody>
          <a:bodyPr rtlCol="0" wrap="square">
            <a:spAutoFit/>
          </a:bodyPr>
          <a:lstStyle/>
          <a:p>
            <a:r>
              <a:rPr altLang="en-US" b="1" lang="zh-CN" smtClean="0" sz="2400">
                <a:solidFill>
                  <a:srgbClr val="A50021"/>
                </a:solidFill>
                <a:latin charset="-122" pitchFamily="34" typeface="微软雅黑"/>
                <a:ea charset="-122" pitchFamily="34" typeface="微软雅黑"/>
              </a:rPr>
              <a:t>创新的管理过程</a:t>
            </a:r>
          </a:p>
        </p:txBody>
      </p:sp>
      <p:sp>
        <p:nvSpPr>
          <p:cNvPr id="3" name="Freeform 24"/>
          <p:cNvSpPr/>
          <p:nvPr/>
        </p:nvSpPr>
        <p:spPr bwMode="auto">
          <a:xfrm rot="20066618">
            <a:off x="1724245" y="310531"/>
            <a:ext cx="314325" cy="314325"/>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4" name="Freeform 24"/>
          <p:cNvSpPr/>
          <p:nvPr/>
        </p:nvSpPr>
        <p:spPr bwMode="auto">
          <a:xfrm rot="1796663">
            <a:off x="2079931" y="73141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5" name="Freeform 24"/>
          <p:cNvSpPr/>
          <p:nvPr/>
        </p:nvSpPr>
        <p:spPr bwMode="auto">
          <a:xfrm rot="12170891">
            <a:off x="1544487" y="777062"/>
            <a:ext cx="254666" cy="254666"/>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24"/>
          <p:cNvSpPr/>
          <p:nvPr/>
        </p:nvSpPr>
        <p:spPr bwMode="auto">
          <a:xfrm rot="1841040">
            <a:off x="620532" y="152309"/>
            <a:ext cx="826293" cy="826293"/>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cxnSp>
        <p:nvCxnSpPr>
          <p:cNvPr id="7" name="直接连接符 6"/>
          <p:cNvCxnSpPr/>
          <p:nvPr/>
        </p:nvCxnSpPr>
        <p:spPr>
          <a:xfrm>
            <a:off x="6660232" y="793812"/>
            <a:ext cx="2483768" cy="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flipH="1">
            <a:off x="6588224" y="695032"/>
            <a:ext cx="0" cy="13950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H="1">
            <a:off x="6444208" y="555526"/>
            <a:ext cx="0" cy="279012"/>
          </a:xfrm>
          <a:prstGeom prst="line">
            <a:avLst/>
          </a:prstGeom>
          <a:ln w="19050">
            <a:solidFill>
              <a:srgbClr val="A5002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004334" y="2192546"/>
            <a:ext cx="1407426" cy="304800"/>
          </a:xfrm>
          <a:prstGeom prst="rect">
            <a:avLst/>
          </a:prstGeom>
          <a:noFill/>
        </p:spPr>
        <p:txBody>
          <a:bodyPr rtlCol="0"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建立产品方向</a:t>
            </a:r>
          </a:p>
        </p:txBody>
      </p:sp>
      <p:sp>
        <p:nvSpPr>
          <p:cNvPr id="11" name="矩形 10"/>
          <p:cNvSpPr/>
          <p:nvPr/>
        </p:nvSpPr>
        <p:spPr>
          <a:xfrm>
            <a:off x="1835695" y="3416682"/>
            <a:ext cx="1368153" cy="304800"/>
          </a:xfrm>
          <a:prstGeom prst="rect">
            <a:avLst/>
          </a:prstGeom>
        </p:spPr>
        <p:txBody>
          <a:bodyPr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开发品牌宣言</a:t>
            </a:r>
          </a:p>
        </p:txBody>
      </p:sp>
      <p:sp>
        <p:nvSpPr>
          <p:cNvPr id="12" name="矩形 11"/>
          <p:cNvSpPr/>
          <p:nvPr/>
        </p:nvSpPr>
        <p:spPr>
          <a:xfrm>
            <a:off x="4572000" y="2316817"/>
            <a:ext cx="1872208" cy="304800"/>
          </a:xfrm>
          <a:prstGeom prst="rect">
            <a:avLst/>
          </a:prstGeom>
        </p:spPr>
        <p:txBody>
          <a:bodyPr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预算分配等财务问题</a:t>
            </a:r>
          </a:p>
        </p:txBody>
      </p:sp>
      <p:sp>
        <p:nvSpPr>
          <p:cNvPr id="13" name="矩形 12"/>
          <p:cNvSpPr/>
          <p:nvPr/>
        </p:nvSpPr>
        <p:spPr>
          <a:xfrm>
            <a:off x="2915816" y="2336562"/>
            <a:ext cx="1296144" cy="304800"/>
          </a:xfrm>
          <a:prstGeom prst="rect">
            <a:avLst/>
          </a:prstGeom>
        </p:spPr>
        <p:txBody>
          <a:bodyPr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设立技术限定</a:t>
            </a:r>
          </a:p>
        </p:txBody>
      </p:sp>
      <p:sp>
        <p:nvSpPr>
          <p:cNvPr id="14" name="矩形 13"/>
          <p:cNvSpPr/>
          <p:nvPr/>
        </p:nvSpPr>
        <p:spPr>
          <a:xfrm>
            <a:off x="3707904" y="3488690"/>
            <a:ext cx="1584176" cy="518160"/>
          </a:xfrm>
          <a:prstGeom prst="rect">
            <a:avLst/>
          </a:prstGeom>
        </p:spPr>
        <p:txBody>
          <a:bodyPr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技术开发和市场模式的发展问题</a:t>
            </a:r>
          </a:p>
        </p:txBody>
      </p:sp>
      <p:grpSp>
        <p:nvGrpSpPr>
          <p:cNvPr id="15" name="组合 14"/>
          <p:cNvGrpSpPr/>
          <p:nvPr/>
        </p:nvGrpSpPr>
        <p:grpSpPr>
          <a:xfrm flipV="1">
            <a:off x="4271664" y="3164674"/>
            <a:ext cx="360000" cy="360000"/>
            <a:chOff x="879864" y="1815666"/>
            <a:chExt cx="523784" cy="540060"/>
          </a:xfrm>
        </p:grpSpPr>
        <p:sp>
          <p:nvSpPr>
            <p:cNvPr id="16" name="椭圆 15"/>
            <p:cNvSpPr/>
            <p:nvPr/>
          </p:nvSpPr>
          <p:spPr>
            <a:xfrm>
              <a:off x="879864" y="1815666"/>
              <a:ext cx="523784" cy="540060"/>
            </a:xfrm>
            <a:prstGeom prst="ellipse">
              <a:avLst/>
            </a:prstGeom>
            <a:solidFill>
              <a:srgbClr val="CDCDCD">
                <a:alpha val="6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FF0000"/>
                </a:solidFill>
              </a:endParaRPr>
            </a:p>
          </p:txBody>
        </p:sp>
        <p:sp>
          <p:nvSpPr>
            <p:cNvPr id="17" name="椭圆 16"/>
            <p:cNvSpPr/>
            <p:nvPr/>
          </p:nvSpPr>
          <p:spPr>
            <a:xfrm>
              <a:off x="1015615" y="1959555"/>
              <a:ext cx="252282" cy="252282"/>
            </a:xfrm>
            <a:prstGeom prst="ellipse">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椭圆 17"/>
            <p:cNvSpPr/>
            <p:nvPr/>
          </p:nvSpPr>
          <p:spPr>
            <a:xfrm>
              <a:off x="1069748" y="2013688"/>
              <a:ext cx="144016" cy="144016"/>
            </a:xfrm>
            <a:prstGeom prst="ellipse">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9" name="组合 18"/>
          <p:cNvGrpSpPr/>
          <p:nvPr/>
        </p:nvGrpSpPr>
        <p:grpSpPr>
          <a:xfrm flipV="1">
            <a:off x="1418338" y="2528857"/>
            <a:ext cx="360000" cy="360000"/>
            <a:chOff x="879864" y="1815666"/>
            <a:chExt cx="523784" cy="540060"/>
          </a:xfrm>
        </p:grpSpPr>
        <p:sp>
          <p:nvSpPr>
            <p:cNvPr id="20" name="椭圆 19"/>
            <p:cNvSpPr/>
            <p:nvPr/>
          </p:nvSpPr>
          <p:spPr>
            <a:xfrm>
              <a:off x="879864" y="1815666"/>
              <a:ext cx="523784" cy="540060"/>
            </a:xfrm>
            <a:prstGeom prst="ellipse">
              <a:avLst/>
            </a:prstGeom>
            <a:solidFill>
              <a:srgbClr val="CDCDCD">
                <a:alpha val="6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FF0000"/>
                </a:solidFill>
              </a:endParaRPr>
            </a:p>
          </p:txBody>
        </p:sp>
        <p:sp>
          <p:nvSpPr>
            <p:cNvPr id="21" name="椭圆 20"/>
            <p:cNvSpPr/>
            <p:nvPr/>
          </p:nvSpPr>
          <p:spPr>
            <a:xfrm>
              <a:off x="1015616" y="1959556"/>
              <a:ext cx="252282" cy="252282"/>
            </a:xfrm>
            <a:prstGeom prst="ellips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2" name="椭圆 21"/>
            <p:cNvSpPr/>
            <p:nvPr/>
          </p:nvSpPr>
          <p:spPr>
            <a:xfrm>
              <a:off x="1069748" y="2013688"/>
              <a:ext cx="144016" cy="144016"/>
            </a:xfrm>
            <a:prstGeom prst="ellips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3" name="组合 22"/>
          <p:cNvGrpSpPr/>
          <p:nvPr/>
        </p:nvGrpSpPr>
        <p:grpSpPr>
          <a:xfrm flipV="1">
            <a:off x="2277431" y="3011527"/>
            <a:ext cx="360000" cy="360000"/>
            <a:chOff x="879864" y="1815666"/>
            <a:chExt cx="523784" cy="540060"/>
          </a:xfrm>
        </p:grpSpPr>
        <p:sp>
          <p:nvSpPr>
            <p:cNvPr id="24" name="椭圆 23"/>
            <p:cNvSpPr/>
            <p:nvPr/>
          </p:nvSpPr>
          <p:spPr>
            <a:xfrm>
              <a:off x="879864" y="1815666"/>
              <a:ext cx="523784" cy="540060"/>
            </a:xfrm>
            <a:prstGeom prst="ellipse">
              <a:avLst/>
            </a:prstGeom>
            <a:solidFill>
              <a:srgbClr val="CDCDCD">
                <a:alpha val="6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FF0000"/>
                </a:solidFill>
              </a:endParaRPr>
            </a:p>
          </p:txBody>
        </p:sp>
        <p:sp>
          <p:nvSpPr>
            <p:cNvPr id="25" name="椭圆 24"/>
            <p:cNvSpPr/>
            <p:nvPr/>
          </p:nvSpPr>
          <p:spPr>
            <a:xfrm>
              <a:off x="1015615" y="1959555"/>
              <a:ext cx="252282" cy="252282"/>
            </a:xfrm>
            <a:prstGeom prst="ellipse">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椭圆 25"/>
            <p:cNvSpPr/>
            <p:nvPr/>
          </p:nvSpPr>
          <p:spPr>
            <a:xfrm>
              <a:off x="1069748" y="2013688"/>
              <a:ext cx="144016" cy="144016"/>
            </a:xfrm>
            <a:prstGeom prst="ellipse">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7" name="组合 26"/>
          <p:cNvGrpSpPr/>
          <p:nvPr/>
        </p:nvGrpSpPr>
        <p:grpSpPr>
          <a:xfrm flipV="1">
            <a:off x="6444208" y="2925915"/>
            <a:ext cx="360000" cy="360000"/>
            <a:chOff x="879864" y="1815666"/>
            <a:chExt cx="523784" cy="540060"/>
          </a:xfrm>
        </p:grpSpPr>
        <p:sp>
          <p:nvSpPr>
            <p:cNvPr id="28" name="椭圆 27"/>
            <p:cNvSpPr/>
            <p:nvPr/>
          </p:nvSpPr>
          <p:spPr>
            <a:xfrm>
              <a:off x="879864" y="1815666"/>
              <a:ext cx="523784" cy="540060"/>
            </a:xfrm>
            <a:prstGeom prst="ellipse">
              <a:avLst/>
            </a:prstGeom>
            <a:solidFill>
              <a:srgbClr val="CDCDCD">
                <a:alpha val="6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FF0000"/>
                </a:solidFill>
              </a:endParaRPr>
            </a:p>
          </p:txBody>
        </p:sp>
        <p:sp>
          <p:nvSpPr>
            <p:cNvPr id="29" name="椭圆 28"/>
            <p:cNvSpPr/>
            <p:nvPr/>
          </p:nvSpPr>
          <p:spPr>
            <a:xfrm>
              <a:off x="1015615" y="1959555"/>
              <a:ext cx="252282" cy="252282"/>
            </a:xfrm>
            <a:prstGeom prst="ellipse">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椭圆 29"/>
            <p:cNvSpPr/>
            <p:nvPr/>
          </p:nvSpPr>
          <p:spPr>
            <a:xfrm>
              <a:off x="1123882" y="2013688"/>
              <a:ext cx="144016" cy="144016"/>
            </a:xfrm>
            <a:prstGeom prst="ellipse">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31" name="组合 30"/>
          <p:cNvGrpSpPr/>
          <p:nvPr/>
        </p:nvGrpSpPr>
        <p:grpSpPr>
          <a:xfrm flipV="1">
            <a:off x="3383848" y="2697915"/>
            <a:ext cx="360000" cy="360000"/>
            <a:chOff x="879864" y="1815666"/>
            <a:chExt cx="523784" cy="540060"/>
          </a:xfrm>
        </p:grpSpPr>
        <p:sp>
          <p:nvSpPr>
            <p:cNvPr id="32" name="椭圆 31"/>
            <p:cNvSpPr/>
            <p:nvPr/>
          </p:nvSpPr>
          <p:spPr>
            <a:xfrm>
              <a:off x="879864" y="1815666"/>
              <a:ext cx="523784" cy="540060"/>
            </a:xfrm>
            <a:prstGeom prst="ellipse">
              <a:avLst/>
            </a:prstGeom>
            <a:solidFill>
              <a:srgbClr val="CDCDCD">
                <a:alpha val="6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FF0000"/>
                </a:solidFill>
              </a:endParaRPr>
            </a:p>
          </p:txBody>
        </p:sp>
        <p:sp>
          <p:nvSpPr>
            <p:cNvPr id="33" name="椭圆 32"/>
            <p:cNvSpPr/>
            <p:nvPr/>
          </p:nvSpPr>
          <p:spPr>
            <a:xfrm>
              <a:off x="1015615" y="1959555"/>
              <a:ext cx="252282" cy="252282"/>
            </a:xfrm>
            <a:prstGeom prst="ellipse">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4" name="椭圆 33"/>
            <p:cNvSpPr/>
            <p:nvPr/>
          </p:nvSpPr>
          <p:spPr>
            <a:xfrm>
              <a:off x="1069748" y="2013688"/>
              <a:ext cx="144016" cy="144016"/>
            </a:xfrm>
            <a:prstGeom prst="ellipse">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5" name="直接连接符 34"/>
          <p:cNvCxnSpPr>
            <a:stCxn id="20" idx="7"/>
            <a:endCxn id="24" idx="2"/>
          </p:cNvCxnSpPr>
          <p:nvPr/>
        </p:nvCxnSpPr>
        <p:spPr>
          <a:xfrm>
            <a:off x="1725617" y="2836136"/>
            <a:ext cx="551814" cy="355391"/>
          </a:xfrm>
          <a:prstGeom prst="line">
            <a:avLst/>
          </a:prstGeom>
          <a:ln>
            <a:solidFill>
              <a:srgbClr val="A50021"/>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a:stCxn id="24" idx="6"/>
            <a:endCxn id="32" idx="2"/>
          </p:cNvCxnSpPr>
          <p:nvPr/>
        </p:nvCxnSpPr>
        <p:spPr>
          <a:xfrm flipV="1">
            <a:off x="2637431" y="2877915"/>
            <a:ext cx="746417" cy="313612"/>
          </a:xfrm>
          <a:prstGeom prst="line">
            <a:avLst/>
          </a:prstGeom>
          <a:ln>
            <a:solidFill>
              <a:srgbClr val="A50021"/>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a:stCxn id="32" idx="6"/>
            <a:endCxn id="16" idx="2"/>
          </p:cNvCxnSpPr>
          <p:nvPr/>
        </p:nvCxnSpPr>
        <p:spPr>
          <a:xfrm>
            <a:off x="3743848" y="2877915"/>
            <a:ext cx="527816" cy="466759"/>
          </a:xfrm>
          <a:prstGeom prst="line">
            <a:avLst/>
          </a:prstGeom>
          <a:ln>
            <a:solidFill>
              <a:srgbClr val="A50021"/>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a:stCxn id="16" idx="6"/>
            <a:endCxn id="40" idx="1"/>
          </p:cNvCxnSpPr>
          <p:nvPr/>
        </p:nvCxnSpPr>
        <p:spPr>
          <a:xfrm flipV="1">
            <a:off x="4631664" y="2958806"/>
            <a:ext cx="712822" cy="385868"/>
          </a:xfrm>
          <a:prstGeom prst="line">
            <a:avLst/>
          </a:prstGeom>
          <a:ln>
            <a:solidFill>
              <a:srgbClr val="A50021"/>
            </a:solidFill>
          </a:ln>
        </p:spPr>
        <p:style>
          <a:lnRef idx="1">
            <a:schemeClr val="accent1"/>
          </a:lnRef>
          <a:fillRef idx="0">
            <a:schemeClr val="accent1"/>
          </a:fillRef>
          <a:effectRef idx="0">
            <a:schemeClr val="accent1"/>
          </a:effectRef>
          <a:fontRef idx="minor">
            <a:schemeClr val="tx1"/>
          </a:fontRef>
        </p:style>
      </p:cxnSp>
      <p:grpSp>
        <p:nvGrpSpPr>
          <p:cNvPr id="39" name="组合 38"/>
          <p:cNvGrpSpPr/>
          <p:nvPr/>
        </p:nvGrpSpPr>
        <p:grpSpPr>
          <a:xfrm flipV="1">
            <a:off x="5291765" y="2651527"/>
            <a:ext cx="360000" cy="360000"/>
            <a:chOff x="879864" y="1815666"/>
            <a:chExt cx="523784" cy="540060"/>
          </a:xfrm>
        </p:grpSpPr>
        <p:sp>
          <p:nvSpPr>
            <p:cNvPr id="40" name="椭圆 39"/>
            <p:cNvSpPr/>
            <p:nvPr/>
          </p:nvSpPr>
          <p:spPr>
            <a:xfrm>
              <a:off x="879864" y="1815666"/>
              <a:ext cx="523784" cy="540060"/>
            </a:xfrm>
            <a:prstGeom prst="ellipse">
              <a:avLst/>
            </a:prstGeom>
            <a:solidFill>
              <a:srgbClr val="CDCDCD">
                <a:alpha val="6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FF0000"/>
                </a:solidFill>
              </a:endParaRPr>
            </a:p>
          </p:txBody>
        </p:sp>
        <p:sp>
          <p:nvSpPr>
            <p:cNvPr id="41" name="椭圆 40"/>
            <p:cNvSpPr/>
            <p:nvPr/>
          </p:nvSpPr>
          <p:spPr>
            <a:xfrm>
              <a:off x="1015615" y="1959555"/>
              <a:ext cx="252282" cy="252282"/>
            </a:xfrm>
            <a:prstGeom prst="ellipse">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2" name="椭圆 41"/>
            <p:cNvSpPr/>
            <p:nvPr/>
          </p:nvSpPr>
          <p:spPr>
            <a:xfrm>
              <a:off x="1123882" y="2013688"/>
              <a:ext cx="144016" cy="144016"/>
            </a:xfrm>
            <a:prstGeom prst="ellipse">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44" name="直接连接符 43"/>
          <p:cNvCxnSpPr>
            <a:stCxn id="40" idx="6"/>
            <a:endCxn id="28" idx="2"/>
          </p:cNvCxnSpPr>
          <p:nvPr/>
        </p:nvCxnSpPr>
        <p:spPr>
          <a:xfrm>
            <a:off x="5651765" y="2831527"/>
            <a:ext cx="792443" cy="274388"/>
          </a:xfrm>
          <a:prstGeom prst="line">
            <a:avLst/>
          </a:prstGeom>
          <a:ln>
            <a:solidFill>
              <a:srgbClr val="A50021"/>
            </a:solidFill>
          </a:ln>
        </p:spPr>
        <p:style>
          <a:lnRef idx="1">
            <a:schemeClr val="accent1"/>
          </a:lnRef>
          <a:fillRef idx="0">
            <a:schemeClr val="accent1"/>
          </a:fillRef>
          <a:effectRef idx="0">
            <a:schemeClr val="accent1"/>
          </a:effectRef>
          <a:fontRef idx="minor">
            <a:schemeClr val="tx1"/>
          </a:fontRef>
        </p:style>
      </p:cxnSp>
      <p:sp>
        <p:nvSpPr>
          <p:cNvPr id="48" name="矩形 47"/>
          <p:cNvSpPr/>
          <p:nvPr/>
        </p:nvSpPr>
        <p:spPr>
          <a:xfrm>
            <a:off x="5940152" y="3386283"/>
            <a:ext cx="1368152" cy="304800"/>
          </a:xfrm>
          <a:prstGeom prst="rect">
            <a:avLst/>
          </a:prstGeom>
        </p:spPr>
        <p:txBody>
          <a:bodyPr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制定客户战略</a:t>
            </a:r>
          </a:p>
        </p:txBody>
      </p:sp>
      <p:cxnSp>
        <p:nvCxnSpPr>
          <p:cNvPr id="49" name="直接连接符 48"/>
          <p:cNvCxnSpPr>
            <a:stCxn id="28" idx="6"/>
            <a:endCxn id="53" idx="1"/>
          </p:cNvCxnSpPr>
          <p:nvPr/>
        </p:nvCxnSpPr>
        <p:spPr>
          <a:xfrm flipV="1">
            <a:off x="6804208" y="2687614"/>
            <a:ext cx="623181" cy="418301"/>
          </a:xfrm>
          <a:prstGeom prst="line">
            <a:avLst/>
          </a:prstGeom>
          <a:ln>
            <a:solidFill>
              <a:srgbClr val="A50021"/>
            </a:solidFill>
          </a:ln>
        </p:spPr>
        <p:style>
          <a:lnRef idx="1">
            <a:schemeClr val="accent1"/>
          </a:lnRef>
          <a:fillRef idx="0">
            <a:schemeClr val="accent1"/>
          </a:fillRef>
          <a:effectRef idx="0">
            <a:schemeClr val="accent1"/>
          </a:effectRef>
          <a:fontRef idx="minor">
            <a:schemeClr val="tx1"/>
          </a:fontRef>
        </p:style>
      </p:cxnSp>
      <p:grpSp>
        <p:nvGrpSpPr>
          <p:cNvPr id="52" name="组合 51"/>
          <p:cNvGrpSpPr/>
          <p:nvPr/>
        </p:nvGrpSpPr>
        <p:grpSpPr>
          <a:xfrm flipV="1">
            <a:off x="7374668" y="2380335"/>
            <a:ext cx="360000" cy="360000"/>
            <a:chOff x="879864" y="1815666"/>
            <a:chExt cx="523784" cy="540060"/>
          </a:xfrm>
        </p:grpSpPr>
        <p:sp>
          <p:nvSpPr>
            <p:cNvPr id="53" name="椭圆 52"/>
            <p:cNvSpPr/>
            <p:nvPr/>
          </p:nvSpPr>
          <p:spPr>
            <a:xfrm>
              <a:off x="879864" y="1815666"/>
              <a:ext cx="523784" cy="540060"/>
            </a:xfrm>
            <a:prstGeom prst="ellipse">
              <a:avLst/>
            </a:prstGeom>
            <a:solidFill>
              <a:srgbClr val="CDCDCD">
                <a:alpha val="6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FF0000"/>
                </a:solidFill>
              </a:endParaRPr>
            </a:p>
          </p:txBody>
        </p:sp>
        <p:sp>
          <p:nvSpPr>
            <p:cNvPr id="54" name="椭圆 53"/>
            <p:cNvSpPr/>
            <p:nvPr/>
          </p:nvSpPr>
          <p:spPr>
            <a:xfrm>
              <a:off x="1015615" y="1959555"/>
              <a:ext cx="252282" cy="252282"/>
            </a:xfrm>
            <a:prstGeom prst="ellipse">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5" name="椭圆 54"/>
            <p:cNvSpPr/>
            <p:nvPr/>
          </p:nvSpPr>
          <p:spPr>
            <a:xfrm>
              <a:off x="1123882" y="2013688"/>
              <a:ext cx="144016" cy="144016"/>
            </a:xfrm>
            <a:prstGeom prst="ellipse">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57" name="矩形 56"/>
          <p:cNvSpPr/>
          <p:nvPr/>
        </p:nvSpPr>
        <p:spPr>
          <a:xfrm>
            <a:off x="6948263" y="2048530"/>
            <a:ext cx="1368152" cy="304800"/>
          </a:xfrm>
          <a:prstGeom prst="rect">
            <a:avLst/>
          </a:prstGeom>
        </p:spPr>
        <p:txBody>
          <a:bodyPr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生产相关决策</a:t>
            </a:r>
          </a:p>
        </p:txBody>
      </p:sp>
      <p:sp>
        <p:nvSpPr>
          <p:cNvPr id="59" name="等腰三角形 58"/>
          <p:cNvSpPr/>
          <p:nvPr/>
        </p:nvSpPr>
        <p:spPr>
          <a:xfrm>
            <a:off x="1405667" y="2931790"/>
            <a:ext cx="319950" cy="275819"/>
          </a:xfrm>
          <a:prstGeom prst="triangl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545568199"/>
      </p:ext>
    </p:extLst>
  </p:cSld>
  <p:clrMapOvr>
    <a:masterClrMapping/>
  </p:clrMapOvr>
  <p:transition/>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TextBox 1"/>
          <p:cNvSpPr txBox="1"/>
          <p:nvPr/>
        </p:nvSpPr>
        <p:spPr>
          <a:xfrm>
            <a:off x="4090464" y="483518"/>
            <a:ext cx="2353745" cy="457200"/>
          </a:xfrm>
          <a:prstGeom prst="rect">
            <a:avLst/>
          </a:prstGeom>
          <a:noFill/>
        </p:spPr>
        <p:txBody>
          <a:bodyPr rtlCol="0" wrap="square">
            <a:spAutoFit/>
          </a:bodyPr>
          <a:lstStyle/>
          <a:p>
            <a:r>
              <a:rPr altLang="en-US" b="1" lang="zh-CN" smtClean="0" sz="2400">
                <a:solidFill>
                  <a:srgbClr val="A50021"/>
                </a:solidFill>
                <a:latin charset="-122" pitchFamily="34" typeface="微软雅黑"/>
                <a:ea charset="-122" pitchFamily="34" typeface="微软雅黑"/>
              </a:rPr>
              <a:t>创新团队的选择</a:t>
            </a:r>
          </a:p>
        </p:txBody>
      </p:sp>
      <p:sp>
        <p:nvSpPr>
          <p:cNvPr id="3" name="Freeform 24"/>
          <p:cNvSpPr/>
          <p:nvPr/>
        </p:nvSpPr>
        <p:spPr bwMode="auto">
          <a:xfrm rot="20066618">
            <a:off x="1724245" y="310531"/>
            <a:ext cx="314325" cy="314325"/>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4" name="Freeform 24"/>
          <p:cNvSpPr/>
          <p:nvPr/>
        </p:nvSpPr>
        <p:spPr bwMode="auto">
          <a:xfrm rot="1796663">
            <a:off x="2079931" y="73141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5" name="Freeform 24"/>
          <p:cNvSpPr/>
          <p:nvPr/>
        </p:nvSpPr>
        <p:spPr bwMode="auto">
          <a:xfrm rot="12170891">
            <a:off x="1544487" y="777062"/>
            <a:ext cx="254666" cy="254666"/>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24"/>
          <p:cNvSpPr/>
          <p:nvPr/>
        </p:nvSpPr>
        <p:spPr bwMode="auto">
          <a:xfrm rot="1841040">
            <a:off x="620532" y="152309"/>
            <a:ext cx="826293" cy="826293"/>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cxnSp>
        <p:nvCxnSpPr>
          <p:cNvPr id="7" name="直接连接符 6"/>
          <p:cNvCxnSpPr/>
          <p:nvPr/>
        </p:nvCxnSpPr>
        <p:spPr>
          <a:xfrm>
            <a:off x="6660232" y="793812"/>
            <a:ext cx="2483768" cy="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flipH="1">
            <a:off x="6588224" y="695032"/>
            <a:ext cx="0" cy="13950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H="1">
            <a:off x="6444208" y="555526"/>
            <a:ext cx="0" cy="279012"/>
          </a:xfrm>
          <a:prstGeom prst="line">
            <a:avLst/>
          </a:prstGeom>
          <a:ln w="19050">
            <a:solidFill>
              <a:srgbClr val="A50021"/>
            </a:solidFill>
          </a:ln>
        </p:spPr>
        <p:style>
          <a:lnRef idx="1">
            <a:schemeClr val="accent1"/>
          </a:lnRef>
          <a:fillRef idx="0">
            <a:schemeClr val="accent1"/>
          </a:fillRef>
          <a:effectRef idx="0">
            <a:schemeClr val="accent1"/>
          </a:effectRef>
          <a:fontRef idx="minor">
            <a:schemeClr val="tx1"/>
          </a:fontRef>
        </p:style>
      </p:cxnSp>
      <p:sp>
        <p:nvSpPr>
          <p:cNvPr id="12" name="空心弧 11"/>
          <p:cNvSpPr/>
          <p:nvPr/>
        </p:nvSpPr>
        <p:spPr>
          <a:xfrm>
            <a:off x="3768437" y="2020431"/>
            <a:ext cx="1811675" cy="1811675"/>
          </a:xfrm>
          <a:prstGeom prst="blockArc">
            <a:avLst>
              <a:gd fmla="val 11465161" name="adj1"/>
              <a:gd fmla="val 20922742" name="adj2"/>
              <a:gd fmla="val 10980" name="adj3"/>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3" name="空心弧 12"/>
          <p:cNvSpPr/>
          <p:nvPr/>
        </p:nvSpPr>
        <p:spPr>
          <a:xfrm flipV="1">
            <a:off x="3768438" y="2020431"/>
            <a:ext cx="1811674" cy="1811674"/>
          </a:xfrm>
          <a:prstGeom prst="blockArc">
            <a:avLst>
              <a:gd fmla="val 11465161" name="adj1"/>
              <a:gd fmla="val 20922742" name="adj2"/>
              <a:gd fmla="val 10980" name="adj3"/>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nvGrpSpPr>
          <p:cNvPr id="16" name="组合 15"/>
          <p:cNvGrpSpPr/>
          <p:nvPr/>
        </p:nvGrpSpPr>
        <p:grpSpPr>
          <a:xfrm>
            <a:off x="1177694" y="2191851"/>
            <a:ext cx="2458202" cy="1604035"/>
            <a:chOff x="1243152" y="1923677"/>
            <a:chExt cx="2104712" cy="1604035"/>
          </a:xfrm>
        </p:grpSpPr>
        <p:sp>
          <p:nvSpPr>
            <p:cNvPr id="14" name="矩形 13"/>
            <p:cNvSpPr/>
            <p:nvPr/>
          </p:nvSpPr>
          <p:spPr>
            <a:xfrm>
              <a:off x="1243152" y="1923677"/>
              <a:ext cx="1604035" cy="160403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右箭头 14"/>
            <p:cNvSpPr/>
            <p:nvPr/>
          </p:nvSpPr>
          <p:spPr>
            <a:xfrm>
              <a:off x="2699792" y="2427734"/>
              <a:ext cx="648072" cy="504056"/>
            </a:xfrm>
            <a:prstGeom prst="rightArrow">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7" name="组合 16"/>
          <p:cNvGrpSpPr/>
          <p:nvPr/>
        </p:nvGrpSpPr>
        <p:grpSpPr>
          <a:xfrm flipH="1">
            <a:off x="5652118" y="2191851"/>
            <a:ext cx="2394013" cy="1604035"/>
            <a:chOff x="1243152" y="1923677"/>
            <a:chExt cx="2104712" cy="1604035"/>
          </a:xfrm>
        </p:grpSpPr>
        <p:sp>
          <p:nvSpPr>
            <p:cNvPr id="18" name="矩形 17"/>
            <p:cNvSpPr/>
            <p:nvPr/>
          </p:nvSpPr>
          <p:spPr>
            <a:xfrm>
              <a:off x="1243152" y="1923677"/>
              <a:ext cx="1604035" cy="1604035"/>
            </a:xfrm>
            <a:prstGeom prst="rect">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右箭头 18"/>
            <p:cNvSpPr/>
            <p:nvPr/>
          </p:nvSpPr>
          <p:spPr>
            <a:xfrm>
              <a:off x="2699792" y="2427734"/>
              <a:ext cx="648072" cy="504056"/>
            </a:xfrm>
            <a:prstGeom prst="rightArrow">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20" name="TextBox 19"/>
          <p:cNvSpPr txBox="1"/>
          <p:nvPr/>
        </p:nvSpPr>
        <p:spPr>
          <a:xfrm>
            <a:off x="1187624" y="2211710"/>
            <a:ext cx="1836205" cy="335280"/>
          </a:xfrm>
          <a:prstGeom prst="rect">
            <a:avLst/>
          </a:prstGeom>
          <a:noFill/>
        </p:spPr>
        <p:txBody>
          <a:bodyPr rtlCol="0" wrap="square">
            <a:spAutoFit/>
          </a:bodyPr>
          <a:lstStyle/>
          <a:p>
            <a:r>
              <a:rPr altLang="en-US" lang="zh-CN" smtClean="0" sz="1600">
                <a:solidFill>
                  <a:schemeClr val="bg1"/>
                </a:solidFill>
                <a:latin charset="-122" pitchFamily="34" typeface="微软雅黑"/>
                <a:ea charset="-122" pitchFamily="34" typeface="微软雅黑"/>
              </a:rPr>
              <a:t>全权委托咨询公司</a:t>
            </a:r>
          </a:p>
        </p:txBody>
      </p:sp>
      <p:sp>
        <p:nvSpPr>
          <p:cNvPr id="21" name="TextBox 20"/>
          <p:cNvSpPr txBox="1"/>
          <p:nvPr/>
        </p:nvSpPr>
        <p:spPr>
          <a:xfrm>
            <a:off x="6264188" y="2211710"/>
            <a:ext cx="1836205" cy="335280"/>
          </a:xfrm>
          <a:prstGeom prst="rect">
            <a:avLst/>
          </a:prstGeom>
          <a:noFill/>
        </p:spPr>
        <p:txBody>
          <a:bodyPr rtlCol="0" wrap="square">
            <a:spAutoFit/>
          </a:bodyPr>
          <a:lstStyle/>
          <a:p>
            <a:r>
              <a:rPr altLang="en-US" lang="zh-CN" smtClean="0" sz="1600">
                <a:solidFill>
                  <a:schemeClr val="bg1"/>
                </a:solidFill>
                <a:latin charset="-122" pitchFamily="34" typeface="微软雅黑"/>
                <a:ea charset="-122" pitchFamily="34" typeface="微软雅黑"/>
              </a:rPr>
              <a:t>全权委托内部团队</a:t>
            </a:r>
          </a:p>
        </p:txBody>
      </p:sp>
      <p:sp>
        <p:nvSpPr>
          <p:cNvPr id="10" name="TextBox 9"/>
          <p:cNvSpPr txBox="1"/>
          <p:nvPr/>
        </p:nvSpPr>
        <p:spPr>
          <a:xfrm>
            <a:off x="4211960" y="2696602"/>
            <a:ext cx="913585" cy="518160"/>
          </a:xfrm>
          <a:prstGeom prst="rect">
            <a:avLst/>
          </a:prstGeom>
          <a:noFill/>
        </p:spPr>
        <p:txBody>
          <a:bodyPr rtlCol="0" wrap="square">
            <a:spAutoFit/>
          </a:bodyPr>
          <a:lstStyle/>
          <a:p>
            <a:r>
              <a:rPr altLang="en-US" lang="zh-CN" smtClean="0" sz="2800">
                <a:solidFill>
                  <a:srgbClr val="A50021"/>
                </a:solidFill>
                <a:latin charset="-122" pitchFamily="34" typeface="微软雅黑"/>
                <a:ea charset="-122" pitchFamily="34" typeface="微软雅黑"/>
              </a:rPr>
              <a:t>平衡</a:t>
            </a:r>
          </a:p>
        </p:txBody>
      </p:sp>
      <p:sp>
        <p:nvSpPr>
          <p:cNvPr id="22" name="TextBox 21"/>
          <p:cNvSpPr txBox="1"/>
          <p:nvPr/>
        </p:nvSpPr>
        <p:spPr>
          <a:xfrm>
            <a:off x="1187624" y="2571750"/>
            <a:ext cx="1836205" cy="1158240"/>
          </a:xfrm>
          <a:prstGeom prst="rect">
            <a:avLst/>
          </a:prstGeom>
          <a:noFill/>
        </p:spPr>
        <p:txBody>
          <a:bodyPr rtlCol="0" wrap="square">
            <a:spAutoFit/>
          </a:bodyPr>
          <a:lstStyle/>
          <a:p>
            <a:r>
              <a:rPr altLang="en-US" lang="zh-CN" smtClean="0" sz="1400">
                <a:solidFill>
                  <a:schemeClr val="bg1"/>
                </a:solidFill>
                <a:latin charset="-122" pitchFamily="34" typeface="微软雅黑"/>
                <a:ea charset="-122" pitchFamily="34" typeface="微软雅黑"/>
              </a:rPr>
              <a:t>设计出的产品与公司已有产品外观和感觉上衔接不紧密，且在至关重要的功能使用上也有脱节。</a:t>
            </a:r>
          </a:p>
        </p:txBody>
      </p:sp>
      <p:sp>
        <p:nvSpPr>
          <p:cNvPr id="23" name="TextBox 22"/>
          <p:cNvSpPr txBox="1"/>
          <p:nvPr/>
        </p:nvSpPr>
        <p:spPr>
          <a:xfrm>
            <a:off x="6264188" y="2571750"/>
            <a:ext cx="1836205" cy="731520"/>
          </a:xfrm>
          <a:prstGeom prst="rect">
            <a:avLst/>
          </a:prstGeom>
          <a:noFill/>
        </p:spPr>
        <p:txBody>
          <a:bodyPr rtlCol="0" wrap="square">
            <a:spAutoFit/>
          </a:bodyPr>
          <a:lstStyle/>
          <a:p>
            <a:r>
              <a:rPr altLang="en-US" lang="zh-CN" smtClean="0" sz="1400">
                <a:solidFill>
                  <a:schemeClr val="bg1"/>
                </a:solidFill>
                <a:latin charset="-122" pitchFamily="34" typeface="微软雅黑"/>
                <a:ea charset="-122" pitchFamily="34" typeface="微软雅黑"/>
              </a:rPr>
              <a:t>容易造成自满，且缺乏与市场和消费者的紧密联系。</a:t>
            </a:r>
          </a:p>
        </p:txBody>
      </p:sp>
    </p:spTree>
    <p:extLst>
      <p:ext uri="{BB962C8B-B14F-4D97-AF65-F5344CB8AC3E}">
        <p14:creationId val="1115578290"/>
      </p:ext>
    </p:extLst>
  </p:cSld>
  <p:clrMapOvr>
    <a:masterClrMapping/>
  </p:clrMapOvr>
  <p:transition/>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等腰三角形 1"/>
          <p:cNvSpPr/>
          <p:nvPr/>
        </p:nvSpPr>
        <p:spPr>
          <a:xfrm rot="5400000">
            <a:off x="1547664" y="2067694"/>
            <a:ext cx="648072" cy="360040"/>
          </a:xfrm>
          <a:prstGeom prst="triangl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等腰三角形 2"/>
          <p:cNvSpPr/>
          <p:nvPr/>
        </p:nvSpPr>
        <p:spPr>
          <a:xfrm flipH="1" rot="16200000">
            <a:off x="6948264" y="2067694"/>
            <a:ext cx="648072" cy="360040"/>
          </a:xfrm>
          <a:prstGeom prst="triangl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TextBox 3"/>
          <p:cNvSpPr txBox="1"/>
          <p:nvPr/>
        </p:nvSpPr>
        <p:spPr>
          <a:xfrm>
            <a:off x="3815916" y="1563638"/>
            <a:ext cx="1512168" cy="701040"/>
          </a:xfrm>
          <a:prstGeom prst="rect">
            <a:avLst/>
          </a:prstGeom>
          <a:noFill/>
        </p:spPr>
        <p:txBody>
          <a:bodyPr rtlCol="0" wrap="square">
            <a:spAutoFit/>
          </a:bodyPr>
          <a:lstStyle/>
          <a:p>
            <a:r>
              <a:rPr altLang="en-US" b="1" lang="zh-CN" smtClean="0" sz="2000">
                <a:solidFill>
                  <a:schemeClr val="tx1">
                    <a:lumMod val="85000"/>
                    <a:lumOff val="15000"/>
                  </a:schemeClr>
                </a:solidFill>
                <a:latin charset="-122" pitchFamily="34" typeface="微软雅黑"/>
                <a:ea charset="-122" pitchFamily="34" typeface="微软雅黑"/>
              </a:rPr>
              <a:t>                            创 新</a:t>
            </a:r>
          </a:p>
        </p:txBody>
      </p:sp>
      <p:sp>
        <p:nvSpPr>
          <p:cNvPr id="5" name="矩形 4"/>
          <p:cNvSpPr/>
          <p:nvPr/>
        </p:nvSpPr>
        <p:spPr>
          <a:xfrm>
            <a:off x="2546775" y="2571750"/>
            <a:ext cx="4050450" cy="701040"/>
          </a:xfrm>
          <a:prstGeom prst="rect">
            <a:avLst/>
          </a:prstGeom>
        </p:spPr>
        <p:txBody>
          <a:bodyPr wrap="square">
            <a:spAutoFit/>
          </a:bodyPr>
          <a:lstStyle/>
          <a:p>
            <a:r>
              <a:rPr altLang="en-US" b="1" lang="zh-CN" sz="2000">
                <a:solidFill>
                  <a:schemeClr val="tx1">
                    <a:lumMod val="85000"/>
                    <a:lumOff val="15000"/>
                  </a:schemeClr>
                </a:solidFill>
                <a:latin charset="-122" pitchFamily="34" typeface="微软雅黑"/>
                <a:ea charset="-122" pitchFamily="34" typeface="微软雅黑"/>
              </a:rPr>
              <a:t>不仅仅是企业保持盈利的最佳方式</a:t>
            </a:r>
          </a:p>
          <a:p>
            <a:r>
              <a:rPr altLang="en-US" b="1" lang="zh-CN" sz="2000">
                <a:solidFill>
                  <a:schemeClr val="tx1">
                    <a:lumMod val="85000"/>
                    <a:lumOff val="15000"/>
                  </a:schemeClr>
                </a:solidFill>
                <a:latin charset="-122" pitchFamily="34" typeface="微软雅黑"/>
                <a:ea charset="-122" pitchFamily="34" typeface="微软雅黑"/>
              </a:rPr>
              <a:t>     </a:t>
            </a:r>
          </a:p>
        </p:txBody>
      </p:sp>
      <p:sp>
        <p:nvSpPr>
          <p:cNvPr id="6" name="矩形 5"/>
          <p:cNvSpPr/>
          <p:nvPr/>
        </p:nvSpPr>
        <p:spPr>
          <a:xfrm>
            <a:off x="2339752" y="2964890"/>
            <a:ext cx="4464496" cy="944880"/>
          </a:xfrm>
          <a:prstGeom prst="rect">
            <a:avLst/>
          </a:prstGeom>
        </p:spPr>
        <p:txBody>
          <a:bodyPr wrap="square">
            <a:spAutoFit/>
          </a:bodyPr>
          <a:lstStyle/>
          <a:p>
            <a:r>
              <a:rPr altLang="en-US" b="1" lang="zh-CN" sz="2800">
                <a:solidFill>
                  <a:schemeClr val="tx1">
                    <a:lumMod val="85000"/>
                    <a:lumOff val="15000"/>
                  </a:schemeClr>
                </a:solidFill>
                <a:latin charset="-122" pitchFamily="34" typeface="微软雅黑"/>
                <a:ea charset="-122" pitchFamily="34" typeface="微软雅黑"/>
              </a:rPr>
              <a:t>并逐渐发展成为唯一的方式</a:t>
            </a:r>
          </a:p>
          <a:p>
            <a:r>
              <a:rPr altLang="en-US" b="1" lang="zh-CN" sz="2800">
                <a:solidFill>
                  <a:schemeClr val="tx1">
                    <a:lumMod val="85000"/>
                    <a:lumOff val="15000"/>
                  </a:schemeClr>
                </a:solidFill>
                <a:latin charset="-122" pitchFamily="34" typeface="微软雅黑"/>
                <a:ea charset="-122" pitchFamily="34" typeface="微软雅黑"/>
              </a:rPr>
              <a:t>     </a:t>
            </a:r>
          </a:p>
        </p:txBody>
      </p:sp>
    </p:spTree>
    <p:extLst>
      <p:ext uri="{BB962C8B-B14F-4D97-AF65-F5344CB8AC3E}">
        <p14:creationId val="200439229"/>
      </p:ext>
    </p:extLst>
  </p:cSld>
  <p:clrMapOvr>
    <a:masterClrMapping/>
  </p:clrMapOvr>
  <p:transition/>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flipV="1">
            <a:off x="1" y="4155926"/>
            <a:ext cx="9142105" cy="987575"/>
            <a:chOff x="1" y="-1779665"/>
            <a:chExt cx="9142105" cy="987575"/>
          </a:xfrm>
          <a:solidFill>
            <a:srgbClr val="A50021"/>
          </a:solidFill>
        </p:grpSpPr>
        <p:sp>
          <p:nvSpPr>
            <p:cNvPr id="3" name="矩形 18"/>
            <p:cNvSpPr/>
            <p:nvPr/>
          </p:nvSpPr>
          <p:spPr>
            <a:xfrm>
              <a:off x="1" y="-1779665"/>
              <a:ext cx="4571999" cy="987575"/>
            </a:xfrm>
            <a:custGeom>
              <a:rect b="b" l="l" r="r" t="t"/>
              <a:pathLst>
                <a:path h="2801567" w="1512167">
                  <a:moveTo>
                    <a:pt x="0" y="0"/>
                  </a:moveTo>
                  <a:lnTo>
                    <a:pt x="1512167" y="0"/>
                  </a:lnTo>
                  <a:lnTo>
                    <a:pt x="1512167" y="2801567"/>
                  </a:lnTo>
                  <a:lnTo>
                    <a:pt x="1480244" y="2801567"/>
                  </a:lnTo>
                  <a:lnTo>
                    <a:pt x="1397937" y="2636953"/>
                  </a:lnTo>
                  <a:lnTo>
                    <a:pt x="1315630" y="2801567"/>
                  </a:lnTo>
                  <a:lnTo>
                    <a:pt x="1263876" y="2801567"/>
                  </a:lnTo>
                  <a:lnTo>
                    <a:pt x="1181569" y="2636953"/>
                  </a:lnTo>
                  <a:lnTo>
                    <a:pt x="1099262" y="2801567"/>
                  </a:lnTo>
                  <a:lnTo>
                    <a:pt x="1047507" y="2801567"/>
                  </a:lnTo>
                  <a:lnTo>
                    <a:pt x="965200" y="2636953"/>
                  </a:lnTo>
                  <a:lnTo>
                    <a:pt x="882893" y="2801567"/>
                  </a:lnTo>
                  <a:lnTo>
                    <a:pt x="831138" y="2801567"/>
                  </a:lnTo>
                  <a:lnTo>
                    <a:pt x="748831" y="2636953"/>
                  </a:lnTo>
                  <a:lnTo>
                    <a:pt x="666524" y="2801567"/>
                  </a:lnTo>
                  <a:lnTo>
                    <a:pt x="614769" y="2801567"/>
                  </a:lnTo>
                  <a:lnTo>
                    <a:pt x="532462" y="2636953"/>
                  </a:lnTo>
                  <a:lnTo>
                    <a:pt x="450155" y="2801567"/>
                  </a:lnTo>
                  <a:lnTo>
                    <a:pt x="398400" y="2801567"/>
                  </a:lnTo>
                  <a:lnTo>
                    <a:pt x="316093" y="2636953"/>
                  </a:lnTo>
                  <a:lnTo>
                    <a:pt x="233786" y="2801567"/>
                  </a:lnTo>
                  <a:lnTo>
                    <a:pt x="182031" y="2801567"/>
                  </a:lnTo>
                  <a:lnTo>
                    <a:pt x="99724" y="2636953"/>
                  </a:lnTo>
                  <a:lnTo>
                    <a:pt x="17417" y="2801567"/>
                  </a:lnTo>
                  <a:lnTo>
                    <a:pt x="0" y="2801567"/>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矩形 18"/>
            <p:cNvSpPr/>
            <p:nvPr/>
          </p:nvSpPr>
          <p:spPr>
            <a:xfrm>
              <a:off x="4570107" y="-1779665"/>
              <a:ext cx="4571999" cy="987575"/>
            </a:xfrm>
            <a:custGeom>
              <a:rect b="b" l="l" r="r" t="t"/>
              <a:pathLst>
                <a:path h="2801567" w="1512167">
                  <a:moveTo>
                    <a:pt x="0" y="0"/>
                  </a:moveTo>
                  <a:lnTo>
                    <a:pt x="1512167" y="0"/>
                  </a:lnTo>
                  <a:lnTo>
                    <a:pt x="1512167" y="2801567"/>
                  </a:lnTo>
                  <a:lnTo>
                    <a:pt x="1480244" y="2801567"/>
                  </a:lnTo>
                  <a:lnTo>
                    <a:pt x="1397937" y="2636953"/>
                  </a:lnTo>
                  <a:lnTo>
                    <a:pt x="1315630" y="2801567"/>
                  </a:lnTo>
                  <a:lnTo>
                    <a:pt x="1263876" y="2801567"/>
                  </a:lnTo>
                  <a:lnTo>
                    <a:pt x="1181569" y="2636953"/>
                  </a:lnTo>
                  <a:lnTo>
                    <a:pt x="1099262" y="2801567"/>
                  </a:lnTo>
                  <a:lnTo>
                    <a:pt x="1047507" y="2801567"/>
                  </a:lnTo>
                  <a:lnTo>
                    <a:pt x="965200" y="2636953"/>
                  </a:lnTo>
                  <a:lnTo>
                    <a:pt x="882893" y="2801567"/>
                  </a:lnTo>
                  <a:lnTo>
                    <a:pt x="831138" y="2801567"/>
                  </a:lnTo>
                  <a:lnTo>
                    <a:pt x="748831" y="2636953"/>
                  </a:lnTo>
                  <a:lnTo>
                    <a:pt x="666524" y="2801567"/>
                  </a:lnTo>
                  <a:lnTo>
                    <a:pt x="614769" y="2801567"/>
                  </a:lnTo>
                  <a:lnTo>
                    <a:pt x="532462" y="2636953"/>
                  </a:lnTo>
                  <a:lnTo>
                    <a:pt x="450155" y="2801567"/>
                  </a:lnTo>
                  <a:lnTo>
                    <a:pt x="398400" y="2801567"/>
                  </a:lnTo>
                  <a:lnTo>
                    <a:pt x="316093" y="2636953"/>
                  </a:lnTo>
                  <a:lnTo>
                    <a:pt x="233786" y="2801567"/>
                  </a:lnTo>
                  <a:lnTo>
                    <a:pt x="182031" y="2801567"/>
                  </a:lnTo>
                  <a:lnTo>
                    <a:pt x="99724" y="2636953"/>
                  </a:lnTo>
                  <a:lnTo>
                    <a:pt x="17417" y="2801567"/>
                  </a:lnTo>
                  <a:lnTo>
                    <a:pt x="0" y="2801567"/>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5" name="TextBox 4"/>
          <p:cNvSpPr txBox="1"/>
          <p:nvPr/>
        </p:nvSpPr>
        <p:spPr>
          <a:xfrm>
            <a:off x="3491880" y="1851670"/>
            <a:ext cx="2232248" cy="822960"/>
          </a:xfrm>
          <a:prstGeom prst="rect">
            <a:avLst/>
          </a:prstGeom>
          <a:noFill/>
        </p:spPr>
        <p:txBody>
          <a:bodyPr rtlCol="0" wrap="square">
            <a:spAutoFit/>
          </a:bodyPr>
          <a:lstStyle/>
          <a:p>
            <a:r>
              <a:rPr altLang="zh-CN" lang="en-US" smtClean="0" sz="4800">
                <a:solidFill>
                  <a:schemeClr val="tx1">
                    <a:lumMod val="85000"/>
                    <a:lumOff val="15000"/>
                  </a:schemeClr>
                </a:solidFill>
              </a:rPr>
              <a:t>THANKS</a:t>
            </a:r>
          </a:p>
        </p:txBody>
      </p:sp>
      <p:sp>
        <p:nvSpPr>
          <p:cNvPr id="8" name="TextBox 35"/>
          <p:cNvSpPr txBox="1"/>
          <p:nvPr/>
        </p:nvSpPr>
        <p:spPr>
          <a:xfrm>
            <a:off x="3851920" y="2715766"/>
            <a:ext cx="3458277" cy="304800"/>
          </a:xfrm>
          <a:prstGeom prst="rect">
            <a:avLst/>
          </a:prstGeom>
          <a:noFill/>
        </p:spPr>
        <p:txBody>
          <a:bodyPr rtlCol="0" wrap="square">
            <a:spAutoFit/>
          </a:bodyPr>
          <a:lstStyle/>
          <a:p>
            <a:r>
              <a:rPr altLang="zh-CN" lang="en-US" smtClean="0" sz="1400">
                <a:solidFill>
                  <a:schemeClr val="tx1">
                    <a:lumMod val="85000"/>
                    <a:lumOff val="15000"/>
                  </a:schemeClr>
                </a:solidFill>
              </a:rPr>
              <a:t>PPT by @能量帝_Y</a:t>
            </a:r>
          </a:p>
        </p:txBody>
      </p:sp>
      <p:pic>
        <p:nvPicPr>
          <p:cNvPr id="9" name="图片 8"/>
          <p:cNvPicPr>
            <a:picLocks noChangeAspect="1"/>
          </p:cNvPicPr>
          <p:nvPr/>
        </p:nvPicPr>
        <p:blipFill>
          <a:blip r:embed="rId2">
            <a:extLst>
              <a:ext uri="{28A0092B-C50C-407E-A947-70E740481C1C}">
                <a14:useLocalDpi val="0"/>
              </a:ext>
            </a:extLst>
          </a:blip>
          <a:stretch>
            <a:fillRect/>
          </a:stretch>
        </p:blipFill>
        <p:spPr>
          <a:xfrm>
            <a:off x="4211960" y="4227934"/>
            <a:ext cx="795860" cy="792088"/>
          </a:xfrm>
          <a:prstGeom prst="rect">
            <a:avLst/>
          </a:prstGeom>
        </p:spPr>
      </p:pic>
    </p:spTree>
    <p:extLst>
      <p:ext uri="{BB962C8B-B14F-4D97-AF65-F5344CB8AC3E}">
        <p14:creationId val="660115007"/>
      </p:ext>
    </p:extLst>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2">
            <a:lum/>
          </a:blip>
          <a:stretch>
            <a:fillRect/>
          </a:stretch>
        </a:blipFill>
        <a:effectLst/>
      </p:bgPr>
    </p:bg>
    <p:spTree>
      <p:nvGrpSpPr>
        <p:cNvPr id="1" name=""/>
        <p:cNvGrpSpPr/>
        <p:nvPr/>
      </p:nvGrpSpPr>
      <p:grpSpPr>
        <a:xfrm>
          <a:off x="0" y="0"/>
          <a:ext cx="0" cy="0"/>
        </a:xfrm>
      </p:grpSpPr>
      <p:grpSp>
        <p:nvGrpSpPr>
          <p:cNvPr id="19" name="组合 18"/>
          <p:cNvGrpSpPr/>
          <p:nvPr/>
        </p:nvGrpSpPr>
        <p:grpSpPr>
          <a:xfrm rot="21073164">
            <a:off x="2809020" y="640933"/>
            <a:ext cx="5242777" cy="3365219"/>
            <a:chOff x="2270847" y="1343441"/>
            <a:chExt cx="5242777" cy="3365219"/>
          </a:xfrm>
          <a:effectLst>
            <a:outerShdw algn="tl" blurRad="50800" dir="2700000" dist="38100" rotWithShape="0">
              <a:prstClr val="black">
                <a:alpha val="40000"/>
              </a:prstClr>
            </a:outerShdw>
          </a:effectLst>
        </p:grpSpPr>
        <p:sp>
          <p:nvSpPr>
            <p:cNvPr id="20" name="矩形 19"/>
            <p:cNvSpPr/>
            <p:nvPr/>
          </p:nvSpPr>
          <p:spPr>
            <a:xfrm rot="526836">
              <a:off x="2304764" y="1343441"/>
              <a:ext cx="5208860" cy="3290513"/>
            </a:xfrm>
            <a:prstGeom prst="rect">
              <a:avLst/>
            </a:prstGeom>
            <a:solidFill>
              <a:schemeClr val="bg1">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矩形 16"/>
            <p:cNvSpPr/>
            <p:nvPr/>
          </p:nvSpPr>
          <p:spPr>
            <a:xfrm rot="836019">
              <a:off x="2270847" y="1418147"/>
              <a:ext cx="5208860" cy="3290513"/>
            </a:xfrm>
            <a:prstGeom prst="rect">
              <a:avLst/>
            </a:prstGeom>
            <a:solidFill>
              <a:srgbClr val="A5002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TextBox 17"/>
            <p:cNvSpPr txBox="1"/>
            <p:nvPr/>
          </p:nvSpPr>
          <p:spPr>
            <a:xfrm rot="826837">
              <a:off x="2543345" y="1833357"/>
              <a:ext cx="4819764" cy="2505457"/>
            </a:xfrm>
            <a:prstGeom prst="rect">
              <a:avLst/>
            </a:prstGeom>
            <a:noFill/>
            <a:ln>
              <a:noFill/>
            </a:ln>
          </p:spPr>
          <p:txBody>
            <a:bodyPr rtlCol="0" wrap="square">
              <a:spAutoFit/>
            </a:bodyPr>
            <a:lstStyle/>
            <a:p>
              <a:pPr>
                <a:lnSpc>
                  <a:spcPct val="110000"/>
                </a:lnSpc>
              </a:pPr>
              <a:r>
                <a:rPr altLang="en-US" lang="zh-CN" smtClean="0" sz="1600">
                  <a:solidFill>
                    <a:schemeClr val="bg1"/>
                  </a:solidFill>
                  <a:latin charset="-122" pitchFamily="34" typeface="微软雅黑"/>
                  <a:ea charset="-122" pitchFamily="34" typeface="微软雅黑"/>
                </a:rPr>
                <a:t>       产品设计是用户与产品间的直接情感联系。无论好坏，从汽车到烤面包机，产品设计是对产品质量和性能的诠释。本书作者认为真正的创新是增加用户使用和体验价值，并详细阐述了如何在设计中体现创新。</a:t>
              </a:r>
            </a:p>
            <a:p>
              <a:pPr>
                <a:lnSpc>
                  <a:spcPct val="110000"/>
                </a:lnSpc>
              </a:pPr>
              <a:endParaRPr altLang="en-US" lang="zh-CN" smtClean="0" sz="1600">
                <a:solidFill>
                  <a:schemeClr val="bg1"/>
                </a:solidFill>
                <a:latin charset="-122" pitchFamily="34" typeface="微软雅黑"/>
                <a:ea charset="-122" pitchFamily="34" typeface="微软雅黑"/>
              </a:endParaRPr>
            </a:p>
            <a:p>
              <a:pPr>
                <a:lnSpc>
                  <a:spcPct val="110000"/>
                </a:lnSpc>
              </a:pPr>
              <a:r>
                <a:rPr altLang="en-US" lang="zh-CN" smtClean="0" sz="1600">
                  <a:solidFill>
                    <a:schemeClr val="bg1"/>
                  </a:solidFill>
                  <a:latin charset="-122" pitchFamily="34" typeface="微软雅黑"/>
                  <a:ea charset="-122" pitchFamily="34" typeface="微软雅黑"/>
                </a:rPr>
                <a:t>       本书涉及工业、设计和市场营销领域，将产品的开发、制造过程进行了细化，从各个角度清晰地解释了创新。这是一本你不能错过的好书。</a:t>
              </a:r>
            </a:p>
          </p:txBody>
        </p:sp>
      </p:grpSp>
      <p:sp>
        <p:nvSpPr>
          <p:cNvPr id="23" name="TextBox 22"/>
          <p:cNvSpPr txBox="1"/>
          <p:nvPr/>
        </p:nvSpPr>
        <p:spPr>
          <a:xfrm rot="300000">
            <a:off x="3280655" y="4283570"/>
            <a:ext cx="4594833" cy="304800"/>
          </a:xfrm>
          <a:prstGeom prst="rect">
            <a:avLst/>
          </a:prstGeom>
          <a:noFill/>
        </p:spPr>
        <p:txBody>
          <a:bodyPr rtlCol="0"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鲍勃•鲁茨  通用汽车产品研发部副总裁兼北美公司总裁</a:t>
            </a:r>
          </a:p>
        </p:txBody>
      </p:sp>
      <p:sp>
        <p:nvSpPr>
          <p:cNvPr id="39" name="矩形 18"/>
          <p:cNvSpPr/>
          <p:nvPr/>
        </p:nvSpPr>
        <p:spPr>
          <a:xfrm rot="5400000">
            <a:off x="-231991" y="4723377"/>
            <a:ext cx="2580356" cy="605222"/>
          </a:xfrm>
          <a:custGeom>
            <a:gdLst>
              <a:gd fmla="*/ 465328 w 1868531" name="connsiteX0"/>
              <a:gd fmla="*/ 1498074 h 6794796" name="connsiteY0"/>
              <a:gd fmla="*/ 1868531 w 1868531" name="connsiteX1"/>
              <a:gd fmla="*/ 978238 h 6794796" name="connsiteY1"/>
              <a:gd fmla="*/ 1868531 w 1868531" name="connsiteX2"/>
              <a:gd fmla="*/ 3779805 h 6794796" name="connsiteY2"/>
              <a:gd fmla="*/ 1819593 w 1868531" name="connsiteX3"/>
              <a:gd fmla="*/ 3976810 h 6794796" name="connsiteY3"/>
              <a:gd fmla="*/ 1754301 w 1868531" name="connsiteX4"/>
              <a:gd fmla="*/ 3615191 h 6794796" name="connsiteY4"/>
              <a:gd fmla="*/ 1671994 w 1868531" name="connsiteX5"/>
              <a:gd fmla="*/ 3779805 h 6794796" name="connsiteY5"/>
              <a:gd fmla="*/ 1620240 w 1868531" name="connsiteX6"/>
              <a:gd fmla="*/ 3779805 h 6794796" name="connsiteY6"/>
              <a:gd fmla="*/ 1537933 w 1868531" name="connsiteX7"/>
              <a:gd fmla="*/ 3615191 h 6794796" name="connsiteY7"/>
              <a:gd fmla="*/ 1455626 w 1868531" name="connsiteX8"/>
              <a:gd fmla="*/ 3779805 h 6794796" name="connsiteY8"/>
              <a:gd fmla="*/ 1403871 w 1868531" name="connsiteX9"/>
              <a:gd fmla="*/ 3779805 h 6794796" name="connsiteY9"/>
              <a:gd fmla="*/ 1321564 w 1868531" name="connsiteX10"/>
              <a:gd fmla="*/ 3615191 h 6794796" name="connsiteY10"/>
              <a:gd fmla="*/ 1239257 w 1868531" name="connsiteX11"/>
              <a:gd fmla="*/ 3779805 h 6794796" name="connsiteY11"/>
              <a:gd fmla="*/ 1187502 w 1868531" name="connsiteX12"/>
              <a:gd fmla="*/ 3779805 h 6794796" name="connsiteY12"/>
              <a:gd fmla="*/ 1105195 w 1868531" name="connsiteX13"/>
              <a:gd fmla="*/ 3615191 h 6794796" name="connsiteY13"/>
              <a:gd fmla="*/ 1022888 w 1868531" name="connsiteX14"/>
              <a:gd fmla="*/ 3779805 h 6794796" name="connsiteY14"/>
              <a:gd fmla="*/ 971133 w 1868531" name="connsiteX15"/>
              <a:gd fmla="*/ 3779805 h 6794796" name="connsiteY15"/>
              <a:gd fmla="*/ 888826 w 1868531" name="connsiteX16"/>
              <a:gd fmla="*/ 3615191 h 6794796" name="connsiteY16"/>
              <a:gd fmla="*/ 806519 w 1868531" name="connsiteX17"/>
              <a:gd fmla="*/ 3779805 h 6794796" name="connsiteY17"/>
              <a:gd fmla="*/ 754764 w 1868531" name="connsiteX18"/>
              <a:gd fmla="*/ 3779805 h 6794796" name="connsiteY18"/>
              <a:gd fmla="*/ 672457 w 1868531" name="connsiteX19"/>
              <a:gd fmla="*/ 3615191 h 6794796" name="connsiteY19"/>
              <a:gd fmla="*/ 590150 w 1868531" name="connsiteX20"/>
              <a:gd fmla="*/ 3779805 h 6794796" name="connsiteY20"/>
              <a:gd fmla="*/ 538395 w 1868531" name="connsiteX21"/>
              <a:gd fmla="*/ 3779805 h 6794796" name="connsiteY21"/>
              <a:gd fmla="*/ 456088 w 1868531" name="connsiteX22"/>
              <a:gd fmla="*/ 3615191 h 6794796" name="connsiteY22"/>
              <a:gd fmla="*/ 373781 w 1868531" name="connsiteX23"/>
              <a:gd fmla="*/ 3779805 h 6794796" name="connsiteY23"/>
              <a:gd fmla="*/ 155205 w 1868531" name="connsiteX24"/>
              <a:gd fmla="*/ 5079285 h 6794796" name="connsiteY24"/>
              <a:gd fmla="*/ 0 w 1868531" name="connsiteX25"/>
              <a:gd fmla="*/ 6759628 h 6794796" name="connsiteY25"/>
              <a:gd fmla="*/ 217924 w 1868531" name="connsiteX26"/>
              <a:gd fmla="*/ 2991123 h 6794796" name="connsiteY26"/>
              <a:gd fmla="*/ 167633 w 1868531" name="connsiteX27"/>
              <a:gd fmla="*/ 2319 h 6794796" name="connsiteY27"/>
              <a:gd fmla="*/ 465328 w 1868531" name="connsiteX28"/>
              <a:gd fmla="*/ 1498074 h 6794796" name="connsiteY2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b="b" l="l" r="r" t="t"/>
            <a:pathLst>
              <a:path h="6794796" w="1868531">
                <a:moveTo>
                  <a:pt x="465328" y="1498074"/>
                </a:moveTo>
                <a:lnTo>
                  <a:pt x="1868531" y="978238"/>
                </a:lnTo>
                <a:lnTo>
                  <a:pt x="1868531" y="3779805"/>
                </a:lnTo>
                <a:lnTo>
                  <a:pt x="1819593" y="3976810"/>
                </a:lnTo>
                <a:lnTo>
                  <a:pt x="1754301" y="3615191"/>
                </a:lnTo>
                <a:lnTo>
                  <a:pt x="1671994" y="3779805"/>
                </a:lnTo>
                <a:lnTo>
                  <a:pt x="1620240" y="3779805"/>
                </a:lnTo>
                <a:lnTo>
                  <a:pt x="1537933" y="3615191"/>
                </a:lnTo>
                <a:lnTo>
                  <a:pt x="1455626" y="3779805"/>
                </a:lnTo>
                <a:lnTo>
                  <a:pt x="1403871" y="3779805"/>
                </a:lnTo>
                <a:lnTo>
                  <a:pt x="1321564" y="3615191"/>
                </a:lnTo>
                <a:lnTo>
                  <a:pt x="1239257" y="3779805"/>
                </a:lnTo>
                <a:lnTo>
                  <a:pt x="1187502" y="3779805"/>
                </a:lnTo>
                <a:lnTo>
                  <a:pt x="1105195" y="3615191"/>
                </a:lnTo>
                <a:lnTo>
                  <a:pt x="1022888" y="3779805"/>
                </a:lnTo>
                <a:lnTo>
                  <a:pt x="971133" y="3779805"/>
                </a:lnTo>
                <a:lnTo>
                  <a:pt x="888826" y="3615191"/>
                </a:lnTo>
                <a:lnTo>
                  <a:pt x="806519" y="3779805"/>
                </a:lnTo>
                <a:lnTo>
                  <a:pt x="754764" y="3779805"/>
                </a:lnTo>
                <a:lnTo>
                  <a:pt x="672457" y="3615191"/>
                </a:lnTo>
                <a:lnTo>
                  <a:pt x="590150" y="3779805"/>
                </a:lnTo>
                <a:lnTo>
                  <a:pt x="538395" y="3779805"/>
                </a:lnTo>
                <a:lnTo>
                  <a:pt x="456088" y="3615191"/>
                </a:lnTo>
                <a:lnTo>
                  <a:pt x="373781" y="3779805"/>
                </a:lnTo>
                <a:lnTo>
                  <a:pt x="155205" y="5079285"/>
                </a:lnTo>
                <a:cubicBezTo>
                  <a:pt x="139790" y="4729764"/>
                  <a:pt x="15415" y="7109149"/>
                  <a:pt x="0" y="6759628"/>
                </a:cubicBezTo>
                <a:cubicBezTo>
                  <a:pt x="72641" y="5590096"/>
                  <a:pt x="145283" y="4160655"/>
                  <a:pt x="217924" y="2991123"/>
                </a:cubicBezTo>
                <a:cubicBezTo>
                  <a:pt x="255641" y="2254750"/>
                  <a:pt x="155735" y="77894"/>
                  <a:pt x="167633" y="2319"/>
                </a:cubicBezTo>
                <a:cubicBezTo>
                  <a:pt x="179531" y="-73256"/>
                  <a:pt x="191623" y="1725266"/>
                  <a:pt x="465328" y="1498074"/>
                </a:cubicBezTo>
                <a:close/>
              </a:path>
            </a:pathLst>
          </a:cu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8" name="Freeform 24"/>
          <p:cNvSpPr/>
          <p:nvPr/>
        </p:nvSpPr>
        <p:spPr bwMode="auto">
          <a:xfrm rot="3404599">
            <a:off x="1298819" y="3984969"/>
            <a:ext cx="203777" cy="203777"/>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49" name="Freeform 24"/>
          <p:cNvSpPr/>
          <p:nvPr/>
        </p:nvSpPr>
        <p:spPr bwMode="auto">
          <a:xfrm rot="21022970">
            <a:off x="1240038" y="3751913"/>
            <a:ext cx="241519" cy="2415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50" name="Freeform 24"/>
          <p:cNvSpPr/>
          <p:nvPr/>
        </p:nvSpPr>
        <p:spPr bwMode="auto">
          <a:xfrm rot="3404599">
            <a:off x="1007669" y="3795364"/>
            <a:ext cx="187561" cy="187561"/>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51" name="Freeform 24"/>
          <p:cNvSpPr/>
          <p:nvPr/>
        </p:nvSpPr>
        <p:spPr bwMode="auto">
          <a:xfrm rot="20066618">
            <a:off x="819505" y="3560278"/>
            <a:ext cx="314325" cy="314325"/>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cxnSp>
        <p:nvCxnSpPr>
          <p:cNvPr id="1043" name="直接连接符 1042"/>
          <p:cNvCxnSpPr/>
          <p:nvPr/>
        </p:nvCxnSpPr>
        <p:spPr>
          <a:xfrm rot="300000">
            <a:off x="3263044" y="4286934"/>
            <a:ext cx="4453122"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rot="300000">
            <a:off x="3219354" y="4618504"/>
            <a:ext cx="4453122"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65" name="Freeform 24"/>
          <p:cNvSpPr/>
          <p:nvPr/>
        </p:nvSpPr>
        <p:spPr bwMode="auto">
          <a:xfrm rot="12522128">
            <a:off x="627908" y="3919999"/>
            <a:ext cx="291587" cy="291587"/>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grpSp>
        <p:nvGrpSpPr>
          <p:cNvPr id="1044" name="组合 1043"/>
          <p:cNvGrpSpPr/>
          <p:nvPr/>
        </p:nvGrpSpPr>
        <p:grpSpPr>
          <a:xfrm rot="19837316">
            <a:off x="1198298" y="2634024"/>
            <a:ext cx="983082" cy="983082"/>
            <a:chOff x="737334" y="383076"/>
            <a:chExt cx="1180603" cy="1180603"/>
          </a:xfrm>
        </p:grpSpPr>
        <p:sp>
          <p:nvSpPr>
            <p:cNvPr id="66" name="Freeform 24"/>
            <p:cNvSpPr/>
            <p:nvPr/>
          </p:nvSpPr>
          <p:spPr bwMode="auto">
            <a:xfrm rot="1608888">
              <a:off x="737334" y="383076"/>
              <a:ext cx="1180603" cy="1180603"/>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15" name="TextBox 14"/>
            <p:cNvSpPr txBox="1"/>
            <p:nvPr/>
          </p:nvSpPr>
          <p:spPr>
            <a:xfrm>
              <a:off x="896652" y="578465"/>
              <a:ext cx="829979" cy="841893"/>
            </a:xfrm>
            <a:prstGeom prst="rect">
              <a:avLst/>
            </a:prstGeom>
            <a:noFill/>
          </p:spPr>
          <p:txBody>
            <a:bodyPr rtlCol="0" wrap="square">
              <a:spAutoFit/>
            </a:bodyPr>
            <a:lstStyle/>
            <a:p>
              <a:r>
                <a:rPr altLang="en-US" lang="zh-CN" smtClean="0" sz="2000">
                  <a:solidFill>
                    <a:schemeClr val="bg1"/>
                  </a:solidFill>
                  <a:latin charset="-122" pitchFamily="34" typeface="微软雅黑"/>
                  <a:ea charset="-122" pitchFamily="34" typeface="微软雅黑"/>
                </a:rPr>
                <a:t>书评推荐</a:t>
              </a:r>
            </a:p>
          </p:txBody>
        </p:sp>
      </p:grpSp>
    </p:spTree>
    <p:extLst>
      <p:ext uri="{BB962C8B-B14F-4D97-AF65-F5344CB8AC3E}">
        <p14:creationId val="1640710898"/>
      </p:ext>
    </p:extLst>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blip>
          <a:stretch>
            <a:fillRect/>
          </a:stretch>
        </a:blipFill>
        <a:effectLst/>
      </p:bgPr>
    </p:bg>
    <p:spTree>
      <p:nvGrpSpPr>
        <p:cNvPr id="1" name=""/>
        <p:cNvGrpSpPr/>
        <p:nvPr/>
      </p:nvGrpSpPr>
      <p:grpSpPr>
        <a:xfrm>
          <a:off x="0" y="0"/>
          <a:ext cx="0" cy="0"/>
        </a:xfrm>
      </p:grpSpPr>
      <p:sp>
        <p:nvSpPr>
          <p:cNvPr id="41" name="矩形 40"/>
          <p:cNvSpPr/>
          <p:nvPr/>
        </p:nvSpPr>
        <p:spPr>
          <a:xfrm>
            <a:off x="1331640" y="1880197"/>
            <a:ext cx="2615736" cy="1370393"/>
          </a:xfrm>
          <a:prstGeom prst="rect">
            <a:avLst/>
          </a:prstGeom>
          <a:ln>
            <a:solidFill>
              <a:srgbClr val="A50021"/>
            </a:solidFill>
          </a:ln>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p:txBody>
      </p:sp>
      <p:sp useBgFill="1">
        <p:nvSpPr>
          <p:cNvPr id="23" name="矩形 22"/>
          <p:cNvSpPr/>
          <p:nvPr/>
        </p:nvSpPr>
        <p:spPr>
          <a:xfrm>
            <a:off x="1524576" y="2715766"/>
            <a:ext cx="2278784" cy="1296144"/>
          </a:xfrm>
          <a:prstGeom prst="rect">
            <a:avLst/>
          </a:prstGeom>
          <a:ln>
            <a:noFill/>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p:txBody>
      </p:sp>
      <p:sp>
        <p:nvSpPr>
          <p:cNvPr id="5" name="Freeform 24"/>
          <p:cNvSpPr/>
          <p:nvPr/>
        </p:nvSpPr>
        <p:spPr bwMode="auto">
          <a:xfrm rot="20066618">
            <a:off x="1724245" y="310531"/>
            <a:ext cx="314325" cy="314325"/>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24"/>
          <p:cNvSpPr/>
          <p:nvPr/>
        </p:nvSpPr>
        <p:spPr bwMode="auto">
          <a:xfrm rot="1796663">
            <a:off x="2079931" y="73141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7" name="Freeform 24"/>
          <p:cNvSpPr/>
          <p:nvPr/>
        </p:nvSpPr>
        <p:spPr bwMode="auto">
          <a:xfrm rot="12170891">
            <a:off x="1544487" y="777062"/>
            <a:ext cx="254666" cy="254666"/>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9" name="Freeform 24"/>
          <p:cNvSpPr/>
          <p:nvPr/>
        </p:nvSpPr>
        <p:spPr bwMode="auto">
          <a:xfrm rot="1841040">
            <a:off x="620532" y="152309"/>
            <a:ext cx="826293" cy="826293"/>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grpSp>
        <p:nvGrpSpPr>
          <p:cNvPr id="46" name="组合 45"/>
          <p:cNvGrpSpPr/>
          <p:nvPr/>
        </p:nvGrpSpPr>
        <p:grpSpPr>
          <a:xfrm>
            <a:off x="1907704" y="2089180"/>
            <a:ext cx="1728192" cy="626586"/>
            <a:chOff x="3909518" y="3765534"/>
            <a:chExt cx="1728192" cy="626586"/>
          </a:xfrm>
        </p:grpSpPr>
        <p:sp>
          <p:nvSpPr>
            <p:cNvPr id="11" name="TextBox 10"/>
            <p:cNvSpPr txBox="1"/>
            <p:nvPr/>
          </p:nvSpPr>
          <p:spPr>
            <a:xfrm>
              <a:off x="3909518" y="3765534"/>
              <a:ext cx="1512168" cy="335280"/>
            </a:xfrm>
            <a:prstGeom prst="rect">
              <a:avLst/>
            </a:prstGeom>
            <a:noFill/>
          </p:spPr>
          <p:txBody>
            <a:bodyPr rtlCol="0" wrap="square">
              <a:spAutoFit/>
            </a:bodyPr>
            <a:lstStyle/>
            <a:p>
              <a:r>
                <a:rPr altLang="en-US" lang="zh-CN" smtClean="0" sz="1600">
                  <a:solidFill>
                    <a:schemeClr val="tx1">
                      <a:lumMod val="85000"/>
                      <a:lumOff val="15000"/>
                    </a:schemeClr>
                  </a:solidFill>
                  <a:latin charset="-122" pitchFamily="34" typeface="微软雅黑"/>
                  <a:ea charset="-122" pitchFamily="34" typeface="微软雅黑"/>
                </a:rPr>
                <a:t>发明≠创新</a:t>
              </a:r>
            </a:p>
          </p:txBody>
        </p:sp>
        <p:sp>
          <p:nvSpPr>
            <p:cNvPr id="13" name="TextBox 12"/>
            <p:cNvSpPr txBox="1"/>
            <p:nvPr/>
          </p:nvSpPr>
          <p:spPr>
            <a:xfrm>
              <a:off x="3909518" y="4053566"/>
              <a:ext cx="1728192" cy="335280"/>
            </a:xfrm>
            <a:prstGeom prst="rect">
              <a:avLst/>
            </a:prstGeom>
            <a:noFill/>
          </p:spPr>
          <p:txBody>
            <a:bodyPr rtlCol="0" wrap="square">
              <a:spAutoFit/>
            </a:bodyPr>
            <a:lstStyle/>
            <a:p>
              <a:r>
                <a:rPr altLang="en-US" lang="zh-CN" smtClean="0" sz="1600">
                  <a:solidFill>
                    <a:schemeClr val="tx1">
                      <a:lumMod val="85000"/>
                      <a:lumOff val="15000"/>
                    </a:schemeClr>
                  </a:solidFill>
                  <a:latin charset="-122" pitchFamily="34" typeface="微软雅黑"/>
                  <a:ea charset="-122" pitchFamily="34" typeface="微软雅黑"/>
                </a:rPr>
                <a:t>好创意≠好创新</a:t>
              </a:r>
            </a:p>
          </p:txBody>
        </p:sp>
      </p:grpSp>
      <p:pic>
        <p:nvPicPr>
          <p:cNvPr id="22" name="Picture 7"/>
          <p:cNvPicPr>
            <a:picLocks noChangeArrowheads="1" noChangeAspect="1"/>
          </p:cNvPicPr>
          <p:nvPr/>
        </p:nvPicPr>
        <p:blipFill>
          <a:blip r:embed="rId2">
            <a:duotone>
              <a:prstClr val="black"/>
              <a:schemeClr val="accent2">
                <a:tint val="45000"/>
                <a:satMod val="400000"/>
              </a:schemeClr>
            </a:duotone>
            <a:extLst>
              <a:ext uri="{28A0092B-C50C-407E-A947-70E740481C1C}">
                <a14:useLocalDpi val="0"/>
              </a:ext>
            </a:extLst>
          </a:blip>
          <a:stretch>
            <a:fillRect/>
          </a:stretch>
        </p:blipFill>
        <p:spPr bwMode="auto">
          <a:xfrm>
            <a:off x="1566324" y="2838722"/>
            <a:ext cx="2166762" cy="813148"/>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pic>
      <p:sp>
        <p:nvSpPr>
          <p:cNvPr id="32" name="TextBox 31"/>
          <p:cNvSpPr txBox="1"/>
          <p:nvPr/>
        </p:nvSpPr>
        <p:spPr>
          <a:xfrm>
            <a:off x="4805057" y="453901"/>
            <a:ext cx="2071199" cy="457200"/>
          </a:xfrm>
          <a:prstGeom prst="rect">
            <a:avLst/>
          </a:prstGeom>
          <a:noFill/>
        </p:spPr>
        <p:txBody>
          <a:bodyPr rtlCol="0" wrap="square">
            <a:spAutoFit/>
          </a:bodyPr>
          <a:lstStyle/>
          <a:p>
            <a:r>
              <a:rPr altLang="en-US" b="1" lang="zh-CN" smtClean="0" sz="2400">
                <a:solidFill>
                  <a:srgbClr val="A50021"/>
                </a:solidFill>
                <a:latin charset="-122" pitchFamily="34" typeface="微软雅黑"/>
                <a:ea charset="-122" pitchFamily="34" typeface="微软雅黑"/>
              </a:rPr>
              <a:t>何为创新？</a:t>
            </a:r>
          </a:p>
        </p:txBody>
      </p:sp>
      <p:cxnSp>
        <p:nvCxnSpPr>
          <p:cNvPr id="14" name="直接连接符 13"/>
          <p:cNvCxnSpPr/>
          <p:nvPr/>
        </p:nvCxnSpPr>
        <p:spPr>
          <a:xfrm>
            <a:off x="6660232" y="793812"/>
            <a:ext cx="2483768" cy="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flipH="1">
            <a:off x="6588224" y="695032"/>
            <a:ext cx="0" cy="13950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1">
            <a:off x="6444208" y="555526"/>
            <a:ext cx="0" cy="279012"/>
          </a:xfrm>
          <a:prstGeom prst="line">
            <a:avLst/>
          </a:prstGeom>
          <a:ln w="19050">
            <a:solidFill>
              <a:srgbClr val="A50021"/>
            </a:solidFill>
          </a:ln>
        </p:spPr>
        <p:style>
          <a:lnRef idx="1">
            <a:schemeClr val="accent1"/>
          </a:lnRef>
          <a:fillRef idx="0">
            <a:schemeClr val="accent1"/>
          </a:fillRef>
          <a:effectRef idx="0">
            <a:schemeClr val="accent1"/>
          </a:effectRef>
          <a:fontRef idx="minor">
            <a:schemeClr val="tx1"/>
          </a:fontRef>
        </p:style>
      </p:cxnSp>
      <p:grpSp>
        <p:nvGrpSpPr>
          <p:cNvPr id="4" name="组合 3"/>
          <p:cNvGrpSpPr/>
          <p:nvPr/>
        </p:nvGrpSpPr>
        <p:grpSpPr>
          <a:xfrm>
            <a:off x="4980600" y="1707654"/>
            <a:ext cx="2831760" cy="1665839"/>
            <a:chOff x="4980600" y="1851670"/>
            <a:chExt cx="2831760" cy="1665839"/>
          </a:xfrm>
        </p:grpSpPr>
        <p:sp>
          <p:nvSpPr>
            <p:cNvPr id="48" name="TextBox 47"/>
            <p:cNvSpPr txBox="1"/>
            <p:nvPr/>
          </p:nvSpPr>
          <p:spPr>
            <a:xfrm>
              <a:off x="5159296" y="1939924"/>
              <a:ext cx="2509047" cy="1481328"/>
            </a:xfrm>
            <a:prstGeom prst="rect">
              <a:avLst/>
            </a:prstGeom>
            <a:noFill/>
          </p:spPr>
          <p:txBody>
            <a:bodyPr rtlCol="0" wrap="square">
              <a:spAutoFit/>
            </a:bodyPr>
            <a:lstStyle/>
            <a:p>
              <a:pPr>
                <a:lnSpc>
                  <a:spcPct val="114000"/>
                </a:lnSpc>
              </a:pPr>
              <a:r>
                <a:rPr altLang="en-US" lang="zh-CN" smtClean="0" sz="1600">
                  <a:solidFill>
                    <a:schemeClr val="tx1">
                      <a:lumMod val="85000"/>
                      <a:lumOff val="15000"/>
                    </a:schemeClr>
                  </a:solidFill>
                  <a:latin charset="-122" pitchFamily="34" typeface="微软雅黑"/>
                  <a:ea charset="-122" pitchFamily="34" typeface="微软雅黑"/>
                </a:rPr>
                <a:t>如今所谓的创新已经延伸到新技术的发明之外，还包括对现有技术能全面考虑和深刻理解地进行运用、交付、拓展或重复。</a:t>
              </a:r>
            </a:p>
          </p:txBody>
        </p:sp>
        <p:sp>
          <p:nvSpPr>
            <p:cNvPr id="33" name="矩形 32"/>
            <p:cNvSpPr/>
            <p:nvPr/>
          </p:nvSpPr>
          <p:spPr>
            <a:xfrm>
              <a:off x="4980600" y="1851670"/>
              <a:ext cx="2831760" cy="1665839"/>
            </a:xfrm>
            <a:prstGeom prst="rect">
              <a:avLst/>
            </a:prstGeom>
            <a:ln>
              <a:solidFill>
                <a:srgbClr val="A50021"/>
              </a:solidFill>
            </a:ln>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p:txBody>
        </p:sp>
      </p:grpSp>
      <p:sp>
        <p:nvSpPr>
          <p:cNvPr id="2" name="右箭头 1"/>
          <p:cNvSpPr/>
          <p:nvPr/>
        </p:nvSpPr>
        <p:spPr>
          <a:xfrm>
            <a:off x="4283968" y="2437029"/>
            <a:ext cx="432048" cy="257215"/>
          </a:xfrm>
          <a:prstGeom prst="rightArrow">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Freeform 24"/>
          <p:cNvSpPr/>
          <p:nvPr/>
        </p:nvSpPr>
        <p:spPr bwMode="auto">
          <a:xfrm rot="308615">
            <a:off x="7776000" y="4536000"/>
            <a:ext cx="852109" cy="721790"/>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3" name="文本框 2"/>
          <p:cNvSpPr txBox="1"/>
          <p:nvPr/>
        </p:nvSpPr>
        <p:spPr>
          <a:xfrm>
            <a:off x="611560" y="4155925"/>
            <a:ext cx="2520280" cy="640080"/>
          </a:xfrm>
          <a:prstGeom prst="rect">
            <a:avLst/>
          </a:prstGeom>
          <a:noFill/>
        </p:spPr>
        <p:txBody>
          <a:bodyPr rtlCol="0" wrap="square">
            <a:spAutoFit/>
          </a:bodyPr>
          <a:lstStyle/>
          <a:p>
            <a:r>
              <a:rPr altLang="zh-CN" lang="en-US">
                <a:solidFill>
                  <a:srgbClr val="EBEBEB"/>
                </a:solidFill>
              </a:rPr>
              <a:t>https://www.youyedoc.com/</a:t>
            </a:r>
          </a:p>
        </p:txBody>
      </p:sp>
    </p:spTree>
    <p:extLst>
      <p:ext uri="{BB962C8B-B14F-4D97-AF65-F5344CB8AC3E}">
        <p14:creationId val="3431477941"/>
      </p:ext>
    </p:extLst>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blip>
          <a:stretch>
            <a:fillRect/>
          </a:stretch>
        </a:blipFill>
        <a:effectLst/>
      </p:bgPr>
    </p:bg>
    <p:spTree>
      <p:nvGrpSpPr>
        <p:cNvPr id="1" name=""/>
        <p:cNvGrpSpPr/>
        <p:nvPr/>
      </p:nvGrpSpPr>
      <p:grpSpPr>
        <a:xfrm>
          <a:off x="0" y="0"/>
          <a:ext cx="0" cy="0"/>
        </a:xfrm>
      </p:grpSpPr>
      <p:sp useBgFill="1">
        <p:nvSpPr>
          <p:cNvPr id="35" name="矩形 34"/>
          <p:cNvSpPr/>
          <p:nvPr/>
        </p:nvSpPr>
        <p:spPr>
          <a:xfrm>
            <a:off x="2174990" y="2571750"/>
            <a:ext cx="903644" cy="1296144"/>
          </a:xfrm>
          <a:prstGeom prst="rect">
            <a:avLst/>
          </a:prstGeom>
          <a:ln>
            <a:noFill/>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p:txBody>
      </p:sp>
      <p:sp>
        <p:nvSpPr>
          <p:cNvPr id="41" name="矩形 40"/>
          <p:cNvSpPr/>
          <p:nvPr/>
        </p:nvSpPr>
        <p:spPr>
          <a:xfrm>
            <a:off x="1331640" y="1851670"/>
            <a:ext cx="2615736" cy="1370393"/>
          </a:xfrm>
          <a:prstGeom prst="rect">
            <a:avLst/>
          </a:prstGeom>
          <a:ln>
            <a:solidFill>
              <a:srgbClr val="A50021"/>
            </a:solidFill>
          </a:ln>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p:txBody>
      </p:sp>
      <p:sp useBgFill="1">
        <p:nvSpPr>
          <p:cNvPr id="38" name="矩形 37"/>
          <p:cNvSpPr/>
          <p:nvPr/>
        </p:nvSpPr>
        <p:spPr>
          <a:xfrm>
            <a:off x="1979712" y="2499742"/>
            <a:ext cx="1230686" cy="1296144"/>
          </a:xfrm>
          <a:prstGeom prst="rect">
            <a:avLst/>
          </a:prstGeom>
          <a:ln>
            <a:noFill/>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p:txBody>
      </p:sp>
      <p:sp>
        <p:nvSpPr>
          <p:cNvPr id="23" name="Freeform 71"/>
          <p:cNvSpPr>
            <a:spLocks noEditPoints="1"/>
          </p:cNvSpPr>
          <p:nvPr/>
        </p:nvSpPr>
        <p:spPr bwMode="auto">
          <a:xfrm>
            <a:off x="2123730" y="2708579"/>
            <a:ext cx="954903" cy="1015299"/>
          </a:xfrm>
          <a:custGeom>
            <a:gdLst>
              <a:gd fmla="*/ 151 w 156" name="T0"/>
              <a:gd fmla="*/ 138 h 192" name="T1"/>
              <a:gd fmla="*/ 118 w 156" name="T2"/>
              <a:gd fmla="*/ 116 h 192" name="T3"/>
              <a:gd fmla="*/ 104 w 156" name="T4"/>
              <a:gd fmla="*/ 164 h 192" name="T5"/>
              <a:gd fmla="*/ 96 w 156" name="T6"/>
              <a:gd fmla="*/ 172 h 192" name="T7"/>
              <a:gd fmla="*/ 88 w 156" name="T8"/>
              <a:gd fmla="*/ 164 h 192" name="T9"/>
              <a:gd fmla="*/ 88 w 156" name="T10"/>
              <a:gd fmla="*/ 126 h 192" name="T11"/>
              <a:gd fmla="*/ 78 w 156" name="T12"/>
              <a:gd fmla="*/ 116 h 192" name="T13"/>
              <a:gd fmla="*/ 68 w 156" name="T14"/>
              <a:gd fmla="*/ 126 h 192" name="T15"/>
              <a:gd fmla="*/ 68 w 156" name="T16"/>
              <a:gd fmla="*/ 164 h 192" name="T17"/>
              <a:gd fmla="*/ 60 w 156" name="T18"/>
              <a:gd fmla="*/ 172 h 192" name="T19"/>
              <a:gd fmla="*/ 52 w 156" name="T20"/>
              <a:gd fmla="*/ 164 h 192" name="T21"/>
              <a:gd fmla="*/ 38 w 156" name="T22"/>
              <a:gd fmla="*/ 116 h 192" name="T23"/>
              <a:gd fmla="*/ 5 w 156" name="T24"/>
              <a:gd fmla="*/ 138 h 192" name="T25"/>
              <a:gd fmla="*/ 0 w 156" name="T26"/>
              <a:gd fmla="*/ 156 h 192" name="T27"/>
              <a:gd fmla="*/ 0 w 156" name="T28"/>
              <a:gd fmla="*/ 160 h 192" name="T29"/>
              <a:gd fmla="*/ 0 w 156" name="T30"/>
              <a:gd fmla="*/ 168 h 192" name="T31"/>
              <a:gd fmla="*/ 0 w 156" name="T32"/>
              <a:gd fmla="*/ 176 h 192" name="T33"/>
              <a:gd fmla="*/ 16 w 156" name="T34"/>
              <a:gd fmla="*/ 192 h 192" name="T35"/>
              <a:gd fmla="*/ 140 w 156" name="T36"/>
              <a:gd fmla="*/ 192 h 192" name="T37"/>
              <a:gd fmla="*/ 156 w 156" name="T38"/>
              <a:gd fmla="*/ 176 h 192" name="T39"/>
              <a:gd fmla="*/ 156 w 156" name="T40"/>
              <a:gd fmla="*/ 168 h 192" name="T41"/>
              <a:gd fmla="*/ 156 w 156" name="T42"/>
              <a:gd fmla="*/ 160 h 192" name="T43"/>
              <a:gd fmla="*/ 156 w 156" name="T44"/>
              <a:gd fmla="*/ 156 h 192" name="T45"/>
              <a:gd fmla="*/ 151 w 156" name="T46"/>
              <a:gd fmla="*/ 138 h 192" name="T47"/>
              <a:gd fmla="*/ 36 w 156" name="T48"/>
              <a:gd fmla="*/ 42 h 192" name="T49"/>
              <a:gd fmla="*/ 78 w 156" name="T50"/>
              <a:gd fmla="*/ 100 h 192" name="T51"/>
              <a:gd fmla="*/ 120 w 156" name="T52"/>
              <a:gd fmla="*/ 42 h 192" name="T53"/>
              <a:gd fmla="*/ 78 w 156" name="T54"/>
              <a:gd fmla="*/ 0 h 192" name="T55"/>
              <a:gd fmla="*/ 36 w 156" name="T56"/>
              <a:gd fmla="*/ 42 h 192"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192" w="156">
                <a:moveTo>
                  <a:pt x="151" y="138"/>
                </a:moveTo>
                <a:cubicBezTo>
                  <a:pt x="142" y="127"/>
                  <a:pt x="132" y="120"/>
                  <a:pt x="118" y="116"/>
                </a:cubicBezTo>
                <a:cubicBezTo>
                  <a:pt x="104" y="164"/>
                  <a:pt x="104" y="164"/>
                  <a:pt x="104" y="164"/>
                </a:cubicBezTo>
                <a:cubicBezTo>
                  <a:pt x="104" y="168"/>
                  <a:pt x="100" y="172"/>
                  <a:pt x="96" y="172"/>
                </a:cubicBezTo>
                <a:cubicBezTo>
                  <a:pt x="92" y="172"/>
                  <a:pt x="88" y="168"/>
                  <a:pt x="88" y="164"/>
                </a:cubicBezTo>
                <a:cubicBezTo>
                  <a:pt x="88" y="126"/>
                  <a:pt x="88" y="126"/>
                  <a:pt x="88" y="126"/>
                </a:cubicBezTo>
                <a:cubicBezTo>
                  <a:pt x="88" y="120"/>
                  <a:pt x="84" y="116"/>
                  <a:pt x="78" y="116"/>
                </a:cubicBezTo>
                <a:cubicBezTo>
                  <a:pt x="72" y="116"/>
                  <a:pt x="68" y="120"/>
                  <a:pt x="68" y="126"/>
                </a:cubicBezTo>
                <a:cubicBezTo>
                  <a:pt x="68" y="164"/>
                  <a:pt x="68" y="164"/>
                  <a:pt x="68" y="164"/>
                </a:cubicBezTo>
                <a:cubicBezTo>
                  <a:pt x="68" y="168"/>
                  <a:pt x="64" y="172"/>
                  <a:pt x="60" y="172"/>
                </a:cubicBezTo>
                <a:cubicBezTo>
                  <a:pt x="56" y="172"/>
                  <a:pt x="52" y="168"/>
                  <a:pt x="52" y="164"/>
                </a:cubicBezTo>
                <a:cubicBezTo>
                  <a:pt x="38" y="116"/>
                  <a:pt x="38" y="116"/>
                  <a:pt x="38" y="116"/>
                </a:cubicBezTo>
                <a:cubicBezTo>
                  <a:pt x="24" y="120"/>
                  <a:pt x="14" y="127"/>
                  <a:pt x="5" y="138"/>
                </a:cubicBezTo>
                <a:cubicBezTo>
                  <a:pt x="2" y="143"/>
                  <a:pt x="0" y="151"/>
                  <a:pt x="0" y="156"/>
                </a:cubicBezTo>
                <a:cubicBezTo>
                  <a:pt x="0" y="157"/>
                  <a:pt x="0" y="159"/>
                  <a:pt x="0" y="160"/>
                </a:cubicBezTo>
                <a:cubicBezTo>
                  <a:pt x="0" y="168"/>
                  <a:pt x="0" y="168"/>
                  <a:pt x="0" y="168"/>
                </a:cubicBezTo>
                <a:cubicBezTo>
                  <a:pt x="0" y="176"/>
                  <a:pt x="0" y="176"/>
                  <a:pt x="0" y="176"/>
                </a:cubicBezTo>
                <a:cubicBezTo>
                  <a:pt x="0" y="185"/>
                  <a:pt x="7" y="192"/>
                  <a:pt x="16" y="192"/>
                </a:cubicBezTo>
                <a:cubicBezTo>
                  <a:pt x="140" y="192"/>
                  <a:pt x="140" y="192"/>
                  <a:pt x="140" y="192"/>
                </a:cubicBezTo>
                <a:cubicBezTo>
                  <a:pt x="149" y="192"/>
                  <a:pt x="156" y="185"/>
                  <a:pt x="156" y="176"/>
                </a:cubicBezTo>
                <a:cubicBezTo>
                  <a:pt x="156" y="168"/>
                  <a:pt x="156" y="168"/>
                  <a:pt x="156" y="168"/>
                </a:cubicBezTo>
                <a:cubicBezTo>
                  <a:pt x="156" y="160"/>
                  <a:pt x="156" y="160"/>
                  <a:pt x="156" y="160"/>
                </a:cubicBezTo>
                <a:cubicBezTo>
                  <a:pt x="156" y="159"/>
                  <a:pt x="156" y="157"/>
                  <a:pt x="156" y="156"/>
                </a:cubicBezTo>
                <a:cubicBezTo>
                  <a:pt x="156" y="151"/>
                  <a:pt x="154" y="143"/>
                  <a:pt x="151" y="138"/>
                </a:cubicBezTo>
                <a:close/>
                <a:moveTo>
                  <a:pt x="36" y="42"/>
                </a:moveTo>
                <a:cubicBezTo>
                  <a:pt x="36" y="66"/>
                  <a:pt x="51" y="100"/>
                  <a:pt x="78" y="100"/>
                </a:cubicBezTo>
                <a:cubicBezTo>
                  <a:pt x="105" y="100"/>
                  <a:pt x="120" y="66"/>
                  <a:pt x="120" y="42"/>
                </a:cubicBezTo>
                <a:cubicBezTo>
                  <a:pt x="120" y="19"/>
                  <a:pt x="101" y="0"/>
                  <a:pt x="78" y="0"/>
                </a:cubicBezTo>
                <a:cubicBezTo>
                  <a:pt x="55" y="0"/>
                  <a:pt x="36" y="19"/>
                  <a:pt x="36" y="42"/>
                </a:cubicBezTo>
                <a:close/>
              </a:path>
            </a:pathLst>
          </a:custGeom>
          <a:solidFill>
            <a:srgbClr val="D4A8A7"/>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43" name="矩形 42"/>
          <p:cNvSpPr/>
          <p:nvPr/>
        </p:nvSpPr>
        <p:spPr>
          <a:xfrm>
            <a:off x="4980600" y="1704193"/>
            <a:ext cx="2831760" cy="1665839"/>
          </a:xfrm>
          <a:prstGeom prst="rect">
            <a:avLst/>
          </a:prstGeom>
          <a:ln>
            <a:solidFill>
              <a:srgbClr val="A50021"/>
            </a:solidFill>
          </a:ln>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p:txBody>
      </p:sp>
      <p:sp>
        <p:nvSpPr>
          <p:cNvPr id="5" name="Freeform 24"/>
          <p:cNvSpPr/>
          <p:nvPr/>
        </p:nvSpPr>
        <p:spPr bwMode="auto">
          <a:xfrm rot="20066618">
            <a:off x="1724245" y="310531"/>
            <a:ext cx="314325" cy="314325"/>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24"/>
          <p:cNvSpPr/>
          <p:nvPr/>
        </p:nvSpPr>
        <p:spPr bwMode="auto">
          <a:xfrm rot="1796663">
            <a:off x="2079931" y="73141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7" name="Freeform 24"/>
          <p:cNvSpPr/>
          <p:nvPr/>
        </p:nvSpPr>
        <p:spPr bwMode="auto">
          <a:xfrm rot="12170891">
            <a:off x="1544487" y="777062"/>
            <a:ext cx="254666" cy="254666"/>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9" name="Freeform 24"/>
          <p:cNvSpPr/>
          <p:nvPr/>
        </p:nvSpPr>
        <p:spPr bwMode="auto">
          <a:xfrm rot="1841040">
            <a:off x="620532" y="152309"/>
            <a:ext cx="826293" cy="826293"/>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24" name="云形 23"/>
          <p:cNvSpPr/>
          <p:nvPr/>
        </p:nvSpPr>
        <p:spPr>
          <a:xfrm>
            <a:off x="2436299" y="2799844"/>
            <a:ext cx="210361" cy="134680"/>
          </a:xfrm>
          <a:prstGeom prst="cloud">
            <a:avLst/>
          </a:prstGeom>
          <a:noFill/>
          <a:ln w="12700">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云形 26"/>
          <p:cNvSpPr/>
          <p:nvPr/>
        </p:nvSpPr>
        <p:spPr>
          <a:xfrm>
            <a:off x="2498813" y="2799844"/>
            <a:ext cx="210361" cy="134680"/>
          </a:xfrm>
          <a:prstGeom prst="cloud">
            <a:avLst/>
          </a:prstGeom>
          <a:noFill/>
          <a:ln w="12700">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8" name="云形 27"/>
          <p:cNvSpPr/>
          <p:nvPr/>
        </p:nvSpPr>
        <p:spPr>
          <a:xfrm>
            <a:off x="2561439" y="2799844"/>
            <a:ext cx="210361" cy="134680"/>
          </a:xfrm>
          <a:prstGeom prst="cloud">
            <a:avLst/>
          </a:prstGeom>
          <a:noFill/>
          <a:ln w="12700">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云形 28"/>
          <p:cNvSpPr/>
          <p:nvPr/>
        </p:nvSpPr>
        <p:spPr>
          <a:xfrm>
            <a:off x="2498666" y="2756993"/>
            <a:ext cx="210361" cy="125128"/>
          </a:xfrm>
          <a:prstGeom prst="cloud">
            <a:avLst/>
          </a:prstGeom>
          <a:noFill/>
          <a:ln w="12700">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云形 29"/>
          <p:cNvSpPr/>
          <p:nvPr/>
        </p:nvSpPr>
        <p:spPr>
          <a:xfrm>
            <a:off x="2498820" y="2839432"/>
            <a:ext cx="210361" cy="134680"/>
          </a:xfrm>
          <a:prstGeom prst="cloud">
            <a:avLst/>
          </a:prstGeom>
          <a:noFill/>
          <a:ln w="12700">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8" name="TextBox 47"/>
          <p:cNvSpPr txBox="1"/>
          <p:nvPr/>
        </p:nvSpPr>
        <p:spPr>
          <a:xfrm>
            <a:off x="5076056" y="1953897"/>
            <a:ext cx="2670403" cy="1203350"/>
          </a:xfrm>
          <a:prstGeom prst="rect">
            <a:avLst/>
          </a:prstGeom>
          <a:noFill/>
        </p:spPr>
        <p:txBody>
          <a:bodyPr rtlCol="0" wrap="square">
            <a:spAutoFit/>
          </a:bodyPr>
          <a:lstStyle/>
          <a:p>
            <a:pPr>
              <a:lnSpc>
                <a:spcPct val="114000"/>
              </a:lnSpc>
            </a:pPr>
            <a:r>
              <a:rPr altLang="en-US" lang="zh-CN" sz="1600">
                <a:solidFill>
                  <a:schemeClr val="tx1">
                    <a:lumMod val="85000"/>
                    <a:lumOff val="15000"/>
                  </a:schemeClr>
                </a:solidFill>
                <a:latin charset="-122" pitchFamily="34" typeface="微软雅黑"/>
                <a:ea charset="-122" pitchFamily="34" typeface="微软雅黑"/>
              </a:rPr>
              <a:t>创新是一种能够看出如何满足他人愿望、如何能够把他们所经历的一般世界提升到非同寻常的生活体验的能力。</a:t>
            </a:r>
          </a:p>
        </p:txBody>
      </p:sp>
      <p:sp>
        <p:nvSpPr>
          <p:cNvPr id="32" name="TextBox 31"/>
          <p:cNvSpPr txBox="1"/>
          <p:nvPr/>
        </p:nvSpPr>
        <p:spPr>
          <a:xfrm>
            <a:off x="4805057" y="453901"/>
            <a:ext cx="2071199" cy="457200"/>
          </a:xfrm>
          <a:prstGeom prst="rect">
            <a:avLst/>
          </a:prstGeom>
          <a:noFill/>
        </p:spPr>
        <p:txBody>
          <a:bodyPr rtlCol="0" wrap="square">
            <a:spAutoFit/>
          </a:bodyPr>
          <a:lstStyle/>
          <a:p>
            <a:r>
              <a:rPr altLang="en-US" b="1" lang="zh-CN" smtClean="0" sz="2400">
                <a:solidFill>
                  <a:srgbClr val="A50021"/>
                </a:solidFill>
                <a:latin charset="-122" pitchFamily="34" typeface="微软雅黑"/>
                <a:ea charset="-122" pitchFamily="34" typeface="微软雅黑"/>
              </a:rPr>
              <a:t>何为创新？</a:t>
            </a:r>
          </a:p>
        </p:txBody>
      </p:sp>
      <p:cxnSp>
        <p:nvCxnSpPr>
          <p:cNvPr id="14" name="直接连接符 13"/>
          <p:cNvCxnSpPr/>
          <p:nvPr/>
        </p:nvCxnSpPr>
        <p:spPr>
          <a:xfrm>
            <a:off x="6660232" y="793812"/>
            <a:ext cx="2483768" cy="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flipH="1">
            <a:off x="6588224" y="695032"/>
            <a:ext cx="0" cy="13950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1">
            <a:off x="6444208" y="555526"/>
            <a:ext cx="0" cy="279012"/>
          </a:xfrm>
          <a:prstGeom prst="line">
            <a:avLst/>
          </a:prstGeom>
          <a:ln w="19050">
            <a:solidFill>
              <a:srgbClr val="A50021"/>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1479245" y="2058983"/>
            <a:ext cx="2324115" cy="579120"/>
          </a:xfrm>
          <a:prstGeom prst="rect">
            <a:avLst/>
          </a:prstGeom>
          <a:noFill/>
        </p:spPr>
        <p:txBody>
          <a:bodyPr rtlCol="0" wrap="square">
            <a:spAutoFit/>
          </a:bodyPr>
          <a:lstStyle/>
          <a:p>
            <a:r>
              <a:rPr altLang="en-US" lang="zh-CN" smtClean="0" sz="1600">
                <a:solidFill>
                  <a:schemeClr val="tx1">
                    <a:lumMod val="85000"/>
                    <a:lumOff val="15000"/>
                  </a:schemeClr>
                </a:solidFill>
                <a:latin charset="-122" pitchFamily="34" typeface="微软雅黑"/>
                <a:ea charset="-122" pitchFamily="34" typeface="微软雅黑"/>
              </a:rPr>
              <a:t>创新需要创造对客户有价值的进步。</a:t>
            </a:r>
          </a:p>
        </p:txBody>
      </p:sp>
      <p:sp>
        <p:nvSpPr>
          <p:cNvPr id="44" name="右箭头 43"/>
          <p:cNvSpPr/>
          <p:nvPr/>
        </p:nvSpPr>
        <p:spPr>
          <a:xfrm>
            <a:off x="4283968" y="2427734"/>
            <a:ext cx="432048" cy="257215"/>
          </a:xfrm>
          <a:prstGeom prst="rightArrow">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Freeform 24"/>
          <p:cNvSpPr/>
          <p:nvPr/>
        </p:nvSpPr>
        <p:spPr bwMode="auto">
          <a:xfrm rot="308615">
            <a:off x="7776000" y="4536000"/>
            <a:ext cx="852109" cy="721790"/>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Tree>
    <p:extLst>
      <p:ext uri="{BB962C8B-B14F-4D97-AF65-F5344CB8AC3E}">
        <p14:creationId val="2951207944"/>
      </p:ext>
    </p:extLst>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2">
            <a:lum/>
          </a:blip>
          <a:stretch>
            <a:fillRect/>
          </a:stretch>
        </a:blipFill>
        <a:effectLst/>
      </p:bgPr>
    </p:bg>
    <p:spTree>
      <p:nvGrpSpPr>
        <p:cNvPr id="1" name=""/>
        <p:cNvGrpSpPr/>
        <p:nvPr/>
      </p:nvGrpSpPr>
      <p:grpSpPr>
        <a:xfrm>
          <a:off x="0" y="0"/>
          <a:ext cx="0" cy="0"/>
        </a:xfrm>
      </p:grpSpPr>
      <p:sp>
        <p:nvSpPr>
          <p:cNvPr id="23" name="TextBox 22"/>
          <p:cNvSpPr txBox="1"/>
          <p:nvPr/>
        </p:nvSpPr>
        <p:spPr>
          <a:xfrm>
            <a:off x="3874439" y="483518"/>
            <a:ext cx="2785793" cy="457200"/>
          </a:xfrm>
          <a:prstGeom prst="rect">
            <a:avLst/>
          </a:prstGeom>
          <a:noFill/>
        </p:spPr>
        <p:txBody>
          <a:bodyPr rtlCol="0" wrap="square">
            <a:spAutoFit/>
          </a:bodyPr>
          <a:lstStyle/>
          <a:p>
            <a:r>
              <a:rPr altLang="en-US" b="1" lang="zh-CN" smtClean="0" sz="2400">
                <a:solidFill>
                  <a:srgbClr val="A50021"/>
                </a:solidFill>
                <a:latin charset="-122" pitchFamily="34" typeface="微软雅黑"/>
                <a:ea charset="-122" pitchFamily="34" typeface="微软雅黑"/>
              </a:rPr>
              <a:t>何为新型创新者？</a:t>
            </a:r>
          </a:p>
        </p:txBody>
      </p:sp>
      <p:sp>
        <p:nvSpPr>
          <p:cNvPr id="24" name="Freeform 24"/>
          <p:cNvSpPr/>
          <p:nvPr/>
        </p:nvSpPr>
        <p:spPr bwMode="auto">
          <a:xfrm rot="20066618">
            <a:off x="1724245" y="310531"/>
            <a:ext cx="314325" cy="314325"/>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25" name="Freeform 24"/>
          <p:cNvSpPr/>
          <p:nvPr/>
        </p:nvSpPr>
        <p:spPr bwMode="auto">
          <a:xfrm rot="1796663">
            <a:off x="2079931" y="73141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26" name="Freeform 24"/>
          <p:cNvSpPr/>
          <p:nvPr/>
        </p:nvSpPr>
        <p:spPr bwMode="auto">
          <a:xfrm rot="12170891">
            <a:off x="1544487" y="777062"/>
            <a:ext cx="254666" cy="254666"/>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27" name="Freeform 24"/>
          <p:cNvSpPr/>
          <p:nvPr/>
        </p:nvSpPr>
        <p:spPr bwMode="auto">
          <a:xfrm rot="1841040">
            <a:off x="620532" y="152309"/>
            <a:ext cx="826293" cy="826293"/>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cxnSp>
        <p:nvCxnSpPr>
          <p:cNvPr id="29" name="直接连接符 28"/>
          <p:cNvCxnSpPr/>
          <p:nvPr/>
        </p:nvCxnSpPr>
        <p:spPr>
          <a:xfrm>
            <a:off x="6660232" y="793812"/>
            <a:ext cx="2483768" cy="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flipH="1">
            <a:off x="6588224" y="695032"/>
            <a:ext cx="0" cy="13950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flipH="1">
            <a:off x="6444208" y="555526"/>
            <a:ext cx="0" cy="279012"/>
          </a:xfrm>
          <a:prstGeom prst="line">
            <a:avLst/>
          </a:prstGeom>
          <a:ln w="19050">
            <a:solidFill>
              <a:srgbClr val="A50021"/>
            </a:solidFill>
          </a:ln>
        </p:spPr>
        <p:style>
          <a:lnRef idx="1">
            <a:schemeClr val="accent1"/>
          </a:lnRef>
          <a:fillRef idx="0">
            <a:schemeClr val="accent1"/>
          </a:fillRef>
          <a:effectRef idx="0">
            <a:schemeClr val="accent1"/>
          </a:effectRef>
          <a:fontRef idx="minor">
            <a:schemeClr val="tx1"/>
          </a:fontRef>
        </p:style>
      </p:cxnSp>
      <p:sp>
        <p:nvSpPr>
          <p:cNvPr id="67" name="Freeform 70"/>
          <p:cNvSpPr>
            <a:spLocks noEditPoints="1"/>
          </p:cNvSpPr>
          <p:nvPr/>
        </p:nvSpPr>
        <p:spPr bwMode="auto">
          <a:xfrm>
            <a:off x="4040418" y="2343609"/>
            <a:ext cx="891622" cy="1092237"/>
          </a:xfrm>
          <a:custGeom>
            <a:gdLst>
              <a:gd fmla="*/ 151 w 156" name="T0"/>
              <a:gd fmla="*/ 138 h 192" name="T1"/>
              <a:gd fmla="*/ 135 w 156" name="T2"/>
              <a:gd fmla="*/ 123 h 192" name="T3"/>
              <a:gd fmla="*/ 78 w 156" name="T4"/>
              <a:gd fmla="*/ 160 h 192" name="T5"/>
              <a:gd fmla="*/ 21 w 156" name="T6"/>
              <a:gd fmla="*/ 123 h 192" name="T7"/>
              <a:gd fmla="*/ 5 w 156" name="T8"/>
              <a:gd fmla="*/ 138 h 192" name="T9"/>
              <a:gd fmla="*/ 0 w 156" name="T10"/>
              <a:gd fmla="*/ 156 h 192" name="T11"/>
              <a:gd fmla="*/ 0 w 156" name="T12"/>
              <a:gd fmla="*/ 176 h 192" name="T13"/>
              <a:gd fmla="*/ 16 w 156" name="T14"/>
              <a:gd fmla="*/ 192 h 192" name="T15"/>
              <a:gd fmla="*/ 140 w 156" name="T16"/>
              <a:gd fmla="*/ 192 h 192" name="T17"/>
              <a:gd fmla="*/ 156 w 156" name="T18"/>
              <a:gd fmla="*/ 176 h 192" name="T19"/>
              <a:gd fmla="*/ 156 w 156" name="T20"/>
              <a:gd fmla="*/ 156 h 192" name="T21"/>
              <a:gd fmla="*/ 151 w 156" name="T22"/>
              <a:gd fmla="*/ 138 h 192" name="T23"/>
              <a:gd fmla="*/ 56 w 156" name="T24"/>
              <a:gd fmla="*/ 113 h 192" name="T25"/>
              <a:gd fmla="*/ 47 w 156" name="T26"/>
              <a:gd fmla="*/ 114 h 192" name="T27"/>
              <a:gd fmla="*/ 41 w 156" name="T28"/>
              <a:gd fmla="*/ 122 h 192" name="T29"/>
              <a:gd fmla="*/ 42 w 156" name="T30"/>
              <a:gd fmla="*/ 126 h 192" name="T31"/>
              <a:gd fmla="*/ 78 w 156" name="T32"/>
              <a:gd fmla="*/ 144 h 192" name="T33"/>
              <a:gd fmla="*/ 114 w 156" name="T34"/>
              <a:gd fmla="*/ 127 h 192" name="T35"/>
              <a:gd fmla="*/ 115 w 156" name="T36"/>
              <a:gd fmla="*/ 122 h 192" name="T37"/>
              <a:gd fmla="*/ 109 w 156" name="T38"/>
              <a:gd fmla="*/ 114 h 192" name="T39"/>
              <a:gd fmla="*/ 99 w 156" name="T40"/>
              <a:gd fmla="*/ 113 h 192" name="T41"/>
              <a:gd fmla="*/ 91 w 156" name="T42"/>
              <a:gd fmla="*/ 104 h 192" name="T43"/>
              <a:gd fmla="*/ 99 w 156" name="T44"/>
              <a:gd fmla="*/ 96 h 192" name="T45"/>
              <a:gd fmla="*/ 100 w 156" name="T46"/>
              <a:gd fmla="*/ 96 h 192" name="T47"/>
              <a:gd fmla="*/ 146 w 156" name="T48"/>
              <a:gd fmla="*/ 81 h 192" name="T49"/>
              <a:gd fmla="*/ 148 w 156" name="T50"/>
              <a:gd fmla="*/ 76 h 192" name="T51"/>
              <a:gd fmla="*/ 141 w 156" name="T52"/>
              <a:gd fmla="*/ 68 h 192" name="T53"/>
              <a:gd fmla="*/ 120 w 156" name="T54"/>
              <a:gd fmla="*/ 44 h 192" name="T55"/>
              <a:gd fmla="*/ 120 w 156" name="T56"/>
              <a:gd fmla="*/ 42 h 192" name="T57"/>
              <a:gd fmla="*/ 78 w 156" name="T58"/>
              <a:gd fmla="*/ 0 h 192" name="T59"/>
              <a:gd fmla="*/ 36 w 156" name="T60"/>
              <a:gd fmla="*/ 42 h 192" name="T61"/>
              <a:gd fmla="*/ 36 w 156" name="T62"/>
              <a:gd fmla="*/ 44 h 192" name="T63"/>
              <a:gd fmla="*/ 15 w 156" name="T64"/>
              <a:gd fmla="*/ 68 h 192" name="T65"/>
              <a:gd fmla="*/ 8 w 156" name="T66"/>
              <a:gd fmla="*/ 76 h 192" name="T67"/>
              <a:gd fmla="*/ 10 w 156" name="T68"/>
              <a:gd fmla="*/ 81 h 192" name="T69"/>
              <a:gd fmla="*/ 56 w 156" name="T70"/>
              <a:gd fmla="*/ 96 h 192" name="T71"/>
              <a:gd fmla="*/ 58 w 156" name="T72"/>
              <a:gd fmla="*/ 96 h 192" name="T73"/>
              <a:gd fmla="*/ 65 w 156" name="T74"/>
              <a:gd fmla="*/ 104 h 192" name="T75"/>
              <a:gd fmla="*/ 56 w 156" name="T76"/>
              <a:gd fmla="*/ 113 h 192"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192" w="156">
                <a:moveTo>
                  <a:pt x="151" y="138"/>
                </a:moveTo>
                <a:cubicBezTo>
                  <a:pt x="146" y="132"/>
                  <a:pt x="141" y="127"/>
                  <a:pt x="135" y="123"/>
                </a:cubicBezTo>
                <a:cubicBezTo>
                  <a:pt x="125" y="145"/>
                  <a:pt x="103" y="160"/>
                  <a:pt x="78" y="160"/>
                </a:cubicBezTo>
                <a:cubicBezTo>
                  <a:pt x="53" y="160"/>
                  <a:pt x="31" y="145"/>
                  <a:pt x="21" y="123"/>
                </a:cubicBezTo>
                <a:cubicBezTo>
                  <a:pt x="15" y="127"/>
                  <a:pt x="10" y="132"/>
                  <a:pt x="5" y="138"/>
                </a:cubicBezTo>
                <a:cubicBezTo>
                  <a:pt x="2" y="143"/>
                  <a:pt x="0" y="151"/>
                  <a:pt x="0" y="156"/>
                </a:cubicBezTo>
                <a:cubicBezTo>
                  <a:pt x="0" y="157"/>
                  <a:pt x="0" y="176"/>
                  <a:pt x="0" y="176"/>
                </a:cubicBezTo>
                <a:cubicBezTo>
                  <a:pt x="0" y="185"/>
                  <a:pt x="7" y="192"/>
                  <a:pt x="16" y="192"/>
                </a:cubicBezTo>
                <a:cubicBezTo>
                  <a:pt x="140" y="192"/>
                  <a:pt x="140" y="192"/>
                  <a:pt x="140" y="192"/>
                </a:cubicBezTo>
                <a:cubicBezTo>
                  <a:pt x="149" y="192"/>
                  <a:pt x="156" y="185"/>
                  <a:pt x="156" y="176"/>
                </a:cubicBezTo>
                <a:cubicBezTo>
                  <a:pt x="156" y="176"/>
                  <a:pt x="156" y="157"/>
                  <a:pt x="156" y="156"/>
                </a:cubicBezTo>
                <a:cubicBezTo>
                  <a:pt x="156" y="151"/>
                  <a:pt x="154" y="143"/>
                  <a:pt x="151" y="138"/>
                </a:cubicBezTo>
                <a:close/>
                <a:moveTo>
                  <a:pt x="56" y="113"/>
                </a:moveTo>
                <a:cubicBezTo>
                  <a:pt x="53" y="113"/>
                  <a:pt x="50" y="114"/>
                  <a:pt x="47" y="114"/>
                </a:cubicBezTo>
                <a:cubicBezTo>
                  <a:pt x="43" y="115"/>
                  <a:pt x="41" y="118"/>
                  <a:pt x="41" y="122"/>
                </a:cubicBezTo>
                <a:cubicBezTo>
                  <a:pt x="41" y="124"/>
                  <a:pt x="41" y="125"/>
                  <a:pt x="42" y="126"/>
                </a:cubicBezTo>
                <a:cubicBezTo>
                  <a:pt x="50" y="137"/>
                  <a:pt x="63" y="144"/>
                  <a:pt x="78" y="144"/>
                </a:cubicBezTo>
                <a:cubicBezTo>
                  <a:pt x="92" y="144"/>
                  <a:pt x="105" y="137"/>
                  <a:pt x="114" y="127"/>
                </a:cubicBezTo>
                <a:cubicBezTo>
                  <a:pt x="115" y="126"/>
                  <a:pt x="115" y="124"/>
                  <a:pt x="115" y="122"/>
                </a:cubicBezTo>
                <a:cubicBezTo>
                  <a:pt x="115" y="118"/>
                  <a:pt x="113" y="115"/>
                  <a:pt x="109" y="114"/>
                </a:cubicBezTo>
                <a:cubicBezTo>
                  <a:pt x="106" y="114"/>
                  <a:pt x="102" y="113"/>
                  <a:pt x="99" y="113"/>
                </a:cubicBezTo>
                <a:cubicBezTo>
                  <a:pt x="94" y="112"/>
                  <a:pt x="91" y="109"/>
                  <a:pt x="91" y="104"/>
                </a:cubicBezTo>
                <a:cubicBezTo>
                  <a:pt x="91" y="100"/>
                  <a:pt x="94" y="96"/>
                  <a:pt x="99" y="96"/>
                </a:cubicBezTo>
                <a:cubicBezTo>
                  <a:pt x="99" y="96"/>
                  <a:pt x="100" y="96"/>
                  <a:pt x="100" y="96"/>
                </a:cubicBezTo>
                <a:cubicBezTo>
                  <a:pt x="122" y="94"/>
                  <a:pt x="136" y="90"/>
                  <a:pt x="146" y="81"/>
                </a:cubicBezTo>
                <a:cubicBezTo>
                  <a:pt x="147" y="80"/>
                  <a:pt x="148" y="78"/>
                  <a:pt x="148" y="76"/>
                </a:cubicBezTo>
                <a:cubicBezTo>
                  <a:pt x="148" y="72"/>
                  <a:pt x="145" y="68"/>
                  <a:pt x="141" y="68"/>
                </a:cubicBezTo>
                <a:cubicBezTo>
                  <a:pt x="129" y="66"/>
                  <a:pt x="120" y="56"/>
                  <a:pt x="120" y="44"/>
                </a:cubicBezTo>
                <a:cubicBezTo>
                  <a:pt x="120" y="42"/>
                  <a:pt x="120" y="42"/>
                  <a:pt x="120" y="42"/>
                </a:cubicBezTo>
                <a:cubicBezTo>
                  <a:pt x="120" y="19"/>
                  <a:pt x="101" y="0"/>
                  <a:pt x="78" y="0"/>
                </a:cubicBezTo>
                <a:cubicBezTo>
                  <a:pt x="55" y="0"/>
                  <a:pt x="36" y="19"/>
                  <a:pt x="36" y="42"/>
                </a:cubicBezTo>
                <a:cubicBezTo>
                  <a:pt x="36" y="44"/>
                  <a:pt x="36" y="44"/>
                  <a:pt x="36" y="44"/>
                </a:cubicBezTo>
                <a:cubicBezTo>
                  <a:pt x="36" y="56"/>
                  <a:pt x="27" y="66"/>
                  <a:pt x="15" y="68"/>
                </a:cubicBezTo>
                <a:cubicBezTo>
                  <a:pt x="11" y="68"/>
                  <a:pt x="8" y="72"/>
                  <a:pt x="8" y="76"/>
                </a:cubicBezTo>
                <a:cubicBezTo>
                  <a:pt x="8" y="78"/>
                  <a:pt x="9" y="80"/>
                  <a:pt x="10" y="81"/>
                </a:cubicBezTo>
                <a:cubicBezTo>
                  <a:pt x="20" y="90"/>
                  <a:pt x="34" y="94"/>
                  <a:pt x="56" y="96"/>
                </a:cubicBezTo>
                <a:cubicBezTo>
                  <a:pt x="57" y="96"/>
                  <a:pt x="57" y="96"/>
                  <a:pt x="58" y="96"/>
                </a:cubicBezTo>
                <a:cubicBezTo>
                  <a:pt x="62" y="96"/>
                  <a:pt x="65" y="100"/>
                  <a:pt x="65" y="104"/>
                </a:cubicBezTo>
                <a:cubicBezTo>
                  <a:pt x="65" y="109"/>
                  <a:pt x="61" y="112"/>
                  <a:pt x="56" y="113"/>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grpSp>
        <p:nvGrpSpPr>
          <p:cNvPr id="2" name="组合 1"/>
          <p:cNvGrpSpPr/>
          <p:nvPr/>
        </p:nvGrpSpPr>
        <p:grpSpPr>
          <a:xfrm>
            <a:off x="1043608" y="2274862"/>
            <a:ext cx="2542799" cy="576776"/>
            <a:chOff x="1366401" y="2283006"/>
            <a:chExt cx="2208525" cy="576776"/>
          </a:xfrm>
        </p:grpSpPr>
        <p:sp>
          <p:nvSpPr>
            <p:cNvPr id="32" name="TextBox 31"/>
            <p:cNvSpPr txBox="1"/>
            <p:nvPr/>
          </p:nvSpPr>
          <p:spPr>
            <a:xfrm>
              <a:off x="1511927" y="2336562"/>
              <a:ext cx="2062999" cy="518160"/>
            </a:xfrm>
            <a:prstGeom prst="rect">
              <a:avLst/>
            </a:prstGeom>
            <a:noFill/>
          </p:spPr>
          <p:txBody>
            <a:bodyPr rtlCol="0"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能够展望、引领和管理产品或服务的整体环境</a:t>
              </a:r>
            </a:p>
          </p:txBody>
        </p:sp>
        <p:sp>
          <p:nvSpPr>
            <p:cNvPr id="69" name="Freeform 24"/>
            <p:cNvSpPr/>
            <p:nvPr/>
          </p:nvSpPr>
          <p:spPr bwMode="auto">
            <a:xfrm rot="1796663">
              <a:off x="1366401" y="2283006"/>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4" name="组合 3"/>
          <p:cNvGrpSpPr/>
          <p:nvPr/>
        </p:nvGrpSpPr>
        <p:grpSpPr>
          <a:xfrm>
            <a:off x="1043608" y="2859782"/>
            <a:ext cx="2542800" cy="798406"/>
            <a:chOff x="1385972" y="2969897"/>
            <a:chExt cx="2188954" cy="798406"/>
          </a:xfrm>
        </p:grpSpPr>
        <p:sp>
          <p:nvSpPr>
            <p:cNvPr id="68" name="TextBox 67"/>
            <p:cNvSpPr txBox="1"/>
            <p:nvPr/>
          </p:nvSpPr>
          <p:spPr>
            <a:xfrm>
              <a:off x="1511927" y="3029639"/>
              <a:ext cx="2062999" cy="731520"/>
            </a:xfrm>
            <a:prstGeom prst="rect">
              <a:avLst/>
            </a:prstGeom>
            <a:noFill/>
          </p:spPr>
          <p:txBody>
            <a:bodyPr rtlCol="0"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组建创新团队。由具有各自独特技能的成员组成，并互相尊重</a:t>
              </a:r>
            </a:p>
          </p:txBody>
        </p:sp>
        <p:sp>
          <p:nvSpPr>
            <p:cNvPr id="70" name="Freeform 24"/>
            <p:cNvSpPr/>
            <p:nvPr/>
          </p:nvSpPr>
          <p:spPr bwMode="auto">
            <a:xfrm rot="1796663">
              <a:off x="1385972" y="2969897"/>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7" name="组合 6"/>
          <p:cNvGrpSpPr/>
          <p:nvPr/>
        </p:nvGrpSpPr>
        <p:grpSpPr>
          <a:xfrm>
            <a:off x="1043609" y="1664857"/>
            <a:ext cx="2542799" cy="618279"/>
            <a:chOff x="3609687" y="1593431"/>
            <a:chExt cx="2155578" cy="618279"/>
          </a:xfrm>
        </p:grpSpPr>
        <p:sp>
          <p:nvSpPr>
            <p:cNvPr id="62" name="TextBox 61"/>
            <p:cNvSpPr txBox="1"/>
            <p:nvPr/>
          </p:nvSpPr>
          <p:spPr>
            <a:xfrm>
              <a:off x="3753703" y="1688490"/>
              <a:ext cx="2011562" cy="518160"/>
            </a:xfrm>
            <a:prstGeom prst="rect">
              <a:avLst/>
            </a:prstGeom>
            <a:noFill/>
          </p:spPr>
          <p:txBody>
            <a:bodyPr rtlCol="0"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制定一套促进创新的管理流程</a:t>
              </a:r>
            </a:p>
          </p:txBody>
        </p:sp>
        <p:sp>
          <p:nvSpPr>
            <p:cNvPr id="71" name="Freeform 24"/>
            <p:cNvSpPr/>
            <p:nvPr/>
          </p:nvSpPr>
          <p:spPr bwMode="auto">
            <a:xfrm rot="1796663">
              <a:off x="3609687" y="1593431"/>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 name="组合 2"/>
          <p:cNvGrpSpPr/>
          <p:nvPr/>
        </p:nvGrpSpPr>
        <p:grpSpPr>
          <a:xfrm>
            <a:off x="5508104" y="2274862"/>
            <a:ext cx="2808312" cy="584920"/>
            <a:chOff x="5317925" y="2274862"/>
            <a:chExt cx="2808312" cy="584920"/>
          </a:xfrm>
        </p:grpSpPr>
        <p:sp>
          <p:nvSpPr>
            <p:cNvPr id="63" name="TextBox 62"/>
            <p:cNvSpPr txBox="1"/>
            <p:nvPr/>
          </p:nvSpPr>
          <p:spPr>
            <a:xfrm>
              <a:off x="5470796" y="2336562"/>
              <a:ext cx="2655440" cy="518160"/>
            </a:xfrm>
            <a:prstGeom prst="rect">
              <a:avLst/>
            </a:prstGeom>
            <a:noFill/>
          </p:spPr>
          <p:txBody>
            <a:bodyPr rtlCol="0"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为团队提供充足的资源，时间、金钱及允许失败的自由空间</a:t>
              </a:r>
            </a:p>
          </p:txBody>
        </p:sp>
        <p:sp>
          <p:nvSpPr>
            <p:cNvPr id="72" name="Freeform 24"/>
            <p:cNvSpPr/>
            <p:nvPr/>
          </p:nvSpPr>
          <p:spPr bwMode="auto">
            <a:xfrm rot="1796663">
              <a:off x="5317925" y="227486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5" name="组合 4"/>
          <p:cNvGrpSpPr/>
          <p:nvPr/>
        </p:nvGrpSpPr>
        <p:grpSpPr>
          <a:xfrm>
            <a:off x="5508104" y="2859782"/>
            <a:ext cx="2640633" cy="800944"/>
            <a:chOff x="5303729" y="2994942"/>
            <a:chExt cx="2640633" cy="800944"/>
          </a:xfrm>
        </p:grpSpPr>
        <p:sp>
          <p:nvSpPr>
            <p:cNvPr id="64" name="TextBox 63"/>
            <p:cNvSpPr txBox="1"/>
            <p:nvPr/>
          </p:nvSpPr>
          <p:spPr>
            <a:xfrm>
              <a:off x="5447745" y="3057221"/>
              <a:ext cx="2496617" cy="731520"/>
            </a:xfrm>
            <a:prstGeom prst="rect">
              <a:avLst/>
            </a:prstGeom>
            <a:noFill/>
          </p:spPr>
          <p:txBody>
            <a:bodyPr rtlCol="0"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雇佣那些既具有“丰富知识”，又擅于“社交的”人，即能平衡运用左右大脑的人</a:t>
              </a:r>
            </a:p>
          </p:txBody>
        </p:sp>
        <p:sp>
          <p:nvSpPr>
            <p:cNvPr id="73" name="Freeform 24"/>
            <p:cNvSpPr/>
            <p:nvPr/>
          </p:nvSpPr>
          <p:spPr bwMode="auto">
            <a:xfrm rot="1796663">
              <a:off x="5303729" y="299494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6" name="组合 5"/>
          <p:cNvGrpSpPr/>
          <p:nvPr/>
        </p:nvGrpSpPr>
        <p:grpSpPr>
          <a:xfrm>
            <a:off x="5508104" y="3643014"/>
            <a:ext cx="2664296" cy="618280"/>
            <a:chOff x="3609686" y="3825678"/>
            <a:chExt cx="2664296" cy="618280"/>
          </a:xfrm>
        </p:grpSpPr>
        <p:sp>
          <p:nvSpPr>
            <p:cNvPr id="61" name="TextBox 60"/>
            <p:cNvSpPr txBox="1"/>
            <p:nvPr/>
          </p:nvSpPr>
          <p:spPr>
            <a:xfrm>
              <a:off x="3762184" y="3920738"/>
              <a:ext cx="2511799" cy="518160"/>
            </a:xfrm>
            <a:prstGeom prst="rect">
              <a:avLst/>
            </a:prstGeom>
            <a:noFill/>
          </p:spPr>
          <p:txBody>
            <a:bodyPr rtlCol="0"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使创新和冒险成为公司文化的一部分</a:t>
              </a:r>
            </a:p>
          </p:txBody>
        </p:sp>
        <p:sp>
          <p:nvSpPr>
            <p:cNvPr id="74" name="Freeform 24"/>
            <p:cNvSpPr/>
            <p:nvPr/>
          </p:nvSpPr>
          <p:spPr bwMode="auto">
            <a:xfrm rot="1796663">
              <a:off x="3609686" y="3825678"/>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3" name="组合 32"/>
          <p:cNvGrpSpPr/>
          <p:nvPr/>
        </p:nvGrpSpPr>
        <p:grpSpPr>
          <a:xfrm>
            <a:off x="5508104" y="1664857"/>
            <a:ext cx="2520280" cy="402837"/>
            <a:chOff x="3609686" y="3825678"/>
            <a:chExt cx="2520280" cy="402837"/>
          </a:xfrm>
        </p:grpSpPr>
        <p:sp>
          <p:nvSpPr>
            <p:cNvPr id="34" name="TextBox 33"/>
            <p:cNvSpPr txBox="1"/>
            <p:nvPr/>
          </p:nvSpPr>
          <p:spPr>
            <a:xfrm>
              <a:off x="3743822" y="3920738"/>
              <a:ext cx="2386143" cy="304800"/>
            </a:xfrm>
            <a:prstGeom prst="rect">
              <a:avLst/>
            </a:prstGeom>
            <a:noFill/>
          </p:spPr>
          <p:txBody>
            <a:bodyPr rtlCol="0"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保持团队及个人的持续创新</a:t>
              </a:r>
            </a:p>
          </p:txBody>
        </p:sp>
        <p:sp>
          <p:nvSpPr>
            <p:cNvPr id="35" name="Freeform 24"/>
            <p:cNvSpPr/>
            <p:nvPr/>
          </p:nvSpPr>
          <p:spPr bwMode="auto">
            <a:xfrm rot="1796663">
              <a:off x="3609686" y="3825678"/>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8" name="组合 7"/>
          <p:cNvGrpSpPr/>
          <p:nvPr/>
        </p:nvGrpSpPr>
        <p:grpSpPr>
          <a:xfrm>
            <a:off x="1063466" y="3643014"/>
            <a:ext cx="2522940" cy="411692"/>
            <a:chOff x="1610816" y="3643014"/>
            <a:chExt cx="2522940" cy="411692"/>
          </a:xfrm>
        </p:grpSpPr>
        <p:sp>
          <p:nvSpPr>
            <p:cNvPr id="37" name="TextBox 36"/>
            <p:cNvSpPr txBox="1"/>
            <p:nvPr/>
          </p:nvSpPr>
          <p:spPr>
            <a:xfrm>
              <a:off x="1691679" y="3746929"/>
              <a:ext cx="2442077" cy="304800"/>
            </a:xfrm>
            <a:prstGeom prst="rect">
              <a:avLst/>
            </a:prstGeom>
            <a:noFill/>
          </p:spPr>
          <p:txBody>
            <a:bodyPr rtlCol="0" wrap="square">
              <a:spAutoFit/>
            </a:bodyPr>
            <a:lstStyle/>
            <a:p>
              <a:r>
                <a:rPr altLang="en-US" lang="zh-CN" smtClean="0" sz="1400">
                  <a:solidFill>
                    <a:schemeClr val="tx1">
                      <a:lumMod val="85000"/>
                      <a:lumOff val="15000"/>
                    </a:schemeClr>
                  </a:solidFill>
                  <a:latin charset="-122" pitchFamily="34" typeface="微软雅黑"/>
                  <a:ea charset="-122" pitchFamily="34" typeface="微软雅黑"/>
                </a:rPr>
                <a:t>在团队中培养自我激励精神</a:t>
              </a:r>
            </a:p>
          </p:txBody>
        </p:sp>
        <p:sp>
          <p:nvSpPr>
            <p:cNvPr id="39" name="Freeform 24"/>
            <p:cNvSpPr/>
            <p:nvPr/>
          </p:nvSpPr>
          <p:spPr bwMode="auto">
            <a:xfrm rot="1796663">
              <a:off x="1610816" y="3643014"/>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grpSp>
    </p:spTree>
    <p:extLst>
      <p:ext uri="{BB962C8B-B14F-4D97-AF65-F5344CB8AC3E}">
        <p14:creationId val="1263713396"/>
      </p:ext>
    </p:extLst>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TextBox 1"/>
          <p:cNvSpPr txBox="1"/>
          <p:nvPr/>
        </p:nvSpPr>
        <p:spPr>
          <a:xfrm>
            <a:off x="3730423" y="483518"/>
            <a:ext cx="2785793" cy="457200"/>
          </a:xfrm>
          <a:prstGeom prst="rect">
            <a:avLst/>
          </a:prstGeom>
          <a:noFill/>
        </p:spPr>
        <p:txBody>
          <a:bodyPr rtlCol="0" wrap="square">
            <a:spAutoFit/>
          </a:bodyPr>
          <a:lstStyle/>
          <a:p>
            <a:r>
              <a:rPr altLang="en-US" b="1" lang="zh-CN" smtClean="0" sz="2400">
                <a:solidFill>
                  <a:srgbClr val="A50021"/>
                </a:solidFill>
                <a:latin charset="-122" pitchFamily="34" typeface="微软雅黑"/>
                <a:ea charset="-122" pitchFamily="34" typeface="微软雅黑"/>
              </a:rPr>
              <a:t>创新时代的新使命</a:t>
            </a:r>
          </a:p>
        </p:txBody>
      </p:sp>
      <p:sp>
        <p:nvSpPr>
          <p:cNvPr id="3" name="Freeform 24"/>
          <p:cNvSpPr/>
          <p:nvPr/>
        </p:nvSpPr>
        <p:spPr bwMode="auto">
          <a:xfrm rot="20066618">
            <a:off x="1724245" y="310531"/>
            <a:ext cx="314325" cy="314325"/>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4" name="Freeform 24"/>
          <p:cNvSpPr/>
          <p:nvPr/>
        </p:nvSpPr>
        <p:spPr bwMode="auto">
          <a:xfrm rot="1796663">
            <a:off x="2079931" y="73141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5" name="Freeform 24"/>
          <p:cNvSpPr/>
          <p:nvPr/>
        </p:nvSpPr>
        <p:spPr bwMode="auto">
          <a:xfrm rot="12170891">
            <a:off x="1544487" y="777062"/>
            <a:ext cx="254666" cy="254666"/>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24"/>
          <p:cNvSpPr/>
          <p:nvPr/>
        </p:nvSpPr>
        <p:spPr bwMode="auto">
          <a:xfrm rot="1841040">
            <a:off x="620532" y="152309"/>
            <a:ext cx="826293" cy="826293"/>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cxnSp>
        <p:nvCxnSpPr>
          <p:cNvPr id="7" name="直接连接符 6"/>
          <p:cNvCxnSpPr/>
          <p:nvPr/>
        </p:nvCxnSpPr>
        <p:spPr>
          <a:xfrm>
            <a:off x="6660232" y="793812"/>
            <a:ext cx="2483768" cy="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flipH="1">
            <a:off x="6588224" y="695032"/>
            <a:ext cx="0" cy="13950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H="1">
            <a:off x="6444208" y="555526"/>
            <a:ext cx="0" cy="279012"/>
          </a:xfrm>
          <a:prstGeom prst="line">
            <a:avLst/>
          </a:prstGeom>
          <a:ln w="19050">
            <a:solidFill>
              <a:srgbClr val="A50021"/>
            </a:solidFill>
          </a:ln>
        </p:spPr>
        <p:style>
          <a:lnRef idx="1">
            <a:schemeClr val="accent1"/>
          </a:lnRef>
          <a:fillRef idx="0">
            <a:schemeClr val="accent1"/>
          </a:fillRef>
          <a:effectRef idx="0">
            <a:schemeClr val="accent1"/>
          </a:effectRef>
          <a:fontRef idx="minor">
            <a:schemeClr val="tx1"/>
          </a:fontRef>
        </p:style>
      </p:cxnSp>
      <p:sp>
        <p:nvSpPr>
          <p:cNvPr id="10" name="矩形 9"/>
          <p:cNvSpPr/>
          <p:nvPr/>
        </p:nvSpPr>
        <p:spPr>
          <a:xfrm>
            <a:off x="902178" y="3003798"/>
            <a:ext cx="7306225" cy="648072"/>
          </a:xfrm>
          <a:prstGeom prst="rect">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nSpc>
                <a:spcPct val="110000"/>
              </a:lnSpc>
            </a:pPr>
            <a:r>
              <a:rPr altLang="en-US" b="1" lang="zh-CN" smtClean="0" sz="2400">
                <a:solidFill>
                  <a:schemeClr val="bg1"/>
                </a:solidFill>
                <a:latin charset="-122" pitchFamily="34" typeface="微软雅黑"/>
                <a:ea charset="-122" pitchFamily="34" typeface="微软雅黑"/>
              </a:rPr>
              <a:t>  创新是在新的全球经济形势下提高利润的战略武器</a:t>
            </a:r>
          </a:p>
        </p:txBody>
      </p:sp>
      <p:sp>
        <p:nvSpPr>
          <p:cNvPr id="11" name="TextBox 10"/>
          <p:cNvSpPr txBox="1"/>
          <p:nvPr/>
        </p:nvSpPr>
        <p:spPr>
          <a:xfrm>
            <a:off x="1728747" y="2139702"/>
            <a:ext cx="5795581" cy="365760"/>
          </a:xfrm>
          <a:prstGeom prst="rect">
            <a:avLst/>
          </a:prstGeom>
          <a:noFill/>
        </p:spPr>
        <p:txBody>
          <a:bodyPr rtlCol="0" wrap="square">
            <a:spAutoFit/>
          </a:bodyPr>
          <a:lstStyle/>
          <a:p>
            <a:r>
              <a:rPr altLang="en-US" lang="zh-CN" smtClean="0">
                <a:solidFill>
                  <a:schemeClr val="tx1">
                    <a:lumMod val="85000"/>
                    <a:lumOff val="15000"/>
                  </a:schemeClr>
                </a:solidFill>
                <a:latin charset="-122" pitchFamily="34" typeface="微软雅黑"/>
                <a:ea charset="-122" pitchFamily="34" typeface="微软雅黑"/>
              </a:rPr>
              <a:t>在生产过程中削减成本和保证质量已不再具备竞争优势</a:t>
            </a:r>
          </a:p>
        </p:txBody>
      </p:sp>
      <p:sp>
        <p:nvSpPr>
          <p:cNvPr id="13" name="TextBox 12"/>
          <p:cNvSpPr txBox="1"/>
          <p:nvPr/>
        </p:nvSpPr>
        <p:spPr>
          <a:xfrm>
            <a:off x="1043608" y="2499742"/>
            <a:ext cx="7023367" cy="457200"/>
          </a:xfrm>
          <a:prstGeom prst="rect">
            <a:avLst/>
          </a:prstGeom>
          <a:noFill/>
        </p:spPr>
        <p:txBody>
          <a:bodyPr rtlCol="0" wrap="square">
            <a:spAutoFit/>
          </a:bodyPr>
          <a:lstStyle/>
          <a:p>
            <a:pPr algn="ctr"/>
            <a:r>
              <a:rPr altLang="en-US" b="1" lang="zh-CN" sz="2400">
                <a:solidFill>
                  <a:schemeClr val="tx1">
                    <a:lumMod val="85000"/>
                    <a:lumOff val="15000"/>
                  </a:schemeClr>
                </a:solidFill>
                <a:latin charset="-122" pitchFamily="34" typeface="微软雅黑"/>
                <a:ea charset="-122" pitchFamily="34" typeface="微软雅黑"/>
              </a:rPr>
              <a:t>唯有创新才能实现产品的差异</a:t>
            </a:r>
          </a:p>
        </p:txBody>
      </p:sp>
      <p:sp>
        <p:nvSpPr>
          <p:cNvPr id="15" name="Freeform 24"/>
          <p:cNvSpPr/>
          <p:nvPr/>
        </p:nvSpPr>
        <p:spPr bwMode="auto">
          <a:xfrm rot="308615">
            <a:off x="7776000" y="4536000"/>
            <a:ext cx="852109" cy="721790"/>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Tree>
    <p:extLst>
      <p:ext uri="{BB962C8B-B14F-4D97-AF65-F5344CB8AC3E}">
        <p14:creationId val="2988759448"/>
      </p:ext>
    </p:extLst>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TextBox 1"/>
          <p:cNvSpPr txBox="1"/>
          <p:nvPr/>
        </p:nvSpPr>
        <p:spPr>
          <a:xfrm>
            <a:off x="4162472" y="483518"/>
            <a:ext cx="2353745" cy="457200"/>
          </a:xfrm>
          <a:prstGeom prst="rect">
            <a:avLst/>
          </a:prstGeom>
          <a:noFill/>
        </p:spPr>
        <p:txBody>
          <a:bodyPr rtlCol="0" wrap="square">
            <a:spAutoFit/>
          </a:bodyPr>
          <a:lstStyle/>
          <a:p>
            <a:r>
              <a:rPr altLang="en-US" b="1" lang="zh-CN" smtClean="0" sz="2400">
                <a:solidFill>
                  <a:srgbClr val="A50021"/>
                </a:solidFill>
                <a:latin charset="-122" pitchFamily="34" typeface="微软雅黑"/>
                <a:ea charset="-122" pitchFamily="34" typeface="微软雅黑"/>
              </a:rPr>
              <a:t>如何进行创新？</a:t>
            </a:r>
          </a:p>
        </p:txBody>
      </p:sp>
      <p:sp>
        <p:nvSpPr>
          <p:cNvPr id="3" name="Freeform 24"/>
          <p:cNvSpPr/>
          <p:nvPr/>
        </p:nvSpPr>
        <p:spPr bwMode="auto">
          <a:xfrm rot="20066618">
            <a:off x="1724245" y="310531"/>
            <a:ext cx="314325" cy="314325"/>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4" name="Freeform 24"/>
          <p:cNvSpPr/>
          <p:nvPr/>
        </p:nvSpPr>
        <p:spPr bwMode="auto">
          <a:xfrm rot="1796663">
            <a:off x="2079931" y="73141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5" name="Freeform 24"/>
          <p:cNvSpPr/>
          <p:nvPr/>
        </p:nvSpPr>
        <p:spPr bwMode="auto">
          <a:xfrm rot="12170891">
            <a:off x="1544487" y="777062"/>
            <a:ext cx="254666" cy="254666"/>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24"/>
          <p:cNvSpPr/>
          <p:nvPr/>
        </p:nvSpPr>
        <p:spPr bwMode="auto">
          <a:xfrm rot="1841040">
            <a:off x="620532" y="152309"/>
            <a:ext cx="826293" cy="826293"/>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cxnSp>
        <p:nvCxnSpPr>
          <p:cNvPr id="7" name="直接连接符 6"/>
          <p:cNvCxnSpPr/>
          <p:nvPr/>
        </p:nvCxnSpPr>
        <p:spPr>
          <a:xfrm>
            <a:off x="6696744" y="793812"/>
            <a:ext cx="2483768" cy="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flipH="1">
            <a:off x="6588224" y="695032"/>
            <a:ext cx="0" cy="13950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flipH="1">
            <a:off x="6444208" y="555526"/>
            <a:ext cx="0" cy="279012"/>
          </a:xfrm>
          <a:prstGeom prst="line">
            <a:avLst/>
          </a:prstGeom>
          <a:ln w="19050">
            <a:solidFill>
              <a:srgbClr val="A50021"/>
            </a:solidFill>
          </a:ln>
        </p:spPr>
        <p:style>
          <a:lnRef idx="1">
            <a:schemeClr val="accent1"/>
          </a:lnRef>
          <a:fillRef idx="0">
            <a:schemeClr val="accent1"/>
          </a:fillRef>
          <a:effectRef idx="0">
            <a:schemeClr val="accent1"/>
          </a:effectRef>
          <a:fontRef idx="minor">
            <a:schemeClr val="tx1"/>
          </a:fontRef>
        </p:style>
      </p:cxnSp>
      <p:grpSp>
        <p:nvGrpSpPr>
          <p:cNvPr id="13" name="组合 12"/>
          <p:cNvGrpSpPr/>
          <p:nvPr/>
        </p:nvGrpSpPr>
        <p:grpSpPr>
          <a:xfrm>
            <a:off x="4067960" y="1909349"/>
            <a:ext cx="1021783" cy="806417"/>
            <a:chOff x="3910257" y="1724604"/>
            <a:chExt cx="1021783" cy="824295"/>
          </a:xfrm>
        </p:grpSpPr>
        <p:sp>
          <p:nvSpPr>
            <p:cNvPr id="12" name="五边形 11"/>
            <p:cNvSpPr/>
            <p:nvPr/>
          </p:nvSpPr>
          <p:spPr>
            <a:xfrm rot="5400000">
              <a:off x="3956058" y="1692474"/>
              <a:ext cx="824295" cy="888555"/>
            </a:xfrm>
            <a:prstGeom prst="homePlate">
              <a:avLst>
                <a:gd fmla="val 30002" name="adj"/>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TextBox 17"/>
            <p:cNvSpPr txBox="1"/>
            <p:nvPr/>
          </p:nvSpPr>
          <p:spPr>
            <a:xfrm>
              <a:off x="3910257" y="1790217"/>
              <a:ext cx="1021783" cy="529647"/>
            </a:xfrm>
            <a:prstGeom prst="rect">
              <a:avLst/>
            </a:prstGeom>
            <a:noFill/>
          </p:spPr>
          <p:txBody>
            <a:bodyPr rtlCol="0" wrap="square">
              <a:spAutoFit/>
            </a:bodyPr>
            <a:lstStyle/>
            <a:p>
              <a:r>
                <a:rPr altLang="en-US" lang="zh-CN" smtClean="0" sz="1400">
                  <a:solidFill>
                    <a:schemeClr val="bg1"/>
                  </a:solidFill>
                  <a:latin charset="-122" pitchFamily="34" typeface="微软雅黑"/>
                  <a:ea charset="-122" pitchFamily="34" typeface="微软雅黑"/>
                </a:rPr>
                <a:t>创新团队发现问题</a:t>
              </a:r>
            </a:p>
          </p:txBody>
        </p:sp>
      </p:grpSp>
      <p:grpSp>
        <p:nvGrpSpPr>
          <p:cNvPr id="14" name="组合 13"/>
          <p:cNvGrpSpPr/>
          <p:nvPr/>
        </p:nvGrpSpPr>
        <p:grpSpPr>
          <a:xfrm>
            <a:off x="6375777" y="3075806"/>
            <a:ext cx="1364591" cy="1167805"/>
            <a:chOff x="3635896" y="2841198"/>
            <a:chExt cx="1364591" cy="1023749"/>
          </a:xfrm>
        </p:grpSpPr>
        <p:sp>
          <p:nvSpPr>
            <p:cNvPr id="35" name="五边形 34"/>
            <p:cNvSpPr/>
            <p:nvPr/>
          </p:nvSpPr>
          <p:spPr>
            <a:xfrm flipV="1" rot="16200000">
              <a:off x="3785102" y="2739540"/>
              <a:ext cx="973272" cy="1176587"/>
            </a:xfrm>
            <a:prstGeom prst="homePlate">
              <a:avLst>
                <a:gd fmla="val 24677" name="adj"/>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2" name="TextBox 21"/>
            <p:cNvSpPr txBox="1"/>
            <p:nvPr/>
          </p:nvSpPr>
          <p:spPr>
            <a:xfrm>
              <a:off x="3635896" y="3126283"/>
              <a:ext cx="1364591" cy="641283"/>
            </a:xfrm>
            <a:prstGeom prst="rect">
              <a:avLst/>
            </a:prstGeom>
            <a:noFill/>
          </p:spPr>
          <p:txBody>
            <a:bodyPr rtlCol="0" wrap="square">
              <a:spAutoFit/>
            </a:bodyPr>
            <a:lstStyle/>
            <a:p>
              <a:r>
                <a:rPr altLang="en-US" lang="zh-CN" smtClean="0" sz="1400">
                  <a:solidFill>
                    <a:schemeClr val="bg1"/>
                  </a:solidFill>
                  <a:latin charset="-122" pitchFamily="34" typeface="微软雅黑"/>
                  <a:ea charset="-122" pitchFamily="34" typeface="微软雅黑"/>
                </a:rPr>
                <a:t>销售团队研究人、密切关注商业需求</a:t>
              </a:r>
            </a:p>
          </p:txBody>
        </p:sp>
      </p:grpSp>
      <p:cxnSp>
        <p:nvCxnSpPr>
          <p:cNvPr id="9" name="直接连接符 8"/>
          <p:cNvCxnSpPr/>
          <p:nvPr/>
        </p:nvCxnSpPr>
        <p:spPr>
          <a:xfrm>
            <a:off x="3275873" y="2903963"/>
            <a:ext cx="4968551" cy="9242"/>
          </a:xfrm>
          <a:prstGeom prst="line">
            <a:avLst/>
          </a:prstGeom>
          <a:ln w="127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pSp>
        <p:nvGrpSpPr>
          <p:cNvPr id="41" name="组合 40"/>
          <p:cNvGrpSpPr/>
          <p:nvPr/>
        </p:nvGrpSpPr>
        <p:grpSpPr>
          <a:xfrm>
            <a:off x="4342321" y="3075806"/>
            <a:ext cx="1021783" cy="844734"/>
            <a:chOff x="3838249" y="2772297"/>
            <a:chExt cx="1021783" cy="695092"/>
          </a:xfrm>
        </p:grpSpPr>
        <p:sp>
          <p:nvSpPr>
            <p:cNvPr id="39" name="五边形 38"/>
            <p:cNvSpPr/>
            <p:nvPr/>
          </p:nvSpPr>
          <p:spPr>
            <a:xfrm flipV="1" rot="16200000">
              <a:off x="3957588" y="2659793"/>
              <a:ext cx="663548" cy="888555"/>
            </a:xfrm>
            <a:prstGeom prst="homePlate">
              <a:avLst>
                <a:gd fmla="val 30002" name="adj"/>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0" name="TextBox 39"/>
            <p:cNvSpPr txBox="1"/>
            <p:nvPr/>
          </p:nvSpPr>
          <p:spPr>
            <a:xfrm>
              <a:off x="3838248" y="2944169"/>
              <a:ext cx="1021783" cy="426370"/>
            </a:xfrm>
            <a:prstGeom prst="rect">
              <a:avLst/>
            </a:prstGeom>
            <a:noFill/>
          </p:spPr>
          <p:txBody>
            <a:bodyPr rtlCol="0" wrap="square">
              <a:spAutoFit/>
            </a:bodyPr>
            <a:lstStyle/>
            <a:p>
              <a:r>
                <a:rPr altLang="en-US" lang="zh-CN" smtClean="0" sz="1400">
                  <a:solidFill>
                    <a:schemeClr val="bg1"/>
                  </a:solidFill>
                  <a:latin charset="-122" pitchFamily="34" typeface="微软雅黑"/>
                  <a:ea charset="-122" pitchFamily="34" typeface="微软雅黑"/>
                </a:rPr>
                <a:t>销售团队解决问题</a:t>
              </a:r>
            </a:p>
          </p:txBody>
        </p:sp>
      </p:grpSp>
      <p:grpSp>
        <p:nvGrpSpPr>
          <p:cNvPr id="42" name="组合 41"/>
          <p:cNvGrpSpPr/>
          <p:nvPr/>
        </p:nvGrpSpPr>
        <p:grpSpPr>
          <a:xfrm flipV="1">
            <a:off x="6084184" y="1598478"/>
            <a:ext cx="1364591" cy="1117288"/>
            <a:chOff x="3635896" y="2841198"/>
            <a:chExt cx="1364591" cy="973272"/>
          </a:xfrm>
        </p:grpSpPr>
        <p:sp>
          <p:nvSpPr>
            <p:cNvPr id="43" name="五边形 42"/>
            <p:cNvSpPr/>
            <p:nvPr/>
          </p:nvSpPr>
          <p:spPr>
            <a:xfrm flipV="1" rot="16200000">
              <a:off x="3785102" y="2739540"/>
              <a:ext cx="973272" cy="1176587"/>
            </a:xfrm>
            <a:prstGeom prst="homePlate">
              <a:avLst>
                <a:gd fmla="val 24677" name="adj"/>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4" name="TextBox 43"/>
            <p:cNvSpPr txBox="1"/>
            <p:nvPr/>
          </p:nvSpPr>
          <p:spPr>
            <a:xfrm flipV="1">
              <a:off x="3635896" y="3114516"/>
              <a:ext cx="1364591" cy="637229"/>
            </a:xfrm>
            <a:prstGeom prst="rect">
              <a:avLst/>
            </a:prstGeom>
            <a:noFill/>
          </p:spPr>
          <p:txBody>
            <a:bodyPr rtlCol="0" wrap="square">
              <a:spAutoFit/>
            </a:bodyPr>
            <a:lstStyle/>
            <a:p>
              <a:r>
                <a:rPr altLang="en-US" lang="zh-CN" sz="1400">
                  <a:solidFill>
                    <a:schemeClr val="bg1"/>
                  </a:solidFill>
                  <a:latin charset="-122" pitchFamily="34" typeface="微软雅黑"/>
                  <a:ea charset="-122" pitchFamily="34" typeface="微软雅黑"/>
                </a:rPr>
                <a:t>创新团队平衡美观和实用的双重需求</a:t>
              </a:r>
            </a:p>
          </p:txBody>
        </p:sp>
      </p:grpSp>
      <p:sp>
        <p:nvSpPr>
          <p:cNvPr id="45" name="五边形 44"/>
          <p:cNvSpPr/>
          <p:nvPr/>
        </p:nvSpPr>
        <p:spPr>
          <a:xfrm>
            <a:off x="3059864" y="2715766"/>
            <a:ext cx="144000" cy="394879"/>
          </a:xfrm>
          <a:prstGeom prst="homePlate">
            <a:avLst>
              <a:gd fmla="val 54815" name="adj"/>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椭圆 32"/>
          <p:cNvSpPr/>
          <p:nvPr/>
        </p:nvSpPr>
        <p:spPr>
          <a:xfrm>
            <a:off x="4577410" y="2831955"/>
            <a:ext cx="144016" cy="144016"/>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7" name="椭圆 36"/>
          <p:cNvSpPr/>
          <p:nvPr/>
        </p:nvSpPr>
        <p:spPr>
          <a:xfrm>
            <a:off x="6768260" y="2831955"/>
            <a:ext cx="144016" cy="144016"/>
          </a:xfrm>
          <a:prstGeom prst="ellips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8" name="五边形 47"/>
          <p:cNvSpPr/>
          <p:nvPr/>
        </p:nvSpPr>
        <p:spPr>
          <a:xfrm flipH="1">
            <a:off x="8316432" y="2715766"/>
            <a:ext cx="144000" cy="394879"/>
          </a:xfrm>
          <a:prstGeom prst="homePlate">
            <a:avLst>
              <a:gd fmla="val 54815" name="adj"/>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9" name="TextBox 48"/>
          <p:cNvSpPr txBox="1"/>
          <p:nvPr/>
        </p:nvSpPr>
        <p:spPr>
          <a:xfrm>
            <a:off x="899592" y="2429475"/>
            <a:ext cx="1728192" cy="579120"/>
          </a:xfrm>
          <a:prstGeom prst="rect">
            <a:avLst/>
          </a:prstGeom>
          <a:noFill/>
        </p:spPr>
        <p:txBody>
          <a:bodyPr rtlCol="0" wrap="square">
            <a:spAutoFit/>
          </a:bodyPr>
          <a:lstStyle/>
          <a:p>
            <a:r>
              <a:rPr altLang="en-US" b="1" lang="zh-CN" sz="1600">
                <a:solidFill>
                  <a:schemeClr val="tx1">
                    <a:lumMod val="85000"/>
                    <a:lumOff val="15000"/>
                  </a:schemeClr>
                </a:solidFill>
                <a:latin charset="-122" pitchFamily="34" typeface="微软雅黑"/>
                <a:ea charset="-122" pitchFamily="34" typeface="微软雅黑"/>
              </a:rPr>
              <a:t>创新团队与销售团队的联手合作</a:t>
            </a:r>
          </a:p>
        </p:txBody>
      </p:sp>
      <p:sp>
        <p:nvSpPr>
          <p:cNvPr id="50" name="矩形 49"/>
          <p:cNvSpPr/>
          <p:nvPr/>
        </p:nvSpPr>
        <p:spPr>
          <a:xfrm>
            <a:off x="992345" y="2067694"/>
            <a:ext cx="774251" cy="375747"/>
          </a:xfrm>
          <a:prstGeom prst="rect">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2800">
                <a:latin charset="-122" pitchFamily="49" typeface="汉仪菱心体简"/>
                <a:ea charset="-122" pitchFamily="49" typeface="汉仪菱心体简"/>
              </a:rPr>
              <a:t>1</a:t>
            </a:r>
          </a:p>
        </p:txBody>
      </p:sp>
      <p:pic>
        <p:nvPicPr>
          <p:cNvPr descr="F:\资料库\PPT模板、素材\单个素材\图标icon\下载\20140818034128841_easyicon_net_169.911504425.png" id="3074" name="Picture 2"/>
          <p:cNvPicPr>
            <a:picLocks noChangeArrowheads="1" noChangeAspect="1"/>
          </p:cNvPicPr>
          <p:nvPr/>
        </p:nvPicPr>
        <p:blipFill>
          <a:blip r:embed="rId2">
            <a:duotone>
              <a:schemeClr val="bg2">
                <a:shade val="45000"/>
                <a:satMod val="135000"/>
              </a:schemeClr>
              <a:prstClr val="white"/>
            </a:duotone>
            <a:extLst>
              <a:ext uri="{28A0092B-C50C-407E-A947-70E740481C1C}">
                <a14:useLocalDpi val="0"/>
              </a:ext>
            </a:extLst>
          </a:blip>
          <a:stretch>
            <a:fillRect/>
          </a:stretch>
        </p:blipFill>
        <p:spPr bwMode="auto">
          <a:xfrm>
            <a:off x="971600" y="3075806"/>
            <a:ext cx="934684" cy="702396"/>
          </a:xfrm>
          <a:prstGeom prst="rect">
            <a:avLst/>
          </a:prstGeom>
          <a:noFill/>
          <a:extLst>
            <a:ext uri="{909E8E84-426E-40DD-AFC4-6F175D3DCCD1}">
              <a14:hiddenFill>
                <a:solidFill>
                  <a:srgbClr val="FFFFFF"/>
                </a:solidFill>
              </a14:hiddenFill>
            </a:ext>
          </a:extLst>
        </p:spPr>
      </p:pic>
    </p:spTree>
    <p:extLst>
      <p:ext uri="{BB962C8B-B14F-4D97-AF65-F5344CB8AC3E}">
        <p14:creationId val="3372942708"/>
      </p:ext>
    </p:extLst>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TextBox 1"/>
          <p:cNvSpPr txBox="1"/>
          <p:nvPr/>
        </p:nvSpPr>
        <p:spPr>
          <a:xfrm>
            <a:off x="4162472" y="483518"/>
            <a:ext cx="2353745" cy="457200"/>
          </a:xfrm>
          <a:prstGeom prst="rect">
            <a:avLst/>
          </a:prstGeom>
          <a:noFill/>
        </p:spPr>
        <p:txBody>
          <a:bodyPr rtlCol="0" wrap="square">
            <a:spAutoFit/>
          </a:bodyPr>
          <a:lstStyle/>
          <a:p>
            <a:r>
              <a:rPr altLang="en-US" b="1" lang="zh-CN" smtClean="0" sz="2400">
                <a:solidFill>
                  <a:srgbClr val="A50021"/>
                </a:solidFill>
                <a:latin charset="-122" pitchFamily="34" typeface="微软雅黑"/>
                <a:ea charset="-122" pitchFamily="34" typeface="微软雅黑"/>
              </a:rPr>
              <a:t>如何进行创新？</a:t>
            </a:r>
          </a:p>
        </p:txBody>
      </p:sp>
      <p:sp>
        <p:nvSpPr>
          <p:cNvPr id="3" name="Freeform 24"/>
          <p:cNvSpPr/>
          <p:nvPr/>
        </p:nvSpPr>
        <p:spPr bwMode="auto">
          <a:xfrm rot="20066618">
            <a:off x="1724245" y="310531"/>
            <a:ext cx="314325" cy="314325"/>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4" name="Freeform 24"/>
          <p:cNvSpPr/>
          <p:nvPr/>
        </p:nvSpPr>
        <p:spPr bwMode="auto">
          <a:xfrm rot="1796663">
            <a:off x="2079931" y="73141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5" name="Freeform 24"/>
          <p:cNvSpPr/>
          <p:nvPr/>
        </p:nvSpPr>
        <p:spPr bwMode="auto">
          <a:xfrm rot="12170891">
            <a:off x="1544487" y="777062"/>
            <a:ext cx="254666" cy="254666"/>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24"/>
          <p:cNvSpPr/>
          <p:nvPr/>
        </p:nvSpPr>
        <p:spPr bwMode="auto">
          <a:xfrm rot="1841040">
            <a:off x="620532" y="152309"/>
            <a:ext cx="826293" cy="826293"/>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cxnSp>
        <p:nvCxnSpPr>
          <p:cNvPr id="7" name="直接连接符 6"/>
          <p:cNvCxnSpPr/>
          <p:nvPr/>
        </p:nvCxnSpPr>
        <p:spPr>
          <a:xfrm>
            <a:off x="6660232" y="793812"/>
            <a:ext cx="2483768" cy="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H="1">
            <a:off x="6588224" y="695032"/>
            <a:ext cx="0" cy="13950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flipH="1">
            <a:off x="6444208" y="555526"/>
            <a:ext cx="0" cy="279012"/>
          </a:xfrm>
          <a:prstGeom prst="line">
            <a:avLst/>
          </a:prstGeom>
          <a:ln w="19050">
            <a:solidFill>
              <a:srgbClr val="A5002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434091" y="2429475"/>
            <a:ext cx="1265701" cy="640080"/>
          </a:xfrm>
          <a:prstGeom prst="rect">
            <a:avLst/>
          </a:prstGeom>
          <a:noFill/>
        </p:spPr>
        <p:txBody>
          <a:bodyPr rtlCol="0" wrap="square">
            <a:spAutoFit/>
          </a:bodyPr>
          <a:lstStyle/>
          <a:p>
            <a:r>
              <a:rPr altLang="en-US" b="1" lang="zh-CN" smtClean="0">
                <a:solidFill>
                  <a:schemeClr val="tx1">
                    <a:lumMod val="85000"/>
                    <a:lumOff val="15000"/>
                  </a:schemeClr>
                </a:solidFill>
                <a:latin charset="-122" pitchFamily="34" typeface="微软雅黑"/>
                <a:ea charset="-122" pitchFamily="34" typeface="微软雅黑"/>
              </a:rPr>
              <a:t>解读趋势创造明天</a:t>
            </a:r>
          </a:p>
        </p:txBody>
      </p:sp>
      <p:sp>
        <p:nvSpPr>
          <p:cNvPr id="23" name="矩形 22"/>
          <p:cNvSpPr/>
          <p:nvPr/>
        </p:nvSpPr>
        <p:spPr>
          <a:xfrm>
            <a:off x="1547664" y="1997427"/>
            <a:ext cx="915358" cy="375747"/>
          </a:xfrm>
          <a:prstGeom prst="rect">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2800">
                <a:latin charset="-122" pitchFamily="49" typeface="汉仪菱心体简"/>
                <a:ea charset="-122" pitchFamily="49" typeface="汉仪菱心体简"/>
              </a:rPr>
              <a:t>2</a:t>
            </a:r>
          </a:p>
        </p:txBody>
      </p:sp>
      <p:grpSp>
        <p:nvGrpSpPr>
          <p:cNvPr id="75" name="组合 74"/>
          <p:cNvGrpSpPr/>
          <p:nvPr/>
        </p:nvGrpSpPr>
        <p:grpSpPr>
          <a:xfrm>
            <a:off x="3419872" y="1923678"/>
            <a:ext cx="4104455" cy="864000"/>
            <a:chOff x="3284646" y="1923678"/>
            <a:chExt cx="4104455" cy="864000"/>
          </a:xfrm>
        </p:grpSpPr>
        <p:grpSp>
          <p:nvGrpSpPr>
            <p:cNvPr id="72" name="组合 71"/>
            <p:cNvGrpSpPr/>
            <p:nvPr/>
          </p:nvGrpSpPr>
          <p:grpSpPr>
            <a:xfrm>
              <a:off x="3284646" y="1923678"/>
              <a:ext cx="4104455" cy="864000"/>
              <a:chOff x="3275857" y="1925418"/>
              <a:chExt cx="4104455" cy="864000"/>
            </a:xfrm>
          </p:grpSpPr>
          <p:sp>
            <p:nvSpPr>
              <p:cNvPr id="71" name="圆角矩形 70"/>
              <p:cNvSpPr/>
              <p:nvPr/>
            </p:nvSpPr>
            <p:spPr>
              <a:xfrm>
                <a:off x="3275857" y="1925418"/>
                <a:ext cx="4104455" cy="864000"/>
              </a:xfrm>
              <a:prstGeom prst="roundRect">
                <a:avLst>
                  <a:gd fmla="val 5483" name="adj"/>
                </a:avLst>
              </a:prstGeom>
              <a:solidFill>
                <a:srgbClr val="A50021"/>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TextBox 11"/>
              <p:cNvSpPr txBox="1"/>
              <p:nvPr/>
            </p:nvSpPr>
            <p:spPr>
              <a:xfrm>
                <a:off x="3347864" y="2034253"/>
                <a:ext cx="3960439" cy="640080"/>
              </a:xfrm>
              <a:prstGeom prst="rect">
                <a:avLst/>
              </a:prstGeom>
              <a:noFill/>
            </p:spPr>
            <p:txBody>
              <a:bodyPr rtlCol="0" wrap="square">
                <a:spAutoFit/>
              </a:bodyPr>
              <a:lstStyle/>
              <a:p>
                <a:r>
                  <a:rPr altLang="en-US" lang="zh-CN" smtClean="0">
                    <a:solidFill>
                      <a:schemeClr val="tx1">
                        <a:lumMod val="85000"/>
                        <a:lumOff val="15000"/>
                      </a:schemeClr>
                    </a:solidFill>
                    <a:latin charset="-122" pitchFamily="34" typeface="微软雅黑"/>
                    <a:ea charset="-122" pitchFamily="34" typeface="微软雅黑"/>
                  </a:rPr>
                  <a:t>调查研究已经存在的趋势并且从消费者角度理解这些趋势，进行预想设计。</a:t>
                </a:r>
              </a:p>
            </p:txBody>
          </p:sp>
          <p:sp>
            <p:nvSpPr>
              <p:cNvPr id="15" name="矩形 14"/>
              <p:cNvSpPr/>
              <p:nvPr/>
            </p:nvSpPr>
            <p:spPr>
              <a:xfrm>
                <a:off x="3347865" y="2003475"/>
                <a:ext cx="3960439" cy="707887"/>
              </a:xfrm>
              <a:prstGeom prst="rect">
                <a:avLst/>
              </a:prstGeom>
              <a:solidFill>
                <a:srgbClr val="A50021"/>
              </a:solid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74" name="TextBox 73"/>
            <p:cNvSpPr txBox="1"/>
            <p:nvPr/>
          </p:nvSpPr>
          <p:spPr>
            <a:xfrm>
              <a:off x="3378308" y="2050199"/>
              <a:ext cx="3857988" cy="640080"/>
            </a:xfrm>
            <a:prstGeom prst="rect">
              <a:avLst/>
            </a:prstGeom>
            <a:noFill/>
          </p:spPr>
          <p:txBody>
            <a:bodyPr rtlCol="0" wrap="square">
              <a:spAutoFit/>
            </a:bodyPr>
            <a:lstStyle/>
            <a:p>
              <a:r>
                <a:rPr altLang="en-US" lang="zh-CN" smtClean="0">
                  <a:solidFill>
                    <a:schemeClr val="bg1"/>
                  </a:solidFill>
                  <a:latin charset="-122" pitchFamily="34" typeface="微软雅黑"/>
                  <a:ea charset="-122" pitchFamily="34" typeface="微软雅黑"/>
                </a:rPr>
                <a:t>调查研究已经存在的趋势并且从消费者角度理解这些趋势，进行预想设计</a:t>
              </a:r>
            </a:p>
          </p:txBody>
        </p:sp>
      </p:grpSp>
      <p:sp>
        <p:nvSpPr>
          <p:cNvPr id="69" name="矩形 7"/>
          <p:cNvSpPr/>
          <p:nvPr/>
        </p:nvSpPr>
        <p:spPr>
          <a:xfrm flipH="1">
            <a:off x="6012158" y="3344676"/>
            <a:ext cx="281163" cy="792088"/>
          </a:xfrm>
          <a:custGeom>
            <a:gdLst>
              <a:gd fmla="*/ 0 w 305551" name="connsiteX0"/>
              <a:gd fmla="*/ 0 h 1254360" name="connsiteY0"/>
              <a:gd fmla="*/ 305551 w 305551" name="connsiteX1"/>
              <a:gd fmla="*/ 266344 h 1254360" name="connsiteY1"/>
              <a:gd fmla="*/ 292488 w 305551" name="connsiteX2"/>
              <a:gd fmla="*/ 1254360 h 1254360" name="connsiteY2"/>
              <a:gd fmla="*/ 4456 w 305551" name="connsiteX3"/>
              <a:gd fmla="*/ 1254360 h 1254360" name="connsiteY3"/>
              <a:gd fmla="*/ 0 w 305551" name="connsiteX4"/>
              <a:gd fmla="*/ 0 h 12543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254360" w="305551">
                <a:moveTo>
                  <a:pt x="0" y="0"/>
                </a:moveTo>
                <a:cubicBezTo>
                  <a:pt x="8271" y="7723"/>
                  <a:pt x="145772" y="137033"/>
                  <a:pt x="305551" y="266344"/>
                </a:cubicBezTo>
                <a:lnTo>
                  <a:pt x="292488" y="1254360"/>
                </a:lnTo>
                <a:lnTo>
                  <a:pt x="4456" y="1254360"/>
                </a:lnTo>
                <a:cubicBezTo>
                  <a:pt x="2971" y="836240"/>
                  <a:pt x="1485" y="418120"/>
                  <a:pt x="0" y="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0" name="矩形 7"/>
          <p:cNvSpPr/>
          <p:nvPr/>
        </p:nvSpPr>
        <p:spPr>
          <a:xfrm flipH="1">
            <a:off x="4499991" y="3623217"/>
            <a:ext cx="275511" cy="513547"/>
          </a:xfrm>
          <a:custGeom>
            <a:gdLst>
              <a:gd fmla="*/ 0 w 288100" name="connsiteX0"/>
              <a:gd fmla="*/ 0 h 1533135" name="connsiteY0"/>
              <a:gd fmla="*/ 285579 w 288100" name="connsiteX1"/>
              <a:gd fmla="*/ 487122 h 1533135" name="connsiteY1"/>
              <a:gd fmla="*/ 288032 w 288100" name="connsiteX2"/>
              <a:gd fmla="*/ 1533135 h 1533135" name="connsiteY2"/>
              <a:gd fmla="*/ 0 w 288100" name="connsiteX3"/>
              <a:gd fmla="*/ 1533135 h 1533135" name="connsiteY3"/>
              <a:gd fmla="*/ 0 w 288100" name="connsiteX4"/>
              <a:gd fmla="*/ 0 h 153313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533135" w="288100">
                <a:moveTo>
                  <a:pt x="0" y="0"/>
                </a:moveTo>
                <a:lnTo>
                  <a:pt x="285579" y="487122"/>
                </a:lnTo>
                <a:cubicBezTo>
                  <a:pt x="284968" y="767547"/>
                  <a:pt x="288643" y="1252710"/>
                  <a:pt x="288032" y="1533135"/>
                </a:cubicBezTo>
                <a:lnTo>
                  <a:pt x="0" y="1533135"/>
                </a:lnTo>
                <a:lnTo>
                  <a:pt x="0" y="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4" name="肘形连接符 13"/>
          <p:cNvCxnSpPr/>
          <p:nvPr/>
        </p:nvCxnSpPr>
        <p:spPr>
          <a:xfrm rot="19860000">
            <a:off x="4284231" y="3117789"/>
            <a:ext cx="2376000" cy="477197"/>
          </a:xfrm>
          <a:prstGeom prst="bentConnector3">
            <a:avLst>
              <a:gd fmla="val 47388" name="adj1"/>
            </a:avLst>
          </a:prstGeom>
          <a:ln w="168275">
            <a:solidFill>
              <a:schemeClr val="tx1">
                <a:lumMod val="75000"/>
                <a:lumOff val="25000"/>
              </a:schemeClr>
            </a:solidFill>
            <a:miter lim="800000"/>
            <a:tailEnd type="stealth"/>
          </a:ln>
        </p:spPr>
        <p:style>
          <a:lnRef idx="1">
            <a:schemeClr val="accent1"/>
          </a:lnRef>
          <a:fillRef idx="0">
            <a:schemeClr val="accent1"/>
          </a:fillRef>
          <a:effectRef idx="0">
            <a:schemeClr val="accent1"/>
          </a:effectRef>
          <a:fontRef idx="minor">
            <a:schemeClr val="tx1"/>
          </a:fontRef>
        </p:style>
      </p:cxnSp>
      <p:sp>
        <p:nvSpPr>
          <p:cNvPr id="77" name="矩形 7"/>
          <p:cNvSpPr/>
          <p:nvPr/>
        </p:nvSpPr>
        <p:spPr>
          <a:xfrm flipH="1">
            <a:off x="5508666" y="3623217"/>
            <a:ext cx="275511" cy="517809"/>
          </a:xfrm>
          <a:custGeom>
            <a:gdLst>
              <a:gd fmla="*/ 0 w 288100" name="connsiteX0"/>
              <a:gd fmla="*/ 0 h 1533135" name="connsiteY0"/>
              <a:gd fmla="*/ 285579 w 288100" name="connsiteX1"/>
              <a:gd fmla="*/ 487122 h 1533135" name="connsiteY1"/>
              <a:gd fmla="*/ 288032 w 288100" name="connsiteX2"/>
              <a:gd fmla="*/ 1533135 h 1533135" name="connsiteY2"/>
              <a:gd fmla="*/ 0 w 288100" name="connsiteX3"/>
              <a:gd fmla="*/ 1533135 h 1533135" name="connsiteY3"/>
              <a:gd fmla="*/ 0 w 288100" name="connsiteX4"/>
              <a:gd fmla="*/ 0 h 153313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533135" w="288100">
                <a:moveTo>
                  <a:pt x="0" y="0"/>
                </a:moveTo>
                <a:lnTo>
                  <a:pt x="285579" y="487122"/>
                </a:lnTo>
                <a:cubicBezTo>
                  <a:pt x="284968" y="767547"/>
                  <a:pt x="288643" y="1252710"/>
                  <a:pt x="288032" y="1533135"/>
                </a:cubicBezTo>
                <a:lnTo>
                  <a:pt x="0" y="1533135"/>
                </a:lnTo>
                <a:lnTo>
                  <a:pt x="0" y="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五边形 25"/>
          <p:cNvSpPr/>
          <p:nvPr/>
        </p:nvSpPr>
        <p:spPr>
          <a:xfrm rot="16200000">
            <a:off x="4764083" y="3620165"/>
            <a:ext cx="756000" cy="277200"/>
          </a:xfrm>
          <a:custGeom>
            <a:gdLst>
              <a:gd fmla="*/ 0 w 697277" name="connsiteX0"/>
              <a:gd fmla="*/ 0 h 277200" name="connsiteY0"/>
              <a:gd fmla="*/ 566880 w 697277" name="connsiteX1"/>
              <a:gd fmla="*/ 0 h 277200" name="connsiteY1"/>
              <a:gd fmla="*/ 697277 w 697277" name="connsiteX2"/>
              <a:gd fmla="*/ 216512 h 277200" name="connsiteY2"/>
              <a:gd fmla="*/ 566880 w 697277" name="connsiteX3"/>
              <a:gd fmla="*/ 277200 h 277200" name="connsiteY3"/>
              <a:gd fmla="*/ 0 w 697277" name="connsiteX4"/>
              <a:gd fmla="*/ 277200 h 277200" name="connsiteY4"/>
              <a:gd fmla="*/ 0 w 697277" name="connsiteX5"/>
              <a:gd fmla="*/ 0 h 277200"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277200" w="697277">
                <a:moveTo>
                  <a:pt x="0" y="0"/>
                </a:moveTo>
                <a:lnTo>
                  <a:pt x="566880" y="0"/>
                </a:lnTo>
                <a:lnTo>
                  <a:pt x="697277" y="216512"/>
                </a:lnTo>
                <a:lnTo>
                  <a:pt x="566880" y="277200"/>
                </a:lnTo>
                <a:lnTo>
                  <a:pt x="0" y="277200"/>
                </a:lnTo>
                <a:lnTo>
                  <a:pt x="0" y="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1379866145"/>
      </p:ext>
    </p:extLst>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TextBox 1"/>
          <p:cNvSpPr txBox="1"/>
          <p:nvPr/>
        </p:nvSpPr>
        <p:spPr>
          <a:xfrm>
            <a:off x="4162472" y="483518"/>
            <a:ext cx="2353745" cy="457200"/>
          </a:xfrm>
          <a:prstGeom prst="rect">
            <a:avLst/>
          </a:prstGeom>
          <a:noFill/>
        </p:spPr>
        <p:txBody>
          <a:bodyPr rtlCol="0" wrap="square">
            <a:spAutoFit/>
          </a:bodyPr>
          <a:lstStyle/>
          <a:p>
            <a:r>
              <a:rPr altLang="en-US" b="1" lang="zh-CN" smtClean="0" sz="2400">
                <a:solidFill>
                  <a:srgbClr val="A50021"/>
                </a:solidFill>
                <a:latin charset="-122" pitchFamily="34" typeface="微软雅黑"/>
                <a:ea charset="-122" pitchFamily="34" typeface="微软雅黑"/>
              </a:rPr>
              <a:t>如何进行创新？</a:t>
            </a:r>
          </a:p>
        </p:txBody>
      </p:sp>
      <p:sp>
        <p:nvSpPr>
          <p:cNvPr id="3" name="Freeform 24"/>
          <p:cNvSpPr/>
          <p:nvPr/>
        </p:nvSpPr>
        <p:spPr bwMode="auto">
          <a:xfrm rot="20066618">
            <a:off x="1724245" y="310531"/>
            <a:ext cx="314325" cy="314325"/>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4" name="Freeform 24"/>
          <p:cNvSpPr/>
          <p:nvPr/>
        </p:nvSpPr>
        <p:spPr bwMode="auto">
          <a:xfrm rot="1796663">
            <a:off x="2079931" y="731412"/>
            <a:ext cx="190119" cy="190119"/>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5" name="Freeform 24"/>
          <p:cNvSpPr/>
          <p:nvPr/>
        </p:nvSpPr>
        <p:spPr bwMode="auto">
          <a:xfrm rot="12170891">
            <a:off x="1544487" y="777062"/>
            <a:ext cx="254666" cy="254666"/>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24"/>
          <p:cNvSpPr/>
          <p:nvPr/>
        </p:nvSpPr>
        <p:spPr bwMode="auto">
          <a:xfrm rot="1841040">
            <a:off x="620532" y="152309"/>
            <a:ext cx="826293" cy="826293"/>
          </a:xfrm>
          <a:custGeom>
            <a:gdLst>
              <a:gd fmla="*/ 28 w 193" name="T0"/>
              <a:gd fmla="*/ 151 h 193" name="T1"/>
              <a:gd fmla="*/ 4 w 193" name="T2"/>
              <a:gd fmla="*/ 175 h 193" name="T3"/>
              <a:gd fmla="*/ 4 w 193" name="T4"/>
              <a:gd fmla="*/ 189 h 193" name="T5"/>
              <a:gd fmla="*/ 18 w 193" name="T6"/>
              <a:gd fmla="*/ 189 h 193" name="T7"/>
              <a:gd fmla="*/ 42 w 193" name="T8"/>
              <a:gd fmla="*/ 165 h 193" name="T9"/>
              <a:gd fmla="*/ 159 w 193" name="T10"/>
              <a:gd fmla="*/ 158 h 193" name="T11"/>
              <a:gd fmla="*/ 169 w 193" name="T12"/>
              <a:gd fmla="*/ 146 h 193" name="T13"/>
              <a:gd fmla="*/ 171 w 193" name="T14"/>
              <a:gd fmla="*/ 143 h 193" name="T15"/>
              <a:gd fmla="*/ 173 w 193" name="T16"/>
              <a:gd fmla="*/ 135 h 193" name="T17"/>
              <a:gd fmla="*/ 167 w 193" name="T18"/>
              <a:gd fmla="*/ 124 h 193" name="T19"/>
              <a:gd fmla="*/ 166 w 193" name="T20"/>
              <a:gd fmla="*/ 123 h 193" name="T21"/>
              <a:gd fmla="*/ 153 w 193" name="T22"/>
              <a:gd fmla="*/ 115 h 193" name="T23"/>
              <a:gd fmla="*/ 182 w 193" name="T24"/>
              <a:gd fmla="*/ 97 h 193" name="T25"/>
              <a:gd fmla="*/ 190 w 193" name="T26"/>
              <a:gd fmla="*/ 88 h 193" name="T27"/>
              <a:gd fmla="*/ 191 w 193" name="T28"/>
              <a:gd fmla="*/ 86 h 193" name="T29"/>
              <a:gd fmla="*/ 193 w 193" name="T30"/>
              <a:gd fmla="*/ 81 h 193" name="T31"/>
              <a:gd fmla="*/ 189 w 193" name="T32"/>
              <a:gd fmla="*/ 72 h 193" name="T33"/>
              <a:gd fmla="*/ 186 w 193" name="T34"/>
              <a:gd fmla="*/ 71 h 193" name="T35"/>
              <a:gd fmla="*/ 167 w 193" name="T36"/>
              <a:gd fmla="*/ 62 h 193" name="T37"/>
              <a:gd fmla="*/ 172 w 193" name="T38"/>
              <a:gd fmla="*/ 57 h 193" name="T39"/>
              <a:gd fmla="*/ 190 w 193" name="T40"/>
              <a:gd fmla="*/ 17 h 193" name="T41"/>
              <a:gd fmla="*/ 190 w 193" name="T42"/>
              <a:gd fmla="*/ 13 h 193" name="T43"/>
              <a:gd fmla="*/ 180 w 193" name="T44"/>
              <a:gd fmla="*/ 3 h 193" name="T45"/>
              <a:gd fmla="*/ 177 w 193" name="T46"/>
              <a:gd fmla="*/ 3 h 193" name="T47"/>
              <a:gd fmla="*/ 136 w 193" name="T48"/>
              <a:gd fmla="*/ 21 h 193" name="T49"/>
              <a:gd fmla="*/ 131 w 193" name="T50"/>
              <a:gd fmla="*/ 26 h 193" name="T51"/>
              <a:gd fmla="*/ 122 w 193" name="T52"/>
              <a:gd fmla="*/ 6 h 193" name="T53"/>
              <a:gd fmla="*/ 121 w 193" name="T54"/>
              <a:gd fmla="*/ 4 h 193" name="T55"/>
              <a:gd fmla="*/ 112 w 193" name="T56"/>
              <a:gd fmla="*/ 0 h 193" name="T57"/>
              <a:gd fmla="*/ 107 w 193" name="T58"/>
              <a:gd fmla="*/ 2 h 193" name="T59"/>
              <a:gd fmla="*/ 105 w 193" name="T60"/>
              <a:gd fmla="*/ 3 h 193" name="T61"/>
              <a:gd fmla="*/ 96 w 193" name="T62"/>
              <a:gd fmla="*/ 11 h 193" name="T63"/>
              <a:gd fmla="*/ 78 w 193" name="T64"/>
              <a:gd fmla="*/ 40 h 193" name="T65"/>
              <a:gd fmla="*/ 70 w 193" name="T66"/>
              <a:gd fmla="*/ 27 h 193" name="T67"/>
              <a:gd fmla="*/ 69 w 193" name="T68"/>
              <a:gd fmla="*/ 26 h 193" name="T69"/>
              <a:gd fmla="*/ 58 w 193" name="T70"/>
              <a:gd fmla="*/ 20 h 193" name="T71"/>
              <a:gd fmla="*/ 50 w 193" name="T72"/>
              <a:gd fmla="*/ 22 h 193" name="T73"/>
              <a:gd fmla="*/ 47 w 193" name="T74"/>
              <a:gd fmla="*/ 24 h 193" name="T75"/>
              <a:gd fmla="*/ 35 w 193" name="T76"/>
              <a:gd fmla="*/ 34 h 193" name="T77"/>
              <a:gd fmla="*/ 28 w 193" name="T78"/>
              <a:gd fmla="*/ 151 h 19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93" w="193">
                <a:moveTo>
                  <a:pt x="28" y="151"/>
                </a:moveTo>
                <a:cubicBezTo>
                  <a:pt x="4" y="175"/>
                  <a:pt x="4" y="175"/>
                  <a:pt x="4" y="175"/>
                </a:cubicBezTo>
                <a:cubicBezTo>
                  <a:pt x="0" y="179"/>
                  <a:pt x="0" y="185"/>
                  <a:pt x="4" y="189"/>
                </a:cubicBezTo>
                <a:cubicBezTo>
                  <a:pt x="8" y="193"/>
                  <a:pt x="14" y="193"/>
                  <a:pt x="18" y="189"/>
                </a:cubicBezTo>
                <a:cubicBezTo>
                  <a:pt x="42" y="165"/>
                  <a:pt x="42" y="165"/>
                  <a:pt x="42" y="165"/>
                </a:cubicBezTo>
                <a:cubicBezTo>
                  <a:pt x="76" y="193"/>
                  <a:pt x="127" y="190"/>
                  <a:pt x="159" y="158"/>
                </a:cubicBezTo>
                <a:cubicBezTo>
                  <a:pt x="163" y="154"/>
                  <a:pt x="166" y="150"/>
                  <a:pt x="169" y="146"/>
                </a:cubicBezTo>
                <a:cubicBezTo>
                  <a:pt x="171" y="143"/>
                  <a:pt x="171" y="143"/>
                  <a:pt x="171" y="143"/>
                </a:cubicBezTo>
                <a:cubicBezTo>
                  <a:pt x="172" y="141"/>
                  <a:pt x="173" y="138"/>
                  <a:pt x="173" y="135"/>
                </a:cubicBezTo>
                <a:cubicBezTo>
                  <a:pt x="173" y="131"/>
                  <a:pt x="171" y="127"/>
                  <a:pt x="167" y="124"/>
                </a:cubicBezTo>
                <a:cubicBezTo>
                  <a:pt x="166" y="123"/>
                  <a:pt x="166" y="123"/>
                  <a:pt x="166" y="123"/>
                </a:cubicBezTo>
                <a:cubicBezTo>
                  <a:pt x="161" y="120"/>
                  <a:pt x="157" y="117"/>
                  <a:pt x="153" y="115"/>
                </a:cubicBezTo>
                <a:cubicBezTo>
                  <a:pt x="164" y="112"/>
                  <a:pt x="173" y="106"/>
                  <a:pt x="182" y="97"/>
                </a:cubicBezTo>
                <a:cubicBezTo>
                  <a:pt x="185" y="94"/>
                  <a:pt x="188" y="91"/>
                  <a:pt x="190" y="88"/>
                </a:cubicBezTo>
                <a:cubicBezTo>
                  <a:pt x="191" y="86"/>
                  <a:pt x="191" y="86"/>
                  <a:pt x="191" y="86"/>
                </a:cubicBezTo>
                <a:cubicBezTo>
                  <a:pt x="192" y="85"/>
                  <a:pt x="193" y="83"/>
                  <a:pt x="193" y="81"/>
                </a:cubicBezTo>
                <a:cubicBezTo>
                  <a:pt x="193" y="77"/>
                  <a:pt x="191" y="74"/>
                  <a:pt x="189" y="72"/>
                </a:cubicBezTo>
                <a:cubicBezTo>
                  <a:pt x="186" y="71"/>
                  <a:pt x="186" y="71"/>
                  <a:pt x="186" y="71"/>
                </a:cubicBezTo>
                <a:cubicBezTo>
                  <a:pt x="180" y="67"/>
                  <a:pt x="174" y="64"/>
                  <a:pt x="167" y="62"/>
                </a:cubicBezTo>
                <a:cubicBezTo>
                  <a:pt x="169" y="61"/>
                  <a:pt x="170" y="59"/>
                  <a:pt x="172" y="57"/>
                </a:cubicBezTo>
                <a:cubicBezTo>
                  <a:pt x="184" y="46"/>
                  <a:pt x="189" y="31"/>
                  <a:pt x="190" y="17"/>
                </a:cubicBezTo>
                <a:cubicBezTo>
                  <a:pt x="190" y="16"/>
                  <a:pt x="190" y="14"/>
                  <a:pt x="190" y="13"/>
                </a:cubicBezTo>
                <a:cubicBezTo>
                  <a:pt x="190" y="8"/>
                  <a:pt x="185" y="3"/>
                  <a:pt x="180" y="3"/>
                </a:cubicBezTo>
                <a:cubicBezTo>
                  <a:pt x="177" y="3"/>
                  <a:pt x="177" y="3"/>
                  <a:pt x="177" y="3"/>
                </a:cubicBezTo>
                <a:cubicBezTo>
                  <a:pt x="162" y="4"/>
                  <a:pt x="147" y="9"/>
                  <a:pt x="136" y="21"/>
                </a:cubicBezTo>
                <a:cubicBezTo>
                  <a:pt x="134" y="23"/>
                  <a:pt x="132" y="24"/>
                  <a:pt x="131" y="26"/>
                </a:cubicBezTo>
                <a:cubicBezTo>
                  <a:pt x="129" y="19"/>
                  <a:pt x="126" y="13"/>
                  <a:pt x="122" y="6"/>
                </a:cubicBezTo>
                <a:cubicBezTo>
                  <a:pt x="121" y="4"/>
                  <a:pt x="121" y="4"/>
                  <a:pt x="121" y="4"/>
                </a:cubicBezTo>
                <a:cubicBezTo>
                  <a:pt x="119" y="2"/>
                  <a:pt x="116" y="0"/>
                  <a:pt x="112" y="0"/>
                </a:cubicBezTo>
                <a:cubicBezTo>
                  <a:pt x="110" y="0"/>
                  <a:pt x="109" y="1"/>
                  <a:pt x="107" y="2"/>
                </a:cubicBezTo>
                <a:cubicBezTo>
                  <a:pt x="106" y="2"/>
                  <a:pt x="105" y="3"/>
                  <a:pt x="105" y="3"/>
                </a:cubicBezTo>
                <a:cubicBezTo>
                  <a:pt x="101" y="6"/>
                  <a:pt x="99" y="8"/>
                  <a:pt x="96" y="11"/>
                </a:cubicBezTo>
                <a:cubicBezTo>
                  <a:pt x="87" y="20"/>
                  <a:pt x="81" y="29"/>
                  <a:pt x="78" y="40"/>
                </a:cubicBezTo>
                <a:cubicBezTo>
                  <a:pt x="76" y="36"/>
                  <a:pt x="73" y="32"/>
                  <a:pt x="70" y="27"/>
                </a:cubicBezTo>
                <a:cubicBezTo>
                  <a:pt x="69" y="26"/>
                  <a:pt x="69" y="26"/>
                  <a:pt x="69" y="26"/>
                </a:cubicBezTo>
                <a:cubicBezTo>
                  <a:pt x="66" y="22"/>
                  <a:pt x="62" y="20"/>
                  <a:pt x="58" y="20"/>
                </a:cubicBezTo>
                <a:cubicBezTo>
                  <a:pt x="55" y="20"/>
                  <a:pt x="52" y="21"/>
                  <a:pt x="50" y="22"/>
                </a:cubicBezTo>
                <a:cubicBezTo>
                  <a:pt x="49" y="23"/>
                  <a:pt x="48" y="24"/>
                  <a:pt x="47" y="24"/>
                </a:cubicBezTo>
                <a:cubicBezTo>
                  <a:pt x="43" y="27"/>
                  <a:pt x="39" y="30"/>
                  <a:pt x="35" y="34"/>
                </a:cubicBezTo>
                <a:cubicBezTo>
                  <a:pt x="3" y="66"/>
                  <a:pt x="0" y="117"/>
                  <a:pt x="28" y="151"/>
                </a:cubicBezTo>
                <a:close/>
              </a:path>
            </a:pathLst>
          </a:custGeom>
          <a:solidFill>
            <a:srgbClr val="A50021"/>
          </a:solidFill>
          <a:ln>
            <a:noFill/>
          </a:ln>
          <a:extLst/>
        </p:spPr>
        <p:txBody>
          <a:bodyPr anchor="t" anchorCtr="0" bIns="45720" compatLnSpc="1" lIns="91440" numCol="1" rIns="91440" tIns="45720" vert="horz" wrap="square">
            <a:prstTxWarp prst="textNoShape">
              <a:avLst/>
            </a:prstTxWarp>
          </a:bodyPr>
          <a:lstStyle/>
          <a:p>
            <a:endParaRPr altLang="en-US" lang="zh-CN"/>
          </a:p>
        </p:txBody>
      </p:sp>
      <p:cxnSp>
        <p:nvCxnSpPr>
          <p:cNvPr id="7" name="直接连接符 6"/>
          <p:cNvCxnSpPr/>
          <p:nvPr/>
        </p:nvCxnSpPr>
        <p:spPr>
          <a:xfrm>
            <a:off x="6660232" y="793812"/>
            <a:ext cx="2483768" cy="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1259633" y="1475923"/>
            <a:ext cx="216024" cy="375747"/>
          </a:xfrm>
          <a:prstGeom prst="rect">
            <a:avLst/>
          </a:prstGeom>
          <a:solidFill>
            <a:srgbClr val="A50021"/>
          </a:solidFill>
          <a:ln>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800">
              <a:latin charset="-122" pitchFamily="49" typeface="汉仪菱心体简"/>
              <a:ea charset="-122" pitchFamily="49" typeface="汉仪菱心体简"/>
            </a:endParaRPr>
          </a:p>
        </p:txBody>
      </p:sp>
      <p:cxnSp>
        <p:nvCxnSpPr>
          <p:cNvPr id="9" name="直接连接符 8"/>
          <p:cNvCxnSpPr/>
          <p:nvPr/>
        </p:nvCxnSpPr>
        <p:spPr>
          <a:xfrm flipH="1">
            <a:off x="6588224" y="695032"/>
            <a:ext cx="0" cy="139506"/>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flipH="1">
            <a:off x="6444208" y="555526"/>
            <a:ext cx="0" cy="279012"/>
          </a:xfrm>
          <a:prstGeom prst="line">
            <a:avLst/>
          </a:prstGeom>
          <a:ln w="19050">
            <a:solidFill>
              <a:srgbClr val="A5002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547664" y="1451560"/>
            <a:ext cx="3024336" cy="396240"/>
          </a:xfrm>
          <a:prstGeom prst="rect">
            <a:avLst/>
          </a:prstGeom>
          <a:noFill/>
        </p:spPr>
        <p:txBody>
          <a:bodyPr rtlCol="0" wrap="square">
            <a:spAutoFit/>
          </a:bodyPr>
          <a:lstStyle/>
          <a:p>
            <a:r>
              <a:rPr altLang="en-US" b="1" lang="zh-CN" smtClean="0" sz="2000">
                <a:solidFill>
                  <a:schemeClr val="tx1">
                    <a:lumMod val="85000"/>
                    <a:lumOff val="15000"/>
                  </a:schemeClr>
                </a:solidFill>
                <a:latin charset="-122" pitchFamily="34" typeface="微软雅黑"/>
                <a:ea charset="-122" pitchFamily="34" typeface="微软雅黑"/>
              </a:rPr>
              <a:t>趋势研究框架三大因素</a:t>
            </a:r>
          </a:p>
        </p:txBody>
      </p:sp>
      <p:sp>
        <p:nvSpPr>
          <p:cNvPr id="13" name="Freeform 14"/>
          <p:cNvSpPr>
            <a:spLocks noEditPoints="1"/>
          </p:cNvSpPr>
          <p:nvPr/>
        </p:nvSpPr>
        <p:spPr bwMode="auto">
          <a:xfrm>
            <a:off x="1642166" y="3219822"/>
            <a:ext cx="792088" cy="792088"/>
          </a:xfrm>
          <a:custGeom>
            <a:gdLst>
              <a:gd fmla="*/ 96 w 192" name="T0"/>
              <a:gd fmla="*/ 0 h 192" name="T1"/>
              <a:gd fmla="*/ 0 w 192" name="T2"/>
              <a:gd fmla="*/ 96 h 192" name="T3"/>
              <a:gd fmla="*/ 96 w 192" name="T4"/>
              <a:gd fmla="*/ 192 h 192" name="T5"/>
              <a:gd fmla="*/ 192 w 192" name="T6"/>
              <a:gd fmla="*/ 96 h 192" name="T7"/>
              <a:gd fmla="*/ 96 w 192" name="T8"/>
              <a:gd fmla="*/ 0 h 192" name="T9"/>
              <a:gd fmla="*/ 164 w 192" name="T10"/>
              <a:gd fmla="*/ 152 h 192" name="T11"/>
              <a:gd fmla="*/ 122 w 192" name="T12"/>
              <a:gd fmla="*/ 137 h 192" name="T13"/>
              <a:gd fmla="*/ 121 w 192" name="T14"/>
              <a:gd fmla="*/ 133 h 192" name="T15"/>
              <a:gd fmla="*/ 124 w 192" name="T16"/>
              <a:gd fmla="*/ 122 h 192" name="T17"/>
              <a:gd fmla="*/ 128 w 192" name="T18"/>
              <a:gd fmla="*/ 107 h 192" name="T19"/>
              <a:gd fmla="*/ 134 w 192" name="T20"/>
              <a:gd fmla="*/ 92 h 192" name="T21"/>
              <a:gd fmla="*/ 134 w 192" name="T22"/>
              <a:gd fmla="*/ 79 h 192" name="T23"/>
              <a:gd fmla="*/ 134 w 192" name="T24"/>
              <a:gd fmla="*/ 78 h 192" name="T25"/>
              <a:gd fmla="*/ 135 w 192" name="T26"/>
              <a:gd fmla="*/ 60 h 192" name="T27"/>
              <a:gd fmla="*/ 128 w 192" name="T28"/>
              <a:gd fmla="*/ 37 h 192" name="T29"/>
              <a:gd fmla="*/ 101 w 192" name="T30"/>
              <a:gd fmla="*/ 24 h 192" name="T31"/>
              <a:gd fmla="*/ 93 w 192" name="T32"/>
              <a:gd fmla="*/ 24 h 192" name="T33"/>
              <a:gd fmla="*/ 66 w 192" name="T34"/>
              <a:gd fmla="*/ 37 h 192" name="T35"/>
              <a:gd fmla="*/ 59 w 192" name="T36"/>
              <a:gd fmla="*/ 60 h 192" name="T37"/>
              <a:gd fmla="*/ 61 w 192" name="T38"/>
              <a:gd fmla="*/ 78 h 192" name="T39"/>
              <a:gd fmla="*/ 60 w 192" name="T40"/>
              <a:gd fmla="*/ 79 h 192" name="T41"/>
              <a:gd fmla="*/ 60 w 192" name="T42"/>
              <a:gd fmla="*/ 92 h 192" name="T43"/>
              <a:gd fmla="*/ 67 w 192" name="T44"/>
              <a:gd fmla="*/ 107 h 192" name="T45"/>
              <a:gd fmla="*/ 71 w 192" name="T46"/>
              <a:gd fmla="*/ 122 h 192" name="T47"/>
              <a:gd fmla="*/ 73 w 192" name="T48"/>
              <a:gd fmla="*/ 133 h 192" name="T49"/>
              <a:gd fmla="*/ 71 w 192" name="T50"/>
              <a:gd fmla="*/ 138 h 192" name="T51"/>
              <a:gd fmla="*/ 29 w 192" name="T52"/>
              <a:gd fmla="*/ 153 h 192" name="T53"/>
              <a:gd fmla="*/ 8 w 192" name="T54"/>
              <a:gd fmla="*/ 96 h 192" name="T55"/>
              <a:gd fmla="*/ 96 w 192" name="T56"/>
              <a:gd fmla="*/ 8 h 192" name="T57"/>
              <a:gd fmla="*/ 184 w 192" name="T58"/>
              <a:gd fmla="*/ 96 h 192" name="T59"/>
              <a:gd fmla="*/ 164 w 192" name="T60"/>
              <a:gd fmla="*/ 152 h 192"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192" w="192">
                <a:moveTo>
                  <a:pt x="96" y="0"/>
                </a:moveTo>
                <a:cubicBezTo>
                  <a:pt x="43" y="0"/>
                  <a:pt x="0" y="43"/>
                  <a:pt x="0" y="96"/>
                </a:cubicBezTo>
                <a:cubicBezTo>
                  <a:pt x="0" y="149"/>
                  <a:pt x="43" y="192"/>
                  <a:pt x="96" y="192"/>
                </a:cubicBezTo>
                <a:cubicBezTo>
                  <a:pt x="149" y="192"/>
                  <a:pt x="192" y="149"/>
                  <a:pt x="192" y="96"/>
                </a:cubicBezTo>
                <a:cubicBezTo>
                  <a:pt x="192" y="43"/>
                  <a:pt x="149" y="0"/>
                  <a:pt x="96" y="0"/>
                </a:cubicBezTo>
                <a:close/>
                <a:moveTo>
                  <a:pt x="164" y="152"/>
                </a:moveTo>
                <a:cubicBezTo>
                  <a:pt x="155" y="148"/>
                  <a:pt x="135" y="141"/>
                  <a:pt x="122" y="137"/>
                </a:cubicBezTo>
                <a:cubicBezTo>
                  <a:pt x="121" y="137"/>
                  <a:pt x="121" y="137"/>
                  <a:pt x="121" y="133"/>
                </a:cubicBezTo>
                <a:cubicBezTo>
                  <a:pt x="121" y="129"/>
                  <a:pt x="122" y="125"/>
                  <a:pt x="124" y="122"/>
                </a:cubicBezTo>
                <a:cubicBezTo>
                  <a:pt x="125" y="118"/>
                  <a:pt x="127" y="112"/>
                  <a:pt x="128" y="107"/>
                </a:cubicBezTo>
                <a:cubicBezTo>
                  <a:pt x="130" y="105"/>
                  <a:pt x="132" y="100"/>
                  <a:pt x="134" y="92"/>
                </a:cubicBezTo>
                <a:cubicBezTo>
                  <a:pt x="136" y="85"/>
                  <a:pt x="135" y="82"/>
                  <a:pt x="134" y="79"/>
                </a:cubicBezTo>
                <a:cubicBezTo>
                  <a:pt x="134" y="79"/>
                  <a:pt x="134" y="79"/>
                  <a:pt x="134" y="78"/>
                </a:cubicBezTo>
                <a:cubicBezTo>
                  <a:pt x="133" y="77"/>
                  <a:pt x="134" y="68"/>
                  <a:pt x="135" y="60"/>
                </a:cubicBezTo>
                <a:cubicBezTo>
                  <a:pt x="136" y="56"/>
                  <a:pt x="135" y="45"/>
                  <a:pt x="128" y="37"/>
                </a:cubicBezTo>
                <a:cubicBezTo>
                  <a:pt x="124" y="31"/>
                  <a:pt x="116" y="25"/>
                  <a:pt x="101" y="24"/>
                </a:cubicBezTo>
                <a:cubicBezTo>
                  <a:pt x="93" y="24"/>
                  <a:pt x="93" y="24"/>
                  <a:pt x="93" y="24"/>
                </a:cubicBezTo>
                <a:cubicBezTo>
                  <a:pt x="79" y="25"/>
                  <a:pt x="70" y="31"/>
                  <a:pt x="66" y="37"/>
                </a:cubicBezTo>
                <a:cubicBezTo>
                  <a:pt x="60" y="45"/>
                  <a:pt x="58" y="56"/>
                  <a:pt x="59" y="60"/>
                </a:cubicBezTo>
                <a:cubicBezTo>
                  <a:pt x="61" y="68"/>
                  <a:pt x="61" y="77"/>
                  <a:pt x="61" y="78"/>
                </a:cubicBezTo>
                <a:cubicBezTo>
                  <a:pt x="61" y="79"/>
                  <a:pt x="61" y="79"/>
                  <a:pt x="60" y="79"/>
                </a:cubicBezTo>
                <a:cubicBezTo>
                  <a:pt x="60" y="82"/>
                  <a:pt x="59" y="85"/>
                  <a:pt x="60" y="92"/>
                </a:cubicBezTo>
                <a:cubicBezTo>
                  <a:pt x="62" y="100"/>
                  <a:pt x="65" y="105"/>
                  <a:pt x="67" y="107"/>
                </a:cubicBezTo>
                <a:cubicBezTo>
                  <a:pt x="67" y="112"/>
                  <a:pt x="69" y="118"/>
                  <a:pt x="71" y="122"/>
                </a:cubicBezTo>
                <a:cubicBezTo>
                  <a:pt x="72" y="124"/>
                  <a:pt x="73" y="128"/>
                  <a:pt x="73" y="133"/>
                </a:cubicBezTo>
                <a:cubicBezTo>
                  <a:pt x="73" y="137"/>
                  <a:pt x="72" y="137"/>
                  <a:pt x="71" y="138"/>
                </a:cubicBezTo>
                <a:cubicBezTo>
                  <a:pt x="58" y="142"/>
                  <a:pt x="37" y="149"/>
                  <a:pt x="29" y="153"/>
                </a:cubicBezTo>
                <a:cubicBezTo>
                  <a:pt x="16" y="137"/>
                  <a:pt x="8" y="117"/>
                  <a:pt x="8" y="96"/>
                </a:cubicBezTo>
                <a:cubicBezTo>
                  <a:pt x="8" y="47"/>
                  <a:pt x="48" y="8"/>
                  <a:pt x="96" y="8"/>
                </a:cubicBezTo>
                <a:cubicBezTo>
                  <a:pt x="145" y="8"/>
                  <a:pt x="184" y="47"/>
                  <a:pt x="184" y="96"/>
                </a:cubicBezTo>
                <a:cubicBezTo>
                  <a:pt x="184" y="117"/>
                  <a:pt x="177" y="137"/>
                  <a:pt x="164" y="152"/>
                </a:cubicBezTo>
                <a:close/>
              </a:path>
            </a:pathLst>
          </a:custGeom>
          <a:solidFill>
            <a:schemeClr val="tx1">
              <a:lumMod val="75000"/>
              <a:lumOff val="25000"/>
            </a:schemeClr>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14" name="TextBox 13"/>
          <p:cNvSpPr txBox="1"/>
          <p:nvPr/>
        </p:nvSpPr>
        <p:spPr>
          <a:xfrm>
            <a:off x="1763043" y="2202418"/>
            <a:ext cx="720725" cy="365760"/>
          </a:xfrm>
          <a:prstGeom prst="rect">
            <a:avLst/>
          </a:prstGeom>
          <a:noFill/>
        </p:spPr>
        <p:txBody>
          <a:bodyPr rtlCol="0" wrap="square">
            <a:spAutoFit/>
          </a:bodyPr>
          <a:lstStyle/>
          <a:p>
            <a:r>
              <a:rPr altLang="en-US" lang="zh-CN">
                <a:solidFill>
                  <a:srgbClr val="A50021"/>
                </a:solidFill>
                <a:latin charset="-122" pitchFamily="34" typeface="微软雅黑"/>
                <a:ea charset="-122" pitchFamily="34" typeface="微软雅黑"/>
              </a:rPr>
              <a:t>社会</a:t>
            </a:r>
          </a:p>
        </p:txBody>
      </p:sp>
      <p:cxnSp>
        <p:nvCxnSpPr>
          <p:cNvPr id="16" name="直接连接符 15"/>
          <p:cNvCxnSpPr/>
          <p:nvPr/>
        </p:nvCxnSpPr>
        <p:spPr>
          <a:xfrm flipH="1">
            <a:off x="3347864" y="2202418"/>
            <a:ext cx="0" cy="2061520"/>
          </a:xfrm>
          <a:prstGeom prst="line">
            <a:avLst/>
          </a:prstGeom>
          <a:ln w="12700">
            <a:solidFill>
              <a:schemeClr val="tx1">
                <a:lumMod val="85000"/>
                <a:lumOff val="1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flipH="1">
            <a:off x="5868144" y="2202418"/>
            <a:ext cx="0" cy="2061520"/>
          </a:xfrm>
          <a:prstGeom prst="line">
            <a:avLst/>
          </a:prstGeom>
          <a:ln w="12700">
            <a:solidFill>
              <a:schemeClr val="tx1">
                <a:lumMod val="85000"/>
                <a:lumOff val="15000"/>
              </a:schemeClr>
            </a:solidFill>
            <a:prstDash val="dash"/>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115616" y="2571750"/>
            <a:ext cx="1980219" cy="518160"/>
          </a:xfrm>
          <a:prstGeom prst="rect">
            <a:avLst/>
          </a:prstGeom>
          <a:noFill/>
        </p:spPr>
        <p:txBody>
          <a:bodyPr rtlCol="0" wrap="square">
            <a:spAutoFit/>
          </a:bodyPr>
          <a:lstStyle/>
          <a:p>
            <a:r>
              <a:rPr altLang="en-US" lang="zh-CN" sz="1400">
                <a:latin charset="-122" pitchFamily="34" typeface="微软雅黑"/>
                <a:ea charset="-122" pitchFamily="34" typeface="微软雅黑"/>
              </a:rPr>
              <a:t>着眼于一个市场的文化、生活方式和政治层面</a:t>
            </a:r>
          </a:p>
        </p:txBody>
      </p:sp>
      <p:sp>
        <p:nvSpPr>
          <p:cNvPr id="21" name="TextBox 20"/>
          <p:cNvSpPr txBox="1"/>
          <p:nvPr/>
        </p:nvSpPr>
        <p:spPr>
          <a:xfrm>
            <a:off x="4283323" y="2202418"/>
            <a:ext cx="720725" cy="365760"/>
          </a:xfrm>
          <a:prstGeom prst="rect">
            <a:avLst/>
          </a:prstGeom>
          <a:noFill/>
        </p:spPr>
        <p:txBody>
          <a:bodyPr rtlCol="0" wrap="square">
            <a:spAutoFit/>
          </a:bodyPr>
          <a:lstStyle/>
          <a:p>
            <a:r>
              <a:rPr altLang="en-US" lang="zh-CN" smtClean="0">
                <a:solidFill>
                  <a:srgbClr val="A50021"/>
                </a:solidFill>
                <a:latin charset="-122" pitchFamily="34" typeface="微软雅黑"/>
                <a:ea charset="-122" pitchFamily="34" typeface="微软雅黑"/>
              </a:rPr>
              <a:t>经济</a:t>
            </a:r>
          </a:p>
        </p:txBody>
      </p:sp>
      <p:sp>
        <p:nvSpPr>
          <p:cNvPr id="22" name="TextBox 21"/>
          <p:cNvSpPr txBox="1"/>
          <p:nvPr/>
        </p:nvSpPr>
        <p:spPr>
          <a:xfrm>
            <a:off x="3635896" y="2571750"/>
            <a:ext cx="1980219" cy="518160"/>
          </a:xfrm>
          <a:prstGeom prst="rect">
            <a:avLst/>
          </a:prstGeom>
          <a:noFill/>
        </p:spPr>
        <p:txBody>
          <a:bodyPr rtlCol="0" wrap="square">
            <a:spAutoFit/>
          </a:bodyPr>
          <a:lstStyle/>
          <a:p>
            <a:r>
              <a:rPr altLang="en-US" lang="zh-CN" smtClean="0" sz="1400">
                <a:latin charset="-122" pitchFamily="34" typeface="微软雅黑"/>
                <a:ea charset="-122" pitchFamily="34" typeface="微软雅黑"/>
              </a:rPr>
              <a:t>侧重于市场购买力和购买焦点</a:t>
            </a:r>
          </a:p>
        </p:txBody>
      </p:sp>
      <p:grpSp>
        <p:nvGrpSpPr>
          <p:cNvPr id="23" name="组合 22"/>
          <p:cNvGrpSpPr/>
          <p:nvPr/>
        </p:nvGrpSpPr>
        <p:grpSpPr>
          <a:xfrm>
            <a:off x="4265642" y="3291830"/>
            <a:ext cx="720725" cy="720725"/>
            <a:chOff x="2414588" y="2341563"/>
            <a:chExt cx="720725" cy="720725"/>
          </a:xfrm>
          <a:solidFill>
            <a:schemeClr val="tx1">
              <a:lumMod val="75000"/>
              <a:lumOff val="25000"/>
            </a:schemeClr>
          </a:solidFill>
        </p:grpSpPr>
        <p:sp>
          <p:nvSpPr>
            <p:cNvPr id="24" name="Freeform 52"/>
            <p:cNvSpPr/>
            <p:nvPr/>
          </p:nvSpPr>
          <p:spPr bwMode="auto">
            <a:xfrm>
              <a:off x="2414588" y="2341563"/>
              <a:ext cx="720725" cy="627063"/>
            </a:xfrm>
            <a:custGeom>
              <a:gdLst>
                <a:gd fmla="*/ 74 w 454" name="T0"/>
                <a:gd fmla="*/ 307 h 395" name="T1"/>
                <a:gd fmla="*/ 130 w 454" name="T2"/>
                <a:gd fmla="*/ 345 h 395" name="T3"/>
                <a:gd fmla="*/ 225 w 454" name="T4"/>
                <a:gd fmla="*/ 213 h 395" name="T5"/>
                <a:gd fmla="*/ 310 w 454" name="T6"/>
                <a:gd fmla="*/ 279 h 395" name="T7"/>
                <a:gd fmla="*/ 454 w 454" name="T8"/>
                <a:gd fmla="*/ 71 h 395" name="T9"/>
                <a:gd fmla="*/ 454 w 454" name="T10"/>
                <a:gd fmla="*/ 0 h 395" name="T11"/>
                <a:gd fmla="*/ 0 w 454" name="T12"/>
                <a:gd fmla="*/ 0 h 395" name="T13"/>
                <a:gd fmla="*/ 0 w 454" name="T14"/>
                <a:gd fmla="*/ 395 h 395" name="T15"/>
                <a:gd fmla="*/ 74 w 454" name="T16"/>
                <a:gd fmla="*/ 307 h 39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95" w="452">
                  <a:moveTo>
                    <a:pt x="74" y="307"/>
                  </a:moveTo>
                  <a:lnTo>
                    <a:pt x="130" y="345"/>
                  </a:lnTo>
                  <a:lnTo>
                    <a:pt x="225" y="213"/>
                  </a:lnTo>
                  <a:lnTo>
                    <a:pt x="310" y="279"/>
                  </a:lnTo>
                  <a:lnTo>
                    <a:pt x="454" y="71"/>
                  </a:lnTo>
                  <a:lnTo>
                    <a:pt x="454" y="0"/>
                  </a:lnTo>
                  <a:lnTo>
                    <a:pt x="0" y="0"/>
                  </a:lnTo>
                  <a:lnTo>
                    <a:pt x="0" y="395"/>
                  </a:lnTo>
                  <a:lnTo>
                    <a:pt x="74" y="307"/>
                  </a:lnTo>
                  <a:close/>
                </a:path>
              </a:pathLst>
            </a:custGeom>
            <a:grpFill/>
            <a:ln w="9525">
              <a:noFill/>
              <a:round/>
            </a:ln>
            <a:extLst/>
          </p:spPr>
          <p:txBody>
            <a:bodyPr anchor="t" anchorCtr="0" bIns="45720" compatLnSpc="1" lIns="91440" numCol="1" rIns="91440" tIns="45720" vert="horz" wrap="square">
              <a:prstTxWarp prst="textNoShape">
                <a:avLst/>
              </a:prstTxWarp>
            </a:bodyPr>
            <a:lstStyle/>
            <a:p>
              <a:endParaRPr altLang="en-US" lang="zh-CN"/>
            </a:p>
          </p:txBody>
        </p:sp>
        <p:sp>
          <p:nvSpPr>
            <p:cNvPr id="25" name="Freeform 53"/>
            <p:cNvSpPr/>
            <p:nvPr/>
          </p:nvSpPr>
          <p:spPr bwMode="auto">
            <a:xfrm>
              <a:off x="2414588" y="2506663"/>
              <a:ext cx="720725" cy="555625"/>
            </a:xfrm>
            <a:custGeom>
              <a:gdLst>
                <a:gd fmla="*/ 315 w 454" name="T0"/>
                <a:gd fmla="*/ 203 h 350" name="T1"/>
                <a:gd fmla="*/ 230 w 454" name="T2"/>
                <a:gd fmla="*/ 135 h 350" name="T3"/>
                <a:gd fmla="*/ 135 w 454" name="T4"/>
                <a:gd fmla="*/ 267 h 350" name="T5"/>
                <a:gd fmla="*/ 78 w 454" name="T6"/>
                <a:gd fmla="*/ 230 h 350" name="T7"/>
                <a:gd fmla="*/ 0 w 454" name="T8"/>
                <a:gd fmla="*/ 319 h 350" name="T9"/>
                <a:gd fmla="*/ 0 w 454" name="T10"/>
                <a:gd fmla="*/ 350 h 350" name="T11"/>
                <a:gd fmla="*/ 454 w 454" name="T12"/>
                <a:gd fmla="*/ 350 h 350" name="T13"/>
                <a:gd fmla="*/ 454 w 454" name="T14"/>
                <a:gd fmla="*/ 0 h 350" name="T15"/>
                <a:gd fmla="*/ 315 w 454" name="T16"/>
                <a:gd fmla="*/ 203 h 35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50" w="452">
                  <a:moveTo>
                    <a:pt x="315" y="203"/>
                  </a:moveTo>
                  <a:lnTo>
                    <a:pt x="230" y="135"/>
                  </a:lnTo>
                  <a:lnTo>
                    <a:pt x="135" y="267"/>
                  </a:lnTo>
                  <a:lnTo>
                    <a:pt x="78" y="230"/>
                  </a:lnTo>
                  <a:lnTo>
                    <a:pt x="0" y="319"/>
                  </a:lnTo>
                  <a:lnTo>
                    <a:pt x="0" y="350"/>
                  </a:lnTo>
                  <a:lnTo>
                    <a:pt x="454" y="350"/>
                  </a:lnTo>
                  <a:lnTo>
                    <a:pt x="454" y="0"/>
                  </a:lnTo>
                  <a:lnTo>
                    <a:pt x="315" y="203"/>
                  </a:lnTo>
                  <a:close/>
                </a:path>
              </a:pathLst>
            </a:custGeom>
            <a:grpFill/>
            <a:ln w="9525">
              <a:noFill/>
              <a:round/>
            </a:ln>
            <a:extLst/>
          </p:spPr>
          <p:txBody>
            <a:bodyPr anchor="t" anchorCtr="0" bIns="45720" compatLnSpc="1" lIns="91440" numCol="1" rIns="91440" tIns="45720" vert="horz" wrap="square">
              <a:prstTxWarp prst="textNoShape">
                <a:avLst/>
              </a:prstTxWarp>
            </a:bodyPr>
            <a:lstStyle/>
            <a:p>
              <a:endParaRPr altLang="en-US" lang="zh-CN"/>
            </a:p>
          </p:txBody>
        </p:sp>
      </p:grpSp>
      <p:sp>
        <p:nvSpPr>
          <p:cNvPr id="27" name="TextBox 26"/>
          <p:cNvSpPr txBox="1"/>
          <p:nvPr/>
        </p:nvSpPr>
        <p:spPr>
          <a:xfrm>
            <a:off x="6084168" y="2571750"/>
            <a:ext cx="1980219" cy="518160"/>
          </a:xfrm>
          <a:prstGeom prst="rect">
            <a:avLst/>
          </a:prstGeom>
          <a:noFill/>
        </p:spPr>
        <p:txBody>
          <a:bodyPr rtlCol="0" wrap="square">
            <a:spAutoFit/>
          </a:bodyPr>
          <a:lstStyle/>
          <a:p>
            <a:r>
              <a:rPr altLang="en-US" lang="zh-CN" smtClean="0" sz="1400">
                <a:latin charset="-122" pitchFamily="34" typeface="微软雅黑"/>
                <a:ea charset="-122" pitchFamily="34" typeface="微软雅黑"/>
              </a:rPr>
              <a:t>概括了技术在一个细分领域中的新应用优势</a:t>
            </a:r>
          </a:p>
        </p:txBody>
      </p:sp>
      <p:sp>
        <p:nvSpPr>
          <p:cNvPr id="28" name="TextBox 27"/>
          <p:cNvSpPr txBox="1"/>
          <p:nvPr/>
        </p:nvSpPr>
        <p:spPr>
          <a:xfrm>
            <a:off x="6709163" y="2202418"/>
            <a:ext cx="720725" cy="365760"/>
          </a:xfrm>
          <a:prstGeom prst="rect">
            <a:avLst/>
          </a:prstGeom>
          <a:noFill/>
        </p:spPr>
        <p:txBody>
          <a:bodyPr rtlCol="0" wrap="square">
            <a:spAutoFit/>
          </a:bodyPr>
          <a:lstStyle/>
          <a:p>
            <a:r>
              <a:rPr altLang="en-US" lang="zh-CN" smtClean="0">
                <a:solidFill>
                  <a:srgbClr val="A50021"/>
                </a:solidFill>
                <a:latin charset="-122" pitchFamily="34" typeface="微软雅黑"/>
                <a:ea charset="-122" pitchFamily="34" typeface="微软雅黑"/>
              </a:rPr>
              <a:t>技术</a:t>
            </a:r>
          </a:p>
        </p:txBody>
      </p:sp>
      <p:pic>
        <p:nvPicPr>
          <p:cNvPr descr="http://davidboyero.com/wp-content/themes/boyero/images/work@2x.png" id="29" name="Picture 16"/>
          <p:cNvPicPr>
            <a:picLocks noChangeArrowheads="1" noChangeAspect="1"/>
          </p:cNvPicPr>
          <p:nvPr/>
        </p:nvPicPr>
        <p:blipFill>
          <a:blip r:embed="rId2">
            <a:grayscl/>
            <a:extLst>
              <a:ext uri="{28A0092B-C50C-407E-A947-70E740481C1C}">
                <a14:useLocalDpi val="0"/>
              </a:ext>
            </a:extLst>
          </a:blip>
          <a:srcRect b="15522" l="46380" r="29615" t="15522"/>
          <a:stretch>
            <a:fillRect/>
          </a:stretch>
        </p:blipFill>
        <p:spPr bwMode="auto">
          <a:xfrm>
            <a:off x="6514247" y="3075806"/>
            <a:ext cx="1243853" cy="1150913"/>
          </a:xfrm>
          <a:prstGeom prst="rect">
            <a:avLst/>
          </a:prstGeom>
          <a:noFill/>
          <a:extLst>
            <a:ext uri="{909E8E84-426E-40DD-AFC4-6F175D3DCCD1}">
              <a14:hiddenFill>
                <a:solidFill>
                  <a:srgbClr val="FFFFFF"/>
                </a:solidFill>
              </a14:hiddenFill>
            </a:ext>
          </a:extLst>
        </p:spPr>
      </p:pic>
    </p:spTree>
    <p:extLst>
      <p:ext uri="{BB962C8B-B14F-4D97-AF65-F5344CB8AC3E}">
        <p14:creationId val="2872277443"/>
      </p:ext>
    </p:extLst>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
  <PresentationFormat>On-screen Show (16:9)</PresentationFormat>
  <Paragraphs>121</Paragraphs>
  <Slides>19</Slides>
  <Notes>3</Notes>
  <TotalTime>0</TotalTime>
  <HiddenSlides>0</HiddenSlides>
  <MMClips>0</MMClips>
  <ScaleCrop>0</ScaleCrop>
  <HeadingPairs>
    <vt:vector baseType="variant" size="6">
      <vt:variant>
        <vt:lpstr>Fonts used</vt:lpstr>
      </vt:variant>
      <vt:variant>
        <vt:i4>5</vt:i4>
      </vt:variant>
      <vt:variant>
        <vt:lpstr>Theme</vt:lpstr>
      </vt:variant>
      <vt:variant>
        <vt:i4>1</vt:i4>
      </vt:variant>
      <vt:variant>
        <vt:lpstr>Slide Titles</vt:lpstr>
      </vt:variant>
      <vt:variant>
        <vt:i4>19</vt:i4>
      </vt:variant>
    </vt:vector>
  </HeadingPairs>
  <TitlesOfParts>
    <vt:vector baseType="lpstr" size="25">
      <vt:lpstr>Arial</vt:lpstr>
      <vt:lpstr>Calibri</vt:lpstr>
      <vt:lpstr>Calibri Light</vt:lpstr>
      <vt:lpstr>微软雅黑</vt:lpstr>
      <vt:lpstr>汉仪菱心体简</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2021-08-22T12:06:53Z</dcterms:created>
  <cp:lastPrinted>2021-08-22T12:06:53Z</cp:lastPrinted>
  <dcterms:modified xsi:type="dcterms:W3CDTF">2021-08-22T05:38:23Z</dcterms:modified>
  <cp:revision>1</cp:revision>
</cp:coreProperties>
</file>