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7" r:id="rId6"/>
    <p:sldId id="269" r:id="rId7"/>
    <p:sldId id="263" r:id="rId8"/>
    <p:sldId id="267" r:id="rId9"/>
    <p:sldId id="268" r:id="rId10"/>
    <p:sldId id="259" r:id="rId11"/>
    <p:sldId id="264" r:id="rId12"/>
    <p:sldId id="270" r:id="rId13"/>
    <p:sldId id="272" r:id="rId14"/>
    <p:sldId id="7143" r:id="rId15"/>
    <p:sldId id="271" r:id="rId16"/>
    <p:sldId id="260" r:id="rId17"/>
    <p:sldId id="275" r:id="rId18"/>
    <p:sldId id="265" r:id="rId19"/>
    <p:sldId id="274" r:id="rId20"/>
    <p:sldId id="262" r:id="rId21"/>
    <p:sldId id="7142" r:id="rId22"/>
    <p:sldId id="266" r:id="rId23"/>
    <p:sldId id="276" r:id="rId24"/>
    <p:sldId id="279"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7.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1AD24-05EA-4D86-90B6-BB206B7F3216}"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530DC-2B44-43AC-94BA-46BB32FAE43E}" type="slidenum">
              <a:rPr lang="zh-CN" altLang="en-US" smtClean="0"/>
              <a:t>‹#›</a:t>
            </a:fld>
            <a:endParaRPr lang="zh-CN" altLang="en-US"/>
          </a:p>
        </p:txBody>
      </p:sp>
    </p:spTree>
    <p:extLst>
      <p:ext uri="{BB962C8B-B14F-4D97-AF65-F5344CB8AC3E}">
        <p14:creationId val="53748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A2891749-67FB-41E8-9DA4-98F9EB53B71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0568177-F8E0-4E8E-A5D3-9D8F8C5A0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E362E6C-4E5A-48B3-9E49-D06B849B1739}"/>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3B6573B4-A3B4-499F-A3E2-C4A1C57909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D090C3-2C22-4FDB-922D-6493A2429BC5}"/>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1421537269"/>
      </p:ext>
    </p:extLst>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613FA1D-368A-4733-A0A0-AE121133CF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928A32-105D-4669-956D-65654588A0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CEB4AA4-6F74-4423-9A80-9E8BB180EBF4}"/>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5B82F8D3-4569-4B57-8B32-A72C25CB79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671F0A-AD45-466B-98B1-098AFE9B0608}"/>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2974080744"/>
      </p:ext>
    </p:extLst>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FB8AC72-B001-4521-A579-16CAEE38038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8772A5A-9D47-48FF-BDC8-8D0851F3561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753AD1-32EC-4987-8BF4-196EED94B937}"/>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341E1176-F4B5-4C56-B548-7EEA3BE76D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08E543-2E4F-4D85-94EA-47993E18A340}"/>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1624685189"/>
      </p:ext>
    </p:extLst>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71925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25400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511373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82317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82764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10188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31225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63144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80681E8-FE26-4958-9FA6-3D73890EE2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3B4BDE-A5D8-4E9D-85AD-4FBFBEABF36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DACEFD-35A7-4F8F-B9D8-FDDC1C6F1235}"/>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475D39DA-AD12-415C-BDF8-BF99A12C1F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EF4E0E-AD7D-40A8-816A-94C2661E835D}"/>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3739150095"/>
      </p:ext>
    </p:extLst>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431347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886785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31139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1F9CC7A-0AEF-46E2-ACD0-76B80974CE1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D5A70D-B635-4E28-AB1E-9080AF80A8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079D45-3687-416B-8F3C-2B73C58C1CFA}"/>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1039E1BC-243A-437F-B7C7-A5A389F324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34B54A-646D-4D36-8020-AE2E0007DCF4}"/>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608591202"/>
      </p:ext>
    </p:extLst>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D02F744-D805-4950-9907-881E80BE49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29EA21-DBB1-403E-85B4-9799B297AC0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C1C80E5-738E-421A-A844-59C85174224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A2A259-3A61-4FDE-9539-670D3F7538A6}"/>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6" name="页脚占位符 5">
            <a:extLst>
              <a:ext uri="{FF2B5EF4-FFF2-40B4-BE49-F238E27FC236}">
                <a16:creationId xmlns:a16="http://schemas.microsoft.com/office/drawing/2014/main" id="{6AB930AC-FF72-4600-BD93-60C72FF49E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993968-7CE9-41B9-AD66-783FB14CC7C7}"/>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423376341"/>
      </p:ext>
    </p:extLst>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50CDFEB-A2F7-4719-BA0C-B67C524BE9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45A5FA1-6867-41C4-A6BA-86893B72E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2CE2E7-E054-4A9B-AFF7-C4DFADEF8CF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48EA815-A88A-4F56-A3BE-7ED0088CF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6141B8-4278-4F5D-B2E4-C6668307FB0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2E50E5-5E2F-4EFA-A36C-ECF38EE69E98}"/>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8" name="页脚占位符 7">
            <a:extLst>
              <a:ext uri="{FF2B5EF4-FFF2-40B4-BE49-F238E27FC236}">
                <a16:creationId xmlns:a16="http://schemas.microsoft.com/office/drawing/2014/main" id="{BBAD31CE-AC2F-4D1F-9647-2C10826F16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98FF855-0559-4B01-945A-48A053CDE98A}"/>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3775923448"/>
      </p:ext>
    </p:extLst>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82FA11C-F386-4A4C-9B4A-ED412C36DF3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35B45AA-4A3C-45CA-B68E-0256DBD78B2A}"/>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4" name="页脚占位符 3">
            <a:extLst>
              <a:ext uri="{FF2B5EF4-FFF2-40B4-BE49-F238E27FC236}">
                <a16:creationId xmlns:a16="http://schemas.microsoft.com/office/drawing/2014/main" id="{02B75D16-132B-4EBE-B091-C67FC6B1736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26D82E2-1185-4A25-9D06-718F6B259613}"/>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1974801586"/>
      </p:ext>
    </p:extLst>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86DA84A-E5F0-49FF-8EE9-2ED9BB4629F3}"/>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3" name="页脚占位符 2">
            <a:extLst>
              <a:ext uri="{FF2B5EF4-FFF2-40B4-BE49-F238E27FC236}">
                <a16:creationId xmlns:a16="http://schemas.microsoft.com/office/drawing/2014/main" id="{C5F0CDAC-15BB-40BB-B7AE-FF18BA569E8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08AA648-35B2-4B52-9C95-DA5C53F1B270}"/>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2924636670"/>
      </p:ext>
    </p:extLst>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643360E-8CF1-4D5A-97B8-8789FC8A78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2F11217-F241-452B-A326-60578A375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24D906-E464-4391-B309-C073FF6A8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4DF3AF8-541D-49D1-BAF7-FEB4EE1F6A8A}"/>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6" name="页脚占位符 5">
            <a:extLst>
              <a:ext uri="{FF2B5EF4-FFF2-40B4-BE49-F238E27FC236}">
                <a16:creationId xmlns:a16="http://schemas.microsoft.com/office/drawing/2014/main" id="{51248249-A49C-461F-852B-8EE4B14F7D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C12A32-E66C-4D9E-B43E-D5F284201777}"/>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2746907698"/>
      </p:ext>
    </p:extLst>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60844CF-3B9B-46E2-8EF3-8F0067D8813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D5AB6D-8C57-46EE-9686-1EC3B3FFB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ABD334B-9BEE-4AFE-8C62-ABE09C274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B21A43-CC26-41A8-B278-5D101015FE70}"/>
              </a:ext>
            </a:extLst>
          </p:cNvPr>
          <p:cNvSpPr>
            <a:spLocks noGrp="1"/>
          </p:cNvSpPr>
          <p:nvPr>
            <p:ph type="dt" sz="half" idx="10"/>
          </p:nvPr>
        </p:nvSpPr>
        <p:spPr/>
        <p:txBody>
          <a:bodyPr/>
          <a:lstStyle/>
          <a:p>
            <a:fld id="{BE213C05-BB7B-4664-BD72-5E954704DD7F}" type="datetimeFigureOut">
              <a:rPr lang="zh-CN" altLang="en-US" smtClean="0"/>
              <a:t>2021/1/11</a:t>
            </a:fld>
            <a:endParaRPr lang="zh-CN" altLang="en-US"/>
          </a:p>
        </p:txBody>
      </p:sp>
      <p:sp>
        <p:nvSpPr>
          <p:cNvPr id="6" name="页脚占位符 5">
            <a:extLst>
              <a:ext uri="{FF2B5EF4-FFF2-40B4-BE49-F238E27FC236}">
                <a16:creationId xmlns:a16="http://schemas.microsoft.com/office/drawing/2014/main" id="{CA8780E7-46B0-417C-8D1A-4AF5AF2146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30A4CF-210D-416F-A628-0993F9C5F464}"/>
              </a:ext>
            </a:extLst>
          </p:cNvPr>
          <p:cNvSpPr>
            <a:spLocks noGrp="1"/>
          </p:cNvSpPr>
          <p:nvPr>
            <p:ph type="sldNum" sz="quarter" idx="12"/>
          </p:nvPr>
        </p:nvSpPr>
        <p:spPr/>
        <p:txBody>
          <a:bodyPr/>
          <a:lstStyle/>
          <a:p>
            <a:fld id="{2046F966-7A9A-4853-A71A-6363F236EF76}" type="slidenum">
              <a:rPr lang="zh-CN" altLang="en-US" smtClean="0"/>
              <a:t>‹#›</a:t>
            </a:fld>
            <a:endParaRPr lang="zh-CN" altLang="en-US"/>
          </a:p>
        </p:txBody>
      </p:sp>
    </p:spTree>
    <p:extLst>
      <p:ext uri="{BB962C8B-B14F-4D97-AF65-F5344CB8AC3E}">
        <p14:creationId val="2453569563"/>
      </p:ext>
    </p:extLst>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17EA490-402D-4F33-B1C1-2306FBFB5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360007-66D2-43F1-B02D-56FF63954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463F38-370D-4E36-8B8D-C8D74EA61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13C05-BB7B-4664-BD72-5E954704DD7F}" type="datetimeFigureOut">
              <a:rPr lang="zh-CN" altLang="en-US" smtClean="0"/>
              <a:t>2021/1/11</a:t>
            </a:fld>
            <a:endParaRPr lang="zh-CN" altLang="en-US"/>
          </a:p>
        </p:txBody>
      </p:sp>
      <p:sp>
        <p:nvSpPr>
          <p:cNvPr id="5" name="页脚占位符 4">
            <a:extLst>
              <a:ext uri="{FF2B5EF4-FFF2-40B4-BE49-F238E27FC236}">
                <a16:creationId xmlns:a16="http://schemas.microsoft.com/office/drawing/2014/main" id="{688672CD-3E81-4DB4-B9A2-F934DB410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A65FA16-C14A-48BB-81C0-CDBBF1380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6F966-7A9A-4853-A71A-6363F236EF76}" type="slidenum">
              <a:rPr lang="zh-CN" altLang="en-US" smtClean="0"/>
              <a:t>‹#›</a:t>
            </a:fld>
            <a:endParaRPr lang="zh-CN" altLang="en-US"/>
          </a:p>
        </p:txBody>
      </p:sp>
    </p:spTree>
    <p:extLst>
      <p:ext uri="{BB962C8B-B14F-4D97-AF65-F5344CB8AC3E}">
        <p14:creationId val="179001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2418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19" Target="../tags/tag15.xml" Type="http://schemas.openxmlformats.org/officeDocument/2006/relationships/tags"/><Relationship Id="rId2" Target="../media/image1.jpeg" Type="http://schemas.openxmlformats.org/officeDocument/2006/relationships/image"/><Relationship Id="rId20" Target="../tags/tag16.xml" Type="http://schemas.openxmlformats.org/officeDocument/2006/relationships/tags"/><Relationship Id="rId3" Target="../media/image4.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media/image5.png" Type="http://schemas.openxmlformats.org/officeDocument/2006/relationships/image"/><Relationship Id="rId7" Target="../tags/tag3.xml" Type="http://schemas.openxmlformats.org/officeDocument/2006/relationships/tags"/><Relationship Id="rId8" Target="../tags/tag4.xml" Type="http://schemas.openxmlformats.org/officeDocument/2006/relationships/tags"/><Relationship Id="rId9" Target="../tags/tag5.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EA94E897-91F0-4E95-A100-5119919E089A}"/>
              </a:ext>
            </a:extLst>
          </p:cNvPr>
          <p:cNvSpPr txBox="1"/>
          <p:nvPr/>
        </p:nvSpPr>
        <p:spPr>
          <a:xfrm>
            <a:off x="871538" y="4693752"/>
            <a:ext cx="6393497" cy="457200"/>
          </a:xfrm>
          <a:prstGeom prst="rect">
            <a:avLst/>
          </a:prstGeom>
          <a:solidFill>
            <a:srgbClr val="0070C0"/>
          </a:solidFill>
        </p:spPr>
        <p:txBody>
          <a:bodyPr rtlCol="0" wrap="square">
            <a:spAutoFit/>
          </a:bodyPr>
          <a:lstStyle/>
          <a:p>
            <a:pPr algn="dist"/>
            <a:r>
              <a:rPr altLang="zh-CN" lang="en-US" sz="24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心脏疾病预防公益宣传知识讲座PPT模板</a:t>
            </a:r>
          </a:p>
        </p:txBody>
      </p:sp>
      <p:pic>
        <p:nvPicPr>
          <p:cNvPr id="12" name="图片 11">
            <a:extLst>
              <a:ext uri="{FF2B5EF4-FFF2-40B4-BE49-F238E27FC236}">
                <a16:creationId xmlns:a16="http://schemas.microsoft.com/office/drawing/2014/main" id="{028AED0F-8924-4DE9-82E4-446FB0B92EE0}"/>
              </a:ext>
            </a:extLst>
          </p:cNvPr>
          <p:cNvPicPr>
            <a:picLocks noChangeAspect="1"/>
          </p:cNvPicPr>
          <p:nvPr/>
        </p:nvPicPr>
        <p:blipFill>
          <a:blip r:embed="rId3">
            <a:extLst>
              <a:ext uri="{28A0092B-C50C-407E-A947-70E740481C1C}">
                <a14:useLocalDpi val="0"/>
              </a:ext>
            </a:extLst>
          </a:blip>
          <a:stretch>
            <a:fillRect/>
          </a:stretch>
        </p:blipFill>
        <p:spPr>
          <a:xfrm>
            <a:off x="3770185" y="666711"/>
            <a:ext cx="965201" cy="963387"/>
          </a:xfrm>
          <a:prstGeom prst="rect">
            <a:avLst/>
          </a:prstGeom>
        </p:spPr>
      </p:pic>
      <p:sp>
        <p:nvSpPr>
          <p:cNvPr id="13" name="文本框 12">
            <a:extLst>
              <a:ext uri="{FF2B5EF4-FFF2-40B4-BE49-F238E27FC236}">
                <a16:creationId xmlns:a16="http://schemas.microsoft.com/office/drawing/2014/main" id="{2855D3E2-1532-4666-9A2D-DD497E4EEDC5}"/>
              </a:ext>
            </a:extLst>
          </p:cNvPr>
          <p:cNvSpPr txBox="1"/>
          <p:nvPr/>
        </p:nvSpPr>
        <p:spPr>
          <a:xfrm>
            <a:off x="970090" y="5427716"/>
            <a:ext cx="6565392" cy="457200"/>
          </a:xfrm>
          <a:prstGeom prst="rect">
            <a:avLst/>
          </a:prstGeom>
          <a:noFill/>
        </p:spPr>
        <p:txBody>
          <a:bodyPr wrap="square">
            <a:spAutoFit/>
          </a:bodyPr>
          <a:lstStyle/>
          <a:p>
            <a:pPr algn="ctr">
              <a:spcBef>
                <a:spcPct val="20000"/>
              </a:spcBef>
            </a:pPr>
            <a:r>
              <a:rPr altLang="en-US" lang="zh-CN" sz="2400">
                <a:ln>
                  <a:solidFill>
                    <a:schemeClr val="bg1"/>
                  </a:solidFill>
                </a:ln>
                <a:solidFill>
                  <a:srgbClr val="0070C0"/>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汇报人：优页PPT     汇报时间：20XX</a:t>
            </a:r>
          </a:p>
        </p:txBody>
      </p:sp>
      <p:grpSp>
        <p:nvGrpSpPr>
          <p:cNvPr id="11" name="组合 10">
            <a:extLst>
              <a:ext uri="{FF2B5EF4-FFF2-40B4-BE49-F238E27FC236}">
                <a16:creationId xmlns:a16="http://schemas.microsoft.com/office/drawing/2014/main" id="{3D68F747-DF54-4260-9792-6989569FCE3F}"/>
              </a:ext>
            </a:extLst>
          </p:cNvPr>
          <p:cNvGrpSpPr/>
          <p:nvPr/>
        </p:nvGrpSpPr>
        <p:grpSpPr>
          <a:xfrm>
            <a:off x="871538" y="1420704"/>
            <a:ext cx="6532881" cy="3139440"/>
            <a:chOff x="444818" y="1289485"/>
            <a:chExt cx="6532881" cy="3139440"/>
          </a:xfrm>
        </p:grpSpPr>
        <p:sp>
          <p:nvSpPr>
            <p:cNvPr id="6" name="文本框 5">
              <a:extLst>
                <a:ext uri="{FF2B5EF4-FFF2-40B4-BE49-F238E27FC236}">
                  <a16:creationId xmlns:a16="http://schemas.microsoft.com/office/drawing/2014/main" id="{3C78B770-0274-4435-A0EA-1933D76A447E}"/>
                </a:ext>
              </a:extLst>
            </p:cNvPr>
            <p:cNvSpPr txBox="1"/>
            <p:nvPr/>
          </p:nvSpPr>
          <p:spPr>
            <a:xfrm>
              <a:off x="444819" y="1289485"/>
              <a:ext cx="6532880" cy="3139440"/>
            </a:xfrm>
            <a:prstGeom prst="rect">
              <a:avLst/>
            </a:prstGeom>
            <a:noFill/>
          </p:spPr>
          <p:txBody>
            <a:bodyPr rtlCol="0" wrap="none">
              <a:spAutoFit/>
            </a:bodyPr>
            <a:lstStyle/>
            <a:p>
              <a:pPr algn="l"/>
              <a:r>
                <a:rPr altLang="en-US" lang="zh-CN" sz="10000">
                  <a:ln w="254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远离心脏病</a:t>
              </a:r>
            </a:p>
            <a:p>
              <a:pPr algn="l"/>
              <a:r>
                <a:rPr altLang="en-US" lang="zh-CN" sz="10000">
                  <a:ln w="254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健康每一天</a:t>
              </a:r>
            </a:p>
          </p:txBody>
        </p:sp>
        <p:sp>
          <p:nvSpPr>
            <p:cNvPr id="10" name="文本框 9">
              <a:extLst>
                <a:ext uri="{FF2B5EF4-FFF2-40B4-BE49-F238E27FC236}">
                  <a16:creationId xmlns:a16="http://schemas.microsoft.com/office/drawing/2014/main" id="{C24634C0-F4BA-45F0-B0E9-FB6967FC34AC}"/>
                </a:ext>
              </a:extLst>
            </p:cNvPr>
            <p:cNvSpPr txBox="1"/>
            <p:nvPr/>
          </p:nvSpPr>
          <p:spPr>
            <a:xfrm>
              <a:off x="444818" y="1289485"/>
              <a:ext cx="6532880" cy="3139440"/>
            </a:xfrm>
            <a:prstGeom prst="rect">
              <a:avLst/>
            </a:prstGeom>
            <a:noFill/>
          </p:spPr>
          <p:txBody>
            <a:bodyPr rtlCol="0" wrap="none">
              <a:spAutoFit/>
            </a:bodyPr>
            <a:lstStyle/>
            <a:p>
              <a:pPr algn="l"/>
              <a:r>
                <a:rPr altLang="en-US" lang="zh-CN" sz="100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远离心脏病</a:t>
              </a:r>
            </a:p>
            <a:p>
              <a:pPr algn="l"/>
              <a:r>
                <a:rPr altLang="en-US" lang="zh-CN" sz="100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健康每一天</a:t>
              </a:r>
            </a:p>
          </p:txBody>
        </p:sp>
      </p:grpSp>
      <p:pic>
        <p:nvPicPr>
          <p:cNvPr id="14" name="图片 13">
            <a:extLst>
              <a:ext uri="{FF2B5EF4-FFF2-40B4-BE49-F238E27FC236}">
                <a16:creationId xmlns:a16="http://schemas.microsoft.com/office/drawing/2014/main" id="{96A4466E-317F-4516-93C7-DD8F47F990DB}"/>
              </a:ext>
            </a:extLst>
          </p:cNvPr>
          <p:cNvPicPr>
            <a:picLocks noChangeAspect="1"/>
          </p:cNvPicPr>
          <p:nvPr/>
        </p:nvPicPr>
        <p:blipFill>
          <a:blip r:embed="rId4">
            <a:extLst>
              <a:ext uri="{28A0092B-C50C-407E-A947-70E740481C1C}">
                <a14:useLocalDpi val="0"/>
              </a:ext>
            </a:extLst>
          </a:blip>
          <a:stretch>
            <a:fillRect/>
          </a:stretch>
        </p:blipFill>
        <p:spPr>
          <a:xfrm flipH="1">
            <a:off x="7889843" y="968619"/>
            <a:ext cx="4100635" cy="4920762"/>
          </a:xfrm>
          <a:prstGeom prst="rect">
            <a:avLst/>
          </a:prstGeom>
        </p:spPr>
      </p:pic>
    </p:spTree>
    <p:extLst>
      <p:ext uri="{BB962C8B-B14F-4D97-AF65-F5344CB8AC3E}">
        <p14:creationId val="1805480911"/>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fltVal val="0"/>
                                          </p:val>
                                        </p:tav>
                                        <p:tav tm="100000">
                                          <p:val>
                                            <p:strVal val="#ppt_w"/>
                                          </p:val>
                                        </p:tav>
                                      </p:tavLst>
                                    </p:anim>
                                    <p:anim calcmode="lin" valueType="num">
                                      <p:cBhvr>
                                        <p:cTn dur="1000" fill="hold" id="8"/>
                                        <p:tgtEl>
                                          <p:spTgt spid="12"/>
                                        </p:tgtEl>
                                        <p:attrNameLst>
                                          <p:attrName>ppt_h</p:attrName>
                                        </p:attrNameLst>
                                      </p:cBhvr>
                                      <p:tavLst>
                                        <p:tav tm="0">
                                          <p:val>
                                            <p:fltVal val="0"/>
                                          </p:val>
                                        </p:tav>
                                        <p:tav tm="100000">
                                          <p:val>
                                            <p:strVal val="#ppt_h"/>
                                          </p:val>
                                        </p:tav>
                                      </p:tavLst>
                                    </p:anim>
                                    <p:anim calcmode="lin" valueType="num">
                                      <p:cBhvr>
                                        <p:cTn dur="1000" fill="hold" id="9"/>
                                        <p:tgtEl>
                                          <p:spTgt spid="12"/>
                                        </p:tgtEl>
                                        <p:attrNameLst>
                                          <p:attrName>style.rotation</p:attrName>
                                        </p:attrNameLst>
                                      </p:cBhvr>
                                      <p:tavLst>
                                        <p:tav tm="0">
                                          <p:val>
                                            <p:fltVal val="90"/>
                                          </p:val>
                                        </p:tav>
                                        <p:tav tm="100000">
                                          <p:val>
                                            <p:fltVal val="0"/>
                                          </p:val>
                                        </p:tav>
                                      </p:tavLst>
                                    </p:anim>
                                    <p:animEffect filter="fade" transition="in">
                                      <p:cBhvr>
                                        <p:cTn dur="1000" id="10"/>
                                        <p:tgtEl>
                                          <p:spTgt spid="12"/>
                                        </p:tgtEl>
                                      </p:cBhvr>
                                    </p:animEffect>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p:cTn dur="500" fill="hold" id="14"/>
                                        <p:tgtEl>
                                          <p:spTgt spid="14"/>
                                        </p:tgtEl>
                                        <p:attrNameLst>
                                          <p:attrName>ppt_w</p:attrName>
                                        </p:attrNameLst>
                                      </p:cBhvr>
                                      <p:tavLst>
                                        <p:tav tm="0">
                                          <p:val>
                                            <p:fltVal val="0"/>
                                          </p:val>
                                        </p:tav>
                                        <p:tav tm="100000">
                                          <p:val>
                                            <p:strVal val="#ppt_w"/>
                                          </p:val>
                                        </p:tav>
                                      </p:tavLst>
                                    </p:anim>
                                    <p:anim calcmode="lin" valueType="num">
                                      <p:cBhvr>
                                        <p:cTn dur="500" fill="hold" id="15"/>
                                        <p:tgtEl>
                                          <p:spTgt spid="14"/>
                                        </p:tgtEl>
                                        <p:attrNameLst>
                                          <p:attrName>ppt_h</p:attrName>
                                        </p:attrNameLst>
                                      </p:cBhvr>
                                      <p:tavLst>
                                        <p:tav tm="0">
                                          <p:val>
                                            <p:fltVal val="0"/>
                                          </p:val>
                                        </p:tav>
                                        <p:tav tm="100000">
                                          <p:val>
                                            <p:strVal val="#ppt_h"/>
                                          </p:val>
                                        </p:tav>
                                      </p:tavLst>
                                    </p:anim>
                                    <p:animEffect filter="fade" transition="in">
                                      <p:cBhvr>
                                        <p:cTn dur="500" id="16"/>
                                        <p:tgtEl>
                                          <p:spTgt spid="14"/>
                                        </p:tgtEl>
                                      </p:cBhvr>
                                    </p:animEffect>
                                  </p:childTnLst>
                                </p:cTn>
                              </p:par>
                            </p:childTnLst>
                          </p:cTn>
                        </p:par>
                        <p:par>
                          <p:cTn fill="hold" id="17" nodeType="afterGroup">
                            <p:stCondLst>
                              <p:cond delay="1500"/>
                            </p:stCondLst>
                            <p:childTnLst>
                              <p:par>
                                <p:cTn fill="hold" id="18" nodeType="afterEffect" presetClass="entr" presetID="16" presetSubtype="21">
                                  <p:stCondLst>
                                    <p:cond delay="0"/>
                                  </p:stCondLst>
                                  <p:childTnLst>
                                    <p:set>
                                      <p:cBhvr>
                                        <p:cTn dur="1" fill="hold" id="19">
                                          <p:stCondLst>
                                            <p:cond delay="0"/>
                                          </p:stCondLst>
                                        </p:cTn>
                                        <p:tgtEl>
                                          <p:spTgt spid="11"/>
                                        </p:tgtEl>
                                        <p:attrNameLst>
                                          <p:attrName>style.visibility</p:attrName>
                                        </p:attrNameLst>
                                      </p:cBhvr>
                                      <p:to>
                                        <p:strVal val="visible"/>
                                      </p:to>
                                    </p:set>
                                    <p:animEffect filter="barn(inVertical)" transition="in">
                                      <p:cBhvr>
                                        <p:cTn dur="500" id="20"/>
                                        <p:tgtEl>
                                          <p:spTgt spid="11"/>
                                        </p:tgtEl>
                                      </p:cBhvr>
                                    </p:animEffect>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2" presetSubtype="4">
                                  <p:stCondLst>
                                    <p:cond delay="0"/>
                                  </p:stCondLst>
                                  <p:childTnLst>
                                    <p:set>
                                      <p:cBhvr>
                                        <p:cTn dur="1" fill="hold" id="29">
                                          <p:stCondLst>
                                            <p:cond delay="0"/>
                                          </p:stCondLst>
                                        </p:cTn>
                                        <p:tgtEl>
                                          <p:spTgt spid="13"/>
                                        </p:tgtEl>
                                        <p:attrNameLst>
                                          <p:attrName>style.visibility</p:attrName>
                                        </p:attrNameLst>
                                      </p:cBhvr>
                                      <p:to>
                                        <p:strVal val="visible"/>
                                      </p:to>
                                    </p:set>
                                    <p:animEffect filter="wipe(down)" transition="in">
                                      <p:cBhvr>
                                        <p:cTn dur="500" id="3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grpSp>
        <p:nvGrpSpPr>
          <p:cNvPr id="7" name="组合 6">
            <a:extLst>
              <a:ext uri="{FF2B5EF4-FFF2-40B4-BE49-F238E27FC236}">
                <a16:creationId xmlns:a16="http://schemas.microsoft.com/office/drawing/2014/main" id="{2E96B6E2-31FD-41CC-BA10-EA889AAE4575}"/>
              </a:ext>
            </a:extLst>
          </p:cNvPr>
          <p:cNvGrpSpPr/>
          <p:nvPr/>
        </p:nvGrpSpPr>
        <p:grpSpPr>
          <a:xfrm>
            <a:off x="5875176" y="1578536"/>
            <a:ext cx="5472337" cy="4694212"/>
            <a:chOff x="1083850" y="2094239"/>
            <a:chExt cx="6346996" cy="3750135"/>
          </a:xfrm>
        </p:grpSpPr>
        <p:grpSp>
          <p:nvGrpSpPr>
            <p:cNvPr id="8" name="组合 7">
              <a:extLst>
                <a:ext uri="{FF2B5EF4-FFF2-40B4-BE49-F238E27FC236}">
                  <a16:creationId xmlns:a16="http://schemas.microsoft.com/office/drawing/2014/main" id="{CFFB7423-06AF-4AAD-BD91-C05C19400F5F}"/>
                </a:ext>
              </a:extLst>
            </p:cNvPr>
            <p:cNvGrpSpPr/>
            <p:nvPr/>
          </p:nvGrpSpPr>
          <p:grpSpPr>
            <a:xfrm>
              <a:off x="1083850" y="2094239"/>
              <a:ext cx="3039838" cy="1711207"/>
              <a:chOff x="4002818" y="753910"/>
              <a:chExt cx="2252375" cy="1267920"/>
            </a:xfrm>
          </p:grpSpPr>
          <p:sp>
            <p:nvSpPr>
              <p:cNvPr id="19" name="Rounded Rectangle 72">
                <a:extLst>
                  <a:ext uri="{FF2B5EF4-FFF2-40B4-BE49-F238E27FC236}">
                    <a16:creationId xmlns:a16="http://schemas.microsoft.com/office/drawing/2014/main" id="{7A48135F-614D-4CFC-9321-B8DC0623771F}"/>
                  </a:ext>
                </a:extLst>
              </p:cNvPr>
              <p:cNvSpPr/>
              <p:nvPr/>
            </p:nvSpPr>
            <p:spPr>
              <a:xfrm>
                <a:off x="4019002" y="753910"/>
                <a:ext cx="2092176" cy="296863"/>
              </a:xfrm>
              <a:prstGeom prst="roundRect">
                <a:avLst>
                  <a:gd fmla="val 21110" name="adj"/>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r>
                  <a:rPr altLang="en-US" lang="zh-CN" noProof="1" sz="1800">
                    <a:solidFill>
                      <a:srgbClr val="FFFFFF"/>
                    </a:solidFill>
                    <a:latin charset="-122" panose="020b0503020204020204" pitchFamily="34" typeface="微软雅黑"/>
                    <a:ea charset="-122" panose="020b0503020204020204" pitchFamily="34" typeface="微软雅黑"/>
                    <a:cs typeface="+mn-ea"/>
                    <a:sym typeface="+mn-lt"/>
                  </a:rPr>
                  <a:t>遗传因素</a:t>
                </a:r>
              </a:p>
            </p:txBody>
          </p:sp>
          <p:sp>
            <p:nvSpPr>
              <p:cNvPr id="20" name="文本框 8">
                <a:extLst>
                  <a:ext uri="{FF2B5EF4-FFF2-40B4-BE49-F238E27FC236}">
                    <a16:creationId xmlns:a16="http://schemas.microsoft.com/office/drawing/2014/main" id="{881D32BF-7B70-45A0-8353-CADA85835274}"/>
                  </a:ext>
                </a:extLst>
              </p:cNvPr>
              <p:cNvSpPr txBox="1"/>
              <p:nvPr/>
            </p:nvSpPr>
            <p:spPr>
              <a:xfrm>
                <a:off x="4002818" y="1128558"/>
                <a:ext cx="2252375" cy="906621"/>
              </a:xfrm>
              <a:prstGeom prst="rect">
                <a:avLst/>
              </a:prstGeom>
              <a:noFill/>
            </p:spPr>
            <p:txBody>
              <a:bodyPr bIns="34292" lIns="68580" rIns="68580"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45097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cs typeface="+mn-ea"/>
                    <a:sym typeface="+mn-lt"/>
                  </a:rPr>
                  <a:t>可以被看作是一种遗传性疾病，我国研究专家们发现母性家族遗传病史会加大儿童患先天性心脏病的几率</a:t>
                </a:r>
              </a:p>
            </p:txBody>
          </p:sp>
        </p:grpSp>
        <p:grpSp>
          <p:nvGrpSpPr>
            <p:cNvPr id="9" name="组合 8">
              <a:extLst>
                <a:ext uri="{FF2B5EF4-FFF2-40B4-BE49-F238E27FC236}">
                  <a16:creationId xmlns:a16="http://schemas.microsoft.com/office/drawing/2014/main" id="{53A37C28-724C-44F6-853D-74823C9D07FE}"/>
                </a:ext>
              </a:extLst>
            </p:cNvPr>
            <p:cNvGrpSpPr/>
            <p:nvPr/>
          </p:nvGrpSpPr>
          <p:grpSpPr>
            <a:xfrm>
              <a:off x="4309834" y="2094239"/>
              <a:ext cx="3039838" cy="1416155"/>
              <a:chOff x="6393119" y="753911"/>
              <a:chExt cx="2252375" cy="1049302"/>
            </a:xfrm>
          </p:grpSpPr>
          <p:sp>
            <p:nvSpPr>
              <p:cNvPr id="16" name="Rounded Rectangle 72">
                <a:extLst>
                  <a:ext uri="{FF2B5EF4-FFF2-40B4-BE49-F238E27FC236}">
                    <a16:creationId xmlns:a16="http://schemas.microsoft.com/office/drawing/2014/main" id="{89D051CF-35DA-4048-A99D-B2E1995018F3}"/>
                  </a:ext>
                </a:extLst>
              </p:cNvPr>
              <p:cNvSpPr/>
              <p:nvPr/>
            </p:nvSpPr>
            <p:spPr>
              <a:xfrm>
                <a:off x="6409302" y="753911"/>
                <a:ext cx="2092176" cy="296863"/>
              </a:xfrm>
              <a:prstGeom prst="roundRect">
                <a:avLst>
                  <a:gd fmla="val 21110" name="adj"/>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r>
                  <a:rPr altLang="en-US" lang="zh-CN" noProof="1" sz="1800">
                    <a:solidFill>
                      <a:srgbClr val="FFFFFF"/>
                    </a:solidFill>
                    <a:latin charset="-122" panose="020b0503020204020204" pitchFamily="34" typeface="微软雅黑"/>
                    <a:ea charset="-122" panose="020b0503020204020204" pitchFamily="34" typeface="微软雅黑"/>
                    <a:cs typeface="+mn-ea"/>
                    <a:sym typeface="+mn-lt"/>
                  </a:rPr>
                  <a:t>环境因素</a:t>
                </a:r>
              </a:p>
            </p:txBody>
          </p:sp>
          <p:sp>
            <p:nvSpPr>
              <p:cNvPr id="18" name="文本框 8">
                <a:extLst>
                  <a:ext uri="{FF2B5EF4-FFF2-40B4-BE49-F238E27FC236}">
                    <a16:creationId xmlns:a16="http://schemas.microsoft.com/office/drawing/2014/main" id="{2605BE13-DF35-4F1D-8EE6-DEEEABA3B327}"/>
                  </a:ext>
                </a:extLst>
              </p:cNvPr>
              <p:cNvSpPr txBox="1"/>
              <p:nvPr/>
            </p:nvSpPr>
            <p:spPr>
              <a:xfrm>
                <a:off x="6393121" y="1128561"/>
                <a:ext cx="2252375" cy="690116"/>
              </a:xfrm>
              <a:prstGeom prst="rect">
                <a:avLst/>
              </a:prstGeom>
              <a:noFill/>
            </p:spPr>
            <p:txBody>
              <a:bodyPr bIns="34292" lIns="68580" rIns="68580"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45097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cs typeface="+mn-ea"/>
                    <a:sym typeface="+mn-lt"/>
                  </a:rPr>
                  <a:t>胎儿生长环境因素也是先心病的主要诱因，孕妇早期妊娠期间如果合并病毒性感染，</a:t>
                </a:r>
              </a:p>
            </p:txBody>
          </p:sp>
        </p:grpSp>
        <p:grpSp>
          <p:nvGrpSpPr>
            <p:cNvPr id="10" name="组合 9">
              <a:extLst>
                <a:ext uri="{FF2B5EF4-FFF2-40B4-BE49-F238E27FC236}">
                  <a16:creationId xmlns:a16="http://schemas.microsoft.com/office/drawing/2014/main" id="{D0B2807A-B182-497E-831B-2D24FF13E817}"/>
                </a:ext>
              </a:extLst>
            </p:cNvPr>
            <p:cNvGrpSpPr/>
            <p:nvPr/>
          </p:nvGrpSpPr>
          <p:grpSpPr>
            <a:xfrm>
              <a:off x="1166815" y="4133184"/>
              <a:ext cx="3039838" cy="1711190"/>
              <a:chOff x="4064292" y="2264668"/>
              <a:chExt cx="2252375" cy="1267906"/>
            </a:xfrm>
          </p:grpSpPr>
          <p:sp>
            <p:nvSpPr>
              <p:cNvPr id="14" name="Rounded Rectangle 72">
                <a:extLst>
                  <a:ext uri="{FF2B5EF4-FFF2-40B4-BE49-F238E27FC236}">
                    <a16:creationId xmlns:a16="http://schemas.microsoft.com/office/drawing/2014/main" id="{4D836B21-672B-4650-95AC-CFAAC46DB2C2}"/>
                  </a:ext>
                </a:extLst>
              </p:cNvPr>
              <p:cNvSpPr/>
              <p:nvPr/>
            </p:nvSpPr>
            <p:spPr>
              <a:xfrm>
                <a:off x="4080475" y="2264668"/>
                <a:ext cx="2092176" cy="296863"/>
              </a:xfrm>
              <a:prstGeom prst="roundRect">
                <a:avLst>
                  <a:gd fmla="val 21110" name="adj"/>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r>
                  <a:rPr altLang="en-US" lang="zh-CN" noProof="1" sz="1800">
                    <a:solidFill>
                      <a:srgbClr val="FFFFFF"/>
                    </a:solidFill>
                    <a:latin charset="-122" panose="020b0503020204020204" pitchFamily="34" typeface="微软雅黑"/>
                    <a:ea charset="-122" panose="020b0503020204020204" pitchFamily="34" typeface="微软雅黑"/>
                    <a:cs typeface="+mn-ea"/>
                    <a:sym typeface="+mn-lt"/>
                  </a:rPr>
                  <a:t>疾病因素</a:t>
                </a:r>
              </a:p>
            </p:txBody>
          </p:sp>
          <p:sp>
            <p:nvSpPr>
              <p:cNvPr id="15" name="文本框 8">
                <a:extLst>
                  <a:ext uri="{FF2B5EF4-FFF2-40B4-BE49-F238E27FC236}">
                    <a16:creationId xmlns:a16="http://schemas.microsoft.com/office/drawing/2014/main" id="{F1ACA5D6-D92D-45A1-8C5C-EBD1094A114D}"/>
                  </a:ext>
                </a:extLst>
              </p:cNvPr>
              <p:cNvSpPr txBox="1"/>
              <p:nvPr/>
            </p:nvSpPr>
            <p:spPr>
              <a:xfrm>
                <a:off x="4064292" y="2639303"/>
                <a:ext cx="2252375" cy="906620"/>
              </a:xfrm>
              <a:prstGeom prst="rect">
                <a:avLst/>
              </a:prstGeom>
              <a:noFill/>
            </p:spPr>
            <p:txBody>
              <a:bodyPr bIns="34292" lIns="68580" rIns="68580"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45097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cs typeface="+mn-ea"/>
                    <a:sym typeface="+mn-lt"/>
                  </a:rPr>
                  <a:t>据我国研究人员经过大量研究发现，药物与疾病因素的导致的先天性先天性心脏病与母体的行为习惯密切相关</a:t>
                </a:r>
              </a:p>
            </p:txBody>
          </p:sp>
        </p:grpSp>
        <p:grpSp>
          <p:nvGrpSpPr>
            <p:cNvPr id="11" name="组合 10">
              <a:extLst>
                <a:ext uri="{FF2B5EF4-FFF2-40B4-BE49-F238E27FC236}">
                  <a16:creationId xmlns:a16="http://schemas.microsoft.com/office/drawing/2014/main" id="{3375580D-5698-44D1-B81B-5004869DE8E4}"/>
                </a:ext>
              </a:extLst>
            </p:cNvPr>
            <p:cNvGrpSpPr/>
            <p:nvPr/>
          </p:nvGrpSpPr>
          <p:grpSpPr>
            <a:xfrm>
              <a:off x="4391008" y="4088692"/>
              <a:ext cx="3039838" cy="1711211"/>
              <a:chOff x="6453265" y="2231708"/>
              <a:chExt cx="2252375" cy="1267926"/>
            </a:xfrm>
          </p:grpSpPr>
          <p:sp>
            <p:nvSpPr>
              <p:cNvPr id="12" name="Rounded Rectangle 72">
                <a:extLst>
                  <a:ext uri="{FF2B5EF4-FFF2-40B4-BE49-F238E27FC236}">
                    <a16:creationId xmlns:a16="http://schemas.microsoft.com/office/drawing/2014/main" id="{C47F8ADE-09D4-4E77-8ED6-93707C552749}"/>
                  </a:ext>
                </a:extLst>
              </p:cNvPr>
              <p:cNvSpPr/>
              <p:nvPr/>
            </p:nvSpPr>
            <p:spPr>
              <a:xfrm>
                <a:off x="6469448" y="2231708"/>
                <a:ext cx="2092176" cy="296863"/>
              </a:xfrm>
              <a:prstGeom prst="roundRect">
                <a:avLst>
                  <a:gd fmla="val 21110" name="adj"/>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vl="0"/>
                <a:r>
                  <a:rPr altLang="en-US" lang="zh-CN" noProof="1" sz="1800">
                    <a:solidFill>
                      <a:srgbClr val="FFFFFF"/>
                    </a:solidFill>
                    <a:latin charset="-122" panose="020b0503020204020204" pitchFamily="34" typeface="微软雅黑"/>
                    <a:ea charset="-122" panose="020b0503020204020204" pitchFamily="34" typeface="微软雅黑"/>
                    <a:cs typeface="+mn-ea"/>
                    <a:sym typeface="+mn-lt"/>
                  </a:rPr>
                  <a:t>药物因素</a:t>
                </a:r>
              </a:p>
            </p:txBody>
          </p:sp>
          <p:sp>
            <p:nvSpPr>
              <p:cNvPr id="13" name="文本框 8">
                <a:extLst>
                  <a:ext uri="{FF2B5EF4-FFF2-40B4-BE49-F238E27FC236}">
                    <a16:creationId xmlns:a16="http://schemas.microsoft.com/office/drawing/2014/main" id="{C2126A3D-9634-4A48-9BA9-C7A6E3393B5A}"/>
                  </a:ext>
                </a:extLst>
              </p:cNvPr>
              <p:cNvSpPr txBox="1"/>
              <p:nvPr/>
            </p:nvSpPr>
            <p:spPr>
              <a:xfrm>
                <a:off x="6453265" y="2606360"/>
                <a:ext cx="2252375" cy="906623"/>
              </a:xfrm>
              <a:prstGeom prst="rect">
                <a:avLst/>
              </a:prstGeom>
              <a:noFill/>
            </p:spPr>
            <p:txBody>
              <a:bodyPr bIns="34292" lIns="68580" rIns="68580" rtlCol="0" tIns="34292"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45097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cs typeface="+mn-ea"/>
                    <a:sym typeface="+mn-lt"/>
                  </a:rPr>
                  <a:t>如果母体生活习惯不健康，有酗酒、滥用药物等行为，必然会影响胎儿的正常发育，引发胎儿各种疾病。</a:t>
                </a:r>
              </a:p>
            </p:txBody>
          </p:sp>
        </p:grpSp>
      </p:grpSp>
      <p:pic>
        <p:nvPicPr>
          <p:cNvPr id="21" name="图片 20">
            <a:extLst>
              <a:ext uri="{FF2B5EF4-FFF2-40B4-BE49-F238E27FC236}">
                <a16:creationId xmlns:a16="http://schemas.microsoft.com/office/drawing/2014/main" id="{6587FFE9-2BC1-4A9B-BB8B-01A2CCB00150}"/>
              </a:ext>
            </a:extLst>
          </p:cNvPr>
          <p:cNvPicPr>
            <a:picLocks noChangeAspect="1"/>
          </p:cNvPicPr>
          <p:nvPr/>
        </p:nvPicPr>
        <p:blipFill>
          <a:blip r:embed="rId4">
            <a:extLst>
              <a:ext uri="{28A0092B-C50C-407E-A947-70E740481C1C}">
                <a14:useLocalDpi val="0"/>
              </a:ext>
            </a:extLst>
          </a:blip>
          <a:stretch>
            <a:fillRect/>
          </a:stretch>
        </p:blipFill>
        <p:spPr>
          <a:xfrm>
            <a:off x="0" y="1179187"/>
            <a:ext cx="5784333" cy="5258485"/>
          </a:xfrm>
          <a:prstGeom prst="rect">
            <a:avLst/>
          </a:prstGeom>
        </p:spPr>
      </p:pic>
    </p:spTree>
    <p:extLst>
      <p:ext uri="{BB962C8B-B14F-4D97-AF65-F5344CB8AC3E}">
        <p14:creationId val="227565200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pic>
        <p:nvPicPr>
          <p:cNvPr id="29" name="图片 28">
            <a:extLst>
              <a:ext uri="{FF2B5EF4-FFF2-40B4-BE49-F238E27FC236}">
                <a16:creationId xmlns:a16="http://schemas.microsoft.com/office/drawing/2014/main" id="{631CEAFB-DF2B-45C8-BFF8-322B8C822686}"/>
              </a:ext>
            </a:extLst>
          </p:cNvPr>
          <p:cNvPicPr>
            <a:picLocks noChangeAspect="1"/>
          </p:cNvPicPr>
          <p:nvPr/>
        </p:nvPicPr>
        <p:blipFill>
          <a:blip r:embed="rId4">
            <a:extLst>
              <a:ext uri="{28A0092B-C50C-407E-A947-70E740481C1C}">
                <a14:useLocalDpi val="0"/>
              </a:ext>
            </a:extLst>
          </a:blip>
          <a:stretch>
            <a:fillRect/>
          </a:stretch>
        </p:blipFill>
        <p:spPr>
          <a:xfrm>
            <a:off x="6968945" y="1574495"/>
            <a:ext cx="4774612" cy="4774612"/>
          </a:xfrm>
          <a:prstGeom prst="rect">
            <a:avLst/>
          </a:prstGeom>
        </p:spPr>
      </p:pic>
      <p:grpSp>
        <p:nvGrpSpPr>
          <p:cNvPr id="44" name="组合 43">
            <a:extLst>
              <a:ext uri="{FF2B5EF4-FFF2-40B4-BE49-F238E27FC236}">
                <a16:creationId xmlns:a16="http://schemas.microsoft.com/office/drawing/2014/main" id="{81705051-A5CB-4543-B175-414C28FF55F2}"/>
              </a:ext>
            </a:extLst>
          </p:cNvPr>
          <p:cNvGrpSpPr/>
          <p:nvPr/>
        </p:nvGrpSpPr>
        <p:grpSpPr>
          <a:xfrm>
            <a:off x="692536" y="1226915"/>
            <a:ext cx="6184427" cy="4876110"/>
            <a:chOff x="692536" y="1226915"/>
            <a:chExt cx="6184427" cy="4876110"/>
          </a:xfrm>
        </p:grpSpPr>
        <p:cxnSp>
          <p:nvCxnSpPr>
            <p:cNvPr id="8" name="直接连接符 7">
              <a:extLst>
                <a:ext uri="{FF2B5EF4-FFF2-40B4-BE49-F238E27FC236}">
                  <a16:creationId xmlns:a16="http://schemas.microsoft.com/office/drawing/2014/main" id="{C3B89597-5D3C-43D2-8556-8749FB0B7CEA}"/>
                </a:ext>
              </a:extLst>
            </p:cNvPr>
            <p:cNvCxnSpPr/>
            <p:nvPr/>
          </p:nvCxnSpPr>
          <p:spPr>
            <a:xfrm flipH="1">
              <a:off x="6610388" y="1226915"/>
              <a:ext cx="2" cy="4876110"/>
            </a:xfrm>
            <a:prstGeom prst="line">
              <a:avLst/>
            </a:prstGeom>
            <a:ln cap="rnd" w="3175">
              <a:solidFill>
                <a:srgbClr val="218CFF"/>
              </a:solidFill>
              <a:round/>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ABC53B15-0BFB-490C-9D32-825CC2B3B77B}"/>
                </a:ext>
              </a:extLst>
            </p:cNvPr>
            <p:cNvGrpSpPr/>
            <p:nvPr/>
          </p:nvGrpSpPr>
          <p:grpSpPr>
            <a:xfrm>
              <a:off x="692536" y="1496435"/>
              <a:ext cx="6184427" cy="1074047"/>
              <a:chOff x="171951" y="1430526"/>
              <a:chExt cx="6184427" cy="1074047"/>
            </a:xfrm>
          </p:grpSpPr>
          <p:grpSp>
            <p:nvGrpSpPr>
              <p:cNvPr id="20" name="í$ľidé">
                <a:extLst>
                  <a:ext uri="{FF2B5EF4-FFF2-40B4-BE49-F238E27FC236}">
                    <a16:creationId xmlns:a16="http://schemas.microsoft.com/office/drawing/2014/main" id="{039D8986-F81E-4EC3-80FD-0AE6E6E26FD1}"/>
                  </a:ext>
                </a:extLst>
              </p:cNvPr>
              <p:cNvGrpSpPr/>
              <p:nvPr/>
            </p:nvGrpSpPr>
            <p:grpSpPr>
              <a:xfrm>
                <a:off x="5823234" y="1430526"/>
                <a:ext cx="533144" cy="533142"/>
                <a:chOff x="7129635" y="2399594"/>
                <a:chExt cx="771437" cy="771436"/>
              </a:xfrm>
            </p:grpSpPr>
            <p:sp>
              <p:nvSpPr>
                <p:cNvPr id="27" name="îṣliḑê">
                  <a:extLst>
                    <a:ext uri="{FF2B5EF4-FFF2-40B4-BE49-F238E27FC236}">
                      <a16:creationId xmlns:a16="http://schemas.microsoft.com/office/drawing/2014/main" id="{52ED9D79-7FD3-40BC-AA97-E3409CCB0650}"/>
                    </a:ext>
                  </a:extLst>
                </p:cNvPr>
                <p:cNvSpPr/>
                <p:nvPr/>
              </p:nvSpPr>
              <p:spPr>
                <a:xfrm>
                  <a:off x="7129635" y="2399594"/>
                  <a:ext cx="771437" cy="771436"/>
                </a:xfrm>
                <a:prstGeom prst="ellipse">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US" sz="2000">
                    <a:solidFill>
                      <a:schemeClr val="tx1"/>
                    </a:solidFill>
                    <a:latin charset="-122" panose="020b0503020204020204" pitchFamily="34" typeface="微软雅黑"/>
                    <a:ea charset="-122" panose="020b0503020204020204" pitchFamily="34" typeface="微软雅黑"/>
                  </a:endParaRPr>
                </a:p>
              </p:txBody>
            </p:sp>
            <p:sp>
              <p:nvSpPr>
                <p:cNvPr id="28" name="ïṥļïḋê">
                  <a:extLst>
                    <a:ext uri="{FF2B5EF4-FFF2-40B4-BE49-F238E27FC236}">
                      <a16:creationId xmlns:a16="http://schemas.microsoft.com/office/drawing/2014/main" id="{B764351A-44E5-4A30-A4FE-B7D1E6C72160}"/>
                    </a:ext>
                  </a:extLst>
                </p:cNvPr>
                <p:cNvSpPr/>
                <p:nvPr/>
              </p:nvSpPr>
              <p:spPr bwMode="auto">
                <a:xfrm>
                  <a:off x="7342666" y="2632718"/>
                  <a:ext cx="345373" cy="305185"/>
                </a:xfrm>
                <a:custGeom>
                  <a:gdLst>
                    <a:gd fmla="*/ 494452 w 603405" name="connsiteX0"/>
                    <a:gd fmla="*/ 356003 h 533193" name="connsiteY0"/>
                    <a:gd fmla="*/ 585270 w 603405" name="connsiteX1"/>
                    <a:gd fmla="*/ 356003 h 533193" name="connsiteY1"/>
                    <a:gd fmla="*/ 601782 w 603405" name="connsiteX2"/>
                    <a:gd fmla="*/ 372480 h 533193" name="connsiteY2"/>
                    <a:gd fmla="*/ 585270 w 603405" name="connsiteX3"/>
                    <a:gd fmla="*/ 388957 h 533193" name="connsiteY3"/>
                    <a:gd fmla="*/ 494452 w 603405" name="connsiteX4"/>
                    <a:gd fmla="*/ 388957 h 533193" name="connsiteY4"/>
                    <a:gd fmla="*/ 367511 w 603405" name="connsiteX5"/>
                    <a:gd fmla="*/ 244227 h 533193" name="connsiteY5"/>
                    <a:gd fmla="*/ 443780 w 603405" name="connsiteX6"/>
                    <a:gd fmla="*/ 244227 h 533193" name="connsiteY6"/>
                    <a:gd fmla="*/ 477411 w 603405" name="connsiteX7"/>
                    <a:gd fmla="*/ 277633 h 533193" name="connsiteY7"/>
                    <a:gd fmla="*/ 477861 w 603405" name="connsiteX8"/>
                    <a:gd fmla="*/ 381744 h 533193" name="connsiteY8"/>
                    <a:gd fmla="*/ 463748 w 603405" name="connsiteX9"/>
                    <a:gd fmla="*/ 395975 h 533193" name="connsiteY9"/>
                    <a:gd fmla="*/ 449486 w 603405" name="connsiteX10"/>
                    <a:gd fmla="*/ 381894 h 533193" name="connsiteY10"/>
                    <a:gd fmla="*/ 449035 w 603405" name="connsiteX11"/>
                    <a:gd fmla="*/ 277782 h 533193" name="connsiteY11"/>
                    <a:gd fmla="*/ 446033 w 603405" name="connsiteX12"/>
                    <a:gd fmla="*/ 274786 h 533193" name="connsiteY12"/>
                    <a:gd fmla="*/ 443030 w 603405" name="connsiteX13"/>
                    <a:gd fmla="*/ 277782 h 533193" name="connsiteY13"/>
                    <a:gd fmla="*/ 443330 w 603405" name="connsiteX14"/>
                    <a:gd fmla="*/ 516116 h 533193" name="connsiteY14"/>
                    <a:gd fmla="*/ 426215 w 603405" name="connsiteX15"/>
                    <a:gd fmla="*/ 533193 h 533193" name="connsiteY15"/>
                    <a:gd fmla="*/ 409249 w 603405" name="connsiteX16"/>
                    <a:gd fmla="*/ 516116 h 533193" name="connsiteY16"/>
                    <a:gd fmla="*/ 409249 w 603405" name="connsiteX17"/>
                    <a:gd fmla="*/ 380096 h 533193" name="connsiteY17"/>
                    <a:gd fmla="*/ 401893 w 603405" name="connsiteX18"/>
                    <a:gd fmla="*/ 380096 h 533193" name="connsiteY18"/>
                    <a:gd fmla="*/ 401893 w 603405" name="connsiteX19"/>
                    <a:gd fmla="*/ 516116 h 533193" name="connsiteY19"/>
                    <a:gd fmla="*/ 384778 w 603405" name="connsiteX20"/>
                    <a:gd fmla="*/ 533193 h 533193" name="connsiteY20"/>
                    <a:gd fmla="*/ 367812 w 603405" name="connsiteX21"/>
                    <a:gd fmla="*/ 516116 h 533193" name="connsiteY21"/>
                    <a:gd fmla="*/ 367812 w 603405" name="connsiteX22"/>
                    <a:gd fmla="*/ 380096 h 533193" name="connsiteY22"/>
                    <a:gd fmla="*/ 367812 w 603405" name="connsiteX23"/>
                    <a:gd fmla="*/ 277782 h 533193" name="connsiteY23"/>
                    <a:gd fmla="*/ 364959 w 603405" name="connsiteX24"/>
                    <a:gd fmla="*/ 274936 h 533193" name="connsiteY24"/>
                    <a:gd fmla="*/ 362257 w 603405" name="connsiteX25"/>
                    <a:gd fmla="*/ 277782 h 533193" name="connsiteY25"/>
                    <a:gd fmla="*/ 361656 w 603405" name="connsiteX26"/>
                    <a:gd fmla="*/ 381894 h 533193" name="connsiteY26"/>
                    <a:gd fmla="*/ 347544 w 603405" name="connsiteX27"/>
                    <a:gd fmla="*/ 395975 h 533193" name="connsiteY27"/>
                    <a:gd fmla="*/ 347393 w 603405" name="connsiteX28"/>
                    <a:gd fmla="*/ 395975 h 533193" name="connsiteY28"/>
                    <a:gd fmla="*/ 333281 w 603405" name="connsiteX29"/>
                    <a:gd fmla="*/ 381744 h 533193" name="connsiteY29"/>
                    <a:gd fmla="*/ 333881 w 603405" name="connsiteX30"/>
                    <a:gd fmla="*/ 277633 h 533193" name="connsiteY30"/>
                    <a:gd fmla="*/ 367511 w 603405" name="connsiteX31"/>
                    <a:gd fmla="*/ 244227 h 533193" name="connsiteY31"/>
                    <a:gd fmla="*/ 201525 w 603405" name="connsiteX32"/>
                    <a:gd fmla="*/ 244227 h 533193" name="connsiteY32"/>
                    <a:gd fmla="*/ 277906 w 603405" name="connsiteX33"/>
                    <a:gd fmla="*/ 244227 h 533193" name="connsiteY33"/>
                    <a:gd fmla="*/ 311520 w 603405" name="connsiteX34"/>
                    <a:gd fmla="*/ 277633 h 533193" name="connsiteY34"/>
                    <a:gd fmla="*/ 311970 w 603405" name="connsiteX35"/>
                    <a:gd fmla="*/ 381744 h 533193" name="connsiteY35"/>
                    <a:gd fmla="*/ 297864 w 603405" name="connsiteX36"/>
                    <a:gd fmla="*/ 395975 h 533193" name="connsiteY36"/>
                    <a:gd fmla="*/ 297714 w 603405" name="connsiteX37"/>
                    <a:gd fmla="*/ 395975 h 533193" name="connsiteY37"/>
                    <a:gd fmla="*/ 283608 w 603405" name="connsiteX38"/>
                    <a:gd fmla="*/ 381894 h 533193" name="connsiteY38"/>
                    <a:gd fmla="*/ 283008 w 603405" name="connsiteX39"/>
                    <a:gd fmla="*/ 277782 h 533193" name="connsiteY39"/>
                    <a:gd fmla="*/ 280007 w 603405" name="connsiteX40"/>
                    <a:gd fmla="*/ 274786 h 533193" name="connsiteY40"/>
                    <a:gd fmla="*/ 277156 w 603405" name="connsiteX41"/>
                    <a:gd fmla="*/ 277782 h 533193" name="connsiteY41"/>
                    <a:gd fmla="*/ 277456 w 603405" name="connsiteX42"/>
                    <a:gd fmla="*/ 516116 h 533193" name="connsiteY42"/>
                    <a:gd fmla="*/ 260349 w 603405" name="connsiteX43"/>
                    <a:gd fmla="*/ 533193 h 533193" name="connsiteY43"/>
                    <a:gd fmla="*/ 243242 w 603405" name="connsiteX44"/>
                    <a:gd fmla="*/ 516116 h 533193" name="connsiteY44"/>
                    <a:gd fmla="*/ 243242 w 603405" name="connsiteX45"/>
                    <a:gd fmla="*/ 380096 h 533193" name="connsiteY45"/>
                    <a:gd fmla="*/ 235889 w 603405" name="connsiteX46"/>
                    <a:gd fmla="*/ 380096 h 533193" name="connsiteY46"/>
                    <a:gd fmla="*/ 235889 w 603405" name="connsiteX47"/>
                    <a:gd fmla="*/ 516116 h 533193" name="connsiteY47"/>
                    <a:gd fmla="*/ 218932 w 603405" name="connsiteX48"/>
                    <a:gd fmla="*/ 533193 h 533193" name="connsiteY48"/>
                    <a:gd fmla="*/ 201825 w 603405" name="connsiteX49"/>
                    <a:gd fmla="*/ 516116 h 533193" name="connsiteY49"/>
                    <a:gd fmla="*/ 201825 w 603405" name="connsiteX50"/>
                    <a:gd fmla="*/ 380096 h 533193" name="connsiteY50"/>
                    <a:gd fmla="*/ 201825 w 603405" name="connsiteX51"/>
                    <a:gd fmla="*/ 277782 h 533193" name="connsiteY51"/>
                    <a:gd fmla="*/ 199124 w 603405" name="connsiteX52"/>
                    <a:gd fmla="*/ 274936 h 533193" name="connsiteY52"/>
                    <a:gd fmla="*/ 196423 w 603405" name="connsiteX53"/>
                    <a:gd fmla="*/ 277782 h 533193" name="connsiteY53"/>
                    <a:gd fmla="*/ 195822 w 603405" name="connsiteX54"/>
                    <a:gd fmla="*/ 381894 h 533193" name="connsiteY54"/>
                    <a:gd fmla="*/ 181567 w 603405" name="connsiteX55"/>
                    <a:gd fmla="*/ 395975 h 533193" name="connsiteY55"/>
                    <a:gd fmla="*/ 167461 w 603405" name="connsiteX56"/>
                    <a:gd fmla="*/ 381744 h 533193" name="connsiteY56"/>
                    <a:gd fmla="*/ 167911 w 603405" name="connsiteX57"/>
                    <a:gd fmla="*/ 277633 h 533193" name="connsiteY57"/>
                    <a:gd fmla="*/ 201525 w 603405" name="connsiteX58"/>
                    <a:gd fmla="*/ 244227 h 533193" name="connsiteY58"/>
                    <a:gd fmla="*/ 34214 w 603405" name="connsiteX59"/>
                    <a:gd fmla="*/ 244227 h 533193" name="connsiteY59"/>
                    <a:gd fmla="*/ 110445 w 603405" name="connsiteX60"/>
                    <a:gd fmla="*/ 244227 h 533193" name="connsiteY60"/>
                    <a:gd fmla="*/ 144059 w 603405" name="connsiteX61"/>
                    <a:gd fmla="*/ 277633 h 533193" name="connsiteY61"/>
                    <a:gd fmla="*/ 144509 w 603405" name="connsiteX62"/>
                    <a:gd fmla="*/ 381744 h 533193" name="connsiteY62"/>
                    <a:gd fmla="*/ 130403 w 603405" name="connsiteX63"/>
                    <a:gd fmla="*/ 395975 h 533193" name="connsiteY63"/>
                    <a:gd fmla="*/ 116147 w 603405" name="connsiteX64"/>
                    <a:gd fmla="*/ 381894 h 533193" name="connsiteY64"/>
                    <a:gd fmla="*/ 115697 w 603405" name="connsiteX65"/>
                    <a:gd fmla="*/ 277782 h 533193" name="connsiteY65"/>
                    <a:gd fmla="*/ 112696 w 603405" name="connsiteX66"/>
                    <a:gd fmla="*/ 274786 h 533193" name="connsiteY66"/>
                    <a:gd fmla="*/ 109694 w 603405" name="connsiteX67"/>
                    <a:gd fmla="*/ 277782 h 533193" name="connsiteY67"/>
                    <a:gd fmla="*/ 109995 w 603405" name="connsiteX68"/>
                    <a:gd fmla="*/ 516116 h 533193" name="connsiteY68"/>
                    <a:gd fmla="*/ 92888 w 603405" name="connsiteX69"/>
                    <a:gd fmla="*/ 533193 h 533193" name="connsiteY69"/>
                    <a:gd fmla="*/ 75931 w 603405" name="connsiteX70"/>
                    <a:gd fmla="*/ 516116 h 533193" name="connsiteY70"/>
                    <a:gd fmla="*/ 75931 w 603405" name="connsiteX71"/>
                    <a:gd fmla="*/ 380096 h 533193" name="connsiteY71"/>
                    <a:gd fmla="*/ 68578 w 603405" name="connsiteX72"/>
                    <a:gd fmla="*/ 380096 h 533193" name="connsiteY72"/>
                    <a:gd fmla="*/ 68578 w 603405" name="connsiteX73"/>
                    <a:gd fmla="*/ 516116 h 533193" name="connsiteY73"/>
                    <a:gd fmla="*/ 51471 w 603405" name="connsiteX74"/>
                    <a:gd fmla="*/ 533193 h 533193" name="connsiteY74"/>
                    <a:gd fmla="*/ 34364 w 603405" name="connsiteX75"/>
                    <a:gd fmla="*/ 516116 h 533193" name="connsiteY75"/>
                    <a:gd fmla="*/ 34364 w 603405" name="connsiteX76"/>
                    <a:gd fmla="*/ 380096 h 533193" name="connsiteY76"/>
                    <a:gd fmla="*/ 34364 w 603405" name="connsiteX77"/>
                    <a:gd fmla="*/ 277782 h 533193" name="connsiteY77"/>
                    <a:gd fmla="*/ 31663 w 603405" name="connsiteX78"/>
                    <a:gd fmla="*/ 275086 h 533193" name="connsiteY78"/>
                    <a:gd fmla="*/ 28962 w 603405" name="connsiteX79"/>
                    <a:gd fmla="*/ 277782 h 533193" name="connsiteY79"/>
                    <a:gd fmla="*/ 28361 w 603405" name="connsiteX80"/>
                    <a:gd fmla="*/ 381894 h 533193" name="connsiteY80"/>
                    <a:gd fmla="*/ 14256 w 603405" name="connsiteX81"/>
                    <a:gd fmla="*/ 395975 h 533193" name="connsiteY81"/>
                    <a:gd fmla="*/ 14106 w 603405" name="connsiteX82"/>
                    <a:gd fmla="*/ 395975 h 533193" name="connsiteY82"/>
                    <a:gd fmla="*/ 0 w 603405" name="connsiteX83"/>
                    <a:gd fmla="*/ 381744 h 533193" name="connsiteY83"/>
                    <a:gd fmla="*/ 600 w 603405" name="connsiteX84"/>
                    <a:gd fmla="*/ 277633 h 533193" name="connsiteY84"/>
                    <a:gd fmla="*/ 34214 w 603405" name="connsiteX85"/>
                    <a:gd fmla="*/ 244227 h 533193" name="connsiteY85"/>
                    <a:gd fmla="*/ 298774 w 603405" name="connsiteX86"/>
                    <a:gd fmla="*/ 232090 h 533193" name="connsiteY86"/>
                    <a:gd fmla="*/ 346547 w 603405" name="connsiteX87"/>
                    <a:gd fmla="*/ 232090 h 533193" name="connsiteY87"/>
                    <a:gd fmla="*/ 322660 w 603405" name="connsiteX88"/>
                    <a:gd fmla="*/ 254883 h 533193" name="connsiteY88"/>
                    <a:gd fmla="*/ 298774 w 603405" name="connsiteX89"/>
                    <a:gd fmla="*/ 232090 h 533193" name="connsiteY89"/>
                    <a:gd fmla="*/ 405716 w 603405" name="connsiteX90"/>
                    <a:gd fmla="*/ 176061 h 533193" name="connsiteY90"/>
                    <a:gd fmla="*/ 435177 w 603405" name="connsiteX91"/>
                    <a:gd fmla="*/ 205417 h 533193" name="connsiteY91"/>
                    <a:gd fmla="*/ 405716 w 603405" name="connsiteX92"/>
                    <a:gd fmla="*/ 234773 h 533193" name="connsiteY92"/>
                    <a:gd fmla="*/ 376255 w 603405" name="connsiteX93"/>
                    <a:gd fmla="*/ 205417 h 533193" name="connsiteY93"/>
                    <a:gd fmla="*/ 405716 w 603405" name="connsiteX94"/>
                    <a:gd fmla="*/ 176061 h 533193" name="connsiteY94"/>
                    <a:gd fmla="*/ 239817 w 603405" name="connsiteX95"/>
                    <a:gd fmla="*/ 176061 h 533193" name="connsiteY95"/>
                    <a:gd fmla="*/ 269208 w 603405" name="connsiteX96"/>
                    <a:gd fmla="*/ 205417 h 533193" name="connsiteY96"/>
                    <a:gd fmla="*/ 239817 w 603405" name="connsiteX97"/>
                    <a:gd fmla="*/ 234773 h 533193" name="connsiteY97"/>
                    <a:gd fmla="*/ 210426 w 603405" name="connsiteX98"/>
                    <a:gd fmla="*/ 205417 h 533193" name="connsiteY98"/>
                    <a:gd fmla="*/ 239817 w 603405" name="connsiteX99"/>
                    <a:gd fmla="*/ 176061 h 533193" name="connsiteY99"/>
                    <a:gd fmla="*/ 72325 w 603405" name="connsiteX100"/>
                    <a:gd fmla="*/ 176061 h 533193" name="connsiteY100"/>
                    <a:gd fmla="*/ 101897 w 603405" name="connsiteX101"/>
                    <a:gd fmla="*/ 205416 h 533193" name="connsiteY101"/>
                    <a:gd fmla="*/ 72325 w 603405" name="connsiteX102"/>
                    <a:gd fmla="*/ 234772 h 533193" name="connsiteY102"/>
                    <a:gd fmla="*/ 42904 w 603405" name="connsiteX103"/>
                    <a:gd fmla="*/ 205416 h 533193" name="connsiteY103"/>
                    <a:gd fmla="*/ 72325 w 603405" name="connsiteX104"/>
                    <a:gd fmla="*/ 176061 h 533193" name="connsiteY104"/>
                    <a:gd fmla="*/ 1200 w 603405" name="connsiteX105"/>
                    <a:gd fmla="*/ 56241 h 533193" name="connsiteY105"/>
                    <a:gd fmla="*/ 384613 w 603405" name="connsiteX106"/>
                    <a:gd fmla="*/ 56241 h 533193" name="connsiteY106"/>
                    <a:gd fmla="*/ 603405 w 603405" name="connsiteX107"/>
                    <a:gd fmla="*/ 274494 h 533193" name="connsiteY107"/>
                    <a:gd fmla="*/ 540979 w 603405" name="connsiteX108"/>
                    <a:gd fmla="*/ 336809 h 533193" name="connsiteY108"/>
                    <a:gd fmla="*/ 494459 w 603405" name="connsiteX109"/>
                    <a:gd fmla="*/ 336809 h 533193" name="connsiteY109"/>
                    <a:gd fmla="*/ 494159 w 603405" name="connsiteX110"/>
                    <a:gd fmla="*/ 277490 h 533193" name="connsiteY110"/>
                    <a:gd fmla="*/ 464747 w 603405" name="connsiteX111"/>
                    <a:gd fmla="*/ 232102 h 533193" name="connsiteY111"/>
                    <a:gd fmla="*/ 551333 w 603405" name="connsiteX112"/>
                    <a:gd fmla="*/ 232102 h 533193" name="connsiteY112"/>
                    <a:gd fmla="*/ 551483 w 603405" name="connsiteX113"/>
                    <a:gd fmla="*/ 232102 h 533193" name="connsiteY113"/>
                    <a:gd fmla="*/ 557636 w 603405" name="connsiteX114"/>
                    <a:gd fmla="*/ 228806 h 533193" name="connsiteY114"/>
                    <a:gd fmla="*/ 558236 w 603405" name="connsiteX115"/>
                    <a:gd fmla="*/ 221766 h 533193" name="connsiteY115"/>
                    <a:gd fmla="*/ 504663 w 603405" name="connsiteX116"/>
                    <a:gd fmla="*/ 136532 h 533193" name="connsiteY116"/>
                    <a:gd fmla="*/ 415676 w 603405" name="connsiteX117"/>
                    <a:gd fmla="*/ 97585 h 533193" name="connsiteY117"/>
                    <a:gd fmla="*/ 397968 w 603405" name="connsiteX118"/>
                    <a:gd fmla="*/ 97585 h 533193" name="connsiteY118"/>
                    <a:gd fmla="*/ 397968 w 603405" name="connsiteX119"/>
                    <a:gd fmla="*/ 159900 h 533193" name="connsiteY119"/>
                    <a:gd fmla="*/ 364954 w 603405" name="connsiteX120"/>
                    <a:gd fmla="*/ 183568 h 533193" name="connsiteY120"/>
                    <a:gd fmla="*/ 364954 w 603405" name="connsiteX121"/>
                    <a:gd fmla="*/ 97585 h 533193" name="connsiteY121"/>
                    <a:gd fmla="*/ 174223 w 603405" name="connsiteX122"/>
                    <a:gd fmla="*/ 97585 h 533193" name="connsiteY122"/>
                    <a:gd fmla="*/ 174223 w 603405" name="connsiteX123"/>
                    <a:gd fmla="*/ 232102 h 533193" name="connsiteY123"/>
                    <a:gd fmla="*/ 180526 w 603405" name="connsiteX124"/>
                    <a:gd fmla="*/ 232102 h 533193" name="connsiteY124"/>
                    <a:gd fmla="*/ 174223 w 603405" name="connsiteX125"/>
                    <a:gd fmla="*/ 235547 h 533193" name="connsiteY125"/>
                    <a:gd fmla="*/ 156065 w 603405" name="connsiteX126"/>
                    <a:gd fmla="*/ 256369 h 533193" name="connsiteY126"/>
                    <a:gd fmla="*/ 141209 w 603405" name="connsiteX127"/>
                    <a:gd fmla="*/ 238093 h 533193" name="connsiteY127"/>
                    <a:gd fmla="*/ 131455 w 603405" name="connsiteX128"/>
                    <a:gd fmla="*/ 232102 h 533193" name="connsiteY128"/>
                    <a:gd fmla="*/ 141209 w 603405" name="connsiteX129"/>
                    <a:gd fmla="*/ 232102 h 533193" name="connsiteY129"/>
                    <a:gd fmla="*/ 141209 w 603405" name="connsiteX130"/>
                    <a:gd fmla="*/ 97585 h 533193" name="connsiteY130"/>
                    <a:gd fmla="*/ 1200 w 603405" name="connsiteX131"/>
                    <a:gd fmla="*/ 97585 h 533193" name="connsiteY131"/>
                    <a:gd fmla="*/ 30337 w 603405" name="connsiteX132"/>
                    <a:gd fmla="*/ 0 h 533193" name="connsiteY132"/>
                    <a:gd fmla="*/ 450496 w 603405" name="connsiteX133"/>
                    <a:gd fmla="*/ 0 h 533193" name="connsiteY133"/>
                    <a:gd fmla="*/ 467002 w 603405" name="connsiteX134"/>
                    <a:gd fmla="*/ 16512 h 533193" name="connsiteY134"/>
                    <a:gd fmla="*/ 450496 w 603405" name="connsiteX135"/>
                    <a:gd fmla="*/ 33025 h 533193" name="connsiteY135"/>
                    <a:gd fmla="*/ 30337 w 603405" name="connsiteX136"/>
                    <a:gd fmla="*/ 33025 h 533193" name="connsiteY136"/>
                    <a:gd fmla="*/ 13831 w 603405" name="connsiteX137"/>
                    <a:gd fmla="*/ 16512 h 533193" name="connsiteY137"/>
                    <a:gd fmla="*/ 30337 w 603405" name="connsiteX138"/>
                    <a:gd fmla="*/ 0 h 533193"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533193" w="603405">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w="9525">
                  <a:noFill/>
                  <a:round/>
                </a:ln>
              </p:spPr>
              <p:txBody>
                <a:bodyPr anchor="t" anchorCtr="0" bIns="60841" compatLnSpc="1" lIns="121682" numCol="1" rIns="121682" tIns="60841" vert="horz" wrap="square">
                  <a:prstTxWarp prst="textNoShape">
                    <a:avLst/>
                  </a:prstTxWarp>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sz="3200">
                    <a:latin charset="-122" panose="020b0503020204020204" pitchFamily="34" typeface="微软雅黑"/>
                    <a:ea charset="-122" panose="020b0503020204020204" pitchFamily="34" typeface="微软雅黑"/>
                  </a:endParaRPr>
                </a:p>
              </p:txBody>
            </p:sp>
          </p:grpSp>
          <p:grpSp>
            <p:nvGrpSpPr>
              <p:cNvPr id="10" name="îsļíďé">
                <a:extLst>
                  <a:ext uri="{FF2B5EF4-FFF2-40B4-BE49-F238E27FC236}">
                    <a16:creationId xmlns:a16="http://schemas.microsoft.com/office/drawing/2014/main" id="{A8483BCE-1FC5-46E3-8E8E-0A4BE1A44AB5}"/>
                  </a:ext>
                </a:extLst>
              </p:cNvPr>
              <p:cNvGrpSpPr/>
              <p:nvPr/>
            </p:nvGrpSpPr>
            <p:grpSpPr>
              <a:xfrm>
                <a:off x="171951" y="1458237"/>
                <a:ext cx="5412073" cy="1046336"/>
                <a:chOff x="808559" y="954416"/>
                <a:chExt cx="5412071" cy="1046336"/>
              </a:xfrm>
            </p:grpSpPr>
            <p:sp>
              <p:nvSpPr>
                <p:cNvPr id="18" name="ïṡḷíḋê">
                  <a:extLst>
                    <a:ext uri="{FF2B5EF4-FFF2-40B4-BE49-F238E27FC236}">
                      <a16:creationId xmlns:a16="http://schemas.microsoft.com/office/drawing/2014/main" id="{52F08EB0-F101-4691-92C0-882A9C699692}"/>
                    </a:ext>
                  </a:extLst>
                </p:cNvPr>
                <p:cNvSpPr txBox="1"/>
                <p:nvPr/>
              </p:nvSpPr>
              <p:spPr bwMode="auto">
                <a:xfrm>
                  <a:off x="1815378" y="954416"/>
                  <a:ext cx="4114875" cy="391558"/>
                </a:xfrm>
                <a:prstGeom prst="rect">
                  <a:avLst/>
                </a:prstGeom>
                <a:solidFill>
                  <a:srgbClr val="218CFF"/>
                </a:solidFill>
                <a:ln>
                  <a:solidFill>
                    <a:srgbClr val="218CFF"/>
                  </a:solidFill>
                </a:ln>
              </p:spPr>
              <p:txBody>
                <a:bodyPr anchor="ctr" anchorCtr="0" bIns="46800" lIns="90000" rIns="90000" tIns="46800" wrap="non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sz="2000">
                      <a:solidFill>
                        <a:schemeClr val="bg1"/>
                      </a:solidFill>
                      <a:latin charset="-122" panose="020b0503020204020204" pitchFamily="34" typeface="微软雅黑"/>
                      <a:ea charset="-122" panose="020b0503020204020204" pitchFamily="34" typeface="微软雅黑"/>
                      <a:cs typeface="+mn-ea"/>
                      <a:sym typeface="+mn-lt"/>
                    </a:rPr>
                    <a:t>冠状动脉粥样硬化性心脏病</a:t>
                  </a:r>
                </a:p>
              </p:txBody>
            </p:sp>
            <p:sp>
              <p:nvSpPr>
                <p:cNvPr id="19" name="îṣľíďê">
                  <a:extLst>
                    <a:ext uri="{FF2B5EF4-FFF2-40B4-BE49-F238E27FC236}">
                      <a16:creationId xmlns:a16="http://schemas.microsoft.com/office/drawing/2014/main" id="{A1F68C10-6C3B-41BF-ABE7-01C67E5A6D02}"/>
                    </a:ext>
                  </a:extLst>
                </p:cNvPr>
                <p:cNvSpPr/>
                <p:nvPr/>
              </p:nvSpPr>
              <p:spPr bwMode="auto">
                <a:xfrm>
                  <a:off x="808559" y="1332005"/>
                  <a:ext cx="5412071" cy="668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just" defTabSz="1450975">
                    <a:lnSpc>
                      <a:spcPct val="150000"/>
                    </a:lnSpc>
                  </a:pPr>
                  <a:r>
                    <a:rPr altLang="en-US" lang="zh-CN" sz="1400">
                      <a:latin charset="-122" panose="020b0503020204020204" pitchFamily="34" typeface="微软雅黑"/>
                      <a:ea charset="-122" panose="020b0503020204020204" pitchFamily="34" typeface="微软雅黑"/>
                      <a:cs typeface="+mn-ea"/>
                      <a:sym typeface="+mn-lt"/>
                    </a:rPr>
                    <a:t>抽烟及糖尿病、高血压、高血脂等导致冠状动脉粥样硬化进展迅速，冠状动脉管腔狭窄，影响心肌供血，导致心肌耗氧的供需失衡，导致冠心病</a:t>
                  </a:r>
                </a:p>
              </p:txBody>
            </p:sp>
          </p:grpSp>
        </p:grpSp>
        <p:grpSp>
          <p:nvGrpSpPr>
            <p:cNvPr id="30" name="组合 29">
              <a:extLst>
                <a:ext uri="{FF2B5EF4-FFF2-40B4-BE49-F238E27FC236}">
                  <a16:creationId xmlns:a16="http://schemas.microsoft.com/office/drawing/2014/main" id="{16E31125-A1CA-4578-A5AA-51BAD1583A59}"/>
                </a:ext>
              </a:extLst>
            </p:cNvPr>
            <p:cNvGrpSpPr/>
            <p:nvPr/>
          </p:nvGrpSpPr>
          <p:grpSpPr>
            <a:xfrm>
              <a:off x="692536" y="3132815"/>
              <a:ext cx="6184427" cy="1074047"/>
              <a:chOff x="171951" y="1430526"/>
              <a:chExt cx="6184427" cy="1074047"/>
            </a:xfrm>
          </p:grpSpPr>
          <p:grpSp>
            <p:nvGrpSpPr>
              <p:cNvPr id="31" name="í$ľidé">
                <a:extLst>
                  <a:ext uri="{FF2B5EF4-FFF2-40B4-BE49-F238E27FC236}">
                    <a16:creationId xmlns:a16="http://schemas.microsoft.com/office/drawing/2014/main" id="{723699DA-38B4-47EB-BEEC-25C85F620880}"/>
                  </a:ext>
                </a:extLst>
              </p:cNvPr>
              <p:cNvGrpSpPr/>
              <p:nvPr/>
            </p:nvGrpSpPr>
            <p:grpSpPr>
              <a:xfrm>
                <a:off x="5823234" y="1430526"/>
                <a:ext cx="533144" cy="533142"/>
                <a:chOff x="7129635" y="2399594"/>
                <a:chExt cx="771437" cy="771436"/>
              </a:xfrm>
            </p:grpSpPr>
            <p:sp>
              <p:nvSpPr>
                <p:cNvPr id="35" name="îṣliḑê">
                  <a:extLst>
                    <a:ext uri="{FF2B5EF4-FFF2-40B4-BE49-F238E27FC236}">
                      <a16:creationId xmlns:a16="http://schemas.microsoft.com/office/drawing/2014/main" id="{2BA29EB6-0D85-4BEB-A127-97DF345D2DC2}"/>
                    </a:ext>
                  </a:extLst>
                </p:cNvPr>
                <p:cNvSpPr/>
                <p:nvPr/>
              </p:nvSpPr>
              <p:spPr>
                <a:xfrm>
                  <a:off x="7129635" y="2399594"/>
                  <a:ext cx="771437" cy="771436"/>
                </a:xfrm>
                <a:prstGeom prst="ellipse">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US" sz="2000">
                    <a:solidFill>
                      <a:schemeClr val="tx1"/>
                    </a:solidFill>
                    <a:latin charset="-122" panose="020b0503020204020204" pitchFamily="34" typeface="微软雅黑"/>
                    <a:ea charset="-122" panose="020b0503020204020204" pitchFamily="34" typeface="微软雅黑"/>
                  </a:endParaRPr>
                </a:p>
              </p:txBody>
            </p:sp>
            <p:sp>
              <p:nvSpPr>
                <p:cNvPr id="36" name="ïṥļïḋê">
                  <a:extLst>
                    <a:ext uri="{FF2B5EF4-FFF2-40B4-BE49-F238E27FC236}">
                      <a16:creationId xmlns:a16="http://schemas.microsoft.com/office/drawing/2014/main" id="{080A18E8-3794-4B0A-AC99-85753D961EAD}"/>
                    </a:ext>
                  </a:extLst>
                </p:cNvPr>
                <p:cNvSpPr/>
                <p:nvPr/>
              </p:nvSpPr>
              <p:spPr bwMode="auto">
                <a:xfrm>
                  <a:off x="7342666" y="2632718"/>
                  <a:ext cx="345373" cy="305185"/>
                </a:xfrm>
                <a:custGeom>
                  <a:gdLst>
                    <a:gd fmla="*/ 494452 w 603405" name="connsiteX0"/>
                    <a:gd fmla="*/ 356003 h 533193" name="connsiteY0"/>
                    <a:gd fmla="*/ 585270 w 603405" name="connsiteX1"/>
                    <a:gd fmla="*/ 356003 h 533193" name="connsiteY1"/>
                    <a:gd fmla="*/ 601782 w 603405" name="connsiteX2"/>
                    <a:gd fmla="*/ 372480 h 533193" name="connsiteY2"/>
                    <a:gd fmla="*/ 585270 w 603405" name="connsiteX3"/>
                    <a:gd fmla="*/ 388957 h 533193" name="connsiteY3"/>
                    <a:gd fmla="*/ 494452 w 603405" name="connsiteX4"/>
                    <a:gd fmla="*/ 388957 h 533193" name="connsiteY4"/>
                    <a:gd fmla="*/ 367511 w 603405" name="connsiteX5"/>
                    <a:gd fmla="*/ 244227 h 533193" name="connsiteY5"/>
                    <a:gd fmla="*/ 443780 w 603405" name="connsiteX6"/>
                    <a:gd fmla="*/ 244227 h 533193" name="connsiteY6"/>
                    <a:gd fmla="*/ 477411 w 603405" name="connsiteX7"/>
                    <a:gd fmla="*/ 277633 h 533193" name="connsiteY7"/>
                    <a:gd fmla="*/ 477861 w 603405" name="connsiteX8"/>
                    <a:gd fmla="*/ 381744 h 533193" name="connsiteY8"/>
                    <a:gd fmla="*/ 463748 w 603405" name="connsiteX9"/>
                    <a:gd fmla="*/ 395975 h 533193" name="connsiteY9"/>
                    <a:gd fmla="*/ 449486 w 603405" name="connsiteX10"/>
                    <a:gd fmla="*/ 381894 h 533193" name="connsiteY10"/>
                    <a:gd fmla="*/ 449035 w 603405" name="connsiteX11"/>
                    <a:gd fmla="*/ 277782 h 533193" name="connsiteY11"/>
                    <a:gd fmla="*/ 446033 w 603405" name="connsiteX12"/>
                    <a:gd fmla="*/ 274786 h 533193" name="connsiteY12"/>
                    <a:gd fmla="*/ 443030 w 603405" name="connsiteX13"/>
                    <a:gd fmla="*/ 277782 h 533193" name="connsiteY13"/>
                    <a:gd fmla="*/ 443330 w 603405" name="connsiteX14"/>
                    <a:gd fmla="*/ 516116 h 533193" name="connsiteY14"/>
                    <a:gd fmla="*/ 426215 w 603405" name="connsiteX15"/>
                    <a:gd fmla="*/ 533193 h 533193" name="connsiteY15"/>
                    <a:gd fmla="*/ 409249 w 603405" name="connsiteX16"/>
                    <a:gd fmla="*/ 516116 h 533193" name="connsiteY16"/>
                    <a:gd fmla="*/ 409249 w 603405" name="connsiteX17"/>
                    <a:gd fmla="*/ 380096 h 533193" name="connsiteY17"/>
                    <a:gd fmla="*/ 401893 w 603405" name="connsiteX18"/>
                    <a:gd fmla="*/ 380096 h 533193" name="connsiteY18"/>
                    <a:gd fmla="*/ 401893 w 603405" name="connsiteX19"/>
                    <a:gd fmla="*/ 516116 h 533193" name="connsiteY19"/>
                    <a:gd fmla="*/ 384778 w 603405" name="connsiteX20"/>
                    <a:gd fmla="*/ 533193 h 533193" name="connsiteY20"/>
                    <a:gd fmla="*/ 367812 w 603405" name="connsiteX21"/>
                    <a:gd fmla="*/ 516116 h 533193" name="connsiteY21"/>
                    <a:gd fmla="*/ 367812 w 603405" name="connsiteX22"/>
                    <a:gd fmla="*/ 380096 h 533193" name="connsiteY22"/>
                    <a:gd fmla="*/ 367812 w 603405" name="connsiteX23"/>
                    <a:gd fmla="*/ 277782 h 533193" name="connsiteY23"/>
                    <a:gd fmla="*/ 364959 w 603405" name="connsiteX24"/>
                    <a:gd fmla="*/ 274936 h 533193" name="connsiteY24"/>
                    <a:gd fmla="*/ 362257 w 603405" name="connsiteX25"/>
                    <a:gd fmla="*/ 277782 h 533193" name="connsiteY25"/>
                    <a:gd fmla="*/ 361656 w 603405" name="connsiteX26"/>
                    <a:gd fmla="*/ 381894 h 533193" name="connsiteY26"/>
                    <a:gd fmla="*/ 347544 w 603405" name="connsiteX27"/>
                    <a:gd fmla="*/ 395975 h 533193" name="connsiteY27"/>
                    <a:gd fmla="*/ 347393 w 603405" name="connsiteX28"/>
                    <a:gd fmla="*/ 395975 h 533193" name="connsiteY28"/>
                    <a:gd fmla="*/ 333281 w 603405" name="connsiteX29"/>
                    <a:gd fmla="*/ 381744 h 533193" name="connsiteY29"/>
                    <a:gd fmla="*/ 333881 w 603405" name="connsiteX30"/>
                    <a:gd fmla="*/ 277633 h 533193" name="connsiteY30"/>
                    <a:gd fmla="*/ 367511 w 603405" name="connsiteX31"/>
                    <a:gd fmla="*/ 244227 h 533193" name="connsiteY31"/>
                    <a:gd fmla="*/ 201525 w 603405" name="connsiteX32"/>
                    <a:gd fmla="*/ 244227 h 533193" name="connsiteY32"/>
                    <a:gd fmla="*/ 277906 w 603405" name="connsiteX33"/>
                    <a:gd fmla="*/ 244227 h 533193" name="connsiteY33"/>
                    <a:gd fmla="*/ 311520 w 603405" name="connsiteX34"/>
                    <a:gd fmla="*/ 277633 h 533193" name="connsiteY34"/>
                    <a:gd fmla="*/ 311970 w 603405" name="connsiteX35"/>
                    <a:gd fmla="*/ 381744 h 533193" name="connsiteY35"/>
                    <a:gd fmla="*/ 297864 w 603405" name="connsiteX36"/>
                    <a:gd fmla="*/ 395975 h 533193" name="connsiteY36"/>
                    <a:gd fmla="*/ 297714 w 603405" name="connsiteX37"/>
                    <a:gd fmla="*/ 395975 h 533193" name="connsiteY37"/>
                    <a:gd fmla="*/ 283608 w 603405" name="connsiteX38"/>
                    <a:gd fmla="*/ 381894 h 533193" name="connsiteY38"/>
                    <a:gd fmla="*/ 283008 w 603405" name="connsiteX39"/>
                    <a:gd fmla="*/ 277782 h 533193" name="connsiteY39"/>
                    <a:gd fmla="*/ 280007 w 603405" name="connsiteX40"/>
                    <a:gd fmla="*/ 274786 h 533193" name="connsiteY40"/>
                    <a:gd fmla="*/ 277156 w 603405" name="connsiteX41"/>
                    <a:gd fmla="*/ 277782 h 533193" name="connsiteY41"/>
                    <a:gd fmla="*/ 277456 w 603405" name="connsiteX42"/>
                    <a:gd fmla="*/ 516116 h 533193" name="connsiteY42"/>
                    <a:gd fmla="*/ 260349 w 603405" name="connsiteX43"/>
                    <a:gd fmla="*/ 533193 h 533193" name="connsiteY43"/>
                    <a:gd fmla="*/ 243242 w 603405" name="connsiteX44"/>
                    <a:gd fmla="*/ 516116 h 533193" name="connsiteY44"/>
                    <a:gd fmla="*/ 243242 w 603405" name="connsiteX45"/>
                    <a:gd fmla="*/ 380096 h 533193" name="connsiteY45"/>
                    <a:gd fmla="*/ 235889 w 603405" name="connsiteX46"/>
                    <a:gd fmla="*/ 380096 h 533193" name="connsiteY46"/>
                    <a:gd fmla="*/ 235889 w 603405" name="connsiteX47"/>
                    <a:gd fmla="*/ 516116 h 533193" name="connsiteY47"/>
                    <a:gd fmla="*/ 218932 w 603405" name="connsiteX48"/>
                    <a:gd fmla="*/ 533193 h 533193" name="connsiteY48"/>
                    <a:gd fmla="*/ 201825 w 603405" name="connsiteX49"/>
                    <a:gd fmla="*/ 516116 h 533193" name="connsiteY49"/>
                    <a:gd fmla="*/ 201825 w 603405" name="connsiteX50"/>
                    <a:gd fmla="*/ 380096 h 533193" name="connsiteY50"/>
                    <a:gd fmla="*/ 201825 w 603405" name="connsiteX51"/>
                    <a:gd fmla="*/ 277782 h 533193" name="connsiteY51"/>
                    <a:gd fmla="*/ 199124 w 603405" name="connsiteX52"/>
                    <a:gd fmla="*/ 274936 h 533193" name="connsiteY52"/>
                    <a:gd fmla="*/ 196423 w 603405" name="connsiteX53"/>
                    <a:gd fmla="*/ 277782 h 533193" name="connsiteY53"/>
                    <a:gd fmla="*/ 195822 w 603405" name="connsiteX54"/>
                    <a:gd fmla="*/ 381894 h 533193" name="connsiteY54"/>
                    <a:gd fmla="*/ 181567 w 603405" name="connsiteX55"/>
                    <a:gd fmla="*/ 395975 h 533193" name="connsiteY55"/>
                    <a:gd fmla="*/ 167461 w 603405" name="connsiteX56"/>
                    <a:gd fmla="*/ 381744 h 533193" name="connsiteY56"/>
                    <a:gd fmla="*/ 167911 w 603405" name="connsiteX57"/>
                    <a:gd fmla="*/ 277633 h 533193" name="connsiteY57"/>
                    <a:gd fmla="*/ 201525 w 603405" name="connsiteX58"/>
                    <a:gd fmla="*/ 244227 h 533193" name="connsiteY58"/>
                    <a:gd fmla="*/ 34214 w 603405" name="connsiteX59"/>
                    <a:gd fmla="*/ 244227 h 533193" name="connsiteY59"/>
                    <a:gd fmla="*/ 110445 w 603405" name="connsiteX60"/>
                    <a:gd fmla="*/ 244227 h 533193" name="connsiteY60"/>
                    <a:gd fmla="*/ 144059 w 603405" name="connsiteX61"/>
                    <a:gd fmla="*/ 277633 h 533193" name="connsiteY61"/>
                    <a:gd fmla="*/ 144509 w 603405" name="connsiteX62"/>
                    <a:gd fmla="*/ 381744 h 533193" name="connsiteY62"/>
                    <a:gd fmla="*/ 130403 w 603405" name="connsiteX63"/>
                    <a:gd fmla="*/ 395975 h 533193" name="connsiteY63"/>
                    <a:gd fmla="*/ 116147 w 603405" name="connsiteX64"/>
                    <a:gd fmla="*/ 381894 h 533193" name="connsiteY64"/>
                    <a:gd fmla="*/ 115697 w 603405" name="connsiteX65"/>
                    <a:gd fmla="*/ 277782 h 533193" name="connsiteY65"/>
                    <a:gd fmla="*/ 112696 w 603405" name="connsiteX66"/>
                    <a:gd fmla="*/ 274786 h 533193" name="connsiteY66"/>
                    <a:gd fmla="*/ 109694 w 603405" name="connsiteX67"/>
                    <a:gd fmla="*/ 277782 h 533193" name="connsiteY67"/>
                    <a:gd fmla="*/ 109995 w 603405" name="connsiteX68"/>
                    <a:gd fmla="*/ 516116 h 533193" name="connsiteY68"/>
                    <a:gd fmla="*/ 92888 w 603405" name="connsiteX69"/>
                    <a:gd fmla="*/ 533193 h 533193" name="connsiteY69"/>
                    <a:gd fmla="*/ 75931 w 603405" name="connsiteX70"/>
                    <a:gd fmla="*/ 516116 h 533193" name="connsiteY70"/>
                    <a:gd fmla="*/ 75931 w 603405" name="connsiteX71"/>
                    <a:gd fmla="*/ 380096 h 533193" name="connsiteY71"/>
                    <a:gd fmla="*/ 68578 w 603405" name="connsiteX72"/>
                    <a:gd fmla="*/ 380096 h 533193" name="connsiteY72"/>
                    <a:gd fmla="*/ 68578 w 603405" name="connsiteX73"/>
                    <a:gd fmla="*/ 516116 h 533193" name="connsiteY73"/>
                    <a:gd fmla="*/ 51471 w 603405" name="connsiteX74"/>
                    <a:gd fmla="*/ 533193 h 533193" name="connsiteY74"/>
                    <a:gd fmla="*/ 34364 w 603405" name="connsiteX75"/>
                    <a:gd fmla="*/ 516116 h 533193" name="connsiteY75"/>
                    <a:gd fmla="*/ 34364 w 603405" name="connsiteX76"/>
                    <a:gd fmla="*/ 380096 h 533193" name="connsiteY76"/>
                    <a:gd fmla="*/ 34364 w 603405" name="connsiteX77"/>
                    <a:gd fmla="*/ 277782 h 533193" name="connsiteY77"/>
                    <a:gd fmla="*/ 31663 w 603405" name="connsiteX78"/>
                    <a:gd fmla="*/ 275086 h 533193" name="connsiteY78"/>
                    <a:gd fmla="*/ 28962 w 603405" name="connsiteX79"/>
                    <a:gd fmla="*/ 277782 h 533193" name="connsiteY79"/>
                    <a:gd fmla="*/ 28361 w 603405" name="connsiteX80"/>
                    <a:gd fmla="*/ 381894 h 533193" name="connsiteY80"/>
                    <a:gd fmla="*/ 14256 w 603405" name="connsiteX81"/>
                    <a:gd fmla="*/ 395975 h 533193" name="connsiteY81"/>
                    <a:gd fmla="*/ 14106 w 603405" name="connsiteX82"/>
                    <a:gd fmla="*/ 395975 h 533193" name="connsiteY82"/>
                    <a:gd fmla="*/ 0 w 603405" name="connsiteX83"/>
                    <a:gd fmla="*/ 381744 h 533193" name="connsiteY83"/>
                    <a:gd fmla="*/ 600 w 603405" name="connsiteX84"/>
                    <a:gd fmla="*/ 277633 h 533193" name="connsiteY84"/>
                    <a:gd fmla="*/ 34214 w 603405" name="connsiteX85"/>
                    <a:gd fmla="*/ 244227 h 533193" name="connsiteY85"/>
                    <a:gd fmla="*/ 298774 w 603405" name="connsiteX86"/>
                    <a:gd fmla="*/ 232090 h 533193" name="connsiteY86"/>
                    <a:gd fmla="*/ 346547 w 603405" name="connsiteX87"/>
                    <a:gd fmla="*/ 232090 h 533193" name="connsiteY87"/>
                    <a:gd fmla="*/ 322660 w 603405" name="connsiteX88"/>
                    <a:gd fmla="*/ 254883 h 533193" name="connsiteY88"/>
                    <a:gd fmla="*/ 298774 w 603405" name="connsiteX89"/>
                    <a:gd fmla="*/ 232090 h 533193" name="connsiteY89"/>
                    <a:gd fmla="*/ 405716 w 603405" name="connsiteX90"/>
                    <a:gd fmla="*/ 176061 h 533193" name="connsiteY90"/>
                    <a:gd fmla="*/ 435177 w 603405" name="connsiteX91"/>
                    <a:gd fmla="*/ 205417 h 533193" name="connsiteY91"/>
                    <a:gd fmla="*/ 405716 w 603405" name="connsiteX92"/>
                    <a:gd fmla="*/ 234773 h 533193" name="connsiteY92"/>
                    <a:gd fmla="*/ 376255 w 603405" name="connsiteX93"/>
                    <a:gd fmla="*/ 205417 h 533193" name="connsiteY93"/>
                    <a:gd fmla="*/ 405716 w 603405" name="connsiteX94"/>
                    <a:gd fmla="*/ 176061 h 533193" name="connsiteY94"/>
                    <a:gd fmla="*/ 239817 w 603405" name="connsiteX95"/>
                    <a:gd fmla="*/ 176061 h 533193" name="connsiteY95"/>
                    <a:gd fmla="*/ 269208 w 603405" name="connsiteX96"/>
                    <a:gd fmla="*/ 205417 h 533193" name="connsiteY96"/>
                    <a:gd fmla="*/ 239817 w 603405" name="connsiteX97"/>
                    <a:gd fmla="*/ 234773 h 533193" name="connsiteY97"/>
                    <a:gd fmla="*/ 210426 w 603405" name="connsiteX98"/>
                    <a:gd fmla="*/ 205417 h 533193" name="connsiteY98"/>
                    <a:gd fmla="*/ 239817 w 603405" name="connsiteX99"/>
                    <a:gd fmla="*/ 176061 h 533193" name="connsiteY99"/>
                    <a:gd fmla="*/ 72325 w 603405" name="connsiteX100"/>
                    <a:gd fmla="*/ 176061 h 533193" name="connsiteY100"/>
                    <a:gd fmla="*/ 101897 w 603405" name="connsiteX101"/>
                    <a:gd fmla="*/ 205416 h 533193" name="connsiteY101"/>
                    <a:gd fmla="*/ 72325 w 603405" name="connsiteX102"/>
                    <a:gd fmla="*/ 234772 h 533193" name="connsiteY102"/>
                    <a:gd fmla="*/ 42904 w 603405" name="connsiteX103"/>
                    <a:gd fmla="*/ 205416 h 533193" name="connsiteY103"/>
                    <a:gd fmla="*/ 72325 w 603405" name="connsiteX104"/>
                    <a:gd fmla="*/ 176061 h 533193" name="connsiteY104"/>
                    <a:gd fmla="*/ 1200 w 603405" name="connsiteX105"/>
                    <a:gd fmla="*/ 56241 h 533193" name="connsiteY105"/>
                    <a:gd fmla="*/ 384613 w 603405" name="connsiteX106"/>
                    <a:gd fmla="*/ 56241 h 533193" name="connsiteY106"/>
                    <a:gd fmla="*/ 603405 w 603405" name="connsiteX107"/>
                    <a:gd fmla="*/ 274494 h 533193" name="connsiteY107"/>
                    <a:gd fmla="*/ 540979 w 603405" name="connsiteX108"/>
                    <a:gd fmla="*/ 336809 h 533193" name="connsiteY108"/>
                    <a:gd fmla="*/ 494459 w 603405" name="connsiteX109"/>
                    <a:gd fmla="*/ 336809 h 533193" name="connsiteY109"/>
                    <a:gd fmla="*/ 494159 w 603405" name="connsiteX110"/>
                    <a:gd fmla="*/ 277490 h 533193" name="connsiteY110"/>
                    <a:gd fmla="*/ 464747 w 603405" name="connsiteX111"/>
                    <a:gd fmla="*/ 232102 h 533193" name="connsiteY111"/>
                    <a:gd fmla="*/ 551333 w 603405" name="connsiteX112"/>
                    <a:gd fmla="*/ 232102 h 533193" name="connsiteY112"/>
                    <a:gd fmla="*/ 551483 w 603405" name="connsiteX113"/>
                    <a:gd fmla="*/ 232102 h 533193" name="connsiteY113"/>
                    <a:gd fmla="*/ 557636 w 603405" name="connsiteX114"/>
                    <a:gd fmla="*/ 228806 h 533193" name="connsiteY114"/>
                    <a:gd fmla="*/ 558236 w 603405" name="connsiteX115"/>
                    <a:gd fmla="*/ 221766 h 533193" name="connsiteY115"/>
                    <a:gd fmla="*/ 504663 w 603405" name="connsiteX116"/>
                    <a:gd fmla="*/ 136532 h 533193" name="connsiteY116"/>
                    <a:gd fmla="*/ 415676 w 603405" name="connsiteX117"/>
                    <a:gd fmla="*/ 97585 h 533193" name="connsiteY117"/>
                    <a:gd fmla="*/ 397968 w 603405" name="connsiteX118"/>
                    <a:gd fmla="*/ 97585 h 533193" name="connsiteY118"/>
                    <a:gd fmla="*/ 397968 w 603405" name="connsiteX119"/>
                    <a:gd fmla="*/ 159900 h 533193" name="connsiteY119"/>
                    <a:gd fmla="*/ 364954 w 603405" name="connsiteX120"/>
                    <a:gd fmla="*/ 183568 h 533193" name="connsiteY120"/>
                    <a:gd fmla="*/ 364954 w 603405" name="connsiteX121"/>
                    <a:gd fmla="*/ 97585 h 533193" name="connsiteY121"/>
                    <a:gd fmla="*/ 174223 w 603405" name="connsiteX122"/>
                    <a:gd fmla="*/ 97585 h 533193" name="connsiteY122"/>
                    <a:gd fmla="*/ 174223 w 603405" name="connsiteX123"/>
                    <a:gd fmla="*/ 232102 h 533193" name="connsiteY123"/>
                    <a:gd fmla="*/ 180526 w 603405" name="connsiteX124"/>
                    <a:gd fmla="*/ 232102 h 533193" name="connsiteY124"/>
                    <a:gd fmla="*/ 174223 w 603405" name="connsiteX125"/>
                    <a:gd fmla="*/ 235547 h 533193" name="connsiteY125"/>
                    <a:gd fmla="*/ 156065 w 603405" name="connsiteX126"/>
                    <a:gd fmla="*/ 256369 h 533193" name="connsiteY126"/>
                    <a:gd fmla="*/ 141209 w 603405" name="connsiteX127"/>
                    <a:gd fmla="*/ 238093 h 533193" name="connsiteY127"/>
                    <a:gd fmla="*/ 131455 w 603405" name="connsiteX128"/>
                    <a:gd fmla="*/ 232102 h 533193" name="connsiteY128"/>
                    <a:gd fmla="*/ 141209 w 603405" name="connsiteX129"/>
                    <a:gd fmla="*/ 232102 h 533193" name="connsiteY129"/>
                    <a:gd fmla="*/ 141209 w 603405" name="connsiteX130"/>
                    <a:gd fmla="*/ 97585 h 533193" name="connsiteY130"/>
                    <a:gd fmla="*/ 1200 w 603405" name="connsiteX131"/>
                    <a:gd fmla="*/ 97585 h 533193" name="connsiteY131"/>
                    <a:gd fmla="*/ 30337 w 603405" name="connsiteX132"/>
                    <a:gd fmla="*/ 0 h 533193" name="connsiteY132"/>
                    <a:gd fmla="*/ 450496 w 603405" name="connsiteX133"/>
                    <a:gd fmla="*/ 0 h 533193" name="connsiteY133"/>
                    <a:gd fmla="*/ 467002 w 603405" name="connsiteX134"/>
                    <a:gd fmla="*/ 16512 h 533193" name="connsiteY134"/>
                    <a:gd fmla="*/ 450496 w 603405" name="connsiteX135"/>
                    <a:gd fmla="*/ 33025 h 533193" name="connsiteY135"/>
                    <a:gd fmla="*/ 30337 w 603405" name="connsiteX136"/>
                    <a:gd fmla="*/ 33025 h 533193" name="connsiteY136"/>
                    <a:gd fmla="*/ 13831 w 603405" name="connsiteX137"/>
                    <a:gd fmla="*/ 16512 h 533193" name="connsiteY137"/>
                    <a:gd fmla="*/ 30337 w 603405" name="connsiteX138"/>
                    <a:gd fmla="*/ 0 h 533193"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533193" w="603405">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w="9525">
                  <a:noFill/>
                  <a:round/>
                </a:ln>
              </p:spPr>
              <p:txBody>
                <a:bodyPr anchor="t" anchorCtr="0" bIns="60841" compatLnSpc="1" lIns="121682" numCol="1" rIns="121682" tIns="60841" vert="horz" wrap="square">
                  <a:prstTxWarp prst="textNoShape">
                    <a:avLst/>
                  </a:prstTxWarp>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sz="3200">
                    <a:latin charset="-122" panose="020b0503020204020204" pitchFamily="34" typeface="微软雅黑"/>
                    <a:ea charset="-122" panose="020b0503020204020204" pitchFamily="34" typeface="微软雅黑"/>
                  </a:endParaRPr>
                </a:p>
              </p:txBody>
            </p:sp>
          </p:grpSp>
          <p:grpSp>
            <p:nvGrpSpPr>
              <p:cNvPr id="32" name="îsļíďé">
                <a:extLst>
                  <a:ext uri="{FF2B5EF4-FFF2-40B4-BE49-F238E27FC236}">
                    <a16:creationId xmlns:a16="http://schemas.microsoft.com/office/drawing/2014/main" id="{70F0D2D5-208E-48ED-B78B-B0A140A31197}"/>
                  </a:ext>
                </a:extLst>
              </p:cNvPr>
              <p:cNvGrpSpPr/>
              <p:nvPr/>
            </p:nvGrpSpPr>
            <p:grpSpPr>
              <a:xfrm>
                <a:off x="171951" y="1458237"/>
                <a:ext cx="5412073" cy="1046336"/>
                <a:chOff x="808559" y="954416"/>
                <a:chExt cx="5412071" cy="1046336"/>
              </a:xfrm>
            </p:grpSpPr>
            <p:sp>
              <p:nvSpPr>
                <p:cNvPr id="33" name="ïṡḷíḋê">
                  <a:extLst>
                    <a:ext uri="{FF2B5EF4-FFF2-40B4-BE49-F238E27FC236}">
                      <a16:creationId xmlns:a16="http://schemas.microsoft.com/office/drawing/2014/main" id="{F860AE8A-3CCD-42AC-9068-DB67D0619DE7}"/>
                    </a:ext>
                  </a:extLst>
                </p:cNvPr>
                <p:cNvSpPr txBox="1"/>
                <p:nvPr/>
              </p:nvSpPr>
              <p:spPr bwMode="auto">
                <a:xfrm>
                  <a:off x="1815378" y="954416"/>
                  <a:ext cx="4114875" cy="391558"/>
                </a:xfrm>
                <a:prstGeom prst="rect">
                  <a:avLst/>
                </a:prstGeom>
                <a:solidFill>
                  <a:srgbClr val="218CFF"/>
                </a:solidFill>
                <a:ln>
                  <a:solidFill>
                    <a:srgbClr val="218CFF"/>
                  </a:solidFill>
                </a:ln>
              </p:spPr>
              <p:txBody>
                <a:bodyPr anchor="ctr" anchorCtr="0" bIns="46800" lIns="90000" rIns="90000" tIns="46800" wrap="non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sz="2000">
                      <a:solidFill>
                        <a:schemeClr val="bg1"/>
                      </a:solidFill>
                      <a:latin charset="-122" panose="020b0503020204020204" pitchFamily="34" typeface="微软雅黑"/>
                      <a:ea charset="-122" panose="020b0503020204020204" pitchFamily="34" typeface="微软雅黑"/>
                      <a:cs typeface="+mn-ea"/>
                      <a:sym typeface="+mn-lt"/>
                    </a:rPr>
                    <a:t>心肌病和血管病变</a:t>
                  </a:r>
                </a:p>
              </p:txBody>
            </p:sp>
            <p:sp>
              <p:nvSpPr>
                <p:cNvPr id="34" name="îṣľíďê">
                  <a:extLst>
                    <a:ext uri="{FF2B5EF4-FFF2-40B4-BE49-F238E27FC236}">
                      <a16:creationId xmlns:a16="http://schemas.microsoft.com/office/drawing/2014/main" id="{93FA8D44-162F-4D68-A979-B075A02828C9}"/>
                    </a:ext>
                  </a:extLst>
                </p:cNvPr>
                <p:cNvSpPr/>
                <p:nvPr/>
              </p:nvSpPr>
              <p:spPr bwMode="auto">
                <a:xfrm>
                  <a:off x="808559" y="1332005"/>
                  <a:ext cx="5412071" cy="668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just" defTabSz="1450975">
                    <a:lnSpc>
                      <a:spcPct val="150000"/>
                    </a:lnSpc>
                  </a:pPr>
                  <a:r>
                    <a:rPr altLang="en-US" lang="zh-CN" sz="1400">
                      <a:latin charset="-122" panose="020b0503020204020204" pitchFamily="34" typeface="微软雅黑"/>
                      <a:ea charset="-122" panose="020b0503020204020204" pitchFamily="34" typeface="微软雅黑"/>
                      <a:cs typeface="+mn-ea"/>
                      <a:sym typeface="+mn-lt"/>
                    </a:rPr>
                    <a:t>不同病因包括遗传病因、代谢、感染、中毒、内分泌等原因导致的心肌病变，导致心肌收缩功能或者电活动的障碍。包括高血压、感染、发育缺陷、结缔组织疾病等引起的血管异常导致的心脏疾病。</a:t>
                  </a:r>
                </a:p>
              </p:txBody>
            </p:sp>
          </p:grpSp>
        </p:grpSp>
        <p:grpSp>
          <p:nvGrpSpPr>
            <p:cNvPr id="37" name="组合 36">
              <a:extLst>
                <a:ext uri="{FF2B5EF4-FFF2-40B4-BE49-F238E27FC236}">
                  <a16:creationId xmlns:a16="http://schemas.microsoft.com/office/drawing/2014/main" id="{3AFD01A5-E932-4B0B-AABB-4187F8847D3E}"/>
                </a:ext>
              </a:extLst>
            </p:cNvPr>
            <p:cNvGrpSpPr/>
            <p:nvPr/>
          </p:nvGrpSpPr>
          <p:grpSpPr>
            <a:xfrm>
              <a:off x="692536" y="4887137"/>
              <a:ext cx="6184427" cy="1074047"/>
              <a:chOff x="171951" y="1430526"/>
              <a:chExt cx="6184427" cy="1074047"/>
            </a:xfrm>
          </p:grpSpPr>
          <p:grpSp>
            <p:nvGrpSpPr>
              <p:cNvPr id="38" name="í$ľidé">
                <a:extLst>
                  <a:ext uri="{FF2B5EF4-FFF2-40B4-BE49-F238E27FC236}">
                    <a16:creationId xmlns:a16="http://schemas.microsoft.com/office/drawing/2014/main" id="{60F19F17-B49D-4930-91B0-2E6A75A67DB1}"/>
                  </a:ext>
                </a:extLst>
              </p:cNvPr>
              <p:cNvGrpSpPr/>
              <p:nvPr/>
            </p:nvGrpSpPr>
            <p:grpSpPr>
              <a:xfrm>
                <a:off x="5823234" y="1430526"/>
                <a:ext cx="533144" cy="533142"/>
                <a:chOff x="7129635" y="2399594"/>
                <a:chExt cx="771437" cy="771436"/>
              </a:xfrm>
            </p:grpSpPr>
            <p:sp>
              <p:nvSpPr>
                <p:cNvPr id="42" name="îṣliḑê">
                  <a:extLst>
                    <a:ext uri="{FF2B5EF4-FFF2-40B4-BE49-F238E27FC236}">
                      <a16:creationId xmlns:a16="http://schemas.microsoft.com/office/drawing/2014/main" id="{1CB7F910-0D34-4E5A-B045-4002443BF651}"/>
                    </a:ext>
                  </a:extLst>
                </p:cNvPr>
                <p:cNvSpPr/>
                <p:nvPr/>
              </p:nvSpPr>
              <p:spPr>
                <a:xfrm>
                  <a:off x="7129635" y="2399594"/>
                  <a:ext cx="771437" cy="771436"/>
                </a:xfrm>
                <a:prstGeom prst="ellipse">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US" sz="2000">
                    <a:solidFill>
                      <a:schemeClr val="tx1"/>
                    </a:solidFill>
                    <a:latin charset="-122" panose="020b0503020204020204" pitchFamily="34" typeface="微软雅黑"/>
                    <a:ea charset="-122" panose="020b0503020204020204" pitchFamily="34" typeface="微软雅黑"/>
                  </a:endParaRPr>
                </a:p>
              </p:txBody>
            </p:sp>
            <p:sp>
              <p:nvSpPr>
                <p:cNvPr id="43" name="ïṥļïḋê">
                  <a:extLst>
                    <a:ext uri="{FF2B5EF4-FFF2-40B4-BE49-F238E27FC236}">
                      <a16:creationId xmlns:a16="http://schemas.microsoft.com/office/drawing/2014/main" id="{15A66400-056C-4097-8C99-4B8416F48DF9}"/>
                    </a:ext>
                  </a:extLst>
                </p:cNvPr>
                <p:cNvSpPr/>
                <p:nvPr/>
              </p:nvSpPr>
              <p:spPr bwMode="auto">
                <a:xfrm>
                  <a:off x="7342666" y="2632718"/>
                  <a:ext cx="345373" cy="305185"/>
                </a:xfrm>
                <a:custGeom>
                  <a:gdLst>
                    <a:gd fmla="*/ 494452 w 603405" name="connsiteX0"/>
                    <a:gd fmla="*/ 356003 h 533193" name="connsiteY0"/>
                    <a:gd fmla="*/ 585270 w 603405" name="connsiteX1"/>
                    <a:gd fmla="*/ 356003 h 533193" name="connsiteY1"/>
                    <a:gd fmla="*/ 601782 w 603405" name="connsiteX2"/>
                    <a:gd fmla="*/ 372480 h 533193" name="connsiteY2"/>
                    <a:gd fmla="*/ 585270 w 603405" name="connsiteX3"/>
                    <a:gd fmla="*/ 388957 h 533193" name="connsiteY3"/>
                    <a:gd fmla="*/ 494452 w 603405" name="connsiteX4"/>
                    <a:gd fmla="*/ 388957 h 533193" name="connsiteY4"/>
                    <a:gd fmla="*/ 367511 w 603405" name="connsiteX5"/>
                    <a:gd fmla="*/ 244227 h 533193" name="connsiteY5"/>
                    <a:gd fmla="*/ 443780 w 603405" name="connsiteX6"/>
                    <a:gd fmla="*/ 244227 h 533193" name="connsiteY6"/>
                    <a:gd fmla="*/ 477411 w 603405" name="connsiteX7"/>
                    <a:gd fmla="*/ 277633 h 533193" name="connsiteY7"/>
                    <a:gd fmla="*/ 477861 w 603405" name="connsiteX8"/>
                    <a:gd fmla="*/ 381744 h 533193" name="connsiteY8"/>
                    <a:gd fmla="*/ 463748 w 603405" name="connsiteX9"/>
                    <a:gd fmla="*/ 395975 h 533193" name="connsiteY9"/>
                    <a:gd fmla="*/ 449486 w 603405" name="connsiteX10"/>
                    <a:gd fmla="*/ 381894 h 533193" name="connsiteY10"/>
                    <a:gd fmla="*/ 449035 w 603405" name="connsiteX11"/>
                    <a:gd fmla="*/ 277782 h 533193" name="connsiteY11"/>
                    <a:gd fmla="*/ 446033 w 603405" name="connsiteX12"/>
                    <a:gd fmla="*/ 274786 h 533193" name="connsiteY12"/>
                    <a:gd fmla="*/ 443030 w 603405" name="connsiteX13"/>
                    <a:gd fmla="*/ 277782 h 533193" name="connsiteY13"/>
                    <a:gd fmla="*/ 443330 w 603405" name="connsiteX14"/>
                    <a:gd fmla="*/ 516116 h 533193" name="connsiteY14"/>
                    <a:gd fmla="*/ 426215 w 603405" name="connsiteX15"/>
                    <a:gd fmla="*/ 533193 h 533193" name="connsiteY15"/>
                    <a:gd fmla="*/ 409249 w 603405" name="connsiteX16"/>
                    <a:gd fmla="*/ 516116 h 533193" name="connsiteY16"/>
                    <a:gd fmla="*/ 409249 w 603405" name="connsiteX17"/>
                    <a:gd fmla="*/ 380096 h 533193" name="connsiteY17"/>
                    <a:gd fmla="*/ 401893 w 603405" name="connsiteX18"/>
                    <a:gd fmla="*/ 380096 h 533193" name="connsiteY18"/>
                    <a:gd fmla="*/ 401893 w 603405" name="connsiteX19"/>
                    <a:gd fmla="*/ 516116 h 533193" name="connsiteY19"/>
                    <a:gd fmla="*/ 384778 w 603405" name="connsiteX20"/>
                    <a:gd fmla="*/ 533193 h 533193" name="connsiteY20"/>
                    <a:gd fmla="*/ 367812 w 603405" name="connsiteX21"/>
                    <a:gd fmla="*/ 516116 h 533193" name="connsiteY21"/>
                    <a:gd fmla="*/ 367812 w 603405" name="connsiteX22"/>
                    <a:gd fmla="*/ 380096 h 533193" name="connsiteY22"/>
                    <a:gd fmla="*/ 367812 w 603405" name="connsiteX23"/>
                    <a:gd fmla="*/ 277782 h 533193" name="connsiteY23"/>
                    <a:gd fmla="*/ 364959 w 603405" name="connsiteX24"/>
                    <a:gd fmla="*/ 274936 h 533193" name="connsiteY24"/>
                    <a:gd fmla="*/ 362257 w 603405" name="connsiteX25"/>
                    <a:gd fmla="*/ 277782 h 533193" name="connsiteY25"/>
                    <a:gd fmla="*/ 361656 w 603405" name="connsiteX26"/>
                    <a:gd fmla="*/ 381894 h 533193" name="connsiteY26"/>
                    <a:gd fmla="*/ 347544 w 603405" name="connsiteX27"/>
                    <a:gd fmla="*/ 395975 h 533193" name="connsiteY27"/>
                    <a:gd fmla="*/ 347393 w 603405" name="connsiteX28"/>
                    <a:gd fmla="*/ 395975 h 533193" name="connsiteY28"/>
                    <a:gd fmla="*/ 333281 w 603405" name="connsiteX29"/>
                    <a:gd fmla="*/ 381744 h 533193" name="connsiteY29"/>
                    <a:gd fmla="*/ 333881 w 603405" name="connsiteX30"/>
                    <a:gd fmla="*/ 277633 h 533193" name="connsiteY30"/>
                    <a:gd fmla="*/ 367511 w 603405" name="connsiteX31"/>
                    <a:gd fmla="*/ 244227 h 533193" name="connsiteY31"/>
                    <a:gd fmla="*/ 201525 w 603405" name="connsiteX32"/>
                    <a:gd fmla="*/ 244227 h 533193" name="connsiteY32"/>
                    <a:gd fmla="*/ 277906 w 603405" name="connsiteX33"/>
                    <a:gd fmla="*/ 244227 h 533193" name="connsiteY33"/>
                    <a:gd fmla="*/ 311520 w 603405" name="connsiteX34"/>
                    <a:gd fmla="*/ 277633 h 533193" name="connsiteY34"/>
                    <a:gd fmla="*/ 311970 w 603405" name="connsiteX35"/>
                    <a:gd fmla="*/ 381744 h 533193" name="connsiteY35"/>
                    <a:gd fmla="*/ 297864 w 603405" name="connsiteX36"/>
                    <a:gd fmla="*/ 395975 h 533193" name="connsiteY36"/>
                    <a:gd fmla="*/ 297714 w 603405" name="connsiteX37"/>
                    <a:gd fmla="*/ 395975 h 533193" name="connsiteY37"/>
                    <a:gd fmla="*/ 283608 w 603405" name="connsiteX38"/>
                    <a:gd fmla="*/ 381894 h 533193" name="connsiteY38"/>
                    <a:gd fmla="*/ 283008 w 603405" name="connsiteX39"/>
                    <a:gd fmla="*/ 277782 h 533193" name="connsiteY39"/>
                    <a:gd fmla="*/ 280007 w 603405" name="connsiteX40"/>
                    <a:gd fmla="*/ 274786 h 533193" name="connsiteY40"/>
                    <a:gd fmla="*/ 277156 w 603405" name="connsiteX41"/>
                    <a:gd fmla="*/ 277782 h 533193" name="connsiteY41"/>
                    <a:gd fmla="*/ 277456 w 603405" name="connsiteX42"/>
                    <a:gd fmla="*/ 516116 h 533193" name="connsiteY42"/>
                    <a:gd fmla="*/ 260349 w 603405" name="connsiteX43"/>
                    <a:gd fmla="*/ 533193 h 533193" name="connsiteY43"/>
                    <a:gd fmla="*/ 243242 w 603405" name="connsiteX44"/>
                    <a:gd fmla="*/ 516116 h 533193" name="connsiteY44"/>
                    <a:gd fmla="*/ 243242 w 603405" name="connsiteX45"/>
                    <a:gd fmla="*/ 380096 h 533193" name="connsiteY45"/>
                    <a:gd fmla="*/ 235889 w 603405" name="connsiteX46"/>
                    <a:gd fmla="*/ 380096 h 533193" name="connsiteY46"/>
                    <a:gd fmla="*/ 235889 w 603405" name="connsiteX47"/>
                    <a:gd fmla="*/ 516116 h 533193" name="connsiteY47"/>
                    <a:gd fmla="*/ 218932 w 603405" name="connsiteX48"/>
                    <a:gd fmla="*/ 533193 h 533193" name="connsiteY48"/>
                    <a:gd fmla="*/ 201825 w 603405" name="connsiteX49"/>
                    <a:gd fmla="*/ 516116 h 533193" name="connsiteY49"/>
                    <a:gd fmla="*/ 201825 w 603405" name="connsiteX50"/>
                    <a:gd fmla="*/ 380096 h 533193" name="connsiteY50"/>
                    <a:gd fmla="*/ 201825 w 603405" name="connsiteX51"/>
                    <a:gd fmla="*/ 277782 h 533193" name="connsiteY51"/>
                    <a:gd fmla="*/ 199124 w 603405" name="connsiteX52"/>
                    <a:gd fmla="*/ 274936 h 533193" name="connsiteY52"/>
                    <a:gd fmla="*/ 196423 w 603405" name="connsiteX53"/>
                    <a:gd fmla="*/ 277782 h 533193" name="connsiteY53"/>
                    <a:gd fmla="*/ 195822 w 603405" name="connsiteX54"/>
                    <a:gd fmla="*/ 381894 h 533193" name="connsiteY54"/>
                    <a:gd fmla="*/ 181567 w 603405" name="connsiteX55"/>
                    <a:gd fmla="*/ 395975 h 533193" name="connsiteY55"/>
                    <a:gd fmla="*/ 167461 w 603405" name="connsiteX56"/>
                    <a:gd fmla="*/ 381744 h 533193" name="connsiteY56"/>
                    <a:gd fmla="*/ 167911 w 603405" name="connsiteX57"/>
                    <a:gd fmla="*/ 277633 h 533193" name="connsiteY57"/>
                    <a:gd fmla="*/ 201525 w 603405" name="connsiteX58"/>
                    <a:gd fmla="*/ 244227 h 533193" name="connsiteY58"/>
                    <a:gd fmla="*/ 34214 w 603405" name="connsiteX59"/>
                    <a:gd fmla="*/ 244227 h 533193" name="connsiteY59"/>
                    <a:gd fmla="*/ 110445 w 603405" name="connsiteX60"/>
                    <a:gd fmla="*/ 244227 h 533193" name="connsiteY60"/>
                    <a:gd fmla="*/ 144059 w 603405" name="connsiteX61"/>
                    <a:gd fmla="*/ 277633 h 533193" name="connsiteY61"/>
                    <a:gd fmla="*/ 144509 w 603405" name="connsiteX62"/>
                    <a:gd fmla="*/ 381744 h 533193" name="connsiteY62"/>
                    <a:gd fmla="*/ 130403 w 603405" name="connsiteX63"/>
                    <a:gd fmla="*/ 395975 h 533193" name="connsiteY63"/>
                    <a:gd fmla="*/ 116147 w 603405" name="connsiteX64"/>
                    <a:gd fmla="*/ 381894 h 533193" name="connsiteY64"/>
                    <a:gd fmla="*/ 115697 w 603405" name="connsiteX65"/>
                    <a:gd fmla="*/ 277782 h 533193" name="connsiteY65"/>
                    <a:gd fmla="*/ 112696 w 603405" name="connsiteX66"/>
                    <a:gd fmla="*/ 274786 h 533193" name="connsiteY66"/>
                    <a:gd fmla="*/ 109694 w 603405" name="connsiteX67"/>
                    <a:gd fmla="*/ 277782 h 533193" name="connsiteY67"/>
                    <a:gd fmla="*/ 109995 w 603405" name="connsiteX68"/>
                    <a:gd fmla="*/ 516116 h 533193" name="connsiteY68"/>
                    <a:gd fmla="*/ 92888 w 603405" name="connsiteX69"/>
                    <a:gd fmla="*/ 533193 h 533193" name="connsiteY69"/>
                    <a:gd fmla="*/ 75931 w 603405" name="connsiteX70"/>
                    <a:gd fmla="*/ 516116 h 533193" name="connsiteY70"/>
                    <a:gd fmla="*/ 75931 w 603405" name="connsiteX71"/>
                    <a:gd fmla="*/ 380096 h 533193" name="connsiteY71"/>
                    <a:gd fmla="*/ 68578 w 603405" name="connsiteX72"/>
                    <a:gd fmla="*/ 380096 h 533193" name="connsiteY72"/>
                    <a:gd fmla="*/ 68578 w 603405" name="connsiteX73"/>
                    <a:gd fmla="*/ 516116 h 533193" name="connsiteY73"/>
                    <a:gd fmla="*/ 51471 w 603405" name="connsiteX74"/>
                    <a:gd fmla="*/ 533193 h 533193" name="connsiteY74"/>
                    <a:gd fmla="*/ 34364 w 603405" name="connsiteX75"/>
                    <a:gd fmla="*/ 516116 h 533193" name="connsiteY75"/>
                    <a:gd fmla="*/ 34364 w 603405" name="connsiteX76"/>
                    <a:gd fmla="*/ 380096 h 533193" name="connsiteY76"/>
                    <a:gd fmla="*/ 34364 w 603405" name="connsiteX77"/>
                    <a:gd fmla="*/ 277782 h 533193" name="connsiteY77"/>
                    <a:gd fmla="*/ 31663 w 603405" name="connsiteX78"/>
                    <a:gd fmla="*/ 275086 h 533193" name="connsiteY78"/>
                    <a:gd fmla="*/ 28962 w 603405" name="connsiteX79"/>
                    <a:gd fmla="*/ 277782 h 533193" name="connsiteY79"/>
                    <a:gd fmla="*/ 28361 w 603405" name="connsiteX80"/>
                    <a:gd fmla="*/ 381894 h 533193" name="connsiteY80"/>
                    <a:gd fmla="*/ 14256 w 603405" name="connsiteX81"/>
                    <a:gd fmla="*/ 395975 h 533193" name="connsiteY81"/>
                    <a:gd fmla="*/ 14106 w 603405" name="connsiteX82"/>
                    <a:gd fmla="*/ 395975 h 533193" name="connsiteY82"/>
                    <a:gd fmla="*/ 0 w 603405" name="connsiteX83"/>
                    <a:gd fmla="*/ 381744 h 533193" name="connsiteY83"/>
                    <a:gd fmla="*/ 600 w 603405" name="connsiteX84"/>
                    <a:gd fmla="*/ 277633 h 533193" name="connsiteY84"/>
                    <a:gd fmla="*/ 34214 w 603405" name="connsiteX85"/>
                    <a:gd fmla="*/ 244227 h 533193" name="connsiteY85"/>
                    <a:gd fmla="*/ 298774 w 603405" name="connsiteX86"/>
                    <a:gd fmla="*/ 232090 h 533193" name="connsiteY86"/>
                    <a:gd fmla="*/ 346547 w 603405" name="connsiteX87"/>
                    <a:gd fmla="*/ 232090 h 533193" name="connsiteY87"/>
                    <a:gd fmla="*/ 322660 w 603405" name="connsiteX88"/>
                    <a:gd fmla="*/ 254883 h 533193" name="connsiteY88"/>
                    <a:gd fmla="*/ 298774 w 603405" name="connsiteX89"/>
                    <a:gd fmla="*/ 232090 h 533193" name="connsiteY89"/>
                    <a:gd fmla="*/ 405716 w 603405" name="connsiteX90"/>
                    <a:gd fmla="*/ 176061 h 533193" name="connsiteY90"/>
                    <a:gd fmla="*/ 435177 w 603405" name="connsiteX91"/>
                    <a:gd fmla="*/ 205417 h 533193" name="connsiteY91"/>
                    <a:gd fmla="*/ 405716 w 603405" name="connsiteX92"/>
                    <a:gd fmla="*/ 234773 h 533193" name="connsiteY92"/>
                    <a:gd fmla="*/ 376255 w 603405" name="connsiteX93"/>
                    <a:gd fmla="*/ 205417 h 533193" name="connsiteY93"/>
                    <a:gd fmla="*/ 405716 w 603405" name="connsiteX94"/>
                    <a:gd fmla="*/ 176061 h 533193" name="connsiteY94"/>
                    <a:gd fmla="*/ 239817 w 603405" name="connsiteX95"/>
                    <a:gd fmla="*/ 176061 h 533193" name="connsiteY95"/>
                    <a:gd fmla="*/ 269208 w 603405" name="connsiteX96"/>
                    <a:gd fmla="*/ 205417 h 533193" name="connsiteY96"/>
                    <a:gd fmla="*/ 239817 w 603405" name="connsiteX97"/>
                    <a:gd fmla="*/ 234773 h 533193" name="connsiteY97"/>
                    <a:gd fmla="*/ 210426 w 603405" name="connsiteX98"/>
                    <a:gd fmla="*/ 205417 h 533193" name="connsiteY98"/>
                    <a:gd fmla="*/ 239817 w 603405" name="connsiteX99"/>
                    <a:gd fmla="*/ 176061 h 533193" name="connsiteY99"/>
                    <a:gd fmla="*/ 72325 w 603405" name="connsiteX100"/>
                    <a:gd fmla="*/ 176061 h 533193" name="connsiteY100"/>
                    <a:gd fmla="*/ 101897 w 603405" name="connsiteX101"/>
                    <a:gd fmla="*/ 205416 h 533193" name="connsiteY101"/>
                    <a:gd fmla="*/ 72325 w 603405" name="connsiteX102"/>
                    <a:gd fmla="*/ 234772 h 533193" name="connsiteY102"/>
                    <a:gd fmla="*/ 42904 w 603405" name="connsiteX103"/>
                    <a:gd fmla="*/ 205416 h 533193" name="connsiteY103"/>
                    <a:gd fmla="*/ 72325 w 603405" name="connsiteX104"/>
                    <a:gd fmla="*/ 176061 h 533193" name="connsiteY104"/>
                    <a:gd fmla="*/ 1200 w 603405" name="connsiteX105"/>
                    <a:gd fmla="*/ 56241 h 533193" name="connsiteY105"/>
                    <a:gd fmla="*/ 384613 w 603405" name="connsiteX106"/>
                    <a:gd fmla="*/ 56241 h 533193" name="connsiteY106"/>
                    <a:gd fmla="*/ 603405 w 603405" name="connsiteX107"/>
                    <a:gd fmla="*/ 274494 h 533193" name="connsiteY107"/>
                    <a:gd fmla="*/ 540979 w 603405" name="connsiteX108"/>
                    <a:gd fmla="*/ 336809 h 533193" name="connsiteY108"/>
                    <a:gd fmla="*/ 494459 w 603405" name="connsiteX109"/>
                    <a:gd fmla="*/ 336809 h 533193" name="connsiteY109"/>
                    <a:gd fmla="*/ 494159 w 603405" name="connsiteX110"/>
                    <a:gd fmla="*/ 277490 h 533193" name="connsiteY110"/>
                    <a:gd fmla="*/ 464747 w 603405" name="connsiteX111"/>
                    <a:gd fmla="*/ 232102 h 533193" name="connsiteY111"/>
                    <a:gd fmla="*/ 551333 w 603405" name="connsiteX112"/>
                    <a:gd fmla="*/ 232102 h 533193" name="connsiteY112"/>
                    <a:gd fmla="*/ 551483 w 603405" name="connsiteX113"/>
                    <a:gd fmla="*/ 232102 h 533193" name="connsiteY113"/>
                    <a:gd fmla="*/ 557636 w 603405" name="connsiteX114"/>
                    <a:gd fmla="*/ 228806 h 533193" name="connsiteY114"/>
                    <a:gd fmla="*/ 558236 w 603405" name="connsiteX115"/>
                    <a:gd fmla="*/ 221766 h 533193" name="connsiteY115"/>
                    <a:gd fmla="*/ 504663 w 603405" name="connsiteX116"/>
                    <a:gd fmla="*/ 136532 h 533193" name="connsiteY116"/>
                    <a:gd fmla="*/ 415676 w 603405" name="connsiteX117"/>
                    <a:gd fmla="*/ 97585 h 533193" name="connsiteY117"/>
                    <a:gd fmla="*/ 397968 w 603405" name="connsiteX118"/>
                    <a:gd fmla="*/ 97585 h 533193" name="connsiteY118"/>
                    <a:gd fmla="*/ 397968 w 603405" name="connsiteX119"/>
                    <a:gd fmla="*/ 159900 h 533193" name="connsiteY119"/>
                    <a:gd fmla="*/ 364954 w 603405" name="connsiteX120"/>
                    <a:gd fmla="*/ 183568 h 533193" name="connsiteY120"/>
                    <a:gd fmla="*/ 364954 w 603405" name="connsiteX121"/>
                    <a:gd fmla="*/ 97585 h 533193" name="connsiteY121"/>
                    <a:gd fmla="*/ 174223 w 603405" name="connsiteX122"/>
                    <a:gd fmla="*/ 97585 h 533193" name="connsiteY122"/>
                    <a:gd fmla="*/ 174223 w 603405" name="connsiteX123"/>
                    <a:gd fmla="*/ 232102 h 533193" name="connsiteY123"/>
                    <a:gd fmla="*/ 180526 w 603405" name="connsiteX124"/>
                    <a:gd fmla="*/ 232102 h 533193" name="connsiteY124"/>
                    <a:gd fmla="*/ 174223 w 603405" name="connsiteX125"/>
                    <a:gd fmla="*/ 235547 h 533193" name="connsiteY125"/>
                    <a:gd fmla="*/ 156065 w 603405" name="connsiteX126"/>
                    <a:gd fmla="*/ 256369 h 533193" name="connsiteY126"/>
                    <a:gd fmla="*/ 141209 w 603405" name="connsiteX127"/>
                    <a:gd fmla="*/ 238093 h 533193" name="connsiteY127"/>
                    <a:gd fmla="*/ 131455 w 603405" name="connsiteX128"/>
                    <a:gd fmla="*/ 232102 h 533193" name="connsiteY128"/>
                    <a:gd fmla="*/ 141209 w 603405" name="connsiteX129"/>
                    <a:gd fmla="*/ 232102 h 533193" name="connsiteY129"/>
                    <a:gd fmla="*/ 141209 w 603405" name="connsiteX130"/>
                    <a:gd fmla="*/ 97585 h 533193" name="connsiteY130"/>
                    <a:gd fmla="*/ 1200 w 603405" name="connsiteX131"/>
                    <a:gd fmla="*/ 97585 h 533193" name="connsiteY131"/>
                    <a:gd fmla="*/ 30337 w 603405" name="connsiteX132"/>
                    <a:gd fmla="*/ 0 h 533193" name="connsiteY132"/>
                    <a:gd fmla="*/ 450496 w 603405" name="connsiteX133"/>
                    <a:gd fmla="*/ 0 h 533193" name="connsiteY133"/>
                    <a:gd fmla="*/ 467002 w 603405" name="connsiteX134"/>
                    <a:gd fmla="*/ 16512 h 533193" name="connsiteY134"/>
                    <a:gd fmla="*/ 450496 w 603405" name="connsiteX135"/>
                    <a:gd fmla="*/ 33025 h 533193" name="connsiteY135"/>
                    <a:gd fmla="*/ 30337 w 603405" name="connsiteX136"/>
                    <a:gd fmla="*/ 33025 h 533193" name="connsiteY136"/>
                    <a:gd fmla="*/ 13831 w 603405" name="connsiteX137"/>
                    <a:gd fmla="*/ 16512 h 533193" name="connsiteY137"/>
                    <a:gd fmla="*/ 30337 w 603405" name="connsiteX138"/>
                    <a:gd fmla="*/ 0 h 533193"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533193" w="603405">
                      <a:moveTo>
                        <a:pt x="494452" y="356003"/>
                      </a:moveTo>
                      <a:lnTo>
                        <a:pt x="585270" y="356003"/>
                      </a:lnTo>
                      <a:cubicBezTo>
                        <a:pt x="594277" y="356003"/>
                        <a:pt x="601782" y="363343"/>
                        <a:pt x="601782" y="372480"/>
                      </a:cubicBezTo>
                      <a:cubicBezTo>
                        <a:pt x="601782" y="381617"/>
                        <a:pt x="594277" y="388957"/>
                        <a:pt x="585270" y="388957"/>
                      </a:cubicBezTo>
                      <a:lnTo>
                        <a:pt x="494452" y="388957"/>
                      </a:lnTo>
                      <a:close/>
                      <a:moveTo>
                        <a:pt x="367511" y="244227"/>
                      </a:moveTo>
                      <a:lnTo>
                        <a:pt x="443780" y="244227"/>
                      </a:lnTo>
                      <a:cubicBezTo>
                        <a:pt x="462247" y="244227"/>
                        <a:pt x="477261" y="259207"/>
                        <a:pt x="477411" y="277633"/>
                      </a:cubicBezTo>
                      <a:lnTo>
                        <a:pt x="477861" y="381744"/>
                      </a:lnTo>
                      <a:cubicBezTo>
                        <a:pt x="478011" y="389534"/>
                        <a:pt x="471706" y="395975"/>
                        <a:pt x="463748" y="395975"/>
                      </a:cubicBezTo>
                      <a:cubicBezTo>
                        <a:pt x="455941" y="395975"/>
                        <a:pt x="449486" y="389684"/>
                        <a:pt x="449486" y="381894"/>
                      </a:cubicBezTo>
                      <a:lnTo>
                        <a:pt x="449035" y="277782"/>
                      </a:lnTo>
                      <a:cubicBezTo>
                        <a:pt x="449035" y="276135"/>
                        <a:pt x="447684" y="274786"/>
                        <a:pt x="446033" y="274786"/>
                      </a:cubicBezTo>
                      <a:cubicBezTo>
                        <a:pt x="444381" y="274786"/>
                        <a:pt x="443030" y="276135"/>
                        <a:pt x="443030" y="277782"/>
                      </a:cubicBezTo>
                      <a:cubicBezTo>
                        <a:pt x="443030" y="419944"/>
                        <a:pt x="443330" y="291115"/>
                        <a:pt x="443330" y="516116"/>
                      </a:cubicBezTo>
                      <a:cubicBezTo>
                        <a:pt x="443330" y="525553"/>
                        <a:pt x="435673" y="533193"/>
                        <a:pt x="426215" y="533193"/>
                      </a:cubicBezTo>
                      <a:cubicBezTo>
                        <a:pt x="416906" y="533193"/>
                        <a:pt x="409249" y="525553"/>
                        <a:pt x="409249" y="516116"/>
                      </a:cubicBezTo>
                      <a:lnTo>
                        <a:pt x="409249" y="380096"/>
                      </a:lnTo>
                      <a:lnTo>
                        <a:pt x="401893" y="380096"/>
                      </a:lnTo>
                      <a:lnTo>
                        <a:pt x="401893" y="516116"/>
                      </a:lnTo>
                      <a:cubicBezTo>
                        <a:pt x="401893" y="525553"/>
                        <a:pt x="394236" y="533193"/>
                        <a:pt x="384778" y="533193"/>
                      </a:cubicBezTo>
                      <a:cubicBezTo>
                        <a:pt x="375319" y="533193"/>
                        <a:pt x="367812" y="525553"/>
                        <a:pt x="367812" y="516116"/>
                      </a:cubicBezTo>
                      <a:lnTo>
                        <a:pt x="367812" y="380096"/>
                      </a:lnTo>
                      <a:lnTo>
                        <a:pt x="367812" y="277782"/>
                      </a:lnTo>
                      <a:cubicBezTo>
                        <a:pt x="367812" y="276284"/>
                        <a:pt x="366461" y="274936"/>
                        <a:pt x="364959" y="274936"/>
                      </a:cubicBezTo>
                      <a:cubicBezTo>
                        <a:pt x="363458" y="274936"/>
                        <a:pt x="362257" y="276284"/>
                        <a:pt x="362257" y="277782"/>
                      </a:cubicBezTo>
                      <a:lnTo>
                        <a:pt x="361656" y="381894"/>
                      </a:lnTo>
                      <a:cubicBezTo>
                        <a:pt x="361656" y="389684"/>
                        <a:pt x="355351" y="395975"/>
                        <a:pt x="347544" y="395975"/>
                      </a:cubicBezTo>
                      <a:lnTo>
                        <a:pt x="347393" y="395975"/>
                      </a:lnTo>
                      <a:cubicBezTo>
                        <a:pt x="339586" y="395975"/>
                        <a:pt x="333281" y="389534"/>
                        <a:pt x="333281" y="381744"/>
                      </a:cubicBezTo>
                      <a:lnTo>
                        <a:pt x="333881" y="277633"/>
                      </a:lnTo>
                      <a:cubicBezTo>
                        <a:pt x="333881" y="259207"/>
                        <a:pt x="349045" y="244227"/>
                        <a:pt x="367511" y="244227"/>
                      </a:cubicBezTo>
                      <a:close/>
                      <a:moveTo>
                        <a:pt x="201525" y="244227"/>
                      </a:moveTo>
                      <a:lnTo>
                        <a:pt x="277906" y="244227"/>
                      </a:lnTo>
                      <a:cubicBezTo>
                        <a:pt x="296213" y="244227"/>
                        <a:pt x="311370" y="259207"/>
                        <a:pt x="311520" y="277633"/>
                      </a:cubicBezTo>
                      <a:lnTo>
                        <a:pt x="311970" y="381744"/>
                      </a:lnTo>
                      <a:cubicBezTo>
                        <a:pt x="311970" y="389534"/>
                        <a:pt x="305667" y="395975"/>
                        <a:pt x="297864" y="395975"/>
                      </a:cubicBezTo>
                      <a:lnTo>
                        <a:pt x="297714" y="395975"/>
                      </a:lnTo>
                      <a:cubicBezTo>
                        <a:pt x="289911" y="395975"/>
                        <a:pt x="283608" y="389684"/>
                        <a:pt x="283608" y="381894"/>
                      </a:cubicBezTo>
                      <a:lnTo>
                        <a:pt x="283008" y="277782"/>
                      </a:lnTo>
                      <a:cubicBezTo>
                        <a:pt x="283008" y="276135"/>
                        <a:pt x="281657" y="274786"/>
                        <a:pt x="280007" y="274786"/>
                      </a:cubicBezTo>
                      <a:cubicBezTo>
                        <a:pt x="278356" y="274786"/>
                        <a:pt x="277156" y="276135"/>
                        <a:pt x="277156" y="277782"/>
                      </a:cubicBezTo>
                      <a:cubicBezTo>
                        <a:pt x="277156" y="419944"/>
                        <a:pt x="277456" y="291115"/>
                        <a:pt x="277456" y="516116"/>
                      </a:cubicBezTo>
                      <a:cubicBezTo>
                        <a:pt x="277456" y="525553"/>
                        <a:pt x="269803" y="533193"/>
                        <a:pt x="260349" y="533193"/>
                      </a:cubicBezTo>
                      <a:cubicBezTo>
                        <a:pt x="250895" y="533193"/>
                        <a:pt x="243242" y="525553"/>
                        <a:pt x="243242" y="516116"/>
                      </a:cubicBezTo>
                      <a:lnTo>
                        <a:pt x="243242" y="380096"/>
                      </a:lnTo>
                      <a:lnTo>
                        <a:pt x="235889" y="380096"/>
                      </a:lnTo>
                      <a:lnTo>
                        <a:pt x="235889" y="516116"/>
                      </a:lnTo>
                      <a:cubicBezTo>
                        <a:pt x="235889" y="525553"/>
                        <a:pt x="228386" y="533193"/>
                        <a:pt x="218932" y="533193"/>
                      </a:cubicBezTo>
                      <a:cubicBezTo>
                        <a:pt x="209478" y="533193"/>
                        <a:pt x="201825" y="525553"/>
                        <a:pt x="201825" y="516116"/>
                      </a:cubicBezTo>
                      <a:lnTo>
                        <a:pt x="201825" y="380096"/>
                      </a:lnTo>
                      <a:lnTo>
                        <a:pt x="201825" y="277782"/>
                      </a:lnTo>
                      <a:cubicBezTo>
                        <a:pt x="201825" y="276284"/>
                        <a:pt x="200624" y="274936"/>
                        <a:pt x="199124" y="274936"/>
                      </a:cubicBezTo>
                      <a:cubicBezTo>
                        <a:pt x="197623" y="274936"/>
                        <a:pt x="196423" y="276284"/>
                        <a:pt x="196423" y="277782"/>
                      </a:cubicBezTo>
                      <a:lnTo>
                        <a:pt x="195822" y="381894"/>
                      </a:lnTo>
                      <a:cubicBezTo>
                        <a:pt x="195822" y="389684"/>
                        <a:pt x="189370" y="395975"/>
                        <a:pt x="181567" y="395975"/>
                      </a:cubicBezTo>
                      <a:cubicBezTo>
                        <a:pt x="173763" y="395975"/>
                        <a:pt x="167311" y="389534"/>
                        <a:pt x="167461" y="381744"/>
                      </a:cubicBezTo>
                      <a:lnTo>
                        <a:pt x="167911" y="277633"/>
                      </a:lnTo>
                      <a:cubicBezTo>
                        <a:pt x="168061" y="259207"/>
                        <a:pt x="183067" y="244227"/>
                        <a:pt x="201525" y="244227"/>
                      </a:cubicBezTo>
                      <a:close/>
                      <a:moveTo>
                        <a:pt x="34214" y="244227"/>
                      </a:moveTo>
                      <a:lnTo>
                        <a:pt x="110445" y="244227"/>
                      </a:lnTo>
                      <a:cubicBezTo>
                        <a:pt x="128902" y="244227"/>
                        <a:pt x="143908" y="259207"/>
                        <a:pt x="144059" y="277633"/>
                      </a:cubicBezTo>
                      <a:lnTo>
                        <a:pt x="144509" y="381744"/>
                      </a:lnTo>
                      <a:cubicBezTo>
                        <a:pt x="144659" y="389534"/>
                        <a:pt x="138206" y="395975"/>
                        <a:pt x="130403" y="395975"/>
                      </a:cubicBezTo>
                      <a:cubicBezTo>
                        <a:pt x="122600" y="395975"/>
                        <a:pt x="116147" y="389684"/>
                        <a:pt x="116147" y="381894"/>
                      </a:cubicBezTo>
                      <a:lnTo>
                        <a:pt x="115697" y="277782"/>
                      </a:lnTo>
                      <a:cubicBezTo>
                        <a:pt x="115547" y="276135"/>
                        <a:pt x="114346" y="274786"/>
                        <a:pt x="112696" y="274786"/>
                      </a:cubicBezTo>
                      <a:cubicBezTo>
                        <a:pt x="111045" y="274786"/>
                        <a:pt x="109694" y="276135"/>
                        <a:pt x="109694" y="277782"/>
                      </a:cubicBezTo>
                      <a:cubicBezTo>
                        <a:pt x="109694" y="343695"/>
                        <a:pt x="109995" y="452450"/>
                        <a:pt x="109995" y="516116"/>
                      </a:cubicBezTo>
                      <a:cubicBezTo>
                        <a:pt x="109995" y="525553"/>
                        <a:pt x="102341" y="533193"/>
                        <a:pt x="92888" y="533193"/>
                      </a:cubicBezTo>
                      <a:cubicBezTo>
                        <a:pt x="83584" y="533193"/>
                        <a:pt x="75931" y="525553"/>
                        <a:pt x="75931" y="516116"/>
                      </a:cubicBezTo>
                      <a:lnTo>
                        <a:pt x="75931" y="380096"/>
                      </a:lnTo>
                      <a:lnTo>
                        <a:pt x="68578" y="380096"/>
                      </a:lnTo>
                      <a:lnTo>
                        <a:pt x="68578" y="516116"/>
                      </a:lnTo>
                      <a:cubicBezTo>
                        <a:pt x="68578" y="525553"/>
                        <a:pt x="60925" y="533193"/>
                        <a:pt x="51471" y="533193"/>
                      </a:cubicBezTo>
                      <a:cubicBezTo>
                        <a:pt x="42017" y="533193"/>
                        <a:pt x="34364" y="525553"/>
                        <a:pt x="34364" y="516116"/>
                      </a:cubicBezTo>
                      <a:lnTo>
                        <a:pt x="34364" y="380096"/>
                      </a:lnTo>
                      <a:lnTo>
                        <a:pt x="34364" y="277782"/>
                      </a:lnTo>
                      <a:cubicBezTo>
                        <a:pt x="34364" y="276284"/>
                        <a:pt x="33163" y="275086"/>
                        <a:pt x="31663" y="275086"/>
                      </a:cubicBezTo>
                      <a:cubicBezTo>
                        <a:pt x="30162" y="274936"/>
                        <a:pt x="28962" y="276284"/>
                        <a:pt x="28962" y="277782"/>
                      </a:cubicBezTo>
                      <a:lnTo>
                        <a:pt x="28361" y="381894"/>
                      </a:lnTo>
                      <a:cubicBezTo>
                        <a:pt x="28361" y="389684"/>
                        <a:pt x="22059" y="395975"/>
                        <a:pt x="14256" y="395975"/>
                      </a:cubicBezTo>
                      <a:lnTo>
                        <a:pt x="14106" y="395975"/>
                      </a:lnTo>
                      <a:cubicBezTo>
                        <a:pt x="6302" y="395975"/>
                        <a:pt x="0" y="389534"/>
                        <a:pt x="0" y="381744"/>
                      </a:cubicBezTo>
                      <a:lnTo>
                        <a:pt x="600" y="277633"/>
                      </a:lnTo>
                      <a:cubicBezTo>
                        <a:pt x="600" y="259207"/>
                        <a:pt x="15756" y="244227"/>
                        <a:pt x="34214" y="244227"/>
                      </a:cubicBezTo>
                      <a:close/>
                      <a:moveTo>
                        <a:pt x="298774" y="232090"/>
                      </a:moveTo>
                      <a:lnTo>
                        <a:pt x="346547" y="232090"/>
                      </a:lnTo>
                      <a:cubicBezTo>
                        <a:pt x="336331" y="236739"/>
                        <a:pt x="327768" y="244836"/>
                        <a:pt x="322660" y="254883"/>
                      </a:cubicBezTo>
                      <a:cubicBezTo>
                        <a:pt x="317552" y="244836"/>
                        <a:pt x="309140" y="236739"/>
                        <a:pt x="298774" y="232090"/>
                      </a:cubicBezTo>
                      <a:close/>
                      <a:moveTo>
                        <a:pt x="405716" y="176061"/>
                      </a:moveTo>
                      <a:cubicBezTo>
                        <a:pt x="421987" y="176061"/>
                        <a:pt x="435177" y="189204"/>
                        <a:pt x="435177" y="205417"/>
                      </a:cubicBezTo>
                      <a:cubicBezTo>
                        <a:pt x="435177" y="221630"/>
                        <a:pt x="421987" y="234773"/>
                        <a:pt x="405716" y="234773"/>
                      </a:cubicBezTo>
                      <a:cubicBezTo>
                        <a:pt x="389445" y="234773"/>
                        <a:pt x="376255" y="221630"/>
                        <a:pt x="376255" y="205417"/>
                      </a:cubicBezTo>
                      <a:cubicBezTo>
                        <a:pt x="376255" y="189204"/>
                        <a:pt x="389445" y="176061"/>
                        <a:pt x="405716" y="176061"/>
                      </a:cubicBezTo>
                      <a:close/>
                      <a:moveTo>
                        <a:pt x="239817" y="176061"/>
                      </a:moveTo>
                      <a:cubicBezTo>
                        <a:pt x="256049" y="176061"/>
                        <a:pt x="269208" y="189204"/>
                        <a:pt x="269208" y="205417"/>
                      </a:cubicBezTo>
                      <a:cubicBezTo>
                        <a:pt x="269208" y="221630"/>
                        <a:pt x="256049" y="234773"/>
                        <a:pt x="239817" y="234773"/>
                      </a:cubicBezTo>
                      <a:cubicBezTo>
                        <a:pt x="223585" y="234773"/>
                        <a:pt x="210426" y="221630"/>
                        <a:pt x="210426" y="205417"/>
                      </a:cubicBezTo>
                      <a:cubicBezTo>
                        <a:pt x="210426" y="189204"/>
                        <a:pt x="223585" y="176061"/>
                        <a:pt x="239817" y="176061"/>
                      </a:cubicBezTo>
                      <a:close/>
                      <a:moveTo>
                        <a:pt x="72325" y="176061"/>
                      </a:moveTo>
                      <a:cubicBezTo>
                        <a:pt x="88687" y="176061"/>
                        <a:pt x="101897" y="189241"/>
                        <a:pt x="101897" y="205416"/>
                      </a:cubicBezTo>
                      <a:cubicBezTo>
                        <a:pt x="101897" y="221592"/>
                        <a:pt x="88687" y="234772"/>
                        <a:pt x="72325" y="234772"/>
                      </a:cubicBezTo>
                      <a:cubicBezTo>
                        <a:pt x="56113" y="234772"/>
                        <a:pt x="42904" y="221592"/>
                        <a:pt x="42904" y="205416"/>
                      </a:cubicBezTo>
                      <a:cubicBezTo>
                        <a:pt x="42904" y="189241"/>
                        <a:pt x="55963" y="176061"/>
                        <a:pt x="72325" y="176061"/>
                      </a:cubicBezTo>
                      <a:close/>
                      <a:moveTo>
                        <a:pt x="1200" y="56241"/>
                      </a:moveTo>
                      <a:lnTo>
                        <a:pt x="384613" y="56241"/>
                      </a:lnTo>
                      <a:cubicBezTo>
                        <a:pt x="505414" y="56241"/>
                        <a:pt x="603405" y="154058"/>
                        <a:pt x="603405" y="274494"/>
                      </a:cubicBezTo>
                      <a:cubicBezTo>
                        <a:pt x="603405" y="308947"/>
                        <a:pt x="575493" y="336809"/>
                        <a:pt x="540979" y="336809"/>
                      </a:cubicBezTo>
                      <a:lnTo>
                        <a:pt x="494459" y="336809"/>
                      </a:lnTo>
                      <a:lnTo>
                        <a:pt x="494159" y="277490"/>
                      </a:lnTo>
                      <a:cubicBezTo>
                        <a:pt x="494009" y="257417"/>
                        <a:pt x="482004" y="240041"/>
                        <a:pt x="464747" y="232102"/>
                      </a:cubicBezTo>
                      <a:lnTo>
                        <a:pt x="551333" y="232102"/>
                      </a:lnTo>
                      <a:lnTo>
                        <a:pt x="551483" y="232102"/>
                      </a:lnTo>
                      <a:cubicBezTo>
                        <a:pt x="553884" y="232102"/>
                        <a:pt x="556285" y="230753"/>
                        <a:pt x="557636" y="228806"/>
                      </a:cubicBezTo>
                      <a:cubicBezTo>
                        <a:pt x="558986" y="226709"/>
                        <a:pt x="559136" y="224013"/>
                        <a:pt x="558236" y="221766"/>
                      </a:cubicBezTo>
                      <a:cubicBezTo>
                        <a:pt x="550283" y="203790"/>
                        <a:pt x="531825" y="165892"/>
                        <a:pt x="504663" y="136532"/>
                      </a:cubicBezTo>
                      <a:cubicBezTo>
                        <a:pt x="481704" y="111666"/>
                        <a:pt x="449440" y="97585"/>
                        <a:pt x="415676" y="97585"/>
                      </a:cubicBezTo>
                      <a:lnTo>
                        <a:pt x="397968" y="97585"/>
                      </a:lnTo>
                      <a:lnTo>
                        <a:pt x="397968" y="159900"/>
                      </a:lnTo>
                      <a:cubicBezTo>
                        <a:pt x="383712" y="162297"/>
                        <a:pt x="371707" y="171284"/>
                        <a:pt x="364954" y="183568"/>
                      </a:cubicBezTo>
                      <a:lnTo>
                        <a:pt x="364954" y="97585"/>
                      </a:lnTo>
                      <a:lnTo>
                        <a:pt x="174223" y="97585"/>
                      </a:lnTo>
                      <a:lnTo>
                        <a:pt x="174223" y="232102"/>
                      </a:lnTo>
                      <a:lnTo>
                        <a:pt x="180526" y="232102"/>
                      </a:lnTo>
                      <a:cubicBezTo>
                        <a:pt x="178425" y="233150"/>
                        <a:pt x="176324" y="234199"/>
                        <a:pt x="174223" y="235547"/>
                      </a:cubicBezTo>
                      <a:cubicBezTo>
                        <a:pt x="166420" y="240640"/>
                        <a:pt x="159967" y="247830"/>
                        <a:pt x="156065" y="256369"/>
                      </a:cubicBezTo>
                      <a:cubicBezTo>
                        <a:pt x="152614" y="249178"/>
                        <a:pt x="147512" y="242887"/>
                        <a:pt x="141209" y="238093"/>
                      </a:cubicBezTo>
                      <a:cubicBezTo>
                        <a:pt x="138208" y="235697"/>
                        <a:pt x="134906" y="233749"/>
                        <a:pt x="131455" y="232102"/>
                      </a:cubicBezTo>
                      <a:lnTo>
                        <a:pt x="141209" y="232102"/>
                      </a:lnTo>
                      <a:lnTo>
                        <a:pt x="141209" y="97585"/>
                      </a:lnTo>
                      <a:lnTo>
                        <a:pt x="1200" y="97585"/>
                      </a:lnTo>
                      <a:close/>
                      <a:moveTo>
                        <a:pt x="30337" y="0"/>
                      </a:moveTo>
                      <a:lnTo>
                        <a:pt x="450496" y="0"/>
                      </a:lnTo>
                      <a:cubicBezTo>
                        <a:pt x="459649" y="0"/>
                        <a:pt x="467002" y="7356"/>
                        <a:pt x="467002" y="16512"/>
                      </a:cubicBezTo>
                      <a:cubicBezTo>
                        <a:pt x="467002" y="25669"/>
                        <a:pt x="459649" y="33025"/>
                        <a:pt x="450496" y="33025"/>
                      </a:cubicBezTo>
                      <a:lnTo>
                        <a:pt x="30337" y="33025"/>
                      </a:lnTo>
                      <a:cubicBezTo>
                        <a:pt x="21184" y="33025"/>
                        <a:pt x="13831" y="25669"/>
                        <a:pt x="13831" y="16512"/>
                      </a:cubicBezTo>
                      <a:cubicBezTo>
                        <a:pt x="13831" y="7356"/>
                        <a:pt x="21184" y="0"/>
                        <a:pt x="30337" y="0"/>
                      </a:cubicBezTo>
                      <a:close/>
                    </a:path>
                  </a:pathLst>
                </a:custGeom>
                <a:solidFill>
                  <a:schemeClr val="bg1"/>
                </a:solidFill>
                <a:ln w="9525">
                  <a:noFill/>
                  <a:round/>
                </a:ln>
              </p:spPr>
              <p:txBody>
                <a:bodyPr anchor="t" anchorCtr="0" bIns="60841" compatLnSpc="1" lIns="121682" numCol="1" rIns="121682" tIns="60841" vert="horz" wrap="square">
                  <a:prstTxWarp prst="textNoShape">
                    <a:avLst/>
                  </a:prstTxWarp>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sz="3200">
                    <a:latin charset="-122" panose="020b0503020204020204" pitchFamily="34" typeface="微软雅黑"/>
                    <a:ea charset="-122" panose="020b0503020204020204" pitchFamily="34" typeface="微软雅黑"/>
                  </a:endParaRPr>
                </a:p>
              </p:txBody>
            </p:sp>
          </p:grpSp>
          <p:grpSp>
            <p:nvGrpSpPr>
              <p:cNvPr id="39" name="îsļíďé">
                <a:extLst>
                  <a:ext uri="{FF2B5EF4-FFF2-40B4-BE49-F238E27FC236}">
                    <a16:creationId xmlns:a16="http://schemas.microsoft.com/office/drawing/2014/main" id="{A7036373-251D-4222-90AE-C7206CCF6EA4}"/>
                  </a:ext>
                </a:extLst>
              </p:cNvPr>
              <p:cNvGrpSpPr/>
              <p:nvPr/>
            </p:nvGrpSpPr>
            <p:grpSpPr>
              <a:xfrm>
                <a:off x="171951" y="1458237"/>
                <a:ext cx="5412073" cy="1046336"/>
                <a:chOff x="808559" y="954416"/>
                <a:chExt cx="5412071" cy="1046336"/>
              </a:xfrm>
            </p:grpSpPr>
            <p:sp>
              <p:nvSpPr>
                <p:cNvPr id="40" name="ïṡḷíḋê">
                  <a:extLst>
                    <a:ext uri="{FF2B5EF4-FFF2-40B4-BE49-F238E27FC236}">
                      <a16:creationId xmlns:a16="http://schemas.microsoft.com/office/drawing/2014/main" id="{ECE54B33-35D0-4515-B5E0-5F63153F0384}"/>
                    </a:ext>
                  </a:extLst>
                </p:cNvPr>
                <p:cNvSpPr txBox="1"/>
                <p:nvPr/>
              </p:nvSpPr>
              <p:spPr bwMode="auto">
                <a:xfrm>
                  <a:off x="1815378" y="954416"/>
                  <a:ext cx="4114875" cy="391558"/>
                </a:xfrm>
                <a:prstGeom prst="rect">
                  <a:avLst/>
                </a:prstGeom>
                <a:solidFill>
                  <a:srgbClr val="218CFF"/>
                </a:solidFill>
                <a:ln>
                  <a:solidFill>
                    <a:srgbClr val="218CFF"/>
                  </a:solidFill>
                </a:ln>
              </p:spPr>
              <p:txBody>
                <a:bodyPr anchor="ctr" anchorCtr="0" bIns="46800" lIns="90000" rIns="90000" tIns="46800" wrap="non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sz="2000">
                      <a:solidFill>
                        <a:schemeClr val="bg1"/>
                      </a:solidFill>
                      <a:latin charset="-122" panose="020b0503020204020204" pitchFamily="34" typeface="微软雅黑"/>
                      <a:ea charset="-122" panose="020b0503020204020204" pitchFamily="34" typeface="微软雅黑"/>
                      <a:cs typeface="+mn-ea"/>
                      <a:sym typeface="+mn-lt"/>
                    </a:rPr>
                    <a:t>风湿性心脏病</a:t>
                  </a:r>
                </a:p>
              </p:txBody>
            </p:sp>
            <p:sp>
              <p:nvSpPr>
                <p:cNvPr id="41" name="îṣľíďê">
                  <a:extLst>
                    <a:ext uri="{FF2B5EF4-FFF2-40B4-BE49-F238E27FC236}">
                      <a16:creationId xmlns:a16="http://schemas.microsoft.com/office/drawing/2014/main" id="{CDD8630C-C6BC-4F21-B9A8-A8D020F12362}"/>
                    </a:ext>
                  </a:extLst>
                </p:cNvPr>
                <p:cNvSpPr/>
                <p:nvPr/>
              </p:nvSpPr>
              <p:spPr bwMode="auto">
                <a:xfrm>
                  <a:off x="808559" y="1332005"/>
                  <a:ext cx="5412071" cy="668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just" defTabSz="1450975">
                    <a:lnSpc>
                      <a:spcPct val="150000"/>
                    </a:lnSpc>
                  </a:pPr>
                  <a:r>
                    <a:rPr altLang="en-US" lang="zh-CN" sz="1400">
                      <a:latin charset="-122" panose="020b0503020204020204" pitchFamily="34" typeface="微软雅黑"/>
                      <a:ea charset="-122" panose="020b0503020204020204" pitchFamily="34" typeface="微软雅黑"/>
                      <a:cs typeface="+mn-ea"/>
                      <a:sym typeface="+mn-lt"/>
                    </a:rPr>
                    <a:t>慢性风湿性心脏病主要在风湿热感染后，免疫复合物沉积在心脏瓣膜，导致心脏瓣膜的狭窄和关闭不全，最常累及二尖瓣，其次主动脉瓣，可引起联合瓣膜病。</a:t>
                  </a:r>
                </a:p>
              </p:txBody>
            </p:sp>
          </p:grpSp>
        </p:grpSp>
      </p:grpSp>
    </p:spTree>
    <p:extLst>
      <p:ext uri="{BB962C8B-B14F-4D97-AF65-F5344CB8AC3E}">
        <p14:creationId val="199338525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9"/>
                                        </p:tgtEl>
                                        <p:attrNameLst>
                                          <p:attrName>style.visibility</p:attrName>
                                        </p:attrNameLst>
                                      </p:cBhvr>
                                      <p:to>
                                        <p:strVal val="visible"/>
                                      </p:to>
                                    </p:set>
                                    <p:animEffect filter="wipe(down)" transition="in">
                                      <p:cBhvr>
                                        <p:cTn dur="500" id="7"/>
                                        <p:tgtEl>
                                          <p:spTgt spid="29"/>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44"/>
                                        </p:tgtEl>
                                        <p:attrNameLst>
                                          <p:attrName>style.visibility</p:attrName>
                                        </p:attrNameLst>
                                      </p:cBhvr>
                                      <p:to>
                                        <p:strVal val="visible"/>
                                      </p:to>
                                    </p:set>
                                    <p:animEffect filter="wipe(up)" transition="in">
                                      <p:cBhvr>
                                        <p:cTn dur="500" id="11"/>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grpSp>
        <p:nvGrpSpPr>
          <p:cNvPr id="23" name="组合 22">
            <a:extLst>
              <a:ext uri="{FF2B5EF4-FFF2-40B4-BE49-F238E27FC236}">
                <a16:creationId xmlns:a16="http://schemas.microsoft.com/office/drawing/2014/main" id="{EA5A2F6E-F7A7-4820-A1FD-23C26ACB7C1A}"/>
              </a:ext>
            </a:extLst>
          </p:cNvPr>
          <p:cNvGrpSpPr/>
          <p:nvPr/>
        </p:nvGrpSpPr>
        <p:grpSpPr>
          <a:xfrm>
            <a:off x="627036" y="1933681"/>
            <a:ext cx="3852367" cy="3708658"/>
            <a:chOff x="695325" y="3989791"/>
            <a:chExt cx="4311230" cy="3708665"/>
          </a:xfrm>
        </p:grpSpPr>
        <p:sp>
          <p:nvSpPr>
            <p:cNvPr id="24" name="文本框 23">
              <a:extLst>
                <a:ext uri="{FF2B5EF4-FFF2-40B4-BE49-F238E27FC236}">
                  <a16:creationId xmlns:a16="http://schemas.microsoft.com/office/drawing/2014/main" id="{6D72A9B9-8F8B-4993-8100-37D2D9FD4333}"/>
                </a:ext>
              </a:extLst>
            </p:cNvPr>
            <p:cNvSpPr txBox="1"/>
            <p:nvPr/>
          </p:nvSpPr>
          <p:spPr>
            <a:xfrm>
              <a:off x="695325" y="3989791"/>
              <a:ext cx="1910190" cy="457200"/>
            </a:xfrm>
            <a:prstGeom prst="rect">
              <a:avLst/>
            </a:prstGeom>
            <a:solidFill>
              <a:srgbClr val="218CFF"/>
            </a:solid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cs typeface="+mn-ea"/>
                  <a:sym typeface="+mn-lt"/>
                </a:rPr>
                <a:t>诱发的因素</a:t>
              </a:r>
            </a:p>
          </p:txBody>
        </p:sp>
        <p:sp>
          <p:nvSpPr>
            <p:cNvPr id="25" name="文本框 24">
              <a:extLst>
                <a:ext uri="{FF2B5EF4-FFF2-40B4-BE49-F238E27FC236}">
                  <a16:creationId xmlns:a16="http://schemas.microsoft.com/office/drawing/2014/main" id="{45D7C7F0-8B12-4730-8C4B-503AB9C5AAF8}"/>
                </a:ext>
              </a:extLst>
            </p:cNvPr>
            <p:cNvSpPr txBox="1"/>
            <p:nvPr/>
          </p:nvSpPr>
          <p:spPr>
            <a:xfrm>
              <a:off x="695326" y="4694935"/>
              <a:ext cx="4311229" cy="2651760"/>
            </a:xfrm>
            <a:prstGeom prst="rect">
              <a:avLst/>
            </a:prstGeom>
            <a:noFill/>
          </p:spPr>
          <p:txBody>
            <a:bodyPr rtlCol="0" wrap="square">
              <a:spAutoFit/>
            </a:bodyPr>
            <a:lstStyle/>
            <a:p>
              <a:pPr defTabSz="1450975" eaLnBrk="1" fontAlgn="auto" hangingPunct="1" indent="-285750" latinLnBrk="0" lvl="0" marL="28575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600" u="none">
                  <a:ln>
                    <a:noFill/>
                  </a:ln>
                  <a:effectLst/>
                  <a:uLnTx/>
                  <a:uFillTx/>
                  <a:latin charset="-122" panose="020b0503020204020204" pitchFamily="34" typeface="微软雅黑"/>
                  <a:ea charset="-122" panose="020b0503020204020204" pitchFamily="34" typeface="微软雅黑"/>
                  <a:cs typeface="+mn-ea"/>
                  <a:sym typeface="+mn-lt"/>
                </a:rPr>
                <a:t>衰老会增加心脏疾病的风险，男性以及绝经后女性患心脏病的风险会更高。</a:t>
              </a:r>
            </a:p>
            <a:p>
              <a:pPr defTabSz="1450975" eaLnBrk="1" fontAlgn="auto" hangingPunct="1" indent="-285750" latinLnBrk="0" lvl="0" marL="28575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600" u="none">
                  <a:ln>
                    <a:noFill/>
                  </a:ln>
                  <a:effectLst/>
                  <a:uLnTx/>
                  <a:uFillTx/>
                  <a:latin charset="-122" panose="020b0503020204020204" pitchFamily="34" typeface="微软雅黑"/>
                  <a:ea charset="-122" panose="020b0503020204020204" pitchFamily="34" typeface="微软雅黑"/>
                  <a:cs typeface="+mn-ea"/>
                  <a:sym typeface="+mn-lt"/>
                </a:rPr>
                <a:t>精神压力较大、长期吸烟或二手烟的人群，易诱发心脏病变。</a:t>
              </a:r>
            </a:p>
            <a:p>
              <a:pPr defTabSz="1450975" eaLnBrk="1" fontAlgn="auto" hangingPunct="1" indent="-285750" latinLnBrk="0" lvl="0" marL="285750" marR="0" rtl="0">
                <a:lnSpc>
                  <a:spcPct val="150000"/>
                </a:lnSpc>
                <a:spcBef>
                  <a:spcPct val="0"/>
                </a:spcBef>
                <a:spcAft>
                  <a:spcPct val="0"/>
                </a:spcAft>
                <a:buClrTx/>
                <a:buSzTx/>
                <a:buFont charset="0" panose="020b0604020202020204" pitchFamily="34" typeface="Arial"/>
                <a:buChar char="•"/>
                <a:defRPr/>
              </a:pPr>
              <a:r>
                <a:rPr altLang="en-US" b="0" baseline="0" cap="none" i="0" kern="1200" kumimoji="0" lang="zh-CN" noProof="0" normalizeH="0" spc="0" strike="noStrike" sz="1600" u="none">
                  <a:ln>
                    <a:noFill/>
                  </a:ln>
                  <a:effectLst/>
                  <a:uLnTx/>
                  <a:uFillTx/>
                  <a:latin charset="-122" panose="020b0503020204020204" pitchFamily="34" typeface="微软雅黑"/>
                  <a:ea charset="-122" panose="020b0503020204020204" pitchFamily="34" typeface="微软雅黑"/>
                  <a:cs typeface="+mn-ea"/>
                  <a:sym typeface="+mn-lt"/>
                </a:rPr>
                <a:t>饮食上高糖、高盐、高脂，以及吸食毒品等人群，这些习惯会影响血管的正常功能，诱发心脏病变。</a:t>
              </a:r>
            </a:p>
          </p:txBody>
        </p:sp>
      </p:grpSp>
      <p:grpSp>
        <p:nvGrpSpPr>
          <p:cNvPr id="30" name="组合 29">
            <a:extLst>
              <a:ext uri="{FF2B5EF4-FFF2-40B4-BE49-F238E27FC236}">
                <a16:creationId xmlns:a16="http://schemas.microsoft.com/office/drawing/2014/main" id="{DA253BA3-E681-4F5F-AD90-E306E7A65CA3}"/>
              </a:ext>
            </a:extLst>
          </p:cNvPr>
          <p:cNvGrpSpPr/>
          <p:nvPr/>
        </p:nvGrpSpPr>
        <p:grpSpPr>
          <a:xfrm>
            <a:off x="8164167" y="1899021"/>
            <a:ext cx="3169916" cy="2969993"/>
            <a:chOff x="695324" y="3903620"/>
            <a:chExt cx="3547491" cy="2969999"/>
          </a:xfrm>
        </p:grpSpPr>
        <p:sp>
          <p:nvSpPr>
            <p:cNvPr id="31" name="文本框 30">
              <a:extLst>
                <a:ext uri="{FF2B5EF4-FFF2-40B4-BE49-F238E27FC236}">
                  <a16:creationId xmlns:a16="http://schemas.microsoft.com/office/drawing/2014/main" id="{FC3D1C86-2138-4297-A5C8-B7BBE8DF2FF1}"/>
                </a:ext>
              </a:extLst>
            </p:cNvPr>
            <p:cNvSpPr txBox="1"/>
            <p:nvPr/>
          </p:nvSpPr>
          <p:spPr>
            <a:xfrm>
              <a:off x="2313970" y="3903620"/>
              <a:ext cx="1910190" cy="457200"/>
            </a:xfrm>
            <a:prstGeom prst="rect">
              <a:avLst/>
            </a:prstGeom>
            <a:solidFill>
              <a:srgbClr val="218CFF"/>
            </a:solidFill>
          </p:spPr>
          <p:txBody>
            <a:bodyPr rtlCol="0" wrap="none">
              <a:spAutoFit/>
            </a:bodyPr>
            <a:lstStyle/>
            <a:p>
              <a:r>
                <a:rPr altLang="en-US" b="1" lang="zh-CN" sz="2400">
                  <a:solidFill>
                    <a:schemeClr val="bg1"/>
                  </a:solidFill>
                  <a:latin charset="-122" panose="020b0503020204020204" pitchFamily="34" typeface="微软雅黑"/>
                  <a:ea charset="-122" panose="020b0503020204020204" pitchFamily="34" typeface="微软雅黑"/>
                  <a:cs typeface="+mn-ea"/>
                  <a:sym typeface="+mn-lt"/>
                </a:rPr>
                <a:t>好发的人群</a:t>
              </a:r>
            </a:p>
          </p:txBody>
        </p:sp>
        <p:sp>
          <p:nvSpPr>
            <p:cNvPr id="32" name="文本框 31">
              <a:extLst>
                <a:ext uri="{FF2B5EF4-FFF2-40B4-BE49-F238E27FC236}">
                  <a16:creationId xmlns:a16="http://schemas.microsoft.com/office/drawing/2014/main" id="{90618944-1AFE-4216-BACB-E8FAE0B7EC76}"/>
                </a:ext>
              </a:extLst>
            </p:cNvPr>
            <p:cNvSpPr txBox="1"/>
            <p:nvPr/>
          </p:nvSpPr>
          <p:spPr>
            <a:xfrm>
              <a:off x="695324" y="4608764"/>
              <a:ext cx="3547491" cy="2286000"/>
            </a:xfrm>
            <a:prstGeom prst="rect">
              <a:avLst/>
            </a:prstGeom>
            <a:noFill/>
          </p:spPr>
          <p:txBody>
            <a:bodyPr rtlCol="0" wrap="square">
              <a:spAutoFit/>
            </a:bodyPr>
            <a:lstStyle/>
            <a:p>
              <a:pPr algn="just" defTabSz="1450975" indent="-285750" marL="285750">
                <a:lnSpc>
                  <a:spcPct val="150000"/>
                </a:lnSpc>
                <a:buFont charset="0" panose="020b0604020202020204" pitchFamily="34" typeface="Arial"/>
                <a:buChar char="•"/>
              </a:pPr>
              <a:r>
                <a:rPr altLang="en-US" lang="zh-CN" sz="1600">
                  <a:latin charset="-122" panose="020b0503020204020204" pitchFamily="34" typeface="微软雅黑"/>
                  <a:ea charset="-122" panose="020b0503020204020204" pitchFamily="34" typeface="微软雅黑"/>
                  <a:cs typeface="+mn-ea"/>
                  <a:sym typeface="+mn-lt"/>
                </a:rPr>
                <a:t>有家族遗传史者(如常见的肥厚型心肌病、马凡综合征)</a:t>
              </a:r>
            </a:p>
            <a:p>
              <a:pPr algn="just" defTabSz="1450975" indent="-285750" marL="285750">
                <a:lnSpc>
                  <a:spcPct val="150000"/>
                </a:lnSpc>
                <a:buFont charset="0" panose="020b0604020202020204" pitchFamily="34" typeface="Arial"/>
                <a:buChar char="•"/>
              </a:pPr>
              <a:r>
                <a:rPr altLang="en-US" lang="zh-CN" sz="1600">
                  <a:latin charset="-122" panose="020b0503020204020204" pitchFamily="34" typeface="微软雅黑"/>
                  <a:ea charset="-122" panose="020b0503020204020204" pitchFamily="34" typeface="微软雅黑"/>
                  <a:cs typeface="+mn-ea"/>
                  <a:sym typeface="+mn-lt"/>
                </a:rPr>
                <a:t>先天心脏结构缺陷者(如心脏畸形)</a:t>
              </a:r>
            </a:p>
            <a:p>
              <a:pPr algn="just" defTabSz="1450975" indent="-285750" marL="285750">
                <a:lnSpc>
                  <a:spcPct val="150000"/>
                </a:lnSpc>
                <a:buFont charset="0" panose="020b0604020202020204" pitchFamily="34" typeface="Arial"/>
                <a:buChar char="•"/>
              </a:pPr>
              <a:r>
                <a:rPr altLang="en-US" lang="zh-CN" sz="1600">
                  <a:latin charset="-122" panose="020b0503020204020204" pitchFamily="34" typeface="微软雅黑"/>
                  <a:ea charset="-122" panose="020b0503020204020204" pitchFamily="34" typeface="微软雅黑"/>
                  <a:cs typeface="+mn-ea"/>
                  <a:sym typeface="+mn-lt"/>
                </a:rPr>
                <a:t>患有高血压、高血脂、糖尿病者</a:t>
              </a:r>
            </a:p>
          </p:txBody>
        </p:sp>
      </p:grpSp>
      <p:pic>
        <p:nvPicPr>
          <p:cNvPr id="33" name="图片 32">
            <a:extLst>
              <a:ext uri="{FF2B5EF4-FFF2-40B4-BE49-F238E27FC236}">
                <a16:creationId xmlns:a16="http://schemas.microsoft.com/office/drawing/2014/main" id="{74D88C6D-7847-4694-9999-57DB6D567859}"/>
              </a:ext>
            </a:extLst>
          </p:cNvPr>
          <p:cNvPicPr>
            <a:picLocks noChangeAspect="1"/>
          </p:cNvPicPr>
          <p:nvPr/>
        </p:nvPicPr>
        <p:blipFill>
          <a:blip r:embed="rId4">
            <a:extLst>
              <a:ext uri="{28A0092B-C50C-407E-A947-70E740481C1C}">
                <a14:useLocalDpi val="0"/>
              </a:ext>
            </a:extLst>
          </a:blip>
          <a:stretch>
            <a:fillRect/>
          </a:stretch>
        </p:blipFill>
        <p:spPr>
          <a:xfrm>
            <a:off x="4027834" y="1786001"/>
            <a:ext cx="4709160" cy="4709160"/>
          </a:xfrm>
          <a:prstGeom prst="rect">
            <a:avLst/>
          </a:prstGeom>
        </p:spPr>
      </p:pic>
    </p:spTree>
    <p:extLst>
      <p:ext uri="{BB962C8B-B14F-4D97-AF65-F5344CB8AC3E}">
        <p14:creationId val="57374003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3"/>
                                        </p:tgtEl>
                                        <p:attrNameLst>
                                          <p:attrName>style.visibility</p:attrName>
                                        </p:attrNameLst>
                                      </p:cBhvr>
                                      <p:to>
                                        <p:strVal val="visible"/>
                                      </p:to>
                                    </p:set>
                                    <p:animEffect filter="wipe(down)" transition="in">
                                      <p:cBhvr>
                                        <p:cTn dur="500" id="7"/>
                                        <p:tgtEl>
                                          <p:spTgt spid="33"/>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1+#ppt_w/2"/>
                                          </p:val>
                                        </p:tav>
                                        <p:tav tm="100000">
                                          <p:val>
                                            <p:strVal val="#ppt_x"/>
                                          </p:val>
                                        </p:tav>
                                      </p:tavLst>
                                    </p:anim>
                                    <p:anim calcmode="lin" valueType="num">
                                      <p:cBhvr additive="base">
                                        <p:cTn dur="500" fill="hold" id="17"/>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pic>
        <p:nvPicPr>
          <p:cNvPr id="14" name="图片 13">
            <a:extLst>
              <a:ext uri="{FF2B5EF4-FFF2-40B4-BE49-F238E27FC236}">
                <a16:creationId xmlns:a16="http://schemas.microsoft.com/office/drawing/2014/main" id="{4BFE21FB-F86F-4A93-A9B1-8D22F9CA577F}"/>
              </a:ext>
            </a:extLst>
          </p:cNvPr>
          <p:cNvPicPr>
            <a:picLocks noChangeAspect="1"/>
          </p:cNvPicPr>
          <p:nvPr/>
        </p:nvPicPr>
        <p:blipFill>
          <a:blip r:embed="rId4">
            <a:extLst>
              <a:ext uri="{28A0092B-C50C-407E-A947-70E740481C1C}">
                <a14:useLocalDpi val="0"/>
              </a:ext>
            </a:extLst>
          </a:blip>
          <a:stretch>
            <a:fillRect/>
          </a:stretch>
        </p:blipFill>
        <p:spPr>
          <a:xfrm>
            <a:off x="6146479" y="1226915"/>
            <a:ext cx="5206962" cy="5206962"/>
          </a:xfrm>
          <a:prstGeom prst="rect">
            <a:avLst/>
          </a:prstGeom>
        </p:spPr>
      </p:pic>
      <p:grpSp>
        <p:nvGrpSpPr>
          <p:cNvPr id="4" name="组合 3">
            <a:extLst>
              <a:ext uri="{FF2B5EF4-FFF2-40B4-BE49-F238E27FC236}">
                <a16:creationId xmlns:a16="http://schemas.microsoft.com/office/drawing/2014/main" id="{34A9A271-E4A1-4A5D-9278-E1D4FD8161C7}"/>
              </a:ext>
            </a:extLst>
          </p:cNvPr>
          <p:cNvGrpSpPr/>
          <p:nvPr/>
        </p:nvGrpSpPr>
        <p:grpSpPr>
          <a:xfrm>
            <a:off x="706055" y="1989062"/>
            <a:ext cx="5717894" cy="3818983"/>
            <a:chOff x="706055" y="1989062"/>
            <a:chExt cx="5717894" cy="3818983"/>
          </a:xfrm>
        </p:grpSpPr>
        <p:grpSp>
          <p:nvGrpSpPr>
            <p:cNvPr id="7" name="组合 6">
              <a:extLst>
                <a:ext uri="{FF2B5EF4-FFF2-40B4-BE49-F238E27FC236}">
                  <a16:creationId xmlns:a16="http://schemas.microsoft.com/office/drawing/2014/main" id="{500AE207-2F67-4224-A92B-9ABC02A73C38}"/>
                </a:ext>
              </a:extLst>
            </p:cNvPr>
            <p:cNvGrpSpPr/>
            <p:nvPr/>
          </p:nvGrpSpPr>
          <p:grpSpPr>
            <a:xfrm>
              <a:off x="706055" y="2120203"/>
              <a:ext cx="5717894" cy="3687842"/>
              <a:chOff x="-1875606" y="2028055"/>
              <a:chExt cx="5717894" cy="3687842"/>
            </a:xfrm>
          </p:grpSpPr>
          <p:sp>
            <p:nvSpPr>
              <p:cNvPr id="8" name="íṩļiḓé">
                <a:extLst>
                  <a:ext uri="{FF2B5EF4-FFF2-40B4-BE49-F238E27FC236}">
                    <a16:creationId xmlns:a16="http://schemas.microsoft.com/office/drawing/2014/main" id="{2455573B-5385-439E-ADC8-57B77D669133}"/>
                  </a:ext>
                </a:extLst>
              </p:cNvPr>
              <p:cNvSpPr/>
              <p:nvPr/>
            </p:nvSpPr>
            <p:spPr bwMode="auto">
              <a:xfrm>
                <a:off x="-1875606" y="2028055"/>
                <a:ext cx="5717894" cy="3687842"/>
              </a:xfrm>
              <a:custGeom>
                <a:gdLst>
                  <a:gd fmla="*/ 1869 w 2000" name="T0"/>
                  <a:gd fmla="*/ 406 h 2592" name="T1"/>
                  <a:gd fmla="*/ 1767 w 2000" name="T2"/>
                  <a:gd fmla="*/ 359 h 2592" name="T3"/>
                  <a:gd fmla="*/ 1000 w 2000" name="T4"/>
                  <a:gd fmla="*/ 0 h 2592" name="T5"/>
                  <a:gd fmla="*/ 1000 w 2000" name="T6"/>
                  <a:gd fmla="*/ 0 h 2592" name="T7"/>
                  <a:gd fmla="*/ 233 w 2000" name="T8"/>
                  <a:gd fmla="*/ 359 h 2592" name="T9"/>
                  <a:gd fmla="*/ 132 w 2000" name="T10"/>
                  <a:gd fmla="*/ 406 h 2592" name="T11"/>
                  <a:gd fmla="*/ 132 w 2000" name="T12"/>
                  <a:gd fmla="*/ 406 h 2592" name="T13"/>
                  <a:gd fmla="*/ 0 w 2000" name="T14"/>
                  <a:gd fmla="*/ 538 h 2592" name="T15"/>
                  <a:gd fmla="*/ 0 w 2000" name="T16"/>
                  <a:gd fmla="*/ 1001 h 2592" name="T17"/>
                  <a:gd fmla="*/ 0 w 2000" name="T18"/>
                  <a:gd fmla="*/ 1295 h 2592" name="T19"/>
                  <a:gd fmla="*/ 0 w 2000" name="T20"/>
                  <a:gd fmla="*/ 1298 h 2592" name="T21"/>
                  <a:gd fmla="*/ 0 w 2000" name="T22"/>
                  <a:gd fmla="*/ 1592 h 2592" name="T23"/>
                  <a:gd fmla="*/ 0 w 2000" name="T24"/>
                  <a:gd fmla="*/ 2054 h 2592" name="T25"/>
                  <a:gd fmla="*/ 132 w 2000" name="T26"/>
                  <a:gd fmla="*/ 2186 h 2592" name="T27"/>
                  <a:gd fmla="*/ 132 w 2000" name="T28"/>
                  <a:gd fmla="*/ 2186 h 2592" name="T29"/>
                  <a:gd fmla="*/ 233 w 2000" name="T30"/>
                  <a:gd fmla="*/ 2234 h 2592" name="T31"/>
                  <a:gd fmla="*/ 1000 w 2000" name="T32"/>
                  <a:gd fmla="*/ 2592 h 2592" name="T33"/>
                  <a:gd fmla="*/ 1000 w 2000" name="T34"/>
                  <a:gd fmla="*/ 2592 h 2592" name="T35"/>
                  <a:gd fmla="*/ 1767 w 2000" name="T36"/>
                  <a:gd fmla="*/ 2234 h 2592" name="T37"/>
                  <a:gd fmla="*/ 1869 w 2000" name="T38"/>
                  <a:gd fmla="*/ 2186 h 2592" name="T39"/>
                  <a:gd fmla="*/ 1869 w 2000" name="T40"/>
                  <a:gd fmla="*/ 2186 h 2592" name="T41"/>
                  <a:gd fmla="*/ 2000 w 2000" name="T42"/>
                  <a:gd fmla="*/ 2054 h 2592" name="T43"/>
                  <a:gd fmla="*/ 2000 w 2000" name="T44"/>
                  <a:gd fmla="*/ 1592 h 2592" name="T45"/>
                  <a:gd fmla="*/ 2000 w 2000" name="T46"/>
                  <a:gd fmla="*/ 1298 h 2592" name="T47"/>
                  <a:gd fmla="*/ 2000 w 2000" name="T48"/>
                  <a:gd fmla="*/ 1295 h 2592" name="T49"/>
                  <a:gd fmla="*/ 2000 w 2000" name="T50"/>
                  <a:gd fmla="*/ 1001 h 2592" name="T51"/>
                  <a:gd fmla="*/ 2000 w 2000" name="T52"/>
                  <a:gd fmla="*/ 538 h 2592" name="T53"/>
                  <a:gd fmla="*/ 1869 w 2000" name="T54"/>
                  <a:gd fmla="*/ 406 h 259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592" w="2000">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a:solidFill>
                  <a:srgbClr val="218CFF"/>
                </a:solidFill>
              </a:ln>
            </p:spPr>
            <p:txBody>
              <a:bodyPr anchor="t" anchorCtr="0" bIns="45720" compatLnSpc="1" lIns="91440" numCol="1" rIns="91440" tIns="45720" vert="horz" wrap="square">
                <a:prstTxWarp prst="textNoShape">
                  <a:avLst/>
                </a:prstTxWarp>
                <a:normAutofit/>
              </a:bodyPr>
              <a:lstStyle/>
              <a:p>
                <a:endParaRPr lang="en-ID">
                  <a:latin charset="-122" panose="020b0503020204020204" pitchFamily="34" typeface="微软雅黑"/>
                  <a:ea charset="-122" panose="020b0503020204020204" pitchFamily="34" typeface="微软雅黑"/>
                </a:endParaRPr>
              </a:p>
            </p:txBody>
          </p:sp>
          <p:grpSp>
            <p:nvGrpSpPr>
              <p:cNvPr id="9" name="íšḷidé">
                <a:extLst>
                  <a:ext uri="{FF2B5EF4-FFF2-40B4-BE49-F238E27FC236}">
                    <a16:creationId xmlns:a16="http://schemas.microsoft.com/office/drawing/2014/main" id="{3091E432-5648-4884-8D2C-6186CC942003}"/>
                  </a:ext>
                </a:extLst>
              </p:cNvPr>
              <p:cNvGrpSpPr/>
              <p:nvPr/>
            </p:nvGrpSpPr>
            <p:grpSpPr>
              <a:xfrm>
                <a:off x="-1497180" y="2629599"/>
                <a:ext cx="4961042" cy="1798531"/>
                <a:chOff x="-1497180" y="2503812"/>
                <a:chExt cx="4961042" cy="1798531"/>
              </a:xfrm>
            </p:grpSpPr>
            <p:sp>
              <p:nvSpPr>
                <p:cNvPr id="13" name="işľiḍé">
                  <a:extLst>
                    <a:ext uri="{FF2B5EF4-FFF2-40B4-BE49-F238E27FC236}">
                      <a16:creationId xmlns:a16="http://schemas.microsoft.com/office/drawing/2014/main" id="{3023A82A-DEC6-498D-9FB1-D3E7B8033117}"/>
                    </a:ext>
                  </a:extLst>
                </p:cNvPr>
                <p:cNvSpPr/>
                <p:nvPr/>
              </p:nvSpPr>
              <p:spPr bwMode="auto">
                <a:xfrm>
                  <a:off x="1764396" y="2503812"/>
                  <a:ext cx="312163" cy="319692"/>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altLang="en-US" lang="zh-CN">
                    <a:latin charset="-122" panose="020b0503020204020204" pitchFamily="34" typeface="微软雅黑"/>
                    <a:ea charset="-122" panose="020b0503020204020204" pitchFamily="34" typeface="微软雅黑"/>
                  </a:endParaRPr>
                </a:p>
              </p:txBody>
            </p:sp>
            <p:sp>
              <p:nvSpPr>
                <p:cNvPr id="11" name="íSḻíďê">
                  <a:extLst>
                    <a:ext uri="{FF2B5EF4-FFF2-40B4-BE49-F238E27FC236}">
                      <a16:creationId xmlns:a16="http://schemas.microsoft.com/office/drawing/2014/main" id="{21129533-A09E-4AAC-A883-FE6B91ABC698}"/>
                    </a:ext>
                  </a:extLst>
                </p:cNvPr>
                <p:cNvSpPr txBox="1"/>
                <p:nvPr/>
              </p:nvSpPr>
              <p:spPr>
                <a:xfrm>
                  <a:off x="-1497180" y="2663658"/>
                  <a:ext cx="4961042" cy="1638685"/>
                </a:xfrm>
                <a:prstGeom prst="rect">
                  <a:avLst/>
                </a:prstGeom>
                <a:noFill/>
              </p:spPr>
              <p:txBody>
                <a:bodyPr anchor="t" anchorCtr="0" bIns="45720" lIns="91440" rIns="91440" rtlCol="0" tIns="45720" wrap="square">
                  <a:noAutofit/>
                </a:bodyPr>
                <a:lstStyle/>
                <a:p>
                  <a:pPr algn="ctr">
                    <a:buClr>
                      <a:srgbClr val="13555E"/>
                    </a:buClr>
                  </a:pPr>
                  <a:r>
                    <a:rPr altLang="en-US" lang="zh-CN" sz="1600">
                      <a:solidFill>
                        <a:srgbClr val="191919"/>
                      </a:solidFill>
                      <a:latin charset="-122" panose="020b0503020204020204" pitchFamily="34" typeface="微软雅黑"/>
                      <a:ea charset="-122" panose="020b0503020204020204" pitchFamily="34" typeface="微软雅黑"/>
                      <a:cs typeface="+mn-ea"/>
                      <a:sym typeface="+mn-lt"/>
                    </a:rPr>
                    <a:t>糖尿病患者血中葡萄糖浓度较高，糖化血红蛋白增高，使红细胞携带氧的能力降低，心肌容易缺氧。</a:t>
                  </a:r>
                </a:p>
                <a:p>
                  <a:pPr algn="ctr">
                    <a:buClr>
                      <a:srgbClr val="13555E"/>
                    </a:buClr>
                  </a:pPr>
                  <a:endParaRPr altLang="en-US" lang="zh-CN" sz="1600">
                    <a:solidFill>
                      <a:srgbClr val="191919"/>
                    </a:solidFill>
                    <a:latin charset="-122" panose="020b0503020204020204" pitchFamily="34" typeface="微软雅黑"/>
                    <a:ea charset="-122" panose="020b0503020204020204" pitchFamily="34" typeface="微软雅黑"/>
                    <a:cs typeface="+mn-ea"/>
                    <a:sym typeface="+mn-lt"/>
                  </a:endParaRPr>
                </a:p>
                <a:p>
                  <a:pPr algn="ctr">
                    <a:buClr>
                      <a:srgbClr val="13555E"/>
                    </a:buClr>
                  </a:pPr>
                  <a:r>
                    <a:rPr altLang="en-US" lang="zh-CN" sz="1600">
                      <a:solidFill>
                        <a:srgbClr val="191919"/>
                      </a:solidFill>
                      <a:latin charset="-122" panose="020b0503020204020204" pitchFamily="34" typeface="微软雅黑"/>
                      <a:ea charset="-122" panose="020b0503020204020204" pitchFamily="34" typeface="微软雅黑"/>
                      <a:cs typeface="+mn-ea"/>
                      <a:sym typeface="+mn-lt"/>
                    </a:rPr>
                    <a:t>糖尿病患者血小板黏附性和聚集性增高，血液黏稠度增加，红细胞变形能力降低，易发生血栓。而冠状动脉内血栓的形成也是心肌梗死发病的重要因素。</a:t>
                  </a:r>
                </a:p>
                <a:p>
                  <a:pPr algn="ctr">
                    <a:buClr>
                      <a:srgbClr val="13555E"/>
                    </a:buClr>
                  </a:pPr>
                  <a:endParaRPr altLang="en-US" lang="zh-CN" sz="1600">
                    <a:solidFill>
                      <a:srgbClr val="191919"/>
                    </a:solidFill>
                    <a:latin charset="-122" panose="020b0503020204020204" pitchFamily="34" typeface="微软雅黑"/>
                    <a:ea charset="-122" panose="020b0503020204020204" pitchFamily="34" typeface="微软雅黑"/>
                    <a:cs typeface="+mn-ea"/>
                    <a:sym typeface="+mn-lt"/>
                  </a:endParaRPr>
                </a:p>
                <a:p>
                  <a:pPr algn="ctr">
                    <a:buClr>
                      <a:srgbClr val="13555E"/>
                    </a:buClr>
                  </a:pPr>
                  <a:r>
                    <a:rPr altLang="en-US" lang="zh-CN" sz="1600">
                      <a:solidFill>
                        <a:srgbClr val="191919"/>
                      </a:solidFill>
                      <a:latin charset="-122" panose="020b0503020204020204" pitchFamily="34" typeface="微软雅黑"/>
                      <a:ea charset="-122" panose="020b0503020204020204" pitchFamily="34" typeface="微软雅黑"/>
                      <a:cs typeface="+mn-ea"/>
                      <a:sym typeface="+mn-lt"/>
                    </a:rPr>
                    <a:t>糖尿病伴发高血压的比例比非糖尿病患者高4倍，而高血压也是冠心病独立的危险因素，可显著地增加冠心病的风险。</a:t>
                  </a:r>
                </a:p>
              </p:txBody>
            </p:sp>
          </p:grpSp>
        </p:grpSp>
        <p:grpSp>
          <p:nvGrpSpPr>
            <p:cNvPr id="3" name="组合 2">
              <a:extLst>
                <a:ext uri="{FF2B5EF4-FFF2-40B4-BE49-F238E27FC236}">
                  <a16:creationId xmlns:a16="http://schemas.microsoft.com/office/drawing/2014/main" id="{EFAD47BE-1DB5-4F86-AC6B-7A04C5E4D009}"/>
                </a:ext>
              </a:extLst>
            </p:cNvPr>
            <p:cNvGrpSpPr/>
            <p:nvPr/>
          </p:nvGrpSpPr>
          <p:grpSpPr>
            <a:xfrm>
              <a:off x="1933692" y="1989062"/>
              <a:ext cx="3279775" cy="462605"/>
              <a:chOff x="1933692" y="1989062"/>
              <a:chExt cx="3279775" cy="462605"/>
            </a:xfrm>
          </p:grpSpPr>
          <p:sp>
            <p:nvSpPr>
              <p:cNvPr id="15" name="圆角矩形 11">
                <a:extLst>
                  <a:ext uri="{FF2B5EF4-FFF2-40B4-BE49-F238E27FC236}">
                    <a16:creationId xmlns:a16="http://schemas.microsoft.com/office/drawing/2014/main" id="{67D30375-79A1-4FCB-A01B-3C882B6E4F0E}"/>
                  </a:ext>
                </a:extLst>
              </p:cNvPr>
              <p:cNvSpPr/>
              <p:nvPr/>
            </p:nvSpPr>
            <p:spPr>
              <a:xfrm>
                <a:off x="1933692" y="1989062"/>
                <a:ext cx="3279775" cy="461962"/>
              </a:xfrm>
              <a:prstGeom prst="roundRect">
                <a:avLst/>
              </a:prstGeom>
              <a:solidFill>
                <a:srgbClr val="218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2400" u="none">
                  <a:ln>
                    <a:noFill/>
                  </a:ln>
                  <a:solidFill>
                    <a:schemeClr val="lt1"/>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 name="文本框 14">
                <a:extLst>
                  <a:ext uri="{FF2B5EF4-FFF2-40B4-BE49-F238E27FC236}">
                    <a16:creationId xmlns:a16="http://schemas.microsoft.com/office/drawing/2014/main" id="{6E76FCFC-E23E-4387-96DC-7944D54F1377}"/>
                  </a:ext>
                </a:extLst>
              </p:cNvPr>
              <p:cNvSpPr txBox="1"/>
              <p:nvPr/>
            </p:nvSpPr>
            <p:spPr>
              <a:xfrm>
                <a:off x="2175128" y="2051557"/>
                <a:ext cx="2798167" cy="396240"/>
              </a:xfrm>
              <a:prstGeom prst="rect">
                <a:avLst/>
              </a:prstGeom>
              <a:solidFill>
                <a:srgbClr val="218CFF"/>
              </a:solidFill>
              <a:ln w="9525">
                <a:noFill/>
              </a:ln>
            </p:spPr>
            <p:txBody>
              <a:bodyPr>
                <a:spAutoFit/>
              </a:bodyPr>
              <a:lstStyle>
                <a:lvl1pPr algn="l" fontAlgn="base" indent="-228600" marL="228600" rtl="0">
                  <a:lnSpc>
                    <a:spcPct val="90000"/>
                  </a:lnSpc>
                  <a:spcBef>
                    <a:spcPts val="1000"/>
                  </a:spcBef>
                  <a:spcAft>
                    <a:spcPct val="0"/>
                  </a:spcAft>
                  <a:buFont charset="0" panose="020b0604020202020204" pitchFamily="34" typeface="Arial"/>
                  <a:buChar char="•"/>
                  <a:defRPr kern="1200" sz="2800">
                    <a:solidFill>
                      <a:schemeClr val="tx1"/>
                    </a:solidFill>
                    <a:latin typeface="+mn-lt"/>
                    <a:ea typeface="+mn-ea"/>
                    <a:cs typeface="+mn-cs"/>
                  </a:defRPr>
                </a:lvl1pPr>
                <a:lvl2pPr algn="l" fontAlgn="base" indent="-228600" marL="685800" rtl="0">
                  <a:lnSpc>
                    <a:spcPct val="90000"/>
                  </a:lnSpc>
                  <a:spcBef>
                    <a:spcPts val="500"/>
                  </a:spcBef>
                  <a:spcAft>
                    <a:spcPct val="0"/>
                  </a:spcAft>
                  <a:buFont charset="0" panose="020b0604020202020204" pitchFamily="34" typeface="Arial"/>
                  <a:buChar char="•"/>
                  <a:defRPr kern="1200" sz="2400">
                    <a:solidFill>
                      <a:schemeClr val="tx1"/>
                    </a:solidFill>
                    <a:latin typeface="+mn-lt"/>
                    <a:ea typeface="+mn-ea"/>
                    <a:cs typeface="+mn-cs"/>
                  </a:defRPr>
                </a:lvl2pPr>
                <a:lvl3pPr algn="l" fontAlgn="base" indent="-228600" marL="1143000" rtl="0">
                  <a:lnSpc>
                    <a:spcPct val="90000"/>
                  </a:lnSpc>
                  <a:spcBef>
                    <a:spcPts val="500"/>
                  </a:spcBef>
                  <a:spcAft>
                    <a:spcPct val="0"/>
                  </a:spcAft>
                  <a:buFont charset="0" panose="020b0604020202020204" pitchFamily="34" typeface="Arial"/>
                  <a:buChar char="•"/>
                  <a:defRPr kern="1200" sz="2000">
                    <a:solidFill>
                      <a:schemeClr val="tx1"/>
                    </a:solidFill>
                    <a:latin typeface="+mn-lt"/>
                    <a:ea typeface="+mn-ea"/>
                    <a:cs typeface="+mn-cs"/>
                  </a:defRPr>
                </a:lvl3pPr>
                <a:lvl4pPr algn="l" fontAlgn="base" indent="-228600" marL="16002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charset="0" panose="020b0604020202020204" pitchFamily="34" typeface="Arial"/>
                  <a:buChar char="•"/>
                  <a:defRPr kern="1200">
                    <a:solidFill>
                      <a:schemeClr val="tx1"/>
                    </a:solidFill>
                    <a:latin typeface="+mn-lt"/>
                    <a:ea typeface="+mn-ea"/>
                    <a:cs typeface="+mn-cs"/>
                  </a:defRPr>
                </a:lvl5pPr>
              </a:lstStyle>
              <a:p>
                <a:pPr algn="ctr" defTabSz="1216025" eaLnBrk="1" hangingPunct="1" indent="0" lvl="0" marL="0">
                  <a:lnSpc>
                    <a:spcPct val="100000"/>
                  </a:lnSpc>
                  <a:spcBef>
                    <a:spcPct val="20000"/>
                  </a:spcBef>
                  <a:buFontTx/>
                  <a:buNone/>
                </a:pPr>
                <a:r>
                  <a:rPr altLang="zh-CN" b="1" lang="en-US" sz="2000">
                    <a:solidFill>
                      <a:schemeClr val="bg1"/>
                    </a:solidFill>
                    <a:latin charset="-122" panose="020b0503020204020204" pitchFamily="34" typeface="微软雅黑"/>
                    <a:ea charset="-122" panose="020b0503020204020204" pitchFamily="34" typeface="微软雅黑"/>
                    <a:cs typeface="+mn-ea"/>
                    <a:sym typeface="+mn-lt"/>
                  </a:rPr>
                  <a:t>什么会引起心脏病？</a:t>
                </a:r>
              </a:p>
            </p:txBody>
          </p:sp>
        </p:grpSp>
      </p:grpSp>
    </p:spTree>
    <p:extLst>
      <p:ext uri="{BB962C8B-B14F-4D97-AF65-F5344CB8AC3E}">
        <p14:creationId val="152466359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4" name="图片 53">
            <a:extLst>
              <a:ext uri="{FF2B5EF4-FFF2-40B4-BE49-F238E27FC236}">
                <a16:creationId xmlns:a16="http://schemas.microsoft.com/office/drawing/2014/main" id="{C3F3DB6A-3ACF-424E-9BEB-81AC9BCB8740}"/>
              </a:ext>
            </a:extLst>
          </p:cNvPr>
          <p:cNvPicPr>
            <a:picLocks noChangeAspect="1"/>
          </p:cNvPicPr>
          <p:nvPr/>
        </p:nvPicPr>
        <p:blipFill>
          <a:blip r:embed="rId3">
            <a:extLst>
              <a:ext uri="{28A0092B-C50C-407E-A947-70E740481C1C}">
                <a14:useLocalDpi val="0"/>
              </a:ext>
            </a:extLst>
          </a:blip>
          <a:stretch>
            <a:fillRect/>
          </a:stretch>
        </p:blipFill>
        <p:spPr>
          <a:xfrm flipH="1">
            <a:off x="7257327" y="1048841"/>
            <a:ext cx="4253760" cy="5380896"/>
          </a:xfrm>
          <a:prstGeom prst="rect">
            <a:avLst/>
          </a:prstGeom>
        </p:spPr>
      </p:pic>
      <p:grpSp>
        <p:nvGrpSpPr>
          <p:cNvPr id="74" name="组合 73">
            <a:extLst>
              <a:ext uri="{FF2B5EF4-FFF2-40B4-BE49-F238E27FC236}">
                <a16:creationId xmlns:a16="http://schemas.microsoft.com/office/drawing/2014/main" id="{84CD9EAD-7E29-4D74-9769-29608AC89475}"/>
              </a:ext>
            </a:extLst>
          </p:cNvPr>
          <p:cNvGrpSpPr/>
          <p:nvPr/>
        </p:nvGrpSpPr>
        <p:grpSpPr>
          <a:xfrm>
            <a:off x="1176703" y="1672151"/>
            <a:ext cx="5682674" cy="3287162"/>
            <a:chOff x="1176703" y="1672151"/>
            <a:chExt cx="5682674" cy="3287162"/>
          </a:xfrm>
        </p:grpSpPr>
        <p:pic>
          <p:nvPicPr>
            <p:cNvPr id="73" name="图片 72">
              <a:extLst>
                <a:ext uri="{FF2B5EF4-FFF2-40B4-BE49-F238E27FC236}">
                  <a16:creationId xmlns:a16="http://schemas.microsoft.com/office/drawing/2014/main" id="{63719FF8-7A16-4674-B6AB-EC8537D55B5C}"/>
                </a:ext>
              </a:extLst>
            </p:cNvPr>
            <p:cNvPicPr>
              <a:picLocks noChangeAspect="1"/>
            </p:cNvPicPr>
            <p:nvPr/>
          </p:nvPicPr>
          <p:blipFill>
            <a:blip r:embed="rId4">
              <a:extLst>
                <a:ext uri="{28A0092B-C50C-407E-A947-70E740481C1C}">
                  <a14:useLocalDpi val="0"/>
                </a:ext>
              </a:extLst>
            </a:blip>
            <a:stretch>
              <a:fillRect/>
            </a:stretch>
          </p:blipFill>
          <p:spPr>
            <a:xfrm>
              <a:off x="1176703" y="1672151"/>
              <a:ext cx="5682674" cy="2824337"/>
            </a:xfrm>
            <a:prstGeom prst="rect">
              <a:avLst/>
            </a:prstGeom>
          </p:spPr>
        </p:pic>
        <p:grpSp>
          <p:nvGrpSpPr>
            <p:cNvPr id="71" name="组合 70">
              <a:extLst>
                <a:ext uri="{FF2B5EF4-FFF2-40B4-BE49-F238E27FC236}">
                  <a16:creationId xmlns:a16="http://schemas.microsoft.com/office/drawing/2014/main" id="{973CA248-E598-49C0-AD93-84FC8B837175}"/>
                </a:ext>
              </a:extLst>
            </p:cNvPr>
            <p:cNvGrpSpPr/>
            <p:nvPr/>
          </p:nvGrpSpPr>
          <p:grpSpPr>
            <a:xfrm>
              <a:off x="1685760" y="2181803"/>
              <a:ext cx="4775668" cy="2777510"/>
              <a:chOff x="2536518" y="1416936"/>
              <a:chExt cx="4775668" cy="2581679"/>
            </a:xfrm>
          </p:grpSpPr>
          <p:grpSp>
            <p:nvGrpSpPr>
              <p:cNvPr id="55" name="组合 54">
                <a:extLst>
                  <a:ext uri="{FF2B5EF4-FFF2-40B4-BE49-F238E27FC236}">
                    <a16:creationId xmlns:a16="http://schemas.microsoft.com/office/drawing/2014/main" id="{90C2EABE-65EA-4A5C-B290-8C94C64BD434}"/>
                  </a:ext>
                </a:extLst>
              </p:cNvPr>
              <p:cNvGrpSpPr/>
              <p:nvPr/>
            </p:nvGrpSpPr>
            <p:grpSpPr>
              <a:xfrm>
                <a:off x="2536519" y="1416936"/>
                <a:ext cx="4775666" cy="2581678"/>
                <a:chOff x="5762163" y="1176544"/>
                <a:chExt cx="3145167" cy="1916885"/>
              </a:xfrm>
            </p:grpSpPr>
            <p:sp>
              <p:nvSpPr>
                <p:cNvPr id="62" name="文本框 61">
                  <a:extLst>
                    <a:ext uri="{FF2B5EF4-FFF2-40B4-BE49-F238E27FC236}">
                      <a16:creationId xmlns:a16="http://schemas.microsoft.com/office/drawing/2014/main" id="{96F90D72-4CAB-462F-A20E-9B4D3A4EA618}"/>
                    </a:ext>
                  </a:extLst>
                </p:cNvPr>
                <p:cNvSpPr txBox="1"/>
                <p:nvPr/>
              </p:nvSpPr>
              <p:spPr>
                <a:xfrm>
                  <a:off x="7031972" y="1176544"/>
                  <a:ext cx="488457" cy="988675"/>
                </a:xfrm>
                <a:prstGeom prst="rect">
                  <a:avLst/>
                </a:prstGeom>
                <a:noFill/>
              </p:spPr>
              <p:txBody>
                <a:bodyPr rtlCol="0" wrap="none">
                  <a:spAutoFit/>
                  <a:scene3d>
                    <a:camera prst="orthographicFront"/>
                    <a:lightRig dir="t" rig="threePt"/>
                  </a:scene3d>
                  <a:sp3d contourW="12700"/>
                </a:bodyPr>
                <a:lstStyle/>
                <a:p>
                  <a:pPr algn="ctr"/>
                  <a:r>
                    <a:rPr altLang="zh-CN" lang="en-US" sz="8800">
                      <a:ln w="190500">
                        <a:noFill/>
                      </a:ln>
                      <a:solidFill>
                        <a:srgbClr val="0070C0"/>
                      </a:solidFill>
                      <a:latin charset="-122" panose="02010600030101010101" pitchFamily="2" typeface="锐字真言体免费商用"/>
                      <a:ea charset="-122" panose="02010600030101010101" pitchFamily="2" typeface="锐字真言体免费商用"/>
                      <a:cs typeface="+mn-ea"/>
                      <a:sym typeface="+mn-lt"/>
                    </a:rPr>
                    <a:t>3</a:t>
                  </a:r>
                </a:p>
              </p:txBody>
            </p:sp>
            <p:grpSp>
              <p:nvGrpSpPr>
                <p:cNvPr id="57" name="组合 56">
                  <a:extLst>
                    <a:ext uri="{FF2B5EF4-FFF2-40B4-BE49-F238E27FC236}">
                      <a16:creationId xmlns:a16="http://schemas.microsoft.com/office/drawing/2014/main" id="{454A2729-C110-401D-B8DF-C25E45627C04}"/>
                    </a:ext>
                  </a:extLst>
                </p:cNvPr>
                <p:cNvGrpSpPr/>
                <p:nvPr/>
              </p:nvGrpSpPr>
              <p:grpSpPr>
                <a:xfrm>
                  <a:off x="5762163" y="2187070"/>
                  <a:ext cx="3145167" cy="906359"/>
                  <a:chOff x="5762163" y="2187070"/>
                  <a:chExt cx="3145167" cy="906359"/>
                </a:xfrm>
              </p:grpSpPr>
              <p:sp>
                <p:nvSpPr>
                  <p:cNvPr id="58" name="文本框 57">
                    <a:extLst>
                      <a:ext uri="{FF2B5EF4-FFF2-40B4-BE49-F238E27FC236}">
                        <a16:creationId xmlns:a16="http://schemas.microsoft.com/office/drawing/2014/main" id="{65653295-5B22-4E88-BB0F-66777785D899}"/>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sp>
                <p:nvSpPr>
                  <p:cNvPr id="59" name="文本框 58">
                    <a:extLst>
                      <a:ext uri="{FF2B5EF4-FFF2-40B4-BE49-F238E27FC236}">
                        <a16:creationId xmlns:a16="http://schemas.microsoft.com/office/drawing/2014/main" id="{8BF6CE36-11D5-4FC8-A805-5C2CA67AC92D}"/>
                      </a:ext>
                    </a:extLst>
                  </p:cNvPr>
                  <p:cNvSpPr txBox="1"/>
                  <p:nvPr/>
                </p:nvSpPr>
                <p:spPr>
                  <a:xfrm>
                    <a:off x="5762163" y="2819202"/>
                    <a:ext cx="2604546" cy="252428"/>
                  </a:xfrm>
                  <a:prstGeom prst="rect">
                    <a:avLst/>
                  </a:prstGeom>
                  <a:noFill/>
                </p:spPr>
                <p:txBody>
                  <a:bodyPr rtlCol="0" wrap="none">
                    <a:spAutoFit/>
                    <a:scene3d>
                      <a:camera prst="orthographicFront"/>
                      <a:lightRig dir="t" rig="threePt"/>
                    </a:scene3d>
                    <a:sp3d contourW="12700"/>
                  </a:bodyPr>
                  <a:lstStyle/>
                  <a:p>
                    <a:pPr algn="l"/>
                    <a:r>
                      <a:rPr altLang="en-US" lang="zh-CN">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nvGrpSpPr>
              <p:cNvPr id="65" name="组合 64">
                <a:extLst>
                  <a:ext uri="{FF2B5EF4-FFF2-40B4-BE49-F238E27FC236}">
                    <a16:creationId xmlns:a16="http://schemas.microsoft.com/office/drawing/2014/main" id="{D478530A-7194-4B90-96FE-4CA3E79BA25C}"/>
                  </a:ext>
                </a:extLst>
              </p:cNvPr>
              <p:cNvGrpSpPr/>
              <p:nvPr/>
            </p:nvGrpSpPr>
            <p:grpSpPr>
              <a:xfrm>
                <a:off x="2536518" y="2777922"/>
                <a:ext cx="4775668" cy="1220693"/>
                <a:chOff x="5762162" y="2187070"/>
                <a:chExt cx="3145168" cy="906359"/>
              </a:xfrm>
            </p:grpSpPr>
            <p:sp>
              <p:nvSpPr>
                <p:cNvPr id="66" name="文本框 65">
                  <a:extLst>
                    <a:ext uri="{FF2B5EF4-FFF2-40B4-BE49-F238E27FC236}">
                      <a16:creationId xmlns:a16="http://schemas.microsoft.com/office/drawing/2014/main" id="{44471325-99AF-4966-8074-6C8E787B3D15}"/>
                    </a:ext>
                  </a:extLst>
                </p:cNvPr>
                <p:cNvSpPr txBox="1"/>
                <p:nvPr/>
              </p:nvSpPr>
              <p:spPr>
                <a:xfrm>
                  <a:off x="5762162" y="2187070"/>
                  <a:ext cx="2987674" cy="567962"/>
                </a:xfrm>
                <a:prstGeom prst="rect">
                  <a:avLst/>
                </a:prstGeom>
                <a:noFill/>
              </p:spPr>
              <p:txBody>
                <a:bodyPr rtlCol="0" wrap="square">
                  <a:spAutoFit/>
                  <a:scene3d>
                    <a:camera prst="orthographicFront"/>
                    <a:lightRig dir="t" rig="threePt"/>
                  </a:scene3d>
                  <a:sp3d contourW="12700"/>
                </a:bodyPr>
                <a:lstStyle/>
                <a:p>
                  <a:pPr algn="dist"/>
                  <a:r>
                    <a:rPr altLang="en-US" lang="zh-CN" sz="4800">
                      <a:solidFill>
                        <a:schemeClr val="bg1"/>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sp>
              <p:nvSpPr>
                <p:cNvPr id="67" name="文本框 66">
                  <a:extLst>
                    <a:ext uri="{FF2B5EF4-FFF2-40B4-BE49-F238E27FC236}">
                      <a16:creationId xmlns:a16="http://schemas.microsoft.com/office/drawing/2014/main" id="{A61AB075-42E8-4143-A0D5-D3F93D6AC068}"/>
                    </a:ext>
                  </a:extLst>
                </p:cNvPr>
                <p:cNvSpPr txBox="1"/>
                <p:nvPr/>
              </p:nvSpPr>
              <p:spPr>
                <a:xfrm>
                  <a:off x="5762162" y="2819202"/>
                  <a:ext cx="2604546" cy="252427"/>
                </a:xfrm>
                <a:prstGeom prst="rect">
                  <a:avLst/>
                </a:prstGeom>
                <a:noFill/>
              </p:spPr>
              <p:txBody>
                <a:bodyPr rtlCol="0" wrap="none">
                  <a:spAutoFit/>
                  <a:scene3d>
                    <a:camera prst="orthographicFront"/>
                    <a:lightRig dir="t" rig="threePt"/>
                  </a:scene3d>
                  <a:sp3d contourW="12700"/>
                </a:bodyPr>
                <a:lstStyle/>
                <a:p>
                  <a:pPr algn="l"/>
                  <a:r>
                    <a:rPr altLang="en-US" lang="zh-CN">
                      <a:solidFill>
                        <a:schemeClr val="bg1"/>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spTree>
    <p:extLst>
      <p:ext uri="{BB962C8B-B14F-4D97-AF65-F5344CB8AC3E}">
        <p14:creationId val="398342475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4"/>
                                        </p:tgtEl>
                                        <p:attrNameLst>
                                          <p:attrName>style.visibility</p:attrName>
                                        </p:attrNameLst>
                                      </p:cBhvr>
                                      <p:to>
                                        <p:strVal val="visible"/>
                                      </p:to>
                                    </p:set>
                                    <p:animEffect filter="fade" transition="in">
                                      <p:cBhvr>
                                        <p:cTn dur="1000" id="11"/>
                                        <p:tgtEl>
                                          <p:spTgt spid="74"/>
                                        </p:tgtEl>
                                      </p:cBhvr>
                                    </p:animEffect>
                                    <p:anim calcmode="lin" valueType="num">
                                      <p:cBhvr>
                                        <p:cTn dur="1000" fill="hold" id="12"/>
                                        <p:tgtEl>
                                          <p:spTgt spid="74"/>
                                        </p:tgtEl>
                                        <p:attrNameLst>
                                          <p:attrName>ppt_x</p:attrName>
                                        </p:attrNameLst>
                                      </p:cBhvr>
                                      <p:tavLst>
                                        <p:tav tm="0">
                                          <p:val>
                                            <p:strVal val="#ppt_x"/>
                                          </p:val>
                                        </p:tav>
                                        <p:tav tm="100000">
                                          <p:val>
                                            <p:strVal val="#ppt_x"/>
                                          </p:val>
                                        </p:tav>
                                      </p:tavLst>
                                    </p:anim>
                                    <p:anim calcmode="lin" valueType="num">
                                      <p:cBhvr>
                                        <p:cTn dur="1000" fill="hold" id="13"/>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cxnSp>
        <p:nvCxnSpPr>
          <p:cNvPr id="7" name="直接连接符 6">
            <a:extLst>
              <a:ext uri="{FF2B5EF4-FFF2-40B4-BE49-F238E27FC236}">
                <a16:creationId xmlns:a16="http://schemas.microsoft.com/office/drawing/2014/main" id="{1FD1E288-03EF-466B-95EA-4732A90AF885}"/>
              </a:ext>
            </a:extLst>
          </p:cNvPr>
          <p:cNvCxnSpPr/>
          <p:nvPr/>
        </p:nvCxnSpPr>
        <p:spPr>
          <a:xfrm flipH="1">
            <a:off x="8518674" y="1936179"/>
            <a:ext cx="0" cy="3244127"/>
          </a:xfrm>
          <a:prstGeom prst="line">
            <a:avLst/>
          </a:prstGeom>
          <a:ln w="3175">
            <a:solidFill>
              <a:srgbClr val="218CFF"/>
            </a:solidFill>
          </a:ln>
        </p:spPr>
        <p:style>
          <a:lnRef idx="1">
            <a:schemeClr val="accent1"/>
          </a:lnRef>
          <a:fillRef idx="0">
            <a:schemeClr val="accent1"/>
          </a:fillRef>
          <a:effectRef idx="0">
            <a:schemeClr val="accent1"/>
          </a:effectRef>
          <a:fontRef idx="minor">
            <a:schemeClr val="tx1"/>
          </a:fontRef>
        </p:style>
      </p:cxnSp>
      <p:sp>
        <p:nvSpPr>
          <p:cNvPr id="8" name="11 Rectángulo">
            <a:extLst>
              <a:ext uri="{FF2B5EF4-FFF2-40B4-BE49-F238E27FC236}">
                <a16:creationId xmlns:a16="http://schemas.microsoft.com/office/drawing/2014/main" id="{CC989976-6381-4F4F-A204-DE38B246BED2}"/>
              </a:ext>
            </a:extLst>
          </p:cNvPr>
          <p:cNvSpPr/>
          <p:nvPr/>
        </p:nvSpPr>
        <p:spPr>
          <a:xfrm>
            <a:off x="6240858" y="1936182"/>
            <a:ext cx="1975599" cy="787703"/>
          </a:xfrm>
          <a:prstGeom prst="rect">
            <a:avLst/>
          </a:prstGeom>
          <a:solidFill>
            <a:srgbClr val="0458C4"/>
          </a:solidFill>
          <a:ln w="63500">
            <a:solidFill>
              <a:schemeClr val="bg1"/>
            </a:solidFill>
          </a:ln>
          <a:effectLst>
            <a:outerShdw algn="tr" blurRad="127000" dir="8100000" dist="38100"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bIns="34268" lIns="68538" rIns="68538" tIns="34268"/>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lvl="0">
              <a:defRPr/>
            </a:pPr>
            <a:r>
              <a:rPr altLang="en-US" b="1" lang="zh-CN">
                <a:solidFill>
                  <a:schemeClr val="bg1"/>
                </a:solidFill>
                <a:latin charset="-122" panose="020b0503020204020204" pitchFamily="34" typeface="微软雅黑"/>
                <a:ea charset="-122" panose="020b0503020204020204" pitchFamily="34" typeface="微软雅黑"/>
                <a:cs typeface="+mn-ea"/>
                <a:sym typeface="+mn-lt"/>
              </a:rPr>
              <a:t>心肌梗死与急腹症的鉴别判断</a:t>
            </a:r>
          </a:p>
        </p:txBody>
      </p:sp>
      <p:grpSp>
        <p:nvGrpSpPr>
          <p:cNvPr id="9" name="组合 20">
            <a:extLst>
              <a:ext uri="{FF2B5EF4-FFF2-40B4-BE49-F238E27FC236}">
                <a16:creationId xmlns:a16="http://schemas.microsoft.com/office/drawing/2014/main" id="{143461A5-EA5C-423B-8138-7E0F63955259}"/>
              </a:ext>
            </a:extLst>
          </p:cNvPr>
          <p:cNvGrpSpPr/>
          <p:nvPr/>
        </p:nvGrpSpPr>
        <p:grpSpPr>
          <a:xfrm>
            <a:off x="6240857" y="2725719"/>
            <a:ext cx="1975589" cy="2996932"/>
            <a:chOff x="503237" y="2548492"/>
            <a:chExt cx="2362150" cy="2997454"/>
          </a:xfrm>
        </p:grpSpPr>
        <p:sp>
          <p:nvSpPr>
            <p:cNvPr id="10" name="矩形 9">
              <a:extLst>
                <a:ext uri="{FF2B5EF4-FFF2-40B4-BE49-F238E27FC236}">
                  <a16:creationId xmlns:a16="http://schemas.microsoft.com/office/drawing/2014/main" id="{45D94293-C00B-4FC6-A4CD-F2B00585F8DA}"/>
                </a:ext>
              </a:extLst>
            </p:cNvPr>
            <p:cNvSpPr/>
            <p:nvPr/>
          </p:nvSpPr>
          <p:spPr>
            <a:xfrm>
              <a:off x="503238" y="2548492"/>
              <a:ext cx="218664" cy="457280"/>
            </a:xfrm>
            <a:prstGeom prst="rect">
              <a:avLst/>
            </a:prstGeom>
          </p:spPr>
          <p:txBody>
            <a:bodyPr wrap="none">
              <a:spAutoFit/>
            </a:bodyPr>
            <a:lstStyle/>
            <a:p>
              <a:pPr eaLnBrk="0" fontAlgn="base" hangingPunct="0" lvl="0">
                <a:spcBef>
                  <a:spcPct val="0"/>
                </a:spcBef>
                <a:spcAft>
                  <a:spcPct val="0"/>
                </a:spcAft>
                <a:defRPr/>
              </a:pPr>
              <a:endParaRPr altLang="zh-CN" b="1" kern="0" lang="en-US" sz="2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1" name="矩形 10">
              <a:extLst>
                <a:ext uri="{FF2B5EF4-FFF2-40B4-BE49-F238E27FC236}">
                  <a16:creationId xmlns:a16="http://schemas.microsoft.com/office/drawing/2014/main" id="{909FA6CE-118B-4B2E-A651-C02C12081938}"/>
                </a:ext>
              </a:extLst>
            </p:cNvPr>
            <p:cNvSpPr/>
            <p:nvPr/>
          </p:nvSpPr>
          <p:spPr>
            <a:xfrm>
              <a:off x="503237" y="2905917"/>
              <a:ext cx="2362150" cy="2652222"/>
            </a:xfrm>
            <a:prstGeom prst="rect">
              <a:avLst/>
            </a:prstGeom>
          </p:spPr>
          <p:txBody>
            <a:bodyPr wrap="square">
              <a:spAutoFit/>
            </a:bodyPr>
            <a:lstStyle/>
            <a:p>
              <a:pPr algn="just">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急性胰腺炎、消化性溃疡穿孔、急性胆囊炎胆石症等，均有上腹部疼痛，可伴休克，仔细询问患者病史以及做体格检查、心电图检查、血清心肌酶侧定可协助鉴别。</a:t>
              </a:r>
            </a:p>
          </p:txBody>
        </p:sp>
      </p:grpSp>
      <p:sp>
        <p:nvSpPr>
          <p:cNvPr id="12" name="42 Rectángulo">
            <a:extLst>
              <a:ext uri="{FF2B5EF4-FFF2-40B4-BE49-F238E27FC236}">
                <a16:creationId xmlns:a16="http://schemas.microsoft.com/office/drawing/2014/main" id="{E858DBAC-ED71-4273-BEC4-7D7A12A25938}"/>
              </a:ext>
            </a:extLst>
          </p:cNvPr>
          <p:cNvSpPr/>
          <p:nvPr/>
        </p:nvSpPr>
        <p:spPr>
          <a:xfrm>
            <a:off x="8764991" y="1936183"/>
            <a:ext cx="1975601" cy="787703"/>
          </a:xfrm>
          <a:prstGeom prst="rect">
            <a:avLst/>
          </a:prstGeom>
          <a:solidFill>
            <a:srgbClr val="0458C4"/>
          </a:solidFill>
          <a:ln w="63500">
            <a:solidFill>
              <a:schemeClr val="bg1"/>
            </a:solidFill>
          </a:ln>
          <a:effectLst>
            <a:outerShdw algn="tr" blurRad="127000" dir="8100000" dist="38100"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bIns="34268" lIns="68538" rIns="68538" tIns="34268"/>
          <a:lstStyle/>
          <a:p>
            <a:pPr algn="ctr" lvl="0">
              <a:defRPr/>
            </a:pPr>
            <a:r>
              <a:rPr altLang="en-US" b="1" lang="zh-CN">
                <a:solidFill>
                  <a:schemeClr val="bg1"/>
                </a:solidFill>
                <a:latin charset="-122" panose="020b0503020204020204" pitchFamily="34" typeface="微软雅黑"/>
                <a:ea charset="-122" panose="020b0503020204020204" pitchFamily="34" typeface="微软雅黑"/>
                <a:cs typeface="+mn-ea"/>
                <a:sym typeface="+mn-lt"/>
              </a:rPr>
              <a:t>心绞痛与急性心肌梗死的鉴别判断</a:t>
            </a:r>
          </a:p>
        </p:txBody>
      </p:sp>
      <p:grpSp>
        <p:nvGrpSpPr>
          <p:cNvPr id="13" name="组合 24">
            <a:extLst>
              <a:ext uri="{FF2B5EF4-FFF2-40B4-BE49-F238E27FC236}">
                <a16:creationId xmlns:a16="http://schemas.microsoft.com/office/drawing/2014/main" id="{05542BB5-C707-4B2F-803A-0DD7E9795861}"/>
              </a:ext>
            </a:extLst>
          </p:cNvPr>
          <p:cNvGrpSpPr/>
          <p:nvPr/>
        </p:nvGrpSpPr>
        <p:grpSpPr>
          <a:xfrm>
            <a:off x="8757884" y="2725718"/>
            <a:ext cx="2104001" cy="2996932"/>
            <a:chOff x="462719" y="2548491"/>
            <a:chExt cx="2515689" cy="2997455"/>
          </a:xfrm>
        </p:grpSpPr>
        <p:sp>
          <p:nvSpPr>
            <p:cNvPr id="14" name="矩形 13">
              <a:extLst>
                <a:ext uri="{FF2B5EF4-FFF2-40B4-BE49-F238E27FC236}">
                  <a16:creationId xmlns:a16="http://schemas.microsoft.com/office/drawing/2014/main" id="{060C7E2C-A082-4E76-AF0E-DEA9B1AF686D}"/>
                </a:ext>
              </a:extLst>
            </p:cNvPr>
            <p:cNvSpPr/>
            <p:nvPr/>
          </p:nvSpPr>
          <p:spPr>
            <a:xfrm>
              <a:off x="471217" y="2548491"/>
              <a:ext cx="218664" cy="457280"/>
            </a:xfrm>
            <a:prstGeom prst="rect">
              <a:avLst/>
            </a:prstGeom>
          </p:spPr>
          <p:txBody>
            <a:bodyPr wrap="none">
              <a:spAutoFit/>
            </a:bodyPr>
            <a:lstStyle/>
            <a:p>
              <a:pPr eaLnBrk="0" fontAlgn="base" hangingPunct="0" lvl="0">
                <a:spcBef>
                  <a:spcPct val="0"/>
                </a:spcBef>
                <a:spcAft>
                  <a:spcPct val="0"/>
                </a:spcAft>
                <a:defRPr/>
              </a:pPr>
              <a:endParaRPr altLang="zh-CN" b="1" kern="0" lang="en-US" sz="2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5" name="矩形 14">
              <a:extLst>
                <a:ext uri="{FF2B5EF4-FFF2-40B4-BE49-F238E27FC236}">
                  <a16:creationId xmlns:a16="http://schemas.microsoft.com/office/drawing/2014/main" id="{A049FBBA-C970-45E4-A5D3-0C1C8EB31DDB}"/>
                </a:ext>
              </a:extLst>
            </p:cNvPr>
            <p:cNvSpPr/>
            <p:nvPr/>
          </p:nvSpPr>
          <p:spPr>
            <a:xfrm>
              <a:off x="462719" y="2905917"/>
              <a:ext cx="2515689" cy="2652223"/>
            </a:xfrm>
            <a:prstGeom prst="rect">
              <a:avLst/>
            </a:prstGeom>
          </p:spPr>
          <p:txBody>
            <a:bodyPr wrap="square">
              <a:spAutoFit/>
            </a:bodyPr>
            <a:lstStyle/>
            <a:p>
              <a:pPr algn="just">
                <a:lnSpc>
                  <a:spcPct val="15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疼痛部位与心绞痛相仿，但性质更剧烈，持续时间多超过30分钟，常伴有心律失常、心力衰竭或休克，含服硝酸甘油多不能缓解，心电图有ST段抬高、异常Q波以及心肌坏死标记物升高</a:t>
              </a:r>
            </a:p>
          </p:txBody>
        </p:sp>
      </p:grpSp>
      <p:pic>
        <p:nvPicPr>
          <p:cNvPr id="16" name="图片 15">
            <a:extLst>
              <a:ext uri="{FF2B5EF4-FFF2-40B4-BE49-F238E27FC236}">
                <a16:creationId xmlns:a16="http://schemas.microsoft.com/office/drawing/2014/main" id="{2FF340E2-953D-4124-9F48-86B02291CFC5}"/>
              </a:ext>
            </a:extLst>
          </p:cNvPr>
          <p:cNvPicPr>
            <a:picLocks noChangeAspect="1"/>
          </p:cNvPicPr>
          <p:nvPr/>
        </p:nvPicPr>
        <p:blipFill>
          <a:blip r:embed="rId4">
            <a:extLst>
              <a:ext uri="{28A0092B-C50C-407E-A947-70E740481C1C}">
                <a14:useLocalDpi val="0"/>
              </a:ext>
            </a:extLst>
          </a:blip>
          <a:stretch>
            <a:fillRect/>
          </a:stretch>
        </p:blipFill>
        <p:spPr>
          <a:xfrm>
            <a:off x="89700" y="1239412"/>
            <a:ext cx="5783527" cy="5783527"/>
          </a:xfrm>
          <a:prstGeom prst="rect">
            <a:avLst/>
          </a:prstGeom>
        </p:spPr>
      </p:pic>
    </p:spTree>
    <p:extLst>
      <p:ext uri="{BB962C8B-B14F-4D97-AF65-F5344CB8AC3E}">
        <p14:creationId val="16319447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8"/>
                                        </p:tgtEl>
                                        <p:attrNameLst>
                                          <p:attrName>style.visibility</p:attrName>
                                        </p:attrNameLst>
                                      </p:cBhvr>
                                      <p:to>
                                        <p:strVal val="visible"/>
                                      </p:to>
                                    </p:set>
                                    <p:animEffect filter="barn(inVertical)"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7"/>
                                        </p:tgtEl>
                                        <p:attrNameLst>
                                          <p:attrName>style.visibility</p:attrName>
                                        </p:attrNameLst>
                                      </p:cBhvr>
                                      <p:to>
                                        <p:strVal val="visible"/>
                                      </p:to>
                                    </p:set>
                                    <p:animEffect filter="wipe(up)"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16" presetSubtype="21">
                                  <p:stCondLst>
                                    <p:cond delay="0"/>
                                  </p:stCondLst>
                                  <p:childTnLst>
                                    <p:set>
                                      <p:cBhvr>
                                        <p:cTn dur="1" fill="hold" id="23">
                                          <p:stCondLst>
                                            <p:cond delay="0"/>
                                          </p:stCondLst>
                                        </p:cTn>
                                        <p:tgtEl>
                                          <p:spTgt spid="12"/>
                                        </p:tgtEl>
                                        <p:attrNameLst>
                                          <p:attrName>style.visibility</p:attrName>
                                        </p:attrNameLst>
                                      </p:cBhvr>
                                      <p:to>
                                        <p:strVal val="visible"/>
                                      </p:to>
                                    </p:set>
                                    <p:animEffect filter="barn(inVertical)" transition="in">
                                      <p:cBhvr>
                                        <p:cTn dur="500" id="24"/>
                                        <p:tgtEl>
                                          <p:spTgt spid="12"/>
                                        </p:tgtEl>
                                      </p:cBhvr>
                                    </p:animEffect>
                                  </p:childTnLst>
                                </p:cTn>
                              </p:par>
                            </p:childTnLst>
                          </p:cTn>
                        </p:par>
                        <p:par>
                          <p:cTn fill="hold" id="25" nodeType="afterGroup">
                            <p:stCondLst>
                              <p:cond delay="2500"/>
                            </p:stCondLst>
                            <p:childTnLst>
                              <p:par>
                                <p:cTn fill="hold" id="26" nodeType="afterEffect" presetClass="entr" presetID="2" presetSubtype="4">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ppt_x"/>
                                          </p:val>
                                        </p:tav>
                                        <p:tav tm="100000">
                                          <p:val>
                                            <p:strVal val="#ppt_x"/>
                                          </p:val>
                                        </p:tav>
                                      </p:tavLst>
                                    </p:anim>
                                    <p:anim calcmode="lin" valueType="num">
                                      <p:cBhvr additive="base">
                                        <p:cTn dur="500" fill="hold" id="29"/>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cxnSp>
        <p:nvCxnSpPr>
          <p:cNvPr id="7" name="直接连接符 6">
            <a:extLst>
              <a:ext uri="{FF2B5EF4-FFF2-40B4-BE49-F238E27FC236}">
                <a16:creationId xmlns:a16="http://schemas.microsoft.com/office/drawing/2014/main" id="{DCD2ECFE-53F5-4D79-B6A7-65F6735EAFC2}"/>
              </a:ext>
            </a:extLst>
          </p:cNvPr>
          <p:cNvCxnSpPr/>
          <p:nvPr/>
        </p:nvCxnSpPr>
        <p:spPr>
          <a:xfrm>
            <a:off x="1013667" y="1775850"/>
            <a:ext cx="3665020" cy="0"/>
          </a:xfrm>
          <a:prstGeom prst="line">
            <a:avLst/>
          </a:prstGeom>
          <a:ln w="57150">
            <a:solidFill>
              <a:srgbClr val="218CF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874D4BB-92E4-43F2-91C1-E801E738F702}"/>
              </a:ext>
            </a:extLst>
          </p:cNvPr>
          <p:cNvCxnSpPr/>
          <p:nvPr/>
        </p:nvCxnSpPr>
        <p:spPr>
          <a:xfrm>
            <a:off x="7416741" y="1773080"/>
            <a:ext cx="3665020" cy="0"/>
          </a:xfrm>
          <a:prstGeom prst="line">
            <a:avLst/>
          </a:prstGeom>
          <a:ln w="57150">
            <a:solidFill>
              <a:srgbClr val="218CFF"/>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8B106BF-5F3B-4858-A006-44C44B4D99A2}"/>
              </a:ext>
            </a:extLst>
          </p:cNvPr>
          <p:cNvCxnSpPr/>
          <p:nvPr/>
        </p:nvCxnSpPr>
        <p:spPr>
          <a:xfrm>
            <a:off x="1087876" y="6019779"/>
            <a:ext cx="3665020" cy="0"/>
          </a:xfrm>
          <a:prstGeom prst="line">
            <a:avLst/>
          </a:prstGeom>
          <a:ln w="57150">
            <a:solidFill>
              <a:srgbClr val="218CFF"/>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94468261-1FFE-4ADE-8F02-AE844630809E}"/>
              </a:ext>
            </a:extLst>
          </p:cNvPr>
          <p:cNvCxnSpPr/>
          <p:nvPr/>
        </p:nvCxnSpPr>
        <p:spPr>
          <a:xfrm>
            <a:off x="7391756" y="6020400"/>
            <a:ext cx="3665020" cy="0"/>
          </a:xfrm>
          <a:prstGeom prst="line">
            <a:avLst/>
          </a:prstGeom>
          <a:ln w="57150">
            <a:solidFill>
              <a:srgbClr val="218CFF"/>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0ADEC315-C516-4F73-BFC5-C8FEE82D85D7}"/>
              </a:ext>
            </a:extLst>
          </p:cNvPr>
          <p:cNvSpPr/>
          <p:nvPr/>
        </p:nvSpPr>
        <p:spPr>
          <a:xfrm>
            <a:off x="954527" y="1713940"/>
            <a:ext cx="118280" cy="118280"/>
          </a:xfrm>
          <a:prstGeom prst="ellipse">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12" name="椭圆 11">
            <a:extLst>
              <a:ext uri="{FF2B5EF4-FFF2-40B4-BE49-F238E27FC236}">
                <a16:creationId xmlns:a16="http://schemas.microsoft.com/office/drawing/2014/main" id="{D6B7B545-DD5C-4645-ACBE-3AABE615A389}"/>
              </a:ext>
            </a:extLst>
          </p:cNvPr>
          <p:cNvSpPr/>
          <p:nvPr/>
        </p:nvSpPr>
        <p:spPr>
          <a:xfrm>
            <a:off x="11049955" y="1688456"/>
            <a:ext cx="118280" cy="118280"/>
          </a:xfrm>
          <a:prstGeom prst="ellipse">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13" name="椭圆 12">
            <a:extLst>
              <a:ext uri="{FF2B5EF4-FFF2-40B4-BE49-F238E27FC236}">
                <a16:creationId xmlns:a16="http://schemas.microsoft.com/office/drawing/2014/main" id="{B3EC690A-D6E3-420D-B786-FA40C8672E66}"/>
              </a:ext>
            </a:extLst>
          </p:cNvPr>
          <p:cNvSpPr/>
          <p:nvPr/>
        </p:nvSpPr>
        <p:spPr>
          <a:xfrm>
            <a:off x="969596" y="5945334"/>
            <a:ext cx="118280" cy="118280"/>
          </a:xfrm>
          <a:prstGeom prst="ellipse">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14" name="椭圆 13">
            <a:extLst>
              <a:ext uri="{FF2B5EF4-FFF2-40B4-BE49-F238E27FC236}">
                <a16:creationId xmlns:a16="http://schemas.microsoft.com/office/drawing/2014/main" id="{464F485E-9263-4358-83BD-A6612E359A16}"/>
              </a:ext>
            </a:extLst>
          </p:cNvPr>
          <p:cNvSpPr/>
          <p:nvPr/>
        </p:nvSpPr>
        <p:spPr>
          <a:xfrm>
            <a:off x="10997636" y="5945334"/>
            <a:ext cx="118280" cy="118280"/>
          </a:xfrm>
          <a:prstGeom prst="ellipse">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cs typeface="+mn-ea"/>
              <a:sym typeface="+mn-lt"/>
            </a:endParaRPr>
          </a:p>
        </p:txBody>
      </p:sp>
      <p:sp>
        <p:nvSpPr>
          <p:cNvPr id="15" name="文本框 14">
            <a:extLst>
              <a:ext uri="{FF2B5EF4-FFF2-40B4-BE49-F238E27FC236}">
                <a16:creationId xmlns:a16="http://schemas.microsoft.com/office/drawing/2014/main" id="{F6FD74E7-56D9-4AB1-8D32-6700763107F1}"/>
              </a:ext>
            </a:extLst>
          </p:cNvPr>
          <p:cNvSpPr txBox="1"/>
          <p:nvPr/>
        </p:nvSpPr>
        <p:spPr>
          <a:xfrm>
            <a:off x="963335" y="1821676"/>
            <a:ext cx="3783300" cy="1478280"/>
          </a:xfrm>
          <a:prstGeom prst="rect">
            <a:avLst/>
          </a:prstGeom>
          <a:noFill/>
        </p:spPr>
        <p:txBody>
          <a:bodyPr rtlCol="0" wrap="square">
            <a:spAutoFit/>
          </a:bodyPr>
          <a:lstStyle/>
          <a:p>
            <a:pPr>
              <a:lnSpc>
                <a:spcPct val="130000"/>
              </a:lnSpc>
            </a:pPr>
            <a:r>
              <a:rPr altLang="en-US" lang="zh-CN" sz="1400">
                <a:latin charset="-122" panose="020b0503020204020204" pitchFamily="34" typeface="微软雅黑"/>
                <a:ea charset="-122" panose="020b0503020204020204" pitchFamily="34" typeface="微软雅黑"/>
                <a:cs typeface="+mn-ea"/>
                <a:sym typeface="+mn-lt"/>
              </a:rPr>
              <a:t>判断标准 </a:t>
            </a:r>
          </a:p>
          <a:p>
            <a:pPr>
              <a:lnSpc>
                <a:spcPct val="130000"/>
              </a:lnSpc>
            </a:pPr>
            <a:r>
              <a:rPr altLang="en-US" lang="zh-CN" sz="1400">
                <a:latin charset="-122" panose="020b0503020204020204" pitchFamily="34" typeface="微软雅黑"/>
                <a:ea charset="-122" panose="020b0503020204020204" pitchFamily="34" typeface="微软雅黑"/>
                <a:cs typeface="+mn-ea"/>
                <a:sym typeface="+mn-lt"/>
              </a:rPr>
              <a:t>不同心脏病诊断标准不同，通常需要结合患者的病史、危险因素、症状、体格检查以及实验室检查以及心电、超声心动图、动态心电、心脏电生理 以及心脏造影等辅助检查综合诊断。</a:t>
            </a:r>
          </a:p>
        </p:txBody>
      </p:sp>
      <p:sp>
        <p:nvSpPr>
          <p:cNvPr id="16" name="文本框 15">
            <a:extLst>
              <a:ext uri="{FF2B5EF4-FFF2-40B4-BE49-F238E27FC236}">
                <a16:creationId xmlns:a16="http://schemas.microsoft.com/office/drawing/2014/main" id="{5D1623A9-50AC-4181-89A3-A07A2CD6797C}"/>
              </a:ext>
            </a:extLst>
          </p:cNvPr>
          <p:cNvSpPr txBox="1"/>
          <p:nvPr/>
        </p:nvSpPr>
        <p:spPr>
          <a:xfrm>
            <a:off x="7450896" y="1822761"/>
            <a:ext cx="3665020" cy="1158240"/>
          </a:xfrm>
          <a:prstGeom prst="rect">
            <a:avLst/>
          </a:prstGeom>
          <a:noFill/>
        </p:spPr>
        <p:txBody>
          <a:bodyPr rtlCol="0" wrap="square">
            <a:spAutoFit/>
          </a:bodyPr>
          <a:lstStyle/>
          <a:p>
            <a:pPr algn="just">
              <a:spcBef>
                <a:spcPct val="0"/>
              </a:spcBef>
              <a:defRPr/>
            </a:pPr>
            <a:r>
              <a:rPr altLang="en-US" lang="zh-CN" sz="1400">
                <a:latin charset="-122" panose="020b0503020204020204" pitchFamily="34" typeface="微软雅黑"/>
                <a:ea charset="-122" panose="020b0503020204020204" pitchFamily="34" typeface="微软雅黑"/>
                <a:cs typeface="+mn-ea"/>
                <a:sym typeface="+mn-lt"/>
              </a:rPr>
              <a:t>心脏核磁共振检查(MRI)</a:t>
            </a:r>
          </a:p>
          <a:p>
            <a:pPr algn="just">
              <a:spcBef>
                <a:spcPct val="0"/>
              </a:spcBef>
              <a:defRPr/>
            </a:pPr>
            <a:r>
              <a:rPr altLang="en-US" lang="zh-CN" sz="1400">
                <a:latin charset="-122" panose="020b0503020204020204" pitchFamily="34" typeface="微软雅黑"/>
                <a:ea charset="-122" panose="020b0503020204020204" pitchFamily="34" typeface="微软雅黑"/>
                <a:cs typeface="+mn-ea"/>
                <a:sym typeface="+mn-lt"/>
              </a:rPr>
              <a:t>MRI可以多参数成像，尤其是在诊断心肌病、确定纤维化或脂肪变、心肌水肿等组织病理学特征方面具有独特优势，无须使用造影剂，利用流空效应，心脏和大血管显示为低信号</a:t>
            </a:r>
          </a:p>
        </p:txBody>
      </p:sp>
      <p:sp>
        <p:nvSpPr>
          <p:cNvPr id="18" name="文本框 17">
            <a:extLst>
              <a:ext uri="{FF2B5EF4-FFF2-40B4-BE49-F238E27FC236}">
                <a16:creationId xmlns:a16="http://schemas.microsoft.com/office/drawing/2014/main" id="{6B73462C-210F-4A46-95AF-88C2455A130C}"/>
              </a:ext>
            </a:extLst>
          </p:cNvPr>
          <p:cNvSpPr txBox="1"/>
          <p:nvPr/>
        </p:nvSpPr>
        <p:spPr>
          <a:xfrm>
            <a:off x="963335" y="3802468"/>
            <a:ext cx="3521988" cy="2033016"/>
          </a:xfrm>
          <a:prstGeom prst="rect">
            <a:avLst/>
          </a:prstGeom>
          <a:noFill/>
        </p:spPr>
        <p:txBody>
          <a:bodyPr rtlCol="0" wrap="square">
            <a:spAutoFit/>
          </a:bodyPr>
          <a:lstStyle/>
          <a:p>
            <a:pPr algn="just">
              <a:lnSpc>
                <a:spcPct val="130000"/>
              </a:lnSpc>
              <a:defRPr/>
            </a:pPr>
            <a:r>
              <a:rPr altLang="en-US" lang="zh-CN" sz="1400">
                <a:latin charset="-122" panose="020b0503020204020204" pitchFamily="34" typeface="微软雅黑"/>
                <a:ea charset="-122" panose="020b0503020204020204" pitchFamily="34" typeface="微软雅黑"/>
                <a:cs typeface="+mn-ea"/>
                <a:sym typeface="+mn-lt"/>
              </a:rPr>
              <a:t>心脏电生理检查</a:t>
            </a:r>
          </a:p>
          <a:p>
            <a:pPr algn="just">
              <a:lnSpc>
                <a:spcPct val="130000"/>
              </a:lnSpc>
              <a:defRPr/>
            </a:pPr>
            <a:r>
              <a:rPr altLang="en-US" lang="zh-CN" sz="1400">
                <a:latin charset="-122" panose="020b0503020204020204" pitchFamily="34" typeface="微软雅黑"/>
                <a:ea charset="-122" panose="020b0503020204020204" pitchFamily="34" typeface="微软雅黑"/>
                <a:cs typeface="+mn-ea"/>
                <a:sym typeface="+mn-lt"/>
              </a:rPr>
              <a:t>电生理检查的基本内容是在自身心律或起搏时，记录心内电活动，分析其表现和特征，加以推理并做出综合判断，为临床医生提供关于心律失常的正确诊断、发生机制研究、治疗方法选择和预后判断等方面的重要依据。</a:t>
            </a:r>
          </a:p>
        </p:txBody>
      </p:sp>
      <p:sp>
        <p:nvSpPr>
          <p:cNvPr id="19" name="文本框 18">
            <a:extLst>
              <a:ext uri="{FF2B5EF4-FFF2-40B4-BE49-F238E27FC236}">
                <a16:creationId xmlns:a16="http://schemas.microsoft.com/office/drawing/2014/main" id="{EEED2303-AF86-4981-A126-B99B1DBB0B4C}"/>
              </a:ext>
            </a:extLst>
          </p:cNvPr>
          <p:cNvSpPr txBox="1"/>
          <p:nvPr/>
        </p:nvSpPr>
        <p:spPr>
          <a:xfrm>
            <a:off x="7450896" y="4168025"/>
            <a:ext cx="3848948" cy="1584960"/>
          </a:xfrm>
          <a:prstGeom prst="rect">
            <a:avLst/>
          </a:prstGeom>
          <a:noFill/>
        </p:spPr>
        <p:txBody>
          <a:bodyPr rtlCol="0" wrap="square">
            <a:spAutoFit/>
          </a:bodyPr>
          <a:lstStyle/>
          <a:p>
            <a:pPr defTabSz="1450975"/>
            <a:r>
              <a:rPr altLang="en-US" lang="zh-CN" sz="1400">
                <a:latin charset="-122" panose="020b0503020204020204" pitchFamily="34" typeface="微软雅黑"/>
                <a:ea charset="-122" panose="020b0503020204020204" pitchFamily="34" typeface="微软雅黑"/>
                <a:cs typeface="+mn-ea"/>
                <a:sym typeface="+mn-lt"/>
              </a:rPr>
              <a:t>一般采用后前位和左、右前斜位；后前位和左侧位。可以发现心界的大小，发现肺循环存在淤血或者缺血的情况，肺动脉段是否存在突出，是否 存在胸腔积液和心包积液等。基本原理是X线以多角度穿过人体并由探测器阵列检测，由探测器阵列检测的信号经数字化转变为象素图像(薄层横断面图像)。</a:t>
            </a:r>
          </a:p>
        </p:txBody>
      </p:sp>
      <p:pic>
        <p:nvPicPr>
          <p:cNvPr id="20" name="图片 19">
            <a:extLst>
              <a:ext uri="{FF2B5EF4-FFF2-40B4-BE49-F238E27FC236}">
                <a16:creationId xmlns:a16="http://schemas.microsoft.com/office/drawing/2014/main" id="{9CA9029E-11D5-4641-98AA-D8BC3AB2F82B}"/>
              </a:ext>
            </a:extLst>
          </p:cNvPr>
          <p:cNvPicPr>
            <a:picLocks noChangeAspect="1"/>
          </p:cNvPicPr>
          <p:nvPr/>
        </p:nvPicPr>
        <p:blipFill>
          <a:blip r:embed="rId4">
            <a:extLst>
              <a:ext uri="{28A0092B-C50C-407E-A947-70E740481C1C}">
                <a14:useLocalDpi val="0"/>
              </a:ext>
            </a:extLst>
          </a:blip>
          <a:stretch>
            <a:fillRect/>
          </a:stretch>
        </p:blipFill>
        <p:spPr>
          <a:xfrm>
            <a:off x="4235020" y="2144317"/>
            <a:ext cx="3331856" cy="3331856"/>
          </a:xfrm>
          <a:prstGeom prst="rect">
            <a:avLst/>
          </a:prstGeom>
        </p:spPr>
      </p:pic>
    </p:spTree>
    <p:extLst>
      <p:ext uri="{BB962C8B-B14F-4D97-AF65-F5344CB8AC3E}">
        <p14:creationId val="350619354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7"/>
                                        </p:tgtEl>
                                        <p:attrNameLst>
                                          <p:attrName>style.visibility</p:attrName>
                                        </p:attrNameLst>
                                      </p:cBhvr>
                                      <p:to>
                                        <p:strVal val="visible"/>
                                      </p:to>
                                    </p:set>
                                    <p:animEffect filter="wipe(right)"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0-#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500" id="22"/>
                                        <p:tgtEl>
                                          <p:spTgt spid="8"/>
                                        </p:tgtEl>
                                      </p:cBhvr>
                                    </p:animEffect>
                                  </p:childTnLst>
                                </p:cTn>
                              </p:par>
                            </p:childTnLst>
                          </p:cTn>
                        </p:par>
                        <p:par>
                          <p:cTn fill="hold" id="23" nodeType="afterGroup">
                            <p:stCondLst>
                              <p:cond delay="2000"/>
                            </p:stCondLst>
                            <p:childTnLst>
                              <p:par>
                                <p:cTn fill="hold" grpId="0" id="24" nodeType="afterEffect" presetClass="entr" presetID="2" presetSubtype="2">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fill="hold" id="26"/>
                                        <p:tgtEl>
                                          <p:spTgt spid="16"/>
                                        </p:tgtEl>
                                        <p:attrNameLst>
                                          <p:attrName>ppt_x</p:attrName>
                                        </p:attrNameLst>
                                      </p:cBhvr>
                                      <p:tavLst>
                                        <p:tav tm="0">
                                          <p:val>
                                            <p:strVal val="1+#ppt_w/2"/>
                                          </p:val>
                                        </p:tav>
                                        <p:tav tm="100000">
                                          <p:val>
                                            <p:strVal val="#ppt_x"/>
                                          </p:val>
                                        </p:tav>
                                      </p:tavLst>
                                    </p:anim>
                                    <p:anim calcmode="lin" valueType="num">
                                      <p:cBhvr additive="base">
                                        <p:cTn dur="500" fill="hold" id="27"/>
                                        <p:tgtEl>
                                          <p:spTgt spid="16"/>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2" presetSubtype="2">
                                  <p:stCondLst>
                                    <p:cond delay="0"/>
                                  </p:stCondLst>
                                  <p:childTnLst>
                                    <p:set>
                                      <p:cBhvr>
                                        <p:cTn dur="1" fill="hold" id="30">
                                          <p:stCondLst>
                                            <p:cond delay="0"/>
                                          </p:stCondLst>
                                        </p:cTn>
                                        <p:tgtEl>
                                          <p:spTgt spid="9"/>
                                        </p:tgtEl>
                                        <p:attrNameLst>
                                          <p:attrName>style.visibility</p:attrName>
                                        </p:attrNameLst>
                                      </p:cBhvr>
                                      <p:to>
                                        <p:strVal val="visible"/>
                                      </p:to>
                                    </p:set>
                                    <p:animEffect filter="wipe(right)" transition="in">
                                      <p:cBhvr>
                                        <p:cTn dur="500" id="31"/>
                                        <p:tgtEl>
                                          <p:spTgt spid="9"/>
                                        </p:tgtEl>
                                      </p:cBhvr>
                                    </p:animEffect>
                                  </p:childTnLst>
                                </p:cTn>
                              </p:par>
                            </p:childTnLst>
                          </p:cTn>
                        </p:par>
                        <p:par>
                          <p:cTn fill="hold" id="32" nodeType="afterGroup">
                            <p:stCondLst>
                              <p:cond delay="3000"/>
                            </p:stCondLst>
                            <p:childTnLst>
                              <p:par>
                                <p:cTn fill="hold" grpId="0" id="33" nodeType="afterEffect" presetClass="entr" presetID="2" presetSubtype="8">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0-#ppt_w/2"/>
                                          </p:val>
                                        </p:tav>
                                        <p:tav tm="100000">
                                          <p:val>
                                            <p:strVal val="#ppt_x"/>
                                          </p:val>
                                        </p:tav>
                                      </p:tavLst>
                                    </p:anim>
                                    <p:anim calcmode="lin" valueType="num">
                                      <p:cBhvr additive="base">
                                        <p:cTn dur="500" fill="hold" id="36"/>
                                        <p:tgtEl>
                                          <p:spTgt spid="1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id="38" nodeType="afterEffect" presetClass="entr" presetID="22" presetSubtype="4">
                                  <p:stCondLst>
                                    <p:cond delay="0"/>
                                  </p:stCondLst>
                                  <p:childTnLst>
                                    <p:set>
                                      <p:cBhvr>
                                        <p:cTn dur="1" fill="hold" id="39">
                                          <p:stCondLst>
                                            <p:cond delay="0"/>
                                          </p:stCondLst>
                                        </p:cTn>
                                        <p:tgtEl>
                                          <p:spTgt spid="10"/>
                                        </p:tgtEl>
                                        <p:attrNameLst>
                                          <p:attrName>style.visibility</p:attrName>
                                        </p:attrNameLst>
                                      </p:cBhvr>
                                      <p:to>
                                        <p:strVal val="visible"/>
                                      </p:to>
                                    </p:set>
                                    <p:animEffect filter="wipe(down)" transition="in">
                                      <p:cBhvr>
                                        <p:cTn dur="500" id="40"/>
                                        <p:tgtEl>
                                          <p:spTgt spid="10"/>
                                        </p:tgtEl>
                                      </p:cBhvr>
                                    </p:animEffect>
                                  </p:childTnLst>
                                </p:cTn>
                              </p:par>
                            </p:childTnLst>
                          </p:cTn>
                        </p:par>
                        <p:par>
                          <p:cTn fill="hold" id="41" nodeType="afterGroup">
                            <p:stCondLst>
                              <p:cond delay="4000"/>
                            </p:stCondLst>
                            <p:childTnLst>
                              <p:par>
                                <p:cTn fill="hold" grpId="0" id="42" nodeType="afterEffect" presetClass="entr" presetID="2" presetSubtype="2">
                                  <p:stCondLst>
                                    <p:cond delay="0"/>
                                  </p:stCondLst>
                                  <p:childTnLst>
                                    <p:set>
                                      <p:cBhvr>
                                        <p:cTn dur="1" fill="hold" id="43">
                                          <p:stCondLst>
                                            <p:cond delay="0"/>
                                          </p:stCondLst>
                                        </p:cTn>
                                        <p:tgtEl>
                                          <p:spTgt spid="19"/>
                                        </p:tgtEl>
                                        <p:attrNameLst>
                                          <p:attrName>style.visibility</p:attrName>
                                        </p:attrNameLst>
                                      </p:cBhvr>
                                      <p:to>
                                        <p:strVal val="visible"/>
                                      </p:to>
                                    </p:set>
                                    <p:anim calcmode="lin" valueType="num">
                                      <p:cBhvr additive="base">
                                        <p:cTn dur="500" fill="hold" id="44"/>
                                        <p:tgtEl>
                                          <p:spTgt spid="19"/>
                                        </p:tgtEl>
                                        <p:attrNameLst>
                                          <p:attrName>ppt_x</p:attrName>
                                        </p:attrNameLst>
                                      </p:cBhvr>
                                      <p:tavLst>
                                        <p:tav tm="0">
                                          <p:val>
                                            <p:strVal val="1+#ppt_w/2"/>
                                          </p:val>
                                        </p:tav>
                                        <p:tav tm="100000">
                                          <p:val>
                                            <p:strVal val="#ppt_x"/>
                                          </p:val>
                                        </p:tav>
                                      </p:tavLst>
                                    </p:anim>
                                    <p:anim calcmode="lin" valueType="num">
                                      <p:cBhvr additive="base">
                                        <p:cTn dur="500" fill="hold" id="45"/>
                                        <p:tgtEl>
                                          <p:spTgt spid="19"/>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3"/>
                                        </p:tgtEl>
                                        <p:attrNameLst>
                                          <p:attrName>style.visibility</p:attrName>
                                        </p:attrNameLst>
                                      </p:cBhvr>
                                      <p:to>
                                        <p:strVal val="visible"/>
                                      </p:to>
                                    </p:set>
                                    <p:animEffect filter="fade" transition="in">
                                      <p:cBhvr>
                                        <p:cTn dur="500" id="52"/>
                                        <p:tgtEl>
                                          <p:spTgt spid="13"/>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500" id="5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TextBox 31">
            <a:extLst>
              <a:ext uri="{FF2B5EF4-FFF2-40B4-BE49-F238E27FC236}">
                <a16:creationId xmlns:a16="http://schemas.microsoft.com/office/drawing/2014/main" id="{243E881D-A721-468B-B2EC-4E3C9B2C6F63}"/>
              </a:ext>
            </a:extLst>
          </p:cNvPr>
          <p:cNvSpPr txBox="1"/>
          <p:nvPr/>
        </p:nvSpPr>
        <p:spPr>
          <a:xfrm>
            <a:off x="1628474" y="1693312"/>
            <a:ext cx="6172862" cy="1188720"/>
          </a:xfrm>
          <a:prstGeom prst="rect">
            <a:avLst/>
          </a:prstGeom>
          <a:noFill/>
        </p:spPr>
        <p:txBody>
          <a:bodyPr rtlCol="0" wrap="square">
            <a:spAutoFit/>
          </a:bodyPr>
          <a:lstStyle/>
          <a:p>
            <a:r>
              <a:rPr altLang="en-US" b="1" kern="0" lang="zh-CN">
                <a:latin charset="-122" panose="020b0503020204020204" pitchFamily="34" typeface="微软雅黑"/>
                <a:ea charset="-122" panose="020b0503020204020204" pitchFamily="34" typeface="微软雅黑"/>
                <a:cs typeface="+mn-ea"/>
                <a:sym typeface="+mn-lt"/>
              </a:rPr>
              <a:t>心电图检查</a:t>
            </a:r>
          </a:p>
          <a:p>
            <a:r>
              <a:rPr altLang="en-US" b="1" kern="0" lang="zh-CN">
                <a:latin charset="-122" panose="020b0503020204020204" pitchFamily="34" typeface="微软雅黑"/>
                <a:ea charset="-122" panose="020b0503020204020204" pitchFamily="34" typeface="微软雅黑"/>
                <a:cs typeface="+mn-ea"/>
                <a:sym typeface="+mn-lt"/>
              </a:rPr>
              <a:t>是针对心脏疾病最简单、快捷、廉价的无创性检查手段，反应心脏电活动，提示是否存在心律失常、心房扩大、心室肥厚、传导阻滞、心肌缺血或者梗死等情况。</a:t>
            </a:r>
          </a:p>
        </p:txBody>
      </p:sp>
      <p:sp>
        <p:nvSpPr>
          <p:cNvPr id="8" name="TextBox 32">
            <a:extLst>
              <a:ext uri="{FF2B5EF4-FFF2-40B4-BE49-F238E27FC236}">
                <a16:creationId xmlns:a16="http://schemas.microsoft.com/office/drawing/2014/main" id="{B4B91AE1-29F3-487B-B1ED-117D060BFBC9}"/>
              </a:ext>
            </a:extLst>
          </p:cNvPr>
          <p:cNvSpPr txBox="1"/>
          <p:nvPr/>
        </p:nvSpPr>
        <p:spPr>
          <a:xfrm>
            <a:off x="1628473" y="3223356"/>
            <a:ext cx="6172861" cy="1188720"/>
          </a:xfrm>
          <a:prstGeom prst="rect">
            <a:avLst/>
          </a:prstGeom>
          <a:noFill/>
        </p:spPr>
        <p:txBody>
          <a:bodyPr rtlCol="0" wrap="square">
            <a:spAutoFit/>
          </a:bodyPr>
          <a:lstStyle/>
          <a:p>
            <a:r>
              <a:rPr altLang="en-US" b="1" kern="0" lang="zh-CN">
                <a:latin charset="-122" panose="020b0503020204020204" pitchFamily="34" typeface="微软雅黑"/>
                <a:ea charset="-122" panose="020b0503020204020204" pitchFamily="34" typeface="微软雅黑"/>
                <a:cs typeface="+mn-ea"/>
                <a:sym typeface="+mn-lt"/>
              </a:rPr>
              <a:t>冠状动脉造影</a:t>
            </a:r>
          </a:p>
          <a:p>
            <a:r>
              <a:rPr altLang="en-US" b="1" kern="0" lang="zh-CN">
                <a:latin charset="-122" panose="020b0503020204020204" pitchFamily="34" typeface="微软雅黑"/>
                <a:ea charset="-122" panose="020b0503020204020204" pitchFamily="34" typeface="微软雅黑"/>
                <a:cs typeface="+mn-ea"/>
                <a:sym typeface="+mn-lt"/>
              </a:rPr>
              <a:t>选择性冠状动脉造影术是用特制的心导管经外周动脉逆行插管至主动脉根部的冠状动脉口，将造影剂注射人冠状动脉内以显示冠状动脉的形态及血流情况。</a:t>
            </a:r>
          </a:p>
        </p:txBody>
      </p:sp>
      <p:sp>
        <p:nvSpPr>
          <p:cNvPr id="9" name="TextBox 33">
            <a:extLst>
              <a:ext uri="{FF2B5EF4-FFF2-40B4-BE49-F238E27FC236}">
                <a16:creationId xmlns:a16="http://schemas.microsoft.com/office/drawing/2014/main" id="{27716074-1751-470E-9A0F-CD16C41EAC64}"/>
              </a:ext>
            </a:extLst>
          </p:cNvPr>
          <p:cNvSpPr txBox="1"/>
          <p:nvPr/>
        </p:nvSpPr>
        <p:spPr>
          <a:xfrm>
            <a:off x="1628474" y="4570506"/>
            <a:ext cx="6172860" cy="1188720"/>
          </a:xfrm>
          <a:prstGeom prst="rect">
            <a:avLst/>
          </a:prstGeom>
          <a:noFill/>
        </p:spPr>
        <p:txBody>
          <a:bodyPr rtlCol="0" wrap="square">
            <a:spAutoFit/>
          </a:bodyPr>
          <a:lstStyle/>
          <a:p>
            <a:r>
              <a:rPr altLang="en-US" b="1" lang="zh-CN">
                <a:latin charset="-122" panose="020b0503020204020204" pitchFamily="34" typeface="微软雅黑"/>
                <a:ea charset="-122" panose="020b0503020204020204" pitchFamily="34" typeface="微软雅黑"/>
                <a:cs typeface="+mn-ea"/>
                <a:sym typeface="+mn-lt"/>
              </a:rPr>
              <a:t>心脏标志物检测</a:t>
            </a:r>
          </a:p>
          <a:p>
            <a:r>
              <a:rPr altLang="en-US" b="1" lang="zh-CN">
                <a:latin charset="-122" panose="020b0503020204020204" pitchFamily="34" typeface="微软雅黑"/>
                <a:ea charset="-122" panose="020b0503020204020204" pitchFamily="34" typeface="微软雅黑"/>
                <a:cs typeface="+mn-ea"/>
                <a:sym typeface="+mn-lt"/>
              </a:rPr>
              <a:t>对于包括急性心肌梗死(AMI)和不稳定心绞痛(UA)在内的急性冠状动脉综合征(ACS)、心力衰竭、心血管炎症等心脏疾病的诊断、治疗和预后评估的价值。</a:t>
            </a:r>
          </a:p>
        </p:txBody>
      </p:sp>
      <p:grpSp>
        <p:nvGrpSpPr>
          <p:cNvPr id="10" name="Group 32">
            <a:extLst>
              <a:ext uri="{FF2B5EF4-FFF2-40B4-BE49-F238E27FC236}">
                <a16:creationId xmlns:a16="http://schemas.microsoft.com/office/drawing/2014/main" id="{67EB2436-EC38-4849-BB9A-97A5EAE4C3F4}"/>
              </a:ext>
            </a:extLst>
          </p:cNvPr>
          <p:cNvGrpSpPr/>
          <p:nvPr/>
        </p:nvGrpSpPr>
        <p:grpSpPr>
          <a:xfrm>
            <a:off x="764411" y="1957716"/>
            <a:ext cx="657826" cy="638993"/>
            <a:chOff x="5205677" y="1309828"/>
            <a:chExt cx="493370" cy="479245"/>
          </a:xfrm>
        </p:grpSpPr>
        <p:sp>
          <p:nvSpPr>
            <p:cNvPr id="11" name="Rounded Rectangle 36">
              <a:extLst>
                <a:ext uri="{FF2B5EF4-FFF2-40B4-BE49-F238E27FC236}">
                  <a16:creationId xmlns:a16="http://schemas.microsoft.com/office/drawing/2014/main" id="{695FB121-09B2-4881-9D36-890200DE5211}"/>
                </a:ext>
              </a:extLst>
            </p:cNvPr>
            <p:cNvSpPr/>
            <p:nvPr/>
          </p:nvSpPr>
          <p:spPr>
            <a:xfrm>
              <a:off x="5205677" y="1309828"/>
              <a:ext cx="493370" cy="479245"/>
            </a:xfrm>
            <a:prstGeom prst="roundRect">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sp>
          <p:nvSpPr>
            <p:cNvPr id="12" name="Freeform 117">
              <a:extLst>
                <a:ext uri="{FF2B5EF4-FFF2-40B4-BE49-F238E27FC236}">
                  <a16:creationId xmlns:a16="http://schemas.microsoft.com/office/drawing/2014/main" id="{4D94121E-C403-45E6-85F7-D3DDBA846EC7}"/>
                </a:ext>
              </a:extLst>
            </p:cNvPr>
            <p:cNvSpPr/>
            <p:nvPr/>
          </p:nvSpPr>
          <p:spPr bwMode="auto">
            <a:xfrm>
              <a:off x="5317181" y="1414269"/>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0959" compatLnSpc="1" lIns="121919" numCol="1" rIns="121919" tIns="60959" vert="horz" wrap="square"/>
            <a:lstStyle/>
            <a:p>
              <a:pP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grpSp>
      <p:grpSp>
        <p:nvGrpSpPr>
          <p:cNvPr id="13" name="Group 43">
            <a:extLst>
              <a:ext uri="{FF2B5EF4-FFF2-40B4-BE49-F238E27FC236}">
                <a16:creationId xmlns:a16="http://schemas.microsoft.com/office/drawing/2014/main" id="{09AE3A09-1A8C-4CED-A154-13A16C8E5D02}"/>
              </a:ext>
            </a:extLst>
          </p:cNvPr>
          <p:cNvGrpSpPr/>
          <p:nvPr/>
        </p:nvGrpSpPr>
        <p:grpSpPr>
          <a:xfrm>
            <a:off x="764411" y="3264111"/>
            <a:ext cx="657826" cy="638993"/>
            <a:chOff x="5205677" y="1966548"/>
            <a:chExt cx="493370" cy="479245"/>
          </a:xfrm>
        </p:grpSpPr>
        <p:sp>
          <p:nvSpPr>
            <p:cNvPr id="14" name="Rounded Rectangle 40">
              <a:extLst>
                <a:ext uri="{FF2B5EF4-FFF2-40B4-BE49-F238E27FC236}">
                  <a16:creationId xmlns:a16="http://schemas.microsoft.com/office/drawing/2014/main" id="{1C72FFC5-49E8-43E8-AAF8-D1BF7BE2D1E4}"/>
                </a:ext>
              </a:extLst>
            </p:cNvPr>
            <p:cNvSpPr/>
            <p:nvPr/>
          </p:nvSpPr>
          <p:spPr>
            <a:xfrm>
              <a:off x="5205677" y="1966548"/>
              <a:ext cx="493370" cy="479245"/>
            </a:xfrm>
            <a:prstGeom prst="roundRect">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sp>
          <p:nvSpPr>
            <p:cNvPr id="15" name="Freeform 36">
              <a:extLst>
                <a:ext uri="{FF2B5EF4-FFF2-40B4-BE49-F238E27FC236}">
                  <a16:creationId xmlns:a16="http://schemas.microsoft.com/office/drawing/2014/main" id="{8B5797B2-BDE9-452C-8764-1A41A072FE2B}"/>
                </a:ext>
              </a:extLst>
            </p:cNvPr>
            <p:cNvSpPr>
              <a:spLocks noEditPoints="1"/>
            </p:cNvSpPr>
            <p:nvPr/>
          </p:nvSpPr>
          <p:spPr bwMode="auto">
            <a:xfrm>
              <a:off x="5317181" y="2059372"/>
              <a:ext cx="270363" cy="293597"/>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0959" compatLnSpc="1" lIns="121919" numCol="1" rIns="121919" tIns="60959" vert="horz" wrap="square"/>
            <a:lstStyle/>
            <a:p>
              <a:pP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grpSp>
      <p:grpSp>
        <p:nvGrpSpPr>
          <p:cNvPr id="16" name="Group 52">
            <a:extLst>
              <a:ext uri="{FF2B5EF4-FFF2-40B4-BE49-F238E27FC236}">
                <a16:creationId xmlns:a16="http://schemas.microsoft.com/office/drawing/2014/main" id="{1AD81773-337A-44C9-A43F-07459257FC52}"/>
              </a:ext>
            </a:extLst>
          </p:cNvPr>
          <p:cNvGrpSpPr/>
          <p:nvPr/>
        </p:nvGrpSpPr>
        <p:grpSpPr>
          <a:xfrm>
            <a:off x="764411" y="4628285"/>
            <a:ext cx="657826" cy="638993"/>
            <a:chOff x="5205677" y="2623268"/>
            <a:chExt cx="493370" cy="479245"/>
          </a:xfrm>
        </p:grpSpPr>
        <p:sp>
          <p:nvSpPr>
            <p:cNvPr id="18" name="Rounded Rectangle 43">
              <a:extLst>
                <a:ext uri="{FF2B5EF4-FFF2-40B4-BE49-F238E27FC236}">
                  <a16:creationId xmlns:a16="http://schemas.microsoft.com/office/drawing/2014/main" id="{1FDE1549-66D1-465F-BFD9-9266C7BE6FDE}"/>
                </a:ext>
              </a:extLst>
            </p:cNvPr>
            <p:cNvSpPr/>
            <p:nvPr/>
          </p:nvSpPr>
          <p:spPr>
            <a:xfrm>
              <a:off x="5205677" y="2623268"/>
              <a:ext cx="493370" cy="479245"/>
            </a:xfrm>
            <a:prstGeom prst="roundRect">
              <a:avLst/>
            </a:prstGeom>
            <a:solidFill>
              <a:srgbClr val="218CFF"/>
            </a:solidFill>
            <a:ln>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sp>
          <p:nvSpPr>
            <p:cNvPr id="19" name="Freeform 13">
              <a:extLst>
                <a:ext uri="{FF2B5EF4-FFF2-40B4-BE49-F238E27FC236}">
                  <a16:creationId xmlns:a16="http://schemas.microsoft.com/office/drawing/2014/main" id="{D6A9A6AA-B29A-44D5-A72E-D4440D7DE3B5}"/>
                </a:ext>
              </a:extLst>
            </p:cNvPr>
            <p:cNvSpPr>
              <a:spLocks noEditPoints="1"/>
            </p:cNvSpPr>
            <p:nvPr/>
          </p:nvSpPr>
          <p:spPr bwMode="auto">
            <a:xfrm>
              <a:off x="5301275" y="2711803"/>
              <a:ext cx="302175" cy="302175"/>
            </a:xfrm>
            <a:custGeom>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b="b" l="0" r="r" t="0"/>
              <a:pathLst>
                <a:path h="61" w="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anchor="t" anchorCtr="0" bIns="60959" compatLnSpc="1" lIns="121919" numCol="1" rIns="121919" tIns="60959" vert="horz" wrap="square"/>
            <a:lstStyle/>
            <a:p>
              <a:pPr>
                <a:lnSpc>
                  <a:spcPct val="150000"/>
                </a:lnSpc>
              </a:pPr>
              <a:endParaRPr lang="en-US" sz="760">
                <a:solidFill>
                  <a:schemeClr val="tx1">
                    <a:lumMod val="75000"/>
                    <a:lumOff val="25000"/>
                  </a:schemeClr>
                </a:solidFill>
                <a:latin charset="-122" panose="02010600030101010101" pitchFamily="2" typeface="宋体"/>
                <a:ea charset="-122" panose="02010600030101010101" pitchFamily="2" typeface="宋体"/>
                <a:cs typeface="+mn-ea"/>
                <a:sym charset="0" panose="020b0604020202020204" pitchFamily="34" typeface="Arial"/>
              </a:endParaRPr>
            </a:p>
          </p:txBody>
        </p:sp>
      </p:grpSp>
      <p:pic>
        <p:nvPicPr>
          <p:cNvPr id="20" name="图片 19">
            <a:extLst>
              <a:ext uri="{FF2B5EF4-FFF2-40B4-BE49-F238E27FC236}">
                <a16:creationId xmlns:a16="http://schemas.microsoft.com/office/drawing/2014/main" id="{D6E33D51-1710-45D2-9391-CBA2927F5446}"/>
              </a:ext>
            </a:extLst>
          </p:cNvPr>
          <p:cNvPicPr>
            <a:picLocks noChangeAspect="1"/>
          </p:cNvPicPr>
          <p:nvPr/>
        </p:nvPicPr>
        <p:blipFill>
          <a:blip r:embed="rId4">
            <a:extLst>
              <a:ext uri="{28A0092B-C50C-407E-A947-70E740481C1C}">
                <a14:useLocalDpi val="0"/>
              </a:ext>
            </a:extLst>
          </a:blip>
          <a:stretch>
            <a:fillRect/>
          </a:stretch>
        </p:blipFill>
        <p:spPr>
          <a:xfrm>
            <a:off x="7460407" y="1582576"/>
            <a:ext cx="4641055" cy="4641055"/>
          </a:xfrm>
          <a:prstGeom prst="rect">
            <a:avLst/>
          </a:prstGeom>
        </p:spPr>
      </p:pic>
    </p:spTree>
    <p:extLst>
      <p:ext uri="{BB962C8B-B14F-4D97-AF65-F5344CB8AC3E}">
        <p14:creationId val="316516982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ppt_x"/>
                                          </p:val>
                                        </p:tav>
                                        <p:tav tm="100000">
                                          <p:val>
                                            <p:strVal val="#ppt_x"/>
                                          </p:val>
                                        </p:tav>
                                      </p:tavLst>
                                    </p:anim>
                                    <p:anim calcmode="lin" valueType="num">
                                      <p:cBhvr additive="base">
                                        <p:cTn dur="500" fill="hold" id="8"/>
                                        <p:tgtEl>
                                          <p:spTgt spid="2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fltVal val="0"/>
                                          </p:val>
                                        </p:tav>
                                        <p:tav tm="100000">
                                          <p:val>
                                            <p:strVal val="#ppt_w"/>
                                          </p:val>
                                        </p:tav>
                                      </p:tavLst>
                                    </p:anim>
                                    <p:anim calcmode="lin" valueType="num">
                                      <p:cBhvr>
                                        <p:cTn dur="500" fill="hold" id="13"/>
                                        <p:tgtEl>
                                          <p:spTgt spid="10"/>
                                        </p:tgtEl>
                                        <p:attrNameLst>
                                          <p:attrName>ppt_h</p:attrName>
                                        </p:attrNameLst>
                                      </p:cBhvr>
                                      <p:tavLst>
                                        <p:tav tm="0">
                                          <p:val>
                                            <p:fltVal val="0"/>
                                          </p:val>
                                        </p:tav>
                                        <p:tav tm="100000">
                                          <p:val>
                                            <p:strVal val="#ppt_h"/>
                                          </p:val>
                                        </p:tav>
                                      </p:tavLst>
                                    </p:anim>
                                    <p:animEffect filter="fade" transition="in">
                                      <p:cBhvr>
                                        <p:cTn dur="500" id="14"/>
                                        <p:tgtEl>
                                          <p:spTgt spid="10"/>
                                        </p:tgtEl>
                                      </p:cBhvr>
                                    </p:animEffect>
                                  </p:childTnLst>
                                </p:cTn>
                              </p:par>
                              <p:par>
                                <p:cTn accel="50000" decel="50000" fill="hold" grpId="0" id="15" nodeType="with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par>
                                <p:cTn accel="50000" decel="50000" fill="hold" grpId="0" id="25" nodeType="withEffect" presetClass="entr" presetID="2" presetSubtype="2">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1+#ppt_w/2"/>
                                          </p:val>
                                        </p:tav>
                                        <p:tav tm="100000">
                                          <p:val>
                                            <p:strVal val="#ppt_x"/>
                                          </p:val>
                                        </p:tav>
                                      </p:tavLst>
                                    </p:anim>
                                    <p:anim calcmode="lin" valueType="num">
                                      <p:cBhvr additive="base">
                                        <p:cTn dur="500" fill="hold" id="28"/>
                                        <p:tgtEl>
                                          <p:spTgt spid="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53"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Effect filter="fade" transition="in">
                                      <p:cBhvr>
                                        <p:cTn dur="500" id="34"/>
                                        <p:tgtEl>
                                          <p:spTgt spid="16"/>
                                        </p:tgtEl>
                                      </p:cBhvr>
                                    </p:animEffect>
                                  </p:childTnLst>
                                </p:cTn>
                              </p:par>
                              <p:par>
                                <p:cTn accel="50000" decel="50000" fill="hold" grpId="0" id="35" nodeType="withEffect" presetClass="entr" presetID="2" presetSubtype="2">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1+#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4" name="图片 53">
            <a:extLst>
              <a:ext uri="{FF2B5EF4-FFF2-40B4-BE49-F238E27FC236}">
                <a16:creationId xmlns:a16="http://schemas.microsoft.com/office/drawing/2014/main" id="{C3F3DB6A-3ACF-424E-9BEB-81AC9BCB8740}"/>
              </a:ext>
            </a:extLst>
          </p:cNvPr>
          <p:cNvPicPr>
            <a:picLocks noChangeAspect="1"/>
          </p:cNvPicPr>
          <p:nvPr/>
        </p:nvPicPr>
        <p:blipFill>
          <a:blip r:embed="rId3">
            <a:extLst>
              <a:ext uri="{28A0092B-C50C-407E-A947-70E740481C1C}">
                <a14:useLocalDpi val="0"/>
              </a:ext>
            </a:extLst>
          </a:blip>
          <a:stretch>
            <a:fillRect/>
          </a:stretch>
        </p:blipFill>
        <p:spPr>
          <a:xfrm flipH="1">
            <a:off x="7257327" y="1048841"/>
            <a:ext cx="4253760" cy="5380896"/>
          </a:xfrm>
          <a:prstGeom prst="rect">
            <a:avLst/>
          </a:prstGeom>
        </p:spPr>
      </p:pic>
      <p:grpSp>
        <p:nvGrpSpPr>
          <p:cNvPr id="74" name="组合 73">
            <a:extLst>
              <a:ext uri="{FF2B5EF4-FFF2-40B4-BE49-F238E27FC236}">
                <a16:creationId xmlns:a16="http://schemas.microsoft.com/office/drawing/2014/main" id="{84CD9EAD-7E29-4D74-9769-29608AC89475}"/>
              </a:ext>
            </a:extLst>
          </p:cNvPr>
          <p:cNvGrpSpPr/>
          <p:nvPr/>
        </p:nvGrpSpPr>
        <p:grpSpPr>
          <a:xfrm>
            <a:off x="1176703" y="1672151"/>
            <a:ext cx="5682674" cy="3287162"/>
            <a:chOff x="1176703" y="1672151"/>
            <a:chExt cx="5682674" cy="3287162"/>
          </a:xfrm>
        </p:grpSpPr>
        <p:pic>
          <p:nvPicPr>
            <p:cNvPr id="73" name="图片 72">
              <a:extLst>
                <a:ext uri="{FF2B5EF4-FFF2-40B4-BE49-F238E27FC236}">
                  <a16:creationId xmlns:a16="http://schemas.microsoft.com/office/drawing/2014/main" id="{63719FF8-7A16-4674-B6AB-EC8537D55B5C}"/>
                </a:ext>
              </a:extLst>
            </p:cNvPr>
            <p:cNvPicPr>
              <a:picLocks noChangeAspect="1"/>
            </p:cNvPicPr>
            <p:nvPr/>
          </p:nvPicPr>
          <p:blipFill>
            <a:blip r:embed="rId4">
              <a:extLst>
                <a:ext uri="{28A0092B-C50C-407E-A947-70E740481C1C}">
                  <a14:useLocalDpi val="0"/>
                </a:ext>
              </a:extLst>
            </a:blip>
            <a:stretch>
              <a:fillRect/>
            </a:stretch>
          </p:blipFill>
          <p:spPr>
            <a:xfrm>
              <a:off x="1176703" y="1672151"/>
              <a:ext cx="5682674" cy="2824337"/>
            </a:xfrm>
            <a:prstGeom prst="rect">
              <a:avLst/>
            </a:prstGeom>
          </p:spPr>
        </p:pic>
        <p:grpSp>
          <p:nvGrpSpPr>
            <p:cNvPr id="71" name="组合 70">
              <a:extLst>
                <a:ext uri="{FF2B5EF4-FFF2-40B4-BE49-F238E27FC236}">
                  <a16:creationId xmlns:a16="http://schemas.microsoft.com/office/drawing/2014/main" id="{973CA248-E598-49C0-AD93-84FC8B837175}"/>
                </a:ext>
              </a:extLst>
            </p:cNvPr>
            <p:cNvGrpSpPr/>
            <p:nvPr/>
          </p:nvGrpSpPr>
          <p:grpSpPr>
            <a:xfrm>
              <a:off x="1685760" y="2181803"/>
              <a:ext cx="4775668" cy="2777510"/>
              <a:chOff x="2536518" y="1416936"/>
              <a:chExt cx="4775668" cy="2581679"/>
            </a:xfrm>
          </p:grpSpPr>
          <p:grpSp>
            <p:nvGrpSpPr>
              <p:cNvPr id="55" name="组合 54">
                <a:extLst>
                  <a:ext uri="{FF2B5EF4-FFF2-40B4-BE49-F238E27FC236}">
                    <a16:creationId xmlns:a16="http://schemas.microsoft.com/office/drawing/2014/main" id="{90C2EABE-65EA-4A5C-B290-8C94C64BD434}"/>
                  </a:ext>
                </a:extLst>
              </p:cNvPr>
              <p:cNvGrpSpPr/>
              <p:nvPr/>
            </p:nvGrpSpPr>
            <p:grpSpPr>
              <a:xfrm>
                <a:off x="2536519" y="1416936"/>
                <a:ext cx="4775666" cy="2581678"/>
                <a:chOff x="5762163" y="1176544"/>
                <a:chExt cx="3145167" cy="1916885"/>
              </a:xfrm>
            </p:grpSpPr>
            <p:sp>
              <p:nvSpPr>
                <p:cNvPr id="62" name="文本框 61">
                  <a:extLst>
                    <a:ext uri="{FF2B5EF4-FFF2-40B4-BE49-F238E27FC236}">
                      <a16:creationId xmlns:a16="http://schemas.microsoft.com/office/drawing/2014/main" id="{96F90D72-4CAB-462F-A20E-9B4D3A4EA618}"/>
                    </a:ext>
                  </a:extLst>
                </p:cNvPr>
                <p:cNvSpPr txBox="1"/>
                <p:nvPr/>
              </p:nvSpPr>
              <p:spPr>
                <a:xfrm>
                  <a:off x="7031973" y="1176544"/>
                  <a:ext cx="488457" cy="988675"/>
                </a:xfrm>
                <a:prstGeom prst="rect">
                  <a:avLst/>
                </a:prstGeom>
                <a:noFill/>
              </p:spPr>
              <p:txBody>
                <a:bodyPr rtlCol="0" wrap="none">
                  <a:spAutoFit/>
                  <a:scene3d>
                    <a:camera prst="orthographicFront"/>
                    <a:lightRig dir="t" rig="threePt"/>
                  </a:scene3d>
                  <a:sp3d contourW="12700"/>
                </a:bodyPr>
                <a:lstStyle/>
                <a:p>
                  <a:pPr algn="ctr"/>
                  <a:r>
                    <a:rPr altLang="zh-CN" lang="en-US" sz="8800">
                      <a:ln w="190500">
                        <a:noFill/>
                      </a:ln>
                      <a:solidFill>
                        <a:srgbClr val="0070C0"/>
                      </a:solidFill>
                      <a:latin charset="-122" panose="02010600030101010101" pitchFamily="2" typeface="锐字真言体免费商用"/>
                      <a:ea charset="-122" panose="02010600030101010101" pitchFamily="2" typeface="锐字真言体免费商用"/>
                      <a:cs typeface="+mn-ea"/>
                      <a:sym typeface="+mn-lt"/>
                    </a:rPr>
                    <a:t>4</a:t>
                  </a:r>
                </a:p>
              </p:txBody>
            </p:sp>
            <p:grpSp>
              <p:nvGrpSpPr>
                <p:cNvPr id="57" name="组合 56">
                  <a:extLst>
                    <a:ext uri="{FF2B5EF4-FFF2-40B4-BE49-F238E27FC236}">
                      <a16:creationId xmlns:a16="http://schemas.microsoft.com/office/drawing/2014/main" id="{454A2729-C110-401D-B8DF-C25E45627C04}"/>
                    </a:ext>
                  </a:extLst>
                </p:cNvPr>
                <p:cNvGrpSpPr/>
                <p:nvPr/>
              </p:nvGrpSpPr>
              <p:grpSpPr>
                <a:xfrm>
                  <a:off x="5762163" y="2187070"/>
                  <a:ext cx="3145167" cy="906359"/>
                  <a:chOff x="5762163" y="2187070"/>
                  <a:chExt cx="3145167" cy="906359"/>
                </a:xfrm>
              </p:grpSpPr>
              <p:sp>
                <p:nvSpPr>
                  <p:cNvPr id="58" name="文本框 57">
                    <a:extLst>
                      <a:ext uri="{FF2B5EF4-FFF2-40B4-BE49-F238E27FC236}">
                        <a16:creationId xmlns:a16="http://schemas.microsoft.com/office/drawing/2014/main" id="{65653295-5B22-4E88-BB0F-66777785D899}"/>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sp>
                <p:nvSpPr>
                  <p:cNvPr id="59" name="文本框 58">
                    <a:extLst>
                      <a:ext uri="{FF2B5EF4-FFF2-40B4-BE49-F238E27FC236}">
                        <a16:creationId xmlns:a16="http://schemas.microsoft.com/office/drawing/2014/main" id="{8BF6CE36-11D5-4FC8-A805-5C2CA67AC92D}"/>
                      </a:ext>
                    </a:extLst>
                  </p:cNvPr>
                  <p:cNvSpPr txBox="1"/>
                  <p:nvPr/>
                </p:nvSpPr>
                <p:spPr>
                  <a:xfrm>
                    <a:off x="5762163" y="2819202"/>
                    <a:ext cx="2604546" cy="252428"/>
                  </a:xfrm>
                  <a:prstGeom prst="rect">
                    <a:avLst/>
                  </a:prstGeom>
                  <a:noFill/>
                </p:spPr>
                <p:txBody>
                  <a:bodyPr rtlCol="0" wrap="none">
                    <a:spAutoFit/>
                    <a:scene3d>
                      <a:camera prst="orthographicFront"/>
                      <a:lightRig dir="t" rig="threePt"/>
                    </a:scene3d>
                    <a:sp3d contourW="12700"/>
                  </a:bodyPr>
                  <a:lstStyle/>
                  <a:p>
                    <a:pPr algn="l"/>
                    <a:r>
                      <a:rPr altLang="en-US" lang="zh-CN">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nvGrpSpPr>
              <p:cNvPr id="65" name="组合 64">
                <a:extLst>
                  <a:ext uri="{FF2B5EF4-FFF2-40B4-BE49-F238E27FC236}">
                    <a16:creationId xmlns:a16="http://schemas.microsoft.com/office/drawing/2014/main" id="{D478530A-7194-4B90-96FE-4CA3E79BA25C}"/>
                  </a:ext>
                </a:extLst>
              </p:cNvPr>
              <p:cNvGrpSpPr/>
              <p:nvPr/>
            </p:nvGrpSpPr>
            <p:grpSpPr>
              <a:xfrm>
                <a:off x="2536518" y="2777922"/>
                <a:ext cx="4775668" cy="1220693"/>
                <a:chOff x="5762162" y="2187070"/>
                <a:chExt cx="3145168" cy="906359"/>
              </a:xfrm>
            </p:grpSpPr>
            <p:sp>
              <p:nvSpPr>
                <p:cNvPr id="66" name="文本框 65">
                  <a:extLst>
                    <a:ext uri="{FF2B5EF4-FFF2-40B4-BE49-F238E27FC236}">
                      <a16:creationId xmlns:a16="http://schemas.microsoft.com/office/drawing/2014/main" id="{44471325-99AF-4966-8074-6C8E787B3D15}"/>
                    </a:ext>
                  </a:extLst>
                </p:cNvPr>
                <p:cNvSpPr txBox="1"/>
                <p:nvPr/>
              </p:nvSpPr>
              <p:spPr>
                <a:xfrm>
                  <a:off x="5762161"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solidFill>
                        <a:schemeClr val="bg1"/>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sp>
              <p:nvSpPr>
                <p:cNvPr id="67" name="文本框 66">
                  <a:extLst>
                    <a:ext uri="{FF2B5EF4-FFF2-40B4-BE49-F238E27FC236}">
                      <a16:creationId xmlns:a16="http://schemas.microsoft.com/office/drawing/2014/main" id="{A61AB075-42E8-4143-A0D5-D3F93D6AC068}"/>
                    </a:ext>
                  </a:extLst>
                </p:cNvPr>
                <p:cNvSpPr txBox="1"/>
                <p:nvPr/>
              </p:nvSpPr>
              <p:spPr>
                <a:xfrm>
                  <a:off x="5762163" y="2819202"/>
                  <a:ext cx="2604546" cy="252427"/>
                </a:xfrm>
                <a:prstGeom prst="rect">
                  <a:avLst/>
                </a:prstGeom>
                <a:noFill/>
              </p:spPr>
              <p:txBody>
                <a:bodyPr rtlCol="0" wrap="none">
                  <a:spAutoFit/>
                  <a:scene3d>
                    <a:camera prst="orthographicFront"/>
                    <a:lightRig dir="t" rig="threePt"/>
                  </a:scene3d>
                  <a:sp3d contourW="12700"/>
                </a:bodyPr>
                <a:lstStyle/>
                <a:p>
                  <a:pPr algn="l"/>
                  <a:r>
                    <a:rPr altLang="en-US" lang="zh-CN">
                      <a:solidFill>
                        <a:schemeClr val="bg1"/>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spTree>
    <p:extLst>
      <p:ext uri="{BB962C8B-B14F-4D97-AF65-F5344CB8AC3E}">
        <p14:creationId val="345196672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4"/>
                                        </p:tgtEl>
                                        <p:attrNameLst>
                                          <p:attrName>style.visibility</p:attrName>
                                        </p:attrNameLst>
                                      </p:cBhvr>
                                      <p:to>
                                        <p:strVal val="visible"/>
                                      </p:to>
                                    </p:set>
                                    <p:animEffect filter="fade" transition="in">
                                      <p:cBhvr>
                                        <p:cTn dur="1000" id="11"/>
                                        <p:tgtEl>
                                          <p:spTgt spid="74"/>
                                        </p:tgtEl>
                                      </p:cBhvr>
                                    </p:animEffect>
                                    <p:anim calcmode="lin" valueType="num">
                                      <p:cBhvr>
                                        <p:cTn dur="1000" fill="hold" id="12"/>
                                        <p:tgtEl>
                                          <p:spTgt spid="74"/>
                                        </p:tgtEl>
                                        <p:attrNameLst>
                                          <p:attrName>ppt_x</p:attrName>
                                        </p:attrNameLst>
                                      </p:cBhvr>
                                      <p:tavLst>
                                        <p:tav tm="0">
                                          <p:val>
                                            <p:strVal val="#ppt_x"/>
                                          </p:val>
                                        </p:tav>
                                        <p:tav tm="100000">
                                          <p:val>
                                            <p:strVal val="#ppt_x"/>
                                          </p:val>
                                        </p:tav>
                                      </p:tavLst>
                                    </p:anim>
                                    <p:anim calcmode="lin" valueType="num">
                                      <p:cBhvr>
                                        <p:cTn dur="1000" fill="hold" id="13"/>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Shape 121">
            <a:extLst>
              <a:ext uri="{FF2B5EF4-FFF2-40B4-BE49-F238E27FC236}">
                <a16:creationId xmlns:a16="http://schemas.microsoft.com/office/drawing/2014/main" id="{0C8AE2DF-9059-4EEE-85FD-830F8B849292}"/>
              </a:ext>
            </a:extLst>
          </p:cNvPr>
          <p:cNvSpPr/>
          <p:nvPr/>
        </p:nvSpPr>
        <p:spPr>
          <a:xfrm>
            <a:off x="4077736" y="1353651"/>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01</a:t>
            </a:r>
          </a:p>
        </p:txBody>
      </p:sp>
      <p:cxnSp>
        <p:nvCxnSpPr>
          <p:cNvPr id="8" name="Straight Connector 4">
            <a:extLst>
              <a:ext uri="{FF2B5EF4-FFF2-40B4-BE49-F238E27FC236}">
                <a16:creationId xmlns:a16="http://schemas.microsoft.com/office/drawing/2014/main" id="{15EE286E-BE14-4555-9969-8695F6447F07}"/>
              </a:ext>
            </a:extLst>
          </p:cNvPr>
          <p:cNvCxnSpPr/>
          <p:nvPr/>
        </p:nvCxnSpPr>
        <p:spPr>
          <a:xfrm>
            <a:off x="4380333" y="2073827"/>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9" name="标题 9">
            <a:extLst>
              <a:ext uri="{FF2B5EF4-FFF2-40B4-BE49-F238E27FC236}">
                <a16:creationId xmlns:a16="http://schemas.microsoft.com/office/drawing/2014/main" id="{9AE93D3A-E5FE-473B-9649-2C3CCE665A2B}"/>
              </a:ext>
            </a:extLst>
          </p:cNvPr>
          <p:cNvSpPr txBox="1"/>
          <p:nvPr/>
        </p:nvSpPr>
        <p:spPr>
          <a:xfrm>
            <a:off x="4735133" y="1427164"/>
            <a:ext cx="2621280" cy="640080"/>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defTabSz="1450975">
              <a:lnSpc>
                <a:spcPct val="150000"/>
              </a:lnSpc>
              <a:defRPr/>
            </a:pPr>
            <a:r>
              <a:rPr altLang="en-US" b="1" lang="zh-CN">
                <a:solidFill>
                  <a:schemeClr val="tx1"/>
                </a:solidFill>
                <a:latin charset="-122" panose="020b0503020204020204" pitchFamily="34" typeface="微软雅黑"/>
                <a:ea charset="-122" panose="020b0503020204020204" pitchFamily="34" typeface="微软雅黑"/>
                <a:cs typeface="+mn-ea"/>
                <a:sym typeface="+mn-lt"/>
              </a:rPr>
              <a:t>心包穿刺及引流术</a:t>
            </a:r>
          </a:p>
        </p:txBody>
      </p:sp>
      <p:sp>
        <p:nvSpPr>
          <p:cNvPr id="10" name="矩形 9">
            <a:extLst>
              <a:ext uri="{FF2B5EF4-FFF2-40B4-BE49-F238E27FC236}">
                <a16:creationId xmlns:a16="http://schemas.microsoft.com/office/drawing/2014/main" id="{D25E8938-E6FC-4FA5-BE58-5840C950CD5A}"/>
              </a:ext>
            </a:extLst>
          </p:cNvPr>
          <p:cNvSpPr/>
          <p:nvPr/>
        </p:nvSpPr>
        <p:spPr>
          <a:xfrm>
            <a:off x="4077736" y="2249748"/>
            <a:ext cx="3291477" cy="1371600"/>
          </a:xfrm>
          <a:prstGeom prst="rect">
            <a:avLst/>
          </a:prstGeom>
        </p:spPr>
        <p:txBody>
          <a:bodyPr wrap="square">
            <a:spAutoFit/>
          </a:bodyPr>
          <a:lstStyle/>
          <a:p>
            <a:pPr algn="just" defTabSz="1450975" lvl="0">
              <a:lnSpc>
                <a:spcPct val="150000"/>
              </a:lnSpc>
              <a:defRPr/>
            </a:pPr>
            <a:r>
              <a:rPr altLang="en-US" lang="zh-CN" sz="1400">
                <a:latin charset="-122" panose="020b0503020204020204" pitchFamily="34" typeface="微软雅黑"/>
                <a:ea charset="-122" panose="020b0503020204020204" pitchFamily="34" typeface="微软雅黑"/>
                <a:cs typeface="+mn-ea"/>
                <a:sym typeface="+mn-lt"/>
              </a:rPr>
              <a:t>这是采用穿刺针经皮穿刺，将心包内异常积液抽吸或通过引流管引流出来，以缓解心脏压塞或获取心包积液，达到治疗或协助临床诊断的操作方法。</a:t>
            </a:r>
          </a:p>
        </p:txBody>
      </p:sp>
      <p:sp>
        <p:nvSpPr>
          <p:cNvPr id="11" name="Shape 121">
            <a:extLst>
              <a:ext uri="{FF2B5EF4-FFF2-40B4-BE49-F238E27FC236}">
                <a16:creationId xmlns:a16="http://schemas.microsoft.com/office/drawing/2014/main" id="{F9AD302D-18CD-441C-B32A-81911B25A0F2}"/>
              </a:ext>
            </a:extLst>
          </p:cNvPr>
          <p:cNvSpPr/>
          <p:nvPr/>
        </p:nvSpPr>
        <p:spPr>
          <a:xfrm>
            <a:off x="4077736" y="3654762"/>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altLang="zh-CN"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02</a:t>
            </a:r>
          </a:p>
        </p:txBody>
      </p:sp>
      <p:cxnSp>
        <p:nvCxnSpPr>
          <p:cNvPr id="12" name="Straight Connector 4">
            <a:extLst>
              <a:ext uri="{FF2B5EF4-FFF2-40B4-BE49-F238E27FC236}">
                <a16:creationId xmlns:a16="http://schemas.microsoft.com/office/drawing/2014/main" id="{C31F621D-95D0-4F4E-9BC9-3A5721510A8A}"/>
              </a:ext>
            </a:extLst>
          </p:cNvPr>
          <p:cNvCxnSpPr/>
          <p:nvPr/>
        </p:nvCxnSpPr>
        <p:spPr>
          <a:xfrm>
            <a:off x="4380333" y="4374938"/>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13" name="标题 9">
            <a:extLst>
              <a:ext uri="{FF2B5EF4-FFF2-40B4-BE49-F238E27FC236}">
                <a16:creationId xmlns:a16="http://schemas.microsoft.com/office/drawing/2014/main" id="{C153EAF7-8D04-43DC-9398-C4D1E5FE02A8}"/>
              </a:ext>
            </a:extLst>
          </p:cNvPr>
          <p:cNvSpPr txBox="1"/>
          <p:nvPr/>
        </p:nvSpPr>
        <p:spPr>
          <a:xfrm>
            <a:off x="4735137" y="3728276"/>
            <a:ext cx="2621280" cy="640080"/>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defTabSz="1450975">
              <a:lnSpc>
                <a:spcPct val="150000"/>
              </a:lnSpc>
              <a:defRPr/>
            </a:pPr>
            <a:r>
              <a:rPr altLang="en-US" b="1" lang="zh-CN">
                <a:solidFill>
                  <a:schemeClr val="tx1"/>
                </a:solidFill>
                <a:latin charset="-122" panose="020b0503020204020204" pitchFamily="34" typeface="微软雅黑"/>
                <a:ea charset="-122" panose="020b0503020204020204" pitchFamily="34" typeface="微软雅黑"/>
                <a:cs typeface="+mn-ea"/>
                <a:sym typeface="+mn-lt"/>
              </a:rPr>
              <a:t>心脏起搏器植入术</a:t>
            </a:r>
          </a:p>
        </p:txBody>
      </p:sp>
      <p:sp>
        <p:nvSpPr>
          <p:cNvPr id="14" name="矩形 13">
            <a:extLst>
              <a:ext uri="{FF2B5EF4-FFF2-40B4-BE49-F238E27FC236}">
                <a16:creationId xmlns:a16="http://schemas.microsoft.com/office/drawing/2014/main" id="{FB17F7C4-4196-4041-9A9E-548EBE4BF378}"/>
              </a:ext>
            </a:extLst>
          </p:cNvPr>
          <p:cNvSpPr/>
          <p:nvPr/>
        </p:nvSpPr>
        <p:spPr>
          <a:xfrm>
            <a:off x="4077736" y="4550858"/>
            <a:ext cx="3421285" cy="1691640"/>
          </a:xfrm>
          <a:prstGeom prst="rect">
            <a:avLst/>
          </a:prstGeom>
        </p:spPr>
        <p:txBody>
          <a:bodyPr wrap="square">
            <a:spAutoFit/>
          </a:bodyPr>
          <a:lstStyle/>
          <a:p>
            <a:pPr>
              <a:lnSpc>
                <a:spcPct val="150000"/>
              </a:lnSpc>
            </a:pPr>
            <a:r>
              <a:rPr altLang="en-US" lang="zh-CN" sz="1400">
                <a:solidFill>
                  <a:srgbClr val="000000"/>
                </a:solidFill>
                <a:latin charset="-122" panose="020b0503020204020204" pitchFamily="34" typeface="微软雅黑"/>
                <a:ea charset="-122" panose="020b0503020204020204" pitchFamily="34" typeface="微软雅黑"/>
                <a:cs typeface="+mn-ea"/>
                <a:sym typeface="+mn-lt"/>
              </a:rPr>
              <a:t>这是指人工植入心脏起搏器，用特定频率的脉冲电流，经过导线和电极刺激心脏，代替心脏的起搏点带动心脏搏动的治疗方法，治疗不可逆的心脏起搏和传导功能障碍的患者，如病态窦房结综合征。</a:t>
            </a:r>
          </a:p>
        </p:txBody>
      </p:sp>
      <p:sp>
        <p:nvSpPr>
          <p:cNvPr id="16" name="Shape 121">
            <a:extLst>
              <a:ext uri="{FF2B5EF4-FFF2-40B4-BE49-F238E27FC236}">
                <a16:creationId xmlns:a16="http://schemas.microsoft.com/office/drawing/2014/main" id="{1C61FFE9-C762-4806-BC8D-35FB1260F233}"/>
              </a:ext>
            </a:extLst>
          </p:cNvPr>
          <p:cNvSpPr/>
          <p:nvPr/>
        </p:nvSpPr>
        <p:spPr>
          <a:xfrm>
            <a:off x="8143620" y="1407938"/>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altLang="zh-CN"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03</a:t>
            </a:r>
          </a:p>
        </p:txBody>
      </p:sp>
      <p:cxnSp>
        <p:nvCxnSpPr>
          <p:cNvPr id="18" name="Straight Connector 4">
            <a:extLst>
              <a:ext uri="{FF2B5EF4-FFF2-40B4-BE49-F238E27FC236}">
                <a16:creationId xmlns:a16="http://schemas.microsoft.com/office/drawing/2014/main" id="{D20F7F37-794E-4ED2-B4E6-709F7D084975}"/>
              </a:ext>
            </a:extLst>
          </p:cNvPr>
          <p:cNvCxnSpPr/>
          <p:nvPr/>
        </p:nvCxnSpPr>
        <p:spPr>
          <a:xfrm>
            <a:off x="8446216" y="2128114"/>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19" name="标题 9">
            <a:extLst>
              <a:ext uri="{FF2B5EF4-FFF2-40B4-BE49-F238E27FC236}">
                <a16:creationId xmlns:a16="http://schemas.microsoft.com/office/drawing/2014/main" id="{2C8480F9-5C67-4727-9252-A661A9B094AB}"/>
              </a:ext>
            </a:extLst>
          </p:cNvPr>
          <p:cNvSpPr txBox="1"/>
          <p:nvPr/>
        </p:nvSpPr>
        <p:spPr>
          <a:xfrm>
            <a:off x="8801016" y="1481451"/>
            <a:ext cx="2621280" cy="457200"/>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lvl="0">
              <a:lnSpc>
                <a:spcPct val="100000"/>
              </a:lnSpc>
              <a:spcBef>
                <a:spcPct val="0"/>
              </a:spcBef>
              <a:defRPr/>
            </a:pPr>
            <a:r>
              <a:rPr altLang="en-US" b="1" lang="zh-CN">
                <a:solidFill>
                  <a:schemeClr val="tx1"/>
                </a:solidFill>
                <a:latin charset="-122" panose="020b0503020204020204" pitchFamily="34" typeface="微软雅黑"/>
                <a:ea charset="-122" panose="020b0503020204020204" pitchFamily="34" typeface="微软雅黑"/>
                <a:cs typeface="+mn-ea"/>
                <a:sym typeface="+mn-lt"/>
              </a:rPr>
              <a:t>室间隔缺损封堵术</a:t>
            </a:r>
          </a:p>
        </p:txBody>
      </p:sp>
      <p:sp>
        <p:nvSpPr>
          <p:cNvPr id="20" name="矩形 19">
            <a:extLst>
              <a:ext uri="{FF2B5EF4-FFF2-40B4-BE49-F238E27FC236}">
                <a16:creationId xmlns:a16="http://schemas.microsoft.com/office/drawing/2014/main" id="{CCA5F907-35D6-428E-B363-EAC6C969D73F}"/>
              </a:ext>
            </a:extLst>
          </p:cNvPr>
          <p:cNvSpPr/>
          <p:nvPr/>
        </p:nvSpPr>
        <p:spPr>
          <a:xfrm>
            <a:off x="8143618" y="2304035"/>
            <a:ext cx="3291477" cy="1371600"/>
          </a:xfrm>
          <a:prstGeom prst="rect">
            <a:avLst/>
          </a:prstGeom>
        </p:spPr>
        <p:txBody>
          <a:bodyPr wrap="square">
            <a:spAutoFit/>
          </a:bodyPr>
          <a:lstStyle/>
          <a:p>
            <a:pPr algn="just" defTabSz="1450975" lvl="0">
              <a:defRPr/>
            </a:pPr>
            <a:r>
              <a:rPr altLang="en-US" lang="zh-CN" sz="1400">
                <a:latin charset="-122" panose="020b0503020204020204" pitchFamily="34" typeface="微软雅黑"/>
                <a:ea charset="-122" panose="020b0503020204020204" pitchFamily="34" typeface="微软雅黑"/>
                <a:cs typeface="+mn-ea"/>
                <a:sym typeface="+mn-lt"/>
              </a:rPr>
              <a:t>这是用于治疗先天性室间隔缺损的一种介入性治疗技术，操作简单，创伤小，费用低，不需要全身麻醉，已经成为治疗室间隔缺损的主要方法，但巨大的非正中位置的室间隔缺损，不能采用该种方法治疗。</a:t>
            </a:r>
          </a:p>
        </p:txBody>
      </p:sp>
      <p:sp>
        <p:nvSpPr>
          <p:cNvPr id="21" name="Shape 121">
            <a:extLst>
              <a:ext uri="{FF2B5EF4-FFF2-40B4-BE49-F238E27FC236}">
                <a16:creationId xmlns:a16="http://schemas.microsoft.com/office/drawing/2014/main" id="{6477F680-F34F-4677-942C-00939CD17330}"/>
              </a:ext>
            </a:extLst>
          </p:cNvPr>
          <p:cNvSpPr/>
          <p:nvPr/>
        </p:nvSpPr>
        <p:spPr>
          <a:xfrm>
            <a:off x="8143620" y="3709048"/>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altLang="zh-CN"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04</a:t>
            </a:r>
          </a:p>
        </p:txBody>
      </p:sp>
      <p:cxnSp>
        <p:nvCxnSpPr>
          <p:cNvPr id="22" name="Straight Connector 4">
            <a:extLst>
              <a:ext uri="{FF2B5EF4-FFF2-40B4-BE49-F238E27FC236}">
                <a16:creationId xmlns:a16="http://schemas.microsoft.com/office/drawing/2014/main" id="{D36C7590-33A0-401C-A42C-00AEA60D9F20}"/>
              </a:ext>
            </a:extLst>
          </p:cNvPr>
          <p:cNvCxnSpPr/>
          <p:nvPr/>
        </p:nvCxnSpPr>
        <p:spPr>
          <a:xfrm>
            <a:off x="8446216" y="4429225"/>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23" name="标题 9">
            <a:extLst>
              <a:ext uri="{FF2B5EF4-FFF2-40B4-BE49-F238E27FC236}">
                <a16:creationId xmlns:a16="http://schemas.microsoft.com/office/drawing/2014/main" id="{71E4118D-6E1F-4551-AD7B-09240295F702}"/>
              </a:ext>
            </a:extLst>
          </p:cNvPr>
          <p:cNvSpPr txBox="1"/>
          <p:nvPr/>
        </p:nvSpPr>
        <p:spPr>
          <a:xfrm>
            <a:off x="8953420" y="3782562"/>
            <a:ext cx="2316480" cy="457200"/>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lvl="0">
              <a:lnSpc>
                <a:spcPct val="100000"/>
              </a:lnSpc>
              <a:spcBef>
                <a:spcPct val="0"/>
              </a:spcBef>
              <a:defRPr/>
            </a:pPr>
            <a:r>
              <a:rPr altLang="en-US" b="1" lang="zh-CN">
                <a:solidFill>
                  <a:schemeClr val="tx1"/>
                </a:solidFill>
                <a:latin charset="-122" panose="020b0503020204020204" pitchFamily="34" typeface="微软雅黑"/>
                <a:ea charset="-122" panose="020b0503020204020204" pitchFamily="34" typeface="微软雅黑"/>
                <a:cs typeface="+mn-ea"/>
                <a:sym typeface="+mn-lt"/>
              </a:rPr>
              <a:t>心脏射频消融术</a:t>
            </a:r>
          </a:p>
        </p:txBody>
      </p:sp>
      <p:sp>
        <p:nvSpPr>
          <p:cNvPr id="24" name="矩形 23">
            <a:extLst>
              <a:ext uri="{FF2B5EF4-FFF2-40B4-BE49-F238E27FC236}">
                <a16:creationId xmlns:a16="http://schemas.microsoft.com/office/drawing/2014/main" id="{D256020E-9BA6-49BA-8CA9-25CC503A6E60}"/>
              </a:ext>
            </a:extLst>
          </p:cNvPr>
          <p:cNvSpPr/>
          <p:nvPr/>
        </p:nvSpPr>
        <p:spPr>
          <a:xfrm>
            <a:off x="8143619" y="4605146"/>
            <a:ext cx="3421285" cy="1691640"/>
          </a:xfrm>
          <a:prstGeom prst="rect">
            <a:avLst/>
          </a:prstGeom>
        </p:spPr>
        <p:txBody>
          <a:bodyPr wrap="square">
            <a:spAutoFit/>
          </a:bodyPr>
          <a:lstStyle/>
          <a:p>
            <a:pPr algn="just" defTabSz="1450975" lvl="0">
              <a:lnSpc>
                <a:spcPct val="150000"/>
              </a:lnSpc>
              <a:defRPr/>
            </a:pPr>
            <a:r>
              <a:rPr altLang="en-US" lang="zh-CN" sz="1400">
                <a:latin charset="-122" panose="020b0503020204020204" pitchFamily="34" typeface="微软雅黑"/>
                <a:ea charset="-122" panose="020b0503020204020204" pitchFamily="34" typeface="微软雅黑"/>
                <a:cs typeface="+mn-ea"/>
                <a:sym typeface="+mn-lt"/>
              </a:rPr>
              <a:t>这是将电极导管经静脉或动脉血管送入心腔特定部位，释放射频电流导致局部心内膜及心内膜下心肌凝固性坏死，达到阻断快速心律失常异常传导束和起源点的介入性技术</a:t>
            </a:r>
          </a:p>
        </p:txBody>
      </p:sp>
      <p:pic>
        <p:nvPicPr>
          <p:cNvPr id="26" name="图片 25">
            <a:extLst>
              <a:ext uri="{FF2B5EF4-FFF2-40B4-BE49-F238E27FC236}">
                <a16:creationId xmlns:a16="http://schemas.microsoft.com/office/drawing/2014/main" id="{BFFCAB5B-93B3-4D9D-8892-4A379BACEBED}"/>
              </a:ext>
            </a:extLst>
          </p:cNvPr>
          <p:cNvPicPr>
            <a:picLocks noChangeAspect="1"/>
          </p:cNvPicPr>
          <p:nvPr/>
        </p:nvPicPr>
        <p:blipFill>
          <a:blip r:embed="rId4">
            <a:extLst>
              <a:ext uri="{28A0092B-C50C-407E-A947-70E740481C1C}">
                <a14:useLocalDpi val="0"/>
              </a:ext>
            </a:extLst>
          </a:blip>
          <a:stretch>
            <a:fillRect/>
          </a:stretch>
        </p:blipFill>
        <p:spPr>
          <a:xfrm>
            <a:off x="-497674" y="1456984"/>
            <a:ext cx="5206962" cy="5206962"/>
          </a:xfrm>
          <a:prstGeom prst="rect">
            <a:avLst/>
          </a:prstGeom>
        </p:spPr>
      </p:pic>
    </p:spTree>
    <p:extLst>
      <p:ext uri="{BB962C8B-B14F-4D97-AF65-F5344CB8AC3E}">
        <p14:creationId val="76087320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iterate type="lt">
                                    <p:tmPct val="20000"/>
                                  </p:iterate>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anim calcmode="lin" valueType="num">
                                      <p:cBhvr>
                                        <p:cTn dur="500" fill="hold" id="12"/>
                                        <p:tgtEl>
                                          <p:spTgt spid="7"/>
                                        </p:tgtEl>
                                        <p:attrNameLst>
                                          <p:attrName>ppt_w</p:attrName>
                                        </p:attrNameLst>
                                      </p:cBhvr>
                                      <p:tavLst>
                                        <p:tav fmla="#ppt_w*sin(2.5*pi*$)" tm="0">
                                          <p:val>
                                            <p:fltVal val="0"/>
                                          </p:val>
                                        </p:tav>
                                        <p:tav tm="100000">
                                          <p:val>
                                            <p:fltVal val="1"/>
                                          </p:val>
                                        </p:tav>
                                      </p:tavLst>
                                    </p:anim>
                                    <p:anim calcmode="lin" valueType="num">
                                      <p:cBhvr>
                                        <p:cTn dur="500" fill="hold" id="13"/>
                                        <p:tgtEl>
                                          <p:spTgt spid="7"/>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5" presetSubtype="0">
                                  <p:stCondLst>
                                    <p:cond delay="100"/>
                                  </p:stCondLst>
                                  <p:iterate type="lt">
                                    <p:tmPct val="15000"/>
                                  </p:iterate>
                                  <p:childTnLst>
                                    <p:set>
                                      <p:cBhvr>
                                        <p:cTn dur="1" fill="hold" id="16">
                                          <p:stCondLst>
                                            <p:cond delay="0"/>
                                          </p:stCondLst>
                                        </p:cTn>
                                        <p:tgtEl>
                                          <p:spTgt spid="9"/>
                                        </p:tgtEl>
                                        <p:attrNameLst>
                                          <p:attrName>style.visibility</p:attrName>
                                        </p:attrNameLst>
                                      </p:cBhvr>
                                      <p:to>
                                        <p:strVal val="visible"/>
                                      </p:to>
                                    </p:set>
                                    <p:animEffect filter="fade" transition="in">
                                      <p:cBhvr>
                                        <p:cTn dur="500" id="17"/>
                                        <p:tgtEl>
                                          <p:spTgt spid="9"/>
                                        </p:tgtEl>
                                      </p:cBhvr>
                                    </p:animEffect>
                                    <p:anim calcmode="lin" valueType="num">
                                      <p:cBhvr>
                                        <p:cTn dur="500" fill="hold" id="18"/>
                                        <p:tgtEl>
                                          <p:spTgt spid="9"/>
                                        </p:tgtEl>
                                        <p:attrNameLst>
                                          <p:attrName>ppt_w</p:attrName>
                                        </p:attrNameLst>
                                      </p:cBhvr>
                                      <p:tavLst>
                                        <p:tav fmla="#ppt_w*sin(2.5*pi*$)" tm="0">
                                          <p:val>
                                            <p:fltVal val="0"/>
                                          </p:val>
                                        </p:tav>
                                        <p:tav tm="100000">
                                          <p:val>
                                            <p:fltVal val="1"/>
                                          </p:val>
                                        </p:tav>
                                      </p:tavLst>
                                    </p:anim>
                                    <p:anim calcmode="lin" valueType="num">
                                      <p:cBhvr>
                                        <p:cTn dur="500" fill="hold" id="19"/>
                                        <p:tgtEl>
                                          <p:spTgt spid="9"/>
                                        </p:tgtEl>
                                        <p:attrNameLst>
                                          <p:attrName>ppt_h</p:attrName>
                                        </p:attrNameLst>
                                      </p:cBhvr>
                                      <p:tavLst>
                                        <p:tav tm="0">
                                          <p:val>
                                            <p:strVal val="#ppt_h"/>
                                          </p:val>
                                        </p:tav>
                                        <p:tav tm="100000">
                                          <p:val>
                                            <p:strVal val="#ppt_h"/>
                                          </p:val>
                                        </p:tav>
                                      </p:tavLst>
                                    </p:anim>
                                  </p:childTnLst>
                                </p:cTn>
                              </p:par>
                              <p:par>
                                <p:cTn fill="hold" grpId="1" id="20" nodeType="withEffect" presetClass="emph" presetID="6" presetSubtype="0">
                                  <p:stCondLst>
                                    <p:cond delay="0"/>
                                  </p:stCondLst>
                                  <p:iterate type="lt">
                                    <p:tmPct val="0"/>
                                  </p:iterate>
                                  <p:childTnLst>
                                    <p:animScale>
                                      <p:cBhvr>
                                        <p:cTn dur="100" fill="hold" id="21"/>
                                        <p:tgtEl>
                                          <p:spTgt spid="9"/>
                                        </p:tgtEl>
                                      </p:cBhvr>
                                      <p:by x="500000" y="500000"/>
                                    </p:animScale>
                                  </p:childTnLst>
                                </p:cTn>
                              </p:par>
                              <p:par>
                                <p:cTn fill="hold" grpId="2" id="22" nodeType="withEffect" presetClass="emph" presetID="6" presetSubtype="0">
                                  <p:stCondLst>
                                    <p:cond delay="100"/>
                                  </p:stCondLst>
                                  <p:iterate type="lt">
                                    <p:tmPct val="15000"/>
                                  </p:iterate>
                                  <p:childTnLst>
                                    <p:animScale>
                                      <p:cBhvr>
                                        <p:cTn dur="500" fill="hold" id="23"/>
                                        <p:tgtEl>
                                          <p:spTgt spid="9"/>
                                        </p:tgtEl>
                                      </p:cBhvr>
                                      <p:by x="20000" y="20000"/>
                                    </p:animScale>
                                  </p:childTnLst>
                                </p:cTn>
                              </p:par>
                            </p:childTnLst>
                          </p:cTn>
                        </p:par>
                        <p:par>
                          <p:cTn fill="hold" id="24" nodeType="afterGroup">
                            <p:stCondLst>
                              <p:cond delay="1600"/>
                            </p:stCondLst>
                            <p:childTnLst>
                              <p:par>
                                <p:cTn fill="hold" id="25" nodeType="afterEffect" presetClass="entr" presetID="16" presetSubtype="37">
                                  <p:stCondLst>
                                    <p:cond delay="0"/>
                                  </p:stCondLst>
                                  <p:childTnLst>
                                    <p:set>
                                      <p:cBhvr>
                                        <p:cTn dur="1" fill="hold" id="26">
                                          <p:stCondLst>
                                            <p:cond delay="0"/>
                                          </p:stCondLst>
                                        </p:cTn>
                                        <p:tgtEl>
                                          <p:spTgt spid="8"/>
                                        </p:tgtEl>
                                        <p:attrNameLst>
                                          <p:attrName>style.visibility</p:attrName>
                                        </p:attrNameLst>
                                      </p:cBhvr>
                                      <p:to>
                                        <p:strVal val="visible"/>
                                      </p:to>
                                    </p:set>
                                    <p:animEffect filter="barn(outVertical)" transition="in">
                                      <p:cBhvr>
                                        <p:cTn dur="500" id="27"/>
                                        <p:tgtEl>
                                          <p:spTgt spid="8"/>
                                        </p:tgtEl>
                                      </p:cBhvr>
                                    </p:animEffect>
                                  </p:childTnLst>
                                </p:cTn>
                              </p:par>
                            </p:childTnLst>
                          </p:cTn>
                        </p:par>
                        <p:par>
                          <p:cTn fill="hold" id="28" nodeType="afterGroup">
                            <p:stCondLst>
                              <p:cond delay="2100"/>
                            </p:stCondLst>
                            <p:childTnLst>
                              <p:par>
                                <p:cTn fill="hold" grpId="0" id="29" nodeType="after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childTnLst>
                          </p:cTn>
                        </p:par>
                        <p:par>
                          <p:cTn fill="hold" id="32" nodeType="afterGroup">
                            <p:stCondLst>
                              <p:cond delay="2600"/>
                            </p:stCondLst>
                            <p:childTnLst>
                              <p:par>
                                <p:cTn fill="hold" grpId="0" id="33" nodeType="afterEffect" presetClass="entr" presetID="45" presetSubtype="0">
                                  <p:stCondLst>
                                    <p:cond delay="0"/>
                                  </p:stCondLst>
                                  <p:iterate type="lt">
                                    <p:tmPct val="20000"/>
                                  </p:iterate>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anim calcmode="lin" valueType="num">
                                      <p:cBhvr>
                                        <p:cTn dur="500" fill="hold" id="36"/>
                                        <p:tgtEl>
                                          <p:spTgt spid="11"/>
                                        </p:tgtEl>
                                        <p:attrNameLst>
                                          <p:attrName>ppt_w</p:attrName>
                                        </p:attrNameLst>
                                      </p:cBhvr>
                                      <p:tavLst>
                                        <p:tav fmla="#ppt_w*sin(2.5*pi*$)" tm="0">
                                          <p:val>
                                            <p:fltVal val="0"/>
                                          </p:val>
                                        </p:tav>
                                        <p:tav tm="100000">
                                          <p:val>
                                            <p:fltVal val="1"/>
                                          </p:val>
                                        </p:tav>
                                      </p:tavLst>
                                    </p:anim>
                                    <p:anim calcmode="lin" valueType="num">
                                      <p:cBhvr>
                                        <p:cTn dur="500" fill="hold" id="37"/>
                                        <p:tgtEl>
                                          <p:spTgt spid="11"/>
                                        </p:tgtEl>
                                        <p:attrNameLst>
                                          <p:attrName>ppt_h</p:attrName>
                                        </p:attrNameLst>
                                      </p:cBhvr>
                                      <p:tavLst>
                                        <p:tav tm="0">
                                          <p:val>
                                            <p:strVal val="#ppt_h"/>
                                          </p:val>
                                        </p:tav>
                                        <p:tav tm="100000">
                                          <p:val>
                                            <p:strVal val="#ppt_h"/>
                                          </p:val>
                                        </p:tav>
                                      </p:tavLst>
                                    </p:anim>
                                  </p:childTnLst>
                                </p:cTn>
                              </p:par>
                            </p:childTnLst>
                          </p:cTn>
                        </p:par>
                        <p:par>
                          <p:cTn fill="hold" id="38" nodeType="afterGroup">
                            <p:stCondLst>
                              <p:cond delay="3100"/>
                            </p:stCondLst>
                            <p:childTnLst>
                              <p:par>
                                <p:cTn fill="hold" grpId="0" id="39" nodeType="afterEffect" presetClass="entr" presetID="45" presetSubtype="0">
                                  <p:stCondLst>
                                    <p:cond delay="100"/>
                                  </p:stCondLst>
                                  <p:iterate type="lt">
                                    <p:tmPct val="15000"/>
                                  </p:iterate>
                                  <p:childTnLst>
                                    <p:set>
                                      <p:cBhvr>
                                        <p:cTn dur="1" fill="hold" id="40">
                                          <p:stCondLst>
                                            <p:cond delay="0"/>
                                          </p:stCondLst>
                                        </p:cTn>
                                        <p:tgtEl>
                                          <p:spTgt spid="13"/>
                                        </p:tgtEl>
                                        <p:attrNameLst>
                                          <p:attrName>style.visibility</p:attrName>
                                        </p:attrNameLst>
                                      </p:cBhvr>
                                      <p:to>
                                        <p:strVal val="visible"/>
                                      </p:to>
                                    </p:set>
                                    <p:animEffect filter="fade" transition="in">
                                      <p:cBhvr>
                                        <p:cTn dur="500" id="41"/>
                                        <p:tgtEl>
                                          <p:spTgt spid="13"/>
                                        </p:tgtEl>
                                      </p:cBhvr>
                                    </p:animEffect>
                                    <p:anim calcmode="lin" valueType="num">
                                      <p:cBhvr>
                                        <p:cTn dur="500" fill="hold" id="42"/>
                                        <p:tgtEl>
                                          <p:spTgt spid="13"/>
                                        </p:tgtEl>
                                        <p:attrNameLst>
                                          <p:attrName>ppt_w</p:attrName>
                                        </p:attrNameLst>
                                      </p:cBhvr>
                                      <p:tavLst>
                                        <p:tav fmla="#ppt_w*sin(2.5*pi*$)" tm="0">
                                          <p:val>
                                            <p:fltVal val="0"/>
                                          </p:val>
                                        </p:tav>
                                        <p:tav tm="100000">
                                          <p:val>
                                            <p:fltVal val="1"/>
                                          </p:val>
                                        </p:tav>
                                      </p:tavLst>
                                    </p:anim>
                                    <p:anim calcmode="lin" valueType="num">
                                      <p:cBhvr>
                                        <p:cTn dur="500" fill="hold" id="43"/>
                                        <p:tgtEl>
                                          <p:spTgt spid="13"/>
                                        </p:tgtEl>
                                        <p:attrNameLst>
                                          <p:attrName>ppt_h</p:attrName>
                                        </p:attrNameLst>
                                      </p:cBhvr>
                                      <p:tavLst>
                                        <p:tav tm="0">
                                          <p:val>
                                            <p:strVal val="#ppt_h"/>
                                          </p:val>
                                        </p:tav>
                                        <p:tav tm="100000">
                                          <p:val>
                                            <p:strVal val="#ppt_h"/>
                                          </p:val>
                                        </p:tav>
                                      </p:tavLst>
                                    </p:anim>
                                  </p:childTnLst>
                                </p:cTn>
                              </p:par>
                              <p:par>
                                <p:cTn fill="hold" grpId="1" id="44" nodeType="withEffect" presetClass="emph" presetID="6" presetSubtype="0">
                                  <p:stCondLst>
                                    <p:cond delay="0"/>
                                  </p:stCondLst>
                                  <p:iterate type="lt">
                                    <p:tmPct val="0"/>
                                  </p:iterate>
                                  <p:childTnLst>
                                    <p:animScale>
                                      <p:cBhvr>
                                        <p:cTn dur="100" fill="hold" id="45"/>
                                        <p:tgtEl>
                                          <p:spTgt spid="13"/>
                                        </p:tgtEl>
                                      </p:cBhvr>
                                      <p:by x="500000" y="500000"/>
                                    </p:animScale>
                                  </p:childTnLst>
                                </p:cTn>
                              </p:par>
                              <p:par>
                                <p:cTn fill="hold" grpId="2" id="46" nodeType="withEffect" presetClass="emph" presetID="6" presetSubtype="0">
                                  <p:stCondLst>
                                    <p:cond delay="100"/>
                                  </p:stCondLst>
                                  <p:iterate type="lt">
                                    <p:tmPct val="15000"/>
                                  </p:iterate>
                                  <p:childTnLst>
                                    <p:animScale>
                                      <p:cBhvr>
                                        <p:cTn dur="500" fill="hold" id="47"/>
                                        <p:tgtEl>
                                          <p:spTgt spid="13"/>
                                        </p:tgtEl>
                                      </p:cBhvr>
                                      <p:by x="20000" y="20000"/>
                                    </p:animScale>
                                  </p:childTnLst>
                                </p:cTn>
                              </p:par>
                            </p:childTnLst>
                          </p:cTn>
                        </p:par>
                        <p:par>
                          <p:cTn fill="hold" id="48" nodeType="afterGroup">
                            <p:stCondLst>
                              <p:cond delay="3700"/>
                            </p:stCondLst>
                            <p:childTnLst>
                              <p:par>
                                <p:cTn fill="hold" id="49" nodeType="afterEffect" presetClass="entr" presetID="16" presetSubtype="37">
                                  <p:stCondLst>
                                    <p:cond delay="0"/>
                                  </p:stCondLst>
                                  <p:childTnLst>
                                    <p:set>
                                      <p:cBhvr>
                                        <p:cTn dur="1" fill="hold" id="50">
                                          <p:stCondLst>
                                            <p:cond delay="0"/>
                                          </p:stCondLst>
                                        </p:cTn>
                                        <p:tgtEl>
                                          <p:spTgt spid="12"/>
                                        </p:tgtEl>
                                        <p:attrNameLst>
                                          <p:attrName>style.visibility</p:attrName>
                                        </p:attrNameLst>
                                      </p:cBhvr>
                                      <p:to>
                                        <p:strVal val="visible"/>
                                      </p:to>
                                    </p:set>
                                    <p:animEffect filter="barn(outVertical)" transition="in">
                                      <p:cBhvr>
                                        <p:cTn dur="500" id="51"/>
                                        <p:tgtEl>
                                          <p:spTgt spid="12"/>
                                        </p:tgtEl>
                                      </p:cBhvr>
                                    </p:animEffect>
                                  </p:childTnLst>
                                </p:cTn>
                              </p:par>
                            </p:childTnLst>
                          </p:cTn>
                        </p:par>
                        <p:par>
                          <p:cTn fill="hold" id="52" nodeType="afterGroup">
                            <p:stCondLst>
                              <p:cond delay="4200"/>
                            </p:stCondLst>
                            <p:childTnLst>
                              <p:par>
                                <p:cTn fill="hold" grpId="0" id="53" nodeType="afterEffect" presetClass="entr" presetID="10"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childTnLst>
                                </p:cTn>
                              </p:par>
                            </p:childTnLst>
                          </p:cTn>
                        </p:par>
                        <p:par>
                          <p:cTn fill="hold" id="56" nodeType="afterGroup">
                            <p:stCondLst>
                              <p:cond delay="4700"/>
                            </p:stCondLst>
                            <p:childTnLst>
                              <p:par>
                                <p:cTn fill="hold" grpId="0" id="57" nodeType="afterEffect" presetClass="entr" presetID="45" presetSubtype="0">
                                  <p:stCondLst>
                                    <p:cond delay="0"/>
                                  </p:stCondLst>
                                  <p:iterate type="lt">
                                    <p:tmPct val="20000"/>
                                  </p:iterate>
                                  <p:childTnLst>
                                    <p:set>
                                      <p:cBhvr>
                                        <p:cTn dur="1" fill="hold" id="58">
                                          <p:stCondLst>
                                            <p:cond delay="0"/>
                                          </p:stCondLst>
                                        </p:cTn>
                                        <p:tgtEl>
                                          <p:spTgt spid="16"/>
                                        </p:tgtEl>
                                        <p:attrNameLst>
                                          <p:attrName>style.visibility</p:attrName>
                                        </p:attrNameLst>
                                      </p:cBhvr>
                                      <p:to>
                                        <p:strVal val="visible"/>
                                      </p:to>
                                    </p:set>
                                    <p:animEffect filter="fade" transition="in">
                                      <p:cBhvr>
                                        <p:cTn dur="500" id="59"/>
                                        <p:tgtEl>
                                          <p:spTgt spid="16"/>
                                        </p:tgtEl>
                                      </p:cBhvr>
                                    </p:animEffect>
                                    <p:anim calcmode="lin" valueType="num">
                                      <p:cBhvr>
                                        <p:cTn dur="500" fill="hold" id="60"/>
                                        <p:tgtEl>
                                          <p:spTgt spid="16"/>
                                        </p:tgtEl>
                                        <p:attrNameLst>
                                          <p:attrName>ppt_w</p:attrName>
                                        </p:attrNameLst>
                                      </p:cBhvr>
                                      <p:tavLst>
                                        <p:tav fmla="#ppt_w*sin(2.5*pi*$)" tm="0">
                                          <p:val>
                                            <p:fltVal val="0"/>
                                          </p:val>
                                        </p:tav>
                                        <p:tav tm="100000">
                                          <p:val>
                                            <p:fltVal val="1"/>
                                          </p:val>
                                        </p:tav>
                                      </p:tavLst>
                                    </p:anim>
                                    <p:anim calcmode="lin" valueType="num">
                                      <p:cBhvr>
                                        <p:cTn dur="500" fill="hold" id="61"/>
                                        <p:tgtEl>
                                          <p:spTgt spid="16"/>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5200"/>
                            </p:stCondLst>
                            <p:childTnLst>
                              <p:par>
                                <p:cTn fill="hold" grpId="0" id="63" nodeType="afterEffect" presetClass="entr" presetID="45" presetSubtype="0">
                                  <p:stCondLst>
                                    <p:cond delay="100"/>
                                  </p:stCondLst>
                                  <p:iterate type="lt">
                                    <p:tmPct val="15000"/>
                                  </p:iterate>
                                  <p:childTnLst>
                                    <p:set>
                                      <p:cBhvr>
                                        <p:cTn dur="1" fill="hold" id="64">
                                          <p:stCondLst>
                                            <p:cond delay="0"/>
                                          </p:stCondLst>
                                        </p:cTn>
                                        <p:tgtEl>
                                          <p:spTgt spid="19"/>
                                        </p:tgtEl>
                                        <p:attrNameLst>
                                          <p:attrName>style.visibility</p:attrName>
                                        </p:attrNameLst>
                                      </p:cBhvr>
                                      <p:to>
                                        <p:strVal val="visible"/>
                                      </p:to>
                                    </p:set>
                                    <p:animEffect filter="fade" transition="in">
                                      <p:cBhvr>
                                        <p:cTn dur="500" id="65"/>
                                        <p:tgtEl>
                                          <p:spTgt spid="19"/>
                                        </p:tgtEl>
                                      </p:cBhvr>
                                    </p:animEffect>
                                    <p:anim calcmode="lin" valueType="num">
                                      <p:cBhvr>
                                        <p:cTn dur="500" fill="hold" id="66"/>
                                        <p:tgtEl>
                                          <p:spTgt spid="19"/>
                                        </p:tgtEl>
                                        <p:attrNameLst>
                                          <p:attrName>ppt_w</p:attrName>
                                        </p:attrNameLst>
                                      </p:cBhvr>
                                      <p:tavLst>
                                        <p:tav fmla="#ppt_w*sin(2.5*pi*$)" tm="0">
                                          <p:val>
                                            <p:fltVal val="0"/>
                                          </p:val>
                                        </p:tav>
                                        <p:tav tm="100000">
                                          <p:val>
                                            <p:fltVal val="1"/>
                                          </p:val>
                                        </p:tav>
                                      </p:tavLst>
                                    </p:anim>
                                    <p:anim calcmode="lin" valueType="num">
                                      <p:cBhvr>
                                        <p:cTn dur="500" fill="hold" id="67"/>
                                        <p:tgtEl>
                                          <p:spTgt spid="19"/>
                                        </p:tgtEl>
                                        <p:attrNameLst>
                                          <p:attrName>ppt_h</p:attrName>
                                        </p:attrNameLst>
                                      </p:cBhvr>
                                      <p:tavLst>
                                        <p:tav tm="0">
                                          <p:val>
                                            <p:strVal val="#ppt_h"/>
                                          </p:val>
                                        </p:tav>
                                        <p:tav tm="100000">
                                          <p:val>
                                            <p:strVal val="#ppt_h"/>
                                          </p:val>
                                        </p:tav>
                                      </p:tavLst>
                                    </p:anim>
                                  </p:childTnLst>
                                </p:cTn>
                              </p:par>
                              <p:par>
                                <p:cTn fill="hold" grpId="1" id="68" nodeType="withEffect" presetClass="emph" presetID="6" presetSubtype="0">
                                  <p:stCondLst>
                                    <p:cond delay="0"/>
                                  </p:stCondLst>
                                  <p:iterate type="lt">
                                    <p:tmPct val="0"/>
                                  </p:iterate>
                                  <p:childTnLst>
                                    <p:animScale>
                                      <p:cBhvr>
                                        <p:cTn dur="100" fill="hold" id="69"/>
                                        <p:tgtEl>
                                          <p:spTgt spid="19"/>
                                        </p:tgtEl>
                                      </p:cBhvr>
                                      <p:by x="500000" y="500000"/>
                                    </p:animScale>
                                  </p:childTnLst>
                                </p:cTn>
                              </p:par>
                              <p:par>
                                <p:cTn fill="hold" grpId="2" id="70" nodeType="withEffect" presetClass="emph" presetID="6" presetSubtype="0">
                                  <p:stCondLst>
                                    <p:cond delay="100"/>
                                  </p:stCondLst>
                                  <p:iterate type="lt">
                                    <p:tmPct val="15000"/>
                                  </p:iterate>
                                  <p:childTnLst>
                                    <p:animScale>
                                      <p:cBhvr>
                                        <p:cTn dur="500" fill="hold" id="71"/>
                                        <p:tgtEl>
                                          <p:spTgt spid="19"/>
                                        </p:tgtEl>
                                      </p:cBhvr>
                                      <p:by x="20000" y="20000"/>
                                    </p:animScale>
                                  </p:childTnLst>
                                </p:cTn>
                              </p:par>
                            </p:childTnLst>
                          </p:cTn>
                        </p:par>
                        <p:par>
                          <p:cTn fill="hold" id="72" nodeType="afterGroup">
                            <p:stCondLst>
                              <p:cond delay="5800"/>
                            </p:stCondLst>
                            <p:childTnLst>
                              <p:par>
                                <p:cTn fill="hold" id="73" nodeType="afterEffect" presetClass="entr" presetID="16" presetSubtype="37">
                                  <p:stCondLst>
                                    <p:cond delay="0"/>
                                  </p:stCondLst>
                                  <p:childTnLst>
                                    <p:set>
                                      <p:cBhvr>
                                        <p:cTn dur="1" fill="hold" id="74">
                                          <p:stCondLst>
                                            <p:cond delay="0"/>
                                          </p:stCondLst>
                                        </p:cTn>
                                        <p:tgtEl>
                                          <p:spTgt spid="18"/>
                                        </p:tgtEl>
                                        <p:attrNameLst>
                                          <p:attrName>style.visibility</p:attrName>
                                        </p:attrNameLst>
                                      </p:cBhvr>
                                      <p:to>
                                        <p:strVal val="visible"/>
                                      </p:to>
                                    </p:set>
                                    <p:animEffect filter="barn(outVertical)" transition="in">
                                      <p:cBhvr>
                                        <p:cTn dur="500" id="75"/>
                                        <p:tgtEl>
                                          <p:spTgt spid="18"/>
                                        </p:tgtEl>
                                      </p:cBhvr>
                                    </p:animEffect>
                                  </p:childTnLst>
                                </p:cTn>
                              </p:par>
                            </p:childTnLst>
                          </p:cTn>
                        </p:par>
                        <p:par>
                          <p:cTn fill="hold" id="76" nodeType="afterGroup">
                            <p:stCondLst>
                              <p:cond delay="6300"/>
                            </p:stCondLst>
                            <p:childTnLst>
                              <p:par>
                                <p:cTn fill="hold" grpId="0" id="77" nodeType="afterEffect" presetClass="entr" presetID="10" presetSubtype="0">
                                  <p:stCondLst>
                                    <p:cond delay="0"/>
                                  </p:stCondLst>
                                  <p:childTnLst>
                                    <p:set>
                                      <p:cBhvr>
                                        <p:cTn dur="1" fill="hold" id="78">
                                          <p:stCondLst>
                                            <p:cond delay="0"/>
                                          </p:stCondLst>
                                        </p:cTn>
                                        <p:tgtEl>
                                          <p:spTgt spid="20"/>
                                        </p:tgtEl>
                                        <p:attrNameLst>
                                          <p:attrName>style.visibility</p:attrName>
                                        </p:attrNameLst>
                                      </p:cBhvr>
                                      <p:to>
                                        <p:strVal val="visible"/>
                                      </p:to>
                                    </p:set>
                                    <p:animEffect filter="fade" transition="in">
                                      <p:cBhvr>
                                        <p:cTn dur="500" id="79"/>
                                        <p:tgtEl>
                                          <p:spTgt spid="20"/>
                                        </p:tgtEl>
                                      </p:cBhvr>
                                    </p:animEffect>
                                  </p:childTnLst>
                                </p:cTn>
                              </p:par>
                            </p:childTnLst>
                          </p:cTn>
                        </p:par>
                        <p:par>
                          <p:cTn fill="hold" id="80" nodeType="afterGroup">
                            <p:stCondLst>
                              <p:cond delay="6800"/>
                            </p:stCondLst>
                            <p:childTnLst>
                              <p:par>
                                <p:cTn fill="hold" grpId="0" id="81" nodeType="afterEffect" presetClass="entr" presetID="45" presetSubtype="0">
                                  <p:stCondLst>
                                    <p:cond delay="0"/>
                                  </p:stCondLst>
                                  <p:iterate type="lt">
                                    <p:tmPct val="20000"/>
                                  </p:iterate>
                                  <p:childTnLst>
                                    <p:set>
                                      <p:cBhvr>
                                        <p:cTn dur="1" fill="hold" id="82">
                                          <p:stCondLst>
                                            <p:cond delay="0"/>
                                          </p:stCondLst>
                                        </p:cTn>
                                        <p:tgtEl>
                                          <p:spTgt spid="21"/>
                                        </p:tgtEl>
                                        <p:attrNameLst>
                                          <p:attrName>style.visibility</p:attrName>
                                        </p:attrNameLst>
                                      </p:cBhvr>
                                      <p:to>
                                        <p:strVal val="visible"/>
                                      </p:to>
                                    </p:set>
                                    <p:animEffect filter="fade" transition="in">
                                      <p:cBhvr>
                                        <p:cTn dur="500" id="83"/>
                                        <p:tgtEl>
                                          <p:spTgt spid="21"/>
                                        </p:tgtEl>
                                      </p:cBhvr>
                                    </p:animEffect>
                                    <p:anim calcmode="lin" valueType="num">
                                      <p:cBhvr>
                                        <p:cTn dur="500" fill="hold" id="84"/>
                                        <p:tgtEl>
                                          <p:spTgt spid="21"/>
                                        </p:tgtEl>
                                        <p:attrNameLst>
                                          <p:attrName>ppt_w</p:attrName>
                                        </p:attrNameLst>
                                      </p:cBhvr>
                                      <p:tavLst>
                                        <p:tav fmla="#ppt_w*sin(2.5*pi*$)" tm="0">
                                          <p:val>
                                            <p:fltVal val="0"/>
                                          </p:val>
                                        </p:tav>
                                        <p:tav tm="100000">
                                          <p:val>
                                            <p:fltVal val="1"/>
                                          </p:val>
                                        </p:tav>
                                      </p:tavLst>
                                    </p:anim>
                                    <p:anim calcmode="lin" valueType="num">
                                      <p:cBhvr>
                                        <p:cTn dur="500" fill="hold" id="85"/>
                                        <p:tgtEl>
                                          <p:spTgt spid="21"/>
                                        </p:tgtEl>
                                        <p:attrNameLst>
                                          <p:attrName>ppt_h</p:attrName>
                                        </p:attrNameLst>
                                      </p:cBhvr>
                                      <p:tavLst>
                                        <p:tav tm="0">
                                          <p:val>
                                            <p:strVal val="#ppt_h"/>
                                          </p:val>
                                        </p:tav>
                                        <p:tav tm="100000">
                                          <p:val>
                                            <p:strVal val="#ppt_h"/>
                                          </p:val>
                                        </p:tav>
                                      </p:tavLst>
                                    </p:anim>
                                  </p:childTnLst>
                                </p:cTn>
                              </p:par>
                            </p:childTnLst>
                          </p:cTn>
                        </p:par>
                        <p:par>
                          <p:cTn fill="hold" id="86" nodeType="afterGroup">
                            <p:stCondLst>
                              <p:cond delay="7300"/>
                            </p:stCondLst>
                            <p:childTnLst>
                              <p:par>
                                <p:cTn fill="hold" grpId="0" id="87" nodeType="afterEffect" presetClass="entr" presetID="45" presetSubtype="0">
                                  <p:stCondLst>
                                    <p:cond delay="100"/>
                                  </p:stCondLst>
                                  <p:iterate type="lt">
                                    <p:tmPct val="15000"/>
                                  </p:iterate>
                                  <p:childTnLst>
                                    <p:set>
                                      <p:cBhvr>
                                        <p:cTn dur="1" fill="hold" id="88">
                                          <p:stCondLst>
                                            <p:cond delay="0"/>
                                          </p:stCondLst>
                                        </p:cTn>
                                        <p:tgtEl>
                                          <p:spTgt spid="23"/>
                                        </p:tgtEl>
                                        <p:attrNameLst>
                                          <p:attrName>style.visibility</p:attrName>
                                        </p:attrNameLst>
                                      </p:cBhvr>
                                      <p:to>
                                        <p:strVal val="visible"/>
                                      </p:to>
                                    </p:set>
                                    <p:animEffect filter="fade" transition="in">
                                      <p:cBhvr>
                                        <p:cTn dur="500" id="89"/>
                                        <p:tgtEl>
                                          <p:spTgt spid="23"/>
                                        </p:tgtEl>
                                      </p:cBhvr>
                                    </p:animEffect>
                                    <p:anim calcmode="lin" valueType="num">
                                      <p:cBhvr>
                                        <p:cTn dur="500" fill="hold" id="90"/>
                                        <p:tgtEl>
                                          <p:spTgt spid="23"/>
                                        </p:tgtEl>
                                        <p:attrNameLst>
                                          <p:attrName>ppt_w</p:attrName>
                                        </p:attrNameLst>
                                      </p:cBhvr>
                                      <p:tavLst>
                                        <p:tav fmla="#ppt_w*sin(2.5*pi*$)" tm="0">
                                          <p:val>
                                            <p:fltVal val="0"/>
                                          </p:val>
                                        </p:tav>
                                        <p:tav tm="100000">
                                          <p:val>
                                            <p:fltVal val="1"/>
                                          </p:val>
                                        </p:tav>
                                      </p:tavLst>
                                    </p:anim>
                                    <p:anim calcmode="lin" valueType="num">
                                      <p:cBhvr>
                                        <p:cTn dur="500" fill="hold" id="91"/>
                                        <p:tgtEl>
                                          <p:spTgt spid="23"/>
                                        </p:tgtEl>
                                        <p:attrNameLst>
                                          <p:attrName>ppt_h</p:attrName>
                                        </p:attrNameLst>
                                      </p:cBhvr>
                                      <p:tavLst>
                                        <p:tav tm="0">
                                          <p:val>
                                            <p:strVal val="#ppt_h"/>
                                          </p:val>
                                        </p:tav>
                                        <p:tav tm="100000">
                                          <p:val>
                                            <p:strVal val="#ppt_h"/>
                                          </p:val>
                                        </p:tav>
                                      </p:tavLst>
                                    </p:anim>
                                  </p:childTnLst>
                                </p:cTn>
                              </p:par>
                              <p:par>
                                <p:cTn fill="hold" grpId="1" id="92" nodeType="withEffect" presetClass="emph" presetID="6" presetSubtype="0">
                                  <p:stCondLst>
                                    <p:cond delay="0"/>
                                  </p:stCondLst>
                                  <p:iterate type="lt">
                                    <p:tmPct val="0"/>
                                  </p:iterate>
                                  <p:childTnLst>
                                    <p:animScale>
                                      <p:cBhvr>
                                        <p:cTn dur="100" fill="hold" id="93"/>
                                        <p:tgtEl>
                                          <p:spTgt spid="23"/>
                                        </p:tgtEl>
                                      </p:cBhvr>
                                      <p:by x="500000" y="500000"/>
                                    </p:animScale>
                                  </p:childTnLst>
                                </p:cTn>
                              </p:par>
                              <p:par>
                                <p:cTn fill="hold" grpId="2" id="94" nodeType="withEffect" presetClass="emph" presetID="6" presetSubtype="0">
                                  <p:stCondLst>
                                    <p:cond delay="100"/>
                                  </p:stCondLst>
                                  <p:iterate type="lt">
                                    <p:tmPct val="15000"/>
                                  </p:iterate>
                                  <p:childTnLst>
                                    <p:animScale>
                                      <p:cBhvr>
                                        <p:cTn dur="500" fill="hold" id="95"/>
                                        <p:tgtEl>
                                          <p:spTgt spid="23"/>
                                        </p:tgtEl>
                                      </p:cBhvr>
                                      <p:by x="20000" y="20000"/>
                                    </p:animScale>
                                  </p:childTnLst>
                                </p:cTn>
                              </p:par>
                            </p:childTnLst>
                          </p:cTn>
                        </p:par>
                        <p:par>
                          <p:cTn fill="hold" id="96" nodeType="afterGroup">
                            <p:stCondLst>
                              <p:cond delay="7900"/>
                            </p:stCondLst>
                            <p:childTnLst>
                              <p:par>
                                <p:cTn fill="hold" id="97" nodeType="afterEffect" presetClass="entr" presetID="16" presetSubtype="37">
                                  <p:stCondLst>
                                    <p:cond delay="0"/>
                                  </p:stCondLst>
                                  <p:childTnLst>
                                    <p:set>
                                      <p:cBhvr>
                                        <p:cTn dur="1" fill="hold" id="98">
                                          <p:stCondLst>
                                            <p:cond delay="0"/>
                                          </p:stCondLst>
                                        </p:cTn>
                                        <p:tgtEl>
                                          <p:spTgt spid="22"/>
                                        </p:tgtEl>
                                        <p:attrNameLst>
                                          <p:attrName>style.visibility</p:attrName>
                                        </p:attrNameLst>
                                      </p:cBhvr>
                                      <p:to>
                                        <p:strVal val="visible"/>
                                      </p:to>
                                    </p:set>
                                    <p:animEffect filter="barn(outVertical)" transition="in">
                                      <p:cBhvr>
                                        <p:cTn dur="500" id="99"/>
                                        <p:tgtEl>
                                          <p:spTgt spid="22"/>
                                        </p:tgtEl>
                                      </p:cBhvr>
                                    </p:animEffect>
                                  </p:childTnLst>
                                </p:cTn>
                              </p:par>
                            </p:childTnLst>
                          </p:cTn>
                        </p:par>
                        <p:par>
                          <p:cTn fill="hold" id="100" nodeType="afterGroup">
                            <p:stCondLst>
                              <p:cond delay="8400"/>
                            </p:stCondLst>
                            <p:childTnLst>
                              <p:par>
                                <p:cTn fill="hold" grpId="0" id="101" nodeType="afterEffect" presetClass="entr" presetID="10" presetSubtype="0">
                                  <p:stCondLst>
                                    <p:cond delay="0"/>
                                  </p:stCondLst>
                                  <p:childTnLst>
                                    <p:set>
                                      <p:cBhvr>
                                        <p:cTn dur="1" fill="hold" id="102">
                                          <p:stCondLst>
                                            <p:cond delay="0"/>
                                          </p:stCondLst>
                                        </p:cTn>
                                        <p:tgtEl>
                                          <p:spTgt spid="24"/>
                                        </p:tgtEl>
                                        <p:attrNameLst>
                                          <p:attrName>style.visibility</p:attrName>
                                        </p:attrNameLst>
                                      </p:cBhvr>
                                      <p:to>
                                        <p:strVal val="visible"/>
                                      </p:to>
                                    </p:set>
                                    <p:animEffect filter="fade" transition="in">
                                      <p:cBhvr>
                                        <p:cTn dur="500" id="10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1" spid="9"/>
      <p:bldP grpId="2" spid="9"/>
      <p:bldP grpId="0" spid="10"/>
      <p:bldP grpId="0" spid="11"/>
      <p:bldP grpId="0" spid="13"/>
      <p:bldP grpId="1" spid="13"/>
      <p:bldP grpId="2" spid="13"/>
      <p:bldP grpId="0" spid="14"/>
      <p:bldP grpId="0" spid="16"/>
      <p:bldP grpId="0" spid="19"/>
      <p:bldP grpId="1" spid="19"/>
      <p:bldP grpId="2" spid="19"/>
      <p:bldP grpId="0" spid="20"/>
      <p:bldP grpId="0" spid="21"/>
      <p:bldP grpId="0" spid="23"/>
      <p:bldP grpId="1" spid="23"/>
      <p:bldP grpId="2"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F01CCF4C-A543-4737-A25B-BA1D306C054E}"/>
              </a:ext>
            </a:extLst>
          </p:cNvPr>
          <p:cNvPicPr>
            <a:picLocks noChangeAspect="1"/>
          </p:cNvPicPr>
          <p:nvPr/>
        </p:nvPicPr>
        <p:blipFill>
          <a:blip r:embed="rId3">
            <a:extLst>
              <a:ext uri="{28A0092B-C50C-407E-A947-70E740481C1C}">
                <a14:useLocalDpi val="0"/>
              </a:ext>
            </a:extLst>
          </a:blip>
          <a:stretch>
            <a:fillRect/>
          </a:stretch>
        </p:blipFill>
        <p:spPr>
          <a:xfrm>
            <a:off x="2195" y="3772554"/>
            <a:ext cx="5551458" cy="2882371"/>
          </a:xfrm>
          <a:prstGeom prst="rect">
            <a:avLst/>
          </a:prstGeom>
        </p:spPr>
      </p:pic>
      <p:grpSp>
        <p:nvGrpSpPr>
          <p:cNvPr id="2" name="组合 1">
            <a:extLst>
              <a:ext uri="{FF2B5EF4-FFF2-40B4-BE49-F238E27FC236}">
                <a16:creationId xmlns:a16="http://schemas.microsoft.com/office/drawing/2014/main" id="{BE34D662-C6F9-4CF4-A772-F567B8961AB1}"/>
              </a:ext>
            </a:extLst>
          </p:cNvPr>
          <p:cNvGrpSpPr/>
          <p:nvPr/>
        </p:nvGrpSpPr>
        <p:grpSpPr>
          <a:xfrm>
            <a:off x="2142612" y="1831572"/>
            <a:ext cx="2725426" cy="1578601"/>
            <a:chOff x="1893185" y="1506846"/>
            <a:chExt cx="2725426" cy="1578601"/>
          </a:xfrm>
        </p:grpSpPr>
        <p:grpSp>
          <p:nvGrpSpPr>
            <p:cNvPr id="6" name="组合 5">
              <a:extLst>
                <a:ext uri="{FF2B5EF4-FFF2-40B4-BE49-F238E27FC236}">
                  <a16:creationId xmlns:a16="http://schemas.microsoft.com/office/drawing/2014/main" id="{331EE594-8CED-4368-A1C0-CE55A4FD9861}"/>
                </a:ext>
              </a:extLst>
            </p:cNvPr>
            <p:cNvGrpSpPr/>
            <p:nvPr/>
          </p:nvGrpSpPr>
          <p:grpSpPr>
            <a:xfrm>
              <a:off x="1893185" y="1506846"/>
              <a:ext cx="2725426" cy="1578601"/>
              <a:chOff x="1392826" y="1023612"/>
              <a:chExt cx="2725426" cy="1578601"/>
            </a:xfrm>
          </p:grpSpPr>
          <p:sp>
            <p:nvSpPr>
              <p:cNvPr id="7" name="文本框 6">
                <a:extLst>
                  <a:ext uri="{FF2B5EF4-FFF2-40B4-BE49-F238E27FC236}">
                    <a16:creationId xmlns:a16="http://schemas.microsoft.com/office/drawing/2014/main" id="{8CD954F9-EC90-45BB-BB16-4C073FEDD7C2}"/>
                  </a:ext>
                </a:extLst>
              </p:cNvPr>
              <p:cNvSpPr txBox="1"/>
              <p:nvPr/>
            </p:nvSpPr>
            <p:spPr>
              <a:xfrm>
                <a:off x="1392827" y="1955882"/>
                <a:ext cx="2011680" cy="640080"/>
              </a:xfrm>
              <a:prstGeom prst="rect">
                <a:avLst/>
              </a:prstGeom>
              <a:noFill/>
            </p:spPr>
            <p:txBody>
              <a:bodyPr rtlCol="0" wrap="none">
                <a:spAutoFit/>
                <a:scene3d>
                  <a:camera prst="orthographicFront"/>
                  <a:lightRig dir="t" rig="threePt"/>
                </a:scene3d>
                <a:sp3d contourW="12700"/>
              </a:bodyPr>
              <a:lstStyle/>
              <a:p>
                <a:r>
                  <a:rPr altLang="zh-CN" lang="en-US" sz="3600">
                    <a:ln w="190500">
                      <a:solidFill>
                        <a:srgbClr val="0070C0"/>
                      </a:solidFill>
                    </a:ln>
                    <a:solidFill>
                      <a:srgbClr val="2D3C65"/>
                    </a:solidFill>
                    <a:latin charset="-122" panose="02010600030101010101" pitchFamily="2" typeface="锐字真言体免费商用"/>
                    <a:ea charset="-122" panose="02010600030101010101" pitchFamily="2" typeface="锐字真言体免费商用"/>
                    <a:cs typeface="+mn-ea"/>
                    <a:sym typeface="+mn-lt"/>
                  </a:rPr>
                  <a:t>CONTENTS</a:t>
                </a:r>
              </a:p>
            </p:txBody>
          </p:sp>
          <p:sp>
            <p:nvSpPr>
              <p:cNvPr id="8" name="文本框 7">
                <a:extLst>
                  <a:ext uri="{FF2B5EF4-FFF2-40B4-BE49-F238E27FC236}">
                    <a16:creationId xmlns:a16="http://schemas.microsoft.com/office/drawing/2014/main" id="{62F3C6FC-32EB-4C13-8357-CB2BEFE4B3DB}"/>
                  </a:ext>
                </a:extLst>
              </p:cNvPr>
              <p:cNvSpPr txBox="1"/>
              <p:nvPr/>
            </p:nvSpPr>
            <p:spPr>
              <a:xfrm>
                <a:off x="1863857" y="1023612"/>
                <a:ext cx="1706880" cy="1005840"/>
              </a:xfrm>
              <a:prstGeom prst="rect">
                <a:avLst/>
              </a:prstGeom>
              <a:noFill/>
            </p:spPr>
            <p:txBody>
              <a:bodyPr rtlCol="0" wrap="none">
                <a:spAutoFit/>
                <a:scene3d>
                  <a:camera prst="orthographicFront"/>
                  <a:lightRig dir="t" rig="threePt"/>
                </a:scene3d>
                <a:sp3d contourW="12700"/>
              </a:bodyPr>
              <a:lstStyle/>
              <a:p>
                <a:r>
                  <a:rPr altLang="en-US" lang="zh-CN" sz="6000">
                    <a:ln w="190500">
                      <a:solidFill>
                        <a:srgbClr val="0070C0"/>
                      </a:solidFill>
                    </a:ln>
                    <a:solidFill>
                      <a:srgbClr val="2D3C65"/>
                    </a:solidFill>
                    <a:latin charset="-122" panose="02010600030101010101" pitchFamily="2" typeface="锐字真言体免费商用"/>
                    <a:ea charset="-122" panose="02010600030101010101" pitchFamily="2" typeface="锐字真言体免费商用"/>
                    <a:cs typeface="+mn-ea"/>
                    <a:sym typeface="+mn-lt"/>
                  </a:rPr>
                  <a:t>目录</a:t>
                </a:r>
              </a:p>
            </p:txBody>
          </p:sp>
        </p:grpSp>
        <p:grpSp>
          <p:nvGrpSpPr>
            <p:cNvPr id="9" name="组合 8">
              <a:extLst>
                <a:ext uri="{FF2B5EF4-FFF2-40B4-BE49-F238E27FC236}">
                  <a16:creationId xmlns:a16="http://schemas.microsoft.com/office/drawing/2014/main" id="{B1473E6D-6B8D-4634-BE93-EF66A69F32DD}"/>
                </a:ext>
              </a:extLst>
            </p:cNvPr>
            <p:cNvGrpSpPr/>
            <p:nvPr/>
          </p:nvGrpSpPr>
          <p:grpSpPr>
            <a:xfrm>
              <a:off x="1893185" y="1506846"/>
              <a:ext cx="2725426" cy="1578601"/>
              <a:chOff x="1392826" y="1023612"/>
              <a:chExt cx="2725426" cy="1578601"/>
            </a:xfrm>
          </p:grpSpPr>
          <p:sp>
            <p:nvSpPr>
              <p:cNvPr id="10" name="文本框 9">
                <a:extLst>
                  <a:ext uri="{FF2B5EF4-FFF2-40B4-BE49-F238E27FC236}">
                    <a16:creationId xmlns:a16="http://schemas.microsoft.com/office/drawing/2014/main" id="{67849615-66FE-409D-B6EA-A267DAD27D94}"/>
                  </a:ext>
                </a:extLst>
              </p:cNvPr>
              <p:cNvSpPr txBox="1"/>
              <p:nvPr/>
            </p:nvSpPr>
            <p:spPr>
              <a:xfrm>
                <a:off x="1392827" y="1955882"/>
                <a:ext cx="2011680" cy="640080"/>
              </a:xfrm>
              <a:prstGeom prst="rect">
                <a:avLst/>
              </a:prstGeom>
              <a:noFill/>
            </p:spPr>
            <p:txBody>
              <a:bodyPr rtlCol="0" wrap="none">
                <a:spAutoFit/>
                <a:scene3d>
                  <a:camera prst="orthographicFront"/>
                  <a:lightRig dir="t" rig="threePt"/>
                </a:scene3d>
                <a:sp3d contourW="12700"/>
              </a:bodyPr>
              <a:lstStyle/>
              <a:p>
                <a:r>
                  <a:rPr altLang="zh-CN" lang="en-US" sz="36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CONTENTS</a:t>
                </a:r>
              </a:p>
            </p:txBody>
          </p:sp>
          <p:sp>
            <p:nvSpPr>
              <p:cNvPr id="11" name="文本框 10">
                <a:extLst>
                  <a:ext uri="{FF2B5EF4-FFF2-40B4-BE49-F238E27FC236}">
                    <a16:creationId xmlns:a16="http://schemas.microsoft.com/office/drawing/2014/main" id="{BC1A57FA-51EE-4232-8AB1-8B7D2E72BE1E}"/>
                  </a:ext>
                </a:extLst>
              </p:cNvPr>
              <p:cNvSpPr txBox="1"/>
              <p:nvPr/>
            </p:nvSpPr>
            <p:spPr>
              <a:xfrm>
                <a:off x="1863857" y="1023612"/>
                <a:ext cx="1706880" cy="1005840"/>
              </a:xfrm>
              <a:prstGeom prst="rect">
                <a:avLst/>
              </a:prstGeom>
              <a:noFill/>
            </p:spPr>
            <p:txBody>
              <a:bodyPr rtlCol="0" wrap="none">
                <a:spAutoFit/>
                <a:scene3d>
                  <a:camera prst="orthographicFront"/>
                  <a:lightRig dir="t" rig="threePt"/>
                </a:scene3d>
                <a:sp3d contourW="12700"/>
              </a:bodyPr>
              <a:lstStyle/>
              <a:p>
                <a:r>
                  <a:rPr altLang="en-US" lang="zh-CN" sz="60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目录</a:t>
                </a:r>
              </a:p>
            </p:txBody>
          </p:sp>
        </p:grpSp>
      </p:grpSp>
      <p:grpSp>
        <p:nvGrpSpPr>
          <p:cNvPr id="52" name="组合 51">
            <a:extLst>
              <a:ext uri="{FF2B5EF4-FFF2-40B4-BE49-F238E27FC236}">
                <a16:creationId xmlns:a16="http://schemas.microsoft.com/office/drawing/2014/main" id="{B84F5F14-7A03-42DC-B165-7C757A3E87A9}"/>
              </a:ext>
            </a:extLst>
          </p:cNvPr>
          <p:cNvGrpSpPr/>
          <p:nvPr/>
        </p:nvGrpSpPr>
        <p:grpSpPr>
          <a:xfrm>
            <a:off x="5833072" y="1284139"/>
            <a:ext cx="5466081" cy="4699173"/>
            <a:chOff x="5833072" y="1284139"/>
            <a:chExt cx="5466081" cy="4699173"/>
          </a:xfrm>
        </p:grpSpPr>
        <p:grpSp>
          <p:nvGrpSpPr>
            <p:cNvPr id="12" name="组合 11">
              <a:extLst>
                <a:ext uri="{FF2B5EF4-FFF2-40B4-BE49-F238E27FC236}">
                  <a16:creationId xmlns:a16="http://schemas.microsoft.com/office/drawing/2014/main" id="{2FFD8D7A-6715-4FBB-9AED-0E2FB6D93C73}"/>
                </a:ext>
              </a:extLst>
            </p:cNvPr>
            <p:cNvGrpSpPr/>
            <p:nvPr/>
          </p:nvGrpSpPr>
          <p:grpSpPr>
            <a:xfrm>
              <a:off x="5833072" y="1284139"/>
              <a:ext cx="5466081" cy="1479703"/>
              <a:chOff x="4168538" y="2214180"/>
              <a:chExt cx="5466081" cy="1479703"/>
            </a:xfrm>
          </p:grpSpPr>
          <p:grpSp>
            <p:nvGrpSpPr>
              <p:cNvPr id="13" name="组合 12">
                <a:extLst>
                  <a:ext uri="{FF2B5EF4-FFF2-40B4-BE49-F238E27FC236}">
                    <a16:creationId xmlns:a16="http://schemas.microsoft.com/office/drawing/2014/main" id="{86D498AC-DA53-4F58-B22A-6B5477CE332C}"/>
                  </a:ext>
                </a:extLst>
              </p:cNvPr>
              <p:cNvGrpSpPr/>
              <p:nvPr/>
            </p:nvGrpSpPr>
            <p:grpSpPr>
              <a:xfrm>
                <a:off x="4941537" y="2338083"/>
                <a:ext cx="4693082" cy="1089530"/>
                <a:chOff x="4763280" y="821308"/>
                <a:chExt cx="2409780" cy="644897"/>
              </a:xfrm>
            </p:grpSpPr>
            <p:sp>
              <p:nvSpPr>
                <p:cNvPr id="15" name="TextBox 40">
                  <a:extLst>
                    <a:ext uri="{FF2B5EF4-FFF2-40B4-BE49-F238E27FC236}">
                      <a16:creationId xmlns:a16="http://schemas.microsoft.com/office/drawing/2014/main" id="{1B73DE15-F56F-4793-A1D5-504A73A33C3A}"/>
                    </a:ext>
                  </a:extLst>
                </p:cNvPr>
                <p:cNvSpPr txBox="1"/>
                <p:nvPr>
                  <p:custDataLst>
                    <p:tags r:id="rId4"/>
                  </p:custDataLst>
                </p:nvPr>
              </p:nvSpPr>
              <p:spPr>
                <a:xfrm>
                  <a:off x="4763281" y="821308"/>
                  <a:ext cx="703262" cy="638660"/>
                </a:xfrm>
                <a:prstGeom prst="rect">
                  <a:avLst/>
                </a:prstGeom>
                <a:noFill/>
              </p:spPr>
              <p:txBody>
                <a:bodyPr>
                  <a:spAutoFit/>
                </a:bodyPr>
                <a:lstStyle/>
                <a:p>
                  <a:pPr algn="ctr">
                    <a:lnSpc>
                      <a:spcPct val="120000"/>
                    </a:lnSpc>
                    <a:defRPr/>
                  </a:pPr>
                  <a:r>
                    <a:rPr b="1" kern="0" lang="en-US" sz="54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01</a:t>
                  </a:r>
                </a:p>
              </p:txBody>
            </p:sp>
            <p:sp>
              <p:nvSpPr>
                <p:cNvPr id="16" name="矩形 15">
                  <a:extLst>
                    <a:ext uri="{FF2B5EF4-FFF2-40B4-BE49-F238E27FC236}">
                      <a16:creationId xmlns:a16="http://schemas.microsoft.com/office/drawing/2014/main" id="{285F9EF0-0489-4C13-848E-64CE5389451D}"/>
                    </a:ext>
                  </a:extLst>
                </p:cNvPr>
                <p:cNvSpPr/>
                <p:nvPr>
                  <p:custDataLst>
                    <p:tags r:id="rId5"/>
                  </p:custDataLst>
                </p:nvPr>
              </p:nvSpPr>
              <p:spPr>
                <a:xfrm>
                  <a:off x="5391052" y="1006118"/>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b="1" lang="zh-CN" sz="36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grpSp>
          <p:pic>
            <p:nvPicPr>
              <p:cNvPr id="14" name="图片 13">
                <a:extLst>
                  <a:ext uri="{FF2B5EF4-FFF2-40B4-BE49-F238E27FC236}">
                    <a16:creationId xmlns:a16="http://schemas.microsoft.com/office/drawing/2014/main" id="{1EE8A0F3-FCD8-4BE3-A19B-8C87931B9156}"/>
                  </a:ext>
                </a:extLst>
              </p:cNvPr>
              <p:cNvPicPr>
                <a:picLocks noChangeAspect="1"/>
              </p:cNvPicPr>
              <p:nvPr/>
            </p:nvPicPr>
            <p:blipFill>
              <a:blip r:embed="rId6">
                <a:extLst>
                  <a:ext uri="{28A0092B-C50C-407E-A947-70E740481C1C}">
                    <a14:useLocalDpi val="0"/>
                  </a:ext>
                </a:extLst>
              </a:blip>
              <a:stretch>
                <a:fillRect/>
              </a:stretch>
            </p:blipFill>
            <p:spPr>
              <a:xfrm>
                <a:off x="4168538" y="2214180"/>
                <a:ext cx="1110471" cy="1479703"/>
              </a:xfrm>
              <a:prstGeom prst="rect">
                <a:avLst/>
              </a:prstGeom>
            </p:spPr>
          </p:pic>
        </p:grpSp>
        <p:grpSp>
          <p:nvGrpSpPr>
            <p:cNvPr id="17" name="组合 16">
              <a:extLst>
                <a:ext uri="{FF2B5EF4-FFF2-40B4-BE49-F238E27FC236}">
                  <a16:creationId xmlns:a16="http://schemas.microsoft.com/office/drawing/2014/main" id="{8ED91A58-DD1D-4993-88FE-F5E9B689E3FE}"/>
                </a:ext>
              </a:extLst>
            </p:cNvPr>
            <p:cNvGrpSpPr/>
            <p:nvPr/>
          </p:nvGrpSpPr>
          <p:grpSpPr>
            <a:xfrm>
              <a:off x="5833072" y="2395557"/>
              <a:ext cx="5466079" cy="1479703"/>
              <a:chOff x="4168538" y="2214180"/>
              <a:chExt cx="5466079" cy="1479703"/>
            </a:xfrm>
          </p:grpSpPr>
          <p:grpSp>
            <p:nvGrpSpPr>
              <p:cNvPr id="18" name="组合 17">
                <a:extLst>
                  <a:ext uri="{FF2B5EF4-FFF2-40B4-BE49-F238E27FC236}">
                    <a16:creationId xmlns:a16="http://schemas.microsoft.com/office/drawing/2014/main" id="{3F4021D8-8F4B-4C3E-A29C-ED9D4D25DDF9}"/>
                  </a:ext>
                </a:extLst>
              </p:cNvPr>
              <p:cNvGrpSpPr/>
              <p:nvPr/>
            </p:nvGrpSpPr>
            <p:grpSpPr>
              <a:xfrm>
                <a:off x="4941537" y="2338083"/>
                <a:ext cx="4693080" cy="1089530"/>
                <a:chOff x="4763280" y="821308"/>
                <a:chExt cx="2409779" cy="644897"/>
              </a:xfrm>
            </p:grpSpPr>
            <p:sp>
              <p:nvSpPr>
                <p:cNvPr id="20" name="TextBox 40">
                  <a:extLst>
                    <a:ext uri="{FF2B5EF4-FFF2-40B4-BE49-F238E27FC236}">
                      <a16:creationId xmlns:a16="http://schemas.microsoft.com/office/drawing/2014/main" id="{9ECEA1A5-9CA6-4D4C-B317-1C6FA859D11C}"/>
                    </a:ext>
                  </a:extLst>
                </p:cNvPr>
                <p:cNvSpPr txBox="1"/>
                <p:nvPr>
                  <p:custDataLst>
                    <p:tags r:id="rId7"/>
                  </p:custDataLst>
                </p:nvPr>
              </p:nvSpPr>
              <p:spPr>
                <a:xfrm>
                  <a:off x="4763281" y="821308"/>
                  <a:ext cx="703262" cy="638660"/>
                </a:xfrm>
                <a:prstGeom prst="rect">
                  <a:avLst/>
                </a:prstGeom>
                <a:noFill/>
              </p:spPr>
              <p:txBody>
                <a:bodyPr>
                  <a:spAutoFit/>
                </a:bodyPr>
                <a:lstStyle/>
                <a:p>
                  <a:pPr algn="ctr">
                    <a:lnSpc>
                      <a:spcPct val="120000"/>
                    </a:lnSpc>
                    <a:defRPr/>
                  </a:pPr>
                  <a:r>
                    <a:rPr b="1" kern="0" lang="en-US" sz="54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02</a:t>
                  </a:r>
                </a:p>
              </p:txBody>
            </p:sp>
            <p:sp>
              <p:nvSpPr>
                <p:cNvPr id="21" name="矩形 20">
                  <a:extLst>
                    <a:ext uri="{FF2B5EF4-FFF2-40B4-BE49-F238E27FC236}">
                      <a16:creationId xmlns:a16="http://schemas.microsoft.com/office/drawing/2014/main" id="{CBEF6428-5F26-450E-B15F-BDEB34425249}"/>
                    </a:ext>
                  </a:extLst>
                </p:cNvPr>
                <p:cNvSpPr/>
                <p:nvPr>
                  <p:custDataLst>
                    <p:tags r:id="rId8"/>
                  </p:custDataLst>
                </p:nvPr>
              </p:nvSpPr>
              <p:spPr>
                <a:xfrm>
                  <a:off x="5391051" y="1021911"/>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b="1" lang="zh-CN" sz="36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grpSp>
          <p:pic>
            <p:nvPicPr>
              <p:cNvPr id="19" name="图片 18">
                <a:extLst>
                  <a:ext uri="{FF2B5EF4-FFF2-40B4-BE49-F238E27FC236}">
                    <a16:creationId xmlns:a16="http://schemas.microsoft.com/office/drawing/2014/main" id="{D97E05B0-E62F-4006-8E67-83C1EE72E4FB}"/>
                  </a:ext>
                </a:extLst>
              </p:cNvPr>
              <p:cNvPicPr>
                <a:picLocks noChangeAspect="1"/>
              </p:cNvPicPr>
              <p:nvPr/>
            </p:nvPicPr>
            <p:blipFill>
              <a:blip r:embed="rId6">
                <a:extLst>
                  <a:ext uri="{28A0092B-C50C-407E-A947-70E740481C1C}">
                    <a14:useLocalDpi val="0"/>
                  </a:ext>
                </a:extLst>
              </a:blip>
              <a:stretch>
                <a:fillRect/>
              </a:stretch>
            </p:blipFill>
            <p:spPr>
              <a:xfrm>
                <a:off x="4168538" y="2214180"/>
                <a:ext cx="1110471" cy="1479703"/>
              </a:xfrm>
              <a:prstGeom prst="rect">
                <a:avLst/>
              </a:prstGeom>
            </p:spPr>
          </p:pic>
        </p:grpSp>
        <p:grpSp>
          <p:nvGrpSpPr>
            <p:cNvPr id="22" name="组合 21">
              <a:extLst>
                <a:ext uri="{FF2B5EF4-FFF2-40B4-BE49-F238E27FC236}">
                  <a16:creationId xmlns:a16="http://schemas.microsoft.com/office/drawing/2014/main" id="{6D4648B7-ABB5-4C10-8221-67B804F88549}"/>
                </a:ext>
              </a:extLst>
            </p:cNvPr>
            <p:cNvGrpSpPr/>
            <p:nvPr/>
          </p:nvGrpSpPr>
          <p:grpSpPr>
            <a:xfrm>
              <a:off x="5833072" y="3398707"/>
              <a:ext cx="5466079" cy="1479703"/>
              <a:chOff x="4168538" y="2214180"/>
              <a:chExt cx="5466079" cy="1479703"/>
            </a:xfrm>
          </p:grpSpPr>
          <p:grpSp>
            <p:nvGrpSpPr>
              <p:cNvPr id="23" name="组合 22">
                <a:extLst>
                  <a:ext uri="{FF2B5EF4-FFF2-40B4-BE49-F238E27FC236}">
                    <a16:creationId xmlns:a16="http://schemas.microsoft.com/office/drawing/2014/main" id="{C301E841-FAE9-412C-B0A8-4E67A002D6D7}"/>
                  </a:ext>
                </a:extLst>
              </p:cNvPr>
              <p:cNvGrpSpPr/>
              <p:nvPr/>
            </p:nvGrpSpPr>
            <p:grpSpPr>
              <a:xfrm>
                <a:off x="4941537" y="2338083"/>
                <a:ext cx="4693080" cy="1089530"/>
                <a:chOff x="4763280" y="821308"/>
                <a:chExt cx="2409779" cy="644897"/>
              </a:xfrm>
            </p:grpSpPr>
            <p:sp>
              <p:nvSpPr>
                <p:cNvPr id="25" name="TextBox 40">
                  <a:extLst>
                    <a:ext uri="{FF2B5EF4-FFF2-40B4-BE49-F238E27FC236}">
                      <a16:creationId xmlns:a16="http://schemas.microsoft.com/office/drawing/2014/main" id="{C8C5B99B-CD6E-4DD0-995A-5ACA1E068B48}"/>
                    </a:ext>
                  </a:extLst>
                </p:cNvPr>
                <p:cNvSpPr txBox="1"/>
                <p:nvPr>
                  <p:custDataLst>
                    <p:tags r:id="rId9"/>
                  </p:custDataLst>
                </p:nvPr>
              </p:nvSpPr>
              <p:spPr>
                <a:xfrm>
                  <a:off x="4763281" y="821308"/>
                  <a:ext cx="703262" cy="638660"/>
                </a:xfrm>
                <a:prstGeom prst="rect">
                  <a:avLst/>
                </a:prstGeom>
                <a:noFill/>
              </p:spPr>
              <p:txBody>
                <a:bodyPr>
                  <a:spAutoFit/>
                </a:bodyPr>
                <a:lstStyle/>
                <a:p>
                  <a:pPr algn="ctr">
                    <a:lnSpc>
                      <a:spcPct val="120000"/>
                    </a:lnSpc>
                    <a:defRPr/>
                  </a:pPr>
                  <a:r>
                    <a:rPr b="1" kern="0" lang="en-US" sz="54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03</a:t>
                  </a:r>
                </a:p>
              </p:txBody>
            </p:sp>
            <p:sp>
              <p:nvSpPr>
                <p:cNvPr id="26" name="矩形 25">
                  <a:extLst>
                    <a:ext uri="{FF2B5EF4-FFF2-40B4-BE49-F238E27FC236}">
                      <a16:creationId xmlns:a16="http://schemas.microsoft.com/office/drawing/2014/main" id="{61578188-64B6-48A4-969E-DCEDEE503FD5}"/>
                    </a:ext>
                  </a:extLst>
                </p:cNvPr>
                <p:cNvSpPr/>
                <p:nvPr>
                  <p:custDataLst>
                    <p:tags r:id="rId10"/>
                  </p:custDataLst>
                </p:nvPr>
              </p:nvSpPr>
              <p:spPr>
                <a:xfrm>
                  <a:off x="5391051" y="1030043"/>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b="1" lang="zh-CN" sz="36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grpSp>
          <p:pic>
            <p:nvPicPr>
              <p:cNvPr id="24" name="图片 23">
                <a:extLst>
                  <a:ext uri="{FF2B5EF4-FFF2-40B4-BE49-F238E27FC236}">
                    <a16:creationId xmlns:a16="http://schemas.microsoft.com/office/drawing/2014/main" id="{36214B37-2A56-4471-BD10-F9474E551C38}"/>
                  </a:ext>
                </a:extLst>
              </p:cNvPr>
              <p:cNvPicPr>
                <a:picLocks noChangeAspect="1"/>
              </p:cNvPicPr>
              <p:nvPr/>
            </p:nvPicPr>
            <p:blipFill>
              <a:blip r:embed="rId6">
                <a:extLst>
                  <a:ext uri="{28A0092B-C50C-407E-A947-70E740481C1C}">
                    <a14:useLocalDpi val="0"/>
                  </a:ext>
                </a:extLst>
              </a:blip>
              <a:stretch>
                <a:fillRect/>
              </a:stretch>
            </p:blipFill>
            <p:spPr>
              <a:xfrm>
                <a:off x="4168538" y="2214180"/>
                <a:ext cx="1110471" cy="1479703"/>
              </a:xfrm>
              <a:prstGeom prst="rect">
                <a:avLst/>
              </a:prstGeom>
            </p:spPr>
          </p:pic>
        </p:grpSp>
        <p:grpSp>
          <p:nvGrpSpPr>
            <p:cNvPr id="27" name="组合 26">
              <a:extLst>
                <a:ext uri="{FF2B5EF4-FFF2-40B4-BE49-F238E27FC236}">
                  <a16:creationId xmlns:a16="http://schemas.microsoft.com/office/drawing/2014/main" id="{43B07A83-FEBC-4097-AA3E-91CAABE7E032}"/>
                </a:ext>
              </a:extLst>
            </p:cNvPr>
            <p:cNvGrpSpPr/>
            <p:nvPr/>
          </p:nvGrpSpPr>
          <p:grpSpPr>
            <a:xfrm>
              <a:off x="5833072" y="4503609"/>
              <a:ext cx="5466079" cy="1479703"/>
              <a:chOff x="4168538" y="2214180"/>
              <a:chExt cx="5466079" cy="1479703"/>
            </a:xfrm>
          </p:grpSpPr>
          <p:grpSp>
            <p:nvGrpSpPr>
              <p:cNvPr id="28" name="组合 27">
                <a:extLst>
                  <a:ext uri="{FF2B5EF4-FFF2-40B4-BE49-F238E27FC236}">
                    <a16:creationId xmlns:a16="http://schemas.microsoft.com/office/drawing/2014/main" id="{DF789173-EB05-4A8A-90EE-C0FEAE7AD608}"/>
                  </a:ext>
                </a:extLst>
              </p:cNvPr>
              <p:cNvGrpSpPr/>
              <p:nvPr/>
            </p:nvGrpSpPr>
            <p:grpSpPr>
              <a:xfrm>
                <a:off x="4941537" y="2338083"/>
                <a:ext cx="4693080" cy="1089530"/>
                <a:chOff x="4763280" y="821308"/>
                <a:chExt cx="2409779" cy="644897"/>
              </a:xfrm>
            </p:grpSpPr>
            <p:sp>
              <p:nvSpPr>
                <p:cNvPr id="30" name="TextBox 40">
                  <a:extLst>
                    <a:ext uri="{FF2B5EF4-FFF2-40B4-BE49-F238E27FC236}">
                      <a16:creationId xmlns:a16="http://schemas.microsoft.com/office/drawing/2014/main" id="{6A39DB12-46E6-4F3D-8817-83EBD076B830}"/>
                    </a:ext>
                  </a:extLst>
                </p:cNvPr>
                <p:cNvSpPr txBox="1"/>
                <p:nvPr>
                  <p:custDataLst>
                    <p:tags r:id="rId11"/>
                  </p:custDataLst>
                </p:nvPr>
              </p:nvSpPr>
              <p:spPr>
                <a:xfrm>
                  <a:off x="4763281" y="821308"/>
                  <a:ext cx="703262" cy="638660"/>
                </a:xfrm>
                <a:prstGeom prst="rect">
                  <a:avLst/>
                </a:prstGeom>
                <a:noFill/>
              </p:spPr>
              <p:txBody>
                <a:bodyPr>
                  <a:spAutoFit/>
                </a:bodyPr>
                <a:lstStyle/>
                <a:p>
                  <a:pPr algn="ctr">
                    <a:lnSpc>
                      <a:spcPct val="120000"/>
                    </a:lnSpc>
                    <a:defRPr/>
                  </a:pPr>
                  <a:r>
                    <a:rPr b="1" kern="0" lang="en-US" sz="54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04</a:t>
                  </a:r>
                </a:p>
              </p:txBody>
            </p:sp>
            <p:sp>
              <p:nvSpPr>
                <p:cNvPr id="31" name="矩形 30">
                  <a:extLst>
                    <a:ext uri="{FF2B5EF4-FFF2-40B4-BE49-F238E27FC236}">
                      <a16:creationId xmlns:a16="http://schemas.microsoft.com/office/drawing/2014/main" id="{56D985BB-F8BE-44D3-AD32-5194145B7EF5}"/>
                    </a:ext>
                  </a:extLst>
                </p:cNvPr>
                <p:cNvSpPr/>
                <p:nvPr>
                  <p:custDataLst>
                    <p:tags r:id="rId12"/>
                  </p:custDataLst>
                </p:nvPr>
              </p:nvSpPr>
              <p:spPr>
                <a:xfrm>
                  <a:off x="5391051" y="1016714"/>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b="1" lang="zh-CN" sz="3600">
                      <a:ln w="127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grpSp>
          <p:pic>
            <p:nvPicPr>
              <p:cNvPr id="29" name="图片 28">
                <a:extLst>
                  <a:ext uri="{FF2B5EF4-FFF2-40B4-BE49-F238E27FC236}">
                    <a16:creationId xmlns:a16="http://schemas.microsoft.com/office/drawing/2014/main" id="{63F09BAC-63B2-4211-A150-DC3A69F08FF3}"/>
                  </a:ext>
                </a:extLst>
              </p:cNvPr>
              <p:cNvPicPr>
                <a:picLocks noChangeAspect="1"/>
              </p:cNvPicPr>
              <p:nvPr/>
            </p:nvPicPr>
            <p:blipFill>
              <a:blip r:embed="rId6">
                <a:extLst>
                  <a:ext uri="{28A0092B-C50C-407E-A947-70E740481C1C}">
                    <a14:useLocalDpi val="0"/>
                  </a:ext>
                </a:extLst>
              </a:blip>
              <a:stretch>
                <a:fillRect/>
              </a:stretch>
            </p:blipFill>
            <p:spPr>
              <a:xfrm>
                <a:off x="4168538" y="2214180"/>
                <a:ext cx="1110471" cy="1479703"/>
              </a:xfrm>
              <a:prstGeom prst="rect">
                <a:avLst/>
              </a:prstGeom>
            </p:spPr>
          </p:pic>
        </p:grpSp>
        <p:grpSp>
          <p:nvGrpSpPr>
            <p:cNvPr id="33" name="组合 32">
              <a:extLst>
                <a:ext uri="{FF2B5EF4-FFF2-40B4-BE49-F238E27FC236}">
                  <a16:creationId xmlns:a16="http://schemas.microsoft.com/office/drawing/2014/main" id="{02826FD2-A131-45E4-9641-2252760E3431}"/>
                </a:ext>
              </a:extLst>
            </p:cNvPr>
            <p:cNvGrpSpPr/>
            <p:nvPr/>
          </p:nvGrpSpPr>
          <p:grpSpPr>
            <a:xfrm>
              <a:off x="6606071" y="1394888"/>
              <a:ext cx="4693082" cy="1089530"/>
              <a:chOff x="4763280" y="821308"/>
              <a:chExt cx="2409780" cy="644897"/>
            </a:xfrm>
          </p:grpSpPr>
          <p:sp>
            <p:nvSpPr>
              <p:cNvPr id="35" name="TextBox 40">
                <a:extLst>
                  <a:ext uri="{FF2B5EF4-FFF2-40B4-BE49-F238E27FC236}">
                    <a16:creationId xmlns:a16="http://schemas.microsoft.com/office/drawing/2014/main" id="{9D3042F3-8976-4FB6-B0E4-F8B2954C31CA}"/>
                  </a:ext>
                </a:extLst>
              </p:cNvPr>
              <p:cNvSpPr txBox="1"/>
              <p:nvPr>
                <p:custDataLst>
                  <p:tags r:id="rId13"/>
                </p:custDataLst>
              </p:nvPr>
            </p:nvSpPr>
            <p:spPr>
              <a:xfrm>
                <a:off x="4763280" y="821308"/>
                <a:ext cx="703262" cy="638660"/>
              </a:xfrm>
              <a:prstGeom prst="rect">
                <a:avLst/>
              </a:prstGeom>
              <a:noFill/>
            </p:spPr>
            <p:txBody>
              <a:bodyPr>
                <a:spAutoFit/>
              </a:bodyPr>
              <a:lstStyle/>
              <a:p>
                <a:pPr algn="ctr">
                  <a:lnSpc>
                    <a:spcPct val="120000"/>
                  </a:lnSpc>
                  <a:defRPr/>
                </a:pPr>
                <a:r>
                  <a:rPr kern="0" lang="en-US" sz="5400">
                    <a:solidFill>
                      <a:schemeClr val="bg1"/>
                    </a:solidFill>
                    <a:latin charset="-122" panose="02010600030101010101" pitchFamily="2" typeface="锐字真言体免费商用"/>
                    <a:ea charset="-122" panose="02010600030101010101" pitchFamily="2" typeface="锐字真言体免费商用"/>
                    <a:cs typeface="+mn-ea"/>
                    <a:sym typeface="+mn-lt"/>
                  </a:rPr>
                  <a:t>01</a:t>
                </a:r>
              </a:p>
            </p:txBody>
          </p:sp>
          <p:sp>
            <p:nvSpPr>
              <p:cNvPr id="36" name="矩形 35">
                <a:extLst>
                  <a:ext uri="{FF2B5EF4-FFF2-40B4-BE49-F238E27FC236}">
                    <a16:creationId xmlns:a16="http://schemas.microsoft.com/office/drawing/2014/main" id="{046AA4D2-6889-47B2-9ABD-312CCF1E4960}"/>
                  </a:ext>
                </a:extLst>
              </p:cNvPr>
              <p:cNvSpPr/>
              <p:nvPr>
                <p:custDataLst>
                  <p:tags r:id="rId14"/>
                </p:custDataLst>
              </p:nvPr>
            </p:nvSpPr>
            <p:spPr>
              <a:xfrm>
                <a:off x="5391052" y="1006118"/>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lang="zh-CN" sz="3600">
                    <a:solidFill>
                      <a:schemeClr val="bg1"/>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grpSp>
        <p:grpSp>
          <p:nvGrpSpPr>
            <p:cNvPr id="38" name="组合 37">
              <a:extLst>
                <a:ext uri="{FF2B5EF4-FFF2-40B4-BE49-F238E27FC236}">
                  <a16:creationId xmlns:a16="http://schemas.microsoft.com/office/drawing/2014/main" id="{31262C96-4251-46C5-915C-4D20845446EC}"/>
                </a:ext>
              </a:extLst>
            </p:cNvPr>
            <p:cNvGrpSpPr/>
            <p:nvPr/>
          </p:nvGrpSpPr>
          <p:grpSpPr>
            <a:xfrm>
              <a:off x="6606071" y="2506306"/>
              <a:ext cx="4693080" cy="1089530"/>
              <a:chOff x="4763280" y="821308"/>
              <a:chExt cx="2409779" cy="644897"/>
            </a:xfrm>
          </p:grpSpPr>
          <p:sp>
            <p:nvSpPr>
              <p:cNvPr id="40" name="TextBox 40">
                <a:extLst>
                  <a:ext uri="{FF2B5EF4-FFF2-40B4-BE49-F238E27FC236}">
                    <a16:creationId xmlns:a16="http://schemas.microsoft.com/office/drawing/2014/main" id="{7F11E9F9-335E-4A33-ABD3-4CFB52D74BA1}"/>
                  </a:ext>
                </a:extLst>
              </p:cNvPr>
              <p:cNvSpPr txBox="1"/>
              <p:nvPr>
                <p:custDataLst>
                  <p:tags r:id="rId15"/>
                </p:custDataLst>
              </p:nvPr>
            </p:nvSpPr>
            <p:spPr>
              <a:xfrm>
                <a:off x="4763281" y="821308"/>
                <a:ext cx="703262" cy="638660"/>
              </a:xfrm>
              <a:prstGeom prst="rect">
                <a:avLst/>
              </a:prstGeom>
              <a:noFill/>
            </p:spPr>
            <p:txBody>
              <a:bodyPr>
                <a:spAutoFit/>
              </a:bodyPr>
              <a:lstStyle/>
              <a:p>
                <a:pPr algn="ctr">
                  <a:lnSpc>
                    <a:spcPct val="120000"/>
                  </a:lnSpc>
                  <a:defRPr/>
                </a:pPr>
                <a:r>
                  <a:rPr kern="0" lang="en-US" sz="5400">
                    <a:solidFill>
                      <a:schemeClr val="bg1"/>
                    </a:solidFill>
                    <a:latin charset="-122" panose="02010600030101010101" pitchFamily="2" typeface="锐字真言体免费商用"/>
                    <a:ea charset="-122" panose="02010600030101010101" pitchFamily="2" typeface="锐字真言体免费商用"/>
                    <a:cs typeface="+mn-ea"/>
                    <a:sym typeface="+mn-lt"/>
                  </a:rPr>
                  <a:t>02</a:t>
                </a:r>
              </a:p>
            </p:txBody>
          </p:sp>
          <p:sp>
            <p:nvSpPr>
              <p:cNvPr id="41" name="矩形 40">
                <a:extLst>
                  <a:ext uri="{FF2B5EF4-FFF2-40B4-BE49-F238E27FC236}">
                    <a16:creationId xmlns:a16="http://schemas.microsoft.com/office/drawing/2014/main" id="{6F76DF89-2A03-4F68-B295-2716F85868F7}"/>
                  </a:ext>
                </a:extLst>
              </p:cNvPr>
              <p:cNvSpPr/>
              <p:nvPr>
                <p:custDataLst>
                  <p:tags r:id="rId16"/>
                </p:custDataLst>
              </p:nvPr>
            </p:nvSpPr>
            <p:spPr>
              <a:xfrm>
                <a:off x="5391051" y="1021911"/>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lang="zh-CN" sz="3600">
                    <a:solidFill>
                      <a:schemeClr val="bg1"/>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grpSp>
        <p:grpSp>
          <p:nvGrpSpPr>
            <p:cNvPr id="43" name="组合 42">
              <a:extLst>
                <a:ext uri="{FF2B5EF4-FFF2-40B4-BE49-F238E27FC236}">
                  <a16:creationId xmlns:a16="http://schemas.microsoft.com/office/drawing/2014/main" id="{2ACC9069-243E-4752-AA66-18B31FED33C5}"/>
                </a:ext>
              </a:extLst>
            </p:cNvPr>
            <p:cNvGrpSpPr/>
            <p:nvPr/>
          </p:nvGrpSpPr>
          <p:grpSpPr>
            <a:xfrm>
              <a:off x="6606071" y="3509456"/>
              <a:ext cx="4693080" cy="1089530"/>
              <a:chOff x="4763280" y="821308"/>
              <a:chExt cx="2409779" cy="644897"/>
            </a:xfrm>
          </p:grpSpPr>
          <p:sp>
            <p:nvSpPr>
              <p:cNvPr id="45" name="TextBox 40">
                <a:extLst>
                  <a:ext uri="{FF2B5EF4-FFF2-40B4-BE49-F238E27FC236}">
                    <a16:creationId xmlns:a16="http://schemas.microsoft.com/office/drawing/2014/main" id="{D68B884C-36CA-484E-A12F-3045466CC837}"/>
                  </a:ext>
                </a:extLst>
              </p:cNvPr>
              <p:cNvSpPr txBox="1"/>
              <p:nvPr>
                <p:custDataLst>
                  <p:tags r:id="rId17"/>
                </p:custDataLst>
              </p:nvPr>
            </p:nvSpPr>
            <p:spPr>
              <a:xfrm>
                <a:off x="4763281" y="821308"/>
                <a:ext cx="703262" cy="638660"/>
              </a:xfrm>
              <a:prstGeom prst="rect">
                <a:avLst/>
              </a:prstGeom>
              <a:noFill/>
            </p:spPr>
            <p:txBody>
              <a:bodyPr>
                <a:spAutoFit/>
              </a:bodyPr>
              <a:lstStyle/>
              <a:p>
                <a:pPr algn="ctr">
                  <a:lnSpc>
                    <a:spcPct val="120000"/>
                  </a:lnSpc>
                  <a:defRPr/>
                </a:pPr>
                <a:r>
                  <a:rPr kern="0" lang="en-US" sz="5400">
                    <a:solidFill>
                      <a:schemeClr val="bg1"/>
                    </a:solidFill>
                    <a:latin charset="-122" panose="02010600030101010101" pitchFamily="2" typeface="锐字真言体免费商用"/>
                    <a:ea charset="-122" panose="02010600030101010101" pitchFamily="2" typeface="锐字真言体免费商用"/>
                    <a:cs typeface="+mn-ea"/>
                    <a:sym typeface="+mn-lt"/>
                  </a:rPr>
                  <a:t>03</a:t>
                </a:r>
              </a:p>
            </p:txBody>
          </p:sp>
          <p:sp>
            <p:nvSpPr>
              <p:cNvPr id="46" name="矩形 45">
                <a:extLst>
                  <a:ext uri="{FF2B5EF4-FFF2-40B4-BE49-F238E27FC236}">
                    <a16:creationId xmlns:a16="http://schemas.microsoft.com/office/drawing/2014/main" id="{CFDEA30A-05AC-428D-A409-EBD2775C79FE}"/>
                  </a:ext>
                </a:extLst>
              </p:cNvPr>
              <p:cNvSpPr/>
              <p:nvPr>
                <p:custDataLst>
                  <p:tags r:id="rId18"/>
                </p:custDataLst>
              </p:nvPr>
            </p:nvSpPr>
            <p:spPr>
              <a:xfrm>
                <a:off x="5391051" y="1030043"/>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lang="zh-CN" sz="3600">
                    <a:solidFill>
                      <a:schemeClr val="bg1"/>
                    </a:solidFill>
                    <a:latin charset="-122" panose="02010600030101010101" pitchFamily="2" typeface="锐字真言体免费商用"/>
                    <a:ea charset="-122" panose="02010600030101010101" pitchFamily="2" typeface="锐字真言体免费商用"/>
                    <a:cs typeface="+mn-ea"/>
                    <a:sym typeface="+mn-lt"/>
                  </a:rPr>
                  <a:t>心脏病辅助检查</a:t>
                </a:r>
              </a:p>
            </p:txBody>
          </p:sp>
        </p:grpSp>
        <p:grpSp>
          <p:nvGrpSpPr>
            <p:cNvPr id="48" name="组合 47">
              <a:extLst>
                <a:ext uri="{FF2B5EF4-FFF2-40B4-BE49-F238E27FC236}">
                  <a16:creationId xmlns:a16="http://schemas.microsoft.com/office/drawing/2014/main" id="{08FCEA14-F20A-4C1F-AB86-A3003AB910AA}"/>
                </a:ext>
              </a:extLst>
            </p:cNvPr>
            <p:cNvGrpSpPr/>
            <p:nvPr/>
          </p:nvGrpSpPr>
          <p:grpSpPr>
            <a:xfrm>
              <a:off x="6606071" y="4614358"/>
              <a:ext cx="4693080" cy="1089530"/>
              <a:chOff x="4763280" y="821308"/>
              <a:chExt cx="2409779" cy="644897"/>
            </a:xfrm>
          </p:grpSpPr>
          <p:sp>
            <p:nvSpPr>
              <p:cNvPr id="50" name="TextBox 40">
                <a:extLst>
                  <a:ext uri="{FF2B5EF4-FFF2-40B4-BE49-F238E27FC236}">
                    <a16:creationId xmlns:a16="http://schemas.microsoft.com/office/drawing/2014/main" id="{616F90E5-EEC9-48D3-B734-BA72B916FE96}"/>
                  </a:ext>
                </a:extLst>
              </p:cNvPr>
              <p:cNvSpPr txBox="1"/>
              <p:nvPr>
                <p:custDataLst>
                  <p:tags r:id="rId19"/>
                </p:custDataLst>
              </p:nvPr>
            </p:nvSpPr>
            <p:spPr>
              <a:xfrm>
                <a:off x="4763281" y="821308"/>
                <a:ext cx="703262" cy="638660"/>
              </a:xfrm>
              <a:prstGeom prst="rect">
                <a:avLst/>
              </a:prstGeom>
              <a:noFill/>
            </p:spPr>
            <p:txBody>
              <a:bodyPr>
                <a:spAutoFit/>
              </a:bodyPr>
              <a:lstStyle/>
              <a:p>
                <a:pPr algn="ctr">
                  <a:lnSpc>
                    <a:spcPct val="120000"/>
                  </a:lnSpc>
                  <a:defRPr/>
                </a:pPr>
                <a:r>
                  <a:rPr kern="0" lang="en-US" sz="5400">
                    <a:solidFill>
                      <a:schemeClr val="bg1"/>
                    </a:solidFill>
                    <a:latin charset="-122" panose="02010600030101010101" pitchFamily="2" typeface="锐字真言体免费商用"/>
                    <a:ea charset="-122" panose="02010600030101010101" pitchFamily="2" typeface="锐字真言体免费商用"/>
                    <a:cs typeface="+mn-ea"/>
                    <a:sym typeface="+mn-lt"/>
                  </a:rPr>
                  <a:t>04</a:t>
                </a:r>
              </a:p>
            </p:txBody>
          </p:sp>
          <p:sp>
            <p:nvSpPr>
              <p:cNvPr id="51" name="矩形 50">
                <a:extLst>
                  <a:ext uri="{FF2B5EF4-FFF2-40B4-BE49-F238E27FC236}">
                    <a16:creationId xmlns:a16="http://schemas.microsoft.com/office/drawing/2014/main" id="{5E041B2E-19A1-4140-B17F-C09C1E4CE20C}"/>
                  </a:ext>
                </a:extLst>
              </p:cNvPr>
              <p:cNvSpPr/>
              <p:nvPr>
                <p:custDataLst>
                  <p:tags r:id="rId20"/>
                </p:custDataLst>
              </p:nvPr>
            </p:nvSpPr>
            <p:spPr>
              <a:xfrm>
                <a:off x="5391051" y="1016714"/>
                <a:ext cx="1782008" cy="323850"/>
              </a:xfrm>
              <a:prstGeom prst="rect">
                <a:avLst/>
              </a:prstGeom>
              <a:noFill/>
              <a:ln algn="ctr" cap="flat" cmpd="sng" w="6350">
                <a:noFill/>
                <a:prstDash val="solid"/>
              </a:ln>
              <a:effectLst/>
            </p:spPr>
            <p:txBody>
              <a:bodyPr anchor="ctr" bIns="46800" lIns="90000" rIns="90000" tIns="46800">
                <a:noAutofit/>
              </a:bodyPr>
              <a:lstStyle/>
              <a:p>
                <a:pPr algn="dist"/>
                <a:r>
                  <a:rPr altLang="en-US" lang="zh-CN" sz="3600">
                    <a:solidFill>
                      <a:schemeClr val="bg1"/>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grpSp>
      </p:grpSp>
    </p:spTree>
    <p:extLst>
      <p:ext uri="{BB962C8B-B14F-4D97-AF65-F5344CB8AC3E}">
        <p14:creationId val="11479221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52"/>
                                        </p:tgtEl>
                                        <p:attrNameLst>
                                          <p:attrName>style.visibility</p:attrName>
                                        </p:attrNameLst>
                                      </p:cBhvr>
                                      <p:to>
                                        <p:strVal val="visible"/>
                                      </p:to>
                                    </p:set>
                                    <p:animEffect filter="wipe(down)" transition="in">
                                      <p:cBhvr>
                                        <p:cTn dur="500" id="15"/>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文本框 6">
            <a:extLst>
              <a:ext uri="{FF2B5EF4-FFF2-40B4-BE49-F238E27FC236}">
                <a16:creationId xmlns:a16="http://schemas.microsoft.com/office/drawing/2014/main" id="{CB12E056-B340-4027-BD3A-233106F98C78}"/>
              </a:ext>
            </a:extLst>
          </p:cNvPr>
          <p:cNvSpPr txBox="1"/>
          <p:nvPr/>
        </p:nvSpPr>
        <p:spPr>
          <a:xfrm>
            <a:off x="1131537" y="1933228"/>
            <a:ext cx="4482183" cy="457200"/>
          </a:xfrm>
          <a:prstGeom prst="rect">
            <a:avLst/>
          </a:prstGeom>
          <a:noFill/>
        </p:spPr>
        <p:txBody>
          <a:bodyPr wrap="square">
            <a:spAutoFit/>
          </a:bodyPr>
          <a:lstStyle/>
          <a:p>
            <a:pPr indent="-342900" marL="342900">
              <a:buFont charset="2" panose="05000000000000000000" pitchFamily="2" typeface="Wingdings"/>
              <a:buChar char="n"/>
            </a:pPr>
            <a:r>
              <a:rPr altLang="en-US" b="1" lang="zh-CN" sz="2400">
                <a:solidFill>
                  <a:srgbClr val="0458C4"/>
                </a:solidFill>
                <a:latin charset="-122" panose="020b0503020204020204" pitchFamily="34" typeface="微软雅黑"/>
                <a:ea charset="-122" panose="020b0503020204020204" pitchFamily="34" typeface="微软雅黑"/>
                <a:cs typeface="+mn-ea"/>
                <a:sym typeface="+mn-lt"/>
              </a:rPr>
              <a:t>缓解的方法</a:t>
            </a:r>
          </a:p>
        </p:txBody>
      </p:sp>
      <p:sp>
        <p:nvSpPr>
          <p:cNvPr id="8" name="文本框 7">
            <a:extLst>
              <a:ext uri="{FF2B5EF4-FFF2-40B4-BE49-F238E27FC236}">
                <a16:creationId xmlns:a16="http://schemas.microsoft.com/office/drawing/2014/main" id="{4173E17D-C5FF-48B7-94BF-64F61DED5455}"/>
              </a:ext>
            </a:extLst>
          </p:cNvPr>
          <p:cNvSpPr txBox="1"/>
          <p:nvPr/>
        </p:nvSpPr>
        <p:spPr>
          <a:xfrm>
            <a:off x="1120641" y="2477981"/>
            <a:ext cx="5188144" cy="646176"/>
          </a:xfrm>
          <a:prstGeom prst="rect">
            <a:avLst/>
          </a:prstGeom>
          <a:noFill/>
        </p:spPr>
        <p:txBody>
          <a:bodyPr wrap="square">
            <a:spAutoFit/>
          </a:bodyPr>
          <a:lstStyle/>
          <a:p>
            <a:pPr lvl="0">
              <a:lnSpc>
                <a:spcPct val="130000"/>
              </a:lnSpc>
              <a:defRPr/>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需要调整饮食，避免高脂饮食，坚持适量的体力活动、释放压抑或紧张情绪，并积极控制好血压、血糖与血脂等危险因素。</a:t>
            </a:r>
          </a:p>
        </p:txBody>
      </p:sp>
      <p:sp>
        <p:nvSpPr>
          <p:cNvPr id="9" name="文本框 8">
            <a:extLst>
              <a:ext uri="{FF2B5EF4-FFF2-40B4-BE49-F238E27FC236}">
                <a16:creationId xmlns:a16="http://schemas.microsoft.com/office/drawing/2014/main" id="{0E5F9F19-575D-4DAD-8267-8F37FCEB72E2}"/>
              </a:ext>
            </a:extLst>
          </p:cNvPr>
          <p:cNvSpPr txBox="1"/>
          <p:nvPr/>
        </p:nvSpPr>
        <p:spPr>
          <a:xfrm>
            <a:off x="1131537" y="4982660"/>
            <a:ext cx="4957481" cy="646176"/>
          </a:xfrm>
          <a:prstGeom prst="rect">
            <a:avLst/>
          </a:prstGeom>
          <a:noFill/>
        </p:spPr>
        <p:txBody>
          <a:bodyPr wrap="square">
            <a:spAutoFit/>
          </a:bodyPr>
          <a:lstStyle/>
          <a:p>
            <a:pPr>
              <a:lnSpc>
                <a:spcPct val="130000"/>
              </a:lnSpc>
            </a:pPr>
            <a:r>
              <a:rPr altLang="en-US" lang="zh-CN" sz="1400">
                <a:latin charset="-122" panose="020b0503020204020204" pitchFamily="34" typeface="微软雅黑"/>
                <a:ea charset="-122" panose="020b0503020204020204" pitchFamily="34" typeface="微软雅黑"/>
                <a:cs typeface="+mn-ea"/>
                <a:sym typeface="+mn-lt"/>
              </a:rPr>
              <a:t>改变不良的生活习惯，低盐低脂肪低热量饮食，在心脏允许的情况下坚持适度有氧运动（如快步走、慢跑等）。</a:t>
            </a:r>
          </a:p>
        </p:txBody>
      </p:sp>
      <p:sp>
        <p:nvSpPr>
          <p:cNvPr id="10" name="文本框 9">
            <a:extLst>
              <a:ext uri="{FF2B5EF4-FFF2-40B4-BE49-F238E27FC236}">
                <a16:creationId xmlns:a16="http://schemas.microsoft.com/office/drawing/2014/main" id="{83C4D62B-0E05-45BC-907B-FAD3DCEDF9E0}"/>
              </a:ext>
            </a:extLst>
          </p:cNvPr>
          <p:cNvSpPr txBox="1"/>
          <p:nvPr/>
        </p:nvSpPr>
        <p:spPr>
          <a:xfrm>
            <a:off x="1131537" y="3777880"/>
            <a:ext cx="5188144" cy="646176"/>
          </a:xfrm>
          <a:prstGeom prst="rect">
            <a:avLst/>
          </a:prstGeom>
          <a:noFill/>
        </p:spPr>
        <p:txBody>
          <a:bodyPr wrap="square">
            <a:spAutoFit/>
          </a:bodyPr>
          <a:lstStyle/>
          <a:p>
            <a:pPr lvl="0">
              <a:lnSpc>
                <a:spcPct val="130000"/>
              </a:lnSpc>
              <a:defRP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服用一些药食同源的多肽地龙蛋白来改善血液的循环，疏通血管，促进药物的有效吸收。</a:t>
            </a:r>
          </a:p>
        </p:txBody>
      </p:sp>
      <p:sp>
        <p:nvSpPr>
          <p:cNvPr id="11" name="文本框 10">
            <a:extLst>
              <a:ext uri="{FF2B5EF4-FFF2-40B4-BE49-F238E27FC236}">
                <a16:creationId xmlns:a16="http://schemas.microsoft.com/office/drawing/2014/main" id="{2EA30962-3D94-4407-96E2-CD92F035F49F}"/>
              </a:ext>
            </a:extLst>
          </p:cNvPr>
          <p:cNvSpPr txBox="1"/>
          <p:nvPr/>
        </p:nvSpPr>
        <p:spPr>
          <a:xfrm>
            <a:off x="1131537" y="3260310"/>
            <a:ext cx="4482183" cy="457200"/>
          </a:xfrm>
          <a:prstGeom prst="rect">
            <a:avLst/>
          </a:prstGeom>
          <a:noFill/>
        </p:spPr>
        <p:txBody>
          <a:bodyPr wrap="square">
            <a:spAutoFit/>
          </a:bodyPr>
          <a:lstStyle/>
          <a:p>
            <a:pPr indent="-342900" marL="342900">
              <a:buFont charset="2" panose="05000000000000000000" pitchFamily="2" typeface="Wingdings"/>
              <a:buChar char="n"/>
            </a:pPr>
            <a:r>
              <a:rPr altLang="en-US" b="1" lang="zh-CN" sz="2400">
                <a:solidFill>
                  <a:srgbClr val="0458C4"/>
                </a:solidFill>
                <a:latin charset="-122" panose="020b0503020204020204" pitchFamily="34" typeface="微软雅黑"/>
                <a:ea charset="-122" panose="020b0503020204020204" pitchFamily="34" typeface="微软雅黑"/>
                <a:cs typeface="+mn-ea"/>
                <a:sym typeface="+mn-lt"/>
              </a:rPr>
              <a:t>服用的药物</a:t>
            </a:r>
          </a:p>
        </p:txBody>
      </p:sp>
      <p:sp>
        <p:nvSpPr>
          <p:cNvPr id="12" name="文本框 11">
            <a:extLst>
              <a:ext uri="{FF2B5EF4-FFF2-40B4-BE49-F238E27FC236}">
                <a16:creationId xmlns:a16="http://schemas.microsoft.com/office/drawing/2014/main" id="{F585A98A-B8FC-4D60-8034-C465844B8E37}"/>
              </a:ext>
            </a:extLst>
          </p:cNvPr>
          <p:cNvSpPr txBox="1"/>
          <p:nvPr/>
        </p:nvSpPr>
        <p:spPr>
          <a:xfrm>
            <a:off x="1131537" y="4469858"/>
            <a:ext cx="4482183" cy="457200"/>
          </a:xfrm>
          <a:prstGeom prst="rect">
            <a:avLst/>
          </a:prstGeom>
          <a:noFill/>
        </p:spPr>
        <p:txBody>
          <a:bodyPr wrap="square">
            <a:spAutoFit/>
          </a:bodyPr>
          <a:lstStyle/>
          <a:p>
            <a:pPr indent="-342900" marL="342900">
              <a:buFont charset="2" panose="05000000000000000000" pitchFamily="2" typeface="Wingdings"/>
              <a:buChar char="n"/>
            </a:pPr>
            <a:r>
              <a:rPr altLang="en-US" b="1" lang="zh-CN" sz="2400">
                <a:solidFill>
                  <a:srgbClr val="0458C4"/>
                </a:solidFill>
                <a:latin charset="-122" panose="020b0503020204020204" pitchFamily="34" typeface="微软雅黑"/>
                <a:ea charset="-122" panose="020b0503020204020204" pitchFamily="34" typeface="微软雅黑"/>
                <a:cs typeface="+mn-ea"/>
                <a:sym typeface="+mn-lt"/>
              </a:rPr>
              <a:t>健康的生活</a:t>
            </a:r>
          </a:p>
        </p:txBody>
      </p:sp>
      <p:pic>
        <p:nvPicPr>
          <p:cNvPr id="13" name="图片 12">
            <a:extLst>
              <a:ext uri="{FF2B5EF4-FFF2-40B4-BE49-F238E27FC236}">
                <a16:creationId xmlns:a16="http://schemas.microsoft.com/office/drawing/2014/main" id="{42F5C571-D10A-4E61-83A3-531584965AF8}"/>
              </a:ext>
            </a:extLst>
          </p:cNvPr>
          <p:cNvPicPr>
            <a:picLocks noChangeAspect="1"/>
          </p:cNvPicPr>
          <p:nvPr/>
        </p:nvPicPr>
        <p:blipFill>
          <a:blip r:embed="rId4">
            <a:extLst>
              <a:ext uri="{28A0092B-C50C-407E-A947-70E740481C1C}">
                <a14:useLocalDpi val="0"/>
              </a:ext>
            </a:extLst>
          </a:blip>
          <a:stretch>
            <a:fillRect/>
          </a:stretch>
        </p:blipFill>
        <p:spPr>
          <a:xfrm>
            <a:off x="6354622" y="1785169"/>
            <a:ext cx="5062656" cy="4338180"/>
          </a:xfrm>
          <a:prstGeom prst="rect">
            <a:avLst/>
          </a:prstGeom>
        </p:spPr>
      </p:pic>
    </p:spTree>
    <p:extLst>
      <p:ext uri="{BB962C8B-B14F-4D97-AF65-F5344CB8AC3E}">
        <p14:creationId val="1258746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2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2"/>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animEffect filter="wipe(right)" prLst="gradientSize: 0.1"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anim calcmode="lin" valueType="num">
                                      <p:cBhvr>
                                        <p:cTn dur="500" fill="hold" id="14"/>
                                        <p:tgtEl>
                                          <p:spTgt spid="8"/>
                                        </p:tgtEl>
                                        <p:attrNameLst>
                                          <p:attrName>ppt_x</p:attrName>
                                        </p:attrNameLst>
                                      </p:cBhvr>
                                      <p:tavLst>
                                        <p:tav tm="0">
                                          <p:val>
                                            <p:strVal val="#ppt_x"/>
                                          </p:val>
                                        </p:tav>
                                        <p:tav tm="100000">
                                          <p:val>
                                            <p:strVal val="#ppt_x"/>
                                          </p:val>
                                        </p:tav>
                                      </p:tavLst>
                                    </p:anim>
                                    <p:anim calcmode="lin" valueType="num">
                                      <p:cBhvr>
                                        <p:cTn dur="50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1" id="17" nodeType="afterEffect" presetClass="entr" presetID="29"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ppt_x</p:attrName>
                                        </p:attrNameLst>
                                      </p:cBhvr>
                                      <p:tavLst>
                                        <p:tav tm="0">
                                          <p:val>
                                            <p:strVal val="#ppt_x-.2"/>
                                          </p:val>
                                        </p:tav>
                                        <p:tav tm="100000">
                                          <p:val>
                                            <p:strVal val="#ppt_x"/>
                                          </p:val>
                                        </p:tav>
                                      </p:tavLst>
                                    </p:anim>
                                    <p:anim calcmode="lin" valueType="num">
                                      <p:cBhvr>
                                        <p:cTn dur="500" fill="hold" id="20"/>
                                        <p:tgtEl>
                                          <p:spTgt spid="11"/>
                                        </p:tgtEl>
                                        <p:attrNameLst>
                                          <p:attrName>ppt_y</p:attrName>
                                        </p:attrNameLst>
                                      </p:cBhvr>
                                      <p:tavLst>
                                        <p:tav tm="0">
                                          <p:val>
                                            <p:strVal val="#ppt_y"/>
                                          </p:val>
                                        </p:tav>
                                        <p:tav tm="100000">
                                          <p:val>
                                            <p:strVal val="#ppt_y"/>
                                          </p:val>
                                        </p:tav>
                                      </p:tavLst>
                                    </p:anim>
                                    <p:animEffect filter="wipe(right)" prLst="gradientSize: 0.1" transition="in">
                                      <p:cBhvr>
                                        <p:cTn dur="500" id="21"/>
                                        <p:tgtEl>
                                          <p:spTgt spid="11"/>
                                        </p:tgtEl>
                                      </p:cBhvr>
                                    </p:animEffect>
                                  </p:childTnLst>
                                </p:cTn>
                              </p:par>
                            </p:childTnLst>
                          </p:cTn>
                        </p:par>
                        <p:par>
                          <p:cTn fill="hold" id="22" nodeType="afterGroup">
                            <p:stCondLst>
                              <p:cond delay="1500"/>
                            </p:stCondLst>
                            <p:childTnLst>
                              <p:par>
                                <p:cTn fill="hold" grpId="0" id="23" nodeType="after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grpId="1" id="29" nodeType="afterEffect" presetClass="entr" presetID="29"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ppt_x</p:attrName>
                                        </p:attrNameLst>
                                      </p:cBhvr>
                                      <p:tavLst>
                                        <p:tav tm="0">
                                          <p:val>
                                            <p:strVal val="#ppt_x-.2"/>
                                          </p:val>
                                        </p:tav>
                                        <p:tav tm="100000">
                                          <p:val>
                                            <p:strVal val="#ppt_x"/>
                                          </p:val>
                                        </p:tav>
                                      </p:tavLst>
                                    </p:anim>
                                    <p:anim calcmode="lin" valueType="num">
                                      <p:cBhvr>
                                        <p:cTn dur="500" fill="hold" id="32"/>
                                        <p:tgtEl>
                                          <p:spTgt spid="12"/>
                                        </p:tgtEl>
                                        <p:attrNameLst>
                                          <p:attrName>ppt_y</p:attrName>
                                        </p:attrNameLst>
                                      </p:cBhvr>
                                      <p:tavLst>
                                        <p:tav tm="0">
                                          <p:val>
                                            <p:strVal val="#ppt_y"/>
                                          </p:val>
                                        </p:tav>
                                        <p:tav tm="100000">
                                          <p:val>
                                            <p:strVal val="#ppt_y"/>
                                          </p:val>
                                        </p:tav>
                                      </p:tavLst>
                                    </p:anim>
                                    <p:animEffect filter="wipe(right)" prLst="gradientSize: 0.1" transition="in">
                                      <p:cBhvr>
                                        <p:cTn dur="500" id="33"/>
                                        <p:tgtEl>
                                          <p:spTgt spid="12"/>
                                        </p:tgtEl>
                                      </p:cBhvr>
                                    </p:animEffect>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500" id="37"/>
                                        <p:tgtEl>
                                          <p:spTgt spid="9"/>
                                        </p:tgtEl>
                                      </p:cBhvr>
                                    </p:animEffect>
                                    <p:anim calcmode="lin" valueType="num">
                                      <p:cBhvr>
                                        <p:cTn dur="500" fill="hold" id="38"/>
                                        <p:tgtEl>
                                          <p:spTgt spid="9"/>
                                        </p:tgtEl>
                                        <p:attrNameLst>
                                          <p:attrName>ppt_x</p:attrName>
                                        </p:attrNameLst>
                                      </p:cBhvr>
                                      <p:tavLst>
                                        <p:tav tm="0">
                                          <p:val>
                                            <p:strVal val="#ppt_x"/>
                                          </p:val>
                                        </p:tav>
                                        <p:tav tm="100000">
                                          <p:val>
                                            <p:strVal val="#ppt_x"/>
                                          </p:val>
                                        </p:tav>
                                      </p:tavLst>
                                    </p:anim>
                                    <p:anim calcmode="lin" valueType="num">
                                      <p:cBhvr>
                                        <p:cTn dur="500" fill="hold" id="39"/>
                                        <p:tgtEl>
                                          <p:spTgt spid="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000"/>
                            </p:stCondLst>
                            <p:childTnLst>
                              <p:par>
                                <p:cTn fill="hold" id="41" nodeType="afterEffect" presetClass="entr" presetID="22" presetSubtype="4">
                                  <p:stCondLst>
                                    <p:cond delay="0"/>
                                  </p:stCondLst>
                                  <p:childTnLst>
                                    <p:set>
                                      <p:cBhvr>
                                        <p:cTn dur="1" fill="hold" id="42">
                                          <p:stCondLst>
                                            <p:cond delay="0"/>
                                          </p:stCondLst>
                                        </p:cTn>
                                        <p:tgtEl>
                                          <p:spTgt spid="13"/>
                                        </p:tgtEl>
                                        <p:attrNameLst>
                                          <p:attrName>style.visibility</p:attrName>
                                        </p:attrNameLst>
                                      </p:cBhvr>
                                      <p:to>
                                        <p:strVal val="visible"/>
                                      </p:to>
                                    </p:set>
                                    <p:animEffect filter="wipe(down)"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7"/>
      <p:bldP grpId="0" spid="8"/>
      <p:bldP grpId="0" spid="9"/>
      <p:bldP grpId="0" spid="10"/>
      <p:bldP grpId="1" spid="11"/>
      <p:bldP grpId="1"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心脏病治疗方法</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Shape 121">
            <a:extLst>
              <a:ext uri="{FF2B5EF4-FFF2-40B4-BE49-F238E27FC236}">
                <a16:creationId xmlns:a16="http://schemas.microsoft.com/office/drawing/2014/main" id="{EF871A84-7336-4CC5-96BB-047F00ADA3F7}"/>
              </a:ext>
            </a:extLst>
          </p:cNvPr>
          <p:cNvSpPr/>
          <p:nvPr/>
        </p:nvSpPr>
        <p:spPr>
          <a:xfrm>
            <a:off x="1632584" y="3403376"/>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01</a:t>
            </a:r>
          </a:p>
        </p:txBody>
      </p:sp>
      <p:cxnSp>
        <p:nvCxnSpPr>
          <p:cNvPr id="8" name="Straight Connector 4">
            <a:extLst>
              <a:ext uri="{FF2B5EF4-FFF2-40B4-BE49-F238E27FC236}">
                <a16:creationId xmlns:a16="http://schemas.microsoft.com/office/drawing/2014/main" id="{22A3FE9C-B7C6-4F1F-9634-8B769D472137}"/>
              </a:ext>
            </a:extLst>
          </p:cNvPr>
          <p:cNvCxnSpPr/>
          <p:nvPr/>
        </p:nvCxnSpPr>
        <p:spPr>
          <a:xfrm>
            <a:off x="1645814" y="4266447"/>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9" name="Shape 121">
            <a:extLst>
              <a:ext uri="{FF2B5EF4-FFF2-40B4-BE49-F238E27FC236}">
                <a16:creationId xmlns:a16="http://schemas.microsoft.com/office/drawing/2014/main" id="{E59BA181-9F95-4CCE-A767-EB080ADE743C}"/>
              </a:ext>
            </a:extLst>
          </p:cNvPr>
          <p:cNvSpPr/>
          <p:nvPr/>
        </p:nvSpPr>
        <p:spPr>
          <a:xfrm>
            <a:off x="5058897" y="3403376"/>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02</a:t>
            </a:r>
          </a:p>
        </p:txBody>
      </p:sp>
      <p:cxnSp>
        <p:nvCxnSpPr>
          <p:cNvPr id="10" name="Straight Connector 17">
            <a:extLst>
              <a:ext uri="{FF2B5EF4-FFF2-40B4-BE49-F238E27FC236}">
                <a16:creationId xmlns:a16="http://schemas.microsoft.com/office/drawing/2014/main" id="{13AC9B4D-6998-4CB7-829D-2D5FE2C3B118}"/>
              </a:ext>
            </a:extLst>
          </p:cNvPr>
          <p:cNvCxnSpPr/>
          <p:nvPr/>
        </p:nvCxnSpPr>
        <p:spPr>
          <a:xfrm>
            <a:off x="5072127" y="4266447"/>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11" name="Shape 121">
            <a:extLst>
              <a:ext uri="{FF2B5EF4-FFF2-40B4-BE49-F238E27FC236}">
                <a16:creationId xmlns:a16="http://schemas.microsoft.com/office/drawing/2014/main" id="{6E22D0D3-9379-47C0-9A32-7300676DFDB2}"/>
              </a:ext>
            </a:extLst>
          </p:cNvPr>
          <p:cNvSpPr/>
          <p:nvPr/>
        </p:nvSpPr>
        <p:spPr>
          <a:xfrm>
            <a:off x="8428080" y="3403376"/>
            <a:ext cx="764919" cy="782318"/>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25399" lIns="25399" rIns="25399" tIns="25399" wrap="none">
            <a:spAutoFit/>
          </a:bodyPr>
          <a:lstStyle/>
          <a:p>
            <a:pPr defTabSz="412714" hangingPunct="0">
              <a:defRPr cap="all" sz="12400">
                <a:solidFill>
                  <a:srgbClr val="343E47"/>
                </a:solidFill>
                <a:latin typeface="Roboto Black"/>
                <a:ea typeface="Roboto Black"/>
                <a:cs typeface="Roboto Black"/>
                <a:sym typeface="Roboto Black"/>
              </a:defRPr>
            </a:pPr>
            <a:r>
              <a:rPr b="1" cap="all" kern="0" lang="en-US" spc="-151" sz="4800">
                <a:solidFill>
                  <a:srgbClr val="218CFF"/>
                </a:solidFill>
                <a:latin charset="-122" panose="020b0503020204020204" pitchFamily="34" typeface="微软雅黑"/>
                <a:ea charset="-122" panose="020b0503020204020204" pitchFamily="34" typeface="微软雅黑"/>
                <a:cs typeface="+mn-ea"/>
                <a:sym charset="0" panose="020b0604020202020204" pitchFamily="34" typeface="Arial"/>
              </a:rPr>
              <a:t>03</a:t>
            </a:r>
          </a:p>
        </p:txBody>
      </p:sp>
      <p:cxnSp>
        <p:nvCxnSpPr>
          <p:cNvPr id="12" name="Straight Connector 21">
            <a:extLst>
              <a:ext uri="{FF2B5EF4-FFF2-40B4-BE49-F238E27FC236}">
                <a16:creationId xmlns:a16="http://schemas.microsoft.com/office/drawing/2014/main" id="{522813F8-36EB-4DFD-A9F9-EA1EF1F385D7}"/>
              </a:ext>
            </a:extLst>
          </p:cNvPr>
          <p:cNvCxnSpPr/>
          <p:nvPr/>
        </p:nvCxnSpPr>
        <p:spPr>
          <a:xfrm>
            <a:off x="8441307" y="4266447"/>
            <a:ext cx="2636401" cy="0"/>
          </a:xfrm>
          <a:prstGeom prst="line">
            <a:avLst/>
          </a:prstGeom>
          <a:ln>
            <a:solidFill>
              <a:srgbClr val="218CFF"/>
            </a:solidFill>
          </a:ln>
        </p:spPr>
        <p:style>
          <a:lnRef idx="1">
            <a:schemeClr val="accent1"/>
          </a:lnRef>
          <a:fillRef idx="0">
            <a:schemeClr val="accent1"/>
          </a:fillRef>
          <a:effectRef idx="0">
            <a:schemeClr val="accent1"/>
          </a:effectRef>
          <a:fontRef idx="minor">
            <a:schemeClr val="tx1"/>
          </a:fontRef>
        </p:style>
      </p:cxnSp>
      <p:sp>
        <p:nvSpPr>
          <p:cNvPr id="13" name="标题 9">
            <a:extLst>
              <a:ext uri="{FF2B5EF4-FFF2-40B4-BE49-F238E27FC236}">
                <a16:creationId xmlns:a16="http://schemas.microsoft.com/office/drawing/2014/main" id="{A5173764-587D-4288-9892-64FD20AFE7D4}"/>
              </a:ext>
            </a:extLst>
          </p:cNvPr>
          <p:cNvSpPr txBox="1"/>
          <p:nvPr/>
        </p:nvSpPr>
        <p:spPr>
          <a:xfrm>
            <a:off x="2655254" y="3669643"/>
            <a:ext cx="792480" cy="420624"/>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defRPr/>
            </a:pPr>
            <a:r>
              <a:rPr altLang="en-US" b="1" lang="zh-CN">
                <a:solidFill>
                  <a:srgbClr val="218CFF"/>
                </a:solidFill>
                <a:latin charset="-122" panose="020b0503020204020204" pitchFamily="34" typeface="微软雅黑"/>
                <a:ea charset="-122" panose="020b0503020204020204" pitchFamily="34" typeface="微软雅黑"/>
                <a:cs typeface="+mn-ea"/>
                <a:sym typeface="+mn-lt"/>
              </a:rPr>
              <a:t>预后</a:t>
            </a:r>
          </a:p>
        </p:txBody>
      </p:sp>
      <p:sp>
        <p:nvSpPr>
          <p:cNvPr id="14" name="矩形 13">
            <a:extLst>
              <a:ext uri="{FF2B5EF4-FFF2-40B4-BE49-F238E27FC236}">
                <a16:creationId xmlns:a16="http://schemas.microsoft.com/office/drawing/2014/main" id="{FB9DAFFF-34D9-4477-8304-D3CFEE257F49}"/>
              </a:ext>
            </a:extLst>
          </p:cNvPr>
          <p:cNvSpPr/>
          <p:nvPr/>
        </p:nvSpPr>
        <p:spPr>
          <a:xfrm>
            <a:off x="1614324" y="4442368"/>
            <a:ext cx="2597137" cy="1676400"/>
          </a:xfrm>
          <a:prstGeom prst="rect">
            <a:avLst/>
          </a:prstGeom>
        </p:spPr>
        <p:txBody>
          <a:bodyPr wrap="square">
            <a:spAutoFit/>
          </a:bodyPr>
          <a:lstStyle/>
          <a:p>
            <a:pPr algn="just" lvl="0">
              <a:lnSpc>
                <a:spcPct val="130000"/>
              </a:lnSpc>
              <a:defRPr/>
            </a:pPr>
            <a:r>
              <a:rPr altLang="en-US" lang="zh-CN" sz="1600">
                <a:latin charset="-122" panose="020b0503020204020204" pitchFamily="34" typeface="微软雅黑"/>
                <a:ea charset="-122" panose="020b0503020204020204" pitchFamily="34" typeface="微软雅黑"/>
                <a:cs typeface="+mn-ea"/>
                <a:sym typeface="+mn-lt"/>
              </a:rPr>
              <a:t>心脏病患者预后较为乐观，规范治疗后可延缓病情发展，但是不能治愈，不会影响自然寿命，需要遵医嘱进行复诊。</a:t>
            </a:r>
          </a:p>
        </p:txBody>
      </p:sp>
      <p:sp>
        <p:nvSpPr>
          <p:cNvPr id="15" name="标题 9">
            <a:extLst>
              <a:ext uri="{FF2B5EF4-FFF2-40B4-BE49-F238E27FC236}">
                <a16:creationId xmlns:a16="http://schemas.microsoft.com/office/drawing/2014/main" id="{2D21785F-37A1-490F-975B-19F657818058}"/>
              </a:ext>
            </a:extLst>
          </p:cNvPr>
          <p:cNvSpPr txBox="1"/>
          <p:nvPr/>
        </p:nvSpPr>
        <p:spPr>
          <a:xfrm>
            <a:off x="6165545" y="3669643"/>
            <a:ext cx="792480" cy="420624"/>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defRPr/>
            </a:pPr>
            <a:r>
              <a:rPr altLang="en-US" b="1" lang="zh-CN">
                <a:solidFill>
                  <a:srgbClr val="218CFF"/>
                </a:solidFill>
                <a:latin charset="-122" panose="020b0503020204020204" pitchFamily="34" typeface="微软雅黑"/>
                <a:ea charset="-122" panose="020b0503020204020204" pitchFamily="34" typeface="微软雅黑"/>
                <a:cs typeface="+mn-ea"/>
                <a:sym typeface="+mn-lt"/>
              </a:rPr>
              <a:t>饮食</a:t>
            </a:r>
          </a:p>
        </p:txBody>
      </p:sp>
      <p:sp>
        <p:nvSpPr>
          <p:cNvPr id="16" name="矩形 15">
            <a:extLst>
              <a:ext uri="{FF2B5EF4-FFF2-40B4-BE49-F238E27FC236}">
                <a16:creationId xmlns:a16="http://schemas.microsoft.com/office/drawing/2014/main" id="{5214405F-993D-4545-984C-DC8BF7431AF5}"/>
              </a:ext>
            </a:extLst>
          </p:cNvPr>
          <p:cNvSpPr/>
          <p:nvPr/>
        </p:nvSpPr>
        <p:spPr>
          <a:xfrm>
            <a:off x="5124619" y="4442368"/>
            <a:ext cx="2597137" cy="1359408"/>
          </a:xfrm>
          <a:prstGeom prst="rect">
            <a:avLst/>
          </a:prstGeom>
        </p:spPr>
        <p:txBody>
          <a:bodyPr wrap="square">
            <a:spAutoFit/>
          </a:bodyPr>
          <a:lstStyle/>
          <a:p>
            <a:pPr defTabSz="1450975" lvl="0">
              <a:lnSpc>
                <a:spcPct val="130000"/>
              </a:lnSpc>
              <a:defRPr/>
            </a:pPr>
            <a:r>
              <a:rPr altLang="en-US" lang="zh-CN" sz="1600">
                <a:latin charset="-122" panose="020b0503020204020204" pitchFamily="34" typeface="微软雅黑"/>
                <a:ea charset="-122" panose="020b0503020204020204" pitchFamily="34" typeface="微软雅黑"/>
                <a:cs typeface="+mn-ea"/>
                <a:sym typeface="+mn-lt"/>
              </a:rPr>
              <a:t>心脏患者应注意少食胆固醇、蔗糖、葡萄糖过多的食品，多吃水果蔬菜，避免不规律进食、暴饮暴食。</a:t>
            </a:r>
          </a:p>
        </p:txBody>
      </p:sp>
      <p:sp>
        <p:nvSpPr>
          <p:cNvPr id="18" name="标题 9">
            <a:extLst>
              <a:ext uri="{FF2B5EF4-FFF2-40B4-BE49-F238E27FC236}">
                <a16:creationId xmlns:a16="http://schemas.microsoft.com/office/drawing/2014/main" id="{86C2D9A4-8D07-46B8-9D38-945520E0C015}"/>
              </a:ext>
            </a:extLst>
          </p:cNvPr>
          <p:cNvSpPr txBox="1"/>
          <p:nvPr/>
        </p:nvSpPr>
        <p:spPr>
          <a:xfrm>
            <a:off x="9605090" y="3669643"/>
            <a:ext cx="792480" cy="420624"/>
          </a:xfrm>
          <a:prstGeom prst="rect">
            <a:avLst/>
          </a:prstGeom>
          <a:noFill/>
        </p:spPr>
        <p:txBody>
          <a:bodyPr rtlCol="0" wrap="none">
            <a:spAutoFit/>
          </a:bodyPr>
          <a:lstStyle>
            <a:lvl1pPr algn="ctr" defTabSz="914400" eaLnBrk="1" hangingPunct="1" latinLnBrk="0" rtl="0">
              <a:lnSpc>
                <a:spcPct val="90000"/>
              </a:lnSpc>
              <a:spcBef>
                <a:spcPct val="0"/>
              </a:spcBef>
              <a:buNone/>
              <a:defRPr altLang="en-US" kern="1200" lang="zh-CN" sz="2400">
                <a:solidFill>
                  <a:schemeClr val="accent6">
                    <a:lumMod val="75000"/>
                  </a:schemeClr>
                </a:solidFill>
                <a:latin typeface="+mn-lt"/>
                <a:ea typeface="+mn-ea"/>
                <a:cs typeface="+mn-cs"/>
              </a:defRPr>
            </a:lvl1pPr>
          </a:lstStyle>
          <a:p>
            <a:pPr>
              <a:defRPr/>
            </a:pPr>
            <a:r>
              <a:rPr altLang="en-US" b="1" lang="zh-CN">
                <a:solidFill>
                  <a:srgbClr val="218CFF"/>
                </a:solidFill>
                <a:latin charset="-122" panose="020b0503020204020204" pitchFamily="34" typeface="微软雅黑"/>
                <a:ea charset="-122" panose="020b0503020204020204" pitchFamily="34" typeface="微软雅黑"/>
                <a:cs typeface="+mn-ea"/>
                <a:sym typeface="+mn-lt"/>
              </a:rPr>
              <a:t>护理</a:t>
            </a:r>
          </a:p>
        </p:txBody>
      </p:sp>
      <p:sp>
        <p:nvSpPr>
          <p:cNvPr id="19" name="矩形 18">
            <a:extLst>
              <a:ext uri="{FF2B5EF4-FFF2-40B4-BE49-F238E27FC236}">
                <a16:creationId xmlns:a16="http://schemas.microsoft.com/office/drawing/2014/main" id="{AFF41569-9FDE-4CE3-9AAE-17E9F8617F1E}"/>
              </a:ext>
            </a:extLst>
          </p:cNvPr>
          <p:cNvSpPr/>
          <p:nvPr/>
        </p:nvSpPr>
        <p:spPr>
          <a:xfrm>
            <a:off x="8564163" y="4442368"/>
            <a:ext cx="2597137" cy="1676400"/>
          </a:xfrm>
          <a:prstGeom prst="rect">
            <a:avLst/>
          </a:prstGeom>
        </p:spPr>
        <p:txBody>
          <a:bodyPr wrap="square">
            <a:spAutoFit/>
          </a:bodyPr>
          <a:lstStyle/>
          <a:p>
            <a:pPr defTabSz="1450975" lvl="0">
              <a:lnSpc>
                <a:spcPct val="130000"/>
              </a:lnSpc>
              <a:defRPr/>
            </a:pPr>
            <a:r>
              <a:rPr altLang="en-US" lang="zh-CN" sz="1600">
                <a:latin charset="-122" panose="020b0503020204020204" pitchFamily="34" typeface="微软雅黑"/>
                <a:ea charset="-122" panose="020b0503020204020204" pitchFamily="34" typeface="微软雅黑"/>
                <a:cs typeface="+mn-ea"/>
                <a:sym typeface="+mn-lt"/>
              </a:rPr>
              <a:t>心脏病患者可以通过合理饮食、规范用药、保持良好心态的方式，对病情进行减轻，延缓其发展，提高生活质量。</a:t>
            </a:r>
          </a:p>
        </p:txBody>
      </p:sp>
      <p:pic>
        <p:nvPicPr>
          <p:cNvPr id="20" name="图片 19">
            <a:extLst>
              <a:ext uri="{FF2B5EF4-FFF2-40B4-BE49-F238E27FC236}">
                <a16:creationId xmlns:a16="http://schemas.microsoft.com/office/drawing/2014/main" id="{FACB048C-C6BA-4687-8922-1787B2CCDC43}"/>
              </a:ext>
            </a:extLst>
          </p:cNvPr>
          <p:cNvPicPr>
            <a:picLocks noChangeAspect="1"/>
          </p:cNvPicPr>
          <p:nvPr/>
        </p:nvPicPr>
        <p:blipFill>
          <a:blip r:embed="rId4">
            <a:extLst>
              <a:ext uri="{28A0092B-C50C-407E-A947-70E740481C1C}">
                <a14:useLocalDpi val="0"/>
              </a:ext>
            </a:extLst>
          </a:blip>
          <a:stretch>
            <a:fillRect/>
          </a:stretch>
        </p:blipFill>
        <p:spPr>
          <a:xfrm>
            <a:off x="1938035" y="1779475"/>
            <a:ext cx="1543150" cy="1543150"/>
          </a:xfrm>
          <a:prstGeom prst="rect">
            <a:avLst/>
          </a:prstGeom>
        </p:spPr>
      </p:pic>
      <p:pic>
        <p:nvPicPr>
          <p:cNvPr id="21" name="图片 20">
            <a:extLst>
              <a:ext uri="{FF2B5EF4-FFF2-40B4-BE49-F238E27FC236}">
                <a16:creationId xmlns:a16="http://schemas.microsoft.com/office/drawing/2014/main" id="{40303C04-59AD-4740-8800-A375DBBB6266}"/>
              </a:ext>
            </a:extLst>
          </p:cNvPr>
          <p:cNvPicPr>
            <a:picLocks noChangeAspect="1"/>
          </p:cNvPicPr>
          <p:nvPr/>
        </p:nvPicPr>
        <p:blipFill>
          <a:blip r:embed="rId5">
            <a:extLst>
              <a:ext uri="{28A0092B-C50C-407E-A947-70E740481C1C}">
                <a14:useLocalDpi val="0"/>
              </a:ext>
            </a:extLst>
          </a:blip>
          <a:stretch>
            <a:fillRect/>
          </a:stretch>
        </p:blipFill>
        <p:spPr>
          <a:xfrm>
            <a:off x="5435693" y="1783090"/>
            <a:ext cx="1543150" cy="1419698"/>
          </a:xfrm>
          <a:prstGeom prst="rect">
            <a:avLst/>
          </a:prstGeom>
        </p:spPr>
      </p:pic>
      <p:pic>
        <p:nvPicPr>
          <p:cNvPr id="22" name="图片 21">
            <a:extLst>
              <a:ext uri="{FF2B5EF4-FFF2-40B4-BE49-F238E27FC236}">
                <a16:creationId xmlns:a16="http://schemas.microsoft.com/office/drawing/2014/main" id="{B16D2E3F-277F-4379-A17F-25B6E59CC3AB}"/>
              </a:ext>
            </a:extLst>
          </p:cNvPr>
          <p:cNvPicPr>
            <a:picLocks noChangeAspect="1"/>
          </p:cNvPicPr>
          <p:nvPr/>
        </p:nvPicPr>
        <p:blipFill>
          <a:blip r:embed="rId6">
            <a:extLst>
              <a:ext uri="{28A0092B-C50C-407E-A947-70E740481C1C}">
                <a14:useLocalDpi val="0"/>
              </a:ext>
            </a:extLst>
          </a:blip>
          <a:stretch>
            <a:fillRect/>
          </a:stretch>
        </p:blipFill>
        <p:spPr>
          <a:xfrm>
            <a:off x="8774085" y="1666228"/>
            <a:ext cx="1543150" cy="1543150"/>
          </a:xfrm>
          <a:prstGeom prst="rect">
            <a:avLst/>
          </a:prstGeom>
        </p:spPr>
      </p:pic>
    </p:spTree>
    <p:extLst>
      <p:ext uri="{BB962C8B-B14F-4D97-AF65-F5344CB8AC3E}">
        <p14:creationId val="239787845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iterate type="lt">
                                    <p:tmPct val="20000"/>
                                  </p:iterate>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anim calcmode="lin" valueType="num">
                                      <p:cBhvr>
                                        <p:cTn dur="500" fill="hold" id="12"/>
                                        <p:tgtEl>
                                          <p:spTgt spid="7"/>
                                        </p:tgtEl>
                                        <p:attrNameLst>
                                          <p:attrName>ppt_w</p:attrName>
                                        </p:attrNameLst>
                                      </p:cBhvr>
                                      <p:tavLst>
                                        <p:tav fmla="#ppt_w*sin(2.5*pi*$)" tm="0">
                                          <p:val>
                                            <p:fltVal val="0"/>
                                          </p:val>
                                        </p:tav>
                                        <p:tav tm="100000">
                                          <p:val>
                                            <p:fltVal val="1"/>
                                          </p:val>
                                        </p:tav>
                                      </p:tavLst>
                                    </p:anim>
                                    <p:anim calcmode="lin" valueType="num">
                                      <p:cBhvr>
                                        <p:cTn dur="500" fill="hold" id="13"/>
                                        <p:tgtEl>
                                          <p:spTgt spid="7"/>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5" presetSubtype="0">
                                  <p:stCondLst>
                                    <p:cond delay="100"/>
                                  </p:stCondLst>
                                  <p:iterate type="lt">
                                    <p:tmPct val="15000"/>
                                  </p:iterate>
                                  <p:childTnLst>
                                    <p:set>
                                      <p:cBhvr>
                                        <p:cTn dur="1" fill="hold" id="16">
                                          <p:stCondLst>
                                            <p:cond delay="0"/>
                                          </p:stCondLst>
                                        </p:cTn>
                                        <p:tgtEl>
                                          <p:spTgt spid="13"/>
                                        </p:tgtEl>
                                        <p:attrNameLst>
                                          <p:attrName>style.visibility</p:attrName>
                                        </p:attrNameLst>
                                      </p:cBhvr>
                                      <p:to>
                                        <p:strVal val="visible"/>
                                      </p:to>
                                    </p:set>
                                    <p:animEffect filter="fade" transition="in">
                                      <p:cBhvr>
                                        <p:cTn dur="500" id="17"/>
                                        <p:tgtEl>
                                          <p:spTgt spid="13"/>
                                        </p:tgtEl>
                                      </p:cBhvr>
                                    </p:animEffect>
                                    <p:anim calcmode="lin" valueType="num">
                                      <p:cBhvr>
                                        <p:cTn dur="500" fill="hold" id="18"/>
                                        <p:tgtEl>
                                          <p:spTgt spid="13"/>
                                        </p:tgtEl>
                                        <p:attrNameLst>
                                          <p:attrName>ppt_w</p:attrName>
                                        </p:attrNameLst>
                                      </p:cBhvr>
                                      <p:tavLst>
                                        <p:tav fmla="#ppt_w*sin(2.5*pi*$)" tm="0">
                                          <p:val>
                                            <p:fltVal val="0"/>
                                          </p:val>
                                        </p:tav>
                                        <p:tav tm="100000">
                                          <p:val>
                                            <p:fltVal val="1"/>
                                          </p:val>
                                        </p:tav>
                                      </p:tavLst>
                                    </p:anim>
                                    <p:anim calcmode="lin" valueType="num">
                                      <p:cBhvr>
                                        <p:cTn dur="500" fill="hold" id="19"/>
                                        <p:tgtEl>
                                          <p:spTgt spid="13"/>
                                        </p:tgtEl>
                                        <p:attrNameLst>
                                          <p:attrName>ppt_h</p:attrName>
                                        </p:attrNameLst>
                                      </p:cBhvr>
                                      <p:tavLst>
                                        <p:tav tm="0">
                                          <p:val>
                                            <p:strVal val="#ppt_h"/>
                                          </p:val>
                                        </p:tav>
                                        <p:tav tm="100000">
                                          <p:val>
                                            <p:strVal val="#ppt_h"/>
                                          </p:val>
                                        </p:tav>
                                      </p:tavLst>
                                    </p:anim>
                                  </p:childTnLst>
                                </p:cTn>
                              </p:par>
                              <p:par>
                                <p:cTn fill="hold" grpId="1" id="20" nodeType="withEffect" presetClass="emph" presetID="6" presetSubtype="0">
                                  <p:stCondLst>
                                    <p:cond delay="0"/>
                                  </p:stCondLst>
                                  <p:iterate type="lt">
                                    <p:tmPct val="0"/>
                                  </p:iterate>
                                  <p:childTnLst>
                                    <p:animScale>
                                      <p:cBhvr>
                                        <p:cTn dur="100" fill="hold" id="21"/>
                                        <p:tgtEl>
                                          <p:spTgt spid="13"/>
                                        </p:tgtEl>
                                      </p:cBhvr>
                                      <p:by x="500000" y="500000"/>
                                    </p:animScale>
                                  </p:childTnLst>
                                </p:cTn>
                              </p:par>
                              <p:par>
                                <p:cTn fill="hold" grpId="2" id="22" nodeType="withEffect" presetClass="emph" presetID="6" presetSubtype="0">
                                  <p:stCondLst>
                                    <p:cond delay="100"/>
                                  </p:stCondLst>
                                  <p:iterate type="lt">
                                    <p:tmPct val="15000"/>
                                  </p:iterate>
                                  <p:childTnLst>
                                    <p:animScale>
                                      <p:cBhvr>
                                        <p:cTn dur="500" fill="hold" id="23"/>
                                        <p:tgtEl>
                                          <p:spTgt spid="13"/>
                                        </p:tgtEl>
                                      </p:cBhvr>
                                      <p:by x="20000" y="20000"/>
                                    </p:animScale>
                                  </p:childTnLst>
                                </p:cTn>
                              </p:par>
                            </p:childTnLst>
                          </p:cTn>
                        </p:par>
                        <p:par>
                          <p:cTn fill="hold" id="24" nodeType="afterGroup">
                            <p:stCondLst>
                              <p:cond delay="1600"/>
                            </p:stCondLst>
                            <p:childTnLst>
                              <p:par>
                                <p:cTn fill="hold" id="25" nodeType="afterEffect" presetClass="entr" presetID="16" presetSubtype="37">
                                  <p:stCondLst>
                                    <p:cond delay="0"/>
                                  </p:stCondLst>
                                  <p:childTnLst>
                                    <p:set>
                                      <p:cBhvr>
                                        <p:cTn dur="1" fill="hold" id="26">
                                          <p:stCondLst>
                                            <p:cond delay="0"/>
                                          </p:stCondLst>
                                        </p:cTn>
                                        <p:tgtEl>
                                          <p:spTgt spid="8"/>
                                        </p:tgtEl>
                                        <p:attrNameLst>
                                          <p:attrName>style.visibility</p:attrName>
                                        </p:attrNameLst>
                                      </p:cBhvr>
                                      <p:to>
                                        <p:strVal val="visible"/>
                                      </p:to>
                                    </p:set>
                                    <p:animEffect filter="barn(outVertical)" transition="in">
                                      <p:cBhvr>
                                        <p:cTn dur="500" id="27"/>
                                        <p:tgtEl>
                                          <p:spTgt spid="8"/>
                                        </p:tgtEl>
                                      </p:cBhvr>
                                    </p:animEffect>
                                  </p:childTnLst>
                                </p:cTn>
                              </p:par>
                            </p:childTnLst>
                          </p:cTn>
                        </p:par>
                        <p:par>
                          <p:cTn fill="hold" id="28" nodeType="afterGroup">
                            <p:stCondLst>
                              <p:cond delay="21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par>
                                <p:cTn fill="hold" id="32" nodeType="withEffect" presetClass="entr" presetID="22" presetSubtype="4">
                                  <p:stCondLst>
                                    <p:cond delay="0"/>
                                  </p:stCondLst>
                                  <p:childTnLst>
                                    <p:set>
                                      <p:cBhvr>
                                        <p:cTn dur="1" fill="hold" id="33">
                                          <p:stCondLst>
                                            <p:cond delay="0"/>
                                          </p:stCondLst>
                                        </p:cTn>
                                        <p:tgtEl>
                                          <p:spTgt spid="21"/>
                                        </p:tgtEl>
                                        <p:attrNameLst>
                                          <p:attrName>style.visibility</p:attrName>
                                        </p:attrNameLst>
                                      </p:cBhvr>
                                      <p:to>
                                        <p:strVal val="visible"/>
                                      </p:to>
                                    </p:set>
                                    <p:animEffect filter="wipe(down)" transition="in">
                                      <p:cBhvr>
                                        <p:cTn dur="500" id="34"/>
                                        <p:tgtEl>
                                          <p:spTgt spid="21"/>
                                        </p:tgtEl>
                                      </p:cBhvr>
                                    </p:animEffect>
                                  </p:childTnLst>
                                </p:cTn>
                              </p:par>
                            </p:childTnLst>
                          </p:cTn>
                        </p:par>
                        <p:par>
                          <p:cTn fill="hold" id="35" nodeType="afterGroup">
                            <p:stCondLst>
                              <p:cond delay="2600"/>
                            </p:stCondLst>
                            <p:childTnLst>
                              <p:par>
                                <p:cTn fill="hold" grpId="0" id="36" nodeType="afterEffect" presetClass="entr" presetID="45" presetSubtype="0">
                                  <p:stCondLst>
                                    <p:cond delay="0"/>
                                  </p:stCondLst>
                                  <p:iterate type="lt">
                                    <p:tmPct val="20000"/>
                                  </p:iterate>
                                  <p:childTnLst>
                                    <p:set>
                                      <p:cBhvr>
                                        <p:cTn dur="1" fill="hold" id="37">
                                          <p:stCondLst>
                                            <p:cond delay="0"/>
                                          </p:stCondLst>
                                        </p:cTn>
                                        <p:tgtEl>
                                          <p:spTgt spid="9"/>
                                        </p:tgtEl>
                                        <p:attrNameLst>
                                          <p:attrName>style.visibility</p:attrName>
                                        </p:attrNameLst>
                                      </p:cBhvr>
                                      <p:to>
                                        <p:strVal val="visible"/>
                                      </p:to>
                                    </p:set>
                                    <p:animEffect filter="fade" transition="in">
                                      <p:cBhvr>
                                        <p:cTn dur="500" id="38"/>
                                        <p:tgtEl>
                                          <p:spTgt spid="9"/>
                                        </p:tgtEl>
                                      </p:cBhvr>
                                    </p:animEffect>
                                    <p:anim calcmode="lin" valueType="num">
                                      <p:cBhvr>
                                        <p:cTn dur="500" fill="hold" id="39"/>
                                        <p:tgtEl>
                                          <p:spTgt spid="9"/>
                                        </p:tgtEl>
                                        <p:attrNameLst>
                                          <p:attrName>ppt_w</p:attrName>
                                        </p:attrNameLst>
                                      </p:cBhvr>
                                      <p:tavLst>
                                        <p:tav fmla="#ppt_w*sin(2.5*pi*$)" tm="0">
                                          <p:val>
                                            <p:fltVal val="0"/>
                                          </p:val>
                                        </p:tav>
                                        <p:tav tm="100000">
                                          <p:val>
                                            <p:fltVal val="1"/>
                                          </p:val>
                                        </p:tav>
                                      </p:tavLst>
                                    </p:anim>
                                    <p:anim calcmode="lin" valueType="num">
                                      <p:cBhvr>
                                        <p:cTn dur="500" fill="hold" id="40"/>
                                        <p:tgtEl>
                                          <p:spTgt spid="9"/>
                                        </p:tgtEl>
                                        <p:attrNameLst>
                                          <p:attrName>ppt_h</p:attrName>
                                        </p:attrNameLst>
                                      </p:cBhvr>
                                      <p:tavLst>
                                        <p:tav tm="0">
                                          <p:val>
                                            <p:strVal val="#ppt_h"/>
                                          </p:val>
                                        </p:tav>
                                        <p:tav tm="100000">
                                          <p:val>
                                            <p:strVal val="#ppt_h"/>
                                          </p:val>
                                        </p:tav>
                                      </p:tavLst>
                                    </p:anim>
                                  </p:childTnLst>
                                </p:cTn>
                              </p:par>
                            </p:childTnLst>
                          </p:cTn>
                        </p:par>
                        <p:par>
                          <p:cTn fill="hold" id="41" nodeType="afterGroup">
                            <p:stCondLst>
                              <p:cond delay="3100"/>
                            </p:stCondLst>
                            <p:childTnLst>
                              <p:par>
                                <p:cTn fill="hold" grpId="0" id="42" nodeType="afterEffect" presetClass="entr" presetID="45" presetSubtype="0">
                                  <p:stCondLst>
                                    <p:cond delay="100"/>
                                  </p:stCondLst>
                                  <p:iterate type="lt">
                                    <p:tmPct val="15000"/>
                                  </p:iterate>
                                  <p:childTnLst>
                                    <p:set>
                                      <p:cBhvr>
                                        <p:cTn dur="1" fill="hold" id="43">
                                          <p:stCondLst>
                                            <p:cond delay="0"/>
                                          </p:stCondLst>
                                        </p:cTn>
                                        <p:tgtEl>
                                          <p:spTgt spid="15"/>
                                        </p:tgtEl>
                                        <p:attrNameLst>
                                          <p:attrName>style.visibility</p:attrName>
                                        </p:attrNameLst>
                                      </p:cBhvr>
                                      <p:to>
                                        <p:strVal val="visible"/>
                                      </p:to>
                                    </p:set>
                                    <p:animEffect filter="fade" transition="in">
                                      <p:cBhvr>
                                        <p:cTn dur="500" id="44"/>
                                        <p:tgtEl>
                                          <p:spTgt spid="15"/>
                                        </p:tgtEl>
                                      </p:cBhvr>
                                    </p:animEffect>
                                    <p:anim calcmode="lin" valueType="num">
                                      <p:cBhvr>
                                        <p:cTn dur="500" fill="hold" id="45"/>
                                        <p:tgtEl>
                                          <p:spTgt spid="15"/>
                                        </p:tgtEl>
                                        <p:attrNameLst>
                                          <p:attrName>ppt_w</p:attrName>
                                        </p:attrNameLst>
                                      </p:cBhvr>
                                      <p:tavLst>
                                        <p:tav fmla="#ppt_w*sin(2.5*pi*$)" tm="0">
                                          <p:val>
                                            <p:fltVal val="0"/>
                                          </p:val>
                                        </p:tav>
                                        <p:tav tm="100000">
                                          <p:val>
                                            <p:fltVal val="1"/>
                                          </p:val>
                                        </p:tav>
                                      </p:tavLst>
                                    </p:anim>
                                    <p:anim calcmode="lin" valueType="num">
                                      <p:cBhvr>
                                        <p:cTn dur="500" fill="hold" id="46"/>
                                        <p:tgtEl>
                                          <p:spTgt spid="15"/>
                                        </p:tgtEl>
                                        <p:attrNameLst>
                                          <p:attrName>ppt_h</p:attrName>
                                        </p:attrNameLst>
                                      </p:cBhvr>
                                      <p:tavLst>
                                        <p:tav tm="0">
                                          <p:val>
                                            <p:strVal val="#ppt_h"/>
                                          </p:val>
                                        </p:tav>
                                        <p:tav tm="100000">
                                          <p:val>
                                            <p:strVal val="#ppt_h"/>
                                          </p:val>
                                        </p:tav>
                                      </p:tavLst>
                                    </p:anim>
                                  </p:childTnLst>
                                </p:cTn>
                              </p:par>
                              <p:par>
                                <p:cTn fill="hold" grpId="1" id="47" nodeType="withEffect" presetClass="emph" presetID="6" presetSubtype="0">
                                  <p:stCondLst>
                                    <p:cond delay="0"/>
                                  </p:stCondLst>
                                  <p:iterate type="lt">
                                    <p:tmPct val="0"/>
                                  </p:iterate>
                                  <p:childTnLst>
                                    <p:animScale>
                                      <p:cBhvr>
                                        <p:cTn dur="100" fill="hold" id="48"/>
                                        <p:tgtEl>
                                          <p:spTgt spid="15"/>
                                        </p:tgtEl>
                                      </p:cBhvr>
                                      <p:by x="500000" y="500000"/>
                                    </p:animScale>
                                  </p:childTnLst>
                                </p:cTn>
                              </p:par>
                              <p:par>
                                <p:cTn fill="hold" grpId="2" id="49" nodeType="withEffect" presetClass="emph" presetID="6" presetSubtype="0">
                                  <p:stCondLst>
                                    <p:cond delay="100"/>
                                  </p:stCondLst>
                                  <p:iterate type="lt">
                                    <p:tmPct val="15000"/>
                                  </p:iterate>
                                  <p:childTnLst>
                                    <p:animScale>
                                      <p:cBhvr>
                                        <p:cTn dur="500" fill="hold" id="50"/>
                                        <p:tgtEl>
                                          <p:spTgt spid="15"/>
                                        </p:tgtEl>
                                      </p:cBhvr>
                                      <p:by x="20000" y="20000"/>
                                    </p:animScale>
                                  </p:childTnLst>
                                </p:cTn>
                              </p:par>
                            </p:childTnLst>
                          </p:cTn>
                        </p:par>
                        <p:par>
                          <p:cTn fill="hold" id="51" nodeType="afterGroup">
                            <p:stCondLst>
                              <p:cond delay="3700"/>
                            </p:stCondLst>
                            <p:childTnLst>
                              <p:par>
                                <p:cTn fill="hold" id="52" nodeType="afterEffect" presetClass="entr" presetID="16" presetSubtype="37">
                                  <p:stCondLst>
                                    <p:cond delay="0"/>
                                  </p:stCondLst>
                                  <p:childTnLst>
                                    <p:set>
                                      <p:cBhvr>
                                        <p:cTn dur="1" fill="hold" id="53">
                                          <p:stCondLst>
                                            <p:cond delay="0"/>
                                          </p:stCondLst>
                                        </p:cTn>
                                        <p:tgtEl>
                                          <p:spTgt spid="10"/>
                                        </p:tgtEl>
                                        <p:attrNameLst>
                                          <p:attrName>style.visibility</p:attrName>
                                        </p:attrNameLst>
                                      </p:cBhvr>
                                      <p:to>
                                        <p:strVal val="visible"/>
                                      </p:to>
                                    </p:set>
                                    <p:animEffect filter="barn(outVertical)" transition="in">
                                      <p:cBhvr>
                                        <p:cTn dur="500" id="54"/>
                                        <p:tgtEl>
                                          <p:spTgt spid="10"/>
                                        </p:tgtEl>
                                      </p:cBhvr>
                                    </p:animEffect>
                                  </p:childTnLst>
                                </p:cTn>
                              </p:par>
                            </p:childTnLst>
                          </p:cTn>
                        </p:par>
                        <p:par>
                          <p:cTn fill="hold" id="55" nodeType="afterGroup">
                            <p:stCondLst>
                              <p:cond delay="4200"/>
                            </p:stCondLst>
                            <p:childTnLst>
                              <p:par>
                                <p:cTn fill="hold" grpId="0" id="56" nodeType="afterEffect" presetClass="entr" presetID="10" presetSubtype="0">
                                  <p:stCondLst>
                                    <p:cond delay="0"/>
                                  </p:stCondLst>
                                  <p:childTnLst>
                                    <p:set>
                                      <p:cBhvr>
                                        <p:cTn dur="1" fill="hold" id="57">
                                          <p:stCondLst>
                                            <p:cond delay="0"/>
                                          </p:stCondLst>
                                        </p:cTn>
                                        <p:tgtEl>
                                          <p:spTgt spid="16"/>
                                        </p:tgtEl>
                                        <p:attrNameLst>
                                          <p:attrName>style.visibility</p:attrName>
                                        </p:attrNameLst>
                                      </p:cBhvr>
                                      <p:to>
                                        <p:strVal val="visible"/>
                                      </p:to>
                                    </p:set>
                                    <p:animEffect filter="fade" transition="in">
                                      <p:cBhvr>
                                        <p:cTn dur="500" id="58"/>
                                        <p:tgtEl>
                                          <p:spTgt spid="16"/>
                                        </p:tgtEl>
                                      </p:cBhvr>
                                    </p:animEffect>
                                  </p:childTnLst>
                                </p:cTn>
                              </p:par>
                              <p:par>
                                <p:cTn fill="hold" id="59" nodeType="withEffect" presetClass="entr" presetID="22" presetSubtype="4">
                                  <p:stCondLst>
                                    <p:cond delay="0"/>
                                  </p:stCondLst>
                                  <p:childTnLst>
                                    <p:set>
                                      <p:cBhvr>
                                        <p:cTn dur="1" fill="hold" id="60">
                                          <p:stCondLst>
                                            <p:cond delay="0"/>
                                          </p:stCondLst>
                                        </p:cTn>
                                        <p:tgtEl>
                                          <p:spTgt spid="22"/>
                                        </p:tgtEl>
                                        <p:attrNameLst>
                                          <p:attrName>style.visibility</p:attrName>
                                        </p:attrNameLst>
                                      </p:cBhvr>
                                      <p:to>
                                        <p:strVal val="visible"/>
                                      </p:to>
                                    </p:set>
                                    <p:animEffect filter="wipe(down)" transition="in">
                                      <p:cBhvr>
                                        <p:cTn dur="500" id="61"/>
                                        <p:tgtEl>
                                          <p:spTgt spid="22"/>
                                        </p:tgtEl>
                                      </p:cBhvr>
                                    </p:animEffect>
                                  </p:childTnLst>
                                </p:cTn>
                              </p:par>
                            </p:childTnLst>
                          </p:cTn>
                        </p:par>
                        <p:par>
                          <p:cTn fill="hold" id="62" nodeType="afterGroup">
                            <p:stCondLst>
                              <p:cond delay="4700"/>
                            </p:stCondLst>
                            <p:childTnLst>
                              <p:par>
                                <p:cTn fill="hold" grpId="0" id="63" nodeType="afterEffect" presetClass="entr" presetID="45" presetSubtype="0">
                                  <p:stCondLst>
                                    <p:cond delay="0"/>
                                  </p:stCondLst>
                                  <p:iterate type="lt">
                                    <p:tmPct val="20000"/>
                                  </p:iterate>
                                  <p:childTnLst>
                                    <p:set>
                                      <p:cBhvr>
                                        <p:cTn dur="1" fill="hold" id="64">
                                          <p:stCondLst>
                                            <p:cond delay="0"/>
                                          </p:stCondLst>
                                        </p:cTn>
                                        <p:tgtEl>
                                          <p:spTgt spid="11"/>
                                        </p:tgtEl>
                                        <p:attrNameLst>
                                          <p:attrName>style.visibility</p:attrName>
                                        </p:attrNameLst>
                                      </p:cBhvr>
                                      <p:to>
                                        <p:strVal val="visible"/>
                                      </p:to>
                                    </p:set>
                                    <p:animEffect filter="fade" transition="in">
                                      <p:cBhvr>
                                        <p:cTn dur="500" id="65"/>
                                        <p:tgtEl>
                                          <p:spTgt spid="11"/>
                                        </p:tgtEl>
                                      </p:cBhvr>
                                    </p:animEffect>
                                    <p:anim calcmode="lin" valueType="num">
                                      <p:cBhvr>
                                        <p:cTn dur="500" fill="hold" id="66"/>
                                        <p:tgtEl>
                                          <p:spTgt spid="11"/>
                                        </p:tgtEl>
                                        <p:attrNameLst>
                                          <p:attrName>ppt_w</p:attrName>
                                        </p:attrNameLst>
                                      </p:cBhvr>
                                      <p:tavLst>
                                        <p:tav fmla="#ppt_w*sin(2.5*pi*$)" tm="0">
                                          <p:val>
                                            <p:fltVal val="0"/>
                                          </p:val>
                                        </p:tav>
                                        <p:tav tm="100000">
                                          <p:val>
                                            <p:fltVal val="1"/>
                                          </p:val>
                                        </p:tav>
                                      </p:tavLst>
                                    </p:anim>
                                    <p:anim calcmode="lin" valueType="num">
                                      <p:cBhvr>
                                        <p:cTn dur="500" fill="hold" id="67"/>
                                        <p:tgtEl>
                                          <p:spTgt spid="11"/>
                                        </p:tgtEl>
                                        <p:attrNameLst>
                                          <p:attrName>ppt_h</p:attrName>
                                        </p:attrNameLst>
                                      </p:cBhvr>
                                      <p:tavLst>
                                        <p:tav tm="0">
                                          <p:val>
                                            <p:strVal val="#ppt_h"/>
                                          </p:val>
                                        </p:tav>
                                        <p:tav tm="100000">
                                          <p:val>
                                            <p:strVal val="#ppt_h"/>
                                          </p:val>
                                        </p:tav>
                                      </p:tavLst>
                                    </p:anim>
                                  </p:childTnLst>
                                </p:cTn>
                              </p:par>
                            </p:childTnLst>
                          </p:cTn>
                        </p:par>
                        <p:par>
                          <p:cTn fill="hold" id="68" nodeType="afterGroup">
                            <p:stCondLst>
                              <p:cond delay="5200"/>
                            </p:stCondLst>
                            <p:childTnLst>
                              <p:par>
                                <p:cTn fill="hold" grpId="0" id="69" nodeType="afterEffect" presetClass="entr" presetID="45" presetSubtype="0">
                                  <p:stCondLst>
                                    <p:cond delay="100"/>
                                  </p:stCondLst>
                                  <p:iterate type="lt">
                                    <p:tmPct val="15000"/>
                                  </p:iterate>
                                  <p:childTnLst>
                                    <p:set>
                                      <p:cBhvr>
                                        <p:cTn dur="1" fill="hold" id="70">
                                          <p:stCondLst>
                                            <p:cond delay="0"/>
                                          </p:stCondLst>
                                        </p:cTn>
                                        <p:tgtEl>
                                          <p:spTgt spid="18"/>
                                        </p:tgtEl>
                                        <p:attrNameLst>
                                          <p:attrName>style.visibility</p:attrName>
                                        </p:attrNameLst>
                                      </p:cBhvr>
                                      <p:to>
                                        <p:strVal val="visible"/>
                                      </p:to>
                                    </p:set>
                                    <p:animEffect filter="fade" transition="in">
                                      <p:cBhvr>
                                        <p:cTn dur="500" id="71"/>
                                        <p:tgtEl>
                                          <p:spTgt spid="18"/>
                                        </p:tgtEl>
                                      </p:cBhvr>
                                    </p:animEffect>
                                    <p:anim calcmode="lin" valueType="num">
                                      <p:cBhvr>
                                        <p:cTn dur="500" fill="hold" id="72"/>
                                        <p:tgtEl>
                                          <p:spTgt spid="18"/>
                                        </p:tgtEl>
                                        <p:attrNameLst>
                                          <p:attrName>ppt_w</p:attrName>
                                        </p:attrNameLst>
                                      </p:cBhvr>
                                      <p:tavLst>
                                        <p:tav fmla="#ppt_w*sin(2.5*pi*$)" tm="0">
                                          <p:val>
                                            <p:fltVal val="0"/>
                                          </p:val>
                                        </p:tav>
                                        <p:tav tm="100000">
                                          <p:val>
                                            <p:fltVal val="1"/>
                                          </p:val>
                                        </p:tav>
                                      </p:tavLst>
                                    </p:anim>
                                    <p:anim calcmode="lin" valueType="num">
                                      <p:cBhvr>
                                        <p:cTn dur="500" fill="hold" id="73"/>
                                        <p:tgtEl>
                                          <p:spTgt spid="18"/>
                                        </p:tgtEl>
                                        <p:attrNameLst>
                                          <p:attrName>ppt_h</p:attrName>
                                        </p:attrNameLst>
                                      </p:cBhvr>
                                      <p:tavLst>
                                        <p:tav tm="0">
                                          <p:val>
                                            <p:strVal val="#ppt_h"/>
                                          </p:val>
                                        </p:tav>
                                        <p:tav tm="100000">
                                          <p:val>
                                            <p:strVal val="#ppt_h"/>
                                          </p:val>
                                        </p:tav>
                                      </p:tavLst>
                                    </p:anim>
                                  </p:childTnLst>
                                </p:cTn>
                              </p:par>
                              <p:par>
                                <p:cTn fill="hold" grpId="1" id="74" nodeType="withEffect" presetClass="emph" presetID="6" presetSubtype="0">
                                  <p:stCondLst>
                                    <p:cond delay="0"/>
                                  </p:stCondLst>
                                  <p:iterate type="lt">
                                    <p:tmPct val="0"/>
                                  </p:iterate>
                                  <p:childTnLst>
                                    <p:animScale>
                                      <p:cBhvr>
                                        <p:cTn dur="100" fill="hold" id="75"/>
                                        <p:tgtEl>
                                          <p:spTgt spid="18"/>
                                        </p:tgtEl>
                                      </p:cBhvr>
                                      <p:by x="500000" y="500000"/>
                                    </p:animScale>
                                  </p:childTnLst>
                                </p:cTn>
                              </p:par>
                              <p:par>
                                <p:cTn fill="hold" grpId="2" id="76" nodeType="withEffect" presetClass="emph" presetID="6" presetSubtype="0">
                                  <p:stCondLst>
                                    <p:cond delay="100"/>
                                  </p:stCondLst>
                                  <p:iterate type="lt">
                                    <p:tmPct val="15000"/>
                                  </p:iterate>
                                  <p:childTnLst>
                                    <p:animScale>
                                      <p:cBhvr>
                                        <p:cTn dur="500" fill="hold" id="77"/>
                                        <p:tgtEl>
                                          <p:spTgt spid="18"/>
                                        </p:tgtEl>
                                      </p:cBhvr>
                                      <p:by x="20000" y="20000"/>
                                    </p:animScale>
                                  </p:childTnLst>
                                </p:cTn>
                              </p:par>
                            </p:childTnLst>
                          </p:cTn>
                        </p:par>
                        <p:par>
                          <p:cTn fill="hold" id="78" nodeType="afterGroup">
                            <p:stCondLst>
                              <p:cond delay="5800"/>
                            </p:stCondLst>
                            <p:childTnLst>
                              <p:par>
                                <p:cTn fill="hold" id="79" nodeType="afterEffect" presetClass="entr" presetID="16" presetSubtype="37">
                                  <p:stCondLst>
                                    <p:cond delay="0"/>
                                  </p:stCondLst>
                                  <p:childTnLst>
                                    <p:set>
                                      <p:cBhvr>
                                        <p:cTn dur="1" fill="hold" id="80">
                                          <p:stCondLst>
                                            <p:cond delay="0"/>
                                          </p:stCondLst>
                                        </p:cTn>
                                        <p:tgtEl>
                                          <p:spTgt spid="12"/>
                                        </p:tgtEl>
                                        <p:attrNameLst>
                                          <p:attrName>style.visibility</p:attrName>
                                        </p:attrNameLst>
                                      </p:cBhvr>
                                      <p:to>
                                        <p:strVal val="visible"/>
                                      </p:to>
                                    </p:set>
                                    <p:animEffect filter="barn(outVertical)" transition="in">
                                      <p:cBhvr>
                                        <p:cTn dur="500" id="81"/>
                                        <p:tgtEl>
                                          <p:spTgt spid="12"/>
                                        </p:tgtEl>
                                      </p:cBhvr>
                                    </p:animEffect>
                                  </p:childTnLst>
                                </p:cTn>
                              </p:par>
                            </p:childTnLst>
                          </p:cTn>
                        </p:par>
                        <p:par>
                          <p:cTn fill="hold" id="82" nodeType="afterGroup">
                            <p:stCondLst>
                              <p:cond delay="6300"/>
                            </p:stCondLst>
                            <p:childTnLst>
                              <p:par>
                                <p:cTn fill="hold" grpId="0" id="83" nodeType="afterEffect" presetClass="entr" presetID="10" presetSubtype="0">
                                  <p:stCondLst>
                                    <p:cond delay="0"/>
                                  </p:stCondLst>
                                  <p:childTnLst>
                                    <p:set>
                                      <p:cBhvr>
                                        <p:cTn dur="1" fill="hold" id="84">
                                          <p:stCondLst>
                                            <p:cond delay="0"/>
                                          </p:stCondLst>
                                        </p:cTn>
                                        <p:tgtEl>
                                          <p:spTgt spid="19"/>
                                        </p:tgtEl>
                                        <p:attrNameLst>
                                          <p:attrName>style.visibility</p:attrName>
                                        </p:attrNameLst>
                                      </p:cBhvr>
                                      <p:to>
                                        <p:strVal val="visible"/>
                                      </p:to>
                                    </p:set>
                                    <p:animEffect filter="fade" transition="in">
                                      <p:cBhvr>
                                        <p:cTn dur="500" id="8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1"/>
      <p:bldP grpId="0" spid="13"/>
      <p:bldP grpId="1" spid="13"/>
      <p:bldP grpId="2" spid="13"/>
      <p:bldP grpId="0" spid="14"/>
      <p:bldP grpId="0" spid="15"/>
      <p:bldP grpId="1" spid="15"/>
      <p:bldP grpId="2" spid="15"/>
      <p:bldP grpId="0" spid="16"/>
      <p:bldP grpId="0" spid="18"/>
      <p:bldP grpId="1" spid="18"/>
      <p:bldP grpId="2" spid="18"/>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EA94E897-91F0-4E95-A100-5119919E089A}"/>
              </a:ext>
            </a:extLst>
          </p:cNvPr>
          <p:cNvSpPr txBox="1"/>
          <p:nvPr/>
        </p:nvSpPr>
        <p:spPr>
          <a:xfrm>
            <a:off x="871538" y="4693752"/>
            <a:ext cx="6393497" cy="457200"/>
          </a:xfrm>
          <a:prstGeom prst="rect">
            <a:avLst/>
          </a:prstGeom>
          <a:solidFill>
            <a:srgbClr val="0070C0"/>
          </a:solidFill>
        </p:spPr>
        <p:txBody>
          <a:bodyPr rtlCol="0" wrap="square">
            <a:spAutoFit/>
          </a:bodyPr>
          <a:lstStyle/>
          <a:p>
            <a:pPr algn="dist"/>
            <a:r>
              <a:rPr altLang="zh-CN" lang="en-US" sz="24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心脏疾病预防公益宣传知识讲座PPT模板</a:t>
            </a:r>
          </a:p>
        </p:txBody>
      </p:sp>
      <p:pic>
        <p:nvPicPr>
          <p:cNvPr id="12" name="图片 11">
            <a:extLst>
              <a:ext uri="{FF2B5EF4-FFF2-40B4-BE49-F238E27FC236}">
                <a16:creationId xmlns:a16="http://schemas.microsoft.com/office/drawing/2014/main" id="{028AED0F-8924-4DE9-82E4-446FB0B92EE0}"/>
              </a:ext>
            </a:extLst>
          </p:cNvPr>
          <p:cNvPicPr>
            <a:picLocks noChangeAspect="1"/>
          </p:cNvPicPr>
          <p:nvPr/>
        </p:nvPicPr>
        <p:blipFill>
          <a:blip r:embed="rId3">
            <a:extLst>
              <a:ext uri="{28A0092B-C50C-407E-A947-70E740481C1C}">
                <a14:useLocalDpi val="0"/>
              </a:ext>
            </a:extLst>
          </a:blip>
          <a:stretch>
            <a:fillRect/>
          </a:stretch>
        </p:blipFill>
        <p:spPr>
          <a:xfrm>
            <a:off x="3770185" y="666711"/>
            <a:ext cx="965201" cy="963387"/>
          </a:xfrm>
          <a:prstGeom prst="rect">
            <a:avLst/>
          </a:prstGeom>
        </p:spPr>
      </p:pic>
      <p:sp>
        <p:nvSpPr>
          <p:cNvPr id="13" name="文本框 12">
            <a:extLst>
              <a:ext uri="{FF2B5EF4-FFF2-40B4-BE49-F238E27FC236}">
                <a16:creationId xmlns:a16="http://schemas.microsoft.com/office/drawing/2014/main" id="{2855D3E2-1532-4666-9A2D-DD497E4EEDC5}"/>
              </a:ext>
            </a:extLst>
          </p:cNvPr>
          <p:cNvSpPr txBox="1"/>
          <p:nvPr/>
        </p:nvSpPr>
        <p:spPr>
          <a:xfrm>
            <a:off x="970090" y="5427716"/>
            <a:ext cx="6565392" cy="457200"/>
          </a:xfrm>
          <a:prstGeom prst="rect">
            <a:avLst/>
          </a:prstGeom>
          <a:noFill/>
        </p:spPr>
        <p:txBody>
          <a:bodyPr wrap="square">
            <a:spAutoFit/>
          </a:bodyPr>
          <a:lstStyle/>
          <a:p>
            <a:pPr algn="ctr">
              <a:spcBef>
                <a:spcPct val="20000"/>
              </a:spcBef>
            </a:pPr>
            <a:r>
              <a:rPr altLang="en-US" lang="zh-CN" sz="2400">
                <a:ln>
                  <a:solidFill>
                    <a:schemeClr val="bg1"/>
                  </a:solidFill>
                </a:ln>
                <a:solidFill>
                  <a:srgbClr val="0070C0"/>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汇报人：优页PPT     汇报时间：20XX</a:t>
            </a:r>
          </a:p>
        </p:txBody>
      </p:sp>
      <p:grpSp>
        <p:nvGrpSpPr>
          <p:cNvPr id="11" name="组合 10">
            <a:extLst>
              <a:ext uri="{FF2B5EF4-FFF2-40B4-BE49-F238E27FC236}">
                <a16:creationId xmlns:a16="http://schemas.microsoft.com/office/drawing/2014/main" id="{3D68F747-DF54-4260-9792-6989569FCE3F}"/>
              </a:ext>
            </a:extLst>
          </p:cNvPr>
          <p:cNvGrpSpPr/>
          <p:nvPr/>
        </p:nvGrpSpPr>
        <p:grpSpPr>
          <a:xfrm>
            <a:off x="871538" y="1420704"/>
            <a:ext cx="6596679" cy="3170099"/>
            <a:chOff x="444818" y="1289485"/>
            <a:chExt cx="6596679" cy="3170099"/>
          </a:xfrm>
        </p:grpSpPr>
        <p:sp>
          <p:nvSpPr>
            <p:cNvPr id="6" name="文本框 5">
              <a:extLst>
                <a:ext uri="{FF2B5EF4-FFF2-40B4-BE49-F238E27FC236}">
                  <a16:creationId xmlns:a16="http://schemas.microsoft.com/office/drawing/2014/main" id="{3C78B770-0274-4435-A0EA-1933D76A447E}"/>
                </a:ext>
              </a:extLst>
            </p:cNvPr>
            <p:cNvSpPr txBox="1"/>
            <p:nvPr/>
          </p:nvSpPr>
          <p:spPr>
            <a:xfrm>
              <a:off x="444819" y="1289485"/>
              <a:ext cx="6532880" cy="3139440"/>
            </a:xfrm>
            <a:prstGeom prst="rect">
              <a:avLst/>
            </a:prstGeom>
            <a:noFill/>
          </p:spPr>
          <p:txBody>
            <a:bodyPr rtlCol="0" wrap="none">
              <a:spAutoFit/>
            </a:bodyPr>
            <a:lstStyle/>
            <a:p>
              <a:pPr algn="l"/>
              <a:r>
                <a:rPr altLang="en-US" lang="zh-CN" sz="10000">
                  <a:ln w="254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远离心脏病</a:t>
              </a:r>
            </a:p>
            <a:p>
              <a:pPr algn="l"/>
              <a:r>
                <a:rPr altLang="en-US" lang="zh-CN" sz="10000">
                  <a:ln w="254000">
                    <a:solidFill>
                      <a:srgbClr val="0070C0"/>
                    </a:solidFill>
                  </a:ln>
                  <a:solidFill>
                    <a:srgbClr val="0070C0"/>
                  </a:solidFill>
                  <a:latin charset="-122" panose="02010600030101010101" pitchFamily="2" typeface="锐字真言体免费商用"/>
                  <a:ea charset="-122" panose="02010600030101010101" pitchFamily="2" typeface="锐字真言体免费商用"/>
                  <a:cs typeface="+mn-ea"/>
                  <a:sym typeface="+mn-lt"/>
                </a:rPr>
                <a:t>健康每一天</a:t>
              </a:r>
            </a:p>
          </p:txBody>
        </p:sp>
        <p:sp>
          <p:nvSpPr>
            <p:cNvPr id="10" name="文本框 9">
              <a:extLst>
                <a:ext uri="{FF2B5EF4-FFF2-40B4-BE49-F238E27FC236}">
                  <a16:creationId xmlns:a16="http://schemas.microsoft.com/office/drawing/2014/main" id="{C24634C0-F4BA-45F0-B0E9-FB6967FC34AC}"/>
                </a:ext>
              </a:extLst>
            </p:cNvPr>
            <p:cNvSpPr txBox="1"/>
            <p:nvPr/>
          </p:nvSpPr>
          <p:spPr>
            <a:xfrm>
              <a:off x="444818" y="1289485"/>
              <a:ext cx="6532880" cy="3139440"/>
            </a:xfrm>
            <a:prstGeom prst="rect">
              <a:avLst/>
            </a:prstGeom>
            <a:noFill/>
          </p:spPr>
          <p:txBody>
            <a:bodyPr rtlCol="0" wrap="none">
              <a:spAutoFit/>
            </a:bodyPr>
            <a:lstStyle/>
            <a:p>
              <a:pPr algn="l"/>
              <a:r>
                <a:rPr altLang="en-US" lang="zh-CN" sz="100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远离心脏病</a:t>
              </a:r>
            </a:p>
            <a:p>
              <a:pPr algn="l"/>
              <a:r>
                <a:rPr altLang="en-US" lang="zh-CN" sz="10000">
                  <a:solidFill>
                    <a:schemeClr val="bg1"/>
                  </a:solidFill>
                  <a:effectLst>
                    <a:outerShdw algn="tl" blurRad="38100" dir="2700000" dist="38100">
                      <a:srgbClr val="000000">
                        <a:alpha val="43137"/>
                      </a:srgbClr>
                    </a:outerShdw>
                  </a:effectLst>
                  <a:latin charset="-122" panose="02010600030101010101" pitchFamily="2" typeface="锐字真言体免费商用"/>
                  <a:ea charset="-122" panose="02010600030101010101" pitchFamily="2" typeface="锐字真言体免费商用"/>
                  <a:cs typeface="+mn-ea"/>
                  <a:sym typeface="+mn-lt"/>
                </a:rPr>
                <a:t>健康每一天</a:t>
              </a:r>
            </a:p>
          </p:txBody>
        </p:sp>
      </p:grpSp>
      <p:pic>
        <p:nvPicPr>
          <p:cNvPr id="14" name="图片 13">
            <a:extLst>
              <a:ext uri="{FF2B5EF4-FFF2-40B4-BE49-F238E27FC236}">
                <a16:creationId xmlns:a16="http://schemas.microsoft.com/office/drawing/2014/main" id="{96A4466E-317F-4516-93C7-DD8F47F990DB}"/>
              </a:ext>
            </a:extLst>
          </p:cNvPr>
          <p:cNvPicPr>
            <a:picLocks noChangeAspect="1"/>
          </p:cNvPicPr>
          <p:nvPr/>
        </p:nvPicPr>
        <p:blipFill>
          <a:blip r:embed="rId4">
            <a:extLst>
              <a:ext uri="{28A0092B-C50C-407E-A947-70E740481C1C}">
                <a14:useLocalDpi val="0"/>
              </a:ext>
            </a:extLst>
          </a:blip>
          <a:stretch>
            <a:fillRect/>
          </a:stretch>
        </p:blipFill>
        <p:spPr>
          <a:xfrm flipH="1">
            <a:off x="7889843" y="968619"/>
            <a:ext cx="4100635" cy="4920762"/>
          </a:xfrm>
          <a:prstGeom prst="rect">
            <a:avLst/>
          </a:prstGeom>
        </p:spPr>
      </p:pic>
    </p:spTree>
    <p:extLst>
      <p:ext uri="{BB962C8B-B14F-4D97-AF65-F5344CB8AC3E}">
        <p14:creationId val="2200360966"/>
      </p:ext>
    </p:extLst>
  </p:cSld>
  <p:clrMapOvr>
    <a:masterClrMapping/>
  </p:clrMapOvr>
  <mc:AlternateContent>
    <mc:Choice Requires="p14">
      <p:transition advTm="9000" p14:dur="2000" spd="slow"/>
    </mc:Choice>
    <mc:Fallback>
      <p:transition advTm="9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fltVal val="0"/>
                                          </p:val>
                                        </p:tav>
                                        <p:tav tm="100000">
                                          <p:val>
                                            <p:strVal val="#ppt_w"/>
                                          </p:val>
                                        </p:tav>
                                      </p:tavLst>
                                    </p:anim>
                                    <p:anim calcmode="lin" valueType="num">
                                      <p:cBhvr>
                                        <p:cTn dur="1000" fill="hold" id="8"/>
                                        <p:tgtEl>
                                          <p:spTgt spid="12"/>
                                        </p:tgtEl>
                                        <p:attrNameLst>
                                          <p:attrName>ppt_h</p:attrName>
                                        </p:attrNameLst>
                                      </p:cBhvr>
                                      <p:tavLst>
                                        <p:tav tm="0">
                                          <p:val>
                                            <p:fltVal val="0"/>
                                          </p:val>
                                        </p:tav>
                                        <p:tav tm="100000">
                                          <p:val>
                                            <p:strVal val="#ppt_h"/>
                                          </p:val>
                                        </p:tav>
                                      </p:tavLst>
                                    </p:anim>
                                    <p:anim calcmode="lin" valueType="num">
                                      <p:cBhvr>
                                        <p:cTn dur="1000" fill="hold" id="9"/>
                                        <p:tgtEl>
                                          <p:spTgt spid="12"/>
                                        </p:tgtEl>
                                        <p:attrNameLst>
                                          <p:attrName>style.rotation</p:attrName>
                                        </p:attrNameLst>
                                      </p:cBhvr>
                                      <p:tavLst>
                                        <p:tav tm="0">
                                          <p:val>
                                            <p:fltVal val="90"/>
                                          </p:val>
                                        </p:tav>
                                        <p:tav tm="100000">
                                          <p:val>
                                            <p:fltVal val="0"/>
                                          </p:val>
                                        </p:tav>
                                      </p:tavLst>
                                    </p:anim>
                                    <p:animEffect filter="fade" transition="in">
                                      <p:cBhvr>
                                        <p:cTn dur="1000" id="10"/>
                                        <p:tgtEl>
                                          <p:spTgt spid="12"/>
                                        </p:tgtEl>
                                      </p:cBhvr>
                                    </p:animEffect>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p:cTn dur="500" fill="hold" id="14"/>
                                        <p:tgtEl>
                                          <p:spTgt spid="14"/>
                                        </p:tgtEl>
                                        <p:attrNameLst>
                                          <p:attrName>ppt_w</p:attrName>
                                        </p:attrNameLst>
                                      </p:cBhvr>
                                      <p:tavLst>
                                        <p:tav tm="0">
                                          <p:val>
                                            <p:fltVal val="0"/>
                                          </p:val>
                                        </p:tav>
                                        <p:tav tm="100000">
                                          <p:val>
                                            <p:strVal val="#ppt_w"/>
                                          </p:val>
                                        </p:tav>
                                      </p:tavLst>
                                    </p:anim>
                                    <p:anim calcmode="lin" valueType="num">
                                      <p:cBhvr>
                                        <p:cTn dur="500" fill="hold" id="15"/>
                                        <p:tgtEl>
                                          <p:spTgt spid="14"/>
                                        </p:tgtEl>
                                        <p:attrNameLst>
                                          <p:attrName>ppt_h</p:attrName>
                                        </p:attrNameLst>
                                      </p:cBhvr>
                                      <p:tavLst>
                                        <p:tav tm="0">
                                          <p:val>
                                            <p:fltVal val="0"/>
                                          </p:val>
                                        </p:tav>
                                        <p:tav tm="100000">
                                          <p:val>
                                            <p:strVal val="#ppt_h"/>
                                          </p:val>
                                        </p:tav>
                                      </p:tavLst>
                                    </p:anim>
                                    <p:animEffect filter="fade" transition="in">
                                      <p:cBhvr>
                                        <p:cTn dur="500" id="16"/>
                                        <p:tgtEl>
                                          <p:spTgt spid="14"/>
                                        </p:tgtEl>
                                      </p:cBhvr>
                                    </p:animEffect>
                                  </p:childTnLst>
                                </p:cTn>
                              </p:par>
                            </p:childTnLst>
                          </p:cTn>
                        </p:par>
                        <p:par>
                          <p:cTn fill="hold" id="17" nodeType="afterGroup">
                            <p:stCondLst>
                              <p:cond delay="1500"/>
                            </p:stCondLst>
                            <p:childTnLst>
                              <p:par>
                                <p:cTn fill="hold" id="18" nodeType="afterEffect" presetClass="entr" presetID="16" presetSubtype="21">
                                  <p:stCondLst>
                                    <p:cond delay="0"/>
                                  </p:stCondLst>
                                  <p:childTnLst>
                                    <p:set>
                                      <p:cBhvr>
                                        <p:cTn dur="1" fill="hold" id="19">
                                          <p:stCondLst>
                                            <p:cond delay="0"/>
                                          </p:stCondLst>
                                        </p:cTn>
                                        <p:tgtEl>
                                          <p:spTgt spid="11"/>
                                        </p:tgtEl>
                                        <p:attrNameLst>
                                          <p:attrName>style.visibility</p:attrName>
                                        </p:attrNameLst>
                                      </p:cBhvr>
                                      <p:to>
                                        <p:strVal val="visible"/>
                                      </p:to>
                                    </p:set>
                                    <p:animEffect filter="barn(inVertical)" transition="in">
                                      <p:cBhvr>
                                        <p:cTn dur="500" id="20"/>
                                        <p:tgtEl>
                                          <p:spTgt spid="11"/>
                                        </p:tgtEl>
                                      </p:cBhvr>
                                    </p:animEffect>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ur="1000" fill="hold" id="26"/>
                                        <p:tgtEl>
                                          <p:spTgt spid="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2" presetSubtype="4">
                                  <p:stCondLst>
                                    <p:cond delay="0"/>
                                  </p:stCondLst>
                                  <p:childTnLst>
                                    <p:set>
                                      <p:cBhvr>
                                        <p:cTn dur="1" fill="hold" id="29">
                                          <p:stCondLst>
                                            <p:cond delay="0"/>
                                          </p:stCondLst>
                                        </p:cTn>
                                        <p:tgtEl>
                                          <p:spTgt spid="13"/>
                                        </p:tgtEl>
                                        <p:attrNameLst>
                                          <p:attrName>style.visibility</p:attrName>
                                        </p:attrNameLst>
                                      </p:cBhvr>
                                      <p:to>
                                        <p:strVal val="visible"/>
                                      </p:to>
                                    </p:set>
                                    <p:animEffect filter="wipe(down)" transition="in">
                                      <p:cBhvr>
                                        <p:cTn dur="500" id="3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4" name="图片 53">
            <a:extLst>
              <a:ext uri="{FF2B5EF4-FFF2-40B4-BE49-F238E27FC236}">
                <a16:creationId xmlns:a16="http://schemas.microsoft.com/office/drawing/2014/main" id="{C3F3DB6A-3ACF-424E-9BEB-81AC9BCB8740}"/>
              </a:ext>
            </a:extLst>
          </p:cNvPr>
          <p:cNvPicPr>
            <a:picLocks noChangeAspect="1"/>
          </p:cNvPicPr>
          <p:nvPr/>
        </p:nvPicPr>
        <p:blipFill>
          <a:blip r:embed="rId3">
            <a:extLst>
              <a:ext uri="{28A0092B-C50C-407E-A947-70E740481C1C}">
                <a14:useLocalDpi val="0"/>
              </a:ext>
            </a:extLst>
          </a:blip>
          <a:stretch>
            <a:fillRect/>
          </a:stretch>
        </p:blipFill>
        <p:spPr>
          <a:xfrm flipH="1">
            <a:off x="7257327" y="1048841"/>
            <a:ext cx="4253760" cy="5380896"/>
          </a:xfrm>
          <a:prstGeom prst="rect">
            <a:avLst/>
          </a:prstGeom>
        </p:spPr>
      </p:pic>
      <p:grpSp>
        <p:nvGrpSpPr>
          <p:cNvPr id="74" name="组合 73">
            <a:extLst>
              <a:ext uri="{FF2B5EF4-FFF2-40B4-BE49-F238E27FC236}">
                <a16:creationId xmlns:a16="http://schemas.microsoft.com/office/drawing/2014/main" id="{84CD9EAD-7E29-4D74-9769-29608AC89475}"/>
              </a:ext>
            </a:extLst>
          </p:cNvPr>
          <p:cNvGrpSpPr/>
          <p:nvPr/>
        </p:nvGrpSpPr>
        <p:grpSpPr>
          <a:xfrm>
            <a:off x="1176703" y="1672151"/>
            <a:ext cx="5682674" cy="3287162"/>
            <a:chOff x="1176703" y="1672151"/>
            <a:chExt cx="5682674" cy="3287162"/>
          </a:xfrm>
        </p:grpSpPr>
        <p:pic>
          <p:nvPicPr>
            <p:cNvPr id="73" name="图片 72">
              <a:extLst>
                <a:ext uri="{FF2B5EF4-FFF2-40B4-BE49-F238E27FC236}">
                  <a16:creationId xmlns:a16="http://schemas.microsoft.com/office/drawing/2014/main" id="{63719FF8-7A16-4674-B6AB-EC8537D55B5C}"/>
                </a:ext>
              </a:extLst>
            </p:cNvPr>
            <p:cNvPicPr>
              <a:picLocks noChangeAspect="1"/>
            </p:cNvPicPr>
            <p:nvPr/>
          </p:nvPicPr>
          <p:blipFill>
            <a:blip r:embed="rId4">
              <a:extLst>
                <a:ext uri="{28A0092B-C50C-407E-A947-70E740481C1C}">
                  <a14:useLocalDpi val="0"/>
                </a:ext>
              </a:extLst>
            </a:blip>
            <a:stretch>
              <a:fillRect/>
            </a:stretch>
          </p:blipFill>
          <p:spPr>
            <a:xfrm>
              <a:off x="1176703" y="1672151"/>
              <a:ext cx="5682674" cy="2824337"/>
            </a:xfrm>
            <a:prstGeom prst="rect">
              <a:avLst/>
            </a:prstGeom>
          </p:spPr>
        </p:pic>
        <p:grpSp>
          <p:nvGrpSpPr>
            <p:cNvPr id="71" name="组合 70">
              <a:extLst>
                <a:ext uri="{FF2B5EF4-FFF2-40B4-BE49-F238E27FC236}">
                  <a16:creationId xmlns:a16="http://schemas.microsoft.com/office/drawing/2014/main" id="{973CA248-E598-49C0-AD93-84FC8B837175}"/>
                </a:ext>
              </a:extLst>
            </p:cNvPr>
            <p:cNvGrpSpPr/>
            <p:nvPr/>
          </p:nvGrpSpPr>
          <p:grpSpPr>
            <a:xfrm>
              <a:off x="1685761" y="2181803"/>
              <a:ext cx="4775666" cy="2777510"/>
              <a:chOff x="2536519" y="1416936"/>
              <a:chExt cx="4775666" cy="2581679"/>
            </a:xfrm>
          </p:grpSpPr>
          <p:grpSp>
            <p:nvGrpSpPr>
              <p:cNvPr id="55" name="组合 54">
                <a:extLst>
                  <a:ext uri="{FF2B5EF4-FFF2-40B4-BE49-F238E27FC236}">
                    <a16:creationId xmlns:a16="http://schemas.microsoft.com/office/drawing/2014/main" id="{90C2EABE-65EA-4A5C-B290-8C94C64BD434}"/>
                  </a:ext>
                </a:extLst>
              </p:cNvPr>
              <p:cNvGrpSpPr/>
              <p:nvPr/>
            </p:nvGrpSpPr>
            <p:grpSpPr>
              <a:xfrm>
                <a:off x="2536519" y="1416936"/>
                <a:ext cx="4775666" cy="2581679"/>
                <a:chOff x="5762163" y="1176544"/>
                <a:chExt cx="3145167" cy="1916885"/>
              </a:xfrm>
            </p:grpSpPr>
            <p:sp>
              <p:nvSpPr>
                <p:cNvPr id="62" name="文本框 61">
                  <a:extLst>
                    <a:ext uri="{FF2B5EF4-FFF2-40B4-BE49-F238E27FC236}">
                      <a16:creationId xmlns:a16="http://schemas.microsoft.com/office/drawing/2014/main" id="{96F90D72-4CAB-462F-A20E-9B4D3A4EA618}"/>
                    </a:ext>
                  </a:extLst>
                </p:cNvPr>
                <p:cNvSpPr txBox="1"/>
                <p:nvPr/>
              </p:nvSpPr>
              <p:spPr>
                <a:xfrm>
                  <a:off x="7031972" y="1176544"/>
                  <a:ext cx="488457" cy="988674"/>
                </a:xfrm>
                <a:prstGeom prst="rect">
                  <a:avLst/>
                </a:prstGeom>
                <a:noFill/>
              </p:spPr>
              <p:txBody>
                <a:bodyPr rtlCol="0" wrap="none">
                  <a:spAutoFit/>
                  <a:scene3d>
                    <a:camera prst="orthographicFront"/>
                    <a:lightRig dir="t" rig="threePt"/>
                  </a:scene3d>
                  <a:sp3d contourW="12700"/>
                </a:bodyPr>
                <a:lstStyle/>
                <a:p>
                  <a:pPr algn="ctr"/>
                  <a:r>
                    <a:rPr altLang="zh-CN" lang="en-US" sz="8800">
                      <a:ln w="190500">
                        <a:noFill/>
                      </a:ln>
                      <a:solidFill>
                        <a:srgbClr val="0070C0"/>
                      </a:solidFill>
                      <a:latin charset="-122" panose="02010600030101010101" pitchFamily="2" typeface="锐字真言体免费商用"/>
                      <a:ea charset="-122" panose="02010600030101010101" pitchFamily="2" typeface="锐字真言体免费商用"/>
                      <a:cs typeface="+mn-ea"/>
                      <a:sym typeface="+mn-lt"/>
                    </a:rPr>
                    <a:t>1</a:t>
                  </a:r>
                </a:p>
              </p:txBody>
            </p:sp>
            <p:grpSp>
              <p:nvGrpSpPr>
                <p:cNvPr id="57" name="组合 56">
                  <a:extLst>
                    <a:ext uri="{FF2B5EF4-FFF2-40B4-BE49-F238E27FC236}">
                      <a16:creationId xmlns:a16="http://schemas.microsoft.com/office/drawing/2014/main" id="{454A2729-C110-401D-B8DF-C25E45627C04}"/>
                    </a:ext>
                  </a:extLst>
                </p:cNvPr>
                <p:cNvGrpSpPr/>
                <p:nvPr/>
              </p:nvGrpSpPr>
              <p:grpSpPr>
                <a:xfrm>
                  <a:off x="5762163" y="2187070"/>
                  <a:ext cx="3145167" cy="906359"/>
                  <a:chOff x="5762163" y="2187070"/>
                  <a:chExt cx="3145167" cy="906359"/>
                </a:xfrm>
              </p:grpSpPr>
              <p:sp>
                <p:nvSpPr>
                  <p:cNvPr id="58" name="文本框 57">
                    <a:extLst>
                      <a:ext uri="{FF2B5EF4-FFF2-40B4-BE49-F238E27FC236}">
                        <a16:creationId xmlns:a16="http://schemas.microsoft.com/office/drawing/2014/main" id="{65653295-5B22-4E88-BB0F-66777785D899}"/>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sp>
                <p:nvSpPr>
                  <p:cNvPr id="59" name="文本框 58">
                    <a:extLst>
                      <a:ext uri="{FF2B5EF4-FFF2-40B4-BE49-F238E27FC236}">
                        <a16:creationId xmlns:a16="http://schemas.microsoft.com/office/drawing/2014/main" id="{8BF6CE36-11D5-4FC8-A805-5C2CA67AC92D}"/>
                      </a:ext>
                    </a:extLst>
                  </p:cNvPr>
                  <p:cNvSpPr txBox="1"/>
                  <p:nvPr/>
                </p:nvSpPr>
                <p:spPr>
                  <a:xfrm>
                    <a:off x="5762163" y="2819202"/>
                    <a:ext cx="2604546" cy="252427"/>
                  </a:xfrm>
                  <a:prstGeom prst="rect">
                    <a:avLst/>
                  </a:prstGeom>
                  <a:noFill/>
                </p:spPr>
                <p:txBody>
                  <a:bodyPr rtlCol="0" wrap="none">
                    <a:spAutoFit/>
                    <a:scene3d>
                      <a:camera prst="orthographicFront"/>
                      <a:lightRig dir="t" rig="threePt"/>
                    </a:scene3d>
                    <a:sp3d contourW="12700"/>
                  </a:bodyPr>
                  <a:lstStyle/>
                  <a:p>
                    <a:pPr algn="l"/>
                    <a:r>
                      <a:rPr altLang="en-US" lang="zh-CN">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nvGrpSpPr>
              <p:cNvPr id="65" name="组合 64">
                <a:extLst>
                  <a:ext uri="{FF2B5EF4-FFF2-40B4-BE49-F238E27FC236}">
                    <a16:creationId xmlns:a16="http://schemas.microsoft.com/office/drawing/2014/main" id="{D478530A-7194-4B90-96FE-4CA3E79BA25C}"/>
                  </a:ext>
                </a:extLst>
              </p:cNvPr>
              <p:cNvGrpSpPr/>
              <p:nvPr/>
            </p:nvGrpSpPr>
            <p:grpSpPr>
              <a:xfrm>
                <a:off x="2536519" y="2777922"/>
                <a:ext cx="4775666" cy="1220693"/>
                <a:chOff x="5762163" y="2187070"/>
                <a:chExt cx="3145167" cy="906359"/>
              </a:xfrm>
            </p:grpSpPr>
            <p:sp>
              <p:nvSpPr>
                <p:cNvPr id="66" name="文本框 65">
                  <a:extLst>
                    <a:ext uri="{FF2B5EF4-FFF2-40B4-BE49-F238E27FC236}">
                      <a16:creationId xmlns:a16="http://schemas.microsoft.com/office/drawing/2014/main" id="{44471325-99AF-4966-8074-6C8E787B3D15}"/>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solidFill>
                        <a:schemeClr val="bg1"/>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sp>
              <p:nvSpPr>
                <p:cNvPr id="67" name="文本框 66">
                  <a:extLst>
                    <a:ext uri="{FF2B5EF4-FFF2-40B4-BE49-F238E27FC236}">
                      <a16:creationId xmlns:a16="http://schemas.microsoft.com/office/drawing/2014/main" id="{A61AB075-42E8-4143-A0D5-D3F93D6AC068}"/>
                    </a:ext>
                  </a:extLst>
                </p:cNvPr>
                <p:cNvSpPr txBox="1"/>
                <p:nvPr/>
              </p:nvSpPr>
              <p:spPr>
                <a:xfrm>
                  <a:off x="5762163" y="2819202"/>
                  <a:ext cx="2604546" cy="252427"/>
                </a:xfrm>
                <a:prstGeom prst="rect">
                  <a:avLst/>
                </a:prstGeom>
                <a:noFill/>
              </p:spPr>
              <p:txBody>
                <a:bodyPr rtlCol="0" wrap="none">
                  <a:spAutoFit/>
                  <a:scene3d>
                    <a:camera prst="orthographicFront"/>
                    <a:lightRig dir="t" rig="threePt"/>
                  </a:scene3d>
                  <a:sp3d contourW="12700"/>
                </a:bodyPr>
                <a:lstStyle/>
                <a:p>
                  <a:pPr algn="l"/>
                  <a:r>
                    <a:rPr altLang="en-US" lang="zh-CN">
                      <a:solidFill>
                        <a:schemeClr val="bg1"/>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spTree>
    <p:extLst>
      <p:ext uri="{BB962C8B-B14F-4D97-AF65-F5344CB8AC3E}">
        <p14:creationId val="374613398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4"/>
                                        </p:tgtEl>
                                        <p:attrNameLst>
                                          <p:attrName>style.visibility</p:attrName>
                                        </p:attrNameLst>
                                      </p:cBhvr>
                                      <p:to>
                                        <p:strVal val="visible"/>
                                      </p:to>
                                    </p:set>
                                    <p:animEffect filter="fade" transition="in">
                                      <p:cBhvr>
                                        <p:cTn dur="1000" id="11"/>
                                        <p:tgtEl>
                                          <p:spTgt spid="74"/>
                                        </p:tgtEl>
                                      </p:cBhvr>
                                    </p:animEffect>
                                    <p:anim calcmode="lin" valueType="num">
                                      <p:cBhvr>
                                        <p:cTn dur="1000" fill="hold" id="12"/>
                                        <p:tgtEl>
                                          <p:spTgt spid="74"/>
                                        </p:tgtEl>
                                        <p:attrNameLst>
                                          <p:attrName>ppt_x</p:attrName>
                                        </p:attrNameLst>
                                      </p:cBhvr>
                                      <p:tavLst>
                                        <p:tav tm="0">
                                          <p:val>
                                            <p:strVal val="#ppt_x"/>
                                          </p:val>
                                        </p:tav>
                                        <p:tav tm="100000">
                                          <p:val>
                                            <p:strVal val="#ppt_x"/>
                                          </p:val>
                                        </p:tav>
                                      </p:tavLst>
                                    </p:anim>
                                    <p:anim calcmode="lin" valueType="num">
                                      <p:cBhvr>
                                        <p:cTn dur="1000" fill="hold" id="13"/>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TextBox 16">
            <a:extLst>
              <a:ext uri="{FF2B5EF4-FFF2-40B4-BE49-F238E27FC236}">
                <a16:creationId xmlns:a16="http://schemas.microsoft.com/office/drawing/2014/main" id="{68EC58F8-6367-4680-9F39-02A47267B324}"/>
              </a:ext>
            </a:extLst>
          </p:cNvPr>
          <p:cNvSpPr txBox="1"/>
          <p:nvPr/>
        </p:nvSpPr>
        <p:spPr>
          <a:xfrm>
            <a:off x="1122746" y="2056956"/>
            <a:ext cx="9213446" cy="518160"/>
          </a:xfrm>
          <a:prstGeom prst="rect">
            <a:avLst/>
          </a:prstGeom>
          <a:solidFill>
            <a:srgbClr val="218CFF"/>
          </a:solidFill>
        </p:spPr>
        <p:txBody>
          <a:bodyPr rtlCol="0" wrap="square">
            <a:spAutoFit/>
          </a:bodyPr>
          <a:lstStyle/>
          <a:p>
            <a:pPr algn="dist"/>
            <a:r>
              <a:rPr altLang="en-US" b="1" lang="zh-CN" sz="2800">
                <a:solidFill>
                  <a:schemeClr val="bg1"/>
                </a:solidFill>
                <a:latin charset="-122" panose="020b0503020204020204" pitchFamily="34" typeface="微软雅黑"/>
                <a:ea charset="-122" panose="020b0503020204020204" pitchFamily="34" typeface="微软雅黑"/>
                <a:cs typeface="+mn-ea"/>
                <a:sym typeface="+mn-lt"/>
              </a:rPr>
              <a:t>心脏病概述及分类</a:t>
            </a:r>
          </a:p>
        </p:txBody>
      </p:sp>
      <p:sp>
        <p:nvSpPr>
          <p:cNvPr id="8" name="Rectangle 17">
            <a:extLst>
              <a:ext uri="{FF2B5EF4-FFF2-40B4-BE49-F238E27FC236}">
                <a16:creationId xmlns:a16="http://schemas.microsoft.com/office/drawing/2014/main" id="{B0015AFE-9C08-411D-859A-0E01773988B9}"/>
              </a:ext>
            </a:extLst>
          </p:cNvPr>
          <p:cNvSpPr/>
          <p:nvPr/>
        </p:nvSpPr>
        <p:spPr>
          <a:xfrm>
            <a:off x="1122746" y="3429000"/>
            <a:ext cx="5079379" cy="1920240"/>
          </a:xfrm>
          <a:prstGeom prst="rect">
            <a:avLst/>
          </a:prstGeom>
        </p:spPr>
        <p:txBody>
          <a:bodyPr wrap="square">
            <a:spAutoFit/>
          </a:bodyPr>
          <a:lstStyle/>
          <a:p>
            <a:pPr indent="-342900" marL="342900">
              <a:lnSpc>
                <a:spcPct val="150000"/>
              </a:lnSpc>
              <a:buFont charset="2" panose="05000000000000000000" pitchFamily="2" typeface="Wingdings"/>
              <a:buChar char="u"/>
            </a:pPr>
            <a:r>
              <a:rPr altLang="zh-CN" lang="en-US" spc="300" sz="1600">
                <a:solidFill>
                  <a:srgbClr val="000000">
                    <a:lumMod val="75000"/>
                    <a:lumOff val="25000"/>
                  </a:srgbClr>
                </a:solidFill>
                <a:latin charset="-122" panose="020b0503020204020204" pitchFamily="34" typeface="微软雅黑"/>
                <a:ea charset="-122" panose="020b0503020204020204" pitchFamily="34" typeface="微软雅黑"/>
                <a:cs typeface="+mn-ea"/>
                <a:sym typeface="+mn-lt"/>
              </a:rPr>
              <a:t> 心脏病是由于心脏功能异常或结构缺陷引起的疾病，是所有心脏病的统称，</a:t>
            </a:r>
          </a:p>
          <a:p>
            <a:pPr indent="-342900" marL="342900">
              <a:lnSpc>
                <a:spcPct val="150000"/>
              </a:lnSpc>
              <a:buFont charset="2" panose="05000000000000000000" pitchFamily="2" typeface="Wingdings"/>
              <a:buChar char="u"/>
            </a:pPr>
            <a:r>
              <a:rPr altLang="zh-CN" lang="en-US" spc="300" sz="1600">
                <a:solidFill>
                  <a:srgbClr val="000000">
                    <a:lumMod val="75000"/>
                    <a:lumOff val="25000"/>
                  </a:srgbClr>
                </a:solidFill>
                <a:latin charset="-122" panose="020b0503020204020204" pitchFamily="34" typeface="微软雅黑"/>
                <a:ea charset="-122" panose="020b0503020204020204" pitchFamily="34" typeface="微软雅黑"/>
                <a:cs typeface="+mn-ea"/>
                <a:sym typeface="+mn-lt"/>
              </a:rPr>
              <a:t>包括先天性心脏病和后天性心脏病，不同类型的心脏病表现不一。</a:t>
            </a:r>
          </a:p>
          <a:p>
            <a:pPr indent="-342900" marL="342900">
              <a:lnSpc>
                <a:spcPct val="150000"/>
              </a:lnSpc>
              <a:buFont charset="2" panose="05000000000000000000" pitchFamily="2" typeface="Wingdings"/>
              <a:buChar char="u"/>
            </a:pPr>
            <a:r>
              <a:rPr altLang="zh-CN" lang="en-US" spc="300" sz="1600">
                <a:solidFill>
                  <a:srgbClr val="000000">
                    <a:lumMod val="75000"/>
                    <a:lumOff val="25000"/>
                  </a:srgbClr>
                </a:solidFill>
                <a:latin charset="-122" panose="020b0503020204020204" pitchFamily="34" typeface="微软雅黑"/>
                <a:ea charset="-122" panose="020b0503020204020204" pitchFamily="34" typeface="微软雅黑"/>
                <a:cs typeface="+mn-ea"/>
                <a:sym typeface="+mn-lt"/>
              </a:rPr>
              <a:t>心脏病为生活中常见的疾病之一。</a:t>
            </a:r>
          </a:p>
        </p:txBody>
      </p:sp>
      <p:pic>
        <p:nvPicPr>
          <p:cNvPr id="9" name="图片 8">
            <a:extLst>
              <a:ext uri="{FF2B5EF4-FFF2-40B4-BE49-F238E27FC236}">
                <a16:creationId xmlns:a16="http://schemas.microsoft.com/office/drawing/2014/main" id="{B90114E3-BB3A-43B6-AF39-98FD5A2D8C2B}"/>
              </a:ext>
            </a:extLst>
          </p:cNvPr>
          <p:cNvPicPr>
            <a:picLocks noChangeAspect="1"/>
          </p:cNvPicPr>
          <p:nvPr/>
        </p:nvPicPr>
        <p:blipFill>
          <a:blip r:embed="rId4">
            <a:extLst>
              <a:ext uri="{28A0092B-C50C-407E-A947-70E740481C1C}">
                <a14:useLocalDpi val="0"/>
              </a:ext>
            </a:extLst>
          </a:blip>
          <a:stretch>
            <a:fillRect/>
          </a:stretch>
        </p:blipFill>
        <p:spPr>
          <a:xfrm>
            <a:off x="6202125" y="2186645"/>
            <a:ext cx="4451436" cy="4451436"/>
          </a:xfrm>
          <a:prstGeom prst="rect">
            <a:avLst/>
          </a:prstGeom>
        </p:spPr>
      </p:pic>
    </p:spTree>
    <p:extLst>
      <p:ext uri="{BB962C8B-B14F-4D97-AF65-F5344CB8AC3E}">
        <p14:creationId val="11615117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ipe(up)"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1000" id="15"/>
                                        <p:tgtEl>
                                          <p:spTgt spid="9"/>
                                        </p:tgtEl>
                                      </p:cBhvr>
                                    </p:animEffect>
                                    <p:anim calcmode="lin" valueType="num">
                                      <p:cBhvr>
                                        <p:cTn dur="1000" fill="hold" id="16"/>
                                        <p:tgtEl>
                                          <p:spTgt spid="9"/>
                                        </p:tgtEl>
                                        <p:attrNameLst>
                                          <p:attrName>ppt_x</p:attrName>
                                        </p:attrNameLst>
                                      </p:cBhvr>
                                      <p:tavLst>
                                        <p:tav tm="0">
                                          <p:val>
                                            <p:strVal val="#ppt_x"/>
                                          </p:val>
                                        </p:tav>
                                        <p:tav tm="100000">
                                          <p:val>
                                            <p:strVal val="#ppt_x"/>
                                          </p:val>
                                        </p:tav>
                                      </p:tavLst>
                                    </p:anim>
                                    <p:anim calcmode="lin" valueType="num">
                                      <p:cBhvr>
                                        <p:cTn dur="1000" fill="hold" id="17"/>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20" name="圆角矩形 5">
            <a:extLst>
              <a:ext uri="{FF2B5EF4-FFF2-40B4-BE49-F238E27FC236}">
                <a16:creationId xmlns:a16="http://schemas.microsoft.com/office/drawing/2014/main" id="{08A17096-9F52-44B9-9025-D187819B8325}"/>
              </a:ext>
            </a:extLst>
          </p:cNvPr>
          <p:cNvSpPr/>
          <p:nvPr/>
        </p:nvSpPr>
        <p:spPr>
          <a:xfrm>
            <a:off x="1459629" y="3469108"/>
            <a:ext cx="2111394" cy="479937"/>
          </a:xfrm>
          <a:prstGeom prst="roundRect">
            <a:avLst>
              <a:gd fmla="val 10053" name="adj"/>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r"/>
            <a:r>
              <a:rPr altLang="en-US" b="1" lang="zh-CN">
                <a:solidFill>
                  <a:schemeClr val="bg1"/>
                </a:solidFill>
                <a:latin charset="-122" panose="020b0503020204020204" pitchFamily="34" typeface="微软雅黑"/>
                <a:ea charset="-122" panose="020b0503020204020204" pitchFamily="34" typeface="微软雅黑"/>
                <a:cs typeface="+mn-ea"/>
                <a:sym typeface="+mn-lt"/>
              </a:rPr>
              <a:t>风湿性心脏瓣膜病</a:t>
            </a:r>
          </a:p>
        </p:txBody>
      </p:sp>
      <p:sp>
        <p:nvSpPr>
          <p:cNvPr id="21" name="任意多边形 6">
            <a:extLst>
              <a:ext uri="{FF2B5EF4-FFF2-40B4-BE49-F238E27FC236}">
                <a16:creationId xmlns:a16="http://schemas.microsoft.com/office/drawing/2014/main" id="{46E14D39-706B-4333-BEE8-1AC7EF7AE6DF}"/>
              </a:ext>
            </a:extLst>
          </p:cNvPr>
          <p:cNvSpPr/>
          <p:nvPr/>
        </p:nvSpPr>
        <p:spPr>
          <a:xfrm>
            <a:off x="2082680" y="2262767"/>
            <a:ext cx="865290" cy="1053963"/>
          </a:xfrm>
          <a:custGeom>
            <a:gdLst>
              <a:gd fmla="*/ 324036 w 648072" name="connsiteX0"/>
              <a:gd fmla="*/ 0 h 791728" name="connsiteY0"/>
              <a:gd fmla="*/ 648072 w 648072" name="connsiteX1"/>
              <a:gd fmla="*/ 324036 h 791728" name="connsiteY1"/>
              <a:gd fmla="*/ 389341 w 648072" name="connsiteX2"/>
              <a:gd fmla="*/ 641489 h 791728" name="connsiteY2"/>
              <a:gd fmla="*/ 388468 w 648072" name="connsiteX3"/>
              <a:gd fmla="*/ 641577 h 791728" name="connsiteY3"/>
              <a:gd fmla="*/ 324036 w 648072" name="connsiteX4"/>
              <a:gd fmla="*/ 791728 h 791728" name="connsiteY4"/>
              <a:gd fmla="*/ 259605 w 648072" name="connsiteX5"/>
              <a:gd fmla="*/ 641577 h 791728" name="connsiteY5"/>
              <a:gd fmla="*/ 258732 w 648072" name="connsiteX6"/>
              <a:gd fmla="*/ 641489 h 791728" name="connsiteY6"/>
              <a:gd fmla="*/ 0 w 648072" name="connsiteX7"/>
              <a:gd fmla="*/ 324036 h 791728" name="connsiteY7"/>
              <a:gd fmla="*/ 324036 w 648072" name="connsiteX8"/>
              <a:gd fmla="*/ 0 h 79172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91728" w="648072">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239907" lIns="0" rIns="0" tIns="0"/>
          <a:lstStyle/>
          <a:p>
            <a:pPr algn="ctr">
              <a:defRPr/>
            </a:pPr>
            <a:r>
              <a:rPr altLang="zh-CN" lang="en-US" sz="3199">
                <a:solidFill>
                  <a:srgbClr val="FFFFFF"/>
                </a:solidFill>
                <a:latin charset="-122" panose="020b0503020204020204" pitchFamily="34" typeface="微软雅黑"/>
                <a:ea charset="-122" panose="020b0503020204020204" pitchFamily="34" typeface="微软雅黑"/>
                <a:cs typeface="+mn-ea"/>
                <a:sym typeface="+mn-lt"/>
              </a:rPr>
              <a:t>01</a:t>
            </a:r>
          </a:p>
        </p:txBody>
      </p:sp>
      <p:sp>
        <p:nvSpPr>
          <p:cNvPr id="22" name="TextBox 57">
            <a:extLst>
              <a:ext uri="{FF2B5EF4-FFF2-40B4-BE49-F238E27FC236}">
                <a16:creationId xmlns:a16="http://schemas.microsoft.com/office/drawing/2014/main" id="{E6672401-18E0-4C85-BD3A-5E56F10A4A48}"/>
              </a:ext>
            </a:extLst>
          </p:cNvPr>
          <p:cNvSpPr>
            <a:spLocks noChangeArrowheads="1"/>
          </p:cNvSpPr>
          <p:nvPr/>
        </p:nvSpPr>
        <p:spPr bwMode="auto">
          <a:xfrm>
            <a:off x="1459629" y="4340268"/>
            <a:ext cx="2159459" cy="1267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zh-CN" lang="en-US" sz="1600">
                <a:solidFill>
                  <a:srgbClr val="262626"/>
                </a:solidFill>
                <a:latin charset="-122" panose="020b0503020204020204" pitchFamily="34" typeface="微软雅黑"/>
                <a:ea charset="-122" panose="020b0503020204020204" pitchFamily="34" typeface="微软雅黑"/>
                <a:cs typeface="+mn-ea"/>
                <a:sym typeface="+mn-lt"/>
              </a:rPr>
              <a:t>也被称为慢性风湿性心脏病，是指急性风湿性心脏炎后，患者出现各心脏瓣膜受累</a:t>
            </a:r>
          </a:p>
        </p:txBody>
      </p:sp>
      <p:sp>
        <p:nvSpPr>
          <p:cNvPr id="23" name="圆角矩形 8">
            <a:extLst>
              <a:ext uri="{FF2B5EF4-FFF2-40B4-BE49-F238E27FC236}">
                <a16:creationId xmlns:a16="http://schemas.microsoft.com/office/drawing/2014/main" id="{2F8559C4-2621-4635-875B-DC294563310C}"/>
              </a:ext>
            </a:extLst>
          </p:cNvPr>
          <p:cNvSpPr/>
          <p:nvPr/>
        </p:nvSpPr>
        <p:spPr>
          <a:xfrm>
            <a:off x="3871442" y="3469108"/>
            <a:ext cx="2111394" cy="479937"/>
          </a:xfrm>
          <a:prstGeom prst="roundRect">
            <a:avLst>
              <a:gd fmla="val 10053" name="adj"/>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a:defRPr/>
            </a:pPr>
            <a:r>
              <a:rPr altLang="en-US" b="1" lang="zh-CN">
                <a:solidFill>
                  <a:srgbClr val="FFFFFF"/>
                </a:solidFill>
                <a:latin charset="-122" panose="020b0503020204020204" pitchFamily="34" typeface="微软雅黑"/>
                <a:ea charset="-122" panose="020b0503020204020204" pitchFamily="34" typeface="微软雅黑"/>
                <a:cs typeface="+mn-ea"/>
                <a:sym typeface="+mn-lt"/>
              </a:rPr>
              <a:t>先天性心脏病</a:t>
            </a:r>
          </a:p>
        </p:txBody>
      </p:sp>
      <p:sp>
        <p:nvSpPr>
          <p:cNvPr id="24" name="任意多边形 9">
            <a:extLst>
              <a:ext uri="{FF2B5EF4-FFF2-40B4-BE49-F238E27FC236}">
                <a16:creationId xmlns:a16="http://schemas.microsoft.com/office/drawing/2014/main" id="{E516C533-0FAB-4B9E-83F5-B44A0037F885}"/>
              </a:ext>
            </a:extLst>
          </p:cNvPr>
          <p:cNvSpPr/>
          <p:nvPr/>
        </p:nvSpPr>
        <p:spPr>
          <a:xfrm>
            <a:off x="4495548" y="4192914"/>
            <a:ext cx="863176" cy="1056080"/>
          </a:xfrm>
          <a:custGeom>
            <a:gdLst>
              <a:gd fmla="*/ 324036 w 648072" name="connsiteX0"/>
              <a:gd fmla="*/ 0 h 791728" name="connsiteY0"/>
              <a:gd fmla="*/ 388468 w 648072" name="connsiteX1"/>
              <a:gd fmla="*/ 150151 h 791728" name="connsiteY1"/>
              <a:gd fmla="*/ 389341 w 648072" name="connsiteX2"/>
              <a:gd fmla="*/ 150239 h 791728" name="connsiteY2"/>
              <a:gd fmla="*/ 648072 w 648072" name="connsiteX3"/>
              <a:gd fmla="*/ 467692 h 791728" name="connsiteY3"/>
              <a:gd fmla="*/ 324036 w 648072" name="connsiteX4"/>
              <a:gd fmla="*/ 791728 h 791728" name="connsiteY4"/>
              <a:gd fmla="*/ 0 w 648072" name="connsiteX5"/>
              <a:gd fmla="*/ 467692 h 791728" name="connsiteY5"/>
              <a:gd fmla="*/ 258732 w 648072" name="connsiteX6"/>
              <a:gd fmla="*/ 150239 h 791728" name="connsiteY6"/>
              <a:gd fmla="*/ 259605 w 648072" name="connsiteX7"/>
              <a:gd fmla="*/ 150151 h 79172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91728" w="648072">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191926"/>
          <a:lstStyle/>
          <a:p>
            <a:pPr algn="ctr">
              <a:defRPr/>
            </a:pPr>
            <a:r>
              <a:rPr altLang="zh-CN" lang="en-US" sz="3199">
                <a:solidFill>
                  <a:srgbClr val="FFFFFF"/>
                </a:solidFill>
                <a:latin charset="-122" panose="020b0503020204020204" pitchFamily="34" typeface="微软雅黑"/>
                <a:ea charset="-122" panose="020b0503020204020204" pitchFamily="34" typeface="微软雅黑"/>
                <a:cs typeface="+mn-ea"/>
                <a:sym typeface="+mn-lt"/>
              </a:rPr>
              <a:t>02</a:t>
            </a:r>
          </a:p>
        </p:txBody>
      </p:sp>
      <p:sp>
        <p:nvSpPr>
          <p:cNvPr id="25" name="TextBox 57">
            <a:extLst>
              <a:ext uri="{FF2B5EF4-FFF2-40B4-BE49-F238E27FC236}">
                <a16:creationId xmlns:a16="http://schemas.microsoft.com/office/drawing/2014/main" id="{3D00D8D7-3052-48DA-AD55-C5D2C1B64EAA}"/>
              </a:ext>
            </a:extLst>
          </p:cNvPr>
          <p:cNvSpPr>
            <a:spLocks noChangeArrowheads="1"/>
          </p:cNvSpPr>
          <p:nvPr/>
        </p:nvSpPr>
        <p:spPr bwMode="auto">
          <a:xfrm>
            <a:off x="3936541" y="1658327"/>
            <a:ext cx="2159459"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zh-CN" lang="en-US" sz="1600">
                <a:solidFill>
                  <a:srgbClr val="262626"/>
                </a:solidFill>
                <a:latin charset="-122" panose="020b0503020204020204" pitchFamily="34" typeface="微软雅黑"/>
                <a:ea charset="-122" panose="020b0503020204020204" pitchFamily="34" typeface="微软雅黑"/>
                <a:cs typeface="+mn-ea"/>
                <a:sym typeface="+mn-lt"/>
              </a:rPr>
              <a:t>父母不一定是先天性心脏病患者，可能是由于父母体内一些染色体异常，所引起的先天性心脏病，</a:t>
            </a:r>
          </a:p>
        </p:txBody>
      </p:sp>
      <p:sp>
        <p:nvSpPr>
          <p:cNvPr id="26" name="圆角矩形 11">
            <a:extLst>
              <a:ext uri="{FF2B5EF4-FFF2-40B4-BE49-F238E27FC236}">
                <a16:creationId xmlns:a16="http://schemas.microsoft.com/office/drawing/2014/main" id="{F0D10BD0-4B11-4EC5-8CC1-98AB945B5FA0}"/>
              </a:ext>
            </a:extLst>
          </p:cNvPr>
          <p:cNvSpPr/>
          <p:nvPr/>
        </p:nvSpPr>
        <p:spPr>
          <a:xfrm>
            <a:off x="6287485" y="3469108"/>
            <a:ext cx="2111394" cy="479937"/>
          </a:xfrm>
          <a:prstGeom prst="roundRect">
            <a:avLst>
              <a:gd fmla="val 10053" name="adj"/>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a:defRPr/>
            </a:pPr>
            <a:r>
              <a:rPr altLang="en-US" b="1" lang="zh-CN">
                <a:solidFill>
                  <a:srgbClr val="FFFFFF"/>
                </a:solidFill>
                <a:latin charset="-122" panose="020b0503020204020204" pitchFamily="34" typeface="微软雅黑"/>
                <a:ea charset="-122" panose="020b0503020204020204" pitchFamily="34" typeface="微软雅黑"/>
                <a:cs typeface="+mn-ea"/>
                <a:sym typeface="+mn-lt"/>
              </a:rPr>
              <a:t>冠心病</a:t>
            </a:r>
          </a:p>
        </p:txBody>
      </p:sp>
      <p:sp>
        <p:nvSpPr>
          <p:cNvPr id="27" name="任意多边形 12">
            <a:extLst>
              <a:ext uri="{FF2B5EF4-FFF2-40B4-BE49-F238E27FC236}">
                <a16:creationId xmlns:a16="http://schemas.microsoft.com/office/drawing/2014/main" id="{313748F8-BF68-47A1-B374-2E340D81EB69}"/>
              </a:ext>
            </a:extLst>
          </p:cNvPr>
          <p:cNvSpPr/>
          <p:nvPr/>
        </p:nvSpPr>
        <p:spPr>
          <a:xfrm>
            <a:off x="6910536" y="2262767"/>
            <a:ext cx="865292" cy="1053963"/>
          </a:xfrm>
          <a:custGeom>
            <a:gdLst>
              <a:gd fmla="*/ 324036 w 648072" name="connsiteX0"/>
              <a:gd fmla="*/ 0 h 791728" name="connsiteY0"/>
              <a:gd fmla="*/ 648072 w 648072" name="connsiteX1"/>
              <a:gd fmla="*/ 324036 h 791728" name="connsiteY1"/>
              <a:gd fmla="*/ 389341 w 648072" name="connsiteX2"/>
              <a:gd fmla="*/ 641489 h 791728" name="connsiteY2"/>
              <a:gd fmla="*/ 388468 w 648072" name="connsiteX3"/>
              <a:gd fmla="*/ 641577 h 791728" name="connsiteY3"/>
              <a:gd fmla="*/ 324036 w 648072" name="connsiteX4"/>
              <a:gd fmla="*/ 791728 h 791728" name="connsiteY4"/>
              <a:gd fmla="*/ 259605 w 648072" name="connsiteX5"/>
              <a:gd fmla="*/ 641577 h 791728" name="connsiteY5"/>
              <a:gd fmla="*/ 258732 w 648072" name="connsiteX6"/>
              <a:gd fmla="*/ 641489 h 791728" name="connsiteY6"/>
              <a:gd fmla="*/ 0 w 648072" name="connsiteX7"/>
              <a:gd fmla="*/ 324036 h 791728" name="connsiteY7"/>
              <a:gd fmla="*/ 324036 w 648072" name="connsiteX8"/>
              <a:gd fmla="*/ 0 h 79172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91728" w="648072">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239907" lIns="0" rIns="0" tIns="0"/>
          <a:lstStyle/>
          <a:p>
            <a:pPr algn="ctr">
              <a:defRPr/>
            </a:pPr>
            <a:r>
              <a:rPr altLang="zh-CN" lang="en-US" sz="3199">
                <a:solidFill>
                  <a:srgbClr val="FFFFFF"/>
                </a:solidFill>
                <a:latin charset="-122" panose="020b0503020204020204" pitchFamily="34" typeface="微软雅黑"/>
                <a:ea charset="-122" panose="020b0503020204020204" pitchFamily="34" typeface="微软雅黑"/>
                <a:cs typeface="+mn-ea"/>
                <a:sym typeface="+mn-lt"/>
              </a:rPr>
              <a:t>03</a:t>
            </a:r>
          </a:p>
        </p:txBody>
      </p:sp>
      <p:sp>
        <p:nvSpPr>
          <p:cNvPr id="28" name="TextBox 57">
            <a:extLst>
              <a:ext uri="{FF2B5EF4-FFF2-40B4-BE49-F238E27FC236}">
                <a16:creationId xmlns:a16="http://schemas.microsoft.com/office/drawing/2014/main" id="{5C982AB2-1127-4A14-9133-B81441C0290E}"/>
              </a:ext>
            </a:extLst>
          </p:cNvPr>
          <p:cNvSpPr>
            <a:spLocks noChangeArrowheads="1"/>
          </p:cNvSpPr>
          <p:nvPr/>
        </p:nvSpPr>
        <p:spPr bwMode="auto">
          <a:xfrm>
            <a:off x="6263453" y="4274722"/>
            <a:ext cx="2159459" cy="1267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zh-CN" lang="en-US" sz="1600">
                <a:solidFill>
                  <a:srgbClr val="262626"/>
                </a:solidFill>
                <a:latin charset="-122" panose="020b0503020204020204" pitchFamily="34" typeface="微软雅黑"/>
                <a:ea charset="-122" panose="020b0503020204020204" pitchFamily="34" typeface="微软雅黑"/>
                <a:cs typeface="+mn-ea"/>
                <a:sym typeface="+mn-lt"/>
              </a:rPr>
              <a:t>是日常生活中最常见的一种心脏病，主要与人们不正确的生活方式有关</a:t>
            </a:r>
          </a:p>
        </p:txBody>
      </p:sp>
      <p:sp>
        <p:nvSpPr>
          <p:cNvPr id="29" name="圆角矩形 14">
            <a:extLst>
              <a:ext uri="{FF2B5EF4-FFF2-40B4-BE49-F238E27FC236}">
                <a16:creationId xmlns:a16="http://schemas.microsoft.com/office/drawing/2014/main" id="{F8363452-938A-4868-A745-ABD0E9E26253}"/>
              </a:ext>
            </a:extLst>
          </p:cNvPr>
          <p:cNvSpPr/>
          <p:nvPr/>
        </p:nvSpPr>
        <p:spPr>
          <a:xfrm>
            <a:off x="8705644" y="3469108"/>
            <a:ext cx="2111394" cy="479937"/>
          </a:xfrm>
          <a:prstGeom prst="roundRect">
            <a:avLst>
              <a:gd fmla="val 10053" name="adj"/>
            </a:avLst>
          </a:pr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936" lIns="121873" rIns="121873" tIns="60936"/>
          <a:lstStyle/>
          <a:p>
            <a:pPr algn="ctr">
              <a:defRPr/>
            </a:pPr>
            <a:r>
              <a:rPr altLang="en-US" b="1" lang="zh-CN">
                <a:solidFill>
                  <a:srgbClr val="FFFFFF"/>
                </a:solidFill>
                <a:latin charset="-122" panose="020b0503020204020204" pitchFamily="34" typeface="微软雅黑"/>
                <a:ea charset="-122" panose="020b0503020204020204" pitchFamily="34" typeface="微软雅黑"/>
                <a:cs typeface="+mn-ea"/>
                <a:sym typeface="+mn-lt"/>
              </a:rPr>
              <a:t>高血压心脏病</a:t>
            </a:r>
          </a:p>
        </p:txBody>
      </p:sp>
      <p:sp>
        <p:nvSpPr>
          <p:cNvPr id="30" name="任意多边形 15">
            <a:extLst>
              <a:ext uri="{FF2B5EF4-FFF2-40B4-BE49-F238E27FC236}">
                <a16:creationId xmlns:a16="http://schemas.microsoft.com/office/drawing/2014/main" id="{1B3ED6FF-4E31-4974-8B86-A9A3FDC6BD26}"/>
              </a:ext>
            </a:extLst>
          </p:cNvPr>
          <p:cNvSpPr/>
          <p:nvPr/>
        </p:nvSpPr>
        <p:spPr>
          <a:xfrm>
            <a:off x="9329753" y="4192914"/>
            <a:ext cx="863176" cy="1056080"/>
          </a:xfrm>
          <a:custGeom>
            <a:gdLst>
              <a:gd fmla="*/ 324036 w 648072" name="connsiteX0"/>
              <a:gd fmla="*/ 0 h 791728" name="connsiteY0"/>
              <a:gd fmla="*/ 388468 w 648072" name="connsiteX1"/>
              <a:gd fmla="*/ 150152 h 791728" name="connsiteY1"/>
              <a:gd fmla="*/ 389341 w 648072" name="connsiteX2"/>
              <a:gd fmla="*/ 150240 h 791728" name="connsiteY2"/>
              <a:gd fmla="*/ 648072 w 648072" name="connsiteX3"/>
              <a:gd fmla="*/ 467692 h 791728" name="connsiteY3"/>
              <a:gd fmla="*/ 324036 w 648072" name="connsiteX4"/>
              <a:gd fmla="*/ 791728 h 791728" name="connsiteY4"/>
              <a:gd fmla="*/ 0 w 648072" name="connsiteX5"/>
              <a:gd fmla="*/ 467692 h 791728" name="connsiteY5"/>
              <a:gd fmla="*/ 258732 w 648072" name="connsiteX6"/>
              <a:gd fmla="*/ 150240 h 791728" name="connsiteY6"/>
              <a:gd fmla="*/ 259605 w 648072" name="connsiteX7"/>
              <a:gd fmla="*/ 150152 h 79172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791728" w="648072">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rgbClr val="218CFF"/>
          </a:solidFill>
          <a:ln>
            <a:solidFill>
              <a:srgbClr val="218C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191926"/>
          <a:lstStyle/>
          <a:p>
            <a:pPr algn="ctr">
              <a:defRPr/>
            </a:pPr>
            <a:r>
              <a:rPr altLang="zh-CN" lang="en-US" sz="3199">
                <a:solidFill>
                  <a:srgbClr val="FFFFFF"/>
                </a:solidFill>
                <a:latin charset="-122" panose="020b0503020204020204" pitchFamily="34" typeface="微软雅黑"/>
                <a:ea charset="-122" panose="020b0503020204020204" pitchFamily="34" typeface="微软雅黑"/>
                <a:cs typeface="+mn-ea"/>
                <a:sym typeface="+mn-lt"/>
              </a:rPr>
              <a:t>04</a:t>
            </a:r>
          </a:p>
        </p:txBody>
      </p:sp>
      <p:sp>
        <p:nvSpPr>
          <p:cNvPr id="31" name="TextBox 57">
            <a:extLst>
              <a:ext uri="{FF2B5EF4-FFF2-40B4-BE49-F238E27FC236}">
                <a16:creationId xmlns:a16="http://schemas.microsoft.com/office/drawing/2014/main" id="{E694E5E3-46EE-492F-BE04-DF36FD2E0142}"/>
              </a:ext>
            </a:extLst>
          </p:cNvPr>
          <p:cNvSpPr>
            <a:spLocks noChangeArrowheads="1"/>
          </p:cNvSpPr>
          <p:nvPr/>
        </p:nvSpPr>
        <p:spPr bwMode="auto">
          <a:xfrm>
            <a:off x="8705644" y="1701220"/>
            <a:ext cx="2159459"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30000"/>
              </a:lnSpc>
            </a:pPr>
            <a:r>
              <a:rPr altLang="zh-CN" lang="en-US" sz="1600">
                <a:solidFill>
                  <a:srgbClr val="262626"/>
                </a:solidFill>
                <a:latin charset="-122" panose="020b0503020204020204" pitchFamily="34" typeface="微软雅黑"/>
                <a:ea charset="-122" panose="020b0503020204020204" pitchFamily="34" typeface="微软雅黑"/>
                <a:cs typeface="+mn-ea"/>
                <a:sym typeface="+mn-lt"/>
              </a:rPr>
              <a:t>由于血压长期升高，左心室长期处于超负荷状态，逐渐出现肥厚、扩张，而相应的供血却没有增加，导致心肌缺血</a:t>
            </a:r>
          </a:p>
        </p:txBody>
      </p:sp>
    </p:spTree>
    <p:extLst>
      <p:ext uri="{BB962C8B-B14F-4D97-AF65-F5344CB8AC3E}">
        <p14:creationId val="224857251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750" id="7"/>
                                        <p:tgtEl>
                                          <p:spTgt spid="20"/>
                                        </p:tgtEl>
                                      </p:cBhvr>
                                    </p:animEffect>
                                    <p:anim calcmode="lin" valueType="num">
                                      <p:cBhvr>
                                        <p:cTn dur="750" fill="hold" id="8"/>
                                        <p:tgtEl>
                                          <p:spTgt spid="20"/>
                                        </p:tgtEl>
                                        <p:attrNameLst>
                                          <p:attrName>ppt_x</p:attrName>
                                        </p:attrNameLst>
                                      </p:cBhvr>
                                      <p:tavLst>
                                        <p:tav tm="0">
                                          <p:val>
                                            <p:strVal val="#ppt_x"/>
                                          </p:val>
                                        </p:tav>
                                        <p:tav tm="100000">
                                          <p:val>
                                            <p:strVal val="#ppt_x"/>
                                          </p:val>
                                        </p:tav>
                                      </p:tavLst>
                                    </p:anim>
                                    <p:anim calcmode="lin" valueType="num">
                                      <p:cBhvr>
                                        <p:cTn dur="750" fill="hold" id="9"/>
                                        <p:tgtEl>
                                          <p:spTgt spid="20"/>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21"/>
                                        </p:tgtEl>
                                        <p:attrNameLst>
                                          <p:attrName>style.visibility</p:attrName>
                                        </p:attrNameLst>
                                      </p:cBhvr>
                                      <p:to>
                                        <p:strVal val="visible"/>
                                      </p:to>
                                    </p:set>
                                    <p:animEffect filter="fade" transition="in">
                                      <p:cBhvr>
                                        <p:cTn dur="750" id="12"/>
                                        <p:tgtEl>
                                          <p:spTgt spid="21"/>
                                        </p:tgtEl>
                                      </p:cBhvr>
                                    </p:animEffect>
                                    <p:anim calcmode="lin" valueType="num">
                                      <p:cBhvr>
                                        <p:cTn dur="750" fill="hold" id="13"/>
                                        <p:tgtEl>
                                          <p:spTgt spid="21"/>
                                        </p:tgtEl>
                                        <p:attrNameLst>
                                          <p:attrName>ppt_x</p:attrName>
                                        </p:attrNameLst>
                                      </p:cBhvr>
                                      <p:tavLst>
                                        <p:tav tm="0">
                                          <p:val>
                                            <p:strVal val="#ppt_x"/>
                                          </p:val>
                                        </p:tav>
                                        <p:tav tm="100000">
                                          <p:val>
                                            <p:strVal val="#ppt_x"/>
                                          </p:val>
                                        </p:tav>
                                      </p:tavLst>
                                    </p:anim>
                                    <p:anim calcmode="lin" valueType="num">
                                      <p:cBhvr>
                                        <p:cTn dur="750" fill="hold" id="14"/>
                                        <p:tgtEl>
                                          <p:spTgt spid="2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iterate type="lt">
                                    <p:tmPct val="10000"/>
                                  </p:iterate>
                                  <p:childTnLst>
                                    <p:set>
                                      <p:cBhvr>
                                        <p:cTn dur="1" fill="hold" id="17">
                                          <p:stCondLst>
                                            <p:cond delay="0"/>
                                          </p:stCondLst>
                                        </p:cTn>
                                        <p:tgtEl>
                                          <p:spTgt spid="22"/>
                                        </p:tgtEl>
                                        <p:attrNameLst>
                                          <p:attrName>style.visibility</p:attrName>
                                        </p:attrNameLst>
                                      </p:cBhvr>
                                      <p:to>
                                        <p:strVal val="visible"/>
                                      </p:to>
                                    </p:set>
                                    <p:animEffect filter="fade" transition="in">
                                      <p:cBhvr>
                                        <p:cTn dur="250" id="18"/>
                                        <p:tgtEl>
                                          <p:spTgt spid="22"/>
                                        </p:tgtEl>
                                      </p:cBhvr>
                                    </p:animEffect>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23"/>
                                        </p:tgtEl>
                                        <p:attrNameLst>
                                          <p:attrName>style.visibility</p:attrName>
                                        </p:attrNameLst>
                                      </p:cBhvr>
                                      <p:to>
                                        <p:strVal val="visible"/>
                                      </p:to>
                                    </p:set>
                                    <p:animEffect filter="fade" transition="in">
                                      <p:cBhvr>
                                        <p:cTn dur="750" id="22"/>
                                        <p:tgtEl>
                                          <p:spTgt spid="23"/>
                                        </p:tgtEl>
                                      </p:cBhvr>
                                    </p:animEffect>
                                    <p:anim calcmode="lin" valueType="num">
                                      <p:cBhvr>
                                        <p:cTn dur="750" fill="hold" id="23"/>
                                        <p:tgtEl>
                                          <p:spTgt spid="23"/>
                                        </p:tgtEl>
                                        <p:attrNameLst>
                                          <p:attrName>ppt_x</p:attrName>
                                        </p:attrNameLst>
                                      </p:cBhvr>
                                      <p:tavLst>
                                        <p:tav tm="0">
                                          <p:val>
                                            <p:strVal val="#ppt_x"/>
                                          </p:val>
                                        </p:tav>
                                        <p:tav tm="100000">
                                          <p:val>
                                            <p:strVal val="#ppt_x"/>
                                          </p:val>
                                        </p:tav>
                                      </p:tavLst>
                                    </p:anim>
                                    <p:anim calcmode="lin" valueType="num">
                                      <p:cBhvr>
                                        <p:cTn dur="750" fill="hold" id="24"/>
                                        <p:tgtEl>
                                          <p:spTgt spid="2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750" id="27"/>
                                        <p:tgtEl>
                                          <p:spTgt spid="24"/>
                                        </p:tgtEl>
                                      </p:cBhvr>
                                    </p:animEffect>
                                    <p:anim calcmode="lin" valueType="num">
                                      <p:cBhvr>
                                        <p:cTn dur="750" fill="hold" id="28"/>
                                        <p:tgtEl>
                                          <p:spTgt spid="24"/>
                                        </p:tgtEl>
                                        <p:attrNameLst>
                                          <p:attrName>ppt_x</p:attrName>
                                        </p:attrNameLst>
                                      </p:cBhvr>
                                      <p:tavLst>
                                        <p:tav tm="0">
                                          <p:val>
                                            <p:strVal val="#ppt_x"/>
                                          </p:val>
                                        </p:tav>
                                        <p:tav tm="100000">
                                          <p:val>
                                            <p:strVal val="#ppt_x"/>
                                          </p:val>
                                        </p:tav>
                                      </p:tavLst>
                                    </p:anim>
                                    <p:anim calcmode="lin" valueType="num">
                                      <p:cBhvr>
                                        <p:cTn dur="750" fill="hold" id="29"/>
                                        <p:tgtEl>
                                          <p:spTgt spid="2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750"/>
                            </p:stCondLst>
                            <p:childTnLst>
                              <p:par>
                                <p:cTn fill="hold" grpId="0" id="31" nodeType="afterEffect" presetClass="entr" presetID="10" presetSubtype="0">
                                  <p:stCondLst>
                                    <p:cond delay="0"/>
                                  </p:stCondLst>
                                  <p:iterate type="lt">
                                    <p:tmPct val="10000"/>
                                  </p:iterate>
                                  <p:childTnLst>
                                    <p:set>
                                      <p:cBhvr>
                                        <p:cTn dur="1" fill="hold" id="32">
                                          <p:stCondLst>
                                            <p:cond delay="0"/>
                                          </p:stCondLst>
                                        </p:cTn>
                                        <p:tgtEl>
                                          <p:spTgt spid="25"/>
                                        </p:tgtEl>
                                        <p:attrNameLst>
                                          <p:attrName>style.visibility</p:attrName>
                                        </p:attrNameLst>
                                      </p:cBhvr>
                                      <p:to>
                                        <p:strVal val="visible"/>
                                      </p:to>
                                    </p:set>
                                    <p:animEffect filter="fade" transition="in">
                                      <p:cBhvr>
                                        <p:cTn dur="250" id="33"/>
                                        <p:tgtEl>
                                          <p:spTgt spid="25"/>
                                        </p:tgtEl>
                                      </p:cBhvr>
                                    </p:animEffect>
                                  </p:childTnLst>
                                </p:cTn>
                              </p:par>
                            </p:childTnLst>
                          </p:cTn>
                        </p:par>
                        <p:par>
                          <p:cTn fill="hold" id="34" nodeType="afterGroup">
                            <p:stCondLst>
                              <p:cond delay="2000"/>
                            </p:stCondLst>
                            <p:childTnLst>
                              <p:par>
                                <p:cTn fill="hold" grpId="0" id="35" nodeType="afterEffect" presetClass="entr" presetID="42" presetSubtype="0">
                                  <p:stCondLst>
                                    <p:cond delay="0"/>
                                  </p:stCondLst>
                                  <p:childTnLst>
                                    <p:set>
                                      <p:cBhvr>
                                        <p:cTn dur="1" fill="hold" id="36">
                                          <p:stCondLst>
                                            <p:cond delay="0"/>
                                          </p:stCondLst>
                                        </p:cTn>
                                        <p:tgtEl>
                                          <p:spTgt spid="26"/>
                                        </p:tgtEl>
                                        <p:attrNameLst>
                                          <p:attrName>style.visibility</p:attrName>
                                        </p:attrNameLst>
                                      </p:cBhvr>
                                      <p:to>
                                        <p:strVal val="visible"/>
                                      </p:to>
                                    </p:set>
                                    <p:animEffect filter="fade" transition="in">
                                      <p:cBhvr>
                                        <p:cTn dur="750" id="37"/>
                                        <p:tgtEl>
                                          <p:spTgt spid="26"/>
                                        </p:tgtEl>
                                      </p:cBhvr>
                                    </p:animEffect>
                                    <p:anim calcmode="lin" valueType="num">
                                      <p:cBhvr>
                                        <p:cTn dur="750" fill="hold" id="38"/>
                                        <p:tgtEl>
                                          <p:spTgt spid="26"/>
                                        </p:tgtEl>
                                        <p:attrNameLst>
                                          <p:attrName>ppt_x</p:attrName>
                                        </p:attrNameLst>
                                      </p:cBhvr>
                                      <p:tavLst>
                                        <p:tav tm="0">
                                          <p:val>
                                            <p:strVal val="#ppt_x"/>
                                          </p:val>
                                        </p:tav>
                                        <p:tav tm="100000">
                                          <p:val>
                                            <p:strVal val="#ppt_x"/>
                                          </p:val>
                                        </p:tav>
                                      </p:tavLst>
                                    </p:anim>
                                    <p:anim calcmode="lin" valueType="num">
                                      <p:cBhvr>
                                        <p:cTn dur="750" fill="hold" id="39"/>
                                        <p:tgtEl>
                                          <p:spTgt spid="26"/>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750" id="42"/>
                                        <p:tgtEl>
                                          <p:spTgt spid="27"/>
                                        </p:tgtEl>
                                      </p:cBhvr>
                                    </p:animEffect>
                                    <p:anim calcmode="lin" valueType="num">
                                      <p:cBhvr>
                                        <p:cTn dur="750" fill="hold" id="43"/>
                                        <p:tgtEl>
                                          <p:spTgt spid="27"/>
                                        </p:tgtEl>
                                        <p:attrNameLst>
                                          <p:attrName>ppt_x</p:attrName>
                                        </p:attrNameLst>
                                      </p:cBhvr>
                                      <p:tavLst>
                                        <p:tav tm="0">
                                          <p:val>
                                            <p:strVal val="#ppt_x"/>
                                          </p:val>
                                        </p:tav>
                                        <p:tav tm="100000">
                                          <p:val>
                                            <p:strVal val="#ppt_x"/>
                                          </p:val>
                                        </p:tav>
                                      </p:tavLst>
                                    </p:anim>
                                    <p:anim calcmode="lin" valueType="num">
                                      <p:cBhvr>
                                        <p:cTn dur="750" fill="hold" id="44"/>
                                        <p:tgtEl>
                                          <p:spTgt spid="2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750"/>
                            </p:stCondLst>
                            <p:childTnLst>
                              <p:par>
                                <p:cTn fill="hold" grpId="0" id="46" nodeType="afterEffect" presetClass="entr" presetID="10" presetSubtype="0">
                                  <p:stCondLst>
                                    <p:cond delay="0"/>
                                  </p:stCondLst>
                                  <p:iterate type="lt">
                                    <p:tmPct val="1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250" id="48"/>
                                        <p:tgtEl>
                                          <p:spTgt spid="28"/>
                                        </p:tgtEl>
                                      </p:cBhvr>
                                    </p:animEffect>
                                  </p:childTnLst>
                                </p:cTn>
                              </p:par>
                            </p:childTnLst>
                          </p:cTn>
                        </p:par>
                        <p:par>
                          <p:cTn fill="hold" id="49" nodeType="afterGroup">
                            <p:stCondLst>
                              <p:cond delay="3000"/>
                            </p:stCondLst>
                            <p:childTnLst>
                              <p:par>
                                <p:cTn fill="hold" grpId="0" id="50" nodeType="afterEffect" presetClass="entr" presetID="47"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750" id="52"/>
                                        <p:tgtEl>
                                          <p:spTgt spid="29"/>
                                        </p:tgtEl>
                                      </p:cBhvr>
                                    </p:animEffect>
                                    <p:anim calcmode="lin" valueType="num">
                                      <p:cBhvr>
                                        <p:cTn dur="750" fill="hold" id="53"/>
                                        <p:tgtEl>
                                          <p:spTgt spid="29"/>
                                        </p:tgtEl>
                                        <p:attrNameLst>
                                          <p:attrName>ppt_x</p:attrName>
                                        </p:attrNameLst>
                                      </p:cBhvr>
                                      <p:tavLst>
                                        <p:tav tm="0">
                                          <p:val>
                                            <p:strVal val="#ppt_x"/>
                                          </p:val>
                                        </p:tav>
                                        <p:tav tm="100000">
                                          <p:val>
                                            <p:strVal val="#ppt_x"/>
                                          </p:val>
                                        </p:tav>
                                      </p:tavLst>
                                    </p:anim>
                                    <p:anim calcmode="lin" valueType="num">
                                      <p:cBhvr>
                                        <p:cTn dur="750" fill="hold" id="54"/>
                                        <p:tgtEl>
                                          <p:spTgt spid="29"/>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750" id="57"/>
                                        <p:tgtEl>
                                          <p:spTgt spid="30"/>
                                        </p:tgtEl>
                                      </p:cBhvr>
                                    </p:animEffect>
                                    <p:anim calcmode="lin" valueType="num">
                                      <p:cBhvr>
                                        <p:cTn dur="750" fill="hold" id="58"/>
                                        <p:tgtEl>
                                          <p:spTgt spid="30"/>
                                        </p:tgtEl>
                                        <p:attrNameLst>
                                          <p:attrName>ppt_x</p:attrName>
                                        </p:attrNameLst>
                                      </p:cBhvr>
                                      <p:tavLst>
                                        <p:tav tm="0">
                                          <p:val>
                                            <p:strVal val="#ppt_x"/>
                                          </p:val>
                                        </p:tav>
                                        <p:tav tm="100000">
                                          <p:val>
                                            <p:strVal val="#ppt_x"/>
                                          </p:val>
                                        </p:tav>
                                      </p:tavLst>
                                    </p:anim>
                                    <p:anim calcmode="lin" valueType="num">
                                      <p:cBhvr>
                                        <p:cTn dur="750" fill="hold" id="59"/>
                                        <p:tgtEl>
                                          <p:spTgt spid="30"/>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3750"/>
                            </p:stCondLst>
                            <p:childTnLst>
                              <p:par>
                                <p:cTn fill="hold" grpId="0" id="61" nodeType="afterEffect" presetClass="entr" presetID="10" presetSubtype="0">
                                  <p:stCondLst>
                                    <p:cond delay="0"/>
                                  </p:stCondLst>
                                  <p:iterate type="lt">
                                    <p:tmPct val="10000"/>
                                  </p:iterate>
                                  <p:childTnLst>
                                    <p:set>
                                      <p:cBhvr>
                                        <p:cTn dur="1" fill="hold" id="62">
                                          <p:stCondLst>
                                            <p:cond delay="0"/>
                                          </p:stCondLst>
                                        </p:cTn>
                                        <p:tgtEl>
                                          <p:spTgt spid="31"/>
                                        </p:tgtEl>
                                        <p:attrNameLst>
                                          <p:attrName>style.visibility</p:attrName>
                                        </p:attrNameLst>
                                      </p:cBhvr>
                                      <p:to>
                                        <p:strVal val="visible"/>
                                      </p:to>
                                    </p:set>
                                    <p:animEffect filter="fade" transition="in">
                                      <p:cBhvr>
                                        <p:cTn dur="250" id="6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grpSp>
        <p:nvGrpSpPr>
          <p:cNvPr id="7" name="组合 6">
            <a:extLst>
              <a:ext uri="{FF2B5EF4-FFF2-40B4-BE49-F238E27FC236}">
                <a16:creationId xmlns:a16="http://schemas.microsoft.com/office/drawing/2014/main" id="{34DACE60-124D-4A08-9D74-DFE371C2E63C}"/>
              </a:ext>
            </a:extLst>
          </p:cNvPr>
          <p:cNvGrpSpPr/>
          <p:nvPr/>
        </p:nvGrpSpPr>
        <p:grpSpPr>
          <a:xfrm>
            <a:off x="5499923" y="1662289"/>
            <a:ext cx="675445" cy="665861"/>
            <a:chOff x="5522785" y="1820755"/>
            <a:chExt cx="1011408" cy="997057"/>
          </a:xfrm>
        </p:grpSpPr>
        <p:sp>
          <p:nvSpPr>
            <p:cNvPr id="8" name="矩形 7">
              <a:extLst>
                <a:ext uri="{FF2B5EF4-FFF2-40B4-BE49-F238E27FC236}">
                  <a16:creationId xmlns:a16="http://schemas.microsoft.com/office/drawing/2014/main" id="{35E92BB3-01CB-46C3-BAA3-7AFC3EEFAF97}"/>
                </a:ext>
              </a:extLst>
            </p:cNvPr>
            <p:cNvSpPr/>
            <p:nvPr/>
          </p:nvSpPr>
          <p:spPr>
            <a:xfrm>
              <a:off x="5522785" y="2079623"/>
              <a:ext cx="738189" cy="738189"/>
            </a:xfrm>
            <a:prstGeom prst="rect">
              <a:avLst/>
            </a:prstGeom>
            <a:noFill/>
            <a:ln w="76200">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9" name="draw-check-mark_17153">
              <a:extLst>
                <a:ext uri="{FF2B5EF4-FFF2-40B4-BE49-F238E27FC236}">
                  <a16:creationId xmlns:a16="http://schemas.microsoft.com/office/drawing/2014/main" id="{929000B5-AD13-4B12-8059-2518E88A4E76}"/>
                </a:ext>
              </a:extLst>
            </p:cNvPr>
            <p:cNvSpPr>
              <a:spLocks noChangeAspect="1"/>
            </p:cNvSpPr>
            <p:nvPr/>
          </p:nvSpPr>
          <p:spPr bwMode="auto">
            <a:xfrm>
              <a:off x="5522785" y="1820755"/>
              <a:ext cx="1011408" cy="971657"/>
            </a:xfrm>
            <a:custGeom>
              <a:gdLst>
                <a:gd fmla="*/ 114 w 276" name="T0"/>
                <a:gd fmla="*/ 257 h 265" name="T1"/>
                <a:gd fmla="*/ 143 w 276" name="T2"/>
                <a:gd fmla="*/ 249 h 265" name="T3"/>
                <a:gd fmla="*/ 263 w 276" name="T4"/>
                <a:gd fmla="*/ 35 h 265" name="T5"/>
                <a:gd fmla="*/ 234 w 276" name="T6"/>
                <a:gd fmla="*/ 17 h 265" name="T7"/>
                <a:gd fmla="*/ 117 w 276" name="T8"/>
                <a:gd fmla="*/ 210 h 265" name="T9"/>
                <a:gd fmla="*/ 42 w 276" name="T10"/>
                <a:gd fmla="*/ 140 h 265" name="T11"/>
                <a:gd fmla="*/ 18 w 276" name="T12"/>
                <a:gd fmla="*/ 164 h 265" name="T13"/>
                <a:gd fmla="*/ 114 w 276" name="T14"/>
                <a:gd fmla="*/ 257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76">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218CFF"/>
            </a:solidFill>
            <a:ln>
              <a:solidFill>
                <a:srgbClr val="218CFF"/>
              </a:solidFill>
            </a:ln>
            <a:effectLst/>
          </p:spPr>
          <p:txBody>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0" name="组合 9">
            <a:extLst>
              <a:ext uri="{FF2B5EF4-FFF2-40B4-BE49-F238E27FC236}">
                <a16:creationId xmlns:a16="http://schemas.microsoft.com/office/drawing/2014/main" id="{AAF62494-9497-425E-A4C9-B4FBAD816B73}"/>
              </a:ext>
            </a:extLst>
          </p:cNvPr>
          <p:cNvGrpSpPr/>
          <p:nvPr/>
        </p:nvGrpSpPr>
        <p:grpSpPr>
          <a:xfrm>
            <a:off x="5499923" y="2959730"/>
            <a:ext cx="675445" cy="665861"/>
            <a:chOff x="5522785" y="1820755"/>
            <a:chExt cx="1011408" cy="997057"/>
          </a:xfrm>
        </p:grpSpPr>
        <p:sp>
          <p:nvSpPr>
            <p:cNvPr id="11" name="矩形 10">
              <a:extLst>
                <a:ext uri="{FF2B5EF4-FFF2-40B4-BE49-F238E27FC236}">
                  <a16:creationId xmlns:a16="http://schemas.microsoft.com/office/drawing/2014/main" id="{6DD714C2-946C-4CED-8303-B3AB1BC02319}"/>
                </a:ext>
              </a:extLst>
            </p:cNvPr>
            <p:cNvSpPr/>
            <p:nvPr/>
          </p:nvSpPr>
          <p:spPr>
            <a:xfrm>
              <a:off x="5522785" y="2079623"/>
              <a:ext cx="738189" cy="738189"/>
            </a:xfrm>
            <a:prstGeom prst="rect">
              <a:avLst/>
            </a:prstGeom>
            <a:noFill/>
            <a:ln w="76200">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12" name="draw-check-mark_17153">
              <a:extLst>
                <a:ext uri="{FF2B5EF4-FFF2-40B4-BE49-F238E27FC236}">
                  <a16:creationId xmlns:a16="http://schemas.microsoft.com/office/drawing/2014/main" id="{76A4F69E-6A8C-41DF-B38F-7C384EAB1F2F}"/>
                </a:ext>
              </a:extLst>
            </p:cNvPr>
            <p:cNvSpPr>
              <a:spLocks noChangeAspect="1"/>
            </p:cNvSpPr>
            <p:nvPr/>
          </p:nvSpPr>
          <p:spPr bwMode="auto">
            <a:xfrm>
              <a:off x="5522785" y="1820755"/>
              <a:ext cx="1011408" cy="971657"/>
            </a:xfrm>
            <a:custGeom>
              <a:gdLst>
                <a:gd fmla="*/ 114 w 276" name="T0"/>
                <a:gd fmla="*/ 257 h 265" name="T1"/>
                <a:gd fmla="*/ 143 w 276" name="T2"/>
                <a:gd fmla="*/ 249 h 265" name="T3"/>
                <a:gd fmla="*/ 263 w 276" name="T4"/>
                <a:gd fmla="*/ 35 h 265" name="T5"/>
                <a:gd fmla="*/ 234 w 276" name="T6"/>
                <a:gd fmla="*/ 17 h 265" name="T7"/>
                <a:gd fmla="*/ 117 w 276" name="T8"/>
                <a:gd fmla="*/ 210 h 265" name="T9"/>
                <a:gd fmla="*/ 42 w 276" name="T10"/>
                <a:gd fmla="*/ 140 h 265" name="T11"/>
                <a:gd fmla="*/ 18 w 276" name="T12"/>
                <a:gd fmla="*/ 164 h 265" name="T13"/>
                <a:gd fmla="*/ 114 w 276" name="T14"/>
                <a:gd fmla="*/ 257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76">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218CFF"/>
            </a:solidFill>
            <a:ln>
              <a:solidFill>
                <a:srgbClr val="218CFF"/>
              </a:solidFill>
            </a:ln>
            <a:effectLst/>
          </p:spPr>
          <p:txBody>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3" name="组合 12">
            <a:extLst>
              <a:ext uri="{FF2B5EF4-FFF2-40B4-BE49-F238E27FC236}">
                <a16:creationId xmlns:a16="http://schemas.microsoft.com/office/drawing/2014/main" id="{D3652253-E21F-4EEB-8A40-95176C0DCBA6}"/>
              </a:ext>
            </a:extLst>
          </p:cNvPr>
          <p:cNvGrpSpPr/>
          <p:nvPr/>
        </p:nvGrpSpPr>
        <p:grpSpPr>
          <a:xfrm>
            <a:off x="5499923" y="4381647"/>
            <a:ext cx="675445" cy="665861"/>
            <a:chOff x="5522785" y="1820755"/>
            <a:chExt cx="1011408" cy="997057"/>
          </a:xfrm>
        </p:grpSpPr>
        <p:sp>
          <p:nvSpPr>
            <p:cNvPr id="14" name="矩形 13">
              <a:extLst>
                <a:ext uri="{FF2B5EF4-FFF2-40B4-BE49-F238E27FC236}">
                  <a16:creationId xmlns:a16="http://schemas.microsoft.com/office/drawing/2014/main" id="{CEBA85C0-BB64-4D62-B440-24985138AEB5}"/>
                </a:ext>
              </a:extLst>
            </p:cNvPr>
            <p:cNvSpPr/>
            <p:nvPr/>
          </p:nvSpPr>
          <p:spPr>
            <a:xfrm>
              <a:off x="5522785" y="2079623"/>
              <a:ext cx="738189" cy="738189"/>
            </a:xfrm>
            <a:prstGeom prst="rect">
              <a:avLst/>
            </a:prstGeom>
            <a:noFill/>
            <a:ln w="76200">
              <a:solidFill>
                <a:srgbClr val="218C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b0503020204020204" pitchFamily="34" typeface="微软雅黑"/>
                <a:ea charset="-122" panose="020b0503020204020204" pitchFamily="34" typeface="微软雅黑"/>
                <a:cs typeface="+mn-ea"/>
                <a:sym typeface="+mn-lt"/>
              </a:endParaRPr>
            </a:p>
          </p:txBody>
        </p:sp>
        <p:sp>
          <p:nvSpPr>
            <p:cNvPr id="15" name="draw-check-mark_17153">
              <a:extLst>
                <a:ext uri="{FF2B5EF4-FFF2-40B4-BE49-F238E27FC236}">
                  <a16:creationId xmlns:a16="http://schemas.microsoft.com/office/drawing/2014/main" id="{CA6604AF-8C39-466F-A9DE-87FDF3E60FC3}"/>
                </a:ext>
              </a:extLst>
            </p:cNvPr>
            <p:cNvSpPr>
              <a:spLocks noChangeAspect="1"/>
            </p:cNvSpPr>
            <p:nvPr/>
          </p:nvSpPr>
          <p:spPr bwMode="auto">
            <a:xfrm>
              <a:off x="5522785" y="1820755"/>
              <a:ext cx="1011408" cy="971657"/>
            </a:xfrm>
            <a:custGeom>
              <a:gdLst>
                <a:gd fmla="*/ 114 w 276" name="T0"/>
                <a:gd fmla="*/ 257 h 265" name="T1"/>
                <a:gd fmla="*/ 143 w 276" name="T2"/>
                <a:gd fmla="*/ 249 h 265" name="T3"/>
                <a:gd fmla="*/ 263 w 276" name="T4"/>
                <a:gd fmla="*/ 35 h 265" name="T5"/>
                <a:gd fmla="*/ 234 w 276" name="T6"/>
                <a:gd fmla="*/ 17 h 265" name="T7"/>
                <a:gd fmla="*/ 117 w 276" name="T8"/>
                <a:gd fmla="*/ 210 h 265" name="T9"/>
                <a:gd fmla="*/ 42 w 276" name="T10"/>
                <a:gd fmla="*/ 140 h 265" name="T11"/>
                <a:gd fmla="*/ 18 w 276" name="T12"/>
                <a:gd fmla="*/ 164 h 265" name="T13"/>
                <a:gd fmla="*/ 114 w 276" name="T14"/>
                <a:gd fmla="*/ 257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276">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218CFF"/>
            </a:solidFill>
            <a:ln>
              <a:solidFill>
                <a:srgbClr val="218CFF"/>
              </a:solidFill>
            </a:ln>
            <a:effectLst/>
          </p:spPr>
          <p:txBody>
            <a:bodyPr/>
            <a:lstStyle/>
            <a:p>
              <a:endParaRPr altLang="en-US" lang="zh-CN">
                <a:latin charset="-122" panose="020b0503020204020204" pitchFamily="34" typeface="微软雅黑"/>
                <a:ea charset="-122" panose="020b0503020204020204" pitchFamily="34" typeface="微软雅黑"/>
                <a:cs typeface="+mn-ea"/>
                <a:sym typeface="+mn-lt"/>
              </a:endParaRPr>
            </a:p>
          </p:txBody>
        </p:sp>
      </p:grpSp>
      <p:grpSp>
        <p:nvGrpSpPr>
          <p:cNvPr id="16" name="组合 15">
            <a:extLst>
              <a:ext uri="{FF2B5EF4-FFF2-40B4-BE49-F238E27FC236}">
                <a16:creationId xmlns:a16="http://schemas.microsoft.com/office/drawing/2014/main" id="{09BA70EE-A7B5-4639-84A2-71DAD7FFFDF4}"/>
              </a:ext>
            </a:extLst>
          </p:cNvPr>
          <p:cNvGrpSpPr/>
          <p:nvPr/>
        </p:nvGrpSpPr>
        <p:grpSpPr>
          <a:xfrm>
            <a:off x="6304447" y="1733739"/>
            <a:ext cx="4688097" cy="1027318"/>
            <a:chOff x="6335503" y="1864988"/>
            <a:chExt cx="4688097" cy="1027318"/>
          </a:xfrm>
        </p:grpSpPr>
        <p:sp>
          <p:nvSpPr>
            <p:cNvPr id="18" name="矩形 17">
              <a:extLst>
                <a:ext uri="{FF2B5EF4-FFF2-40B4-BE49-F238E27FC236}">
                  <a16:creationId xmlns:a16="http://schemas.microsoft.com/office/drawing/2014/main" id="{C15AA13E-FE2C-49BE-9119-8009B58F0C83}"/>
                </a:ext>
              </a:extLst>
            </p:cNvPr>
            <p:cNvSpPr/>
            <p:nvPr/>
          </p:nvSpPr>
          <p:spPr>
            <a:xfrm>
              <a:off x="6335503" y="2186472"/>
              <a:ext cx="4688097" cy="731520"/>
            </a:xfrm>
            <a:prstGeom prst="rect">
              <a:avLst/>
            </a:prstGeom>
          </p:spPr>
          <p:txBody>
            <a:bodyPr wrap="square">
              <a:spAutoFit/>
              <a:scene3d>
                <a:camera prst="orthographicFront"/>
                <a:lightRig dir="t" rig="threePt"/>
              </a:scene3d>
              <a:sp3d contourW="6350"/>
            </a:bodyPr>
            <a:lstStyle/>
            <a:p>
              <a:pPr defTabSz="1450975">
                <a:lnSpc>
                  <a:spcPct val="150000"/>
                </a:lnSpc>
                <a:defRPr/>
              </a:pPr>
              <a:r>
                <a:rPr altLang="en-US" b="0" baseline="0" cap="none" i="0" kumimoji="0" lang="zh-CN" normalizeH="0" spc="0" strike="noStrike" sz="1400" u="none">
                  <a:latin charset="-122" panose="020b0503020204020204" pitchFamily="34" typeface="微软雅黑"/>
                  <a:ea charset="-122" panose="020b0503020204020204" pitchFamily="34" typeface="微软雅黑"/>
                  <a:cs typeface="+mn-ea"/>
                  <a:sym typeface="+mn-lt"/>
                </a:rPr>
                <a:t>也是由于风湿性心脏炎所导致的心脏瓣膜受累的一种心脏疾病。</a:t>
              </a:r>
            </a:p>
          </p:txBody>
        </p:sp>
        <p:sp>
          <p:nvSpPr>
            <p:cNvPr id="19" name="矩形 18">
              <a:extLst>
                <a:ext uri="{FF2B5EF4-FFF2-40B4-BE49-F238E27FC236}">
                  <a16:creationId xmlns:a16="http://schemas.microsoft.com/office/drawing/2014/main" id="{B79DE33C-4A4D-41A1-BD07-730A25399B19}"/>
                </a:ext>
              </a:extLst>
            </p:cNvPr>
            <p:cNvSpPr/>
            <p:nvPr/>
          </p:nvSpPr>
          <p:spPr>
            <a:xfrm>
              <a:off x="6335502" y="1864988"/>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latin charset="-122" panose="020b0503020204020204" pitchFamily="34" typeface="微软雅黑"/>
                  <a:ea charset="-122" panose="020b0503020204020204" pitchFamily="34" typeface="微软雅黑"/>
                  <a:cs typeface="+mn-ea"/>
                  <a:sym typeface="+mn-lt"/>
                </a:rPr>
                <a:t>风湿性心脏病</a:t>
              </a:r>
            </a:p>
          </p:txBody>
        </p:sp>
      </p:grpSp>
      <p:grpSp>
        <p:nvGrpSpPr>
          <p:cNvPr id="20" name="组合 19">
            <a:extLst>
              <a:ext uri="{FF2B5EF4-FFF2-40B4-BE49-F238E27FC236}">
                <a16:creationId xmlns:a16="http://schemas.microsoft.com/office/drawing/2014/main" id="{1EAFF607-DF1B-47E7-9F88-AB1EB4B08249}"/>
              </a:ext>
            </a:extLst>
          </p:cNvPr>
          <p:cNvGrpSpPr/>
          <p:nvPr/>
        </p:nvGrpSpPr>
        <p:grpSpPr>
          <a:xfrm>
            <a:off x="6304447" y="3069626"/>
            <a:ext cx="4688097" cy="1027318"/>
            <a:chOff x="6335503" y="3258140"/>
            <a:chExt cx="4688097" cy="1027318"/>
          </a:xfrm>
        </p:grpSpPr>
        <p:sp>
          <p:nvSpPr>
            <p:cNvPr id="21" name="矩形 20">
              <a:extLst>
                <a:ext uri="{FF2B5EF4-FFF2-40B4-BE49-F238E27FC236}">
                  <a16:creationId xmlns:a16="http://schemas.microsoft.com/office/drawing/2014/main" id="{6C52F6CE-B574-4B36-948C-740FF9EF2A42}"/>
                </a:ext>
              </a:extLst>
            </p:cNvPr>
            <p:cNvSpPr/>
            <p:nvPr/>
          </p:nvSpPr>
          <p:spPr>
            <a:xfrm>
              <a:off x="6335503" y="3579623"/>
              <a:ext cx="4688097" cy="731520"/>
            </a:xfrm>
            <a:prstGeom prst="rect">
              <a:avLst/>
            </a:prstGeom>
          </p:spPr>
          <p:txBody>
            <a:bodyPr wrap="square">
              <a:spAutoFit/>
              <a:scene3d>
                <a:camera prst="orthographicFront"/>
                <a:lightRig dir="t" rig="threePt"/>
              </a:scene3d>
              <a:sp3d contourW="6350"/>
            </a:bodyPr>
            <a:lstStyle/>
            <a:p>
              <a:pPr defTabSz="1450975">
                <a:lnSpc>
                  <a:spcPct val="150000"/>
                </a:lnSpc>
                <a:defRPr/>
              </a:pPr>
              <a:r>
                <a:rPr altLang="en-US" b="0" baseline="0" cap="none" i="0" kumimoji="0" lang="zh-CN" normalizeH="0" spc="0" strike="noStrike" sz="1400" u="none">
                  <a:latin charset="-122" panose="020b0503020204020204" pitchFamily="34" typeface="微软雅黑"/>
                  <a:ea charset="-122" panose="020b0503020204020204" pitchFamily="34" typeface="微软雅黑"/>
                  <a:cs typeface="+mn-ea"/>
                  <a:sym typeface="+mn-lt"/>
                </a:rPr>
                <a:t>简称肺心病，是由于支气管和胸腔病变引起肺动脉高压，从而引起右室肥大的一种心脏疾病。</a:t>
              </a:r>
            </a:p>
          </p:txBody>
        </p:sp>
        <p:sp>
          <p:nvSpPr>
            <p:cNvPr id="22" name="矩形 21">
              <a:extLst>
                <a:ext uri="{FF2B5EF4-FFF2-40B4-BE49-F238E27FC236}">
                  <a16:creationId xmlns:a16="http://schemas.microsoft.com/office/drawing/2014/main" id="{EBBAB5DF-CEB1-474A-B743-646188EA0BB2}"/>
                </a:ext>
              </a:extLst>
            </p:cNvPr>
            <p:cNvSpPr/>
            <p:nvPr/>
          </p:nvSpPr>
          <p:spPr>
            <a:xfrm>
              <a:off x="6335502" y="3258139"/>
              <a:ext cx="2241974" cy="420624"/>
            </a:xfrm>
            <a:prstGeom prst="rect">
              <a:avLst/>
            </a:prstGeom>
          </p:spPr>
          <p:txBody>
            <a:bodyPr wrap="square">
              <a:spAutoFit/>
              <a:scene3d>
                <a:camera prst="orthographicFront"/>
                <a:lightRig dir="t" rig="threePt"/>
              </a:scene3d>
              <a:sp3d contourW="6350"/>
            </a:bodyPr>
            <a:lstStyle/>
            <a:p>
              <a:pPr>
                <a:lnSpc>
                  <a:spcPct val="120000"/>
                </a:lnSpc>
              </a:pPr>
              <a:r>
                <a:rPr altLang="en-US" b="1" lang="zh-CN">
                  <a:latin charset="-122" panose="020b0503020204020204" pitchFamily="34" typeface="微软雅黑"/>
                  <a:ea charset="-122" panose="020b0503020204020204" pitchFamily="34" typeface="微软雅黑"/>
                  <a:cs typeface="+mn-ea"/>
                  <a:sym typeface="+mn-lt"/>
                </a:rPr>
                <a:t>肺源性心脏病</a:t>
              </a:r>
            </a:p>
          </p:txBody>
        </p:sp>
      </p:grpSp>
      <p:grpSp>
        <p:nvGrpSpPr>
          <p:cNvPr id="23" name="组合 22">
            <a:extLst>
              <a:ext uri="{FF2B5EF4-FFF2-40B4-BE49-F238E27FC236}">
                <a16:creationId xmlns:a16="http://schemas.microsoft.com/office/drawing/2014/main" id="{5D3CE9A2-8DD1-4CB6-9A2D-D5C9711028E2}"/>
              </a:ext>
            </a:extLst>
          </p:cNvPr>
          <p:cNvGrpSpPr/>
          <p:nvPr/>
        </p:nvGrpSpPr>
        <p:grpSpPr>
          <a:xfrm>
            <a:off x="6304446" y="4418428"/>
            <a:ext cx="4688098" cy="1673649"/>
            <a:chOff x="6335502" y="4651291"/>
            <a:chExt cx="4688098" cy="1673649"/>
          </a:xfrm>
        </p:grpSpPr>
        <p:sp>
          <p:nvSpPr>
            <p:cNvPr id="24" name="矩形 23">
              <a:extLst>
                <a:ext uri="{FF2B5EF4-FFF2-40B4-BE49-F238E27FC236}">
                  <a16:creationId xmlns:a16="http://schemas.microsoft.com/office/drawing/2014/main" id="{D14A8CFE-CE5E-45C6-8E9A-A88C7A02C7E7}"/>
                </a:ext>
              </a:extLst>
            </p:cNvPr>
            <p:cNvSpPr/>
            <p:nvPr/>
          </p:nvSpPr>
          <p:spPr>
            <a:xfrm>
              <a:off x="6335503" y="4972775"/>
              <a:ext cx="4688097" cy="1371600"/>
            </a:xfrm>
            <a:prstGeom prst="rect">
              <a:avLst/>
            </a:prstGeom>
          </p:spPr>
          <p:txBody>
            <a:bodyPr wrap="square">
              <a:spAutoFit/>
              <a:scene3d>
                <a:camera prst="orthographicFront"/>
                <a:lightRig dir="t" rig="threePt"/>
              </a:scene3d>
              <a:sp3d contourW="6350"/>
            </a:bodyPr>
            <a:lstStyle/>
            <a:p>
              <a:pPr defTabSz="1450975">
                <a:lnSpc>
                  <a:spcPct val="150000"/>
                </a:lnSpc>
                <a:defRPr/>
              </a:pPr>
              <a:r>
                <a:rPr altLang="en-US" b="0" baseline="0" cap="none" i="0" kumimoji="0" lang="zh-CN" normalizeH="0" spc="0" strike="noStrike" sz="1400" u="none">
                  <a:latin charset="-122" panose="020b0503020204020204" pitchFamily="34" typeface="微软雅黑"/>
                  <a:ea charset="-122" panose="020b0503020204020204" pitchFamily="34" typeface="微软雅黑"/>
                  <a:cs typeface="+mn-ea"/>
                  <a:sym typeface="+mn-lt"/>
                </a:rPr>
                <a:t>由于酗酒、药物等引起新陈代谢或荷尔蒙异常等，都会导致心肌变化，心脏肿瘤中最常见的为黏液瘤，原发性心脏非良性肿瘤很少见，血管病变包括高血压引起的动脉瘤，多见于老年性心脏病。</a:t>
              </a:r>
            </a:p>
          </p:txBody>
        </p:sp>
        <p:sp>
          <p:nvSpPr>
            <p:cNvPr id="25" name="矩形 24">
              <a:extLst>
                <a:ext uri="{FF2B5EF4-FFF2-40B4-BE49-F238E27FC236}">
                  <a16:creationId xmlns:a16="http://schemas.microsoft.com/office/drawing/2014/main" id="{BF9AA880-4621-496F-8303-128035A5D9F3}"/>
                </a:ext>
              </a:extLst>
            </p:cNvPr>
            <p:cNvSpPr/>
            <p:nvPr/>
          </p:nvSpPr>
          <p:spPr>
            <a:xfrm>
              <a:off x="6335502" y="4651291"/>
              <a:ext cx="3082621" cy="365760"/>
            </a:xfrm>
            <a:prstGeom prst="rect">
              <a:avLst/>
            </a:prstGeom>
          </p:spPr>
          <p:txBody>
            <a:bodyPr wrap="square">
              <a:spAutoFit/>
              <a:scene3d>
                <a:camera prst="orthographicFront"/>
                <a:lightRig dir="t" rig="threePt"/>
              </a:scene3d>
              <a:sp3d contourW="635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solidFill>
                    <a:schemeClr val="tx1"/>
                  </a:solidFill>
                  <a:effectLst/>
                  <a:uLnTx/>
                  <a:uFillTx/>
                  <a:latin charset="-122" panose="020b0503020204020204" pitchFamily="34" typeface="微软雅黑"/>
                  <a:ea charset="-122" panose="020b0503020204020204" pitchFamily="34" typeface="微软雅黑"/>
                  <a:cs typeface="+mn-ea"/>
                  <a:sym typeface="+mn-lt"/>
                </a:rPr>
                <a:t>心肌、心脏肿瘤及血管疾病</a:t>
              </a:r>
            </a:p>
          </p:txBody>
        </p:sp>
      </p:grpSp>
      <p:pic>
        <p:nvPicPr>
          <p:cNvPr id="26" name="图片 25">
            <a:extLst>
              <a:ext uri="{FF2B5EF4-FFF2-40B4-BE49-F238E27FC236}">
                <a16:creationId xmlns:a16="http://schemas.microsoft.com/office/drawing/2014/main" id="{6848C3C0-7E5A-44C0-B9EB-EFD628650F15}"/>
              </a:ext>
            </a:extLst>
          </p:cNvPr>
          <p:cNvPicPr>
            <a:picLocks noChangeAspect="1"/>
          </p:cNvPicPr>
          <p:nvPr/>
        </p:nvPicPr>
        <p:blipFill>
          <a:blip r:embed="rId4">
            <a:extLst>
              <a:ext uri="{28A0092B-C50C-407E-A947-70E740481C1C}">
                <a14:useLocalDpi val="0"/>
              </a:ext>
            </a:extLst>
          </a:blip>
          <a:stretch>
            <a:fillRect/>
          </a:stretch>
        </p:blipFill>
        <p:spPr>
          <a:xfrm>
            <a:off x="18313" y="1420712"/>
            <a:ext cx="5702507" cy="5246306"/>
          </a:xfrm>
          <a:prstGeom prst="rect">
            <a:avLst/>
          </a:prstGeom>
        </p:spPr>
      </p:pic>
    </p:spTree>
    <p:extLst>
      <p:ext uri="{BB962C8B-B14F-4D97-AF65-F5344CB8AC3E}">
        <p14:creationId val="449812229"/>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16"/>
                                        </p:tgtEl>
                                        <p:attrNameLst>
                                          <p:attrName>style.visibility</p:attrName>
                                        </p:attrNameLst>
                                      </p:cBhvr>
                                      <p:to>
                                        <p:strVal val="visible"/>
                                      </p:to>
                                    </p:set>
                                    <p:animEffect filter="wipe(left)" transition="in">
                                      <p:cBhvr>
                                        <p:cTn dur="500" id="18"/>
                                        <p:tgtEl>
                                          <p:spTgt spid="16"/>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20"/>
                                        </p:tgtEl>
                                        <p:attrNameLst>
                                          <p:attrName>style.visibility</p:attrName>
                                        </p:attrNameLst>
                                      </p:cBhvr>
                                      <p:to>
                                        <p:strVal val="visible"/>
                                      </p:to>
                                    </p:set>
                                    <p:animEffect filter="wipe(left)" transition="in">
                                      <p:cBhvr>
                                        <p:cTn dur="500" id="28"/>
                                        <p:tgtEl>
                                          <p:spTgt spid="20"/>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500" fill="hold" id="32"/>
                                        <p:tgtEl>
                                          <p:spTgt spid="13"/>
                                        </p:tgtEl>
                                        <p:attrNameLst>
                                          <p:attrName>ppt_w</p:attrName>
                                        </p:attrNameLst>
                                      </p:cBhvr>
                                      <p:tavLst>
                                        <p:tav tm="0">
                                          <p:val>
                                            <p:fltVal val="0"/>
                                          </p:val>
                                        </p:tav>
                                        <p:tav tm="100000">
                                          <p:val>
                                            <p:strVal val="#ppt_w"/>
                                          </p:val>
                                        </p:tav>
                                      </p:tavLst>
                                    </p:anim>
                                    <p:anim calcmode="lin" valueType="num">
                                      <p:cBhvr>
                                        <p:cTn dur="500" fill="hold" id="33"/>
                                        <p:tgtEl>
                                          <p:spTgt spid="13"/>
                                        </p:tgtEl>
                                        <p:attrNameLst>
                                          <p:attrName>ppt_h</p:attrName>
                                        </p:attrNameLst>
                                      </p:cBhvr>
                                      <p:tavLst>
                                        <p:tav tm="0">
                                          <p:val>
                                            <p:fltVal val="0"/>
                                          </p:val>
                                        </p:tav>
                                        <p:tav tm="100000">
                                          <p:val>
                                            <p:strVal val="#ppt_h"/>
                                          </p:val>
                                        </p:tav>
                                      </p:tavLst>
                                    </p:anim>
                                    <p:animEffect filter="fade" transition="in">
                                      <p:cBhvr>
                                        <p:cTn dur="500" id="34"/>
                                        <p:tgtEl>
                                          <p:spTgt spid="13"/>
                                        </p:tgtEl>
                                      </p:cBhvr>
                                    </p:animEffect>
                                  </p:childTnLst>
                                </p:cTn>
                              </p:par>
                            </p:childTnLst>
                          </p:cTn>
                        </p:par>
                        <p:par>
                          <p:cTn fill="hold" id="35" nodeType="afterGroup">
                            <p:stCondLst>
                              <p:cond delay="3000"/>
                            </p:stCondLst>
                            <p:childTnLst>
                              <p:par>
                                <p:cTn fill="hold" id="36" nodeType="afterEffect" presetClass="entr" presetID="22" presetSubtype="8">
                                  <p:stCondLst>
                                    <p:cond delay="0"/>
                                  </p:stCondLst>
                                  <p:childTnLst>
                                    <p:set>
                                      <p:cBhvr>
                                        <p:cTn dur="1" fill="hold" id="37">
                                          <p:stCondLst>
                                            <p:cond delay="0"/>
                                          </p:stCondLst>
                                        </p:cTn>
                                        <p:tgtEl>
                                          <p:spTgt spid="23"/>
                                        </p:tgtEl>
                                        <p:attrNameLst>
                                          <p:attrName>style.visibility</p:attrName>
                                        </p:attrNameLst>
                                      </p:cBhvr>
                                      <p:to>
                                        <p:strVal val="visible"/>
                                      </p:to>
                                    </p:set>
                                    <p:animEffect filter="wipe(left)" transition="in">
                                      <p:cBhvr>
                                        <p:cTn dur="500" id="3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基本概述及分类</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sp>
        <p:nvSpPr>
          <p:cNvPr id="7" name="Text Box 10">
            <a:extLst>
              <a:ext uri="{FF2B5EF4-FFF2-40B4-BE49-F238E27FC236}">
                <a16:creationId xmlns:a16="http://schemas.microsoft.com/office/drawing/2014/main" id="{05233FF0-CC12-407A-8C2A-EDF237D70AE3}"/>
              </a:ext>
            </a:extLst>
          </p:cNvPr>
          <p:cNvSpPr txBox="1">
            <a:spLocks noChangeArrowheads="1"/>
          </p:cNvSpPr>
          <p:nvPr/>
        </p:nvSpPr>
        <p:spPr bwMode="auto">
          <a:xfrm>
            <a:off x="1083079" y="2937588"/>
            <a:ext cx="6984475" cy="2255520"/>
          </a:xfrm>
          <a:prstGeom prst="rect">
            <a:avLst/>
          </a:prstGeom>
          <a:noFill/>
          <a:ln w="9525">
            <a:noFill/>
            <a:miter lim="800000"/>
          </a:ln>
        </p:spPr>
        <p:txBody>
          <a:bodyPr bIns="30480" lIns="60960" rIns="60960" tIns="3048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450975" indent="-285750" marL="285750">
              <a:lnSpc>
                <a:spcPct val="200000"/>
              </a:lnSpc>
              <a:buFont charset="2" panose="05000000000000000000" pitchFamily="2" typeface="Wingdings"/>
              <a:buChar char="u"/>
              <a:defRPr/>
            </a:pPr>
            <a:r>
              <a:rPr altLang="en-US" lang="zh-CN" noProof="0">
                <a:ln>
                  <a:noFill/>
                </a:ln>
                <a:effectLst/>
                <a:uLnTx/>
                <a:uFillTx/>
                <a:latin charset="-122" panose="020b0503020204020204" pitchFamily="34" typeface="微软雅黑"/>
                <a:ea charset="-122" panose="020b0503020204020204" pitchFamily="34" typeface="微软雅黑"/>
                <a:cs typeface="+mn-ea"/>
                <a:sym typeface="+mn-lt"/>
              </a:rPr>
              <a:t>临床上，根据心脏病发生的部位和程度，将心脏疾病分为风湿性心脏瓣膜病、</a:t>
            </a:r>
          </a:p>
          <a:p>
            <a:pPr defTabSz="1450975" indent="-285750" marL="285750">
              <a:lnSpc>
                <a:spcPct val="200000"/>
              </a:lnSpc>
              <a:buFont charset="2" panose="05000000000000000000" pitchFamily="2" typeface="Wingdings"/>
              <a:buChar char="u"/>
              <a:defRPr/>
            </a:pPr>
            <a:r>
              <a:rPr altLang="en-US" lang="zh-CN" noProof="0">
                <a:ln>
                  <a:noFill/>
                </a:ln>
                <a:effectLst/>
                <a:uLnTx/>
                <a:uFillTx/>
                <a:latin charset="-122" panose="020b0503020204020204" pitchFamily="34" typeface="微软雅黑"/>
                <a:ea charset="-122" panose="020b0503020204020204" pitchFamily="34" typeface="微软雅黑"/>
                <a:cs typeface="+mn-ea"/>
                <a:sym typeface="+mn-lt"/>
              </a:rPr>
              <a:t>先天性心脏病、冠心病、高血压性心脏病、风湿性心脏病、肺源性心脏病、心肌及心脏肿瘤病变等7类。</a:t>
            </a:r>
          </a:p>
        </p:txBody>
      </p:sp>
      <p:sp>
        <p:nvSpPr>
          <p:cNvPr id="8" name="矩形 7">
            <a:extLst>
              <a:ext uri="{FF2B5EF4-FFF2-40B4-BE49-F238E27FC236}">
                <a16:creationId xmlns:a16="http://schemas.microsoft.com/office/drawing/2014/main" id="{C956748B-9662-4031-9D69-5B74B4AF4B3B}"/>
              </a:ext>
            </a:extLst>
          </p:cNvPr>
          <p:cNvSpPr/>
          <p:nvPr/>
        </p:nvSpPr>
        <p:spPr>
          <a:xfrm>
            <a:off x="1083079" y="2239125"/>
            <a:ext cx="1434096" cy="518160"/>
          </a:xfrm>
          <a:prstGeom prst="rect">
            <a:avLst/>
          </a:prstGeom>
          <a:solidFill>
            <a:srgbClr val="218CFF"/>
          </a:solidFill>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ea"/>
                <a:sym typeface="+mn-lt"/>
              </a:rPr>
              <a:t>总  结</a:t>
            </a:r>
          </a:p>
        </p:txBody>
      </p:sp>
      <p:pic>
        <p:nvPicPr>
          <p:cNvPr id="4" name="图片 3">
            <a:extLst>
              <a:ext uri="{FF2B5EF4-FFF2-40B4-BE49-F238E27FC236}">
                <a16:creationId xmlns:a16="http://schemas.microsoft.com/office/drawing/2014/main" id="{D53AC223-0E0E-4115-986F-DEFF0B635DDD}"/>
              </a:ext>
            </a:extLst>
          </p:cNvPr>
          <p:cNvPicPr>
            <a:picLocks noChangeAspect="1"/>
          </p:cNvPicPr>
          <p:nvPr/>
        </p:nvPicPr>
        <p:blipFill>
          <a:blip r:embed="rId4">
            <a:extLst>
              <a:ext uri="{28A0092B-C50C-407E-A947-70E740481C1C}">
                <a14:useLocalDpi val="0"/>
              </a:ext>
            </a:extLst>
          </a:blip>
          <a:stretch>
            <a:fillRect/>
          </a:stretch>
        </p:blipFill>
        <p:spPr>
          <a:xfrm>
            <a:off x="7023904" y="1447620"/>
            <a:ext cx="5168096" cy="5168096"/>
          </a:xfrm>
          <a:prstGeom prst="rect">
            <a:avLst/>
          </a:prstGeom>
        </p:spPr>
      </p:pic>
    </p:spTree>
    <p:extLst>
      <p:ext uri="{BB962C8B-B14F-4D97-AF65-F5344CB8AC3E}">
        <p14:creationId val="1560734489"/>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54" name="图片 53">
            <a:extLst>
              <a:ext uri="{FF2B5EF4-FFF2-40B4-BE49-F238E27FC236}">
                <a16:creationId xmlns:a16="http://schemas.microsoft.com/office/drawing/2014/main" id="{C3F3DB6A-3ACF-424E-9BEB-81AC9BCB8740}"/>
              </a:ext>
            </a:extLst>
          </p:cNvPr>
          <p:cNvPicPr>
            <a:picLocks noChangeAspect="1"/>
          </p:cNvPicPr>
          <p:nvPr/>
        </p:nvPicPr>
        <p:blipFill>
          <a:blip r:embed="rId3">
            <a:extLst>
              <a:ext uri="{28A0092B-C50C-407E-A947-70E740481C1C}">
                <a14:useLocalDpi val="0"/>
              </a:ext>
            </a:extLst>
          </a:blip>
          <a:stretch>
            <a:fillRect/>
          </a:stretch>
        </p:blipFill>
        <p:spPr>
          <a:xfrm flipH="1">
            <a:off x="7257327" y="1048841"/>
            <a:ext cx="4253760" cy="5380896"/>
          </a:xfrm>
          <a:prstGeom prst="rect">
            <a:avLst/>
          </a:prstGeom>
        </p:spPr>
      </p:pic>
      <p:grpSp>
        <p:nvGrpSpPr>
          <p:cNvPr id="74" name="组合 73">
            <a:extLst>
              <a:ext uri="{FF2B5EF4-FFF2-40B4-BE49-F238E27FC236}">
                <a16:creationId xmlns:a16="http://schemas.microsoft.com/office/drawing/2014/main" id="{84CD9EAD-7E29-4D74-9769-29608AC89475}"/>
              </a:ext>
            </a:extLst>
          </p:cNvPr>
          <p:cNvGrpSpPr/>
          <p:nvPr/>
        </p:nvGrpSpPr>
        <p:grpSpPr>
          <a:xfrm>
            <a:off x="1176703" y="1672151"/>
            <a:ext cx="5682674" cy="3287162"/>
            <a:chOff x="1176703" y="1672151"/>
            <a:chExt cx="5682674" cy="3287162"/>
          </a:xfrm>
        </p:grpSpPr>
        <p:pic>
          <p:nvPicPr>
            <p:cNvPr id="73" name="图片 72">
              <a:extLst>
                <a:ext uri="{FF2B5EF4-FFF2-40B4-BE49-F238E27FC236}">
                  <a16:creationId xmlns:a16="http://schemas.microsoft.com/office/drawing/2014/main" id="{63719FF8-7A16-4674-B6AB-EC8537D55B5C}"/>
                </a:ext>
              </a:extLst>
            </p:cNvPr>
            <p:cNvPicPr>
              <a:picLocks noChangeAspect="1"/>
            </p:cNvPicPr>
            <p:nvPr/>
          </p:nvPicPr>
          <p:blipFill>
            <a:blip r:embed="rId4">
              <a:extLst>
                <a:ext uri="{28A0092B-C50C-407E-A947-70E740481C1C}">
                  <a14:useLocalDpi val="0"/>
                </a:ext>
              </a:extLst>
            </a:blip>
            <a:stretch>
              <a:fillRect/>
            </a:stretch>
          </p:blipFill>
          <p:spPr>
            <a:xfrm>
              <a:off x="1176703" y="1672151"/>
              <a:ext cx="5682674" cy="2824337"/>
            </a:xfrm>
            <a:prstGeom prst="rect">
              <a:avLst/>
            </a:prstGeom>
          </p:spPr>
        </p:pic>
        <p:grpSp>
          <p:nvGrpSpPr>
            <p:cNvPr id="71" name="组合 70">
              <a:extLst>
                <a:ext uri="{FF2B5EF4-FFF2-40B4-BE49-F238E27FC236}">
                  <a16:creationId xmlns:a16="http://schemas.microsoft.com/office/drawing/2014/main" id="{973CA248-E598-49C0-AD93-84FC8B837175}"/>
                </a:ext>
              </a:extLst>
            </p:cNvPr>
            <p:cNvGrpSpPr/>
            <p:nvPr/>
          </p:nvGrpSpPr>
          <p:grpSpPr>
            <a:xfrm>
              <a:off x="1685761" y="2181803"/>
              <a:ext cx="4775666" cy="2777510"/>
              <a:chOff x="2536519" y="1416936"/>
              <a:chExt cx="4775666" cy="2581679"/>
            </a:xfrm>
          </p:grpSpPr>
          <p:grpSp>
            <p:nvGrpSpPr>
              <p:cNvPr id="55" name="组合 54">
                <a:extLst>
                  <a:ext uri="{FF2B5EF4-FFF2-40B4-BE49-F238E27FC236}">
                    <a16:creationId xmlns:a16="http://schemas.microsoft.com/office/drawing/2014/main" id="{90C2EABE-65EA-4A5C-B290-8C94C64BD434}"/>
                  </a:ext>
                </a:extLst>
              </p:cNvPr>
              <p:cNvGrpSpPr/>
              <p:nvPr/>
            </p:nvGrpSpPr>
            <p:grpSpPr>
              <a:xfrm>
                <a:off x="2536519" y="1416936"/>
                <a:ext cx="4775666" cy="2581678"/>
                <a:chOff x="5762163" y="1176544"/>
                <a:chExt cx="3145167" cy="1916885"/>
              </a:xfrm>
            </p:grpSpPr>
            <p:sp>
              <p:nvSpPr>
                <p:cNvPr id="62" name="文本框 61">
                  <a:extLst>
                    <a:ext uri="{FF2B5EF4-FFF2-40B4-BE49-F238E27FC236}">
                      <a16:creationId xmlns:a16="http://schemas.microsoft.com/office/drawing/2014/main" id="{96F90D72-4CAB-462F-A20E-9B4D3A4EA618}"/>
                    </a:ext>
                  </a:extLst>
                </p:cNvPr>
                <p:cNvSpPr txBox="1"/>
                <p:nvPr/>
              </p:nvSpPr>
              <p:spPr>
                <a:xfrm>
                  <a:off x="7031972" y="1176544"/>
                  <a:ext cx="488457" cy="988675"/>
                </a:xfrm>
                <a:prstGeom prst="rect">
                  <a:avLst/>
                </a:prstGeom>
                <a:noFill/>
              </p:spPr>
              <p:txBody>
                <a:bodyPr rtlCol="0" wrap="none">
                  <a:spAutoFit/>
                  <a:scene3d>
                    <a:camera prst="orthographicFront"/>
                    <a:lightRig dir="t" rig="threePt"/>
                  </a:scene3d>
                  <a:sp3d contourW="12700"/>
                </a:bodyPr>
                <a:lstStyle/>
                <a:p>
                  <a:pPr algn="ctr"/>
                  <a:r>
                    <a:rPr altLang="zh-CN" lang="en-US" sz="8800">
                      <a:ln w="190500">
                        <a:noFill/>
                      </a:ln>
                      <a:solidFill>
                        <a:srgbClr val="0070C0"/>
                      </a:solidFill>
                      <a:latin charset="-122" panose="02010600030101010101" pitchFamily="2" typeface="锐字真言体免费商用"/>
                      <a:ea charset="-122" panose="02010600030101010101" pitchFamily="2" typeface="锐字真言体免费商用"/>
                      <a:cs typeface="+mn-ea"/>
                      <a:sym typeface="+mn-lt"/>
                    </a:rPr>
                    <a:t>2</a:t>
                  </a:r>
                </a:p>
              </p:txBody>
            </p:sp>
            <p:grpSp>
              <p:nvGrpSpPr>
                <p:cNvPr id="57" name="组合 56">
                  <a:extLst>
                    <a:ext uri="{FF2B5EF4-FFF2-40B4-BE49-F238E27FC236}">
                      <a16:creationId xmlns:a16="http://schemas.microsoft.com/office/drawing/2014/main" id="{454A2729-C110-401D-B8DF-C25E45627C04}"/>
                    </a:ext>
                  </a:extLst>
                </p:cNvPr>
                <p:cNvGrpSpPr/>
                <p:nvPr/>
              </p:nvGrpSpPr>
              <p:grpSpPr>
                <a:xfrm>
                  <a:off x="5762163" y="2187070"/>
                  <a:ext cx="3145167" cy="906359"/>
                  <a:chOff x="5762163" y="2187070"/>
                  <a:chExt cx="3145167" cy="906359"/>
                </a:xfrm>
              </p:grpSpPr>
              <p:sp>
                <p:nvSpPr>
                  <p:cNvPr id="58" name="文本框 57">
                    <a:extLst>
                      <a:ext uri="{FF2B5EF4-FFF2-40B4-BE49-F238E27FC236}">
                        <a16:creationId xmlns:a16="http://schemas.microsoft.com/office/drawing/2014/main" id="{65653295-5B22-4E88-BB0F-66777785D899}"/>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sp>
                <p:nvSpPr>
                  <p:cNvPr id="59" name="文本框 58">
                    <a:extLst>
                      <a:ext uri="{FF2B5EF4-FFF2-40B4-BE49-F238E27FC236}">
                        <a16:creationId xmlns:a16="http://schemas.microsoft.com/office/drawing/2014/main" id="{8BF6CE36-11D5-4FC8-A805-5C2CA67AC92D}"/>
                      </a:ext>
                    </a:extLst>
                  </p:cNvPr>
                  <p:cNvSpPr txBox="1"/>
                  <p:nvPr/>
                </p:nvSpPr>
                <p:spPr>
                  <a:xfrm>
                    <a:off x="5762163" y="2819202"/>
                    <a:ext cx="2604546" cy="252428"/>
                  </a:xfrm>
                  <a:prstGeom prst="rect">
                    <a:avLst/>
                  </a:prstGeom>
                  <a:noFill/>
                </p:spPr>
                <p:txBody>
                  <a:bodyPr rtlCol="0" wrap="none">
                    <a:spAutoFit/>
                    <a:scene3d>
                      <a:camera prst="orthographicFront"/>
                      <a:lightRig dir="t" rig="threePt"/>
                    </a:scene3d>
                    <a:sp3d contourW="12700"/>
                  </a:bodyPr>
                  <a:lstStyle/>
                  <a:p>
                    <a:pPr algn="l"/>
                    <a:r>
                      <a:rPr altLang="en-US" lang="zh-CN">
                        <a:ln w="190500">
                          <a:solidFill>
                            <a:srgbClr val="0070C0"/>
                          </a:solidFill>
                        </a:ln>
                        <a:solidFill>
                          <a:schemeClr val="tx1">
                            <a:lumMod val="75000"/>
                            <a:lumOff val="25000"/>
                          </a:schemeClr>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nvGrpSpPr>
              <p:cNvPr id="65" name="组合 64">
                <a:extLst>
                  <a:ext uri="{FF2B5EF4-FFF2-40B4-BE49-F238E27FC236}">
                    <a16:creationId xmlns:a16="http://schemas.microsoft.com/office/drawing/2014/main" id="{D478530A-7194-4B90-96FE-4CA3E79BA25C}"/>
                  </a:ext>
                </a:extLst>
              </p:cNvPr>
              <p:cNvGrpSpPr/>
              <p:nvPr/>
            </p:nvGrpSpPr>
            <p:grpSpPr>
              <a:xfrm>
                <a:off x="2536519" y="2777922"/>
                <a:ext cx="4775666" cy="1220693"/>
                <a:chOff x="5762163" y="2187070"/>
                <a:chExt cx="3145167" cy="906359"/>
              </a:xfrm>
            </p:grpSpPr>
            <p:sp>
              <p:nvSpPr>
                <p:cNvPr id="66" name="文本框 65">
                  <a:extLst>
                    <a:ext uri="{FF2B5EF4-FFF2-40B4-BE49-F238E27FC236}">
                      <a16:creationId xmlns:a16="http://schemas.microsoft.com/office/drawing/2014/main" id="{44471325-99AF-4966-8074-6C8E787B3D15}"/>
                    </a:ext>
                  </a:extLst>
                </p:cNvPr>
                <p:cNvSpPr txBox="1"/>
                <p:nvPr/>
              </p:nvSpPr>
              <p:spPr>
                <a:xfrm>
                  <a:off x="5762163" y="2187070"/>
                  <a:ext cx="2987675" cy="567962"/>
                </a:xfrm>
                <a:prstGeom prst="rect">
                  <a:avLst/>
                </a:prstGeom>
                <a:noFill/>
              </p:spPr>
              <p:txBody>
                <a:bodyPr rtlCol="0" wrap="square">
                  <a:spAutoFit/>
                  <a:scene3d>
                    <a:camera prst="orthographicFront"/>
                    <a:lightRig dir="t" rig="threePt"/>
                  </a:scene3d>
                  <a:sp3d contourW="12700"/>
                </a:bodyPr>
                <a:lstStyle/>
                <a:p>
                  <a:pPr algn="dist"/>
                  <a:r>
                    <a:rPr altLang="en-US" lang="zh-CN" sz="4800">
                      <a:solidFill>
                        <a:schemeClr val="bg1"/>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sp>
              <p:nvSpPr>
                <p:cNvPr id="67" name="文本框 66">
                  <a:extLst>
                    <a:ext uri="{FF2B5EF4-FFF2-40B4-BE49-F238E27FC236}">
                      <a16:creationId xmlns:a16="http://schemas.microsoft.com/office/drawing/2014/main" id="{A61AB075-42E8-4143-A0D5-D3F93D6AC068}"/>
                    </a:ext>
                  </a:extLst>
                </p:cNvPr>
                <p:cNvSpPr txBox="1"/>
                <p:nvPr/>
              </p:nvSpPr>
              <p:spPr>
                <a:xfrm>
                  <a:off x="5762163" y="2819202"/>
                  <a:ext cx="2604546" cy="252427"/>
                </a:xfrm>
                <a:prstGeom prst="rect">
                  <a:avLst/>
                </a:prstGeom>
                <a:noFill/>
              </p:spPr>
              <p:txBody>
                <a:bodyPr rtlCol="0" wrap="none">
                  <a:spAutoFit/>
                  <a:scene3d>
                    <a:camera prst="orthographicFront"/>
                    <a:lightRig dir="t" rig="threePt"/>
                  </a:scene3d>
                  <a:sp3d contourW="12700"/>
                </a:bodyPr>
                <a:lstStyle/>
                <a:p>
                  <a:pPr algn="l"/>
                  <a:r>
                    <a:rPr altLang="en-US" lang="zh-CN">
                      <a:solidFill>
                        <a:schemeClr val="bg1"/>
                      </a:solidFill>
                      <a:latin charset="-122" panose="02010600030101010101" pitchFamily="2" typeface="锐字真言体免费商用"/>
                      <a:ea charset="-122" panose="02010600030101010101" pitchFamily="2" typeface="锐字真言体免费商用"/>
                      <a:cs typeface="+mn-ea"/>
                      <a:sym typeface="+mn-lt"/>
                    </a:rPr>
                    <a:t>Basic overview and classification</a:t>
                  </a:r>
                </a:p>
              </p:txBody>
            </p:sp>
          </p:grpSp>
        </p:grpSp>
      </p:grpSp>
    </p:spTree>
    <p:extLst>
      <p:ext uri="{BB962C8B-B14F-4D97-AF65-F5344CB8AC3E}">
        <p14:creationId val="196709952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4"/>
                                        </p:tgtEl>
                                        <p:attrNameLst>
                                          <p:attrName>style.visibility</p:attrName>
                                        </p:attrNameLst>
                                      </p:cBhvr>
                                      <p:to>
                                        <p:strVal val="visible"/>
                                      </p:to>
                                    </p:set>
                                    <p:animEffect filter="fade" transition="in">
                                      <p:cBhvr>
                                        <p:cTn dur="1000" id="11"/>
                                        <p:tgtEl>
                                          <p:spTgt spid="74"/>
                                        </p:tgtEl>
                                      </p:cBhvr>
                                    </p:animEffect>
                                    <p:anim calcmode="lin" valueType="num">
                                      <p:cBhvr>
                                        <p:cTn dur="1000" fill="hold" id="12"/>
                                        <p:tgtEl>
                                          <p:spTgt spid="74"/>
                                        </p:tgtEl>
                                        <p:attrNameLst>
                                          <p:attrName>ppt_x</p:attrName>
                                        </p:attrNameLst>
                                      </p:cBhvr>
                                      <p:tavLst>
                                        <p:tav tm="0">
                                          <p:val>
                                            <p:strVal val="#ppt_x"/>
                                          </p:val>
                                        </p:tav>
                                        <p:tav tm="100000">
                                          <p:val>
                                            <p:strVal val="#ppt_x"/>
                                          </p:val>
                                        </p:tav>
                                      </p:tavLst>
                                    </p:anim>
                                    <p:anim calcmode="lin" valueType="num">
                                      <p:cBhvr>
                                        <p:cTn dur="1000" fill="hold" id="13"/>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553D2DD9-531E-4BE8-858C-284E046A9600}"/>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E2055E0E-4693-418B-9A08-B0CBFA6D3EC6}"/>
              </a:ext>
            </a:extLst>
          </p:cNvPr>
          <p:cNvSpPr/>
          <p:nvPr/>
        </p:nvSpPr>
        <p:spPr>
          <a:xfrm>
            <a:off x="239210" y="219919"/>
            <a:ext cx="11713580" cy="644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40D6359-4458-41AB-85F2-663FDF937C7B}"/>
              </a:ext>
            </a:extLst>
          </p:cNvPr>
          <p:cNvSpPr txBox="1"/>
          <p:nvPr/>
        </p:nvSpPr>
        <p:spPr>
          <a:xfrm>
            <a:off x="1275143" y="508893"/>
            <a:ext cx="6094070" cy="396240"/>
          </a:xfrm>
          <a:prstGeom prst="rect">
            <a:avLst/>
          </a:prstGeom>
          <a:noFill/>
        </p:spPr>
        <p:txBody>
          <a:bodyPr wrap="square">
            <a:spAutoFit/>
          </a:bodyPr>
          <a:lstStyle/>
          <a:p>
            <a:r>
              <a:rPr altLang="en-US" lang="zh-CN" sz="2000">
                <a:solidFill>
                  <a:srgbClr val="0070C0"/>
                </a:solidFill>
                <a:latin charset="-122" panose="02010600030101010101" pitchFamily="2" typeface="锐字真言体免费商用"/>
                <a:ea charset="-122" panose="02010600030101010101" pitchFamily="2" typeface="锐字真言体免费商用"/>
                <a:cs typeface="+mn-ea"/>
                <a:sym typeface="+mn-lt"/>
              </a:rPr>
              <a:t>病因及临床表现</a:t>
            </a:r>
          </a:p>
        </p:txBody>
      </p:sp>
      <p:pic>
        <p:nvPicPr>
          <p:cNvPr id="6" name="图片 5">
            <a:extLst>
              <a:ext uri="{FF2B5EF4-FFF2-40B4-BE49-F238E27FC236}">
                <a16:creationId xmlns:a16="http://schemas.microsoft.com/office/drawing/2014/main" id="{4E8D0F66-718C-4E8E-8C44-5D3179A2D830}"/>
              </a:ext>
            </a:extLst>
          </p:cNvPr>
          <p:cNvPicPr>
            <a:picLocks noChangeAspect="1"/>
          </p:cNvPicPr>
          <p:nvPr/>
        </p:nvPicPr>
        <p:blipFill>
          <a:blip r:embed="rId3">
            <a:extLst>
              <a:ext uri="{28A0092B-C50C-407E-A947-70E740481C1C}">
                <a14:useLocalDpi val="0"/>
              </a:ext>
            </a:extLst>
          </a:blip>
          <a:stretch>
            <a:fillRect/>
          </a:stretch>
        </p:blipFill>
        <p:spPr>
          <a:xfrm>
            <a:off x="239210" y="190982"/>
            <a:ext cx="1035933" cy="1035933"/>
          </a:xfrm>
          <a:prstGeom prst="rect">
            <a:avLst/>
          </a:prstGeom>
        </p:spPr>
      </p:pic>
      <p:grpSp>
        <p:nvGrpSpPr>
          <p:cNvPr id="7" name="组合 6">
            <a:extLst>
              <a:ext uri="{FF2B5EF4-FFF2-40B4-BE49-F238E27FC236}">
                <a16:creationId xmlns:a16="http://schemas.microsoft.com/office/drawing/2014/main" id="{63361170-D3E8-4CC3-B011-62FDAE762173}"/>
              </a:ext>
            </a:extLst>
          </p:cNvPr>
          <p:cNvGrpSpPr/>
          <p:nvPr/>
        </p:nvGrpSpPr>
        <p:grpSpPr>
          <a:xfrm>
            <a:off x="7958887" y="1393689"/>
            <a:ext cx="3360420" cy="1281729"/>
            <a:chOff x="7873159" y="1393689"/>
            <a:chExt cx="3360420" cy="1281729"/>
          </a:xfrm>
        </p:grpSpPr>
        <p:sp>
          <p:nvSpPr>
            <p:cNvPr id="8" name="矩形 7">
              <a:extLst>
                <a:ext uri="{FF2B5EF4-FFF2-40B4-BE49-F238E27FC236}">
                  <a16:creationId xmlns:a16="http://schemas.microsoft.com/office/drawing/2014/main" id="{32A9A2FB-6578-4C07-B2CD-CA33753EA147}"/>
                </a:ext>
              </a:extLst>
            </p:cNvPr>
            <p:cNvSpPr/>
            <p:nvPr/>
          </p:nvSpPr>
          <p:spPr>
            <a:xfrm>
              <a:off x="7972307" y="1784470"/>
              <a:ext cx="324000" cy="28800"/>
            </a:xfrm>
            <a:prstGeom prst="rect">
              <a:avLst/>
            </a:prstGeom>
            <a:solidFill>
              <a:srgbClr val="2783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9" name="文本框 8">
              <a:extLst>
                <a:ext uri="{FF2B5EF4-FFF2-40B4-BE49-F238E27FC236}">
                  <a16:creationId xmlns:a16="http://schemas.microsoft.com/office/drawing/2014/main" id="{A8EDB6C0-54C8-4A05-92B9-59FFCE53C238}"/>
                </a:ext>
              </a:extLst>
            </p:cNvPr>
            <p:cNvSpPr txBox="1"/>
            <p:nvPr/>
          </p:nvSpPr>
          <p:spPr>
            <a:xfrm>
              <a:off x="7873161" y="1393689"/>
              <a:ext cx="3103052"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cs typeface="+mn-ea"/>
                  <a:sym typeface="+mn-lt"/>
                </a:rPr>
                <a:t>胆固醇过高</a:t>
              </a:r>
            </a:p>
          </p:txBody>
        </p:sp>
        <p:sp>
          <p:nvSpPr>
            <p:cNvPr id="10" name="文本框 9">
              <a:extLst>
                <a:ext uri="{FF2B5EF4-FFF2-40B4-BE49-F238E27FC236}">
                  <a16:creationId xmlns:a16="http://schemas.microsoft.com/office/drawing/2014/main" id="{9F492AA5-2E75-47BB-9080-B4E41785FEB2}"/>
                </a:ext>
              </a:extLst>
            </p:cNvPr>
            <p:cNvSpPr txBox="1"/>
            <p:nvPr/>
          </p:nvSpPr>
          <p:spPr>
            <a:xfrm>
              <a:off x="7873160" y="1856604"/>
              <a:ext cx="3360420" cy="845820"/>
            </a:xfrm>
            <a:prstGeom prst="rect">
              <a:avLst/>
            </a:prstGeom>
            <a:noFill/>
          </p:spPr>
          <p:txBody>
            <a:bodyPr rtlCol="0" wrap="square">
              <a:spAutoFit/>
            </a:bodyPr>
            <a:lstStyle/>
            <a:p>
              <a:pPr>
                <a:lnSpc>
                  <a:spcPct val="150000"/>
                </a:lnSpc>
              </a:pPr>
              <a:r>
                <a:rPr altLang="zh-CN" lang="en-US" spc="40"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胆固醇过高的人，患心脏疾病的机会比普通人多三倍，因为体内过多的胆固醇会积聚在血管内，使血管日渐狭窄，妨碍血液流通。</a:t>
              </a:r>
            </a:p>
          </p:txBody>
        </p:sp>
      </p:grpSp>
      <p:grpSp>
        <p:nvGrpSpPr>
          <p:cNvPr id="11" name="组合 10">
            <a:extLst>
              <a:ext uri="{FF2B5EF4-FFF2-40B4-BE49-F238E27FC236}">
                <a16:creationId xmlns:a16="http://schemas.microsoft.com/office/drawing/2014/main" id="{0E829089-4769-4FDE-AB2D-9382DB8804B3}"/>
              </a:ext>
            </a:extLst>
          </p:cNvPr>
          <p:cNvGrpSpPr/>
          <p:nvPr/>
        </p:nvGrpSpPr>
        <p:grpSpPr>
          <a:xfrm>
            <a:off x="7958887" y="4619372"/>
            <a:ext cx="3103052" cy="1289961"/>
            <a:chOff x="7873159" y="4619372"/>
            <a:chExt cx="3103052" cy="1289961"/>
          </a:xfrm>
        </p:grpSpPr>
        <p:sp>
          <p:nvSpPr>
            <p:cNvPr id="12" name="矩形 11">
              <a:extLst>
                <a:ext uri="{FF2B5EF4-FFF2-40B4-BE49-F238E27FC236}">
                  <a16:creationId xmlns:a16="http://schemas.microsoft.com/office/drawing/2014/main" id="{68EDB1CE-50F8-44F0-A441-56BC3ECE87CE}"/>
                </a:ext>
              </a:extLst>
            </p:cNvPr>
            <p:cNvSpPr/>
            <p:nvPr/>
          </p:nvSpPr>
          <p:spPr>
            <a:xfrm>
              <a:off x="7972307" y="5018408"/>
              <a:ext cx="324000" cy="28800"/>
            </a:xfrm>
            <a:prstGeom prst="rect">
              <a:avLst/>
            </a:prstGeom>
            <a:solidFill>
              <a:srgbClr val="2783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3" name="文本框 12">
              <a:extLst>
                <a:ext uri="{FF2B5EF4-FFF2-40B4-BE49-F238E27FC236}">
                  <a16:creationId xmlns:a16="http://schemas.microsoft.com/office/drawing/2014/main" id="{A20902C4-EA30-472E-8D6F-EABBAEDA1173}"/>
                </a:ext>
              </a:extLst>
            </p:cNvPr>
            <p:cNvSpPr txBox="1"/>
            <p:nvPr/>
          </p:nvSpPr>
          <p:spPr>
            <a:xfrm>
              <a:off x="7873160" y="4619373"/>
              <a:ext cx="3103052"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cs typeface="+mn-ea"/>
                  <a:sym typeface="+mn-lt"/>
                </a:rPr>
                <a:t>血压高</a:t>
              </a:r>
            </a:p>
          </p:txBody>
        </p:sp>
        <p:sp>
          <p:nvSpPr>
            <p:cNvPr id="14" name="文本框 13">
              <a:extLst>
                <a:ext uri="{FF2B5EF4-FFF2-40B4-BE49-F238E27FC236}">
                  <a16:creationId xmlns:a16="http://schemas.microsoft.com/office/drawing/2014/main" id="{4D733A5C-19CD-45EC-B437-12FF2E92EEF4}"/>
                </a:ext>
              </a:extLst>
            </p:cNvPr>
            <p:cNvSpPr txBox="1"/>
            <p:nvPr/>
          </p:nvSpPr>
          <p:spPr>
            <a:xfrm>
              <a:off x="7873159" y="5090519"/>
              <a:ext cx="2814621" cy="845820"/>
            </a:xfrm>
            <a:prstGeom prst="rect">
              <a:avLst/>
            </a:prstGeom>
            <a:noFill/>
          </p:spPr>
          <p:txBody>
            <a:bodyPr rtlCol="0" wrap="square">
              <a:spAutoFit/>
            </a:bodyPr>
            <a:lstStyle/>
            <a:p>
              <a:pPr>
                <a:lnSpc>
                  <a:spcPct val="150000"/>
                </a:lnSpc>
              </a:pPr>
              <a:r>
                <a:rPr altLang="zh-CN" lang="en-US" spc="40" sz="11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血压高，比常人的机会多两倍半，血压高会使到血管收缩，从而使血液流动到心脏减少，心脏功能受到限制。</a:t>
              </a:r>
            </a:p>
          </p:txBody>
        </p:sp>
      </p:grpSp>
      <p:grpSp>
        <p:nvGrpSpPr>
          <p:cNvPr id="15" name="组合 14">
            <a:extLst>
              <a:ext uri="{FF2B5EF4-FFF2-40B4-BE49-F238E27FC236}">
                <a16:creationId xmlns:a16="http://schemas.microsoft.com/office/drawing/2014/main" id="{1CD40759-CF01-4628-B5E6-6BAA11D1C84C}"/>
              </a:ext>
            </a:extLst>
          </p:cNvPr>
          <p:cNvGrpSpPr/>
          <p:nvPr/>
        </p:nvGrpSpPr>
        <p:grpSpPr>
          <a:xfrm>
            <a:off x="1167986" y="4627627"/>
            <a:ext cx="3103052" cy="1569697"/>
            <a:chOff x="1581964" y="4627627"/>
            <a:chExt cx="3103052" cy="1569697"/>
          </a:xfrm>
        </p:grpSpPr>
        <p:sp>
          <p:nvSpPr>
            <p:cNvPr id="16" name="矩形 15">
              <a:extLst>
                <a:ext uri="{FF2B5EF4-FFF2-40B4-BE49-F238E27FC236}">
                  <a16:creationId xmlns:a16="http://schemas.microsoft.com/office/drawing/2014/main" id="{4A5A0AD6-7345-4F61-B552-98AC7B14B686}"/>
                </a:ext>
              </a:extLst>
            </p:cNvPr>
            <p:cNvSpPr/>
            <p:nvPr/>
          </p:nvSpPr>
          <p:spPr>
            <a:xfrm>
              <a:off x="4252939" y="5018408"/>
              <a:ext cx="324000" cy="28800"/>
            </a:xfrm>
            <a:prstGeom prst="rect">
              <a:avLst/>
            </a:prstGeom>
            <a:solidFill>
              <a:srgbClr val="2783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18" name="文本框 17">
              <a:extLst>
                <a:ext uri="{FF2B5EF4-FFF2-40B4-BE49-F238E27FC236}">
                  <a16:creationId xmlns:a16="http://schemas.microsoft.com/office/drawing/2014/main" id="{91DDE220-29E5-4988-91D8-6A302054645B}"/>
                </a:ext>
              </a:extLst>
            </p:cNvPr>
            <p:cNvSpPr txBox="1"/>
            <p:nvPr/>
          </p:nvSpPr>
          <p:spPr>
            <a:xfrm>
              <a:off x="1581964" y="4627626"/>
              <a:ext cx="3103052" cy="396240"/>
            </a:xfrm>
            <a:prstGeom prst="rect">
              <a:avLst/>
            </a:prstGeom>
            <a:noFill/>
          </p:spPr>
          <p:txBody>
            <a:bodyPr rtlCol="0" wrap="square">
              <a:spAutoFit/>
            </a:bodyPr>
            <a:lstStyle/>
            <a:p>
              <a:pPr algn="r"/>
              <a:r>
                <a:rPr altLang="en-US" b="1" lang="zh-CN" sz="2000">
                  <a:latin charset="-122" panose="020b0503020204020204" pitchFamily="34" typeface="微软雅黑"/>
                  <a:ea charset="-122" panose="020b0503020204020204" pitchFamily="34" typeface="微软雅黑"/>
                  <a:cs typeface="+mn-ea"/>
                  <a:sym typeface="+mn-lt"/>
                </a:rPr>
                <a:t>情绪影响</a:t>
              </a:r>
            </a:p>
          </p:txBody>
        </p:sp>
        <p:sp>
          <p:nvSpPr>
            <p:cNvPr id="19" name="文本框 18">
              <a:extLst>
                <a:ext uri="{FF2B5EF4-FFF2-40B4-BE49-F238E27FC236}">
                  <a16:creationId xmlns:a16="http://schemas.microsoft.com/office/drawing/2014/main" id="{C15FD194-82F9-4FF7-A1BE-73DC02A499D8}"/>
                </a:ext>
              </a:extLst>
            </p:cNvPr>
            <p:cNvSpPr txBox="1"/>
            <p:nvPr/>
          </p:nvSpPr>
          <p:spPr>
            <a:xfrm>
              <a:off x="1820747" y="5090520"/>
              <a:ext cx="2836152" cy="1097280"/>
            </a:xfrm>
            <a:prstGeom prst="rect">
              <a:avLst/>
            </a:prstGeom>
            <a:noFill/>
          </p:spPr>
          <p:txBody>
            <a:bodyPr rtlCol="0" wrap="square">
              <a:spAutoFit/>
            </a:bodyPr>
            <a:lstStyle/>
            <a:p>
              <a:pPr algn="r">
                <a:lnSpc>
                  <a:spcPct val="150000"/>
                </a:lnSpc>
              </a:pPr>
              <a:r>
                <a:rPr altLang="zh-CN" lang="en-US" spc="40" sz="1100">
                  <a:solidFill>
                    <a:schemeClr val="tx1">
                      <a:lumMod val="85000"/>
                      <a:lumOff val="15000"/>
                    </a:schemeClr>
                  </a:solidFill>
                  <a:latin charset="-122" panose="020b0503020204020204" pitchFamily="34" typeface="微软雅黑"/>
                  <a:ea charset="-122" panose="020b0503020204020204" pitchFamily="34" typeface="微软雅黑"/>
                  <a:cs typeface="+mn-ea"/>
                  <a:sym typeface="+mn-lt"/>
                </a:rPr>
                <a:t>神经紧张令心律失常，内分泌失调，影响心跳，刺激心脏病发。终日愁眉苦脸、或者极易动怒，怒斥对心脏会造成巨大的冲击，这也是心脏病的病因中常见的一种。</a:t>
              </a:r>
            </a:p>
          </p:txBody>
        </p:sp>
      </p:grpSp>
      <p:grpSp>
        <p:nvGrpSpPr>
          <p:cNvPr id="20" name="组合 19">
            <a:extLst>
              <a:ext uri="{FF2B5EF4-FFF2-40B4-BE49-F238E27FC236}">
                <a16:creationId xmlns:a16="http://schemas.microsoft.com/office/drawing/2014/main" id="{F883B599-198F-4666-B0B0-07AE9279F481}"/>
              </a:ext>
            </a:extLst>
          </p:cNvPr>
          <p:cNvGrpSpPr/>
          <p:nvPr/>
        </p:nvGrpSpPr>
        <p:grpSpPr>
          <a:xfrm>
            <a:off x="1167986" y="1385434"/>
            <a:ext cx="3103052" cy="1577952"/>
            <a:chOff x="1581964" y="1488937"/>
            <a:chExt cx="3103052" cy="1577952"/>
          </a:xfrm>
        </p:grpSpPr>
        <p:sp>
          <p:nvSpPr>
            <p:cNvPr id="21" name="矩形 20">
              <a:extLst>
                <a:ext uri="{FF2B5EF4-FFF2-40B4-BE49-F238E27FC236}">
                  <a16:creationId xmlns:a16="http://schemas.microsoft.com/office/drawing/2014/main" id="{24DC9CAC-F9ED-4F7F-9FBD-B588A49459E4}"/>
                </a:ext>
              </a:extLst>
            </p:cNvPr>
            <p:cNvSpPr/>
            <p:nvPr/>
          </p:nvSpPr>
          <p:spPr>
            <a:xfrm>
              <a:off x="4252939" y="1887973"/>
              <a:ext cx="324000" cy="28800"/>
            </a:xfrm>
            <a:prstGeom prst="rect">
              <a:avLst/>
            </a:prstGeom>
            <a:solidFill>
              <a:srgbClr val="2783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cs typeface="+mn-ea"/>
                <a:sym typeface="+mn-lt"/>
              </a:endParaRPr>
            </a:p>
          </p:txBody>
        </p:sp>
        <p:sp>
          <p:nvSpPr>
            <p:cNvPr id="22" name="文本框 21">
              <a:extLst>
                <a:ext uri="{FF2B5EF4-FFF2-40B4-BE49-F238E27FC236}">
                  <a16:creationId xmlns:a16="http://schemas.microsoft.com/office/drawing/2014/main" id="{8FE522EA-CB81-4710-B451-B96393D86DBE}"/>
                </a:ext>
              </a:extLst>
            </p:cNvPr>
            <p:cNvSpPr txBox="1"/>
            <p:nvPr/>
          </p:nvSpPr>
          <p:spPr>
            <a:xfrm>
              <a:off x="1581964" y="1488937"/>
              <a:ext cx="3103052" cy="396240"/>
            </a:xfrm>
            <a:prstGeom prst="rect">
              <a:avLst/>
            </a:prstGeom>
            <a:noFill/>
          </p:spPr>
          <p:txBody>
            <a:bodyPr rtlCol="0" wrap="square">
              <a:spAutoFit/>
            </a:bodyPr>
            <a:lstStyle/>
            <a:p>
              <a:pPr algn="r"/>
              <a:r>
                <a:rPr altLang="en-US" b="1" lang="zh-CN" sz="2000">
                  <a:latin charset="-122" panose="020b0503020204020204" pitchFamily="34" typeface="微软雅黑"/>
                  <a:ea charset="-122" panose="020b0503020204020204" pitchFamily="34" typeface="微软雅黑"/>
                  <a:cs typeface="+mn-ea"/>
                  <a:sym typeface="+mn-lt"/>
                </a:rPr>
                <a:t>吸烟</a:t>
              </a:r>
            </a:p>
          </p:txBody>
        </p:sp>
        <p:sp>
          <p:nvSpPr>
            <p:cNvPr id="23" name="文本框 22">
              <a:extLst>
                <a:ext uri="{FF2B5EF4-FFF2-40B4-BE49-F238E27FC236}">
                  <a16:creationId xmlns:a16="http://schemas.microsoft.com/office/drawing/2014/main" id="{DC33FC3F-807A-4A71-A14C-513200F24D00}"/>
                </a:ext>
              </a:extLst>
            </p:cNvPr>
            <p:cNvSpPr txBox="1"/>
            <p:nvPr/>
          </p:nvSpPr>
          <p:spPr>
            <a:xfrm>
              <a:off x="1820747" y="1960084"/>
              <a:ext cx="2836153" cy="1097280"/>
            </a:xfrm>
            <a:prstGeom prst="rect">
              <a:avLst/>
            </a:prstGeom>
            <a:noFill/>
          </p:spPr>
          <p:txBody>
            <a:bodyPr rtlCol="0" wrap="square">
              <a:spAutoFit/>
            </a:bodyPr>
            <a:lstStyle/>
            <a:p>
              <a:pPr algn="r">
                <a:lnSpc>
                  <a:spcPct val="150000"/>
                </a:lnSpc>
              </a:pPr>
              <a:r>
                <a:rPr altLang="zh-CN" lang="en-US" spc="40"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吸烟人士比普通人的机会多两倍半，原因是香烟中的尼古丁或烟草化学物质会损害心脏血管，若血管出现裂痕，胆固醇便会积聚起来。</a:t>
              </a:r>
            </a:p>
          </p:txBody>
        </p:sp>
      </p:grpSp>
      <p:pic>
        <p:nvPicPr>
          <p:cNvPr id="4" name="图片 3">
            <a:extLst>
              <a:ext uri="{FF2B5EF4-FFF2-40B4-BE49-F238E27FC236}">
                <a16:creationId xmlns:a16="http://schemas.microsoft.com/office/drawing/2014/main" id="{AF13710B-30DF-485F-BA43-E325B1CDE40F}"/>
              </a:ext>
            </a:extLst>
          </p:cNvPr>
          <p:cNvPicPr>
            <a:picLocks noChangeAspect="1"/>
          </p:cNvPicPr>
          <p:nvPr/>
        </p:nvPicPr>
        <p:blipFill>
          <a:blip r:embed="rId4">
            <a:extLst>
              <a:ext uri="{28A0092B-C50C-407E-A947-70E740481C1C}">
                <a14:useLocalDpi val="0"/>
              </a:ext>
            </a:extLst>
          </a:blip>
          <a:srcRect l="32043" r="29275"/>
          <a:stretch>
            <a:fillRect/>
          </a:stretch>
        </p:blipFill>
        <p:spPr>
          <a:xfrm>
            <a:off x="4388132" y="-1154096"/>
            <a:ext cx="3545665" cy="9166192"/>
          </a:xfrm>
          <a:prstGeom prst="rect">
            <a:avLst/>
          </a:prstGeom>
        </p:spPr>
      </p:pic>
    </p:spTree>
    <p:extLst>
      <p:ext uri="{BB962C8B-B14F-4D97-AF65-F5344CB8AC3E}">
        <p14:creationId val="140113694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0-#ppt_w/2"/>
                                          </p:val>
                                        </p:tav>
                                        <p:tav tm="100000">
                                          <p:val>
                                            <p:strVal val="#ppt_x"/>
                                          </p:val>
                                        </p:tav>
                                      </p:tavLst>
                                    </p:anim>
                                    <p:anim calcmode="lin" valueType="num">
                                      <p:cBhvr additive="base">
                                        <p:cTn dur="500" fill="hold" id="12"/>
                                        <p:tgtEl>
                                          <p:spTgt spid="2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1+#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1+#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0-#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51210203829"/>
  <p:tag name="MH_LIBRARY" val="GRAPHIC"/>
  <p:tag name="MH_ORDER" val="TextBox 33"/>
</p:tagLst>
</file>

<file path=ppt/tags/tag10.xml><?xml version="1.0" encoding="utf-8"?>
<p:tagLst xmlns:p="http://schemas.openxmlformats.org/presentationml/2006/main">
  <p:tag name="MH" val="20151210203829"/>
  <p:tag name="MH_LIBRARY" val="GRAPHIC"/>
  <p:tag name="MH_ORDER" val="Rectangle 22"/>
</p:tagLst>
</file>

<file path=ppt/tags/tag11.xml><?xml version="1.0" encoding="utf-8"?>
<p:tagLst xmlns:p="http://schemas.openxmlformats.org/presentationml/2006/main">
  <p:tag name="MH" val="20151210203829"/>
  <p:tag name="MH_LIBRARY" val="GRAPHIC"/>
  <p:tag name="MH_ORDER" val="TextBox 33"/>
</p:tagLst>
</file>

<file path=ppt/tags/tag12.xml><?xml version="1.0" encoding="utf-8"?>
<p:tagLst xmlns:p="http://schemas.openxmlformats.org/presentationml/2006/main">
  <p:tag name="MH" val="20151210203829"/>
  <p:tag name="MH_LIBRARY" val="GRAPHIC"/>
  <p:tag name="MH_ORDER" val="Rectangle 22"/>
</p:tagLst>
</file>

<file path=ppt/tags/tag13.xml><?xml version="1.0" encoding="utf-8"?>
<p:tagLst xmlns:p="http://schemas.openxmlformats.org/presentationml/2006/main">
  <p:tag name="MH" val="20151210203829"/>
  <p:tag name="MH_LIBRARY" val="GRAPHIC"/>
  <p:tag name="MH_ORDER" val="TextBox 33"/>
</p:tagLst>
</file>

<file path=ppt/tags/tag14.xml><?xml version="1.0" encoding="utf-8"?>
<p:tagLst xmlns:p="http://schemas.openxmlformats.org/presentationml/2006/main">
  <p:tag name="MH" val="20151210203829"/>
  <p:tag name="MH_LIBRARY" val="GRAPHIC"/>
  <p:tag name="MH_ORDER" val="Rectangle 22"/>
</p:tagLst>
</file>

<file path=ppt/tags/tag15.xml><?xml version="1.0" encoding="utf-8"?>
<p:tagLst xmlns:p="http://schemas.openxmlformats.org/presentationml/2006/main">
  <p:tag name="MH" val="20151210203829"/>
  <p:tag name="MH_LIBRARY" val="GRAPHIC"/>
  <p:tag name="MH_ORDER" val="TextBox 33"/>
</p:tagLst>
</file>

<file path=ppt/tags/tag16.xml><?xml version="1.0" encoding="utf-8"?>
<p:tagLst xmlns:p="http://schemas.openxmlformats.org/presentationml/2006/main">
  <p:tag name="MH" val="20151210203829"/>
  <p:tag name="MH_LIBRARY" val="GRAPHIC"/>
  <p:tag name="MH_ORDER" val="Rectangle 22"/>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1210203829"/>
  <p:tag name="MH_LIBRARY" val="GRAPHIC"/>
  <p:tag name="MH_ORDER" val="Rectangle 22"/>
</p:tagLst>
</file>

<file path=ppt/tags/tag3.xml><?xml version="1.0" encoding="utf-8"?>
<p:tagLst xmlns:p="http://schemas.openxmlformats.org/presentationml/2006/main">
  <p:tag name="MH" val="20151210203829"/>
  <p:tag name="MH_LIBRARY" val="GRAPHIC"/>
  <p:tag name="MH_ORDER" val="TextBox 33"/>
</p:tagLst>
</file>

<file path=ppt/tags/tag4.xml><?xml version="1.0" encoding="utf-8"?>
<p:tagLst xmlns:p="http://schemas.openxmlformats.org/presentationml/2006/main">
  <p:tag name="MH" val="20151210203829"/>
  <p:tag name="MH_LIBRARY" val="GRAPHIC"/>
  <p:tag name="MH_ORDER" val="Rectangle 22"/>
</p:tagLst>
</file>

<file path=ppt/tags/tag5.xml><?xml version="1.0" encoding="utf-8"?>
<p:tagLst xmlns:p="http://schemas.openxmlformats.org/presentationml/2006/main">
  <p:tag name="MH" val="20151210203829"/>
  <p:tag name="MH_LIBRARY" val="GRAPHIC"/>
  <p:tag name="MH_ORDER" val="TextBox 33"/>
</p:tagLst>
</file>

<file path=ppt/tags/tag6.xml><?xml version="1.0" encoding="utf-8"?>
<p:tagLst xmlns:p="http://schemas.openxmlformats.org/presentationml/2006/main">
  <p:tag name="MH" val="20151210203829"/>
  <p:tag name="MH_LIBRARY" val="GRAPHIC"/>
  <p:tag name="MH_ORDER" val="Rectangle 22"/>
</p:tagLst>
</file>

<file path=ppt/tags/tag7.xml><?xml version="1.0" encoding="utf-8"?>
<p:tagLst xmlns:p="http://schemas.openxmlformats.org/presentationml/2006/main">
  <p:tag name="MH" val="20151210203829"/>
  <p:tag name="MH_LIBRARY" val="GRAPHIC"/>
  <p:tag name="MH_ORDER" val="TextBox 33"/>
</p:tagLst>
</file>

<file path=ppt/tags/tag8.xml><?xml version="1.0" encoding="utf-8"?>
<p:tagLst xmlns:p="http://schemas.openxmlformats.org/presentationml/2006/main">
  <p:tag name="MH" val="20151210203829"/>
  <p:tag name="MH_LIBRARY" val="GRAPHIC"/>
  <p:tag name="MH_ORDER" val="Rectangle 22"/>
</p:tagLst>
</file>

<file path=ppt/tags/tag9.xml><?xml version="1.0" encoding="utf-8"?>
<p:tagLst xmlns:p="http://schemas.openxmlformats.org/presentationml/2006/main">
  <p:tag name="MH" val="20151210203829"/>
  <p:tag name="MH_LIBRARY" val="GRAPHIC"/>
  <p:tag name="MH_ORDER" val="TextBox 33"/>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170</Paragraphs>
  <Slides>22</Slides>
  <Notes>0</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22</vt:i4>
      </vt:variant>
    </vt:vector>
  </HeadingPairs>
  <TitlesOfParts>
    <vt:vector baseType="lpstr" size="33">
      <vt:lpstr>Arial</vt:lpstr>
      <vt:lpstr>等线 Light</vt:lpstr>
      <vt:lpstr>等线</vt:lpstr>
      <vt:lpstr>Calibri Light</vt:lpstr>
      <vt:lpstr>Calibri</vt:lpstr>
      <vt:lpstr>锐字真言体免费商用</vt:lpstr>
      <vt:lpstr>微软雅黑</vt:lpstr>
      <vt:lpstr>Wingdings</vt:lpstr>
      <vt:lpstr>宋体</vt:lpstr>
      <vt:lpstr>Roboto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2021-08-22T11:51:45Z</dcterms:created>
  <cp:lastPrinted>2021-08-22T11:51:45Z</cp:lastPrinted>
  <dcterms:modified xsi:type="dcterms:W3CDTF">2021-08-22T05:37:22Z</dcterms:modified>
  <cp:revision>1</cp:revision>
</cp:coreProperties>
</file>