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58" r:id="rId2"/>
  </p:sldMasterIdLst>
  <p:notesMasterIdLst>
    <p:notesMasterId r:id="rId3"/>
  </p:notesMasterIdLst>
  <p:sldIdLst>
    <p:sldId id="484" r:id="rId4"/>
    <p:sldId id="500" r:id="rId5"/>
    <p:sldId id="501" r:id="rId6"/>
    <p:sldId id="487" r:id="rId7"/>
    <p:sldId id="488" r:id="rId8"/>
    <p:sldId id="489" r:id="rId9"/>
    <p:sldId id="490" r:id="rId10"/>
    <p:sldId id="491" r:id="rId11"/>
    <p:sldId id="492" r:id="rId12"/>
    <p:sldId id="493" r:id="rId13"/>
    <p:sldId id="502" r:id="rId14"/>
    <p:sldId id="495" r:id="rId15"/>
    <p:sldId id="496" r:id="rId16"/>
    <p:sldId id="497" r:id="rId17"/>
    <p:sldId id="498" r:id="rId18"/>
    <p:sldId id="499" r:id="rId19"/>
    <p:sldId id="503" r:id="rId20"/>
  </p:sldIdLst>
  <p:sldSz cx="9144000" cy="5143500" type="screen16x9"/>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6314" autoAdjust="0"/>
  </p:normalViewPr>
  <p:slideViewPr>
    <p:cSldViewPr>
      <p:cViewPr varScale="1">
        <p:scale>
          <a:sx n="143" d="100"/>
          <a:sy n="143" d="100"/>
        </p:scale>
        <p:origin x="726"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tags/tag1.xml" Type="http://schemas.openxmlformats.org/officeDocument/2006/relationships/tag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12/4/2020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6093300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38603786"/>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38478701"/>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13258472"/>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0151182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102709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990044"/>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63650117"/>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94444427"/>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17275395"/>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5359959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648940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7607425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13829580"/>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62747133"/>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69168364"/>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93807009"/>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media/image3.wdp" Type="http://schemas.microsoft.com/office/2007/relationships/hdphoto"/><Relationship Id="rId4"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media/image4.wdp" Type="http://schemas.microsoft.com/office/2007/relationships/hdphoto"/><Relationship Id="rId4"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pic>
        <p:nvPicPr>
          <p:cNvPr id="2" name="图片 1"/>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Tree>
    <p:extLst>
      <p:ext uri="{BB962C8B-B14F-4D97-AF65-F5344CB8AC3E}">
        <p14:creationId val="1717589337"/>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5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2174056803"/>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6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2230295495"/>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7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2987336791"/>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8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3118463665"/>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9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2936161023"/>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0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2300026411"/>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1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182473492"/>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2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547826457"/>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6505884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2360517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bg1"/>
        </a:solidFill>
        <a:effectLst/>
      </p:bgPr>
    </p:bg>
    <p:spTree>
      <p:nvGrpSpPr>
        <p:cNvPr id="1" name=""/>
        <p:cNvGrpSpPr/>
        <p:nvPr/>
      </p:nvGrpSpPr>
      <p:grpSpPr>
        <a:xfrm>
          <a:off x="0" y="0"/>
          <a:ext cx="0" cy="0"/>
        </a:xfrm>
      </p:grpSpPr>
      <p:pic>
        <p:nvPicPr>
          <p:cNvPr id="13" name="图片 12"/>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2" name="矩形 1"/>
          <p:cNvSpPr/>
          <p:nvPr userDrawn="1"/>
        </p:nvSpPr>
        <p:spPr>
          <a:xfrm>
            <a:off x="160774" y="742950"/>
            <a:ext cx="8832501" cy="4281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467933" y="317514"/>
            <a:ext cx="5262979" cy="369332"/>
          </a:xfrm>
          <a:prstGeom prst="rect">
            <a:avLst/>
          </a:prstGeom>
          <a:noFill/>
        </p:spPr>
        <p:txBody>
          <a:bodyPr wrap="none" rtlCol="0">
            <a:spAutoFit/>
          </a:bodyPr>
          <a:lstStyle/>
          <a:p>
            <a:r>
              <a:rPr lang="zh-CN" altLang="en-US" sz="1800" smtClean="0">
                <a:solidFill>
                  <a:schemeClr val="accent2">
                    <a:lumMod val="20000"/>
                    <a:lumOff val="80000"/>
                  </a:schemeClr>
                </a:solidFill>
              </a:rPr>
              <a:t>旗帜鲜明讲政治，坚决筑牢共产党员理想信念之基</a:t>
            </a:r>
          </a:p>
        </p:txBody>
      </p:sp>
      <p:pic>
        <p:nvPicPr>
          <p:cNvPr id="14" name="图片 13"/>
          <p:cNvPicPr>
            <a:picLocks noChangeAspect="1"/>
          </p:cNvPicPr>
          <p:nvPr userDrawn="1"/>
        </p:nvPicPr>
        <p:blipFill>
          <a:blip r:embed="rId2">
            <a:extLst>
              <a:ext uri="{BEBA8EAE-BF5A-486C-A8C5-ECC9F3942E4B}">
                <a14:imgProps>
                  <a14:imgLayer r:embed="rId3">
                    <a14:imgEffect>
                      <a14:brightnessContrast contrast="40000"/>
                    </a14:imgEffect>
                  </a14:imgLayer>
                </a14:imgProps>
              </a:ext>
              <a:ext uri="{28A0092B-C50C-407E-A947-70E740481C1C}">
                <a14:useLocalDpi val="0"/>
              </a:ext>
            </a:extLst>
          </a:blip>
          <a:stretch>
            <a:fillRect/>
          </a:stretch>
        </p:blipFill>
        <p:spPr>
          <a:xfrm>
            <a:off x="200969" y="330910"/>
            <a:ext cx="277012" cy="282766"/>
          </a:xfrm>
          <a:prstGeom prst="rect">
            <a:avLst/>
          </a:prstGeom>
        </p:spPr>
      </p:pic>
    </p:spTree>
    <p:extLst>
      <p:ext uri="{BB962C8B-B14F-4D97-AF65-F5344CB8AC3E}">
        <p14:creationId val="2942049318"/>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954561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2178172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5351119"/>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7162445"/>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53436547"/>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84376937"/>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80052419"/>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0171888"/>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5663518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chemeClr val="bg1"/>
        </a:solidFill>
        <a:effectLst/>
      </p:bgPr>
    </p:bg>
    <p:spTree>
      <p:nvGrpSpPr>
        <p:cNvPr id="1" name=""/>
        <p:cNvGrpSpPr/>
        <p:nvPr/>
      </p:nvGrpSpPr>
      <p:grpSpPr>
        <a:xfrm>
          <a:off x="0" y="0"/>
          <a:ext cx="0" cy="0"/>
        </a:xfrm>
      </p:grpSpPr>
      <p:pic>
        <p:nvPicPr>
          <p:cNvPr id="13" name="图片 12"/>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2" name="矩形 1"/>
          <p:cNvSpPr/>
          <p:nvPr userDrawn="1"/>
        </p:nvSpPr>
        <p:spPr>
          <a:xfrm>
            <a:off x="160774" y="742950"/>
            <a:ext cx="8832501" cy="4281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467933" y="317514"/>
            <a:ext cx="7802136" cy="369332"/>
          </a:xfrm>
          <a:prstGeom prst="rect">
            <a:avLst/>
          </a:prstGeom>
          <a:noFill/>
        </p:spPr>
        <p:txBody>
          <a:bodyPr wrap="none" rtlCol="0">
            <a:spAutoFit/>
          </a:bodyPr>
          <a:lstStyle/>
          <a:p>
            <a:r>
              <a:rPr lang="zh-CN" altLang="en-US" sz="1800" smtClean="0">
                <a:solidFill>
                  <a:schemeClr val="accent2">
                    <a:lumMod val="20000"/>
                    <a:lumOff val="80000"/>
                  </a:schemeClr>
                </a:solidFill>
              </a:rPr>
              <a:t>正确认识开展扫黑除恶专项斗争的背景、形势，坚决杜绝共产党员涉黑涉恶</a:t>
            </a:r>
          </a:p>
        </p:txBody>
      </p:sp>
      <p:pic>
        <p:nvPicPr>
          <p:cNvPr id="14" name="图片 13"/>
          <p:cNvPicPr>
            <a:picLocks noChangeAspect="1"/>
          </p:cNvPicPr>
          <p:nvPr userDrawn="1"/>
        </p:nvPicPr>
        <p:blipFill>
          <a:blip r:embed="rId2">
            <a:extLst>
              <a:ext uri="{BEBA8EAE-BF5A-486C-A8C5-ECC9F3942E4B}">
                <a14:imgProps>
                  <a14:imgLayer r:embed="rId3">
                    <a14:imgEffect>
                      <a14:brightnessContrast contrast="40000"/>
                    </a14:imgEffect>
                  </a14:imgLayer>
                </a14:imgProps>
              </a:ext>
              <a:ext uri="{28A0092B-C50C-407E-A947-70E740481C1C}">
                <a14:useLocalDpi val="0"/>
              </a:ext>
            </a:extLst>
          </a:blip>
          <a:stretch>
            <a:fillRect/>
          </a:stretch>
        </p:blipFill>
        <p:spPr>
          <a:xfrm>
            <a:off x="200969" y="330910"/>
            <a:ext cx="277012" cy="282766"/>
          </a:xfrm>
          <a:prstGeom prst="rect">
            <a:avLst/>
          </a:prstGeom>
        </p:spPr>
      </p:pic>
    </p:spTree>
    <p:extLst>
      <p:ext uri="{BB962C8B-B14F-4D97-AF65-F5344CB8AC3E}">
        <p14:creationId val="4180287027"/>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节标题">
    <p:bg>
      <p:bgPr>
        <a:solidFill>
          <a:schemeClr val="bg1"/>
        </a:solidFill>
        <a:effectLst/>
      </p:bgPr>
    </p:bg>
    <p:spTree>
      <p:nvGrpSpPr>
        <p:cNvPr id="1" name=""/>
        <p:cNvGrpSpPr/>
        <p:nvPr/>
      </p:nvGrpSpPr>
      <p:grpSpPr>
        <a:xfrm>
          <a:off x="0" y="0"/>
          <a:ext cx="0" cy="0"/>
        </a:xfrm>
      </p:grpSpPr>
      <p:pic>
        <p:nvPicPr>
          <p:cNvPr id="13" name="图片 12"/>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2" name="矩形 1"/>
          <p:cNvSpPr/>
          <p:nvPr userDrawn="1"/>
        </p:nvSpPr>
        <p:spPr>
          <a:xfrm>
            <a:off x="160774" y="742950"/>
            <a:ext cx="8832501" cy="4281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446610356"/>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1_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6AD8240-3148-4746-BA4B-7B32B016BA56}"/>
              </a:ext>
            </a:extLst>
          </p:cNvPr>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B51CC32A-496B-42D5-8EC6-30D10EB5C16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0F25E7C-B1D9-4999-8D1F-ED84C4EE9A27}"/>
              </a:ext>
            </a:extLst>
          </p:cNvPr>
          <p:cNvSpPr>
            <a:spLocks noGrp="1"/>
          </p:cNvSpPr>
          <p:nvPr>
            <p:ph type="dt" sz="half" idx="10"/>
          </p:nvPr>
        </p:nvSpPr>
        <p:spPr/>
        <p:txBody>
          <a:bodyPr/>
          <a:lstStyle/>
          <a:p>
            <a:fld id="{0DA2CC75-8280-4D50-8556-C2874ADEF926}" type="datetimeFigureOut">
              <a:rPr lang="zh-CN" altLang="en-US" smtClean="0"/>
              <a:t>2020/12/4</a:t>
            </a:fld>
            <a:endParaRPr lang="zh-CN" altLang="en-US"/>
          </a:p>
        </p:txBody>
      </p:sp>
      <p:sp>
        <p:nvSpPr>
          <p:cNvPr id="5" name="页脚占位符 4">
            <a:extLst>
              <a:ext uri="{FF2B5EF4-FFF2-40B4-BE49-F238E27FC236}">
                <a16:creationId xmlns:a16="http://schemas.microsoft.com/office/drawing/2014/main" id="{E18A7BBD-E847-449A-AA53-B3DBD3F53D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910074-A50B-4F6C-9D3A-997C16815E9A}"/>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1023089103"/>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3849853060"/>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3394447269"/>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3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477329210"/>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4_标题和内容">
    <p:bg>
      <p:bgPr>
        <a:solidFill>
          <a:schemeClr val="bg1"/>
        </a:solidFill>
        <a:effectLst/>
      </p:bgPr>
    </p:bg>
    <p:spTree>
      <p:nvGrpSpPr>
        <p:cNvPr id="1" name=""/>
        <p:cNvGrpSpPr/>
        <p:nvPr/>
      </p:nvGrpSpPr>
      <p:grpSpPr>
        <a:xfrm>
          <a:off x="0" y="0"/>
          <a:ext cx="0" cy="0"/>
        </a:xfrm>
      </p:grpSpPr>
    </p:spTree>
    <p:extLst>
      <p:ext uri="{BB962C8B-B14F-4D97-AF65-F5344CB8AC3E}">
        <p14:creationId val="583651482"/>
      </p:ext>
    </p:extLst>
  </p:cSld>
  <p:clrMapOvr>
    <a:masterClrMapping/>
  </p:clrMapOvr>
  <mc:AlternateContent>
    <mc:Choice Requires="p14">
      <p:transition spd="slow" p14:dur="1200">
        <p14:prism/>
      </p:transition>
    </mc:Choice>
    <mc:Fallback>
      <p:transition spd="slow">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8.xml" Type="http://schemas.openxmlformats.org/officeDocument/2006/relationships/slideLayout"/><Relationship Id="rId10" Target="../slideLayouts/slideLayout27.xml" Type="http://schemas.openxmlformats.org/officeDocument/2006/relationships/slideLayout"/><Relationship Id="rId11" Target="../slideLayouts/slideLayout28.xml" Type="http://schemas.openxmlformats.org/officeDocument/2006/relationships/slideLayout"/><Relationship Id="rId12" Target="../theme/theme2.xml" Type="http://schemas.openxmlformats.org/officeDocument/2006/relationships/theme"/><Relationship Id="rId2" Target="../slideLayouts/slideLayout19.xml" Type="http://schemas.openxmlformats.org/officeDocument/2006/relationships/slideLayout"/><Relationship Id="rId3" Target="../slideLayouts/slideLayout20.xml" Type="http://schemas.openxmlformats.org/officeDocument/2006/relationships/slideLayout"/><Relationship Id="rId4" Target="../slideLayouts/slideLayout21.xml" Type="http://schemas.openxmlformats.org/officeDocument/2006/relationships/slideLayout"/><Relationship Id="rId5" Target="../slideLayouts/slideLayout22.xml" Type="http://schemas.openxmlformats.org/officeDocument/2006/relationships/slideLayout"/><Relationship Id="rId6" Target="../slideLayouts/slideLayout23.xml" Type="http://schemas.openxmlformats.org/officeDocument/2006/relationships/slideLayout"/><Relationship Id="rId7" Target="../slideLayouts/slideLayout24.xml" Type="http://schemas.openxmlformats.org/officeDocument/2006/relationships/slideLayout"/><Relationship Id="rId8" Target="../slideLayouts/slideLayout25.xml" Type="http://schemas.openxmlformats.org/officeDocument/2006/relationships/slideLayout"/><Relationship Id="rId9" Target="../slideLayouts/slideLayout2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2020/12/4</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40" r:id="rId1"/>
    <p:sldLayoutId id="2147483717" r:id="rId2"/>
    <p:sldLayoutId id="2147483756" r:id="rId3"/>
    <p:sldLayoutId id="2147483757" r:id="rId4"/>
    <p:sldLayoutId id="2147483741"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mc:AlternateContent>
    <mc:Choice Requires="p14">
      <p:transition spd="slow" p14:dur="1200">
        <p14:prism/>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3538543"/>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 Id="rId6" Target="../media/image8.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 Id="rId3" Target="../media/image5.png" Type="http://schemas.openxmlformats.org/officeDocument/2006/relationships/image"/><Relationship Id="rId4" Target="../media/image9.png" Type="http://schemas.openxmlformats.org/officeDocument/2006/relationships/image"/><Relationship Id="rId5" Target="../media/image7.png" Type="http://schemas.openxmlformats.org/officeDocument/2006/relationships/image"/><Relationship Id="rId6" Target="../media/image15.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 Id="rId6"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5.png" Type="http://schemas.openxmlformats.org/officeDocument/2006/relationships/image"/><Relationship Id="rId4" Target="../media/image9.png" Type="http://schemas.openxmlformats.org/officeDocument/2006/relationships/image"/><Relationship Id="rId5" Target="../media/image7.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5.png" Type="http://schemas.openxmlformats.org/officeDocument/2006/relationships/image"/><Relationship Id="rId4" Target="../media/image9.png" Type="http://schemas.openxmlformats.org/officeDocument/2006/relationships/image"/><Relationship Id="rId5" Target="../media/image7.png" Type="http://schemas.openxmlformats.org/officeDocument/2006/relationships/image"/><Relationship Id="rId6" Target="../media/image12.png" Type="http://schemas.openxmlformats.org/officeDocument/2006/relationships/image"/><Relationship Id="rId7" Target="../media/image13.wdp" Type="http://schemas.microsoft.com/office/2007/relationships/hdphoto"/></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1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val="0"/>
              </a:ext>
            </a:extLst>
          </a:blip>
          <a:stretch>
            <a:fillRect/>
          </a:stretch>
        </p:blipFill>
        <p:spPr>
          <a:xfrm>
            <a:off x="0" y="2573639"/>
            <a:ext cx="9143244" cy="2547917"/>
          </a:xfrm>
          <a:prstGeom prst="rect">
            <a:avLst/>
          </a:prstGeom>
        </p:spPr>
      </p:pic>
      <p:sp>
        <p:nvSpPr>
          <p:cNvPr id="25" name="矩形 24"/>
          <p:cNvSpPr/>
          <p:nvPr/>
        </p:nvSpPr>
        <p:spPr>
          <a:xfrm>
            <a:off x="2350684" y="3574979"/>
            <a:ext cx="4572758" cy="335280"/>
          </a:xfrm>
          <a:prstGeom prst="rect">
            <a:avLst/>
          </a:prstGeom>
        </p:spPr>
        <p:txBody>
          <a:bodyPr wrap="square">
            <a:spAutoFit/>
          </a:bodyPr>
          <a:lstStyle/>
          <a:p>
            <a:pPr algn="ctr" lvl="0"/>
            <a:r>
              <a:rPr altLang="en-US" kern="300" lang="zh-CN" spc="900" sz="1600">
                <a:solidFill>
                  <a:schemeClr val="accent2">
                    <a:lumMod val="20000"/>
                    <a:lumOff val="80000"/>
                  </a:schemeClr>
                </a:solidFill>
                <a:cs typeface="+mn-ea"/>
                <a:sym typeface="+mn-lt"/>
              </a:rPr>
              <a:t>坚定理想信念·筑牢思想基础</a:t>
            </a:r>
          </a:p>
        </p:txBody>
      </p:sp>
      <p:sp>
        <p:nvSpPr>
          <p:cNvPr id="27" name="圆角矩形 26"/>
          <p:cNvSpPr/>
          <p:nvPr/>
        </p:nvSpPr>
        <p:spPr>
          <a:xfrm>
            <a:off x="2743200" y="3116730"/>
            <a:ext cx="3505200" cy="304800"/>
          </a:xfrm>
          <a:prstGeom prst="roundRect">
            <a:avLst>
              <a:gd fmla="val 50000" name="adj"/>
            </a:avLst>
          </a:prstGeom>
          <a:solidFill>
            <a:srgbClr val="FFF8E5"/>
          </a:solidFill>
          <a:ln algn="ctr" cap="flat" cmpd="sng" w="12700">
            <a:noFill/>
            <a:prstDash val="solid"/>
          </a:ln>
          <a:effectLst/>
        </p:spPr>
        <p:txBody>
          <a:bodyPr anchor="ctr" rtlCol="0"/>
          <a:lstStyle/>
          <a:p>
            <a:pPr algn="ctr" defTabSz="914378">
              <a:defRPr/>
            </a:pPr>
            <a:r>
              <a:rPr altLang="en-US" kern="0" lang="zh-CN" smtClean="0" sz="1400">
                <a:solidFill>
                  <a:schemeClr val="accent1"/>
                </a:solidFill>
                <a:latin typeface="+mn-ea"/>
                <a:cs typeface="+mn-ea"/>
                <a:sym typeface="+mn-lt"/>
              </a:rPr>
              <a:t>宣讲人：优页PPT    时间：20XX.XX</a:t>
            </a:r>
          </a:p>
        </p:txBody>
      </p:sp>
      <p:sp>
        <p:nvSpPr>
          <p:cNvPr id="4" name="矩形 3"/>
          <p:cNvSpPr/>
          <p:nvPr/>
        </p:nvSpPr>
        <p:spPr>
          <a:xfrm>
            <a:off x="1524000" y="2533443"/>
            <a:ext cx="5867400" cy="426720"/>
          </a:xfrm>
          <a:prstGeom prst="rect">
            <a:avLst/>
          </a:prstGeom>
        </p:spPr>
        <p:txBody>
          <a:bodyPr wrap="square">
            <a:spAutoFit/>
          </a:bodyPr>
          <a:lstStyle/>
          <a:p>
            <a:pPr algn="ctr"/>
            <a:r>
              <a:rPr altLang="en-US" lang="zh-CN" smtClean="0" sz="1100">
                <a:solidFill>
                  <a:schemeClr val="accent2">
                    <a:lumMod val="20000"/>
                    <a:lumOff val="80000"/>
                  </a:schemeClr>
                </a:solidFill>
              </a:rPr>
              <a:t>lecture on the theme of party members' not believing in evil party members in japan</a:t>
            </a:r>
          </a:p>
          <a:p>
            <a:pPr algn="ctr"/>
            <a:r>
              <a:rPr altLang="en-US" lang="zh-CN" smtClean="0" sz="1100">
                <a:solidFill>
                  <a:schemeClr val="accent2">
                    <a:lumMod val="20000"/>
                    <a:lumOff val="80000"/>
                  </a:schemeClr>
                </a:solidFill>
              </a:rPr>
              <a:t>theme of party members' not believing in evil party members</a:t>
            </a:r>
          </a:p>
        </p:txBody>
      </p:sp>
      <p:grpSp>
        <p:nvGrpSpPr>
          <p:cNvPr id="7" name="组合 6"/>
          <p:cNvGrpSpPr/>
          <p:nvPr/>
        </p:nvGrpSpPr>
        <p:grpSpPr>
          <a:xfrm>
            <a:off x="1371600" y="2104614"/>
            <a:ext cx="6400800" cy="365760"/>
            <a:chOff x="1371600" y="1962150"/>
            <a:chExt cx="6400800" cy="365760"/>
          </a:xfrm>
        </p:grpSpPr>
        <p:sp>
          <p:nvSpPr>
            <p:cNvPr id="26" name="矩形 25"/>
            <p:cNvSpPr/>
            <p:nvPr/>
          </p:nvSpPr>
          <p:spPr>
            <a:xfrm>
              <a:off x="1371600" y="1962150"/>
              <a:ext cx="6400800" cy="365760"/>
            </a:xfrm>
            <a:prstGeom prst="rect">
              <a:avLst/>
            </a:prstGeom>
            <a:noFill/>
          </p:spPr>
          <p:txBody>
            <a:bodyPr wrap="square">
              <a:spAutoFit/>
            </a:bodyPr>
            <a:lstStyle/>
            <a:p>
              <a:pPr algn="ctr" lvl="0"/>
              <a:r>
                <a:rPr altLang="en-US" kern="300" lang="zh-CN" spc="300">
                  <a:solidFill>
                    <a:schemeClr val="accent2">
                      <a:lumMod val="20000"/>
                      <a:lumOff val="80000"/>
                    </a:schemeClr>
                  </a:solidFill>
                  <a:cs typeface="+mn-ea"/>
                  <a:sym typeface="+mn-lt"/>
                </a:rPr>
                <a:t>共产党员不信教不涉黑涉恶主题党日专题党课讲稿</a:t>
              </a:r>
            </a:p>
          </p:txBody>
        </p:sp>
        <p:cxnSp>
          <p:nvCxnSpPr>
            <p:cNvPr id="6" name="直接连接符 5"/>
            <p:cNvCxnSpPr/>
            <p:nvPr/>
          </p:nvCxnSpPr>
          <p:spPr>
            <a:xfrm>
              <a:off x="1676399" y="2298114"/>
              <a:ext cx="5787082" cy="0"/>
            </a:xfrm>
            <a:prstGeom prst="line">
              <a:avLst/>
            </a:prstGeom>
            <a:ln>
              <a:solidFill>
                <a:srgbClr val="FFF8E5"/>
              </a:solidFill>
            </a:ln>
          </p:spPr>
          <p:style>
            <a:lnRef idx="1">
              <a:schemeClr val="accent1"/>
            </a:lnRef>
            <a:fillRef idx="0">
              <a:schemeClr val="accent1"/>
            </a:fillRef>
            <a:effectRef idx="0">
              <a:schemeClr val="accent1"/>
            </a:effectRef>
            <a:fontRef idx="minor">
              <a:schemeClr val="tx1"/>
            </a:fontRef>
          </p:style>
        </p:cxnSp>
      </p:grpSp>
      <p:pic>
        <p:nvPicPr>
          <p:cNvPr id="8" name="图片 7"/>
          <p:cNvPicPr>
            <a:picLocks noChangeAspect="1"/>
          </p:cNvPicPr>
          <p:nvPr/>
        </p:nvPicPr>
        <p:blipFill>
          <a:blip r:embed="rId4">
            <a:extLst>
              <a:ext uri="{BEBA8EAE-BF5A-486C-A8C5-ECC9F3942E4B}">
                <a14:imgProps>
                  <a14:imgLayer xmlns:d3p1="http://schemas.openxmlformats.org/officeDocument/2006/relationships" d3p1:embed="">
                    <a14:imgEffect>
                      <a14:brightnessContrast bright="40000" contrast="20000"/>
                    </a14:imgEffect>
                  </a14:imgLayer>
                </a14:imgProps>
              </a:ext>
              <a:ext uri="{28A0092B-C50C-407E-A947-70E740481C1C}">
                <a14:useLocalDpi val="0"/>
              </a:ext>
            </a:extLst>
          </a:blip>
          <a:stretch>
            <a:fillRect/>
          </a:stretch>
        </p:blipFill>
        <p:spPr>
          <a:xfrm>
            <a:off x="326936" y="359386"/>
            <a:ext cx="861631" cy="852512"/>
          </a:xfrm>
          <a:prstGeom prst="rect">
            <a:avLst/>
          </a:prstGeom>
        </p:spPr>
      </p:pic>
      <p:pic>
        <p:nvPicPr>
          <p:cNvPr id="10" name="图片 9"/>
          <p:cNvPicPr>
            <a:picLocks noChangeAspect="1"/>
          </p:cNvPicPr>
          <p:nvPr/>
        </p:nvPicPr>
        <p:blipFill>
          <a:blip r:embed="rId5"/>
          <a:stretch>
            <a:fillRect/>
          </a:stretch>
        </p:blipFill>
        <p:spPr>
          <a:xfrm>
            <a:off x="7120846" y="2568511"/>
            <a:ext cx="1261154" cy="898505"/>
          </a:xfrm>
          <a:prstGeom prst="rect">
            <a:avLst/>
          </a:prstGeom>
        </p:spPr>
      </p:pic>
      <p:pic>
        <p:nvPicPr>
          <p:cNvPr id="13" name="图片 12"/>
          <p:cNvPicPr>
            <a:picLocks noChangeAspect="1"/>
          </p:cNvPicPr>
          <p:nvPr/>
        </p:nvPicPr>
        <p:blipFill>
          <a:blip r:embed="rId6"/>
          <a:srcRect b="32001" l="6598" r="5739" t="16191"/>
          <a:stretch>
            <a:fillRect/>
          </a:stretch>
        </p:blipFill>
        <p:spPr>
          <a:xfrm>
            <a:off x="1143000" y="830730"/>
            <a:ext cx="7086600" cy="1219200"/>
          </a:xfrm>
          <a:prstGeom prst="rect">
            <a:avLst/>
          </a:prstGeom>
        </p:spPr>
      </p:pic>
    </p:spTree>
    <p:extLst>
      <p:ext uri="{BB962C8B-B14F-4D97-AF65-F5344CB8AC3E}">
        <p14:creationId val="258246952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53" presetSubtype="0">
                                  <p:stCondLst>
                                    <p:cond delay="0"/>
                                  </p:stCondLst>
                                  <p:childTnLst>
                                    <p:set>
                                      <p:cBhvr>
                                        <p:cTn dur="1" fill="hold" id="13">
                                          <p:stCondLst>
                                            <p:cond delay="0"/>
                                          </p:stCondLst>
                                        </p:cTn>
                                        <p:tgtEl>
                                          <p:spTgt spid="13"/>
                                        </p:tgtEl>
                                        <p:attrNameLst>
                                          <p:attrName>style.visibility</p:attrName>
                                        </p:attrNameLst>
                                      </p:cBhvr>
                                      <p:to>
                                        <p:strVal val="visible"/>
                                      </p:to>
                                    </p:set>
                                    <p:anim calcmode="lin" valueType="num">
                                      <p:cBhvr>
                                        <p:cTn dur="1000" fill="hold" id="14"/>
                                        <p:tgtEl>
                                          <p:spTgt spid="13"/>
                                        </p:tgtEl>
                                        <p:attrNameLst>
                                          <p:attrName>ppt_w</p:attrName>
                                        </p:attrNameLst>
                                      </p:cBhvr>
                                      <p:tavLst>
                                        <p:tav tm="0">
                                          <p:val>
                                            <p:fltVal val="0"/>
                                          </p:val>
                                        </p:tav>
                                        <p:tav tm="100000">
                                          <p:val>
                                            <p:strVal val="#ppt_w"/>
                                          </p:val>
                                        </p:tav>
                                      </p:tavLst>
                                    </p:anim>
                                    <p:anim calcmode="lin" valueType="num">
                                      <p:cBhvr>
                                        <p:cTn dur="1000" fill="hold" id="15"/>
                                        <p:tgtEl>
                                          <p:spTgt spid="13"/>
                                        </p:tgtEl>
                                        <p:attrNameLst>
                                          <p:attrName>ppt_h</p:attrName>
                                        </p:attrNameLst>
                                      </p:cBhvr>
                                      <p:tavLst>
                                        <p:tav tm="0">
                                          <p:val>
                                            <p:fltVal val="0"/>
                                          </p:val>
                                        </p:tav>
                                        <p:tav tm="100000">
                                          <p:val>
                                            <p:strVal val="#ppt_h"/>
                                          </p:val>
                                        </p:tav>
                                      </p:tavLst>
                                    </p:anim>
                                    <p:animEffect filter="fade" transition="in">
                                      <p:cBhvr>
                                        <p:cTn dur="1000" id="16"/>
                                        <p:tgtEl>
                                          <p:spTgt spid="1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 presetSubtype="9">
                                  <p:stCondLst>
                                    <p:cond delay="0"/>
                                  </p:stCondLst>
                                  <p:childTnLst>
                                    <p:set>
                                      <p:cBhvr>
                                        <p:cTn dur="1" fill="hold" id="20">
                                          <p:stCondLst>
                                            <p:cond delay="0"/>
                                          </p:stCondLst>
                                        </p:cTn>
                                        <p:tgtEl>
                                          <p:spTgt spid="8"/>
                                        </p:tgtEl>
                                        <p:attrNameLst>
                                          <p:attrName>style.visibility</p:attrName>
                                        </p:attrNameLst>
                                      </p:cBhvr>
                                      <p:to>
                                        <p:strVal val="visible"/>
                                      </p:to>
                                    </p:set>
                                    <p:anim calcmode="lin" valueType="num">
                                      <p:cBhvr additive="base">
                                        <p:cTn dur="500" fill="hold" id="21"/>
                                        <p:tgtEl>
                                          <p:spTgt spid="8"/>
                                        </p:tgtEl>
                                        <p:attrNameLst>
                                          <p:attrName>ppt_x</p:attrName>
                                        </p:attrNameLst>
                                      </p:cBhvr>
                                      <p:tavLst>
                                        <p:tav tm="0">
                                          <p:val>
                                            <p:strVal val="0-#ppt_w/2"/>
                                          </p:val>
                                        </p:tav>
                                        <p:tav tm="100000">
                                          <p:val>
                                            <p:strVal val="#ppt_x"/>
                                          </p:val>
                                        </p:tav>
                                      </p:tavLst>
                                    </p:anim>
                                    <p:anim calcmode="lin" valueType="num">
                                      <p:cBhvr additive="base">
                                        <p:cTn dur="500" fill="hold" id="22"/>
                                        <p:tgtEl>
                                          <p:spTgt spid="8"/>
                                        </p:tgtEl>
                                        <p:attrNameLst>
                                          <p:attrName>ppt_y</p:attrName>
                                        </p:attrNameLst>
                                      </p:cBhvr>
                                      <p:tavLst>
                                        <p:tav tm="0">
                                          <p:val>
                                            <p:strVal val="0-#ppt_h/2"/>
                                          </p:val>
                                        </p:tav>
                                        <p:tav tm="100000">
                                          <p:val>
                                            <p:strVal val="#ppt_y"/>
                                          </p:val>
                                        </p:tav>
                                      </p:tavLst>
                                    </p:anim>
                                  </p:childTnLst>
                                </p:cTn>
                              </p:par>
                              <p:par>
                                <p:cTn fill="hold" id="23" nodeType="withEffect" presetClass="entr" presetID="2" presetSubtype="6">
                                  <p:stCondLst>
                                    <p:cond delay="0"/>
                                  </p:stCondLst>
                                  <p:childTnLst>
                                    <p:set>
                                      <p:cBhvr>
                                        <p:cTn dur="1" fill="hold" id="24">
                                          <p:stCondLst>
                                            <p:cond delay="0"/>
                                          </p:stCondLst>
                                        </p:cTn>
                                        <p:tgtEl>
                                          <p:spTgt spid="10"/>
                                        </p:tgtEl>
                                        <p:attrNameLst>
                                          <p:attrName>style.visibility</p:attrName>
                                        </p:attrNameLst>
                                      </p:cBhvr>
                                      <p:to>
                                        <p:strVal val="visible"/>
                                      </p:to>
                                    </p:set>
                                    <p:anim calcmode="lin" valueType="num">
                                      <p:cBhvr additive="base">
                                        <p:cTn dur="500" fill="hold" id="25"/>
                                        <p:tgtEl>
                                          <p:spTgt spid="10"/>
                                        </p:tgtEl>
                                        <p:attrNameLst>
                                          <p:attrName>ppt_x</p:attrName>
                                        </p:attrNameLst>
                                      </p:cBhvr>
                                      <p:tavLst>
                                        <p:tav tm="0">
                                          <p:val>
                                            <p:strVal val="1+#ppt_w/2"/>
                                          </p:val>
                                        </p:tav>
                                        <p:tav tm="100000">
                                          <p:val>
                                            <p:strVal val="#ppt_x"/>
                                          </p:val>
                                        </p:tav>
                                      </p:tavLst>
                                    </p:anim>
                                    <p:anim calcmode="lin" valueType="num">
                                      <p:cBhvr additive="base">
                                        <p:cTn dur="500" fill="hold" id="26"/>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16" presetSubtype="21">
                                  <p:stCondLst>
                                    <p:cond delay="0"/>
                                  </p:stCondLst>
                                  <p:childTnLst>
                                    <p:set>
                                      <p:cBhvr>
                                        <p:cTn dur="1" fill="hold" id="30">
                                          <p:stCondLst>
                                            <p:cond delay="0"/>
                                          </p:stCondLst>
                                        </p:cTn>
                                        <p:tgtEl>
                                          <p:spTgt spid="7"/>
                                        </p:tgtEl>
                                        <p:attrNameLst>
                                          <p:attrName>style.visibility</p:attrName>
                                        </p:attrNameLst>
                                      </p:cBhvr>
                                      <p:to>
                                        <p:strVal val="visible"/>
                                      </p:to>
                                    </p:set>
                                    <p:animEffect filter="barn(inVertical)" transition="in">
                                      <p:cBhvr>
                                        <p:cTn dur="500" id="31"/>
                                        <p:tgtEl>
                                          <p:spTgt spid="7"/>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53" presetSubtype="0">
                                  <p:stCondLst>
                                    <p:cond delay="0"/>
                                  </p:stCondLst>
                                  <p:childTnLst>
                                    <p:set>
                                      <p:cBhvr>
                                        <p:cTn dur="1" fill="hold" id="35">
                                          <p:stCondLst>
                                            <p:cond delay="0"/>
                                          </p:stCondLst>
                                        </p:cTn>
                                        <p:tgtEl>
                                          <p:spTgt spid="4"/>
                                        </p:tgtEl>
                                        <p:attrNameLst>
                                          <p:attrName>style.visibility</p:attrName>
                                        </p:attrNameLst>
                                      </p:cBhvr>
                                      <p:to>
                                        <p:strVal val="visible"/>
                                      </p:to>
                                    </p:set>
                                    <p:anim calcmode="lin" valueType="num">
                                      <p:cBhvr>
                                        <p:cTn dur="500" fill="hold" id="36"/>
                                        <p:tgtEl>
                                          <p:spTgt spid="4"/>
                                        </p:tgtEl>
                                        <p:attrNameLst>
                                          <p:attrName>ppt_w</p:attrName>
                                        </p:attrNameLst>
                                      </p:cBhvr>
                                      <p:tavLst>
                                        <p:tav tm="0">
                                          <p:val>
                                            <p:fltVal val="0"/>
                                          </p:val>
                                        </p:tav>
                                        <p:tav tm="100000">
                                          <p:val>
                                            <p:strVal val="#ppt_w"/>
                                          </p:val>
                                        </p:tav>
                                      </p:tavLst>
                                    </p:anim>
                                    <p:anim calcmode="lin" valueType="num">
                                      <p:cBhvr>
                                        <p:cTn dur="500" fill="hold" id="37"/>
                                        <p:tgtEl>
                                          <p:spTgt spid="4"/>
                                        </p:tgtEl>
                                        <p:attrNameLst>
                                          <p:attrName>ppt_h</p:attrName>
                                        </p:attrNameLst>
                                      </p:cBhvr>
                                      <p:tavLst>
                                        <p:tav tm="0">
                                          <p:val>
                                            <p:fltVal val="0"/>
                                          </p:val>
                                        </p:tav>
                                        <p:tav tm="100000">
                                          <p:val>
                                            <p:strVal val="#ppt_h"/>
                                          </p:val>
                                        </p:tav>
                                      </p:tavLst>
                                    </p:anim>
                                    <p:animEffect filter="fade" transition="in">
                                      <p:cBhvr>
                                        <p:cTn dur="500" id="38"/>
                                        <p:tgtEl>
                                          <p:spTgt spid="4"/>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27"/>
                                        </p:tgtEl>
                                        <p:attrNameLst>
                                          <p:attrName>style.visibility</p:attrName>
                                        </p:attrNameLst>
                                      </p:cBhvr>
                                      <p:to>
                                        <p:strVal val="visible"/>
                                      </p:to>
                                    </p:set>
                                    <p:anim calcmode="lin" valueType="num">
                                      <p:cBhvr additive="base">
                                        <p:cTn dur="500" fill="hold" id="43"/>
                                        <p:tgtEl>
                                          <p:spTgt spid="27"/>
                                        </p:tgtEl>
                                        <p:attrNameLst>
                                          <p:attrName>ppt_x</p:attrName>
                                        </p:attrNameLst>
                                      </p:cBhvr>
                                      <p:tavLst>
                                        <p:tav tm="0">
                                          <p:val>
                                            <p:strVal val="#ppt_x"/>
                                          </p:val>
                                        </p:tav>
                                        <p:tav tm="100000">
                                          <p:val>
                                            <p:strVal val="#ppt_x"/>
                                          </p:val>
                                        </p:tav>
                                      </p:tavLst>
                                    </p:anim>
                                    <p:anim calcmode="lin" valueType="num">
                                      <p:cBhvr additive="base">
                                        <p:cTn dur="500" fill="hold" id="44"/>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16" presetSubtype="21">
                                  <p:stCondLst>
                                    <p:cond delay="0"/>
                                  </p:stCondLst>
                                  <p:childTnLst>
                                    <p:set>
                                      <p:cBhvr>
                                        <p:cTn dur="1" fill="hold" id="48">
                                          <p:stCondLst>
                                            <p:cond delay="0"/>
                                          </p:stCondLst>
                                        </p:cTn>
                                        <p:tgtEl>
                                          <p:spTgt spid="25"/>
                                        </p:tgtEl>
                                        <p:attrNameLst>
                                          <p:attrName>style.visibility</p:attrName>
                                        </p:attrNameLst>
                                      </p:cBhvr>
                                      <p:to>
                                        <p:strVal val="visible"/>
                                      </p:to>
                                    </p:set>
                                    <p:animEffect filter="barn(inVertical)" transition="in">
                                      <p:cBhvr>
                                        <p:cTn dur="500" id="49"/>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7"/>
      <p:bldP grpId="0" spid="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矩形 21"/>
          <p:cNvSpPr/>
          <p:nvPr/>
        </p:nvSpPr>
        <p:spPr>
          <a:xfrm>
            <a:off x="762000" y="1415798"/>
            <a:ext cx="7604090" cy="1130048"/>
          </a:xfrm>
          <a:prstGeom prst="rect">
            <a:avLst/>
          </a:prstGeom>
          <a:noFill/>
          <a:ln algn="ctr" cap="flat" cmpd="sng" w="12700">
            <a:solidFill>
              <a:srgbClr val="C00000"/>
            </a:solidFill>
            <a:prstDash val="solid"/>
          </a:ln>
          <a:effectLst/>
        </p:spPr>
        <p:txBody>
          <a:bodyPr anchor="ctr" rtlCol="0"/>
          <a:lstStyle/>
          <a:p>
            <a:pPr defTabSz="914378">
              <a:lnSpc>
                <a:spcPct val="150000"/>
              </a:lnSpc>
            </a:pPr>
            <a:r>
              <a:rPr altLang="en-US" kern="0" lang="zh-CN" sz="1100">
                <a:solidFill>
                  <a:schemeClr val="tx2"/>
                </a:solidFill>
                <a:latin typeface="+mn-ea"/>
                <a:cs typeface="+mn-ea"/>
                <a:sym typeface="+mn-lt"/>
              </a:rPr>
              <a:t>就是对自己政治信仰的背叛,就是彻头彻尾的假马克思主义者,就是与党的前进方向背道而驰，就是个人自由主义思想作祟的典型反映，就意味着理想信念的动摇和滑坡，就会在脑子里盛装上帝、神佛思想，挤占人民位置；就会背离党的宗旨，自然蜕变成一心只为神佛服务，用虚幻的神佛来监督约束自己的言行，甚至造成欺上瞒下、无所顾忌之风，置民众利益于度外，最终堕落成为害群之马。</a:t>
            </a:r>
          </a:p>
        </p:txBody>
      </p:sp>
      <p:sp>
        <p:nvSpPr>
          <p:cNvPr id="27" name="圆角矩形 26"/>
          <p:cNvSpPr/>
          <p:nvPr/>
        </p:nvSpPr>
        <p:spPr>
          <a:xfrm>
            <a:off x="762000" y="1110998"/>
            <a:ext cx="2895600" cy="317752"/>
          </a:xfrm>
          <a:prstGeom prst="roundRect">
            <a:avLst>
              <a:gd fmla="val 0" name="adj"/>
            </a:avLst>
          </a:prstGeom>
          <a:solidFill>
            <a:schemeClr val="accent1"/>
          </a:solidFill>
          <a:ln algn="ctr" cap="flat" cmpd="sng" w="12700">
            <a:noFill/>
            <a:prstDash val="solid"/>
          </a:ln>
          <a:effectLst/>
        </p:spPr>
        <p:txBody>
          <a:bodyPr anchor="ctr" rtlCol="0"/>
          <a:lstStyle/>
          <a:p>
            <a:pPr defTabSz="914378"/>
            <a:r>
              <a:rPr altLang="en-US" kern="0" lang="zh-CN" sz="1200">
                <a:solidFill>
                  <a:schemeClr val="bg1"/>
                </a:solidFill>
                <a:cs typeface="+mn-ea"/>
                <a:sym typeface="+mn-lt"/>
              </a:rPr>
              <a:t>共产党员如果信仰宗教、传播宗教思想</a:t>
            </a:r>
          </a:p>
        </p:txBody>
      </p:sp>
      <p:sp>
        <p:nvSpPr>
          <p:cNvPr id="11" name="矩形 10"/>
          <p:cNvSpPr/>
          <p:nvPr/>
        </p:nvSpPr>
        <p:spPr>
          <a:xfrm>
            <a:off x="762000" y="2995279"/>
            <a:ext cx="7620000" cy="1710071"/>
          </a:xfrm>
          <a:prstGeom prst="rect">
            <a:avLst/>
          </a:prstGeom>
          <a:noFill/>
          <a:ln algn="ctr" cap="flat" cmpd="sng" w="12700">
            <a:solidFill>
              <a:srgbClr val="C00000"/>
            </a:solidFill>
            <a:prstDash val="solid"/>
          </a:ln>
          <a:effectLst/>
        </p:spPr>
        <p:txBody>
          <a:bodyPr anchor="ctr" rtlCol="0"/>
          <a:lstStyle/>
          <a:p>
            <a:pPr defTabSz="914378" indent="-228594" marL="228594">
              <a:lnSpc>
                <a:spcPct val="150000"/>
              </a:lnSpc>
              <a:buFont typeface="+mj-ea"/>
              <a:buAutoNum type="circleNumDbPlain"/>
            </a:pPr>
            <a:r>
              <a:rPr altLang="en-US" kern="0" lang="zh-CN" sz="1000">
                <a:solidFill>
                  <a:schemeClr val="tx2"/>
                </a:solidFill>
                <a:cs typeface="+mn-ea"/>
                <a:sym typeface="+mn-lt"/>
              </a:rPr>
              <a:t>我们党要求全体党员要提高政治站位，把学习贯彻党的十九大、十九届二中、三中、四中全会精神和习近平新时代中国特色社会主义思想作为首要政治任务，用理论武装头脑，强化共产主义理想信念，不忘初心牢记党员职责使命，坚定不移走中国特色社会主义道路。</a:t>
            </a:r>
          </a:p>
          <a:p>
            <a:pPr defTabSz="914378" indent="-228594" marL="228594">
              <a:lnSpc>
                <a:spcPct val="150000"/>
              </a:lnSpc>
              <a:buFont typeface="+mj-ea"/>
              <a:buAutoNum type="circleNumDbPlain"/>
            </a:pPr>
            <a:r>
              <a:rPr altLang="en-US" kern="0" lang="zh-CN" sz="1000">
                <a:solidFill>
                  <a:schemeClr val="tx2"/>
                </a:solidFill>
                <a:cs typeface="+mn-ea"/>
                <a:sym typeface="+mn-lt"/>
              </a:rPr>
              <a:t>要对照《党章》《纪律处分条例》《廉洁自律准则》等党内法规，认真落实共产党员不得信仰宗教和参与宗教活动这一政治纪律，在日常工作生活中切实做到守规矩严纪律转作风促落实。</a:t>
            </a:r>
          </a:p>
          <a:p>
            <a:pPr defTabSz="914378" indent="-228594" marL="228594">
              <a:lnSpc>
                <a:spcPct val="150000"/>
              </a:lnSpc>
              <a:buFont typeface="+mj-ea"/>
              <a:buAutoNum type="circleNumDbPlain"/>
            </a:pPr>
            <a:r>
              <a:rPr altLang="en-US" kern="0" lang="zh-CN" sz="1000">
                <a:solidFill>
                  <a:schemeClr val="tx2"/>
                </a:solidFill>
                <a:cs typeface="+mn-ea"/>
                <a:sym typeface="+mn-lt"/>
              </a:rPr>
              <a:t>坚持马克思主义哲学的辩证唯物主义和历史唯物主义，正确区分宗教信仰，自觉做到不信仰宗教不传播宗教言论，做一名合格的共产党员。</a:t>
            </a:r>
          </a:p>
        </p:txBody>
      </p:sp>
      <p:sp>
        <p:nvSpPr>
          <p:cNvPr id="15" name="圆角矩形 14"/>
          <p:cNvSpPr/>
          <p:nvPr/>
        </p:nvSpPr>
        <p:spPr>
          <a:xfrm>
            <a:off x="776235" y="2711198"/>
            <a:ext cx="2895600" cy="317752"/>
          </a:xfrm>
          <a:prstGeom prst="roundRect">
            <a:avLst>
              <a:gd fmla="val 0" name="adj"/>
            </a:avLst>
          </a:prstGeom>
          <a:solidFill>
            <a:schemeClr val="accent1"/>
          </a:solidFill>
          <a:ln algn="ctr" cap="flat" cmpd="sng" w="12700">
            <a:noFill/>
            <a:prstDash val="solid"/>
          </a:ln>
          <a:effectLst/>
        </p:spPr>
        <p:txBody>
          <a:bodyPr anchor="ctr" rtlCol="0"/>
          <a:lstStyle/>
          <a:p>
            <a:pPr defTabSz="914378"/>
            <a:r>
              <a:rPr altLang="en-US" kern="0" lang="zh-CN" sz="1200">
                <a:solidFill>
                  <a:schemeClr val="bg1"/>
                </a:solidFill>
                <a:cs typeface="+mn-ea"/>
                <a:sym typeface="+mn-lt"/>
              </a:rPr>
              <a:t>党员干部要怎么做</a:t>
            </a:r>
          </a:p>
        </p:txBody>
      </p:sp>
    </p:spTree>
    <p:extLst>
      <p:ext uri="{BB962C8B-B14F-4D97-AF65-F5344CB8AC3E}">
        <p14:creationId val="3309373098"/>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p:cTn dur="500" fill="hold" id="7"/>
                                        <p:tgtEl>
                                          <p:spTgt spid="15"/>
                                        </p:tgtEl>
                                        <p:attrNameLst>
                                          <p:attrName>ppt_w</p:attrName>
                                        </p:attrNameLst>
                                      </p:cBhvr>
                                      <p:tavLst>
                                        <p:tav tm="0">
                                          <p:val>
                                            <p:fltVal val="0"/>
                                          </p:val>
                                        </p:tav>
                                        <p:tav tm="100000">
                                          <p:val>
                                            <p:strVal val="#ppt_w"/>
                                          </p:val>
                                        </p:tav>
                                      </p:tavLst>
                                    </p:anim>
                                    <p:anim calcmode="lin" valueType="num">
                                      <p:cBhvr>
                                        <p:cTn dur="500" fill="hold" id="8"/>
                                        <p:tgtEl>
                                          <p:spTgt spid="15"/>
                                        </p:tgtEl>
                                        <p:attrNameLst>
                                          <p:attrName>ppt_h</p:attrName>
                                        </p:attrNameLst>
                                      </p:cBhvr>
                                      <p:tavLst>
                                        <p:tav tm="0">
                                          <p:val>
                                            <p:fltVal val="0"/>
                                          </p:val>
                                        </p:tav>
                                        <p:tav tm="100000">
                                          <p:val>
                                            <p:strVal val="#ppt_h"/>
                                          </p:val>
                                        </p:tav>
                                      </p:tavLst>
                                    </p:anim>
                                    <p:animEffect filter="fade" transition="in">
                                      <p:cBhvr>
                                        <p:cTn dur="500" id="9"/>
                                        <p:tgtEl>
                                          <p:spTgt spid="15"/>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7"/>
                                        </p:tgtEl>
                                        <p:attrNameLst>
                                          <p:attrName>style.visibility</p:attrName>
                                        </p:attrNameLst>
                                      </p:cBhvr>
                                      <p:to>
                                        <p:strVal val="visible"/>
                                      </p:to>
                                    </p:set>
                                    <p:anim calcmode="lin" valueType="num">
                                      <p:cBhvr>
                                        <p:cTn dur="500" fill="hold" id="12"/>
                                        <p:tgtEl>
                                          <p:spTgt spid="27"/>
                                        </p:tgtEl>
                                        <p:attrNameLst>
                                          <p:attrName>ppt_w</p:attrName>
                                        </p:attrNameLst>
                                      </p:cBhvr>
                                      <p:tavLst>
                                        <p:tav tm="0">
                                          <p:val>
                                            <p:fltVal val="0"/>
                                          </p:val>
                                        </p:tav>
                                        <p:tav tm="100000">
                                          <p:val>
                                            <p:strVal val="#ppt_w"/>
                                          </p:val>
                                        </p:tav>
                                      </p:tavLst>
                                    </p:anim>
                                    <p:anim calcmode="lin" valueType="num">
                                      <p:cBhvr>
                                        <p:cTn dur="500" fill="hold" id="13"/>
                                        <p:tgtEl>
                                          <p:spTgt spid="27"/>
                                        </p:tgtEl>
                                        <p:attrNameLst>
                                          <p:attrName>ppt_h</p:attrName>
                                        </p:attrNameLst>
                                      </p:cBhvr>
                                      <p:tavLst>
                                        <p:tav tm="0">
                                          <p:val>
                                            <p:fltVal val="0"/>
                                          </p:val>
                                        </p:tav>
                                        <p:tav tm="100000">
                                          <p:val>
                                            <p:strVal val="#ppt_h"/>
                                          </p:val>
                                        </p:tav>
                                      </p:tavLst>
                                    </p:anim>
                                    <p:animEffect filter="fade" transition="in">
                                      <p:cBhvr>
                                        <p:cTn dur="500" id="14"/>
                                        <p:tgtEl>
                                          <p:spTgt spid="27"/>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22"/>
                                        </p:tgtEl>
                                        <p:attrNameLst>
                                          <p:attrName>style.visibility</p:attrName>
                                        </p:attrNameLst>
                                      </p:cBhvr>
                                      <p:to>
                                        <p:strVal val="visible"/>
                                      </p:to>
                                    </p:set>
                                    <p:animEffect filter="wipe(left)" transition="in">
                                      <p:cBhvr>
                                        <p:cTn dur="500" id="19"/>
                                        <p:tgtEl>
                                          <p:spTgt spid="22"/>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11"/>
                                        </p:tgtEl>
                                        <p:attrNameLst>
                                          <p:attrName>style.visibility</p:attrName>
                                        </p:attrNameLst>
                                      </p:cBhvr>
                                      <p:to>
                                        <p:strVal val="visible"/>
                                      </p:to>
                                    </p:set>
                                    <p:animEffect filter="wipe(left)" transition="in">
                                      <p:cBhvr>
                                        <p:cTn dur="500" id="22"/>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7"/>
      <p:bldP grpId="0" spid="11"/>
      <p:bldP grpId="0" spid="1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762000" y="819150"/>
            <a:ext cx="7696200" cy="2971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3" name="图片 2"/>
          <p:cNvPicPr>
            <a:picLocks noChangeAspect="1"/>
          </p:cNvPicPr>
          <p:nvPr/>
        </p:nvPicPr>
        <p:blipFill>
          <a:blip r:embed="rId3">
            <a:extLst>
              <a:ext uri="{28A0092B-C50C-407E-A947-70E740481C1C}">
                <a14:useLocalDpi val="0"/>
              </a:ext>
            </a:extLst>
          </a:blip>
          <a:stretch>
            <a:fillRect/>
          </a:stretch>
        </p:blipFill>
        <p:spPr>
          <a:xfrm>
            <a:off x="0" y="3105150"/>
            <a:ext cx="9143244" cy="2016406"/>
          </a:xfrm>
          <a:prstGeom prst="rect">
            <a:avLst/>
          </a:prstGeom>
        </p:spPr>
      </p:pic>
      <p:pic>
        <p:nvPicPr>
          <p:cNvPr id="8" name="图片 7"/>
          <p:cNvPicPr>
            <a:picLocks noChangeAspect="1"/>
          </p:cNvPicPr>
          <p:nvPr/>
        </p:nvPicPr>
        <p:blipFill>
          <a:blip r:embed="rId4">
            <a:extLst>
              <a:ext uri="{28A0092B-C50C-407E-A947-70E740481C1C}">
                <a14:useLocalDpi val="0"/>
              </a:ext>
            </a:extLst>
          </a:blip>
          <a:stretch>
            <a:fillRect/>
          </a:stretch>
        </p:blipFill>
        <p:spPr>
          <a:xfrm>
            <a:off x="152400" y="285750"/>
            <a:ext cx="693136" cy="685800"/>
          </a:xfrm>
          <a:prstGeom prst="rect">
            <a:avLst/>
          </a:prstGeom>
        </p:spPr>
      </p:pic>
      <p:pic>
        <p:nvPicPr>
          <p:cNvPr id="10" name="图片 9"/>
          <p:cNvPicPr>
            <a:picLocks noChangeAspect="1"/>
          </p:cNvPicPr>
          <p:nvPr/>
        </p:nvPicPr>
        <p:blipFill>
          <a:blip r:embed="rId5"/>
          <a:stretch>
            <a:fillRect/>
          </a:stretch>
        </p:blipFill>
        <p:spPr>
          <a:xfrm>
            <a:off x="5029200" y="3794882"/>
            <a:ext cx="1034079" cy="736726"/>
          </a:xfrm>
          <a:prstGeom prst="rect">
            <a:avLst/>
          </a:prstGeom>
        </p:spPr>
      </p:pic>
      <p:sp>
        <p:nvSpPr>
          <p:cNvPr id="21" name="TextBox 19"/>
          <p:cNvSpPr txBox="1"/>
          <p:nvPr/>
        </p:nvSpPr>
        <p:spPr>
          <a:xfrm>
            <a:off x="3262475" y="1352550"/>
            <a:ext cx="2188800" cy="640080"/>
          </a:xfrm>
          <a:prstGeom prst="rect">
            <a:avLst/>
          </a:prstGeom>
          <a:noFill/>
          <a:effectLst/>
        </p:spPr>
        <p:txBody>
          <a:bodyPr rtlCol="0" wrap="square">
            <a:spAutoFit/>
          </a:bodyPr>
          <a:lstStyle/>
          <a:p>
            <a:r>
              <a:rPr altLang="zh-CN" lang="en-US" sz="3600">
                <a:solidFill>
                  <a:schemeClr val="accent1"/>
                </a:solidFill>
                <a:latin typeface="+mn-ea"/>
                <a:cs typeface="+mn-ea"/>
                <a:sym typeface="+mn-lt"/>
              </a:rPr>
              <a:t>PART 02</a:t>
            </a:r>
          </a:p>
        </p:txBody>
      </p:sp>
      <p:sp>
        <p:nvSpPr>
          <p:cNvPr id="23" name="文本框 22"/>
          <p:cNvSpPr txBox="1"/>
          <p:nvPr/>
        </p:nvSpPr>
        <p:spPr>
          <a:xfrm>
            <a:off x="1676400" y="1941552"/>
            <a:ext cx="6172200" cy="1417320"/>
          </a:xfrm>
          <a:prstGeom prst="rect">
            <a:avLst/>
          </a:prstGeom>
          <a:noFill/>
        </p:spPr>
        <p:txBody>
          <a:bodyPr rtlCol="0" wrap="square">
            <a:spAutoFit/>
            <a:scene3d>
              <a:camera prst="orthographicFront"/>
              <a:lightRig dir="t" rig="threePt"/>
            </a:scene3d>
            <a:sp3d contourW="12700"/>
          </a:bodyPr>
          <a:lstStyle/>
          <a:p>
            <a:pPr>
              <a:defRPr/>
            </a:pPr>
            <a:r>
              <a:rPr altLang="en-US" b="1" lang="zh-CN" sz="2900">
                <a:solidFill>
                  <a:schemeClr val="accent1"/>
                </a:solidFill>
                <a:latin typeface="+mn-ea"/>
                <a:cs typeface="+mn-ea"/>
                <a:sym typeface="+mn-lt"/>
              </a:rPr>
              <a:t>正确认识开展扫黑除恶专项斗争的背景、形势，坚决杜绝共产党员</a:t>
            </a:r>
          </a:p>
          <a:p>
            <a:pPr>
              <a:defRPr/>
            </a:pPr>
            <a:r>
              <a:rPr altLang="en-US" b="1" lang="zh-CN" sz="2900">
                <a:solidFill>
                  <a:schemeClr val="accent1"/>
                </a:solidFill>
                <a:latin typeface="+mn-ea"/>
                <a:cs typeface="+mn-ea"/>
                <a:sym typeface="+mn-lt"/>
              </a:rPr>
              <a:t>涉黑涉恶</a:t>
            </a:r>
          </a:p>
        </p:txBody>
      </p:sp>
      <p:sp>
        <p:nvSpPr>
          <p:cNvPr id="25" name="圆角矩形 24"/>
          <p:cNvSpPr/>
          <p:nvPr/>
        </p:nvSpPr>
        <p:spPr>
          <a:xfrm>
            <a:off x="1796675" y="1449782"/>
            <a:ext cx="1486800" cy="426632"/>
          </a:xfrm>
          <a:prstGeom prst="roundRect">
            <a:avLst>
              <a:gd fmla="val 0" name="adj"/>
            </a:avLst>
          </a:prstGeom>
          <a:solidFill>
            <a:schemeClr val="accent1"/>
          </a:solidFill>
          <a:ln algn="ctr" cap="flat" cmpd="sng" w="19050">
            <a:noFill/>
            <a:prstDash val="solid"/>
          </a:ln>
          <a:effectLst/>
        </p:spPr>
        <p:txBody>
          <a:bodyPr anchor="ctr" rtlCol="0"/>
          <a:lstStyle/>
          <a:p>
            <a:pPr algn="ctr" defTabSz="914378">
              <a:defRPr/>
            </a:pPr>
            <a:r>
              <a:rPr altLang="en-US" kern="0" lang="zh-CN" smtClean="0" spc="300" sz="2800">
                <a:solidFill>
                  <a:schemeClr val="bg1"/>
                </a:solidFill>
                <a:latin typeface="+mn-ea"/>
                <a:cs typeface="+mn-ea"/>
                <a:sym typeface="+mn-lt"/>
              </a:rPr>
              <a:t>第二章</a:t>
            </a:r>
          </a:p>
        </p:txBody>
      </p:sp>
      <p:pic>
        <p:nvPicPr>
          <p:cNvPr id="5" name="图片 4"/>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b="14796"/>
          <a:stretch>
            <a:fillRect/>
          </a:stretch>
        </p:blipFill>
        <p:spPr>
          <a:xfrm>
            <a:off x="6561971" y="2495550"/>
            <a:ext cx="1885430" cy="1295401"/>
          </a:xfrm>
          <a:prstGeom prst="rect">
            <a:avLst/>
          </a:prstGeom>
        </p:spPr>
      </p:pic>
    </p:spTree>
    <p:extLst>
      <p:ext uri="{BB962C8B-B14F-4D97-AF65-F5344CB8AC3E}">
        <p14:creationId val="390836951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7" presetSubtype="10">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p:cTn dur="500" fill="hold" id="14"/>
                                        <p:tgtEl>
                                          <p:spTgt spid="2"/>
                                        </p:tgtEl>
                                        <p:attrNameLst>
                                          <p:attrName>ppt_w</p:attrName>
                                        </p:attrNameLst>
                                      </p:cBhvr>
                                      <p:tavLst>
                                        <p:tav tm="0">
                                          <p:val>
                                            <p:fltVal val="0"/>
                                          </p:val>
                                        </p:tav>
                                        <p:tav tm="100000">
                                          <p:val>
                                            <p:strVal val="#ppt_w"/>
                                          </p:val>
                                        </p:tav>
                                      </p:tavLst>
                                    </p:anim>
                                    <p:anim calcmode="lin" valueType="num">
                                      <p:cBhvr>
                                        <p:cTn dur="500" fill="hold" id="15"/>
                                        <p:tgtEl>
                                          <p:spTgt spid="2"/>
                                        </p:tgtEl>
                                        <p:attrNameLst>
                                          <p:attrName>ppt_h</p:attrName>
                                        </p:attrNameLst>
                                      </p:cBhvr>
                                      <p:tavLst>
                                        <p:tav tm="0">
                                          <p:val>
                                            <p:strVal val="#ppt_h"/>
                                          </p:val>
                                        </p:tav>
                                        <p:tav tm="100000">
                                          <p:val>
                                            <p:strVal val="#ppt_h"/>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 presetSubtype="9">
                                  <p:stCondLst>
                                    <p:cond delay="0"/>
                                  </p:stCondLst>
                                  <p:childTnLst>
                                    <p:set>
                                      <p:cBhvr>
                                        <p:cTn dur="1" fill="hold" id="19">
                                          <p:stCondLst>
                                            <p:cond delay="0"/>
                                          </p:stCondLst>
                                        </p:cTn>
                                        <p:tgtEl>
                                          <p:spTgt spid="8"/>
                                        </p:tgtEl>
                                        <p:attrNameLst>
                                          <p:attrName>style.visibility</p:attrName>
                                        </p:attrNameLst>
                                      </p:cBhvr>
                                      <p:to>
                                        <p:strVal val="visible"/>
                                      </p:to>
                                    </p:set>
                                    <p:anim calcmode="lin" valueType="num">
                                      <p:cBhvr additive="base">
                                        <p:cTn dur="500" fill="hold" id="20"/>
                                        <p:tgtEl>
                                          <p:spTgt spid="8"/>
                                        </p:tgtEl>
                                        <p:attrNameLst>
                                          <p:attrName>ppt_x</p:attrName>
                                        </p:attrNameLst>
                                      </p:cBhvr>
                                      <p:tavLst>
                                        <p:tav tm="0">
                                          <p:val>
                                            <p:strVal val="0-#ppt_w/2"/>
                                          </p:val>
                                        </p:tav>
                                        <p:tav tm="100000">
                                          <p:val>
                                            <p:strVal val="#ppt_x"/>
                                          </p:val>
                                        </p:tav>
                                      </p:tavLst>
                                    </p:anim>
                                    <p:anim calcmode="lin" valueType="num">
                                      <p:cBhvr additive="base">
                                        <p:cTn dur="500" fill="hold" id="21"/>
                                        <p:tgtEl>
                                          <p:spTgt spid="8"/>
                                        </p:tgtEl>
                                        <p:attrNameLst>
                                          <p:attrName>ppt_y</p:attrName>
                                        </p:attrNameLst>
                                      </p:cBhvr>
                                      <p:tavLst>
                                        <p:tav tm="0">
                                          <p:val>
                                            <p:strVal val="0-#ppt_h/2"/>
                                          </p:val>
                                        </p:tav>
                                        <p:tav tm="100000">
                                          <p:val>
                                            <p:strVal val="#ppt_y"/>
                                          </p:val>
                                        </p:tav>
                                      </p:tavLst>
                                    </p:anim>
                                  </p:childTnLst>
                                </p:cTn>
                              </p:par>
                              <p:par>
                                <p:cTn fill="hold" id="22" nodeType="withEffect" presetClass="entr" presetID="2" presetSubtype="6">
                                  <p:stCondLst>
                                    <p:cond delay="0"/>
                                  </p:stCondLst>
                                  <p:childTnLst>
                                    <p:set>
                                      <p:cBhvr>
                                        <p:cTn dur="1" fill="hold" id="23">
                                          <p:stCondLst>
                                            <p:cond delay="0"/>
                                          </p:stCondLst>
                                        </p:cTn>
                                        <p:tgtEl>
                                          <p:spTgt spid="10"/>
                                        </p:tgtEl>
                                        <p:attrNameLst>
                                          <p:attrName>style.visibility</p:attrName>
                                        </p:attrNameLst>
                                      </p:cBhvr>
                                      <p:to>
                                        <p:strVal val="visible"/>
                                      </p:to>
                                    </p:set>
                                    <p:anim calcmode="lin" valueType="num">
                                      <p:cBhvr additive="base">
                                        <p:cTn dur="500" fill="hold" id="24"/>
                                        <p:tgtEl>
                                          <p:spTgt spid="10"/>
                                        </p:tgtEl>
                                        <p:attrNameLst>
                                          <p:attrName>ppt_x</p:attrName>
                                        </p:attrNameLst>
                                      </p:cBhvr>
                                      <p:tavLst>
                                        <p:tav tm="0">
                                          <p:val>
                                            <p:strVal val="1+#ppt_w/2"/>
                                          </p:val>
                                        </p:tav>
                                        <p:tav tm="100000">
                                          <p:val>
                                            <p:strVal val="#ppt_x"/>
                                          </p:val>
                                        </p:tav>
                                      </p:tavLst>
                                    </p:anim>
                                    <p:anim calcmode="lin" valueType="num">
                                      <p:cBhvr additive="base">
                                        <p:cTn dur="500" fill="hold" id="25"/>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53" presetSubtype="0">
                                  <p:stCondLst>
                                    <p:cond delay="0"/>
                                  </p:stCondLst>
                                  <p:childTnLst>
                                    <p:set>
                                      <p:cBhvr>
                                        <p:cTn dur="1" fill="hold" id="29">
                                          <p:stCondLst>
                                            <p:cond delay="0"/>
                                          </p:stCondLst>
                                        </p:cTn>
                                        <p:tgtEl>
                                          <p:spTgt spid="21"/>
                                        </p:tgtEl>
                                        <p:attrNameLst>
                                          <p:attrName>style.visibility</p:attrName>
                                        </p:attrNameLst>
                                      </p:cBhvr>
                                      <p:to>
                                        <p:strVal val="visible"/>
                                      </p:to>
                                    </p:set>
                                    <p:anim calcmode="lin" valueType="num">
                                      <p:cBhvr>
                                        <p:cTn dur="500" fill="hold" id="30"/>
                                        <p:tgtEl>
                                          <p:spTgt spid="21"/>
                                        </p:tgtEl>
                                        <p:attrNameLst>
                                          <p:attrName>ppt_w</p:attrName>
                                        </p:attrNameLst>
                                      </p:cBhvr>
                                      <p:tavLst>
                                        <p:tav tm="0">
                                          <p:val>
                                            <p:fltVal val="0"/>
                                          </p:val>
                                        </p:tav>
                                        <p:tav tm="100000">
                                          <p:val>
                                            <p:strVal val="#ppt_w"/>
                                          </p:val>
                                        </p:tav>
                                      </p:tavLst>
                                    </p:anim>
                                    <p:anim calcmode="lin" valueType="num">
                                      <p:cBhvr>
                                        <p:cTn dur="500" fill="hold" id="31"/>
                                        <p:tgtEl>
                                          <p:spTgt spid="21"/>
                                        </p:tgtEl>
                                        <p:attrNameLst>
                                          <p:attrName>ppt_h</p:attrName>
                                        </p:attrNameLst>
                                      </p:cBhvr>
                                      <p:tavLst>
                                        <p:tav tm="0">
                                          <p:val>
                                            <p:fltVal val="0"/>
                                          </p:val>
                                        </p:tav>
                                        <p:tav tm="100000">
                                          <p:val>
                                            <p:strVal val="#ppt_h"/>
                                          </p:val>
                                        </p:tav>
                                      </p:tavLst>
                                    </p:anim>
                                    <p:animEffect filter="fade" transition="in">
                                      <p:cBhvr>
                                        <p:cTn dur="500" id="32"/>
                                        <p:tgtEl>
                                          <p:spTgt spid="21"/>
                                        </p:tgtEl>
                                      </p:cBhvr>
                                    </p:animEffect>
                                  </p:childTnLst>
                                </p:cTn>
                              </p:par>
                              <p:par>
                                <p:cTn fill="hold" grpId="0" id="33" nodeType="withEffect" presetClass="entr" presetID="53" presetSubtype="0">
                                  <p:stCondLst>
                                    <p:cond delay="0"/>
                                  </p:stCondLst>
                                  <p:childTnLst>
                                    <p:set>
                                      <p:cBhvr>
                                        <p:cTn dur="1" fill="hold" id="34">
                                          <p:stCondLst>
                                            <p:cond delay="0"/>
                                          </p:stCondLst>
                                        </p:cTn>
                                        <p:tgtEl>
                                          <p:spTgt spid="25"/>
                                        </p:tgtEl>
                                        <p:attrNameLst>
                                          <p:attrName>style.visibility</p:attrName>
                                        </p:attrNameLst>
                                      </p:cBhvr>
                                      <p:to>
                                        <p:strVal val="visible"/>
                                      </p:to>
                                    </p:set>
                                    <p:anim calcmode="lin" valueType="num">
                                      <p:cBhvr>
                                        <p:cTn dur="500" fill="hold" id="35"/>
                                        <p:tgtEl>
                                          <p:spTgt spid="25"/>
                                        </p:tgtEl>
                                        <p:attrNameLst>
                                          <p:attrName>ppt_w</p:attrName>
                                        </p:attrNameLst>
                                      </p:cBhvr>
                                      <p:tavLst>
                                        <p:tav tm="0">
                                          <p:val>
                                            <p:fltVal val="0"/>
                                          </p:val>
                                        </p:tav>
                                        <p:tav tm="100000">
                                          <p:val>
                                            <p:strVal val="#ppt_w"/>
                                          </p:val>
                                        </p:tav>
                                      </p:tavLst>
                                    </p:anim>
                                    <p:anim calcmode="lin" valueType="num">
                                      <p:cBhvr>
                                        <p:cTn dur="500" fill="hold" id="36"/>
                                        <p:tgtEl>
                                          <p:spTgt spid="25"/>
                                        </p:tgtEl>
                                        <p:attrNameLst>
                                          <p:attrName>ppt_h</p:attrName>
                                        </p:attrNameLst>
                                      </p:cBhvr>
                                      <p:tavLst>
                                        <p:tav tm="0">
                                          <p:val>
                                            <p:fltVal val="0"/>
                                          </p:val>
                                        </p:tav>
                                        <p:tav tm="100000">
                                          <p:val>
                                            <p:strVal val="#ppt_h"/>
                                          </p:val>
                                        </p:tav>
                                      </p:tavLst>
                                    </p:anim>
                                    <p:animEffect filter="fade" transition="in">
                                      <p:cBhvr>
                                        <p:cTn dur="500" id="37"/>
                                        <p:tgtEl>
                                          <p:spTgt spid="25"/>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22" presetSubtype="8">
                                  <p:stCondLst>
                                    <p:cond delay="0"/>
                                  </p:stCondLst>
                                  <p:childTnLst>
                                    <p:set>
                                      <p:cBhvr>
                                        <p:cTn dur="1" fill="hold" id="41">
                                          <p:stCondLst>
                                            <p:cond delay="0"/>
                                          </p:stCondLst>
                                        </p:cTn>
                                        <p:tgtEl>
                                          <p:spTgt spid="23"/>
                                        </p:tgtEl>
                                        <p:attrNameLst>
                                          <p:attrName>style.visibility</p:attrName>
                                        </p:attrNameLst>
                                      </p:cBhvr>
                                      <p:to>
                                        <p:strVal val="visible"/>
                                      </p:to>
                                    </p:set>
                                    <p:animEffect filter="wipe(left)" transition="in">
                                      <p:cBhvr>
                                        <p:cTn dur="1000" id="42"/>
                                        <p:tgtEl>
                                          <p:spTgt spid="23"/>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22" presetSubtype="4">
                                  <p:stCondLst>
                                    <p:cond delay="0"/>
                                  </p:stCondLst>
                                  <p:childTnLst>
                                    <p:set>
                                      <p:cBhvr>
                                        <p:cTn dur="1" fill="hold" id="46">
                                          <p:stCondLst>
                                            <p:cond delay="0"/>
                                          </p:stCondLst>
                                        </p:cTn>
                                        <p:tgtEl>
                                          <p:spTgt spid="5"/>
                                        </p:tgtEl>
                                        <p:attrNameLst>
                                          <p:attrName>style.visibility</p:attrName>
                                        </p:attrNameLst>
                                      </p:cBhvr>
                                      <p:to>
                                        <p:strVal val="visible"/>
                                      </p:to>
                                    </p:set>
                                    <p:animEffect filter="wipe(down)" transition="in">
                                      <p:cBhvr>
                                        <p:cTn dur="500" id="47"/>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1"/>
      <p:bldP grpId="0" spid="23"/>
      <p:bldP grpId="0" spid="2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ïś1ïḋé">
            <a:extLst>
              <a:ext uri="{FF2B5EF4-FFF2-40B4-BE49-F238E27FC236}">
                <a16:creationId xmlns:a16="http://schemas.microsoft.com/office/drawing/2014/main" id="{2482945A-0919-4AE6-8F5B-C33BE678A732}"/>
              </a:ext>
            </a:extLst>
          </p:cNvPr>
          <p:cNvSpPr txBox="1"/>
          <p:nvPr/>
        </p:nvSpPr>
        <p:spPr bwMode="auto">
          <a:xfrm>
            <a:off x="786653" y="1384998"/>
            <a:ext cx="2059223" cy="496852"/>
          </a:xfrm>
          <a:prstGeom prst="rect">
            <a:avLst/>
          </a:prstGeom>
          <a:solidFill>
            <a:schemeClr val="accent1"/>
          </a:solidFill>
          <a:ln>
            <a:noFill/>
          </a:ln>
        </p:spPr>
        <p:txBody>
          <a:bodyPr anchor="ctr"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a:spcBef>
                <a:spcPct val="0"/>
              </a:spcBef>
            </a:pPr>
            <a:r>
              <a:rPr altLang="en-US" lang="zh-CN" spc="300" sz="1600">
                <a:solidFill>
                  <a:srgbClr val="FFFFFF"/>
                </a:solidFill>
                <a:cs typeface="+mn-ea"/>
                <a:sym typeface="+mn-lt"/>
              </a:rPr>
              <a:t>第一</a:t>
            </a:r>
          </a:p>
        </p:txBody>
      </p:sp>
      <p:sp>
        <p:nvSpPr>
          <p:cNvPr id="7" name="ïś1ïḋé">
            <a:extLst>
              <a:ext uri="{FF2B5EF4-FFF2-40B4-BE49-F238E27FC236}">
                <a16:creationId xmlns:a16="http://schemas.microsoft.com/office/drawing/2014/main" id="{2482945A-0919-4AE6-8F5B-C33BE678A732}"/>
              </a:ext>
            </a:extLst>
          </p:cNvPr>
          <p:cNvSpPr txBox="1"/>
          <p:nvPr/>
        </p:nvSpPr>
        <p:spPr bwMode="auto">
          <a:xfrm>
            <a:off x="3471467" y="1352550"/>
            <a:ext cx="2072941" cy="496852"/>
          </a:xfrm>
          <a:prstGeom prst="rect">
            <a:avLst/>
          </a:prstGeom>
          <a:solidFill>
            <a:schemeClr val="accent1"/>
          </a:solidFill>
          <a:ln>
            <a:noFill/>
          </a:ln>
        </p:spPr>
        <p:txBody>
          <a:bodyPr anchor="ctr"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a:spcBef>
                <a:spcPct val="0"/>
              </a:spcBef>
            </a:pPr>
            <a:r>
              <a:rPr altLang="en-US" lang="zh-CN" spc="300" sz="1600">
                <a:solidFill>
                  <a:srgbClr val="FFFFFF"/>
                </a:solidFill>
                <a:cs typeface="+mn-ea"/>
                <a:sym typeface="+mn-lt"/>
              </a:rPr>
              <a:t>第二</a:t>
            </a:r>
          </a:p>
        </p:txBody>
      </p:sp>
      <p:sp>
        <p:nvSpPr>
          <p:cNvPr id="10" name="ïś1ïḋé">
            <a:extLst>
              <a:ext uri="{FF2B5EF4-FFF2-40B4-BE49-F238E27FC236}">
                <a16:creationId xmlns:a16="http://schemas.microsoft.com/office/drawing/2014/main" id="{2482945A-0919-4AE6-8F5B-C33BE678A732}"/>
              </a:ext>
            </a:extLst>
          </p:cNvPr>
          <p:cNvSpPr txBox="1"/>
          <p:nvPr/>
        </p:nvSpPr>
        <p:spPr bwMode="auto">
          <a:xfrm>
            <a:off x="6196189" y="1384998"/>
            <a:ext cx="2059223" cy="496852"/>
          </a:xfrm>
          <a:prstGeom prst="rect">
            <a:avLst/>
          </a:prstGeom>
          <a:solidFill>
            <a:schemeClr val="accent1"/>
          </a:solidFill>
          <a:ln>
            <a:noFill/>
          </a:ln>
        </p:spPr>
        <p:txBody>
          <a:bodyPr anchor="ctr"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a:spcBef>
                <a:spcPct val="0"/>
              </a:spcBef>
            </a:pPr>
            <a:r>
              <a:rPr altLang="en-US" lang="zh-CN" spc="300" sz="1600">
                <a:solidFill>
                  <a:srgbClr val="FFFFFF"/>
                </a:solidFill>
                <a:cs typeface="+mn-ea"/>
                <a:sym typeface="+mn-lt"/>
              </a:rPr>
              <a:t>第三</a:t>
            </a:r>
          </a:p>
        </p:txBody>
      </p:sp>
      <p:sp>
        <p:nvSpPr>
          <p:cNvPr id="14" name="ïṣliḓé"/>
          <p:cNvSpPr/>
          <p:nvPr/>
        </p:nvSpPr>
        <p:spPr>
          <a:xfrm>
            <a:off x="786652" y="4002041"/>
            <a:ext cx="7486665"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lgn="ctr">
              <a:spcBef>
                <a:spcPct val="0"/>
              </a:spcBef>
            </a:pPr>
            <a:r>
              <a:rPr altLang="en-US" lang="zh-CN" sz="1600">
                <a:solidFill>
                  <a:schemeClr val="bg1"/>
                </a:solidFill>
                <a:cs typeface="+mn-ea"/>
                <a:sym typeface="+mn-lt"/>
              </a:rPr>
              <a:t>正确认识开展扫黑除恶专项斗争的背景、形势，坚决杜绝共产党员涉黑涉恶</a:t>
            </a:r>
          </a:p>
        </p:txBody>
      </p:sp>
      <p:grpSp>
        <p:nvGrpSpPr>
          <p:cNvPr id="18" name="组合 17"/>
          <p:cNvGrpSpPr/>
          <p:nvPr/>
        </p:nvGrpSpPr>
        <p:grpSpPr>
          <a:xfrm>
            <a:off x="786652" y="1994598"/>
            <a:ext cx="7578413" cy="1973950"/>
            <a:chOff x="786652" y="2038350"/>
            <a:chExt cx="7578413" cy="1973950"/>
          </a:xfrm>
        </p:grpSpPr>
        <p:sp>
          <p:nvSpPr>
            <p:cNvPr id="6" name="文本框 5"/>
            <p:cNvSpPr txBox="1"/>
            <p:nvPr/>
          </p:nvSpPr>
          <p:spPr>
            <a:xfrm>
              <a:off x="1016923" y="2526891"/>
              <a:ext cx="1574540" cy="579120"/>
            </a:xfrm>
            <a:prstGeom prst="rect">
              <a:avLst/>
            </a:prstGeom>
            <a:noFill/>
            <a:effectLst/>
          </p:spPr>
          <p:txBody>
            <a:bodyPr rtlCol="0" wrap="square">
              <a:spAutoFit/>
            </a:bodyPr>
            <a:lstStyle/>
            <a:p>
              <a:pPr algn="ctr"/>
              <a:r>
                <a:rPr altLang="en-US" lang="zh-CN" sz="1600">
                  <a:solidFill>
                    <a:schemeClr val="tx2"/>
                  </a:solidFill>
                  <a:cs typeface="+mn-ea"/>
                  <a:sym typeface="+mn-lt"/>
                </a:rPr>
                <a:t>这次扫黑除恶斗争非同寻常</a:t>
              </a:r>
            </a:p>
          </p:txBody>
        </p:sp>
        <p:sp>
          <p:nvSpPr>
            <p:cNvPr id="9" name="文本框 8"/>
            <p:cNvSpPr txBox="1"/>
            <p:nvPr/>
          </p:nvSpPr>
          <p:spPr>
            <a:xfrm>
              <a:off x="3703015" y="2465335"/>
              <a:ext cx="1611896" cy="822960"/>
            </a:xfrm>
            <a:prstGeom prst="rect">
              <a:avLst/>
            </a:prstGeom>
            <a:noFill/>
            <a:effectLst/>
          </p:spPr>
          <p:txBody>
            <a:bodyPr rtlCol="0" wrap="square">
              <a:spAutoFit/>
            </a:bodyPr>
            <a:lstStyle/>
            <a:p>
              <a:pPr algn="ctr"/>
              <a:r>
                <a:rPr altLang="en-US" lang="zh-CN" sz="1600">
                  <a:solidFill>
                    <a:schemeClr val="tx2"/>
                  </a:solidFill>
                  <a:cs typeface="+mn-ea"/>
                  <a:sym typeface="+mn-lt"/>
                </a:rPr>
                <a:t>共产党员要正确看待这次扫黑除恶斗争</a:t>
              </a:r>
            </a:p>
          </p:txBody>
        </p:sp>
        <p:sp>
          <p:nvSpPr>
            <p:cNvPr id="11" name="í$1ïdê"/>
            <p:cNvSpPr/>
            <p:nvPr/>
          </p:nvSpPr>
          <p:spPr bwMode="auto">
            <a:xfrm>
              <a:off x="6062396" y="2195132"/>
              <a:ext cx="2302669" cy="1817168"/>
            </a:xfrm>
            <a:custGeom>
              <a:gdLst>
                <a:gd fmla="*/ 559 w 1046" name="T0"/>
                <a:gd fmla="*/ 39 h 650" name="T1"/>
                <a:gd fmla="*/ 523 w 1046" name="T2"/>
                <a:gd fmla="*/ 0 h 650" name="T3"/>
                <a:gd fmla="*/ 487 w 1046" name="T4"/>
                <a:gd fmla="*/ 39 h 650" name="T5"/>
                <a:gd fmla="*/ 0 w 1046" name="T6"/>
                <a:gd fmla="*/ 39 h 650" name="T7"/>
                <a:gd fmla="*/ 0 w 1046" name="T8"/>
                <a:gd fmla="*/ 650 h 650" name="T9"/>
                <a:gd fmla="*/ 523 w 1046" name="T10"/>
                <a:gd fmla="*/ 609 h 650" name="T11"/>
                <a:gd fmla="*/ 1046 w 1046" name="T12"/>
                <a:gd fmla="*/ 650 h 650" name="T13"/>
                <a:gd fmla="*/ 1046 w 1046" name="T14"/>
                <a:gd fmla="*/ 39 h 650" name="T15"/>
                <a:gd fmla="*/ 559 w 1046" name="T16"/>
                <a:gd fmla="*/ 39 h 65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50" w="1046">
                  <a:moveTo>
                    <a:pt x="559" y="39"/>
                  </a:moveTo>
                  <a:cubicBezTo>
                    <a:pt x="523" y="0"/>
                    <a:pt x="523" y="0"/>
                    <a:pt x="523" y="0"/>
                  </a:cubicBezTo>
                  <a:cubicBezTo>
                    <a:pt x="487" y="39"/>
                    <a:pt x="487" y="39"/>
                    <a:pt x="487" y="39"/>
                  </a:cubicBezTo>
                  <a:cubicBezTo>
                    <a:pt x="0" y="39"/>
                    <a:pt x="0" y="39"/>
                    <a:pt x="0" y="39"/>
                  </a:cubicBezTo>
                  <a:cubicBezTo>
                    <a:pt x="0" y="650"/>
                    <a:pt x="0" y="650"/>
                    <a:pt x="0" y="650"/>
                  </a:cubicBezTo>
                  <a:cubicBezTo>
                    <a:pt x="142" y="625"/>
                    <a:pt x="324" y="609"/>
                    <a:pt x="523" y="609"/>
                  </a:cubicBezTo>
                  <a:cubicBezTo>
                    <a:pt x="722" y="609"/>
                    <a:pt x="904" y="625"/>
                    <a:pt x="1046" y="650"/>
                  </a:cubicBezTo>
                  <a:cubicBezTo>
                    <a:pt x="1046" y="39"/>
                    <a:pt x="1046" y="39"/>
                    <a:pt x="1046" y="39"/>
                  </a:cubicBezTo>
                  <a:lnTo>
                    <a:pt x="559" y="39"/>
                  </a:lnTo>
                  <a:close/>
                </a:path>
              </a:pathLst>
            </a:custGeom>
            <a:noFill/>
            <a:ln algn="ctr" cap="flat" cmpd="sng" w="12700">
              <a:noFill/>
              <a:prstDash val="solid"/>
              <a:miter lim="800000"/>
            </a:ln>
            <a:effectLst>
              <a:outerShdw algn="ctr" rotWithShape="0" sx="103000" sy="103000">
                <a:prstClr val="black">
                  <a:alpha val="8000"/>
                </a:prstClr>
              </a:outerShdw>
            </a:effectLst>
          </p:spPr>
          <p:txBody>
            <a:bodyPr anchor="ctr" bIns="45720" lIns="91440" rIns="91440" rtlCol="0" tIns="45720" wrap="square">
              <a:normAutofit/>
            </a:bodyPr>
            <a:lstStyle/>
            <a:p>
              <a:pPr algn="ctr" defTabSz="914378">
                <a:defRPr/>
              </a:pPr>
              <a:endParaRPr kern="0" lang="en-US" spc="300" sz="1400">
                <a:solidFill>
                  <a:srgbClr val="FFFFFF"/>
                </a:solidFill>
                <a:cs typeface="+mn-ea"/>
                <a:sym typeface="+mn-lt"/>
              </a:endParaRPr>
            </a:p>
          </p:txBody>
        </p:sp>
        <p:sp>
          <p:nvSpPr>
            <p:cNvPr id="12" name="文本框 11"/>
            <p:cNvSpPr txBox="1"/>
            <p:nvPr/>
          </p:nvSpPr>
          <p:spPr>
            <a:xfrm>
              <a:off x="6426460" y="2445727"/>
              <a:ext cx="1574540" cy="1066800"/>
            </a:xfrm>
            <a:prstGeom prst="rect">
              <a:avLst/>
            </a:prstGeom>
            <a:noFill/>
            <a:effectLst/>
          </p:spPr>
          <p:txBody>
            <a:bodyPr rtlCol="0" wrap="square">
              <a:spAutoFit/>
            </a:bodyPr>
            <a:lstStyle/>
            <a:p>
              <a:pPr algn="ctr"/>
              <a:r>
                <a:rPr altLang="en-US" lang="zh-CN" sz="1600">
                  <a:solidFill>
                    <a:schemeClr val="tx2"/>
                  </a:solidFill>
                  <a:cs typeface="+mn-ea"/>
                  <a:sym typeface="+mn-lt"/>
                </a:rPr>
                <a:t>作为共产党员要立足实际直面这次扫黑除恶斗争</a:t>
              </a:r>
            </a:p>
          </p:txBody>
        </p:sp>
        <p:sp>
          <p:nvSpPr>
            <p:cNvPr id="15" name="矩形 14"/>
            <p:cNvSpPr/>
            <p:nvPr/>
          </p:nvSpPr>
          <p:spPr>
            <a:xfrm>
              <a:off x="786652" y="2064727"/>
              <a:ext cx="2077128" cy="177081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3467280" y="2046514"/>
              <a:ext cx="2077128" cy="177081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6196189" y="2038350"/>
              <a:ext cx="2077128" cy="177081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84291411"/>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ppt_w</p:attrName>
                                        </p:attrNameLst>
                                      </p:cBhvr>
                                      <p:tavLst>
                                        <p:tav tm="0">
                                          <p:val>
                                            <p:fltVal val="0"/>
                                          </p:val>
                                        </p:tav>
                                        <p:tav tm="100000">
                                          <p:val>
                                            <p:strVal val="#ppt_w"/>
                                          </p:val>
                                        </p:tav>
                                      </p:tavLst>
                                    </p:anim>
                                    <p:anim calcmode="lin" valueType="num">
                                      <p:cBhvr>
                                        <p:cTn dur="500" fill="hold" id="13"/>
                                        <p:tgtEl>
                                          <p:spTgt spid="7"/>
                                        </p:tgtEl>
                                        <p:attrNameLst>
                                          <p:attrName>ppt_h</p:attrName>
                                        </p:attrNameLst>
                                      </p:cBhvr>
                                      <p:tavLst>
                                        <p:tav tm="0">
                                          <p:val>
                                            <p:fltVal val="0"/>
                                          </p:val>
                                        </p:tav>
                                        <p:tav tm="100000">
                                          <p:val>
                                            <p:strVal val="#ppt_h"/>
                                          </p:val>
                                        </p:tav>
                                      </p:tavLst>
                                    </p:anim>
                                    <p:animEffect filter="fade" transition="in">
                                      <p:cBhvr>
                                        <p:cTn dur="500" id="14"/>
                                        <p:tgtEl>
                                          <p:spTgt spid="7"/>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10"/>
                                        </p:tgtEl>
                                        <p:attrNameLst>
                                          <p:attrName>style.visibility</p:attrName>
                                        </p:attrNameLst>
                                      </p:cBhvr>
                                      <p:to>
                                        <p:strVal val="visible"/>
                                      </p:to>
                                    </p:set>
                                    <p:anim calcmode="lin" valueType="num">
                                      <p:cBhvr>
                                        <p:cTn dur="500" fill="hold" id="17"/>
                                        <p:tgtEl>
                                          <p:spTgt spid="10"/>
                                        </p:tgtEl>
                                        <p:attrNameLst>
                                          <p:attrName>ppt_w</p:attrName>
                                        </p:attrNameLst>
                                      </p:cBhvr>
                                      <p:tavLst>
                                        <p:tav tm="0">
                                          <p:val>
                                            <p:fltVal val="0"/>
                                          </p:val>
                                        </p:tav>
                                        <p:tav tm="100000">
                                          <p:val>
                                            <p:strVal val="#ppt_w"/>
                                          </p:val>
                                        </p:tav>
                                      </p:tavLst>
                                    </p:anim>
                                    <p:anim calcmode="lin" valueType="num">
                                      <p:cBhvr>
                                        <p:cTn dur="500" fill="hold" id="18"/>
                                        <p:tgtEl>
                                          <p:spTgt spid="10"/>
                                        </p:tgtEl>
                                        <p:attrNameLst>
                                          <p:attrName>ppt_h</p:attrName>
                                        </p:attrNameLst>
                                      </p:cBhvr>
                                      <p:tavLst>
                                        <p:tav tm="0">
                                          <p:val>
                                            <p:fltVal val="0"/>
                                          </p:val>
                                        </p:tav>
                                        <p:tav tm="100000">
                                          <p:val>
                                            <p:strVal val="#ppt_h"/>
                                          </p:val>
                                        </p:tav>
                                      </p:tavLst>
                                    </p:anim>
                                    <p:animEffect filter="fade" transition="in">
                                      <p:cBhvr>
                                        <p:cTn dur="500" id="19"/>
                                        <p:tgtEl>
                                          <p:spTgt spid="10"/>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18"/>
                                        </p:tgtEl>
                                        <p:attrNameLst>
                                          <p:attrName>style.visibility</p:attrName>
                                        </p:attrNameLst>
                                      </p:cBhvr>
                                      <p:to>
                                        <p:strVal val="visible"/>
                                      </p:to>
                                    </p:set>
                                    <p:anim calcmode="lin" valueType="num">
                                      <p:cBhvr additive="base">
                                        <p:cTn dur="500" fill="hold" id="24"/>
                                        <p:tgtEl>
                                          <p:spTgt spid="18"/>
                                        </p:tgtEl>
                                        <p:attrNameLst>
                                          <p:attrName>ppt_x</p:attrName>
                                        </p:attrNameLst>
                                      </p:cBhvr>
                                      <p:tavLst>
                                        <p:tav tm="0">
                                          <p:val>
                                            <p:strVal val="#ppt_x"/>
                                          </p:val>
                                        </p:tav>
                                        <p:tav tm="100000">
                                          <p:val>
                                            <p:strVal val="#ppt_x"/>
                                          </p:val>
                                        </p:tav>
                                      </p:tavLst>
                                    </p:anim>
                                    <p:anim calcmode="lin" valueType="num">
                                      <p:cBhvr additive="base">
                                        <p:cTn dur="500" fill="hold" id="25"/>
                                        <p:tgtEl>
                                          <p:spTgt spid="18"/>
                                        </p:tgtEl>
                                        <p:attrNameLst>
                                          <p:attrName>ppt_y</p:attrName>
                                        </p:attrNameLst>
                                      </p:cBhvr>
                                      <p:tavLst>
                                        <p:tav tm="0">
                                          <p:val>
                                            <p:strVal val="1+#ppt_h/2"/>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16" presetSubtype="21">
                                  <p:stCondLst>
                                    <p:cond delay="0"/>
                                  </p:stCondLst>
                                  <p:childTnLst>
                                    <p:set>
                                      <p:cBhvr>
                                        <p:cTn dur="1" fill="hold" id="29">
                                          <p:stCondLst>
                                            <p:cond delay="0"/>
                                          </p:stCondLst>
                                        </p:cTn>
                                        <p:tgtEl>
                                          <p:spTgt spid="14"/>
                                        </p:tgtEl>
                                        <p:attrNameLst>
                                          <p:attrName>style.visibility</p:attrName>
                                        </p:attrNameLst>
                                      </p:cBhvr>
                                      <p:to>
                                        <p:strVal val="visible"/>
                                      </p:to>
                                    </p:set>
                                    <p:animEffect filter="barn(inVertical)" transition="in">
                                      <p:cBhvr>
                                        <p:cTn dur="500" id="30"/>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7"/>
      <p:bldP grpId="0" spid="10"/>
      <p:bldP grpId="0" spid="1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圆角矩形 15"/>
          <p:cNvSpPr/>
          <p:nvPr/>
        </p:nvSpPr>
        <p:spPr>
          <a:xfrm>
            <a:off x="457200" y="1729074"/>
            <a:ext cx="8434253" cy="708885"/>
          </a:xfrm>
          <a:prstGeom prst="roundRect">
            <a:avLst>
              <a:gd fmla="val 512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17" name="TextBox 13"/>
          <p:cNvSpPr txBox="1"/>
          <p:nvPr/>
        </p:nvSpPr>
        <p:spPr>
          <a:xfrm>
            <a:off x="577359" y="1962150"/>
            <a:ext cx="8226842" cy="426720"/>
          </a:xfrm>
          <a:prstGeom prst="rect">
            <a:avLst/>
          </a:prstGeom>
          <a:noFill/>
        </p:spPr>
        <p:txBody>
          <a:bodyPr rtlCol="0" wrap="square">
            <a:spAutoFit/>
          </a:bodyPr>
          <a:lstStyle/>
          <a:p>
            <a:r>
              <a:rPr altLang="en-US" lang="zh-CN" sz="1100">
                <a:solidFill>
                  <a:schemeClr val="tx2"/>
                </a:solidFill>
                <a:cs typeface="+mn-ea"/>
                <a:sym typeface="+mn-lt"/>
              </a:rPr>
              <a:t>自2018年1月23日开始，至2020年底结束，为期三年。第一年是严态势，营造人人喊打的氛围；第二年是攻案件，提升群众的满意度；第三年，也就是今年要建机制，取得压倒性的胜利。</a:t>
            </a:r>
          </a:p>
        </p:txBody>
      </p:sp>
      <p:sp>
        <p:nvSpPr>
          <p:cNvPr id="18" name="ï$1îḓe">
            <a:extLst>
              <a:ext uri="{FF2B5EF4-FFF2-40B4-BE49-F238E27FC236}">
                <a16:creationId xmlns:a16="http://schemas.microsoft.com/office/drawing/2014/main" id="{1085CFF8-AE77-445A-8DC0-1F7D275CF409}"/>
              </a:ext>
            </a:extLst>
          </p:cNvPr>
          <p:cNvSpPr txBox="1"/>
          <p:nvPr/>
        </p:nvSpPr>
        <p:spPr bwMode="auto">
          <a:xfrm>
            <a:off x="2390501" y="1581150"/>
            <a:ext cx="4490697" cy="361014"/>
          </a:xfrm>
          <a:prstGeom prst="roundRect">
            <a:avLst>
              <a:gd fmla="val 0" name="adj"/>
            </a:avLst>
          </a:prstGeom>
          <a:solidFill>
            <a:schemeClr val="accent1"/>
          </a:solidFill>
          <a:ln>
            <a:noFill/>
          </a:ln>
        </p:spPr>
        <p:txBody>
          <a:bodyPr anchor="ctr" bIns="45720" lIns="91440" rIns="91440" tIns="45720" wrap="square">
            <a:noAutofit/>
          </a:bodyPr>
          <a:lstStyle/>
          <a:p>
            <a:pPr algn="ctr" defTabSz="914378">
              <a:spcBef>
                <a:spcPct val="0"/>
              </a:spcBef>
            </a:pPr>
            <a:r>
              <a:rPr altLang="zh-CN" kern="0" lang="en-US" sz="1400">
                <a:solidFill>
                  <a:srgbClr val="FFFFFF"/>
                </a:solidFill>
                <a:cs typeface="+mn-ea"/>
                <a:sym typeface="+mn-lt"/>
              </a:rPr>
              <a:t>01、从时间上看，这次扫黑除恶斗争跨度长</a:t>
            </a:r>
          </a:p>
        </p:txBody>
      </p:sp>
      <p:sp>
        <p:nvSpPr>
          <p:cNvPr id="19" name="圆角矩形 18"/>
          <p:cNvSpPr/>
          <p:nvPr/>
        </p:nvSpPr>
        <p:spPr>
          <a:xfrm>
            <a:off x="457200" y="2719674"/>
            <a:ext cx="8434253" cy="594284"/>
          </a:xfrm>
          <a:prstGeom prst="roundRect">
            <a:avLst>
              <a:gd fmla="val 512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20" name="TextBox 13"/>
          <p:cNvSpPr txBox="1"/>
          <p:nvPr/>
        </p:nvSpPr>
        <p:spPr>
          <a:xfrm>
            <a:off x="577359" y="2882487"/>
            <a:ext cx="8226842" cy="342900"/>
          </a:xfrm>
          <a:prstGeom prst="rect">
            <a:avLst/>
          </a:prstGeom>
          <a:noFill/>
        </p:spPr>
        <p:txBody>
          <a:bodyPr rtlCol="0" wrap="square">
            <a:spAutoFit/>
          </a:bodyPr>
          <a:lstStyle/>
          <a:p>
            <a:pPr>
              <a:lnSpc>
                <a:spcPct val="150000"/>
              </a:lnSpc>
            </a:pPr>
            <a:r>
              <a:rPr altLang="en-US" lang="zh-CN" sz="1100">
                <a:solidFill>
                  <a:schemeClr val="tx2"/>
                </a:solidFill>
                <a:cs typeface="+mn-ea"/>
                <a:sym typeface="+mn-lt"/>
              </a:rPr>
              <a:t>中央明确重点打击十二种“黑恶势力”，整治内容非常集中。</a:t>
            </a:r>
          </a:p>
        </p:txBody>
      </p:sp>
      <p:sp>
        <p:nvSpPr>
          <p:cNvPr id="21" name="ï$1îḓe">
            <a:extLst>
              <a:ext uri="{FF2B5EF4-FFF2-40B4-BE49-F238E27FC236}">
                <a16:creationId xmlns:a16="http://schemas.microsoft.com/office/drawing/2014/main" id="{1085CFF8-AE77-445A-8DC0-1F7D275CF409}"/>
              </a:ext>
            </a:extLst>
          </p:cNvPr>
          <p:cNvSpPr txBox="1"/>
          <p:nvPr/>
        </p:nvSpPr>
        <p:spPr bwMode="auto">
          <a:xfrm>
            <a:off x="2390501" y="2571750"/>
            <a:ext cx="4490697" cy="361014"/>
          </a:xfrm>
          <a:prstGeom prst="roundRect">
            <a:avLst>
              <a:gd fmla="val 0" name="adj"/>
            </a:avLst>
          </a:prstGeom>
          <a:solidFill>
            <a:schemeClr val="accent1"/>
          </a:solidFill>
          <a:ln>
            <a:noFill/>
          </a:ln>
        </p:spPr>
        <p:txBody>
          <a:bodyPr anchor="ctr" bIns="45720" lIns="91440" rIns="91440" tIns="45720" wrap="square">
            <a:noAutofit/>
          </a:bodyPr>
          <a:lstStyle/>
          <a:p>
            <a:pPr algn="ctr" defTabSz="914378">
              <a:spcBef>
                <a:spcPct val="0"/>
              </a:spcBef>
            </a:pPr>
            <a:r>
              <a:rPr altLang="zh-CN" kern="0" lang="en-US" sz="1400">
                <a:solidFill>
                  <a:srgbClr val="FFFFFF"/>
                </a:solidFill>
                <a:cs typeface="+mn-ea"/>
                <a:sym typeface="+mn-lt"/>
              </a:rPr>
              <a:t>02、从内容上看，这次扫黑除恶斗争范围广</a:t>
            </a:r>
          </a:p>
        </p:txBody>
      </p:sp>
      <p:sp>
        <p:nvSpPr>
          <p:cNvPr id="22" name="圆角矩形 21"/>
          <p:cNvSpPr/>
          <p:nvPr/>
        </p:nvSpPr>
        <p:spPr>
          <a:xfrm>
            <a:off x="457200" y="3583864"/>
            <a:ext cx="8434253" cy="1045286"/>
          </a:xfrm>
          <a:prstGeom prst="roundRect">
            <a:avLst>
              <a:gd fmla="val 512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23" name="TextBox 13"/>
          <p:cNvSpPr txBox="1"/>
          <p:nvPr/>
        </p:nvSpPr>
        <p:spPr>
          <a:xfrm>
            <a:off x="577359" y="3714815"/>
            <a:ext cx="8226842" cy="811530"/>
          </a:xfrm>
          <a:prstGeom prst="rect">
            <a:avLst/>
          </a:prstGeom>
          <a:noFill/>
        </p:spPr>
        <p:txBody>
          <a:bodyPr rtlCol="0" wrap="square">
            <a:spAutoFit/>
          </a:bodyPr>
          <a:lstStyle/>
          <a:p>
            <a:pPr>
              <a:lnSpc>
                <a:spcPct val="150000"/>
              </a:lnSpc>
            </a:pPr>
            <a:r>
              <a:rPr altLang="zh-CN" lang="en-US" sz="1050">
                <a:solidFill>
                  <a:schemeClr val="tx2"/>
                </a:solidFill>
                <a:cs typeface="+mn-ea"/>
                <a:sym typeface="+mn-lt"/>
              </a:rPr>
              <a:t>1983年，全国开展了第一次大规模“严打”。2000年，中央首次提出开展全国性打击涉黑犯罪。2018年，以“中共中央、国务院”名义发出“扫黑除恶专项斗争”通知，这在历史上是第一次，过去扫黑除恶是中央政法委牵头、发文组织实施，这次是中央和国务院专门印发通知，整合中纪委、组织部、中央政法委等近30个部门联合办公，集党和国家之力进行专项斗争，规格至高，前所未有。</a:t>
            </a:r>
          </a:p>
        </p:txBody>
      </p:sp>
      <p:sp>
        <p:nvSpPr>
          <p:cNvPr id="24" name="ï$1îḓe">
            <a:extLst>
              <a:ext uri="{FF2B5EF4-FFF2-40B4-BE49-F238E27FC236}">
                <a16:creationId xmlns:a16="http://schemas.microsoft.com/office/drawing/2014/main" id="{1085CFF8-AE77-445A-8DC0-1F7D275CF409}"/>
              </a:ext>
            </a:extLst>
          </p:cNvPr>
          <p:cNvSpPr txBox="1"/>
          <p:nvPr/>
        </p:nvSpPr>
        <p:spPr bwMode="auto">
          <a:xfrm>
            <a:off x="2390501" y="3435939"/>
            <a:ext cx="4490697" cy="361014"/>
          </a:xfrm>
          <a:prstGeom prst="roundRect">
            <a:avLst>
              <a:gd fmla="val 0" name="adj"/>
            </a:avLst>
          </a:prstGeom>
          <a:solidFill>
            <a:schemeClr val="accent1"/>
          </a:solidFill>
          <a:ln>
            <a:noFill/>
          </a:ln>
        </p:spPr>
        <p:txBody>
          <a:bodyPr anchor="ctr" bIns="45720" lIns="91440" rIns="91440" tIns="45720" wrap="square">
            <a:noAutofit/>
          </a:bodyPr>
          <a:lstStyle/>
          <a:p>
            <a:pPr algn="ctr" defTabSz="914378">
              <a:spcBef>
                <a:spcPct val="0"/>
              </a:spcBef>
            </a:pPr>
            <a:r>
              <a:rPr altLang="zh-CN" kern="0" lang="en-US" sz="1400">
                <a:solidFill>
                  <a:srgbClr val="FFFFFF"/>
                </a:solidFill>
                <a:cs typeface="+mn-ea"/>
                <a:sym typeface="+mn-lt"/>
              </a:rPr>
              <a:t>03、从规格上看，这次扫黑除恶斗争层次高</a:t>
            </a:r>
          </a:p>
        </p:txBody>
      </p:sp>
      <p:sp>
        <p:nvSpPr>
          <p:cNvPr id="27" name="ïṣliḓé"/>
          <p:cNvSpPr/>
          <p:nvPr/>
        </p:nvSpPr>
        <p:spPr>
          <a:xfrm>
            <a:off x="457369" y="1073993"/>
            <a:ext cx="8318531"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lgn="ctr">
              <a:spcBef>
                <a:spcPct val="0"/>
              </a:spcBef>
            </a:pPr>
            <a:r>
              <a:rPr altLang="en-US" lang="zh-CN" sz="1600">
                <a:solidFill>
                  <a:schemeClr val="bg1"/>
                </a:solidFill>
                <a:cs typeface="+mn-ea"/>
                <a:sym typeface="+mn-lt"/>
              </a:rPr>
              <a:t>这次扫黑除恶斗争非同寻常</a:t>
            </a:r>
          </a:p>
        </p:txBody>
      </p:sp>
    </p:spTree>
    <p:extLst>
      <p:ext uri="{BB962C8B-B14F-4D97-AF65-F5344CB8AC3E}">
        <p14:creationId val="119803389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27"/>
                                        </p:tgtEl>
                                        <p:attrNameLst>
                                          <p:attrName>style.visibility</p:attrName>
                                        </p:attrNameLst>
                                      </p:cBhvr>
                                      <p:to>
                                        <p:strVal val="visible"/>
                                      </p:to>
                                    </p:set>
                                    <p:animEffect filter="barn(inVertical)" transition="in">
                                      <p:cBhvr>
                                        <p:cTn dur="500" id="7"/>
                                        <p:tgtEl>
                                          <p:spTgt spid="2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18"/>
                                        </p:tgtEl>
                                        <p:attrNameLst>
                                          <p:attrName>style.visibility</p:attrName>
                                        </p:attrNameLst>
                                      </p:cBhvr>
                                      <p:to>
                                        <p:strVal val="visible"/>
                                      </p:to>
                                    </p:set>
                                    <p:anim calcmode="lin" valueType="num">
                                      <p:cBhvr>
                                        <p:cTn dur="500" fill="hold" id="12"/>
                                        <p:tgtEl>
                                          <p:spTgt spid="18"/>
                                        </p:tgtEl>
                                        <p:attrNameLst>
                                          <p:attrName>ppt_w</p:attrName>
                                        </p:attrNameLst>
                                      </p:cBhvr>
                                      <p:tavLst>
                                        <p:tav tm="0">
                                          <p:val>
                                            <p:fltVal val="0"/>
                                          </p:val>
                                        </p:tav>
                                        <p:tav tm="100000">
                                          <p:val>
                                            <p:strVal val="#ppt_w"/>
                                          </p:val>
                                        </p:tav>
                                      </p:tavLst>
                                    </p:anim>
                                    <p:anim calcmode="lin" valueType="num">
                                      <p:cBhvr>
                                        <p:cTn dur="500" fill="hold" id="13"/>
                                        <p:tgtEl>
                                          <p:spTgt spid="18"/>
                                        </p:tgtEl>
                                        <p:attrNameLst>
                                          <p:attrName>ppt_h</p:attrName>
                                        </p:attrNameLst>
                                      </p:cBhvr>
                                      <p:tavLst>
                                        <p:tav tm="0">
                                          <p:val>
                                            <p:fltVal val="0"/>
                                          </p:val>
                                        </p:tav>
                                        <p:tav tm="100000">
                                          <p:val>
                                            <p:strVal val="#ppt_h"/>
                                          </p:val>
                                        </p:tav>
                                      </p:tavLst>
                                    </p:anim>
                                    <p:animEffect filter="fade" transition="in">
                                      <p:cBhvr>
                                        <p:cTn dur="500" id="14"/>
                                        <p:tgtEl>
                                          <p:spTgt spid="18"/>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1"/>
                                        </p:tgtEl>
                                        <p:attrNameLst>
                                          <p:attrName>style.visibility</p:attrName>
                                        </p:attrNameLst>
                                      </p:cBhvr>
                                      <p:to>
                                        <p:strVal val="visible"/>
                                      </p:to>
                                    </p:set>
                                    <p:anim calcmode="lin" valueType="num">
                                      <p:cBhvr>
                                        <p:cTn dur="500" fill="hold" id="17"/>
                                        <p:tgtEl>
                                          <p:spTgt spid="21"/>
                                        </p:tgtEl>
                                        <p:attrNameLst>
                                          <p:attrName>ppt_w</p:attrName>
                                        </p:attrNameLst>
                                      </p:cBhvr>
                                      <p:tavLst>
                                        <p:tav tm="0">
                                          <p:val>
                                            <p:fltVal val="0"/>
                                          </p:val>
                                        </p:tav>
                                        <p:tav tm="100000">
                                          <p:val>
                                            <p:strVal val="#ppt_w"/>
                                          </p:val>
                                        </p:tav>
                                      </p:tavLst>
                                    </p:anim>
                                    <p:anim calcmode="lin" valueType="num">
                                      <p:cBhvr>
                                        <p:cTn dur="500" fill="hold" id="18"/>
                                        <p:tgtEl>
                                          <p:spTgt spid="21"/>
                                        </p:tgtEl>
                                        <p:attrNameLst>
                                          <p:attrName>ppt_h</p:attrName>
                                        </p:attrNameLst>
                                      </p:cBhvr>
                                      <p:tavLst>
                                        <p:tav tm="0">
                                          <p:val>
                                            <p:fltVal val="0"/>
                                          </p:val>
                                        </p:tav>
                                        <p:tav tm="100000">
                                          <p:val>
                                            <p:strVal val="#ppt_h"/>
                                          </p:val>
                                        </p:tav>
                                      </p:tavLst>
                                    </p:anim>
                                    <p:animEffect filter="fade" transition="in">
                                      <p:cBhvr>
                                        <p:cTn dur="500" id="19"/>
                                        <p:tgtEl>
                                          <p:spTgt spid="21"/>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24"/>
                                        </p:tgtEl>
                                        <p:attrNameLst>
                                          <p:attrName>style.visibility</p:attrName>
                                        </p:attrNameLst>
                                      </p:cBhvr>
                                      <p:to>
                                        <p:strVal val="visible"/>
                                      </p:to>
                                    </p:set>
                                    <p:anim calcmode="lin" valueType="num">
                                      <p:cBhvr>
                                        <p:cTn dur="500" fill="hold" id="22"/>
                                        <p:tgtEl>
                                          <p:spTgt spid="24"/>
                                        </p:tgtEl>
                                        <p:attrNameLst>
                                          <p:attrName>ppt_w</p:attrName>
                                        </p:attrNameLst>
                                      </p:cBhvr>
                                      <p:tavLst>
                                        <p:tav tm="0">
                                          <p:val>
                                            <p:fltVal val="0"/>
                                          </p:val>
                                        </p:tav>
                                        <p:tav tm="100000">
                                          <p:val>
                                            <p:strVal val="#ppt_w"/>
                                          </p:val>
                                        </p:tav>
                                      </p:tavLst>
                                    </p:anim>
                                    <p:anim calcmode="lin" valueType="num">
                                      <p:cBhvr>
                                        <p:cTn dur="500" fill="hold" id="23"/>
                                        <p:tgtEl>
                                          <p:spTgt spid="24"/>
                                        </p:tgtEl>
                                        <p:attrNameLst>
                                          <p:attrName>ppt_h</p:attrName>
                                        </p:attrNameLst>
                                      </p:cBhvr>
                                      <p:tavLst>
                                        <p:tav tm="0">
                                          <p:val>
                                            <p:fltVal val="0"/>
                                          </p:val>
                                        </p:tav>
                                        <p:tav tm="100000">
                                          <p:val>
                                            <p:strVal val="#ppt_h"/>
                                          </p:val>
                                        </p:tav>
                                      </p:tavLst>
                                    </p:anim>
                                    <p:animEffect filter="fade" transition="in">
                                      <p:cBhvr>
                                        <p:cTn dur="500" id="24"/>
                                        <p:tgtEl>
                                          <p:spTgt spid="24"/>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16" presetSubtype="21">
                                  <p:stCondLst>
                                    <p:cond delay="0"/>
                                  </p:stCondLst>
                                  <p:childTnLst>
                                    <p:set>
                                      <p:cBhvr>
                                        <p:cTn dur="1" fill="hold" id="28">
                                          <p:stCondLst>
                                            <p:cond delay="0"/>
                                          </p:stCondLst>
                                        </p:cTn>
                                        <p:tgtEl>
                                          <p:spTgt spid="17"/>
                                        </p:tgtEl>
                                        <p:attrNameLst>
                                          <p:attrName>style.visibility</p:attrName>
                                        </p:attrNameLst>
                                      </p:cBhvr>
                                      <p:to>
                                        <p:strVal val="visible"/>
                                      </p:to>
                                    </p:set>
                                    <p:animEffect filter="barn(inVertical)" transition="in">
                                      <p:cBhvr>
                                        <p:cTn dur="500" id="29"/>
                                        <p:tgtEl>
                                          <p:spTgt spid="17"/>
                                        </p:tgtEl>
                                      </p:cBhvr>
                                    </p:animEffect>
                                  </p:childTnLst>
                                </p:cTn>
                              </p:par>
                              <p:par>
                                <p:cTn fill="hold" grpId="0" id="30" nodeType="withEffect" presetClass="entr" presetID="16" presetSubtype="21">
                                  <p:stCondLst>
                                    <p:cond delay="0"/>
                                  </p:stCondLst>
                                  <p:childTnLst>
                                    <p:set>
                                      <p:cBhvr>
                                        <p:cTn dur="1" fill="hold" id="31">
                                          <p:stCondLst>
                                            <p:cond delay="0"/>
                                          </p:stCondLst>
                                        </p:cTn>
                                        <p:tgtEl>
                                          <p:spTgt spid="16"/>
                                        </p:tgtEl>
                                        <p:attrNameLst>
                                          <p:attrName>style.visibility</p:attrName>
                                        </p:attrNameLst>
                                      </p:cBhvr>
                                      <p:to>
                                        <p:strVal val="visible"/>
                                      </p:to>
                                    </p:set>
                                    <p:animEffect filter="barn(inVertical)" transition="in">
                                      <p:cBhvr>
                                        <p:cTn dur="500" id="32"/>
                                        <p:tgtEl>
                                          <p:spTgt spid="16"/>
                                        </p:tgtEl>
                                      </p:cBhvr>
                                    </p:animEffect>
                                  </p:childTnLst>
                                </p:cTn>
                              </p:par>
                              <p:par>
                                <p:cTn fill="hold" grpId="0" id="33" nodeType="withEffect" presetClass="entr" presetID="16" presetSubtype="21">
                                  <p:stCondLst>
                                    <p:cond delay="0"/>
                                  </p:stCondLst>
                                  <p:childTnLst>
                                    <p:set>
                                      <p:cBhvr>
                                        <p:cTn dur="1" fill="hold" id="34">
                                          <p:stCondLst>
                                            <p:cond delay="0"/>
                                          </p:stCondLst>
                                        </p:cTn>
                                        <p:tgtEl>
                                          <p:spTgt spid="19"/>
                                        </p:tgtEl>
                                        <p:attrNameLst>
                                          <p:attrName>style.visibility</p:attrName>
                                        </p:attrNameLst>
                                      </p:cBhvr>
                                      <p:to>
                                        <p:strVal val="visible"/>
                                      </p:to>
                                    </p:set>
                                    <p:animEffect filter="barn(inVertical)" transition="in">
                                      <p:cBhvr>
                                        <p:cTn dur="500" id="35"/>
                                        <p:tgtEl>
                                          <p:spTgt spid="19"/>
                                        </p:tgtEl>
                                      </p:cBhvr>
                                    </p:animEffect>
                                  </p:childTnLst>
                                </p:cTn>
                              </p:par>
                              <p:par>
                                <p:cTn fill="hold" grpId="0" id="36" nodeType="withEffect" presetClass="entr" presetID="16" presetSubtype="21">
                                  <p:stCondLst>
                                    <p:cond delay="0"/>
                                  </p:stCondLst>
                                  <p:childTnLst>
                                    <p:set>
                                      <p:cBhvr>
                                        <p:cTn dur="1" fill="hold" id="37">
                                          <p:stCondLst>
                                            <p:cond delay="0"/>
                                          </p:stCondLst>
                                        </p:cTn>
                                        <p:tgtEl>
                                          <p:spTgt spid="20"/>
                                        </p:tgtEl>
                                        <p:attrNameLst>
                                          <p:attrName>style.visibility</p:attrName>
                                        </p:attrNameLst>
                                      </p:cBhvr>
                                      <p:to>
                                        <p:strVal val="visible"/>
                                      </p:to>
                                    </p:set>
                                    <p:animEffect filter="barn(inVertical)" transition="in">
                                      <p:cBhvr>
                                        <p:cTn dur="500" id="38"/>
                                        <p:tgtEl>
                                          <p:spTgt spid="20"/>
                                        </p:tgtEl>
                                      </p:cBhvr>
                                    </p:animEffect>
                                  </p:childTnLst>
                                </p:cTn>
                              </p:par>
                              <p:par>
                                <p:cTn fill="hold" grpId="0" id="39" nodeType="withEffect" presetClass="entr" presetID="16" presetSubtype="21">
                                  <p:stCondLst>
                                    <p:cond delay="0"/>
                                  </p:stCondLst>
                                  <p:childTnLst>
                                    <p:set>
                                      <p:cBhvr>
                                        <p:cTn dur="1" fill="hold" id="40">
                                          <p:stCondLst>
                                            <p:cond delay="0"/>
                                          </p:stCondLst>
                                        </p:cTn>
                                        <p:tgtEl>
                                          <p:spTgt spid="22"/>
                                        </p:tgtEl>
                                        <p:attrNameLst>
                                          <p:attrName>style.visibility</p:attrName>
                                        </p:attrNameLst>
                                      </p:cBhvr>
                                      <p:to>
                                        <p:strVal val="visible"/>
                                      </p:to>
                                    </p:set>
                                    <p:animEffect filter="barn(inVertical)" transition="in">
                                      <p:cBhvr>
                                        <p:cTn dur="500" id="41"/>
                                        <p:tgtEl>
                                          <p:spTgt spid="22"/>
                                        </p:tgtEl>
                                      </p:cBhvr>
                                    </p:animEffect>
                                  </p:childTnLst>
                                </p:cTn>
                              </p:par>
                              <p:par>
                                <p:cTn fill="hold" grpId="0" id="42" nodeType="withEffect" presetClass="entr" presetID="16" presetSubtype="21">
                                  <p:stCondLst>
                                    <p:cond delay="0"/>
                                  </p:stCondLst>
                                  <p:childTnLst>
                                    <p:set>
                                      <p:cBhvr>
                                        <p:cTn dur="1" fill="hold" id="43">
                                          <p:stCondLst>
                                            <p:cond delay="0"/>
                                          </p:stCondLst>
                                        </p:cTn>
                                        <p:tgtEl>
                                          <p:spTgt spid="23"/>
                                        </p:tgtEl>
                                        <p:attrNameLst>
                                          <p:attrName>style.visibility</p:attrName>
                                        </p:attrNameLst>
                                      </p:cBhvr>
                                      <p:to>
                                        <p:strVal val="visible"/>
                                      </p:to>
                                    </p:set>
                                    <p:animEffect filter="barn(inVertical)" transition="in">
                                      <p:cBhvr>
                                        <p:cTn dur="500" id="44"/>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19"/>
      <p:bldP grpId="0" spid="20"/>
      <p:bldP grpId="0" spid="21"/>
      <p:bldP grpId="0" spid="22"/>
      <p:bldP grpId="0" spid="23"/>
      <p:bldP grpId="0" spid="24"/>
      <p:bldP grpId="0" spid="2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ïṣliḓé"/>
          <p:cNvSpPr/>
          <p:nvPr/>
        </p:nvSpPr>
        <p:spPr>
          <a:xfrm>
            <a:off x="457369" y="1073993"/>
            <a:ext cx="8318531"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lgn="ctr">
              <a:spcBef>
                <a:spcPct val="0"/>
              </a:spcBef>
            </a:pPr>
            <a:r>
              <a:rPr altLang="en-US" lang="zh-CN" sz="1600">
                <a:solidFill>
                  <a:schemeClr val="bg1"/>
                </a:solidFill>
                <a:cs typeface="+mn-ea"/>
                <a:sym typeface="+mn-lt"/>
              </a:rPr>
              <a:t>这次扫黑除恶斗争非同寻常</a:t>
            </a:r>
          </a:p>
        </p:txBody>
      </p:sp>
      <p:sp>
        <p:nvSpPr>
          <p:cNvPr id="21" name="圆角矩形 20"/>
          <p:cNvSpPr/>
          <p:nvPr/>
        </p:nvSpPr>
        <p:spPr>
          <a:xfrm>
            <a:off x="457200" y="1729074"/>
            <a:ext cx="8434253" cy="1223676"/>
          </a:xfrm>
          <a:prstGeom prst="roundRect">
            <a:avLst>
              <a:gd fmla="val 512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25" name="TextBox 13"/>
          <p:cNvSpPr txBox="1"/>
          <p:nvPr/>
        </p:nvSpPr>
        <p:spPr>
          <a:xfrm>
            <a:off x="577359" y="1964697"/>
            <a:ext cx="8226842" cy="923544"/>
          </a:xfrm>
          <a:prstGeom prst="rect">
            <a:avLst/>
          </a:prstGeom>
          <a:noFill/>
        </p:spPr>
        <p:txBody>
          <a:bodyPr rtlCol="0" wrap="square">
            <a:spAutoFit/>
          </a:bodyPr>
          <a:lstStyle/>
          <a:p>
            <a:pPr>
              <a:lnSpc>
                <a:spcPct val="130000"/>
              </a:lnSpc>
            </a:pPr>
            <a:r>
              <a:rPr altLang="en-US" lang="zh-CN" sz="1050">
                <a:solidFill>
                  <a:schemeClr val="tx2"/>
                </a:solidFill>
                <a:cs typeface="+mn-ea"/>
                <a:sym typeface="+mn-lt"/>
              </a:rPr>
              <a:t>从“打黑”变“扫黑”，虽然只是一字之差，但足见力度之大。过去“打黑”更多是从社会治安角度出发，强调点对点打击黑恶势力犯罪。这次“扫黑”是从夯实党的执政根基、巩固执政基础、加强基层政权建设、维护国家长治久安的角度，在更大范围内，更全面、更深入地扫除黑恶势力，不但要打击犯罪，还要打击违法行为。中央要求，对涉黑涉恶问题尤其是群众反映强烈的大案要案，要有坚决的态度，无论涉及谁，都要一查到底，特别是查清背后的“保护伞”坚决依法查办，毫不含糊，坚决依法严惩，打早打小，除恶务尽。</a:t>
            </a:r>
          </a:p>
        </p:txBody>
      </p:sp>
      <p:sp>
        <p:nvSpPr>
          <p:cNvPr id="26" name="ï$1îḓe">
            <a:extLst>
              <a:ext uri="{FF2B5EF4-FFF2-40B4-BE49-F238E27FC236}">
                <a16:creationId xmlns:a16="http://schemas.microsoft.com/office/drawing/2014/main" id="{1085CFF8-AE77-445A-8DC0-1F7D275CF409}"/>
              </a:ext>
            </a:extLst>
          </p:cNvPr>
          <p:cNvSpPr txBox="1"/>
          <p:nvPr/>
        </p:nvSpPr>
        <p:spPr bwMode="auto">
          <a:xfrm>
            <a:off x="2390501" y="1581150"/>
            <a:ext cx="4490697" cy="361014"/>
          </a:xfrm>
          <a:prstGeom prst="roundRect">
            <a:avLst>
              <a:gd fmla="val 0" name="adj"/>
            </a:avLst>
          </a:prstGeom>
          <a:solidFill>
            <a:schemeClr val="accent1"/>
          </a:solidFill>
          <a:ln>
            <a:noFill/>
          </a:ln>
        </p:spPr>
        <p:txBody>
          <a:bodyPr anchor="ctr" bIns="45720" lIns="91440" rIns="91440" tIns="45720" wrap="square">
            <a:noAutofit/>
          </a:bodyPr>
          <a:lstStyle/>
          <a:p>
            <a:pPr algn="ctr" defTabSz="914378">
              <a:spcBef>
                <a:spcPct val="0"/>
              </a:spcBef>
            </a:pPr>
            <a:r>
              <a:rPr altLang="zh-CN" kern="0" lang="en-US" sz="1400">
                <a:solidFill>
                  <a:srgbClr val="FFFFFF"/>
                </a:solidFill>
                <a:cs typeface="+mn-ea"/>
                <a:sym typeface="+mn-lt"/>
              </a:rPr>
              <a:t>04、从行动上看，这次扫黑除恶斗争力度大</a:t>
            </a:r>
          </a:p>
        </p:txBody>
      </p:sp>
      <p:sp>
        <p:nvSpPr>
          <p:cNvPr id="27" name="圆角矩形 26"/>
          <p:cNvSpPr/>
          <p:nvPr/>
        </p:nvSpPr>
        <p:spPr>
          <a:xfrm>
            <a:off x="457200" y="3272866"/>
            <a:ext cx="8434253" cy="1356284"/>
          </a:xfrm>
          <a:prstGeom prst="roundRect">
            <a:avLst>
              <a:gd fmla="val 512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28" name="TextBox 13"/>
          <p:cNvSpPr txBox="1"/>
          <p:nvPr/>
        </p:nvSpPr>
        <p:spPr>
          <a:xfrm>
            <a:off x="577359" y="3435679"/>
            <a:ext cx="8226842" cy="1097280"/>
          </a:xfrm>
          <a:prstGeom prst="rect">
            <a:avLst/>
          </a:prstGeom>
          <a:noFill/>
        </p:spPr>
        <p:txBody>
          <a:bodyPr rtlCol="0" wrap="square">
            <a:spAutoFit/>
          </a:bodyPr>
          <a:lstStyle/>
          <a:p>
            <a:pPr>
              <a:lnSpc>
                <a:spcPct val="150000"/>
              </a:lnSpc>
            </a:pPr>
            <a:r>
              <a:rPr altLang="en-US" lang="zh-CN" sz="1100">
                <a:solidFill>
                  <a:schemeClr val="tx2"/>
                </a:solidFill>
                <a:cs typeface="+mn-ea"/>
                <a:sym typeface="+mn-lt"/>
              </a:rPr>
              <a:t>这次扫黑除恶由过去的重社会治安，抓刑事案件，增强群众的安全感，转变为重点抓侵害群众切身利益的腐败问题和黑恶行为，增强群众的获得感，抓净化基层民主政治生态，优化社会环境，增强群众的幸福感。中央要求各级执法部门进一步明确政策法律界限，统一执法思想，加强协调配合，既坚持严厉打击各类黑恶势力违法犯罪，又坚持严格依法办案，确保办案质量和办案效率的统一，确保整治效果、法律效果和社会效果的统一。</a:t>
            </a:r>
          </a:p>
        </p:txBody>
      </p:sp>
      <p:sp>
        <p:nvSpPr>
          <p:cNvPr id="29" name="ï$1îḓe">
            <a:extLst>
              <a:ext uri="{FF2B5EF4-FFF2-40B4-BE49-F238E27FC236}">
                <a16:creationId xmlns:a16="http://schemas.microsoft.com/office/drawing/2014/main" id="{1085CFF8-AE77-445A-8DC0-1F7D275CF409}"/>
              </a:ext>
            </a:extLst>
          </p:cNvPr>
          <p:cNvSpPr txBox="1"/>
          <p:nvPr/>
        </p:nvSpPr>
        <p:spPr bwMode="auto">
          <a:xfrm>
            <a:off x="2390501" y="3124942"/>
            <a:ext cx="4490697" cy="361014"/>
          </a:xfrm>
          <a:prstGeom prst="roundRect">
            <a:avLst>
              <a:gd fmla="val 0" name="adj"/>
            </a:avLst>
          </a:prstGeom>
          <a:solidFill>
            <a:schemeClr val="accent1"/>
          </a:solidFill>
          <a:ln>
            <a:noFill/>
          </a:ln>
        </p:spPr>
        <p:txBody>
          <a:bodyPr anchor="ctr" bIns="45720" lIns="91440" rIns="91440" tIns="45720" wrap="square">
            <a:noAutofit/>
          </a:bodyPr>
          <a:lstStyle/>
          <a:p>
            <a:pPr algn="ctr" defTabSz="914378">
              <a:spcBef>
                <a:spcPct val="0"/>
              </a:spcBef>
            </a:pPr>
            <a:r>
              <a:rPr altLang="zh-CN" kern="0" lang="en-US" sz="1400">
                <a:solidFill>
                  <a:srgbClr val="FFFFFF"/>
                </a:solidFill>
                <a:cs typeface="+mn-ea"/>
                <a:sym typeface="+mn-lt"/>
              </a:rPr>
              <a:t>05、从标准上看，这次扫黑除恶斗争要求高</a:t>
            </a:r>
          </a:p>
        </p:txBody>
      </p:sp>
    </p:spTree>
    <p:extLst>
      <p:ext uri="{BB962C8B-B14F-4D97-AF65-F5344CB8AC3E}">
        <p14:creationId val="1877909121"/>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20"/>
                                        </p:tgtEl>
                                        <p:attrNameLst>
                                          <p:attrName>style.visibility</p:attrName>
                                        </p:attrNameLst>
                                      </p:cBhvr>
                                      <p:to>
                                        <p:strVal val="visible"/>
                                      </p:to>
                                    </p:set>
                                    <p:animEffect filter="barn(inVertical)" transition="in">
                                      <p:cBhvr>
                                        <p:cTn dur="500" id="7"/>
                                        <p:tgtEl>
                                          <p:spTgt spid="2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26"/>
                                        </p:tgtEl>
                                        <p:attrNameLst>
                                          <p:attrName>style.visibility</p:attrName>
                                        </p:attrNameLst>
                                      </p:cBhvr>
                                      <p:to>
                                        <p:strVal val="visible"/>
                                      </p:to>
                                    </p:set>
                                    <p:anim calcmode="lin" valueType="num">
                                      <p:cBhvr>
                                        <p:cTn dur="500" fill="hold" id="12"/>
                                        <p:tgtEl>
                                          <p:spTgt spid="26"/>
                                        </p:tgtEl>
                                        <p:attrNameLst>
                                          <p:attrName>ppt_w</p:attrName>
                                        </p:attrNameLst>
                                      </p:cBhvr>
                                      <p:tavLst>
                                        <p:tav tm="0">
                                          <p:val>
                                            <p:fltVal val="0"/>
                                          </p:val>
                                        </p:tav>
                                        <p:tav tm="100000">
                                          <p:val>
                                            <p:strVal val="#ppt_w"/>
                                          </p:val>
                                        </p:tav>
                                      </p:tavLst>
                                    </p:anim>
                                    <p:anim calcmode="lin" valueType="num">
                                      <p:cBhvr>
                                        <p:cTn dur="500" fill="hold" id="13"/>
                                        <p:tgtEl>
                                          <p:spTgt spid="26"/>
                                        </p:tgtEl>
                                        <p:attrNameLst>
                                          <p:attrName>ppt_h</p:attrName>
                                        </p:attrNameLst>
                                      </p:cBhvr>
                                      <p:tavLst>
                                        <p:tav tm="0">
                                          <p:val>
                                            <p:fltVal val="0"/>
                                          </p:val>
                                        </p:tav>
                                        <p:tav tm="100000">
                                          <p:val>
                                            <p:strVal val="#ppt_h"/>
                                          </p:val>
                                        </p:tav>
                                      </p:tavLst>
                                    </p:anim>
                                    <p:animEffect filter="fade" transition="in">
                                      <p:cBhvr>
                                        <p:cTn dur="500" id="14"/>
                                        <p:tgtEl>
                                          <p:spTgt spid="26"/>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9"/>
                                        </p:tgtEl>
                                        <p:attrNameLst>
                                          <p:attrName>style.visibility</p:attrName>
                                        </p:attrNameLst>
                                      </p:cBhvr>
                                      <p:to>
                                        <p:strVal val="visible"/>
                                      </p:to>
                                    </p:set>
                                    <p:anim calcmode="lin" valueType="num">
                                      <p:cBhvr>
                                        <p:cTn dur="500" fill="hold" id="17"/>
                                        <p:tgtEl>
                                          <p:spTgt spid="29"/>
                                        </p:tgtEl>
                                        <p:attrNameLst>
                                          <p:attrName>ppt_w</p:attrName>
                                        </p:attrNameLst>
                                      </p:cBhvr>
                                      <p:tavLst>
                                        <p:tav tm="0">
                                          <p:val>
                                            <p:fltVal val="0"/>
                                          </p:val>
                                        </p:tav>
                                        <p:tav tm="100000">
                                          <p:val>
                                            <p:strVal val="#ppt_w"/>
                                          </p:val>
                                        </p:tav>
                                      </p:tavLst>
                                    </p:anim>
                                    <p:anim calcmode="lin" valueType="num">
                                      <p:cBhvr>
                                        <p:cTn dur="500" fill="hold" id="18"/>
                                        <p:tgtEl>
                                          <p:spTgt spid="29"/>
                                        </p:tgtEl>
                                        <p:attrNameLst>
                                          <p:attrName>ppt_h</p:attrName>
                                        </p:attrNameLst>
                                      </p:cBhvr>
                                      <p:tavLst>
                                        <p:tav tm="0">
                                          <p:val>
                                            <p:fltVal val="0"/>
                                          </p:val>
                                        </p:tav>
                                        <p:tav tm="100000">
                                          <p:val>
                                            <p:strVal val="#ppt_h"/>
                                          </p:val>
                                        </p:tav>
                                      </p:tavLst>
                                    </p:anim>
                                    <p:animEffect filter="fade" transition="in">
                                      <p:cBhvr>
                                        <p:cTn dur="500" id="19"/>
                                        <p:tgtEl>
                                          <p:spTgt spid="29"/>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6" presetSubtype="21">
                                  <p:stCondLst>
                                    <p:cond delay="0"/>
                                  </p:stCondLst>
                                  <p:childTnLst>
                                    <p:set>
                                      <p:cBhvr>
                                        <p:cTn dur="1" fill="hold" id="23">
                                          <p:stCondLst>
                                            <p:cond delay="0"/>
                                          </p:stCondLst>
                                        </p:cTn>
                                        <p:tgtEl>
                                          <p:spTgt spid="25"/>
                                        </p:tgtEl>
                                        <p:attrNameLst>
                                          <p:attrName>style.visibility</p:attrName>
                                        </p:attrNameLst>
                                      </p:cBhvr>
                                      <p:to>
                                        <p:strVal val="visible"/>
                                      </p:to>
                                    </p:set>
                                    <p:animEffect filter="barn(inVertical)" transition="in">
                                      <p:cBhvr>
                                        <p:cTn dur="500" id="24"/>
                                        <p:tgtEl>
                                          <p:spTgt spid="25"/>
                                        </p:tgtEl>
                                      </p:cBhvr>
                                    </p:animEffect>
                                  </p:childTnLst>
                                </p:cTn>
                              </p:par>
                              <p:par>
                                <p:cTn fill="hold" grpId="0" id="25" nodeType="withEffect" presetClass="entr" presetID="16" presetSubtype="21">
                                  <p:stCondLst>
                                    <p:cond delay="0"/>
                                  </p:stCondLst>
                                  <p:childTnLst>
                                    <p:set>
                                      <p:cBhvr>
                                        <p:cTn dur="1" fill="hold" id="26">
                                          <p:stCondLst>
                                            <p:cond delay="0"/>
                                          </p:stCondLst>
                                        </p:cTn>
                                        <p:tgtEl>
                                          <p:spTgt spid="21"/>
                                        </p:tgtEl>
                                        <p:attrNameLst>
                                          <p:attrName>style.visibility</p:attrName>
                                        </p:attrNameLst>
                                      </p:cBhvr>
                                      <p:to>
                                        <p:strVal val="visible"/>
                                      </p:to>
                                    </p:set>
                                    <p:animEffect filter="barn(inVertical)" transition="in">
                                      <p:cBhvr>
                                        <p:cTn dur="500" id="27"/>
                                        <p:tgtEl>
                                          <p:spTgt spid="21"/>
                                        </p:tgtEl>
                                      </p:cBhvr>
                                    </p:animEffect>
                                  </p:childTnLst>
                                </p:cTn>
                              </p:par>
                              <p:par>
                                <p:cTn fill="hold" grpId="0" id="28" nodeType="withEffect" presetClass="entr" presetID="16" presetSubtype="21">
                                  <p:stCondLst>
                                    <p:cond delay="0"/>
                                  </p:stCondLst>
                                  <p:childTnLst>
                                    <p:set>
                                      <p:cBhvr>
                                        <p:cTn dur="1" fill="hold" id="29">
                                          <p:stCondLst>
                                            <p:cond delay="0"/>
                                          </p:stCondLst>
                                        </p:cTn>
                                        <p:tgtEl>
                                          <p:spTgt spid="27"/>
                                        </p:tgtEl>
                                        <p:attrNameLst>
                                          <p:attrName>style.visibility</p:attrName>
                                        </p:attrNameLst>
                                      </p:cBhvr>
                                      <p:to>
                                        <p:strVal val="visible"/>
                                      </p:to>
                                    </p:set>
                                    <p:animEffect filter="barn(inVertical)" transition="in">
                                      <p:cBhvr>
                                        <p:cTn dur="500" id="30"/>
                                        <p:tgtEl>
                                          <p:spTgt spid="27"/>
                                        </p:tgtEl>
                                      </p:cBhvr>
                                    </p:animEffect>
                                  </p:childTnLst>
                                </p:cTn>
                              </p:par>
                              <p:par>
                                <p:cTn fill="hold" grpId="0" id="31" nodeType="withEffect" presetClass="entr" presetID="16" presetSubtype="21">
                                  <p:stCondLst>
                                    <p:cond delay="0"/>
                                  </p:stCondLst>
                                  <p:childTnLst>
                                    <p:set>
                                      <p:cBhvr>
                                        <p:cTn dur="1" fill="hold" id="32">
                                          <p:stCondLst>
                                            <p:cond delay="0"/>
                                          </p:stCondLst>
                                        </p:cTn>
                                        <p:tgtEl>
                                          <p:spTgt spid="28"/>
                                        </p:tgtEl>
                                        <p:attrNameLst>
                                          <p:attrName>style.visibility</p:attrName>
                                        </p:attrNameLst>
                                      </p:cBhvr>
                                      <p:to>
                                        <p:strVal val="visible"/>
                                      </p:to>
                                    </p:set>
                                    <p:animEffect filter="barn(inVertical)" transition="in">
                                      <p:cBhvr>
                                        <p:cTn dur="500" id="33"/>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0" spid="25"/>
      <p:bldP grpId="0" spid="26"/>
      <p:bldP grpId="0" spid="27"/>
      <p:bldP grpId="0" spid="28"/>
      <p:bldP grpId="0" spid="2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TextBox 13"/>
          <p:cNvSpPr txBox="1"/>
          <p:nvPr/>
        </p:nvSpPr>
        <p:spPr>
          <a:xfrm>
            <a:off x="457200" y="1428750"/>
            <a:ext cx="8318700" cy="594360"/>
          </a:xfrm>
          <a:prstGeom prst="rect">
            <a:avLst/>
          </a:prstGeom>
          <a:noFill/>
        </p:spPr>
        <p:txBody>
          <a:bodyPr rtlCol="0" wrap="square">
            <a:spAutoFit/>
          </a:bodyPr>
          <a:lstStyle/>
          <a:p>
            <a:pPr>
              <a:lnSpc>
                <a:spcPct val="150000"/>
              </a:lnSpc>
            </a:pPr>
            <a:r>
              <a:rPr altLang="en-US" lang="zh-CN" sz="1100">
                <a:solidFill>
                  <a:schemeClr val="tx2"/>
                </a:solidFill>
                <a:cs typeface="+mn-ea"/>
                <a:sym typeface="+mn-lt"/>
              </a:rPr>
              <a:t>黑恶势力是一种社会毒瘤，严重破坏经济社会秩序，侵蚀党的执政根基，作为共产党员一定要坚定政治立场，坚决拥护党的决定，正确看待问题，积极配合党和政府开展此项工作。</a:t>
            </a:r>
          </a:p>
        </p:txBody>
      </p:sp>
      <p:sp>
        <p:nvSpPr>
          <p:cNvPr id="19" name="矩形 18"/>
          <p:cNvSpPr/>
          <p:nvPr/>
        </p:nvSpPr>
        <p:spPr>
          <a:xfrm>
            <a:off x="558913" y="2221743"/>
            <a:ext cx="8121428" cy="783484"/>
          </a:xfrm>
          <a:prstGeom prst="rect">
            <a:avLst/>
          </a:prstGeom>
          <a:noFill/>
          <a:ln algn="ctr" cap="flat" cmpd="sng" w="12700">
            <a:solidFill>
              <a:srgbClr val="C00000"/>
            </a:solidFill>
            <a:prstDash val="solid"/>
          </a:ln>
          <a:effectLst/>
        </p:spPr>
        <p:txBody>
          <a:bodyPr anchor="ctr" rtlCol="0"/>
          <a:lstStyle/>
          <a:p>
            <a:pPr defTabSz="914378">
              <a:lnSpc>
                <a:spcPct val="150000"/>
              </a:lnSpc>
            </a:pPr>
            <a:r>
              <a:rPr altLang="en-US" kern="0" lang="zh-CN" sz="825">
                <a:solidFill>
                  <a:schemeClr val="tx2"/>
                </a:solidFill>
                <a:cs typeface="+mn-ea"/>
                <a:sym typeface="+mn-lt"/>
              </a:rPr>
              <a:t>开展扫黑除恶专项斗争是习近平总书记亲自作出的重大决策，彰显了以习近平同志为核心的党中央对治国安邦的战略谋划、对人民福祉的深情关切、对执政根基的长远考量。开展扫黑除恶专项斗争，扫除的是黑恶势力，净化的是政治生态，赢得的是人民拥护，夯实的是执政基础。我们要进一步强化政治自觉，把开展扫黑除恶专项斗争，作为切实树牢“四个意识”、坚定“四个自信”、坚决做到“两个维护”的实际行动来推进，确保党中央的这一重大决策部署落到实处。</a:t>
            </a:r>
          </a:p>
        </p:txBody>
      </p:sp>
      <p:sp>
        <p:nvSpPr>
          <p:cNvPr id="20" name="圆角矩形 19"/>
          <p:cNvSpPr/>
          <p:nvPr/>
        </p:nvSpPr>
        <p:spPr>
          <a:xfrm>
            <a:off x="558913" y="2038350"/>
            <a:ext cx="3784487" cy="259593"/>
          </a:xfrm>
          <a:prstGeom prst="roundRect">
            <a:avLst>
              <a:gd fmla="val 0" name="adj"/>
            </a:avLst>
          </a:prstGeom>
          <a:solidFill>
            <a:schemeClr val="accent1"/>
          </a:solidFill>
          <a:ln algn="ctr" cap="flat" cmpd="sng" w="12700">
            <a:noFill/>
            <a:prstDash val="solid"/>
          </a:ln>
          <a:effectLst/>
        </p:spPr>
        <p:txBody>
          <a:bodyPr anchor="ctr" rtlCol="0"/>
          <a:lstStyle/>
          <a:p>
            <a:pPr defTabSz="914378"/>
            <a:r>
              <a:rPr altLang="en-US" kern="0" lang="zh-CN" sz="1200">
                <a:gradFill>
                  <a:gsLst>
                    <a:gs pos="100000">
                      <a:prstClr val="white"/>
                    </a:gs>
                    <a:gs pos="0">
                      <a:prstClr val="white">
                        <a:lumMod val="95000"/>
                      </a:prstClr>
                    </a:gs>
                  </a:gsLst>
                  <a:path path="circle">
                    <a:fillToRect b="100000" l="100000"/>
                  </a:path>
                </a:gradFill>
                <a:cs typeface="+mn-ea"/>
                <a:sym typeface="+mn-lt"/>
              </a:rPr>
              <a:t>一是要从讲政治的高度看待扫黑除恶</a:t>
            </a:r>
          </a:p>
        </p:txBody>
      </p:sp>
      <p:sp>
        <p:nvSpPr>
          <p:cNvPr id="18" name="ïṣliḓé"/>
          <p:cNvSpPr/>
          <p:nvPr/>
        </p:nvSpPr>
        <p:spPr>
          <a:xfrm>
            <a:off x="558913" y="1073993"/>
            <a:ext cx="8216987"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lgn="ctr">
              <a:spcBef>
                <a:spcPct val="0"/>
              </a:spcBef>
            </a:pPr>
            <a:r>
              <a:rPr altLang="en-US" lang="zh-CN" sz="1600">
                <a:solidFill>
                  <a:schemeClr val="bg1"/>
                </a:solidFill>
                <a:cs typeface="+mn-ea"/>
                <a:sym typeface="+mn-lt"/>
              </a:rPr>
              <a:t>共产党员要正确看待这次扫黑除恶斗争</a:t>
            </a:r>
          </a:p>
        </p:txBody>
      </p:sp>
      <p:sp>
        <p:nvSpPr>
          <p:cNvPr id="22" name="矩形 21"/>
          <p:cNvSpPr/>
          <p:nvPr/>
        </p:nvSpPr>
        <p:spPr>
          <a:xfrm>
            <a:off x="558913" y="3222850"/>
            <a:ext cx="8121428" cy="783484"/>
          </a:xfrm>
          <a:prstGeom prst="rect">
            <a:avLst/>
          </a:prstGeom>
          <a:noFill/>
          <a:ln algn="ctr" cap="flat" cmpd="sng" w="12700">
            <a:solidFill>
              <a:srgbClr val="C00000"/>
            </a:solidFill>
            <a:prstDash val="solid"/>
          </a:ln>
          <a:effectLst/>
        </p:spPr>
        <p:txBody>
          <a:bodyPr anchor="ctr" rtlCol="0"/>
          <a:lstStyle/>
          <a:p>
            <a:pPr defTabSz="914378">
              <a:lnSpc>
                <a:spcPct val="150000"/>
              </a:lnSpc>
            </a:pPr>
            <a:r>
              <a:rPr altLang="en-US" kern="0" lang="zh-CN" sz="825">
                <a:solidFill>
                  <a:schemeClr val="tx2"/>
                </a:solidFill>
                <a:cs typeface="+mn-ea"/>
                <a:sym typeface="+mn-lt"/>
              </a:rPr>
              <a:t>扫黑除恶专项斗争是一场人民战争，也是一项民心工程。开展扫黑除恶专项斗争，正是从以人民为中心的发展思想出发，回应人民群众对美好生活的向往和需求，解决人民群众最直接最关心的问题。我们要坚持以人民为中心的发展理念，始终站在人民立场部署推进专项斗争，以扫黑除恶专项斗争为抓手，推进社会治理现代化，优化基层政治生态和社会生态，不断增强人民群众的获得感、幸福感、安全感。</a:t>
            </a:r>
          </a:p>
        </p:txBody>
      </p:sp>
      <p:sp>
        <p:nvSpPr>
          <p:cNvPr id="23" name="圆角矩形 22"/>
          <p:cNvSpPr/>
          <p:nvPr/>
        </p:nvSpPr>
        <p:spPr>
          <a:xfrm>
            <a:off x="558913" y="3039457"/>
            <a:ext cx="3784487" cy="259593"/>
          </a:xfrm>
          <a:prstGeom prst="roundRect">
            <a:avLst>
              <a:gd fmla="val 0" name="adj"/>
            </a:avLst>
          </a:prstGeom>
          <a:solidFill>
            <a:schemeClr val="accent1"/>
          </a:solidFill>
          <a:ln algn="ctr" cap="flat" cmpd="sng" w="12700">
            <a:noFill/>
            <a:prstDash val="solid"/>
          </a:ln>
          <a:effectLst/>
        </p:spPr>
        <p:txBody>
          <a:bodyPr anchor="ctr" rtlCol="0"/>
          <a:lstStyle/>
          <a:p>
            <a:pPr defTabSz="914378"/>
            <a:r>
              <a:rPr altLang="en-US" kern="0" lang="zh-CN" sz="1200">
                <a:gradFill>
                  <a:gsLst>
                    <a:gs pos="100000">
                      <a:prstClr val="white"/>
                    </a:gs>
                    <a:gs pos="0">
                      <a:prstClr val="white">
                        <a:lumMod val="95000"/>
                      </a:prstClr>
                    </a:gs>
                  </a:gsLst>
                  <a:path path="circle">
                    <a:fillToRect b="100000" l="100000"/>
                  </a:path>
                </a:gradFill>
                <a:cs typeface="+mn-ea"/>
                <a:sym typeface="+mn-lt"/>
              </a:rPr>
              <a:t>二是要从践行为民服务宗旨的高度看待扫黑除恶</a:t>
            </a:r>
          </a:p>
        </p:txBody>
      </p:sp>
      <p:sp>
        <p:nvSpPr>
          <p:cNvPr id="24" name="矩形 23"/>
          <p:cNvSpPr/>
          <p:nvPr/>
        </p:nvSpPr>
        <p:spPr>
          <a:xfrm>
            <a:off x="558913" y="4226666"/>
            <a:ext cx="8121428" cy="554884"/>
          </a:xfrm>
          <a:prstGeom prst="rect">
            <a:avLst/>
          </a:prstGeom>
          <a:noFill/>
          <a:ln algn="ctr" cap="flat" cmpd="sng" w="12700">
            <a:solidFill>
              <a:srgbClr val="C00000"/>
            </a:solidFill>
            <a:prstDash val="solid"/>
          </a:ln>
          <a:effectLst/>
        </p:spPr>
        <p:txBody>
          <a:bodyPr anchor="ctr" rtlCol="0"/>
          <a:lstStyle/>
          <a:p>
            <a:pPr defTabSz="914378">
              <a:lnSpc>
                <a:spcPct val="150000"/>
              </a:lnSpc>
            </a:pPr>
            <a:r>
              <a:rPr altLang="en-US" kern="0" lang="zh-CN" sz="825">
                <a:solidFill>
                  <a:schemeClr val="tx2"/>
                </a:solidFill>
                <a:cs typeface="+mn-ea"/>
                <a:sym typeface="+mn-lt"/>
              </a:rPr>
              <a:t>良好和谐的社会环境，是推动肃南高质量发展的重要保障。黑恶势力的存在，必然会毒化营商环境、恶化社会环境。我们要充分认识到黑恶不除则百业难兴，切实防止黑恶势力渗透到市场经济秩序当中，对那些破坏营商环境、危害社会稳定的黑恶势力要坚决打击到底，为高质量建设**创造良好环境。</a:t>
            </a:r>
          </a:p>
        </p:txBody>
      </p:sp>
      <p:sp>
        <p:nvSpPr>
          <p:cNvPr id="28" name="圆角矩形 27"/>
          <p:cNvSpPr/>
          <p:nvPr/>
        </p:nvSpPr>
        <p:spPr>
          <a:xfrm>
            <a:off x="558913" y="4079547"/>
            <a:ext cx="3784487" cy="259593"/>
          </a:xfrm>
          <a:prstGeom prst="roundRect">
            <a:avLst>
              <a:gd fmla="val 0" name="adj"/>
            </a:avLst>
          </a:prstGeom>
          <a:solidFill>
            <a:schemeClr val="accent1"/>
          </a:solidFill>
          <a:ln algn="ctr" cap="flat" cmpd="sng" w="12700">
            <a:noFill/>
            <a:prstDash val="solid"/>
          </a:ln>
          <a:effectLst/>
        </p:spPr>
        <p:txBody>
          <a:bodyPr anchor="ctr" rtlCol="0"/>
          <a:lstStyle/>
          <a:p>
            <a:pPr defTabSz="914378"/>
            <a:r>
              <a:rPr altLang="en-US" kern="0" lang="zh-CN" sz="1200">
                <a:gradFill>
                  <a:gsLst>
                    <a:gs pos="100000">
                      <a:prstClr val="white"/>
                    </a:gs>
                    <a:gs pos="0">
                      <a:prstClr val="white">
                        <a:lumMod val="95000"/>
                      </a:prstClr>
                    </a:gs>
                  </a:gsLst>
                  <a:path path="circle">
                    <a:fillToRect b="100000" l="100000"/>
                  </a:path>
                </a:gradFill>
                <a:cs typeface="+mn-ea"/>
                <a:sym typeface="+mn-lt"/>
              </a:rPr>
              <a:t>三是要从保障高质量发展的高度看待扫黑除恶</a:t>
            </a:r>
          </a:p>
        </p:txBody>
      </p:sp>
    </p:spTree>
    <p:extLst>
      <p:ext uri="{BB962C8B-B14F-4D97-AF65-F5344CB8AC3E}">
        <p14:creationId val="335417838"/>
      </p:ext>
    </p:extLst>
  </p:cSld>
  <p:clrMapOvr>
    <a:masterClrMapping/>
  </p:clrMapOvr>
  <mc:AlternateContent>
    <mc:Choice Requires="p14">
      <p:transition p14:dur="1250" spd="slow">
        <p14:flip dir="r"/>
      </p:transition>
    </mc:Choice>
    <mc:Fallback>
      <p:transition spd="slow">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圆角矩形 15"/>
          <p:cNvSpPr/>
          <p:nvPr/>
        </p:nvSpPr>
        <p:spPr>
          <a:xfrm>
            <a:off x="549057" y="1581150"/>
            <a:ext cx="2681506" cy="2984769"/>
          </a:xfrm>
          <a:prstGeom prst="roundRect">
            <a:avLst>
              <a:gd fmla="val 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17" name="圆角矩形 16"/>
          <p:cNvSpPr/>
          <p:nvPr/>
        </p:nvSpPr>
        <p:spPr>
          <a:xfrm>
            <a:off x="838200" y="4324350"/>
            <a:ext cx="2220332" cy="367812"/>
          </a:xfrm>
          <a:prstGeom prst="roundRect">
            <a:avLst>
              <a:gd fmla="val 0" name="adj"/>
            </a:avLst>
          </a:prstGeom>
          <a:solidFill>
            <a:schemeClr val="accent1"/>
          </a:solidFill>
          <a:ln algn="ctr" cap="flat" cmpd="sng" w="12700">
            <a:noFill/>
            <a:prstDash val="solid"/>
          </a:ln>
          <a:effectLst/>
        </p:spPr>
        <p:txBody>
          <a:bodyPr anchor="ctr" rtlCol="0"/>
          <a:lstStyle/>
          <a:p>
            <a:pPr algn="ctr" defTabSz="914378"/>
            <a:r>
              <a:rPr altLang="en-US" kern="0" lang="zh-CN" sz="1050">
                <a:gradFill>
                  <a:gsLst>
                    <a:gs pos="100000">
                      <a:prstClr val="white"/>
                    </a:gs>
                    <a:gs pos="0">
                      <a:prstClr val="white">
                        <a:lumMod val="95000"/>
                      </a:prstClr>
                    </a:gs>
                  </a:gsLst>
                  <a:path path="circle">
                    <a:fillToRect b="100000" l="100000"/>
                  </a:path>
                </a:gradFill>
                <a:cs typeface="+mn-ea"/>
                <a:sym typeface="+mn-lt"/>
              </a:rPr>
              <a:t>要强化整体联动，凝聚强大合力</a:t>
            </a:r>
          </a:p>
        </p:txBody>
      </p:sp>
      <p:sp>
        <p:nvSpPr>
          <p:cNvPr id="18" name="Rectangle 43"/>
          <p:cNvSpPr/>
          <p:nvPr/>
        </p:nvSpPr>
        <p:spPr>
          <a:xfrm>
            <a:off x="668326" y="1733550"/>
            <a:ext cx="2442968" cy="2508295"/>
          </a:xfrm>
          <a:prstGeom prst="rect">
            <a:avLst/>
          </a:prstGeom>
        </p:spPr>
        <p:txBody>
          <a:bodyPr bIns="0" lIns="0" rIns="0" tIns="0" wrap="square">
            <a:noAutofit/>
          </a:bodyPr>
          <a:lstStyle/>
          <a:p>
            <a:pPr algn="ctr">
              <a:lnSpc>
                <a:spcPct val="150000"/>
              </a:lnSpc>
              <a:defRPr/>
            </a:pPr>
            <a:r>
              <a:rPr altLang="en-US" lang="zh-CN" sz="1050">
                <a:solidFill>
                  <a:schemeClr val="tx2"/>
                </a:solidFill>
                <a:cs typeface="+mn-ea"/>
                <a:sym typeface="+mn-lt"/>
              </a:rPr>
              <a:t>把扫黑除恶和加强机关组织建设结合起来，进一步提升管理水平。坚决铲除滋生土壤，清理灰色地带，完善落实常态化监管机制，切实从源头上防止黑恶势力滋生。要深化法治、德治相结合的内部管理体系，真正将工作触角延伸到末梢，不断增强对涉黑涉恶问题的“免疫力”。要持续优化工作格局，坚持整体联动、标本兼治，加大与相关部门的协调配合力度，切实形成工作强大合力。</a:t>
            </a:r>
          </a:p>
        </p:txBody>
      </p:sp>
      <p:sp>
        <p:nvSpPr>
          <p:cNvPr id="22" name="圆角矩形 21"/>
          <p:cNvSpPr/>
          <p:nvPr/>
        </p:nvSpPr>
        <p:spPr>
          <a:xfrm>
            <a:off x="3349833" y="1581150"/>
            <a:ext cx="2681506" cy="2984769"/>
          </a:xfrm>
          <a:prstGeom prst="roundRect">
            <a:avLst>
              <a:gd fmla="val 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23" name="圆角矩形 22"/>
          <p:cNvSpPr/>
          <p:nvPr/>
        </p:nvSpPr>
        <p:spPr>
          <a:xfrm>
            <a:off x="3638976" y="4324350"/>
            <a:ext cx="2220332" cy="367812"/>
          </a:xfrm>
          <a:prstGeom prst="roundRect">
            <a:avLst>
              <a:gd fmla="val 0" name="adj"/>
            </a:avLst>
          </a:prstGeom>
          <a:solidFill>
            <a:schemeClr val="accent1"/>
          </a:solidFill>
          <a:ln algn="ctr" cap="flat" cmpd="sng" w="12700">
            <a:noFill/>
            <a:prstDash val="solid"/>
          </a:ln>
          <a:effectLst/>
        </p:spPr>
        <p:txBody>
          <a:bodyPr anchor="ctr" rtlCol="0"/>
          <a:lstStyle/>
          <a:p>
            <a:pPr algn="ctr" defTabSz="914378"/>
            <a:r>
              <a:rPr altLang="en-US" kern="0" lang="zh-CN" sz="1050">
                <a:gradFill>
                  <a:gsLst>
                    <a:gs pos="100000">
                      <a:prstClr val="white"/>
                    </a:gs>
                    <a:gs pos="0">
                      <a:prstClr val="white">
                        <a:lumMod val="95000"/>
                      </a:prstClr>
                    </a:gs>
                  </a:gsLst>
                  <a:path path="circle">
                    <a:fillToRect b="100000" l="100000"/>
                  </a:path>
                </a:gradFill>
                <a:cs typeface="+mn-ea"/>
                <a:sym typeface="+mn-lt"/>
              </a:rPr>
              <a:t>要强化宗旨意识，深化为民服务</a:t>
            </a:r>
          </a:p>
        </p:txBody>
      </p:sp>
      <p:sp>
        <p:nvSpPr>
          <p:cNvPr id="24" name="Rectangle 43"/>
          <p:cNvSpPr/>
          <p:nvPr/>
        </p:nvSpPr>
        <p:spPr>
          <a:xfrm>
            <a:off x="3469102" y="1733550"/>
            <a:ext cx="2442968" cy="2434457"/>
          </a:xfrm>
          <a:prstGeom prst="rect">
            <a:avLst/>
          </a:prstGeom>
        </p:spPr>
        <p:txBody>
          <a:bodyPr bIns="0" lIns="0" rIns="0" tIns="0" wrap="square">
            <a:noAutofit/>
          </a:bodyPr>
          <a:lstStyle/>
          <a:p>
            <a:pPr algn="ctr">
              <a:lnSpc>
                <a:spcPct val="150000"/>
              </a:lnSpc>
              <a:defRPr/>
            </a:pPr>
            <a:r>
              <a:rPr altLang="en-US" lang="zh-CN" sz="1050">
                <a:solidFill>
                  <a:schemeClr val="tx2"/>
                </a:solidFill>
                <a:cs typeface="+mn-ea"/>
                <a:sym typeface="+mn-lt"/>
              </a:rPr>
              <a:t>牢固树立以人民为中心的宗旨意识，树立“常怀忧党之心、恪尽兴党之责”的政治理念，深入基层，体察民情，了解民意，知民诉求，解民所需，在实践中努力为群众办好事、做实事、解疑难，使党的执政根基在服务群众中不断得到强化。紧紧围绕群众反映强烈、社会影响突出的重点问题，深入实际、深入基层、深入群众，多到情况复杂、矛盾突出的地方开展调研，努力研究新情况，解决新问题。</a:t>
            </a:r>
          </a:p>
        </p:txBody>
      </p:sp>
      <p:sp>
        <p:nvSpPr>
          <p:cNvPr id="28" name="圆角矩形 27"/>
          <p:cNvSpPr/>
          <p:nvPr/>
        </p:nvSpPr>
        <p:spPr>
          <a:xfrm>
            <a:off x="6132486" y="1581150"/>
            <a:ext cx="2681506" cy="2984769"/>
          </a:xfrm>
          <a:prstGeom prst="roundRect">
            <a:avLst>
              <a:gd fmla="val 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29" name="圆角矩形 28"/>
          <p:cNvSpPr/>
          <p:nvPr/>
        </p:nvSpPr>
        <p:spPr>
          <a:xfrm>
            <a:off x="6421629" y="4324350"/>
            <a:ext cx="2220332" cy="367812"/>
          </a:xfrm>
          <a:prstGeom prst="roundRect">
            <a:avLst>
              <a:gd fmla="val 0" name="adj"/>
            </a:avLst>
          </a:prstGeom>
          <a:solidFill>
            <a:schemeClr val="accent1"/>
          </a:solidFill>
          <a:ln algn="ctr" cap="flat" cmpd="sng" w="12700">
            <a:noFill/>
            <a:prstDash val="solid"/>
          </a:ln>
          <a:effectLst/>
        </p:spPr>
        <p:txBody>
          <a:bodyPr anchor="ctr" rtlCol="0"/>
          <a:lstStyle/>
          <a:p>
            <a:pPr algn="ctr" defTabSz="914378"/>
            <a:r>
              <a:rPr altLang="en-US" kern="0" lang="zh-CN" sz="1050">
                <a:gradFill>
                  <a:gsLst>
                    <a:gs pos="100000">
                      <a:prstClr val="white"/>
                    </a:gs>
                    <a:gs pos="0">
                      <a:prstClr val="white">
                        <a:lumMod val="95000"/>
                      </a:prstClr>
                    </a:gs>
                  </a:gsLst>
                  <a:path path="circle">
                    <a:fillToRect b="100000" l="100000"/>
                  </a:path>
                </a:gradFill>
                <a:cs typeface="+mn-ea"/>
                <a:sym typeface="+mn-lt"/>
              </a:rPr>
              <a:t>要强化廉洁自律，弘扬优良作风</a:t>
            </a:r>
          </a:p>
        </p:txBody>
      </p:sp>
      <p:sp>
        <p:nvSpPr>
          <p:cNvPr id="30" name="Rectangle 43"/>
          <p:cNvSpPr/>
          <p:nvPr/>
        </p:nvSpPr>
        <p:spPr>
          <a:xfrm>
            <a:off x="6251755" y="1733550"/>
            <a:ext cx="2442968" cy="1740631"/>
          </a:xfrm>
          <a:prstGeom prst="rect">
            <a:avLst/>
          </a:prstGeom>
        </p:spPr>
        <p:txBody>
          <a:bodyPr bIns="0" lIns="0" rIns="0" tIns="0" wrap="square">
            <a:noAutofit/>
          </a:bodyPr>
          <a:lstStyle/>
          <a:p>
            <a:pPr algn="ctr">
              <a:lnSpc>
                <a:spcPct val="150000"/>
              </a:lnSpc>
              <a:defRPr/>
            </a:pPr>
            <a:r>
              <a:rPr altLang="en-US" lang="zh-CN" smtClean="0" sz="1050">
                <a:solidFill>
                  <a:schemeClr val="tx2"/>
                </a:solidFill>
                <a:cs typeface="+mn-ea"/>
                <a:sym typeface="+mn-lt"/>
              </a:rPr>
              <a:t>真正做到耐得住寂寞，守得住清苦，抗得住诱惑，识得破陷阱，经得起考验。坚决远离各种“小圈子”，杜绝人情交换。管住自己的腿，不该去的地方坚决不去；管住自己的嘴，不该吃的坚决不吃；管住自己的手，不该拿的坚决不拿。以身作则、率先垂范，主动维护政治纪律，敢抓敢管，坚决同一切违反政治纪律的行为作斗争，坚决维护纪律的严肃性和权威性。</a:t>
            </a:r>
          </a:p>
        </p:txBody>
      </p:sp>
      <p:sp>
        <p:nvSpPr>
          <p:cNvPr id="21" name="ïṣliḓé"/>
          <p:cNvSpPr/>
          <p:nvPr/>
        </p:nvSpPr>
        <p:spPr>
          <a:xfrm>
            <a:off x="558913" y="1073993"/>
            <a:ext cx="8216987"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lgn="ctr">
              <a:spcBef>
                <a:spcPct val="0"/>
              </a:spcBef>
            </a:pPr>
            <a:r>
              <a:rPr altLang="en-US" lang="zh-CN" sz="1600">
                <a:solidFill>
                  <a:schemeClr val="bg1"/>
                </a:solidFill>
                <a:cs typeface="+mn-ea"/>
                <a:sym typeface="+mn-lt"/>
              </a:rPr>
              <a:t>作为共产党员要立足实际直面这次扫黑除恶斗争</a:t>
            </a:r>
          </a:p>
        </p:txBody>
      </p:sp>
    </p:spTree>
    <p:extLst>
      <p:ext uri="{BB962C8B-B14F-4D97-AF65-F5344CB8AC3E}">
        <p14:creationId val="2663617582"/>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ppt_x"/>
                                          </p:val>
                                        </p:tav>
                                        <p:tav tm="100000">
                                          <p:val>
                                            <p:strVal val="#ppt_x"/>
                                          </p:val>
                                        </p:tav>
                                      </p:tavLst>
                                    </p:anim>
                                    <p:anim calcmode="lin" valueType="num">
                                      <p:cBhvr additive="base">
                                        <p:cTn dur="500" fill="hold" id="8"/>
                                        <p:tgtEl>
                                          <p:spTgt spid="21"/>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16"/>
                                        </p:tgtEl>
                                        <p:attrNameLst>
                                          <p:attrName>style.visibility</p:attrName>
                                        </p:attrNameLst>
                                      </p:cBhvr>
                                      <p:to>
                                        <p:strVal val="visible"/>
                                      </p:to>
                                    </p:set>
                                    <p:anim calcmode="lin" valueType="num">
                                      <p:cBhvr>
                                        <p:cTn dur="500" fill="hold" id="13"/>
                                        <p:tgtEl>
                                          <p:spTgt spid="16"/>
                                        </p:tgtEl>
                                        <p:attrNameLst>
                                          <p:attrName>ppt_w</p:attrName>
                                        </p:attrNameLst>
                                      </p:cBhvr>
                                      <p:tavLst>
                                        <p:tav tm="0">
                                          <p:val>
                                            <p:fltVal val="0"/>
                                          </p:val>
                                        </p:tav>
                                        <p:tav tm="100000">
                                          <p:val>
                                            <p:strVal val="#ppt_w"/>
                                          </p:val>
                                        </p:tav>
                                      </p:tavLst>
                                    </p:anim>
                                    <p:anim calcmode="lin" valueType="num">
                                      <p:cBhvr>
                                        <p:cTn dur="500" fill="hold" id="14"/>
                                        <p:tgtEl>
                                          <p:spTgt spid="16"/>
                                        </p:tgtEl>
                                        <p:attrNameLst>
                                          <p:attrName>ppt_h</p:attrName>
                                        </p:attrNameLst>
                                      </p:cBhvr>
                                      <p:tavLst>
                                        <p:tav tm="0">
                                          <p:val>
                                            <p:fltVal val="0"/>
                                          </p:val>
                                        </p:tav>
                                        <p:tav tm="100000">
                                          <p:val>
                                            <p:strVal val="#ppt_h"/>
                                          </p:val>
                                        </p:tav>
                                      </p:tavLst>
                                    </p:anim>
                                    <p:animEffect filter="fade" transition="in">
                                      <p:cBhvr>
                                        <p:cTn dur="500" id="15"/>
                                        <p:tgtEl>
                                          <p:spTgt spid="16"/>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18"/>
                                        </p:tgtEl>
                                        <p:attrNameLst>
                                          <p:attrName>style.visibility</p:attrName>
                                        </p:attrNameLst>
                                      </p:cBhvr>
                                      <p:to>
                                        <p:strVal val="visible"/>
                                      </p:to>
                                    </p:set>
                                    <p:anim calcmode="lin" valueType="num">
                                      <p:cBhvr>
                                        <p:cTn dur="500" fill="hold" id="18"/>
                                        <p:tgtEl>
                                          <p:spTgt spid="18"/>
                                        </p:tgtEl>
                                        <p:attrNameLst>
                                          <p:attrName>ppt_w</p:attrName>
                                        </p:attrNameLst>
                                      </p:cBhvr>
                                      <p:tavLst>
                                        <p:tav tm="0">
                                          <p:val>
                                            <p:fltVal val="0"/>
                                          </p:val>
                                        </p:tav>
                                        <p:tav tm="100000">
                                          <p:val>
                                            <p:strVal val="#ppt_w"/>
                                          </p:val>
                                        </p:tav>
                                      </p:tavLst>
                                    </p:anim>
                                    <p:anim calcmode="lin" valueType="num">
                                      <p:cBhvr>
                                        <p:cTn dur="500" fill="hold" id="19"/>
                                        <p:tgtEl>
                                          <p:spTgt spid="18"/>
                                        </p:tgtEl>
                                        <p:attrNameLst>
                                          <p:attrName>ppt_h</p:attrName>
                                        </p:attrNameLst>
                                      </p:cBhvr>
                                      <p:tavLst>
                                        <p:tav tm="0">
                                          <p:val>
                                            <p:fltVal val="0"/>
                                          </p:val>
                                        </p:tav>
                                        <p:tav tm="100000">
                                          <p:val>
                                            <p:strVal val="#ppt_h"/>
                                          </p:val>
                                        </p:tav>
                                      </p:tavLst>
                                    </p:anim>
                                    <p:animEffect filter="fade" transition="in">
                                      <p:cBhvr>
                                        <p:cTn dur="500" id="20"/>
                                        <p:tgtEl>
                                          <p:spTgt spid="18"/>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22"/>
                                        </p:tgtEl>
                                        <p:attrNameLst>
                                          <p:attrName>style.visibility</p:attrName>
                                        </p:attrNameLst>
                                      </p:cBhvr>
                                      <p:to>
                                        <p:strVal val="visible"/>
                                      </p:to>
                                    </p:set>
                                    <p:anim calcmode="lin" valueType="num">
                                      <p:cBhvr>
                                        <p:cTn dur="500" fill="hold" id="23"/>
                                        <p:tgtEl>
                                          <p:spTgt spid="22"/>
                                        </p:tgtEl>
                                        <p:attrNameLst>
                                          <p:attrName>ppt_w</p:attrName>
                                        </p:attrNameLst>
                                      </p:cBhvr>
                                      <p:tavLst>
                                        <p:tav tm="0">
                                          <p:val>
                                            <p:fltVal val="0"/>
                                          </p:val>
                                        </p:tav>
                                        <p:tav tm="100000">
                                          <p:val>
                                            <p:strVal val="#ppt_w"/>
                                          </p:val>
                                        </p:tav>
                                      </p:tavLst>
                                    </p:anim>
                                    <p:anim calcmode="lin" valueType="num">
                                      <p:cBhvr>
                                        <p:cTn dur="500" fill="hold" id="24"/>
                                        <p:tgtEl>
                                          <p:spTgt spid="22"/>
                                        </p:tgtEl>
                                        <p:attrNameLst>
                                          <p:attrName>ppt_h</p:attrName>
                                        </p:attrNameLst>
                                      </p:cBhvr>
                                      <p:tavLst>
                                        <p:tav tm="0">
                                          <p:val>
                                            <p:fltVal val="0"/>
                                          </p:val>
                                        </p:tav>
                                        <p:tav tm="100000">
                                          <p:val>
                                            <p:strVal val="#ppt_h"/>
                                          </p:val>
                                        </p:tav>
                                      </p:tavLst>
                                    </p:anim>
                                    <p:animEffect filter="fade" transition="in">
                                      <p:cBhvr>
                                        <p:cTn dur="500" id="25"/>
                                        <p:tgtEl>
                                          <p:spTgt spid="22"/>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24"/>
                                        </p:tgtEl>
                                        <p:attrNameLst>
                                          <p:attrName>style.visibility</p:attrName>
                                        </p:attrNameLst>
                                      </p:cBhvr>
                                      <p:to>
                                        <p:strVal val="visible"/>
                                      </p:to>
                                    </p:set>
                                    <p:anim calcmode="lin" valueType="num">
                                      <p:cBhvr>
                                        <p:cTn dur="500" fill="hold" id="28"/>
                                        <p:tgtEl>
                                          <p:spTgt spid="24"/>
                                        </p:tgtEl>
                                        <p:attrNameLst>
                                          <p:attrName>ppt_w</p:attrName>
                                        </p:attrNameLst>
                                      </p:cBhvr>
                                      <p:tavLst>
                                        <p:tav tm="0">
                                          <p:val>
                                            <p:fltVal val="0"/>
                                          </p:val>
                                        </p:tav>
                                        <p:tav tm="100000">
                                          <p:val>
                                            <p:strVal val="#ppt_w"/>
                                          </p:val>
                                        </p:tav>
                                      </p:tavLst>
                                    </p:anim>
                                    <p:anim calcmode="lin" valueType="num">
                                      <p:cBhvr>
                                        <p:cTn dur="500" fill="hold" id="29"/>
                                        <p:tgtEl>
                                          <p:spTgt spid="24"/>
                                        </p:tgtEl>
                                        <p:attrNameLst>
                                          <p:attrName>ppt_h</p:attrName>
                                        </p:attrNameLst>
                                      </p:cBhvr>
                                      <p:tavLst>
                                        <p:tav tm="0">
                                          <p:val>
                                            <p:fltVal val="0"/>
                                          </p:val>
                                        </p:tav>
                                        <p:tav tm="100000">
                                          <p:val>
                                            <p:strVal val="#ppt_h"/>
                                          </p:val>
                                        </p:tav>
                                      </p:tavLst>
                                    </p:anim>
                                    <p:animEffect filter="fade" transition="in">
                                      <p:cBhvr>
                                        <p:cTn dur="500" id="30"/>
                                        <p:tgtEl>
                                          <p:spTgt spid="24"/>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28"/>
                                        </p:tgtEl>
                                        <p:attrNameLst>
                                          <p:attrName>style.visibility</p:attrName>
                                        </p:attrNameLst>
                                      </p:cBhvr>
                                      <p:to>
                                        <p:strVal val="visible"/>
                                      </p:to>
                                    </p:set>
                                    <p:anim calcmode="lin" valueType="num">
                                      <p:cBhvr>
                                        <p:cTn dur="500" fill="hold" id="33"/>
                                        <p:tgtEl>
                                          <p:spTgt spid="28"/>
                                        </p:tgtEl>
                                        <p:attrNameLst>
                                          <p:attrName>ppt_w</p:attrName>
                                        </p:attrNameLst>
                                      </p:cBhvr>
                                      <p:tavLst>
                                        <p:tav tm="0">
                                          <p:val>
                                            <p:fltVal val="0"/>
                                          </p:val>
                                        </p:tav>
                                        <p:tav tm="100000">
                                          <p:val>
                                            <p:strVal val="#ppt_w"/>
                                          </p:val>
                                        </p:tav>
                                      </p:tavLst>
                                    </p:anim>
                                    <p:anim calcmode="lin" valueType="num">
                                      <p:cBhvr>
                                        <p:cTn dur="500" fill="hold" id="34"/>
                                        <p:tgtEl>
                                          <p:spTgt spid="28"/>
                                        </p:tgtEl>
                                        <p:attrNameLst>
                                          <p:attrName>ppt_h</p:attrName>
                                        </p:attrNameLst>
                                      </p:cBhvr>
                                      <p:tavLst>
                                        <p:tav tm="0">
                                          <p:val>
                                            <p:fltVal val="0"/>
                                          </p:val>
                                        </p:tav>
                                        <p:tav tm="100000">
                                          <p:val>
                                            <p:strVal val="#ppt_h"/>
                                          </p:val>
                                        </p:tav>
                                      </p:tavLst>
                                    </p:anim>
                                    <p:animEffect filter="fade" transition="in">
                                      <p:cBhvr>
                                        <p:cTn dur="500" id="35"/>
                                        <p:tgtEl>
                                          <p:spTgt spid="28"/>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30"/>
                                        </p:tgtEl>
                                        <p:attrNameLst>
                                          <p:attrName>style.visibility</p:attrName>
                                        </p:attrNameLst>
                                      </p:cBhvr>
                                      <p:to>
                                        <p:strVal val="visible"/>
                                      </p:to>
                                    </p:set>
                                    <p:anim calcmode="lin" valueType="num">
                                      <p:cBhvr>
                                        <p:cTn dur="500" fill="hold" id="38"/>
                                        <p:tgtEl>
                                          <p:spTgt spid="30"/>
                                        </p:tgtEl>
                                        <p:attrNameLst>
                                          <p:attrName>ppt_w</p:attrName>
                                        </p:attrNameLst>
                                      </p:cBhvr>
                                      <p:tavLst>
                                        <p:tav tm="0">
                                          <p:val>
                                            <p:fltVal val="0"/>
                                          </p:val>
                                        </p:tav>
                                        <p:tav tm="100000">
                                          <p:val>
                                            <p:strVal val="#ppt_w"/>
                                          </p:val>
                                        </p:tav>
                                      </p:tavLst>
                                    </p:anim>
                                    <p:anim calcmode="lin" valueType="num">
                                      <p:cBhvr>
                                        <p:cTn dur="500" fill="hold" id="39"/>
                                        <p:tgtEl>
                                          <p:spTgt spid="30"/>
                                        </p:tgtEl>
                                        <p:attrNameLst>
                                          <p:attrName>ppt_h</p:attrName>
                                        </p:attrNameLst>
                                      </p:cBhvr>
                                      <p:tavLst>
                                        <p:tav tm="0">
                                          <p:val>
                                            <p:fltVal val="0"/>
                                          </p:val>
                                        </p:tav>
                                        <p:tav tm="100000">
                                          <p:val>
                                            <p:strVal val="#ppt_h"/>
                                          </p:val>
                                        </p:tav>
                                      </p:tavLst>
                                    </p:anim>
                                    <p:animEffect filter="fade" transition="in">
                                      <p:cBhvr>
                                        <p:cTn dur="500" id="40"/>
                                        <p:tgtEl>
                                          <p:spTgt spid="30"/>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4">
                                  <p:stCondLst>
                                    <p:cond delay="0"/>
                                  </p:stCondLst>
                                  <p:childTnLst>
                                    <p:set>
                                      <p:cBhvr>
                                        <p:cTn dur="1" fill="hold" id="44">
                                          <p:stCondLst>
                                            <p:cond delay="0"/>
                                          </p:stCondLst>
                                        </p:cTn>
                                        <p:tgtEl>
                                          <p:spTgt spid="17"/>
                                        </p:tgtEl>
                                        <p:attrNameLst>
                                          <p:attrName>style.visibility</p:attrName>
                                        </p:attrNameLst>
                                      </p:cBhvr>
                                      <p:to>
                                        <p:strVal val="visible"/>
                                      </p:to>
                                    </p:set>
                                    <p:anim calcmode="lin" valueType="num">
                                      <p:cBhvr additive="base">
                                        <p:cTn dur="500" fill="hold" id="45"/>
                                        <p:tgtEl>
                                          <p:spTgt spid="17"/>
                                        </p:tgtEl>
                                        <p:attrNameLst>
                                          <p:attrName>ppt_x</p:attrName>
                                        </p:attrNameLst>
                                      </p:cBhvr>
                                      <p:tavLst>
                                        <p:tav tm="0">
                                          <p:val>
                                            <p:strVal val="#ppt_x"/>
                                          </p:val>
                                        </p:tav>
                                        <p:tav tm="100000">
                                          <p:val>
                                            <p:strVal val="#ppt_x"/>
                                          </p:val>
                                        </p:tav>
                                      </p:tavLst>
                                    </p:anim>
                                    <p:anim calcmode="lin" valueType="num">
                                      <p:cBhvr additive="base">
                                        <p:cTn dur="500" fill="hold" id="46"/>
                                        <p:tgtEl>
                                          <p:spTgt spid="17"/>
                                        </p:tgtEl>
                                        <p:attrNameLst>
                                          <p:attrName>ppt_y</p:attrName>
                                        </p:attrNameLst>
                                      </p:cBhvr>
                                      <p:tavLst>
                                        <p:tav tm="0">
                                          <p:val>
                                            <p:strVal val="1+#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23"/>
                                        </p:tgtEl>
                                        <p:attrNameLst>
                                          <p:attrName>style.visibility</p:attrName>
                                        </p:attrNameLst>
                                      </p:cBhvr>
                                      <p:to>
                                        <p:strVal val="visible"/>
                                      </p:to>
                                    </p:set>
                                    <p:anim calcmode="lin" valueType="num">
                                      <p:cBhvr additive="base">
                                        <p:cTn dur="500" fill="hold" id="49"/>
                                        <p:tgtEl>
                                          <p:spTgt spid="23"/>
                                        </p:tgtEl>
                                        <p:attrNameLst>
                                          <p:attrName>ppt_x</p:attrName>
                                        </p:attrNameLst>
                                      </p:cBhvr>
                                      <p:tavLst>
                                        <p:tav tm="0">
                                          <p:val>
                                            <p:strVal val="#ppt_x"/>
                                          </p:val>
                                        </p:tav>
                                        <p:tav tm="100000">
                                          <p:val>
                                            <p:strVal val="#ppt_x"/>
                                          </p:val>
                                        </p:tav>
                                      </p:tavLst>
                                    </p:anim>
                                    <p:anim calcmode="lin" valueType="num">
                                      <p:cBhvr additive="base">
                                        <p:cTn dur="500" fill="hold" id="50"/>
                                        <p:tgtEl>
                                          <p:spTgt spid="23"/>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29"/>
                                        </p:tgtEl>
                                        <p:attrNameLst>
                                          <p:attrName>style.visibility</p:attrName>
                                        </p:attrNameLst>
                                      </p:cBhvr>
                                      <p:to>
                                        <p:strVal val="visible"/>
                                      </p:to>
                                    </p:set>
                                    <p:anim calcmode="lin" valueType="num">
                                      <p:cBhvr additive="base">
                                        <p:cTn dur="500" fill="hold" id="53"/>
                                        <p:tgtEl>
                                          <p:spTgt spid="29"/>
                                        </p:tgtEl>
                                        <p:attrNameLst>
                                          <p:attrName>ppt_x</p:attrName>
                                        </p:attrNameLst>
                                      </p:cBhvr>
                                      <p:tavLst>
                                        <p:tav tm="0">
                                          <p:val>
                                            <p:strVal val="#ppt_x"/>
                                          </p:val>
                                        </p:tav>
                                        <p:tav tm="100000">
                                          <p:val>
                                            <p:strVal val="#ppt_x"/>
                                          </p:val>
                                        </p:tav>
                                      </p:tavLst>
                                    </p:anim>
                                    <p:anim calcmode="lin" valueType="num">
                                      <p:cBhvr additive="base">
                                        <p:cTn dur="500" fill="hold" id="54"/>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22"/>
      <p:bldP grpId="0" spid="23"/>
      <p:bldP grpId="0" spid="24"/>
      <p:bldP grpId="0" spid="28"/>
      <p:bldP grpId="0" spid="29"/>
      <p:bldP grpId="0" spid="30"/>
      <p:bldP grpId="0" spid="2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val="0"/>
              </a:ext>
            </a:extLst>
          </a:blip>
          <a:stretch>
            <a:fillRect/>
          </a:stretch>
        </p:blipFill>
        <p:spPr>
          <a:xfrm>
            <a:off x="0" y="2573639"/>
            <a:ext cx="9143244" cy="2547917"/>
          </a:xfrm>
          <a:prstGeom prst="rect">
            <a:avLst/>
          </a:prstGeom>
        </p:spPr>
      </p:pic>
      <p:sp>
        <p:nvSpPr>
          <p:cNvPr id="25" name="矩形 24"/>
          <p:cNvSpPr/>
          <p:nvPr/>
        </p:nvSpPr>
        <p:spPr>
          <a:xfrm>
            <a:off x="2407006" y="3545162"/>
            <a:ext cx="4572758" cy="335280"/>
          </a:xfrm>
          <a:prstGeom prst="rect">
            <a:avLst/>
          </a:prstGeom>
        </p:spPr>
        <p:txBody>
          <a:bodyPr wrap="square">
            <a:spAutoFit/>
          </a:bodyPr>
          <a:lstStyle/>
          <a:p>
            <a:pPr algn="ctr" lvl="0"/>
            <a:r>
              <a:rPr altLang="en-US" kern="300" lang="zh-CN" spc="900" sz="1600">
                <a:solidFill>
                  <a:schemeClr val="accent2">
                    <a:lumMod val="20000"/>
                    <a:lumOff val="80000"/>
                  </a:schemeClr>
                </a:solidFill>
                <a:cs typeface="+mn-ea"/>
                <a:sym typeface="+mn-lt"/>
              </a:rPr>
              <a:t>坚定理想信念·筑牢思想基础</a:t>
            </a:r>
          </a:p>
        </p:txBody>
      </p:sp>
      <p:sp>
        <p:nvSpPr>
          <p:cNvPr id="27" name="圆角矩形 26"/>
          <p:cNvSpPr/>
          <p:nvPr/>
        </p:nvSpPr>
        <p:spPr>
          <a:xfrm>
            <a:off x="2799522" y="3086913"/>
            <a:ext cx="3505200" cy="304800"/>
          </a:xfrm>
          <a:prstGeom prst="roundRect">
            <a:avLst>
              <a:gd fmla="val 50000" name="adj"/>
            </a:avLst>
          </a:prstGeom>
          <a:solidFill>
            <a:srgbClr val="FFF8E5"/>
          </a:solidFill>
          <a:ln algn="ctr" cap="flat" cmpd="sng" w="12700">
            <a:noFill/>
            <a:prstDash val="solid"/>
          </a:ln>
          <a:effectLst/>
        </p:spPr>
        <p:txBody>
          <a:bodyPr anchor="ctr" rtlCol="0"/>
          <a:lstStyle/>
          <a:p>
            <a:pPr algn="ctr" defTabSz="914378">
              <a:defRPr/>
            </a:pPr>
            <a:r>
              <a:rPr altLang="en-US" kern="0" lang="zh-CN" smtClean="0" spc="900" sz="1400">
                <a:solidFill>
                  <a:schemeClr val="accent1"/>
                </a:solidFill>
                <a:latin typeface="+mn-ea"/>
                <a:cs typeface="+mn-ea"/>
                <a:sym typeface="+mn-lt"/>
              </a:rPr>
              <a:t>演示完毕感谢您的观看</a:t>
            </a:r>
          </a:p>
        </p:txBody>
      </p:sp>
      <p:sp>
        <p:nvSpPr>
          <p:cNvPr id="4" name="矩形 3"/>
          <p:cNvSpPr/>
          <p:nvPr/>
        </p:nvSpPr>
        <p:spPr>
          <a:xfrm>
            <a:off x="1580322" y="2503626"/>
            <a:ext cx="5867400" cy="426720"/>
          </a:xfrm>
          <a:prstGeom prst="rect">
            <a:avLst/>
          </a:prstGeom>
        </p:spPr>
        <p:txBody>
          <a:bodyPr wrap="square">
            <a:spAutoFit/>
          </a:bodyPr>
          <a:lstStyle/>
          <a:p>
            <a:pPr algn="ctr"/>
            <a:r>
              <a:rPr altLang="en-US" lang="zh-CN" smtClean="0" sz="1100">
                <a:solidFill>
                  <a:schemeClr val="accent2">
                    <a:lumMod val="20000"/>
                    <a:lumOff val="80000"/>
                  </a:schemeClr>
                </a:solidFill>
              </a:rPr>
              <a:t>lecture on the theme of party members' not believing in evil party members in japan</a:t>
            </a:r>
          </a:p>
          <a:p>
            <a:pPr algn="ctr"/>
            <a:r>
              <a:rPr altLang="en-US" lang="zh-CN" smtClean="0" sz="1100">
                <a:solidFill>
                  <a:schemeClr val="accent2">
                    <a:lumMod val="20000"/>
                    <a:lumOff val="80000"/>
                  </a:schemeClr>
                </a:solidFill>
              </a:rPr>
              <a:t>theme of party members' not believing in evil party members</a:t>
            </a:r>
          </a:p>
        </p:txBody>
      </p:sp>
      <p:grpSp>
        <p:nvGrpSpPr>
          <p:cNvPr id="7" name="组合 6"/>
          <p:cNvGrpSpPr/>
          <p:nvPr/>
        </p:nvGrpSpPr>
        <p:grpSpPr>
          <a:xfrm>
            <a:off x="1427922" y="2074797"/>
            <a:ext cx="6400800" cy="369332"/>
            <a:chOff x="1371600" y="1962150"/>
            <a:chExt cx="6400800" cy="369332"/>
          </a:xfrm>
        </p:grpSpPr>
        <p:sp>
          <p:nvSpPr>
            <p:cNvPr id="26" name="矩形 25"/>
            <p:cNvSpPr/>
            <p:nvPr/>
          </p:nvSpPr>
          <p:spPr>
            <a:xfrm>
              <a:off x="1371600" y="1962150"/>
              <a:ext cx="6400800" cy="365760"/>
            </a:xfrm>
            <a:prstGeom prst="rect">
              <a:avLst/>
            </a:prstGeom>
            <a:noFill/>
          </p:spPr>
          <p:txBody>
            <a:bodyPr wrap="square">
              <a:spAutoFit/>
            </a:bodyPr>
            <a:lstStyle/>
            <a:p>
              <a:pPr algn="ctr" lvl="0"/>
              <a:r>
                <a:rPr altLang="en-US" kern="300" lang="zh-CN" spc="300">
                  <a:solidFill>
                    <a:schemeClr val="accent2">
                      <a:lumMod val="20000"/>
                      <a:lumOff val="80000"/>
                    </a:schemeClr>
                  </a:solidFill>
                  <a:cs typeface="+mn-ea"/>
                  <a:sym typeface="+mn-lt"/>
                </a:rPr>
                <a:t>共产党员不信教不涉黑涉恶主题党日专题党课讲稿</a:t>
              </a:r>
            </a:p>
          </p:txBody>
        </p:sp>
        <p:cxnSp>
          <p:nvCxnSpPr>
            <p:cNvPr id="6" name="直接连接符 5"/>
            <p:cNvCxnSpPr/>
            <p:nvPr/>
          </p:nvCxnSpPr>
          <p:spPr>
            <a:xfrm>
              <a:off x="1676399" y="2298114"/>
              <a:ext cx="5787082" cy="0"/>
            </a:xfrm>
            <a:prstGeom prst="line">
              <a:avLst/>
            </a:prstGeom>
            <a:ln>
              <a:solidFill>
                <a:srgbClr val="FFF8E5"/>
              </a:solidFill>
            </a:ln>
          </p:spPr>
          <p:style>
            <a:lnRef idx="1">
              <a:schemeClr val="accent1"/>
            </a:lnRef>
            <a:fillRef idx="0">
              <a:schemeClr val="accent1"/>
            </a:fillRef>
            <a:effectRef idx="0">
              <a:schemeClr val="accent1"/>
            </a:effectRef>
            <a:fontRef idx="minor">
              <a:schemeClr val="tx1"/>
            </a:fontRef>
          </p:style>
        </p:cxnSp>
      </p:grpSp>
      <p:pic>
        <p:nvPicPr>
          <p:cNvPr id="8" name="图片 7"/>
          <p:cNvPicPr>
            <a:picLocks noChangeAspect="1"/>
          </p:cNvPicPr>
          <p:nvPr/>
        </p:nvPicPr>
        <p:blipFill>
          <a:blip r:embed="rId4">
            <a:extLst>
              <a:ext uri="{BEBA8EAE-BF5A-486C-A8C5-ECC9F3942E4B}">
                <a14:imgProps>
                  <a14:imgLayer xmlns:d3p1="http://schemas.openxmlformats.org/officeDocument/2006/relationships" d3p1:embed="">
                    <a14:imgEffect>
                      <a14:brightnessContrast bright="40000" contrast="20000"/>
                    </a14:imgEffect>
                  </a14:imgLayer>
                </a14:imgProps>
              </a:ext>
              <a:ext uri="{28A0092B-C50C-407E-A947-70E740481C1C}">
                <a14:useLocalDpi val="0"/>
              </a:ext>
            </a:extLst>
          </a:blip>
          <a:stretch>
            <a:fillRect/>
          </a:stretch>
        </p:blipFill>
        <p:spPr>
          <a:xfrm>
            <a:off x="326936" y="359386"/>
            <a:ext cx="861631" cy="852512"/>
          </a:xfrm>
          <a:prstGeom prst="rect">
            <a:avLst/>
          </a:prstGeom>
        </p:spPr>
      </p:pic>
      <p:pic>
        <p:nvPicPr>
          <p:cNvPr id="10" name="图片 9"/>
          <p:cNvPicPr>
            <a:picLocks noChangeAspect="1"/>
          </p:cNvPicPr>
          <p:nvPr/>
        </p:nvPicPr>
        <p:blipFill>
          <a:blip r:embed="rId5"/>
          <a:stretch>
            <a:fillRect/>
          </a:stretch>
        </p:blipFill>
        <p:spPr>
          <a:xfrm>
            <a:off x="7177168" y="2538694"/>
            <a:ext cx="1261154" cy="898505"/>
          </a:xfrm>
          <a:prstGeom prst="rect">
            <a:avLst/>
          </a:prstGeom>
        </p:spPr>
      </p:pic>
      <p:pic>
        <p:nvPicPr>
          <p:cNvPr id="13" name="图片 12"/>
          <p:cNvPicPr>
            <a:picLocks noChangeAspect="1"/>
          </p:cNvPicPr>
          <p:nvPr/>
        </p:nvPicPr>
        <p:blipFill>
          <a:blip r:embed="rId6"/>
          <a:srcRect b="32001" l="6598" r="5739" t="16191"/>
          <a:stretch>
            <a:fillRect/>
          </a:stretch>
        </p:blipFill>
        <p:spPr>
          <a:xfrm>
            <a:off x="1199322" y="800913"/>
            <a:ext cx="7086600" cy="1219200"/>
          </a:xfrm>
          <a:prstGeom prst="rect">
            <a:avLst/>
          </a:prstGeom>
        </p:spPr>
      </p:pic>
    </p:spTree>
    <p:extLst>
      <p:ext uri="{BB962C8B-B14F-4D97-AF65-F5344CB8AC3E}">
        <p14:creationId val="709586108"/>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53" presetSubtype="0">
                                  <p:stCondLst>
                                    <p:cond delay="0"/>
                                  </p:stCondLst>
                                  <p:childTnLst>
                                    <p:set>
                                      <p:cBhvr>
                                        <p:cTn dur="1" fill="hold" id="13">
                                          <p:stCondLst>
                                            <p:cond delay="0"/>
                                          </p:stCondLst>
                                        </p:cTn>
                                        <p:tgtEl>
                                          <p:spTgt spid="13"/>
                                        </p:tgtEl>
                                        <p:attrNameLst>
                                          <p:attrName>style.visibility</p:attrName>
                                        </p:attrNameLst>
                                      </p:cBhvr>
                                      <p:to>
                                        <p:strVal val="visible"/>
                                      </p:to>
                                    </p:set>
                                    <p:anim calcmode="lin" valueType="num">
                                      <p:cBhvr>
                                        <p:cTn dur="1000" fill="hold" id="14"/>
                                        <p:tgtEl>
                                          <p:spTgt spid="13"/>
                                        </p:tgtEl>
                                        <p:attrNameLst>
                                          <p:attrName>ppt_w</p:attrName>
                                        </p:attrNameLst>
                                      </p:cBhvr>
                                      <p:tavLst>
                                        <p:tav tm="0">
                                          <p:val>
                                            <p:fltVal val="0"/>
                                          </p:val>
                                        </p:tav>
                                        <p:tav tm="100000">
                                          <p:val>
                                            <p:strVal val="#ppt_w"/>
                                          </p:val>
                                        </p:tav>
                                      </p:tavLst>
                                    </p:anim>
                                    <p:anim calcmode="lin" valueType="num">
                                      <p:cBhvr>
                                        <p:cTn dur="1000" fill="hold" id="15"/>
                                        <p:tgtEl>
                                          <p:spTgt spid="13"/>
                                        </p:tgtEl>
                                        <p:attrNameLst>
                                          <p:attrName>ppt_h</p:attrName>
                                        </p:attrNameLst>
                                      </p:cBhvr>
                                      <p:tavLst>
                                        <p:tav tm="0">
                                          <p:val>
                                            <p:fltVal val="0"/>
                                          </p:val>
                                        </p:tav>
                                        <p:tav tm="100000">
                                          <p:val>
                                            <p:strVal val="#ppt_h"/>
                                          </p:val>
                                        </p:tav>
                                      </p:tavLst>
                                    </p:anim>
                                    <p:animEffect filter="fade" transition="in">
                                      <p:cBhvr>
                                        <p:cTn dur="1000" id="16"/>
                                        <p:tgtEl>
                                          <p:spTgt spid="1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 presetSubtype="9">
                                  <p:stCondLst>
                                    <p:cond delay="0"/>
                                  </p:stCondLst>
                                  <p:childTnLst>
                                    <p:set>
                                      <p:cBhvr>
                                        <p:cTn dur="1" fill="hold" id="20">
                                          <p:stCondLst>
                                            <p:cond delay="0"/>
                                          </p:stCondLst>
                                        </p:cTn>
                                        <p:tgtEl>
                                          <p:spTgt spid="8"/>
                                        </p:tgtEl>
                                        <p:attrNameLst>
                                          <p:attrName>style.visibility</p:attrName>
                                        </p:attrNameLst>
                                      </p:cBhvr>
                                      <p:to>
                                        <p:strVal val="visible"/>
                                      </p:to>
                                    </p:set>
                                    <p:anim calcmode="lin" valueType="num">
                                      <p:cBhvr additive="base">
                                        <p:cTn dur="500" fill="hold" id="21"/>
                                        <p:tgtEl>
                                          <p:spTgt spid="8"/>
                                        </p:tgtEl>
                                        <p:attrNameLst>
                                          <p:attrName>ppt_x</p:attrName>
                                        </p:attrNameLst>
                                      </p:cBhvr>
                                      <p:tavLst>
                                        <p:tav tm="0">
                                          <p:val>
                                            <p:strVal val="0-#ppt_w/2"/>
                                          </p:val>
                                        </p:tav>
                                        <p:tav tm="100000">
                                          <p:val>
                                            <p:strVal val="#ppt_x"/>
                                          </p:val>
                                        </p:tav>
                                      </p:tavLst>
                                    </p:anim>
                                    <p:anim calcmode="lin" valueType="num">
                                      <p:cBhvr additive="base">
                                        <p:cTn dur="500" fill="hold" id="22"/>
                                        <p:tgtEl>
                                          <p:spTgt spid="8"/>
                                        </p:tgtEl>
                                        <p:attrNameLst>
                                          <p:attrName>ppt_y</p:attrName>
                                        </p:attrNameLst>
                                      </p:cBhvr>
                                      <p:tavLst>
                                        <p:tav tm="0">
                                          <p:val>
                                            <p:strVal val="0-#ppt_h/2"/>
                                          </p:val>
                                        </p:tav>
                                        <p:tav tm="100000">
                                          <p:val>
                                            <p:strVal val="#ppt_y"/>
                                          </p:val>
                                        </p:tav>
                                      </p:tavLst>
                                    </p:anim>
                                  </p:childTnLst>
                                </p:cTn>
                              </p:par>
                              <p:par>
                                <p:cTn fill="hold" id="23" nodeType="withEffect" presetClass="entr" presetID="2" presetSubtype="6">
                                  <p:stCondLst>
                                    <p:cond delay="0"/>
                                  </p:stCondLst>
                                  <p:childTnLst>
                                    <p:set>
                                      <p:cBhvr>
                                        <p:cTn dur="1" fill="hold" id="24">
                                          <p:stCondLst>
                                            <p:cond delay="0"/>
                                          </p:stCondLst>
                                        </p:cTn>
                                        <p:tgtEl>
                                          <p:spTgt spid="10"/>
                                        </p:tgtEl>
                                        <p:attrNameLst>
                                          <p:attrName>style.visibility</p:attrName>
                                        </p:attrNameLst>
                                      </p:cBhvr>
                                      <p:to>
                                        <p:strVal val="visible"/>
                                      </p:to>
                                    </p:set>
                                    <p:anim calcmode="lin" valueType="num">
                                      <p:cBhvr additive="base">
                                        <p:cTn dur="500" fill="hold" id="25"/>
                                        <p:tgtEl>
                                          <p:spTgt spid="10"/>
                                        </p:tgtEl>
                                        <p:attrNameLst>
                                          <p:attrName>ppt_x</p:attrName>
                                        </p:attrNameLst>
                                      </p:cBhvr>
                                      <p:tavLst>
                                        <p:tav tm="0">
                                          <p:val>
                                            <p:strVal val="1+#ppt_w/2"/>
                                          </p:val>
                                        </p:tav>
                                        <p:tav tm="100000">
                                          <p:val>
                                            <p:strVal val="#ppt_x"/>
                                          </p:val>
                                        </p:tav>
                                      </p:tavLst>
                                    </p:anim>
                                    <p:anim calcmode="lin" valueType="num">
                                      <p:cBhvr additive="base">
                                        <p:cTn dur="500" fill="hold" id="26"/>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16" presetSubtype="21">
                                  <p:stCondLst>
                                    <p:cond delay="0"/>
                                  </p:stCondLst>
                                  <p:childTnLst>
                                    <p:set>
                                      <p:cBhvr>
                                        <p:cTn dur="1" fill="hold" id="30">
                                          <p:stCondLst>
                                            <p:cond delay="0"/>
                                          </p:stCondLst>
                                        </p:cTn>
                                        <p:tgtEl>
                                          <p:spTgt spid="7"/>
                                        </p:tgtEl>
                                        <p:attrNameLst>
                                          <p:attrName>style.visibility</p:attrName>
                                        </p:attrNameLst>
                                      </p:cBhvr>
                                      <p:to>
                                        <p:strVal val="visible"/>
                                      </p:to>
                                    </p:set>
                                    <p:animEffect filter="barn(inVertical)" transition="in">
                                      <p:cBhvr>
                                        <p:cTn dur="500" id="31"/>
                                        <p:tgtEl>
                                          <p:spTgt spid="7"/>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53" presetSubtype="0">
                                  <p:stCondLst>
                                    <p:cond delay="0"/>
                                  </p:stCondLst>
                                  <p:childTnLst>
                                    <p:set>
                                      <p:cBhvr>
                                        <p:cTn dur="1" fill="hold" id="35">
                                          <p:stCondLst>
                                            <p:cond delay="0"/>
                                          </p:stCondLst>
                                        </p:cTn>
                                        <p:tgtEl>
                                          <p:spTgt spid="4"/>
                                        </p:tgtEl>
                                        <p:attrNameLst>
                                          <p:attrName>style.visibility</p:attrName>
                                        </p:attrNameLst>
                                      </p:cBhvr>
                                      <p:to>
                                        <p:strVal val="visible"/>
                                      </p:to>
                                    </p:set>
                                    <p:anim calcmode="lin" valueType="num">
                                      <p:cBhvr>
                                        <p:cTn dur="500" fill="hold" id="36"/>
                                        <p:tgtEl>
                                          <p:spTgt spid="4"/>
                                        </p:tgtEl>
                                        <p:attrNameLst>
                                          <p:attrName>ppt_w</p:attrName>
                                        </p:attrNameLst>
                                      </p:cBhvr>
                                      <p:tavLst>
                                        <p:tav tm="0">
                                          <p:val>
                                            <p:fltVal val="0"/>
                                          </p:val>
                                        </p:tav>
                                        <p:tav tm="100000">
                                          <p:val>
                                            <p:strVal val="#ppt_w"/>
                                          </p:val>
                                        </p:tav>
                                      </p:tavLst>
                                    </p:anim>
                                    <p:anim calcmode="lin" valueType="num">
                                      <p:cBhvr>
                                        <p:cTn dur="500" fill="hold" id="37"/>
                                        <p:tgtEl>
                                          <p:spTgt spid="4"/>
                                        </p:tgtEl>
                                        <p:attrNameLst>
                                          <p:attrName>ppt_h</p:attrName>
                                        </p:attrNameLst>
                                      </p:cBhvr>
                                      <p:tavLst>
                                        <p:tav tm="0">
                                          <p:val>
                                            <p:fltVal val="0"/>
                                          </p:val>
                                        </p:tav>
                                        <p:tav tm="100000">
                                          <p:val>
                                            <p:strVal val="#ppt_h"/>
                                          </p:val>
                                        </p:tav>
                                      </p:tavLst>
                                    </p:anim>
                                    <p:animEffect filter="fade" transition="in">
                                      <p:cBhvr>
                                        <p:cTn dur="500" id="38"/>
                                        <p:tgtEl>
                                          <p:spTgt spid="4"/>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27"/>
                                        </p:tgtEl>
                                        <p:attrNameLst>
                                          <p:attrName>style.visibility</p:attrName>
                                        </p:attrNameLst>
                                      </p:cBhvr>
                                      <p:to>
                                        <p:strVal val="visible"/>
                                      </p:to>
                                    </p:set>
                                    <p:anim calcmode="lin" valueType="num">
                                      <p:cBhvr additive="base">
                                        <p:cTn dur="500" fill="hold" id="43"/>
                                        <p:tgtEl>
                                          <p:spTgt spid="27"/>
                                        </p:tgtEl>
                                        <p:attrNameLst>
                                          <p:attrName>ppt_x</p:attrName>
                                        </p:attrNameLst>
                                      </p:cBhvr>
                                      <p:tavLst>
                                        <p:tav tm="0">
                                          <p:val>
                                            <p:strVal val="#ppt_x"/>
                                          </p:val>
                                        </p:tav>
                                        <p:tav tm="100000">
                                          <p:val>
                                            <p:strVal val="#ppt_x"/>
                                          </p:val>
                                        </p:tav>
                                      </p:tavLst>
                                    </p:anim>
                                    <p:anim calcmode="lin" valueType="num">
                                      <p:cBhvr additive="base">
                                        <p:cTn dur="500" fill="hold" id="44"/>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16" presetSubtype="21">
                                  <p:stCondLst>
                                    <p:cond delay="0"/>
                                  </p:stCondLst>
                                  <p:childTnLst>
                                    <p:set>
                                      <p:cBhvr>
                                        <p:cTn dur="1" fill="hold" id="48">
                                          <p:stCondLst>
                                            <p:cond delay="0"/>
                                          </p:stCondLst>
                                        </p:cTn>
                                        <p:tgtEl>
                                          <p:spTgt spid="25"/>
                                        </p:tgtEl>
                                        <p:attrNameLst>
                                          <p:attrName>style.visibility</p:attrName>
                                        </p:attrNameLst>
                                      </p:cBhvr>
                                      <p:to>
                                        <p:strVal val="visible"/>
                                      </p:to>
                                    </p:set>
                                    <p:animEffect filter="barn(inVertical)" transition="in">
                                      <p:cBhvr>
                                        <p:cTn dur="500" id="49"/>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7"/>
      <p:bldP grpId="0" spid="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762000" y="819150"/>
            <a:ext cx="7696200" cy="2971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3" name="图片 2"/>
          <p:cNvPicPr>
            <a:picLocks noChangeAspect="1"/>
          </p:cNvPicPr>
          <p:nvPr/>
        </p:nvPicPr>
        <p:blipFill>
          <a:blip r:embed="rId3">
            <a:extLst>
              <a:ext uri="{28A0092B-C50C-407E-A947-70E740481C1C}">
                <a14:useLocalDpi val="0"/>
              </a:ext>
            </a:extLst>
          </a:blip>
          <a:stretch>
            <a:fillRect/>
          </a:stretch>
        </p:blipFill>
        <p:spPr>
          <a:xfrm>
            <a:off x="0" y="3105150"/>
            <a:ext cx="9143244" cy="2016406"/>
          </a:xfrm>
          <a:prstGeom prst="rect">
            <a:avLst/>
          </a:prstGeom>
        </p:spPr>
      </p:pic>
      <p:pic>
        <p:nvPicPr>
          <p:cNvPr id="8" name="图片 7"/>
          <p:cNvPicPr>
            <a:picLocks noChangeAspect="1"/>
          </p:cNvPicPr>
          <p:nvPr/>
        </p:nvPicPr>
        <p:blipFill>
          <a:blip r:embed="rId4">
            <a:extLst>
              <a:ext uri="{28A0092B-C50C-407E-A947-70E740481C1C}">
                <a14:useLocalDpi val="0"/>
              </a:ext>
            </a:extLst>
          </a:blip>
          <a:stretch>
            <a:fillRect/>
          </a:stretch>
        </p:blipFill>
        <p:spPr>
          <a:xfrm>
            <a:off x="152400" y="285750"/>
            <a:ext cx="693136" cy="685800"/>
          </a:xfrm>
          <a:prstGeom prst="rect">
            <a:avLst/>
          </a:prstGeom>
        </p:spPr>
      </p:pic>
      <p:pic>
        <p:nvPicPr>
          <p:cNvPr id="10" name="图片 9"/>
          <p:cNvPicPr>
            <a:picLocks noChangeAspect="1"/>
          </p:cNvPicPr>
          <p:nvPr/>
        </p:nvPicPr>
        <p:blipFill>
          <a:blip r:embed="rId5"/>
          <a:stretch>
            <a:fillRect/>
          </a:stretch>
        </p:blipFill>
        <p:spPr>
          <a:xfrm>
            <a:off x="4354821" y="3905157"/>
            <a:ext cx="1034079" cy="736726"/>
          </a:xfrm>
          <a:prstGeom prst="rect">
            <a:avLst/>
          </a:prstGeom>
        </p:spPr>
      </p:pic>
      <p:grpSp>
        <p:nvGrpSpPr>
          <p:cNvPr id="5" name="组合 4"/>
          <p:cNvGrpSpPr/>
          <p:nvPr/>
        </p:nvGrpSpPr>
        <p:grpSpPr>
          <a:xfrm>
            <a:off x="1371600" y="1860556"/>
            <a:ext cx="745645" cy="1198849"/>
            <a:chOff x="1077728" y="1312773"/>
            <a:chExt cx="745645" cy="1198849"/>
          </a:xfrm>
        </p:grpSpPr>
        <p:sp>
          <p:nvSpPr>
            <p:cNvPr id="14" name="TextBox 506"/>
            <p:cNvSpPr txBox="1"/>
            <p:nvPr/>
          </p:nvSpPr>
          <p:spPr>
            <a:xfrm>
              <a:off x="1090727" y="1312773"/>
              <a:ext cx="732646" cy="640080"/>
            </a:xfrm>
            <a:prstGeom prst="rect">
              <a:avLst/>
            </a:prstGeom>
          </p:spPr>
          <p:txBody>
            <a:bodyPr wrap="square">
              <a:spAutoFit/>
            </a:bodyPr>
            <a:lstStyle>
              <a:defPPr>
                <a:defRPr lang="zh-CN"/>
              </a:defPPr>
              <a:lvl1pPr algn="dist" fontAlgn="base">
                <a:spcBef>
                  <a:spcPct val="0"/>
                </a:spcBef>
                <a:spcAft>
                  <a:spcPct val="0"/>
                </a:spcAft>
                <a:defRPr b="1" sz="2000">
                  <a:ln w="3175">
                    <a:noFill/>
                  </a:ln>
                  <a:gradFill>
                    <a:gsLst>
                      <a:gs pos="25000">
                        <a:srgbClr val="FF0000"/>
                      </a:gs>
                      <a:gs pos="100000">
                        <a:schemeClr val="accent2">
                          <a:shade val="45000"/>
                          <a:satMod val="165000"/>
                        </a:schemeClr>
                      </a:gs>
                    </a:gsLst>
                    <a:lin ang="5400000"/>
                  </a:gradFill>
                  <a:latin charset="-122" pitchFamily="34" typeface="微软雅黑"/>
                  <a:ea charset="-122" pitchFamily="34" typeface="微软雅黑"/>
                </a:defRPr>
              </a:lvl1pPr>
              <a:lvl2pPr fontAlgn="base">
                <a:spcBef>
                  <a:spcPct val="0"/>
                </a:spcBef>
                <a:spcAft>
                  <a:spcPct val="0"/>
                </a:spcAft>
                <a:defRPr>
                  <a:latin typeface="Arial"/>
                  <a:ea charset="-122" typeface="宋体"/>
                </a:defRPr>
              </a:lvl2pPr>
              <a:lvl3pPr fontAlgn="base">
                <a:spcBef>
                  <a:spcPct val="0"/>
                </a:spcBef>
                <a:spcAft>
                  <a:spcPct val="0"/>
                </a:spcAft>
                <a:defRPr>
                  <a:latin typeface="Arial"/>
                  <a:ea charset="-122" typeface="宋体"/>
                </a:defRPr>
              </a:lvl3pPr>
              <a:lvl4pPr fontAlgn="base">
                <a:spcBef>
                  <a:spcPct val="0"/>
                </a:spcBef>
                <a:spcAft>
                  <a:spcPct val="0"/>
                </a:spcAft>
                <a:defRPr>
                  <a:latin typeface="Arial"/>
                  <a:ea charset="-122" typeface="宋体"/>
                </a:defRPr>
              </a:lvl4pPr>
              <a:lvl5pPr fontAlgn="base">
                <a:spcBef>
                  <a:spcPct val="0"/>
                </a:spcBef>
                <a:spcAft>
                  <a:spcPct val="0"/>
                </a:spcAft>
                <a:defRPr>
                  <a:latin typeface="Arial"/>
                  <a:ea charset="-122" typeface="宋体"/>
                </a:defRPr>
              </a:lvl5pPr>
              <a:lvl6pPr>
                <a:defRPr>
                  <a:latin typeface="Arial"/>
                  <a:ea charset="-122" typeface="宋体"/>
                </a:defRPr>
              </a:lvl6pPr>
              <a:lvl7pPr>
                <a:defRPr>
                  <a:latin typeface="Arial"/>
                  <a:ea charset="-122" typeface="宋体"/>
                </a:defRPr>
              </a:lvl7pPr>
              <a:lvl8pPr>
                <a:defRPr>
                  <a:latin typeface="Arial"/>
                  <a:ea charset="-122" typeface="宋体"/>
                </a:defRPr>
              </a:lvl8pPr>
              <a:lvl9pPr>
                <a:defRPr>
                  <a:latin typeface="Arial"/>
                  <a:ea charset="-122" typeface="宋体"/>
                </a:defRPr>
              </a:lvl9pPr>
            </a:lstStyle>
            <a:p>
              <a:pPr algn="ctr">
                <a:defRPr/>
              </a:pPr>
              <a:r>
                <a:rPr altLang="en-US" lang="zh-CN" sz="3600">
                  <a:solidFill>
                    <a:schemeClr val="accent1"/>
                  </a:solidFill>
                  <a:latin typeface="+mn-ea"/>
                  <a:ea typeface="+mn-ea"/>
                  <a:cs typeface="+mn-ea"/>
                  <a:sym typeface="+mn-lt"/>
                </a:rPr>
                <a:t>目</a:t>
              </a:r>
            </a:p>
          </p:txBody>
        </p:sp>
        <p:sp>
          <p:nvSpPr>
            <p:cNvPr id="15" name="TextBox 506"/>
            <p:cNvSpPr txBox="1"/>
            <p:nvPr/>
          </p:nvSpPr>
          <p:spPr>
            <a:xfrm>
              <a:off x="1077728" y="1865291"/>
              <a:ext cx="732646" cy="640080"/>
            </a:xfrm>
            <a:prstGeom prst="rect">
              <a:avLst/>
            </a:prstGeom>
          </p:spPr>
          <p:txBody>
            <a:bodyPr wrap="square">
              <a:spAutoFit/>
            </a:bodyPr>
            <a:lstStyle>
              <a:defPPr>
                <a:defRPr lang="zh-CN"/>
              </a:defPPr>
              <a:lvl1pPr algn="dist" fontAlgn="base">
                <a:spcBef>
                  <a:spcPct val="0"/>
                </a:spcBef>
                <a:spcAft>
                  <a:spcPct val="0"/>
                </a:spcAft>
                <a:defRPr b="1" sz="2000">
                  <a:ln w="3175">
                    <a:noFill/>
                  </a:ln>
                  <a:gradFill>
                    <a:gsLst>
                      <a:gs pos="25000">
                        <a:srgbClr val="FF0000"/>
                      </a:gs>
                      <a:gs pos="100000">
                        <a:schemeClr val="accent2">
                          <a:shade val="45000"/>
                          <a:satMod val="165000"/>
                        </a:schemeClr>
                      </a:gs>
                    </a:gsLst>
                    <a:lin ang="5400000"/>
                  </a:gradFill>
                  <a:latin charset="-122" pitchFamily="34" typeface="微软雅黑"/>
                  <a:ea charset="-122" pitchFamily="34" typeface="微软雅黑"/>
                </a:defRPr>
              </a:lvl1pPr>
              <a:lvl2pPr fontAlgn="base">
                <a:spcBef>
                  <a:spcPct val="0"/>
                </a:spcBef>
                <a:spcAft>
                  <a:spcPct val="0"/>
                </a:spcAft>
                <a:defRPr>
                  <a:latin typeface="Arial"/>
                  <a:ea charset="-122" typeface="宋体"/>
                </a:defRPr>
              </a:lvl2pPr>
              <a:lvl3pPr fontAlgn="base">
                <a:spcBef>
                  <a:spcPct val="0"/>
                </a:spcBef>
                <a:spcAft>
                  <a:spcPct val="0"/>
                </a:spcAft>
                <a:defRPr>
                  <a:latin typeface="Arial"/>
                  <a:ea charset="-122" typeface="宋体"/>
                </a:defRPr>
              </a:lvl3pPr>
              <a:lvl4pPr fontAlgn="base">
                <a:spcBef>
                  <a:spcPct val="0"/>
                </a:spcBef>
                <a:spcAft>
                  <a:spcPct val="0"/>
                </a:spcAft>
                <a:defRPr>
                  <a:latin typeface="Arial"/>
                  <a:ea charset="-122" typeface="宋体"/>
                </a:defRPr>
              </a:lvl4pPr>
              <a:lvl5pPr fontAlgn="base">
                <a:spcBef>
                  <a:spcPct val="0"/>
                </a:spcBef>
                <a:spcAft>
                  <a:spcPct val="0"/>
                </a:spcAft>
                <a:defRPr>
                  <a:latin typeface="Arial"/>
                  <a:ea charset="-122" typeface="宋体"/>
                </a:defRPr>
              </a:lvl5pPr>
              <a:lvl6pPr>
                <a:defRPr>
                  <a:latin typeface="Arial"/>
                  <a:ea charset="-122" typeface="宋体"/>
                </a:defRPr>
              </a:lvl6pPr>
              <a:lvl7pPr>
                <a:defRPr>
                  <a:latin typeface="Arial"/>
                  <a:ea charset="-122" typeface="宋体"/>
                </a:defRPr>
              </a:lvl7pPr>
              <a:lvl8pPr>
                <a:defRPr>
                  <a:latin typeface="Arial"/>
                  <a:ea charset="-122" typeface="宋体"/>
                </a:defRPr>
              </a:lvl8pPr>
              <a:lvl9pPr>
                <a:defRPr>
                  <a:latin typeface="Arial"/>
                  <a:ea charset="-122" typeface="宋体"/>
                </a:defRPr>
              </a:lvl9pPr>
            </a:lstStyle>
            <a:p>
              <a:pPr algn="ctr">
                <a:defRPr/>
              </a:pPr>
              <a:r>
                <a:rPr altLang="en-US" lang="zh-CN" sz="3600">
                  <a:solidFill>
                    <a:schemeClr val="accent1"/>
                  </a:solidFill>
                  <a:latin typeface="+mn-ea"/>
                  <a:ea typeface="+mn-ea"/>
                  <a:cs typeface="+mn-ea"/>
                  <a:sym typeface="+mn-lt"/>
                </a:rPr>
                <a:t>录</a:t>
              </a:r>
            </a:p>
          </p:txBody>
        </p:sp>
      </p:grpSp>
      <p:sp>
        <p:nvSpPr>
          <p:cNvPr id="16" name="圆角矩形 15"/>
          <p:cNvSpPr/>
          <p:nvPr/>
        </p:nvSpPr>
        <p:spPr>
          <a:xfrm>
            <a:off x="3048000" y="1428750"/>
            <a:ext cx="4648200" cy="634970"/>
          </a:xfrm>
          <a:prstGeom prst="roundRect">
            <a:avLst>
              <a:gd fmla="val 50000" name="adj"/>
            </a:avLst>
          </a:prstGeom>
          <a:noFill/>
          <a:ln algn="ctr" cap="flat" cmpd="sng" w="19050">
            <a:noFill/>
            <a:prstDash val="solid"/>
          </a:ln>
          <a:effectLst/>
        </p:spPr>
        <p:txBody>
          <a:bodyPr anchor="ctr" rtlCol="0"/>
          <a:lstStyle/>
          <a:p>
            <a:pPr defTabSz="914378">
              <a:lnSpc>
                <a:spcPct val="150000"/>
              </a:lnSpc>
              <a:defRPr/>
            </a:pPr>
            <a:r>
              <a:rPr altLang="en-US" kern="0" lang="zh-CN" sz="1500">
                <a:solidFill>
                  <a:schemeClr val="accent1"/>
                </a:solidFill>
                <a:latin typeface="+mn-ea"/>
                <a:cs typeface="+mn-ea"/>
                <a:sym typeface="+mn-lt"/>
              </a:rPr>
              <a:t>旗帜鲜明讲政治，坚决筑牢共产党员理想信念之基</a:t>
            </a:r>
          </a:p>
        </p:txBody>
      </p:sp>
      <p:sp>
        <p:nvSpPr>
          <p:cNvPr id="17" name="圆角矩形 16"/>
          <p:cNvSpPr/>
          <p:nvPr/>
        </p:nvSpPr>
        <p:spPr>
          <a:xfrm>
            <a:off x="3015727" y="2459748"/>
            <a:ext cx="4680473" cy="634970"/>
          </a:xfrm>
          <a:prstGeom prst="roundRect">
            <a:avLst>
              <a:gd fmla="val 50000" name="adj"/>
            </a:avLst>
          </a:prstGeom>
          <a:noFill/>
          <a:ln algn="ctr" cap="flat" cmpd="sng" w="19050">
            <a:noFill/>
            <a:prstDash val="solid"/>
          </a:ln>
          <a:effectLst/>
        </p:spPr>
        <p:txBody>
          <a:bodyPr anchor="ctr" rtlCol="0"/>
          <a:lstStyle/>
          <a:p>
            <a:pPr defTabSz="914378">
              <a:defRPr/>
            </a:pPr>
            <a:r>
              <a:rPr altLang="en-US" kern="0" lang="zh-CN" sz="1400">
                <a:solidFill>
                  <a:schemeClr val="accent1"/>
                </a:solidFill>
                <a:latin typeface="+mn-ea"/>
                <a:cs typeface="+mn-ea"/>
                <a:sym typeface="+mn-lt"/>
              </a:rPr>
              <a:t>正确认识开展扫黑除恶专项斗争的背景、形势，坚决杜绝共产党员涉黑涉恶</a:t>
            </a:r>
          </a:p>
        </p:txBody>
      </p:sp>
      <p:grpSp>
        <p:nvGrpSpPr>
          <p:cNvPr id="20" name="组合 19"/>
          <p:cNvGrpSpPr/>
          <p:nvPr/>
        </p:nvGrpSpPr>
        <p:grpSpPr>
          <a:xfrm>
            <a:off x="2411387" y="1518696"/>
            <a:ext cx="712813" cy="1460706"/>
            <a:chOff x="2411387" y="1518696"/>
            <a:chExt cx="712813" cy="1460706"/>
          </a:xfrm>
        </p:grpSpPr>
        <p:sp>
          <p:nvSpPr>
            <p:cNvPr id="22" name="矩形 21"/>
            <p:cNvSpPr/>
            <p:nvPr/>
          </p:nvSpPr>
          <p:spPr>
            <a:xfrm>
              <a:off x="2411387" y="2527225"/>
              <a:ext cx="676058" cy="4284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2411387" y="1518696"/>
              <a:ext cx="676058" cy="4284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圆角矩形 17"/>
            <p:cNvSpPr/>
            <p:nvPr/>
          </p:nvSpPr>
          <p:spPr>
            <a:xfrm>
              <a:off x="2411387" y="1518696"/>
              <a:ext cx="712813" cy="407652"/>
            </a:xfrm>
            <a:prstGeom prst="roundRect">
              <a:avLst>
                <a:gd fmla="val 50000" name="adj"/>
              </a:avLst>
            </a:prstGeom>
            <a:noFill/>
            <a:ln algn="ctr" cap="flat" cmpd="sng" w="19050">
              <a:noFill/>
              <a:prstDash val="solid"/>
            </a:ln>
            <a:effectLst/>
          </p:spPr>
          <p:txBody>
            <a:bodyPr anchor="ctr" rtlCol="0"/>
            <a:lstStyle/>
            <a:p>
              <a:pPr defTabSz="914378">
                <a:defRPr/>
              </a:pPr>
              <a:r>
                <a:rPr altLang="zh-CN" kern="0" lang="en-US" spc="300" sz="2000">
                  <a:solidFill>
                    <a:srgbClr val="FFF8E5"/>
                  </a:solidFill>
                  <a:latin typeface="+mn-ea"/>
                  <a:cs typeface="+mn-ea"/>
                  <a:sym typeface="+mn-lt"/>
                </a:rPr>
                <a:t>01</a:t>
              </a:r>
            </a:p>
          </p:txBody>
        </p:sp>
        <p:sp>
          <p:nvSpPr>
            <p:cNvPr id="19" name="圆角矩形 18"/>
            <p:cNvSpPr/>
            <p:nvPr/>
          </p:nvSpPr>
          <p:spPr>
            <a:xfrm>
              <a:off x="2411387" y="2571750"/>
              <a:ext cx="712813" cy="407652"/>
            </a:xfrm>
            <a:prstGeom prst="roundRect">
              <a:avLst>
                <a:gd fmla="val 50000" name="adj"/>
              </a:avLst>
            </a:prstGeom>
            <a:noFill/>
            <a:ln algn="ctr" cap="flat" cmpd="sng" w="19050">
              <a:noFill/>
              <a:prstDash val="solid"/>
            </a:ln>
            <a:effectLst/>
          </p:spPr>
          <p:txBody>
            <a:bodyPr anchor="ctr" rtlCol="0"/>
            <a:lstStyle/>
            <a:p>
              <a:pPr defTabSz="914378">
                <a:defRPr/>
              </a:pPr>
              <a:r>
                <a:rPr altLang="zh-CN" kern="0" lang="en-US" spc="300" sz="2000">
                  <a:solidFill>
                    <a:srgbClr val="FFF8E5"/>
                  </a:solidFill>
                  <a:latin typeface="+mn-ea"/>
                  <a:cs typeface="+mn-ea"/>
                  <a:sym typeface="+mn-lt"/>
                </a:rPr>
                <a:t>02</a:t>
              </a:r>
            </a:p>
          </p:txBody>
        </p:sp>
      </p:grpSp>
      <p:sp>
        <p:nvSpPr>
          <p:cNvPr id="12" name="矩形 11"/>
          <p:cNvSpPr/>
          <p:nvPr/>
        </p:nvSpPr>
        <p:spPr>
          <a:xfrm>
            <a:off x="3048000" y="2480310"/>
            <a:ext cx="4622202"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p:cNvSpPr/>
          <p:nvPr/>
        </p:nvSpPr>
        <p:spPr>
          <a:xfrm>
            <a:off x="3048000" y="1469472"/>
            <a:ext cx="4622202"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4" name="图片 3"/>
          <p:cNvPicPr>
            <a:picLocks noChangeAspect="1"/>
          </p:cNvPicPr>
          <p:nvPr/>
        </p:nvPicPr>
        <p:blipFill>
          <a:blip r:embed="rId6">
            <a:extLst>
              <a:ext uri="{28A0092B-C50C-407E-A947-70E740481C1C}">
                <a14:useLocalDpi val="0"/>
              </a:ext>
            </a:extLst>
          </a:blip>
          <a:stretch>
            <a:fillRect/>
          </a:stretch>
        </p:blipFill>
        <p:spPr>
          <a:xfrm>
            <a:off x="1506318" y="1428750"/>
            <a:ext cx="472541" cy="471889"/>
          </a:xfrm>
          <a:prstGeom prst="rect">
            <a:avLst/>
          </a:prstGeom>
        </p:spPr>
      </p:pic>
      <p:pic>
        <p:nvPicPr>
          <p:cNvPr id="7" name="图片 6"/>
          <p:cNvPicPr>
            <a:picLocks noChangeAspect="1"/>
          </p:cNvPicPr>
          <p:nvPr/>
        </p:nvPicPr>
        <p:blipFill>
          <a:blip r:embed="rId7">
            <a:extLst>
              <a:ext uri="{28A0092B-C50C-407E-A947-70E740481C1C}">
                <a14:useLocalDpi val="0"/>
              </a:ext>
            </a:extLst>
          </a:blip>
          <a:srcRect b="24155"/>
          <a:stretch>
            <a:fillRect/>
          </a:stretch>
        </p:blipFill>
        <p:spPr>
          <a:xfrm>
            <a:off x="6248399" y="3140463"/>
            <a:ext cx="1810145" cy="654323"/>
          </a:xfrm>
          <a:prstGeom prst="rect">
            <a:avLst/>
          </a:prstGeom>
        </p:spPr>
      </p:pic>
    </p:spTree>
    <p:extLst>
      <p:ext uri="{BB962C8B-B14F-4D97-AF65-F5344CB8AC3E}">
        <p14:creationId val="4287856961"/>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7" presetSubtype="10">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p:cTn dur="500" fill="hold" id="14"/>
                                        <p:tgtEl>
                                          <p:spTgt spid="2"/>
                                        </p:tgtEl>
                                        <p:attrNameLst>
                                          <p:attrName>ppt_w</p:attrName>
                                        </p:attrNameLst>
                                      </p:cBhvr>
                                      <p:tavLst>
                                        <p:tav tm="0">
                                          <p:val>
                                            <p:fltVal val="0"/>
                                          </p:val>
                                        </p:tav>
                                        <p:tav tm="100000">
                                          <p:val>
                                            <p:strVal val="#ppt_w"/>
                                          </p:val>
                                        </p:tav>
                                      </p:tavLst>
                                    </p:anim>
                                    <p:anim calcmode="lin" valueType="num">
                                      <p:cBhvr>
                                        <p:cTn dur="500" fill="hold" id="15"/>
                                        <p:tgtEl>
                                          <p:spTgt spid="2"/>
                                        </p:tgtEl>
                                        <p:attrNameLst>
                                          <p:attrName>ppt_h</p:attrName>
                                        </p:attrNameLst>
                                      </p:cBhvr>
                                      <p:tavLst>
                                        <p:tav tm="0">
                                          <p:val>
                                            <p:strVal val="#ppt_h"/>
                                          </p:val>
                                        </p:tav>
                                        <p:tav tm="100000">
                                          <p:val>
                                            <p:strVal val="#ppt_h"/>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 presetSubtype="9">
                                  <p:stCondLst>
                                    <p:cond delay="0"/>
                                  </p:stCondLst>
                                  <p:childTnLst>
                                    <p:set>
                                      <p:cBhvr>
                                        <p:cTn dur="1" fill="hold" id="19">
                                          <p:stCondLst>
                                            <p:cond delay="0"/>
                                          </p:stCondLst>
                                        </p:cTn>
                                        <p:tgtEl>
                                          <p:spTgt spid="8"/>
                                        </p:tgtEl>
                                        <p:attrNameLst>
                                          <p:attrName>style.visibility</p:attrName>
                                        </p:attrNameLst>
                                      </p:cBhvr>
                                      <p:to>
                                        <p:strVal val="visible"/>
                                      </p:to>
                                    </p:set>
                                    <p:anim calcmode="lin" valueType="num">
                                      <p:cBhvr additive="base">
                                        <p:cTn dur="500" fill="hold" id="20"/>
                                        <p:tgtEl>
                                          <p:spTgt spid="8"/>
                                        </p:tgtEl>
                                        <p:attrNameLst>
                                          <p:attrName>ppt_x</p:attrName>
                                        </p:attrNameLst>
                                      </p:cBhvr>
                                      <p:tavLst>
                                        <p:tav tm="0">
                                          <p:val>
                                            <p:strVal val="0-#ppt_w/2"/>
                                          </p:val>
                                        </p:tav>
                                        <p:tav tm="100000">
                                          <p:val>
                                            <p:strVal val="#ppt_x"/>
                                          </p:val>
                                        </p:tav>
                                      </p:tavLst>
                                    </p:anim>
                                    <p:anim calcmode="lin" valueType="num">
                                      <p:cBhvr additive="base">
                                        <p:cTn dur="500" fill="hold" id="21"/>
                                        <p:tgtEl>
                                          <p:spTgt spid="8"/>
                                        </p:tgtEl>
                                        <p:attrNameLst>
                                          <p:attrName>ppt_y</p:attrName>
                                        </p:attrNameLst>
                                      </p:cBhvr>
                                      <p:tavLst>
                                        <p:tav tm="0">
                                          <p:val>
                                            <p:strVal val="0-#ppt_h/2"/>
                                          </p:val>
                                        </p:tav>
                                        <p:tav tm="100000">
                                          <p:val>
                                            <p:strVal val="#ppt_y"/>
                                          </p:val>
                                        </p:tav>
                                      </p:tavLst>
                                    </p:anim>
                                  </p:childTnLst>
                                </p:cTn>
                              </p:par>
                              <p:par>
                                <p:cTn fill="hold" id="22" nodeType="withEffect" presetClass="entr" presetID="2" presetSubtype="6">
                                  <p:stCondLst>
                                    <p:cond delay="0"/>
                                  </p:stCondLst>
                                  <p:childTnLst>
                                    <p:set>
                                      <p:cBhvr>
                                        <p:cTn dur="1" fill="hold" id="23">
                                          <p:stCondLst>
                                            <p:cond delay="0"/>
                                          </p:stCondLst>
                                        </p:cTn>
                                        <p:tgtEl>
                                          <p:spTgt spid="10"/>
                                        </p:tgtEl>
                                        <p:attrNameLst>
                                          <p:attrName>style.visibility</p:attrName>
                                        </p:attrNameLst>
                                      </p:cBhvr>
                                      <p:to>
                                        <p:strVal val="visible"/>
                                      </p:to>
                                    </p:set>
                                    <p:anim calcmode="lin" valueType="num">
                                      <p:cBhvr additive="base">
                                        <p:cTn dur="500" fill="hold" id="24"/>
                                        <p:tgtEl>
                                          <p:spTgt spid="10"/>
                                        </p:tgtEl>
                                        <p:attrNameLst>
                                          <p:attrName>ppt_x</p:attrName>
                                        </p:attrNameLst>
                                      </p:cBhvr>
                                      <p:tavLst>
                                        <p:tav tm="0">
                                          <p:val>
                                            <p:strVal val="1+#ppt_w/2"/>
                                          </p:val>
                                        </p:tav>
                                        <p:tav tm="100000">
                                          <p:val>
                                            <p:strVal val="#ppt_x"/>
                                          </p:val>
                                        </p:tav>
                                      </p:tavLst>
                                    </p:anim>
                                    <p:anim calcmode="lin" valueType="num">
                                      <p:cBhvr additive="base">
                                        <p:cTn dur="500" fill="hold" id="25"/>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53" presetSubtype="0">
                                  <p:stCondLst>
                                    <p:cond delay="0"/>
                                  </p:stCondLst>
                                  <p:childTnLst>
                                    <p:set>
                                      <p:cBhvr>
                                        <p:cTn dur="1" fill="hold" id="29">
                                          <p:stCondLst>
                                            <p:cond delay="0"/>
                                          </p:stCondLst>
                                        </p:cTn>
                                        <p:tgtEl>
                                          <p:spTgt spid="5"/>
                                        </p:tgtEl>
                                        <p:attrNameLst>
                                          <p:attrName>style.visibility</p:attrName>
                                        </p:attrNameLst>
                                      </p:cBhvr>
                                      <p:to>
                                        <p:strVal val="visible"/>
                                      </p:to>
                                    </p:set>
                                    <p:anim calcmode="lin" valueType="num">
                                      <p:cBhvr>
                                        <p:cTn dur="500" fill="hold" id="30"/>
                                        <p:tgtEl>
                                          <p:spTgt spid="5"/>
                                        </p:tgtEl>
                                        <p:attrNameLst>
                                          <p:attrName>ppt_w</p:attrName>
                                        </p:attrNameLst>
                                      </p:cBhvr>
                                      <p:tavLst>
                                        <p:tav tm="0">
                                          <p:val>
                                            <p:fltVal val="0"/>
                                          </p:val>
                                        </p:tav>
                                        <p:tav tm="100000">
                                          <p:val>
                                            <p:strVal val="#ppt_w"/>
                                          </p:val>
                                        </p:tav>
                                      </p:tavLst>
                                    </p:anim>
                                    <p:anim calcmode="lin" valueType="num">
                                      <p:cBhvr>
                                        <p:cTn dur="500" fill="hold" id="31"/>
                                        <p:tgtEl>
                                          <p:spTgt spid="5"/>
                                        </p:tgtEl>
                                        <p:attrNameLst>
                                          <p:attrName>ppt_h</p:attrName>
                                        </p:attrNameLst>
                                      </p:cBhvr>
                                      <p:tavLst>
                                        <p:tav tm="0">
                                          <p:val>
                                            <p:fltVal val="0"/>
                                          </p:val>
                                        </p:tav>
                                        <p:tav tm="100000">
                                          <p:val>
                                            <p:strVal val="#ppt_h"/>
                                          </p:val>
                                        </p:tav>
                                      </p:tavLst>
                                    </p:anim>
                                    <p:animEffect filter="fade" transition="in">
                                      <p:cBhvr>
                                        <p:cTn dur="500" id="32"/>
                                        <p:tgtEl>
                                          <p:spTgt spid="5"/>
                                        </p:tgtEl>
                                      </p:cBhvr>
                                    </p:animEffect>
                                  </p:childTnLst>
                                </p:cTn>
                              </p:par>
                              <p:par>
                                <p:cTn fill="hold" id="33" nodeType="withEffect" presetClass="entr" presetID="53" presetSubtype="0">
                                  <p:stCondLst>
                                    <p:cond delay="0"/>
                                  </p:stCondLst>
                                  <p:childTnLst>
                                    <p:set>
                                      <p:cBhvr>
                                        <p:cTn dur="1" fill="hold" id="34">
                                          <p:stCondLst>
                                            <p:cond delay="0"/>
                                          </p:stCondLst>
                                        </p:cTn>
                                        <p:tgtEl>
                                          <p:spTgt spid="4"/>
                                        </p:tgtEl>
                                        <p:attrNameLst>
                                          <p:attrName>style.visibility</p:attrName>
                                        </p:attrNameLst>
                                      </p:cBhvr>
                                      <p:to>
                                        <p:strVal val="visible"/>
                                      </p:to>
                                    </p:set>
                                    <p:anim calcmode="lin" valueType="num">
                                      <p:cBhvr>
                                        <p:cTn dur="500" fill="hold" id="35"/>
                                        <p:tgtEl>
                                          <p:spTgt spid="4"/>
                                        </p:tgtEl>
                                        <p:attrNameLst>
                                          <p:attrName>ppt_w</p:attrName>
                                        </p:attrNameLst>
                                      </p:cBhvr>
                                      <p:tavLst>
                                        <p:tav tm="0">
                                          <p:val>
                                            <p:fltVal val="0"/>
                                          </p:val>
                                        </p:tav>
                                        <p:tav tm="100000">
                                          <p:val>
                                            <p:strVal val="#ppt_w"/>
                                          </p:val>
                                        </p:tav>
                                      </p:tavLst>
                                    </p:anim>
                                    <p:anim calcmode="lin" valueType="num">
                                      <p:cBhvr>
                                        <p:cTn dur="500" fill="hold" id="36"/>
                                        <p:tgtEl>
                                          <p:spTgt spid="4"/>
                                        </p:tgtEl>
                                        <p:attrNameLst>
                                          <p:attrName>ppt_h</p:attrName>
                                        </p:attrNameLst>
                                      </p:cBhvr>
                                      <p:tavLst>
                                        <p:tav tm="0">
                                          <p:val>
                                            <p:fltVal val="0"/>
                                          </p:val>
                                        </p:tav>
                                        <p:tav tm="100000">
                                          <p:val>
                                            <p:strVal val="#ppt_h"/>
                                          </p:val>
                                        </p:tav>
                                      </p:tavLst>
                                    </p:anim>
                                    <p:animEffect filter="fade" transition="in">
                                      <p:cBhvr>
                                        <p:cTn dur="500" id="37"/>
                                        <p:tgtEl>
                                          <p:spTgt spid="4"/>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2" presetSubtype="2">
                                  <p:stCondLst>
                                    <p:cond delay="0"/>
                                  </p:stCondLst>
                                  <p:childTnLst>
                                    <p:set>
                                      <p:cBhvr>
                                        <p:cTn dur="1" fill="hold" id="41">
                                          <p:stCondLst>
                                            <p:cond delay="0"/>
                                          </p:stCondLst>
                                        </p:cTn>
                                        <p:tgtEl>
                                          <p:spTgt spid="20"/>
                                        </p:tgtEl>
                                        <p:attrNameLst>
                                          <p:attrName>style.visibility</p:attrName>
                                        </p:attrNameLst>
                                      </p:cBhvr>
                                      <p:to>
                                        <p:strVal val="visible"/>
                                      </p:to>
                                    </p:set>
                                    <p:anim calcmode="lin" valueType="num">
                                      <p:cBhvr additive="base">
                                        <p:cTn dur="500" fill="hold" id="42"/>
                                        <p:tgtEl>
                                          <p:spTgt spid="20"/>
                                        </p:tgtEl>
                                        <p:attrNameLst>
                                          <p:attrName>ppt_x</p:attrName>
                                        </p:attrNameLst>
                                      </p:cBhvr>
                                      <p:tavLst>
                                        <p:tav tm="0">
                                          <p:val>
                                            <p:strVal val="1+#ppt_w/2"/>
                                          </p:val>
                                        </p:tav>
                                        <p:tav tm="100000">
                                          <p:val>
                                            <p:strVal val="#ppt_x"/>
                                          </p:val>
                                        </p:tav>
                                      </p:tavLst>
                                    </p:anim>
                                    <p:anim calcmode="lin" valueType="num">
                                      <p:cBhvr additive="base">
                                        <p:cTn dur="500" fill="hold" id="43"/>
                                        <p:tgtEl>
                                          <p:spTgt spid="20"/>
                                        </p:tgtEl>
                                        <p:attrNameLst>
                                          <p:attrName>ppt_y</p:attrName>
                                        </p:attrNameLst>
                                      </p:cBhvr>
                                      <p:tavLst>
                                        <p:tav tm="0">
                                          <p:val>
                                            <p:strVal val="#ppt_y"/>
                                          </p:val>
                                        </p:tav>
                                        <p:tav tm="100000">
                                          <p:val>
                                            <p:strVal val="#ppt_y"/>
                                          </p:val>
                                        </p:tav>
                                      </p:tavLst>
                                    </p:anim>
                                  </p:childTnLst>
                                </p:cTn>
                              </p:par>
                            </p:childTnLst>
                          </p:cTn>
                        </p:par>
                      </p:childTnLst>
                    </p:cTn>
                  </p:par>
                  <p:par>
                    <p:cTn fill="hold" id="44" nodeType="clickPar">
                      <p:stCondLst>
                        <p:cond delay="indefinite"/>
                      </p:stCondLst>
                      <p:childTnLst>
                        <p:par>
                          <p:cTn fill="hold" id="45" nodeType="afterGroup">
                            <p:stCondLst>
                              <p:cond delay="0"/>
                            </p:stCondLst>
                            <p:childTnLst>
                              <p:par>
                                <p:cTn fill="hold" grpId="0" id="46" nodeType="clickEffect" presetClass="entr" presetID="22" presetSubtype="8">
                                  <p:stCondLst>
                                    <p:cond delay="0"/>
                                  </p:stCondLst>
                                  <p:childTnLst>
                                    <p:set>
                                      <p:cBhvr>
                                        <p:cTn dur="1" fill="hold" id="47">
                                          <p:stCondLst>
                                            <p:cond delay="0"/>
                                          </p:stCondLst>
                                        </p:cTn>
                                        <p:tgtEl>
                                          <p:spTgt spid="16"/>
                                        </p:tgtEl>
                                        <p:attrNameLst>
                                          <p:attrName>style.visibility</p:attrName>
                                        </p:attrNameLst>
                                      </p:cBhvr>
                                      <p:to>
                                        <p:strVal val="visible"/>
                                      </p:to>
                                    </p:set>
                                    <p:animEffect filter="wipe(left)" transition="in">
                                      <p:cBhvr>
                                        <p:cTn dur="500" id="48"/>
                                        <p:tgtEl>
                                          <p:spTgt spid="16"/>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17"/>
                                        </p:tgtEl>
                                        <p:attrNameLst>
                                          <p:attrName>style.visibility</p:attrName>
                                        </p:attrNameLst>
                                      </p:cBhvr>
                                      <p:to>
                                        <p:strVal val="visible"/>
                                      </p:to>
                                    </p:set>
                                    <p:animEffect filter="wipe(left)" transition="in">
                                      <p:cBhvr>
                                        <p:cTn dur="500" id="51"/>
                                        <p:tgtEl>
                                          <p:spTgt spid="17"/>
                                        </p:tgtEl>
                                      </p:cBhvr>
                                    </p:animEffect>
                                  </p:childTnLst>
                                </p:cTn>
                              </p:par>
                              <p:par>
                                <p:cTn fill="hold" grpId="0" id="52" nodeType="withEffect" presetClass="entr" presetID="22" presetSubtype="8">
                                  <p:stCondLst>
                                    <p:cond delay="0"/>
                                  </p:stCondLst>
                                  <p:childTnLst>
                                    <p:set>
                                      <p:cBhvr>
                                        <p:cTn dur="1" fill="hold" id="53">
                                          <p:stCondLst>
                                            <p:cond delay="0"/>
                                          </p:stCondLst>
                                        </p:cTn>
                                        <p:tgtEl>
                                          <p:spTgt spid="12"/>
                                        </p:tgtEl>
                                        <p:attrNameLst>
                                          <p:attrName>style.visibility</p:attrName>
                                        </p:attrNameLst>
                                      </p:cBhvr>
                                      <p:to>
                                        <p:strVal val="visible"/>
                                      </p:to>
                                    </p:set>
                                    <p:animEffect filter="wipe(left)" transition="in">
                                      <p:cBhvr>
                                        <p:cTn dur="500" id="54"/>
                                        <p:tgtEl>
                                          <p:spTgt spid="12"/>
                                        </p:tgtEl>
                                      </p:cBhvr>
                                    </p:animEffect>
                                  </p:childTnLst>
                                </p:cTn>
                              </p:par>
                              <p:par>
                                <p:cTn fill="hold" grpId="0" id="55" nodeType="withEffect" presetClass="entr" presetID="22" presetSubtype="8">
                                  <p:stCondLst>
                                    <p:cond delay="0"/>
                                  </p:stCondLst>
                                  <p:childTnLst>
                                    <p:set>
                                      <p:cBhvr>
                                        <p:cTn dur="1" fill="hold" id="56">
                                          <p:stCondLst>
                                            <p:cond delay="0"/>
                                          </p:stCondLst>
                                        </p:cTn>
                                        <p:tgtEl>
                                          <p:spTgt spid="24"/>
                                        </p:tgtEl>
                                        <p:attrNameLst>
                                          <p:attrName>style.visibility</p:attrName>
                                        </p:attrNameLst>
                                      </p:cBhvr>
                                      <p:to>
                                        <p:strVal val="visible"/>
                                      </p:to>
                                    </p:set>
                                    <p:animEffect filter="wipe(left)" transition="in">
                                      <p:cBhvr>
                                        <p:cTn dur="500" id="57"/>
                                        <p:tgtEl>
                                          <p:spTgt spid="24"/>
                                        </p:tgtEl>
                                      </p:cBhvr>
                                    </p:animEffect>
                                  </p:childTnLst>
                                </p:cTn>
                              </p:par>
                            </p:childTnLst>
                          </p:cTn>
                        </p:par>
                      </p:childTnLst>
                    </p:cTn>
                  </p:par>
                  <p:par>
                    <p:cTn fill="hold" id="58" nodeType="clickPar">
                      <p:stCondLst>
                        <p:cond delay="indefinite"/>
                      </p:stCondLst>
                      <p:childTnLst>
                        <p:par>
                          <p:cTn fill="hold" id="59" nodeType="afterGroup">
                            <p:stCondLst>
                              <p:cond delay="0"/>
                            </p:stCondLst>
                            <p:childTnLst>
                              <p:par>
                                <p:cTn fill="hold" id="60" nodeType="clickEffect" presetClass="entr" presetID="22" presetSubtype="4">
                                  <p:stCondLst>
                                    <p:cond delay="0"/>
                                  </p:stCondLst>
                                  <p:childTnLst>
                                    <p:set>
                                      <p:cBhvr>
                                        <p:cTn dur="1" fill="hold" id="61">
                                          <p:stCondLst>
                                            <p:cond delay="0"/>
                                          </p:stCondLst>
                                        </p:cTn>
                                        <p:tgtEl>
                                          <p:spTgt spid="7"/>
                                        </p:tgtEl>
                                        <p:attrNameLst>
                                          <p:attrName>style.visibility</p:attrName>
                                        </p:attrNameLst>
                                      </p:cBhvr>
                                      <p:to>
                                        <p:strVal val="visible"/>
                                      </p:to>
                                    </p:set>
                                    <p:animEffect filter="wipe(down)" transition="in">
                                      <p:cBhvr>
                                        <p:cTn dur="500" id="62"/>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16"/>
      <p:bldP grpId="0" spid="17"/>
      <p:bldP grpId="0" spid="12"/>
      <p:bldP grpId="0" spid="2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762000" y="819150"/>
            <a:ext cx="7696200" cy="2971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3" name="图片 2"/>
          <p:cNvPicPr>
            <a:picLocks noChangeAspect="1"/>
          </p:cNvPicPr>
          <p:nvPr/>
        </p:nvPicPr>
        <p:blipFill>
          <a:blip r:embed="rId3">
            <a:extLst>
              <a:ext uri="{28A0092B-C50C-407E-A947-70E740481C1C}">
                <a14:useLocalDpi val="0"/>
              </a:ext>
            </a:extLst>
          </a:blip>
          <a:stretch>
            <a:fillRect/>
          </a:stretch>
        </p:blipFill>
        <p:spPr>
          <a:xfrm>
            <a:off x="0" y="3105150"/>
            <a:ext cx="9143244" cy="2016406"/>
          </a:xfrm>
          <a:prstGeom prst="rect">
            <a:avLst/>
          </a:prstGeom>
        </p:spPr>
      </p:pic>
      <p:pic>
        <p:nvPicPr>
          <p:cNvPr id="8" name="图片 7"/>
          <p:cNvPicPr>
            <a:picLocks noChangeAspect="1"/>
          </p:cNvPicPr>
          <p:nvPr/>
        </p:nvPicPr>
        <p:blipFill>
          <a:blip r:embed="rId4">
            <a:extLst>
              <a:ext uri="{28A0092B-C50C-407E-A947-70E740481C1C}">
                <a14:useLocalDpi val="0"/>
              </a:ext>
            </a:extLst>
          </a:blip>
          <a:stretch>
            <a:fillRect/>
          </a:stretch>
        </p:blipFill>
        <p:spPr>
          <a:xfrm>
            <a:off x="152400" y="285750"/>
            <a:ext cx="693136" cy="685800"/>
          </a:xfrm>
          <a:prstGeom prst="rect">
            <a:avLst/>
          </a:prstGeom>
        </p:spPr>
      </p:pic>
      <p:pic>
        <p:nvPicPr>
          <p:cNvPr id="10" name="图片 9"/>
          <p:cNvPicPr>
            <a:picLocks noChangeAspect="1"/>
          </p:cNvPicPr>
          <p:nvPr/>
        </p:nvPicPr>
        <p:blipFill>
          <a:blip r:embed="rId5"/>
          <a:stretch>
            <a:fillRect/>
          </a:stretch>
        </p:blipFill>
        <p:spPr>
          <a:xfrm>
            <a:off x="5029200" y="3794882"/>
            <a:ext cx="1034079" cy="736726"/>
          </a:xfrm>
          <a:prstGeom prst="rect">
            <a:avLst/>
          </a:prstGeom>
        </p:spPr>
      </p:pic>
      <p:sp>
        <p:nvSpPr>
          <p:cNvPr id="21" name="TextBox 19"/>
          <p:cNvSpPr txBox="1"/>
          <p:nvPr/>
        </p:nvSpPr>
        <p:spPr>
          <a:xfrm>
            <a:off x="3262475" y="1352550"/>
            <a:ext cx="2188800" cy="640080"/>
          </a:xfrm>
          <a:prstGeom prst="rect">
            <a:avLst/>
          </a:prstGeom>
          <a:noFill/>
          <a:effectLst/>
        </p:spPr>
        <p:txBody>
          <a:bodyPr rtlCol="0" wrap="square">
            <a:spAutoFit/>
          </a:bodyPr>
          <a:lstStyle/>
          <a:p>
            <a:r>
              <a:rPr altLang="zh-CN" lang="en-US" sz="3600">
                <a:solidFill>
                  <a:schemeClr val="accent1"/>
                </a:solidFill>
                <a:latin typeface="+mn-ea"/>
                <a:cs typeface="+mn-ea"/>
                <a:sym typeface="+mn-lt"/>
              </a:rPr>
              <a:t>PART 01</a:t>
            </a:r>
          </a:p>
        </p:txBody>
      </p:sp>
      <p:sp>
        <p:nvSpPr>
          <p:cNvPr id="23" name="文本框 22"/>
          <p:cNvSpPr txBox="1"/>
          <p:nvPr/>
        </p:nvSpPr>
        <p:spPr>
          <a:xfrm>
            <a:off x="1676400" y="1941552"/>
            <a:ext cx="6172200" cy="1188720"/>
          </a:xfrm>
          <a:prstGeom prst="rect">
            <a:avLst/>
          </a:prstGeom>
          <a:noFill/>
        </p:spPr>
        <p:txBody>
          <a:bodyPr rtlCol="0" wrap="square">
            <a:spAutoFit/>
            <a:scene3d>
              <a:camera prst="orthographicFront"/>
              <a:lightRig dir="t" rig="threePt"/>
            </a:scene3d>
            <a:sp3d contourW="12700"/>
          </a:bodyPr>
          <a:lstStyle/>
          <a:p>
            <a:pPr>
              <a:defRPr/>
            </a:pPr>
            <a:r>
              <a:rPr altLang="en-US" b="1" lang="zh-CN" sz="3600">
                <a:solidFill>
                  <a:schemeClr val="accent1"/>
                </a:solidFill>
                <a:latin typeface="+mn-ea"/>
                <a:cs typeface="+mn-ea"/>
                <a:sym typeface="+mn-lt"/>
              </a:rPr>
              <a:t>旗帜鲜明讲政治，坚决筑牢</a:t>
            </a:r>
          </a:p>
          <a:p>
            <a:pPr>
              <a:defRPr/>
            </a:pPr>
            <a:r>
              <a:rPr altLang="en-US" b="1" lang="zh-CN" sz="3600">
                <a:solidFill>
                  <a:schemeClr val="accent1"/>
                </a:solidFill>
                <a:latin typeface="+mn-ea"/>
                <a:cs typeface="+mn-ea"/>
                <a:sym typeface="+mn-lt"/>
              </a:rPr>
              <a:t>共产党员理想信念之基</a:t>
            </a:r>
          </a:p>
        </p:txBody>
      </p:sp>
      <p:sp>
        <p:nvSpPr>
          <p:cNvPr id="25" name="圆角矩形 24"/>
          <p:cNvSpPr/>
          <p:nvPr/>
        </p:nvSpPr>
        <p:spPr>
          <a:xfrm>
            <a:off x="1796675" y="1449782"/>
            <a:ext cx="1486800" cy="426632"/>
          </a:xfrm>
          <a:prstGeom prst="roundRect">
            <a:avLst>
              <a:gd fmla="val 0" name="adj"/>
            </a:avLst>
          </a:prstGeom>
          <a:solidFill>
            <a:schemeClr val="accent1"/>
          </a:solidFill>
          <a:ln algn="ctr" cap="flat" cmpd="sng" w="19050">
            <a:noFill/>
            <a:prstDash val="solid"/>
          </a:ln>
          <a:effectLst/>
        </p:spPr>
        <p:txBody>
          <a:bodyPr anchor="ctr" rtlCol="0"/>
          <a:lstStyle/>
          <a:p>
            <a:pPr algn="ctr" defTabSz="914378">
              <a:defRPr/>
            </a:pPr>
            <a:r>
              <a:rPr altLang="en-US" kern="0" lang="zh-CN" spc="300" sz="2800">
                <a:solidFill>
                  <a:schemeClr val="bg1"/>
                </a:solidFill>
                <a:latin typeface="+mn-ea"/>
                <a:cs typeface="+mn-ea"/>
                <a:sym typeface="+mn-lt"/>
              </a:rPr>
              <a:t>第一章</a:t>
            </a:r>
          </a:p>
        </p:txBody>
      </p:sp>
      <p:pic>
        <p:nvPicPr>
          <p:cNvPr id="5" name="图片 4"/>
          <p:cNvPicPr>
            <a:picLocks noChangeAspect="1"/>
          </p:cNvPicPr>
          <p:nvPr/>
        </p:nvPicPr>
        <p:blipFill>
          <a:blip r:embed="rId6">
            <a:extLst>
              <a:ext uri="{BEBA8EAE-BF5A-486C-A8C5-ECC9F3942E4B}">
                <a14:imgProps>
                  <a14:imgLayer r:embed="rId7">
                    <a14:imgEffect>
                      <a14:brightnessContrast contrast="40000"/>
                    </a14:imgEffect>
                  </a14:imgLayer>
                </a14:imgProps>
              </a:ext>
              <a:ext uri="{28A0092B-C50C-407E-A947-70E740481C1C}">
                <a14:useLocalDpi val="0"/>
              </a:ext>
            </a:extLst>
          </a:blip>
          <a:srcRect b="14796"/>
          <a:stretch>
            <a:fillRect/>
          </a:stretch>
        </p:blipFill>
        <p:spPr>
          <a:xfrm>
            <a:off x="6672879" y="2571751"/>
            <a:ext cx="1774521" cy="1219200"/>
          </a:xfrm>
          <a:prstGeom prst="rect">
            <a:avLst/>
          </a:prstGeom>
        </p:spPr>
      </p:pic>
    </p:spTree>
    <p:extLst>
      <p:ext uri="{BB962C8B-B14F-4D97-AF65-F5344CB8AC3E}">
        <p14:creationId val="1888649461"/>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7" presetSubtype="10">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p:cTn dur="500" fill="hold" id="14"/>
                                        <p:tgtEl>
                                          <p:spTgt spid="2"/>
                                        </p:tgtEl>
                                        <p:attrNameLst>
                                          <p:attrName>ppt_w</p:attrName>
                                        </p:attrNameLst>
                                      </p:cBhvr>
                                      <p:tavLst>
                                        <p:tav tm="0">
                                          <p:val>
                                            <p:fltVal val="0"/>
                                          </p:val>
                                        </p:tav>
                                        <p:tav tm="100000">
                                          <p:val>
                                            <p:strVal val="#ppt_w"/>
                                          </p:val>
                                        </p:tav>
                                      </p:tavLst>
                                    </p:anim>
                                    <p:anim calcmode="lin" valueType="num">
                                      <p:cBhvr>
                                        <p:cTn dur="500" fill="hold" id="15"/>
                                        <p:tgtEl>
                                          <p:spTgt spid="2"/>
                                        </p:tgtEl>
                                        <p:attrNameLst>
                                          <p:attrName>ppt_h</p:attrName>
                                        </p:attrNameLst>
                                      </p:cBhvr>
                                      <p:tavLst>
                                        <p:tav tm="0">
                                          <p:val>
                                            <p:strVal val="#ppt_h"/>
                                          </p:val>
                                        </p:tav>
                                        <p:tav tm="100000">
                                          <p:val>
                                            <p:strVal val="#ppt_h"/>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 presetSubtype="9">
                                  <p:stCondLst>
                                    <p:cond delay="0"/>
                                  </p:stCondLst>
                                  <p:childTnLst>
                                    <p:set>
                                      <p:cBhvr>
                                        <p:cTn dur="1" fill="hold" id="19">
                                          <p:stCondLst>
                                            <p:cond delay="0"/>
                                          </p:stCondLst>
                                        </p:cTn>
                                        <p:tgtEl>
                                          <p:spTgt spid="8"/>
                                        </p:tgtEl>
                                        <p:attrNameLst>
                                          <p:attrName>style.visibility</p:attrName>
                                        </p:attrNameLst>
                                      </p:cBhvr>
                                      <p:to>
                                        <p:strVal val="visible"/>
                                      </p:to>
                                    </p:set>
                                    <p:anim calcmode="lin" valueType="num">
                                      <p:cBhvr additive="base">
                                        <p:cTn dur="500" fill="hold" id="20"/>
                                        <p:tgtEl>
                                          <p:spTgt spid="8"/>
                                        </p:tgtEl>
                                        <p:attrNameLst>
                                          <p:attrName>ppt_x</p:attrName>
                                        </p:attrNameLst>
                                      </p:cBhvr>
                                      <p:tavLst>
                                        <p:tav tm="0">
                                          <p:val>
                                            <p:strVal val="0-#ppt_w/2"/>
                                          </p:val>
                                        </p:tav>
                                        <p:tav tm="100000">
                                          <p:val>
                                            <p:strVal val="#ppt_x"/>
                                          </p:val>
                                        </p:tav>
                                      </p:tavLst>
                                    </p:anim>
                                    <p:anim calcmode="lin" valueType="num">
                                      <p:cBhvr additive="base">
                                        <p:cTn dur="500" fill="hold" id="21"/>
                                        <p:tgtEl>
                                          <p:spTgt spid="8"/>
                                        </p:tgtEl>
                                        <p:attrNameLst>
                                          <p:attrName>ppt_y</p:attrName>
                                        </p:attrNameLst>
                                      </p:cBhvr>
                                      <p:tavLst>
                                        <p:tav tm="0">
                                          <p:val>
                                            <p:strVal val="0-#ppt_h/2"/>
                                          </p:val>
                                        </p:tav>
                                        <p:tav tm="100000">
                                          <p:val>
                                            <p:strVal val="#ppt_y"/>
                                          </p:val>
                                        </p:tav>
                                      </p:tavLst>
                                    </p:anim>
                                  </p:childTnLst>
                                </p:cTn>
                              </p:par>
                              <p:par>
                                <p:cTn fill="hold" id="22" nodeType="withEffect" presetClass="entr" presetID="2" presetSubtype="6">
                                  <p:stCondLst>
                                    <p:cond delay="0"/>
                                  </p:stCondLst>
                                  <p:childTnLst>
                                    <p:set>
                                      <p:cBhvr>
                                        <p:cTn dur="1" fill="hold" id="23">
                                          <p:stCondLst>
                                            <p:cond delay="0"/>
                                          </p:stCondLst>
                                        </p:cTn>
                                        <p:tgtEl>
                                          <p:spTgt spid="10"/>
                                        </p:tgtEl>
                                        <p:attrNameLst>
                                          <p:attrName>style.visibility</p:attrName>
                                        </p:attrNameLst>
                                      </p:cBhvr>
                                      <p:to>
                                        <p:strVal val="visible"/>
                                      </p:to>
                                    </p:set>
                                    <p:anim calcmode="lin" valueType="num">
                                      <p:cBhvr additive="base">
                                        <p:cTn dur="500" fill="hold" id="24"/>
                                        <p:tgtEl>
                                          <p:spTgt spid="10"/>
                                        </p:tgtEl>
                                        <p:attrNameLst>
                                          <p:attrName>ppt_x</p:attrName>
                                        </p:attrNameLst>
                                      </p:cBhvr>
                                      <p:tavLst>
                                        <p:tav tm="0">
                                          <p:val>
                                            <p:strVal val="1+#ppt_w/2"/>
                                          </p:val>
                                        </p:tav>
                                        <p:tav tm="100000">
                                          <p:val>
                                            <p:strVal val="#ppt_x"/>
                                          </p:val>
                                        </p:tav>
                                      </p:tavLst>
                                    </p:anim>
                                    <p:anim calcmode="lin" valueType="num">
                                      <p:cBhvr additive="base">
                                        <p:cTn dur="500" fill="hold" id="25"/>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53" presetSubtype="0">
                                  <p:stCondLst>
                                    <p:cond delay="0"/>
                                  </p:stCondLst>
                                  <p:childTnLst>
                                    <p:set>
                                      <p:cBhvr>
                                        <p:cTn dur="1" fill="hold" id="29">
                                          <p:stCondLst>
                                            <p:cond delay="0"/>
                                          </p:stCondLst>
                                        </p:cTn>
                                        <p:tgtEl>
                                          <p:spTgt spid="21"/>
                                        </p:tgtEl>
                                        <p:attrNameLst>
                                          <p:attrName>style.visibility</p:attrName>
                                        </p:attrNameLst>
                                      </p:cBhvr>
                                      <p:to>
                                        <p:strVal val="visible"/>
                                      </p:to>
                                    </p:set>
                                    <p:anim calcmode="lin" valueType="num">
                                      <p:cBhvr>
                                        <p:cTn dur="500" fill="hold" id="30"/>
                                        <p:tgtEl>
                                          <p:spTgt spid="21"/>
                                        </p:tgtEl>
                                        <p:attrNameLst>
                                          <p:attrName>ppt_w</p:attrName>
                                        </p:attrNameLst>
                                      </p:cBhvr>
                                      <p:tavLst>
                                        <p:tav tm="0">
                                          <p:val>
                                            <p:fltVal val="0"/>
                                          </p:val>
                                        </p:tav>
                                        <p:tav tm="100000">
                                          <p:val>
                                            <p:strVal val="#ppt_w"/>
                                          </p:val>
                                        </p:tav>
                                      </p:tavLst>
                                    </p:anim>
                                    <p:anim calcmode="lin" valueType="num">
                                      <p:cBhvr>
                                        <p:cTn dur="500" fill="hold" id="31"/>
                                        <p:tgtEl>
                                          <p:spTgt spid="21"/>
                                        </p:tgtEl>
                                        <p:attrNameLst>
                                          <p:attrName>ppt_h</p:attrName>
                                        </p:attrNameLst>
                                      </p:cBhvr>
                                      <p:tavLst>
                                        <p:tav tm="0">
                                          <p:val>
                                            <p:fltVal val="0"/>
                                          </p:val>
                                        </p:tav>
                                        <p:tav tm="100000">
                                          <p:val>
                                            <p:strVal val="#ppt_h"/>
                                          </p:val>
                                        </p:tav>
                                      </p:tavLst>
                                    </p:anim>
                                    <p:animEffect filter="fade" transition="in">
                                      <p:cBhvr>
                                        <p:cTn dur="500" id="32"/>
                                        <p:tgtEl>
                                          <p:spTgt spid="21"/>
                                        </p:tgtEl>
                                      </p:cBhvr>
                                    </p:animEffect>
                                  </p:childTnLst>
                                </p:cTn>
                              </p:par>
                              <p:par>
                                <p:cTn fill="hold" grpId="0" id="33" nodeType="withEffect" presetClass="entr" presetID="53" presetSubtype="0">
                                  <p:stCondLst>
                                    <p:cond delay="0"/>
                                  </p:stCondLst>
                                  <p:childTnLst>
                                    <p:set>
                                      <p:cBhvr>
                                        <p:cTn dur="1" fill="hold" id="34">
                                          <p:stCondLst>
                                            <p:cond delay="0"/>
                                          </p:stCondLst>
                                        </p:cTn>
                                        <p:tgtEl>
                                          <p:spTgt spid="25"/>
                                        </p:tgtEl>
                                        <p:attrNameLst>
                                          <p:attrName>style.visibility</p:attrName>
                                        </p:attrNameLst>
                                      </p:cBhvr>
                                      <p:to>
                                        <p:strVal val="visible"/>
                                      </p:to>
                                    </p:set>
                                    <p:anim calcmode="lin" valueType="num">
                                      <p:cBhvr>
                                        <p:cTn dur="500" fill="hold" id="35"/>
                                        <p:tgtEl>
                                          <p:spTgt spid="25"/>
                                        </p:tgtEl>
                                        <p:attrNameLst>
                                          <p:attrName>ppt_w</p:attrName>
                                        </p:attrNameLst>
                                      </p:cBhvr>
                                      <p:tavLst>
                                        <p:tav tm="0">
                                          <p:val>
                                            <p:fltVal val="0"/>
                                          </p:val>
                                        </p:tav>
                                        <p:tav tm="100000">
                                          <p:val>
                                            <p:strVal val="#ppt_w"/>
                                          </p:val>
                                        </p:tav>
                                      </p:tavLst>
                                    </p:anim>
                                    <p:anim calcmode="lin" valueType="num">
                                      <p:cBhvr>
                                        <p:cTn dur="500" fill="hold" id="36"/>
                                        <p:tgtEl>
                                          <p:spTgt spid="25"/>
                                        </p:tgtEl>
                                        <p:attrNameLst>
                                          <p:attrName>ppt_h</p:attrName>
                                        </p:attrNameLst>
                                      </p:cBhvr>
                                      <p:tavLst>
                                        <p:tav tm="0">
                                          <p:val>
                                            <p:fltVal val="0"/>
                                          </p:val>
                                        </p:tav>
                                        <p:tav tm="100000">
                                          <p:val>
                                            <p:strVal val="#ppt_h"/>
                                          </p:val>
                                        </p:tav>
                                      </p:tavLst>
                                    </p:anim>
                                    <p:animEffect filter="fade" transition="in">
                                      <p:cBhvr>
                                        <p:cTn dur="500" id="37"/>
                                        <p:tgtEl>
                                          <p:spTgt spid="25"/>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22" presetSubtype="8">
                                  <p:stCondLst>
                                    <p:cond delay="0"/>
                                  </p:stCondLst>
                                  <p:childTnLst>
                                    <p:set>
                                      <p:cBhvr>
                                        <p:cTn dur="1" fill="hold" id="41">
                                          <p:stCondLst>
                                            <p:cond delay="0"/>
                                          </p:stCondLst>
                                        </p:cTn>
                                        <p:tgtEl>
                                          <p:spTgt spid="23"/>
                                        </p:tgtEl>
                                        <p:attrNameLst>
                                          <p:attrName>style.visibility</p:attrName>
                                        </p:attrNameLst>
                                      </p:cBhvr>
                                      <p:to>
                                        <p:strVal val="visible"/>
                                      </p:to>
                                    </p:set>
                                    <p:animEffect filter="wipe(left)" transition="in">
                                      <p:cBhvr>
                                        <p:cTn dur="1000" id="42"/>
                                        <p:tgtEl>
                                          <p:spTgt spid="23"/>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22" presetSubtype="4">
                                  <p:stCondLst>
                                    <p:cond delay="0"/>
                                  </p:stCondLst>
                                  <p:childTnLst>
                                    <p:set>
                                      <p:cBhvr>
                                        <p:cTn dur="1" fill="hold" id="46">
                                          <p:stCondLst>
                                            <p:cond delay="0"/>
                                          </p:stCondLst>
                                        </p:cTn>
                                        <p:tgtEl>
                                          <p:spTgt spid="5"/>
                                        </p:tgtEl>
                                        <p:attrNameLst>
                                          <p:attrName>style.visibility</p:attrName>
                                        </p:attrNameLst>
                                      </p:cBhvr>
                                      <p:to>
                                        <p:strVal val="visible"/>
                                      </p:to>
                                    </p:set>
                                    <p:animEffect filter="wipe(down)" transition="in">
                                      <p:cBhvr>
                                        <p:cTn dur="500" id="47"/>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1"/>
      <p:bldP grpId="0" spid="23"/>
      <p:bldP grpId="0" spid="2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836802" y="1276350"/>
            <a:ext cx="4420998" cy="457200"/>
          </a:xfrm>
          <a:prstGeom prst="rect">
            <a:avLst/>
          </a:prstGeom>
          <a:noFill/>
        </p:spPr>
        <p:txBody>
          <a:bodyPr rtlCol="0" wrap="square">
            <a:spAutoFit/>
            <a:scene3d>
              <a:camera prst="orthographicFront"/>
              <a:lightRig dir="t" rig="threePt"/>
            </a:scene3d>
            <a:sp3d contourW="12700"/>
          </a:bodyPr>
          <a:lstStyle/>
          <a:p>
            <a:pPr defTabSz="914378">
              <a:defRPr/>
            </a:pPr>
            <a:r>
              <a:rPr altLang="en-US" b="1" lang="zh-CN" smtClean="0" sz="2400">
                <a:solidFill>
                  <a:schemeClr val="accent1"/>
                </a:solidFill>
                <a:cs typeface="+mn-ea"/>
                <a:sym typeface="+mn-lt"/>
              </a:rPr>
              <a:t>共产党员为什么不能信仰宗教</a:t>
            </a:r>
          </a:p>
        </p:txBody>
      </p:sp>
      <p:sp>
        <p:nvSpPr>
          <p:cNvPr id="6" name="ïṣliḓé"/>
          <p:cNvSpPr/>
          <p:nvPr/>
        </p:nvSpPr>
        <p:spPr>
          <a:xfrm>
            <a:off x="914400" y="1809750"/>
            <a:ext cx="7315200"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spcBef>
                <a:spcPct val="0"/>
              </a:spcBef>
            </a:pPr>
            <a:r>
              <a:rPr altLang="en-US" lang="zh-CN" smtClean="0" sz="1400">
                <a:solidFill>
                  <a:schemeClr val="bg1"/>
                </a:solidFill>
                <a:cs typeface="+mn-ea"/>
                <a:sym typeface="+mn-lt"/>
              </a:rPr>
              <a:t>共产党员不准信仰宗教，这是我们党的政治纪律，是我们党区别于大多数政党的一大特点</a:t>
            </a:r>
          </a:p>
        </p:txBody>
      </p:sp>
      <p:sp>
        <p:nvSpPr>
          <p:cNvPr id="7" name="圆角矩形 6"/>
          <p:cNvSpPr/>
          <p:nvPr/>
        </p:nvSpPr>
        <p:spPr>
          <a:xfrm>
            <a:off x="896606" y="2332868"/>
            <a:ext cx="7332994" cy="1991482"/>
          </a:xfrm>
          <a:prstGeom prst="roundRect">
            <a:avLst>
              <a:gd fmla="val 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8" name="TextBox 13"/>
          <p:cNvSpPr txBox="1"/>
          <p:nvPr/>
        </p:nvSpPr>
        <p:spPr>
          <a:xfrm>
            <a:off x="1066799" y="2495550"/>
            <a:ext cx="5081171" cy="1463040"/>
          </a:xfrm>
          <a:prstGeom prst="rect">
            <a:avLst/>
          </a:prstGeom>
          <a:noFill/>
        </p:spPr>
        <p:txBody>
          <a:bodyPr rtlCol="0" wrap="square">
            <a:spAutoFit/>
          </a:bodyPr>
          <a:lstStyle/>
          <a:p>
            <a:pPr>
              <a:lnSpc>
                <a:spcPct val="150000"/>
              </a:lnSpc>
            </a:pPr>
            <a:r>
              <a:rPr altLang="en-US" lang="zh-CN" sz="1200">
                <a:solidFill>
                  <a:schemeClr val="tx2"/>
                </a:solidFill>
                <a:latin typeface="+mn-ea"/>
                <a:cs typeface="+mn-ea"/>
                <a:sym typeface="+mn-lt"/>
              </a:rPr>
              <a:t>党的十八届六中全会通过的《关于新形势下党内政治生活的若干准则》明确规定：“党员不准搞封建迷信，不准信仰宗教，不准参与邪教，不准纵容和支持宗教极端势力、民族分裂势力、暴力恐怖势力及其活动。”这就要求，在中国特色社会主义新时代、全面从严治党的新形势下，共产党员在不信教问题上绝无折扣可打、绝无变通可言。</a:t>
            </a:r>
          </a:p>
        </p:txBody>
      </p:sp>
      <p:grpSp>
        <p:nvGrpSpPr>
          <p:cNvPr id="19" name="组合 18"/>
          <p:cNvGrpSpPr/>
          <p:nvPr/>
        </p:nvGrpSpPr>
        <p:grpSpPr>
          <a:xfrm>
            <a:off x="6324600" y="2490409"/>
            <a:ext cx="1676400" cy="1676400"/>
            <a:chOff x="6337882" y="2414209"/>
            <a:chExt cx="1676400" cy="1676400"/>
          </a:xfrm>
        </p:grpSpPr>
        <p:sp>
          <p:nvSpPr>
            <p:cNvPr id="18" name="矩形 17"/>
            <p:cNvSpPr/>
            <p:nvPr/>
          </p:nvSpPr>
          <p:spPr>
            <a:xfrm>
              <a:off x="6337882" y="2414209"/>
              <a:ext cx="1676400" cy="167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6490284" y="2647950"/>
              <a:ext cx="1358317" cy="335280"/>
            </a:xfrm>
            <a:prstGeom prst="rect">
              <a:avLst/>
            </a:prstGeom>
            <a:noFill/>
          </p:spPr>
          <p:txBody>
            <a:bodyPr rtlCol="0" wrap="square">
              <a:spAutoFit/>
            </a:bodyPr>
            <a:lstStyle/>
            <a:p>
              <a:pPr algn="ctr"/>
              <a:r>
                <a:rPr altLang="en-US" b="1" lang="zh-CN" sz="1600">
                  <a:solidFill>
                    <a:schemeClr val="bg1"/>
                  </a:solidFill>
                  <a:cs typeface="+mn-ea"/>
                  <a:sym typeface="+mn-lt"/>
                </a:rPr>
                <a:t>中国共产党</a:t>
              </a:r>
            </a:p>
          </p:txBody>
        </p:sp>
        <p:sp>
          <p:nvSpPr>
            <p:cNvPr id="13" name="文本框 12"/>
            <p:cNvSpPr txBox="1"/>
            <p:nvPr/>
          </p:nvSpPr>
          <p:spPr>
            <a:xfrm>
              <a:off x="6490283" y="2952750"/>
              <a:ext cx="1358318" cy="457200"/>
            </a:xfrm>
            <a:prstGeom prst="rect">
              <a:avLst/>
            </a:prstGeom>
            <a:noFill/>
          </p:spPr>
          <p:txBody>
            <a:bodyPr rtlCol="0" wrap="square">
              <a:spAutoFit/>
            </a:bodyPr>
            <a:lstStyle/>
            <a:p>
              <a:pPr algn="ctr"/>
              <a:r>
                <a:rPr altLang="en-US" lang="zh-CN" sz="1200">
                  <a:solidFill>
                    <a:schemeClr val="bg1"/>
                  </a:solidFill>
                  <a:cs typeface="+mn-ea"/>
                  <a:sym typeface="+mn-lt"/>
                </a:rPr>
                <a:t>关于新形势下党内政治生活的</a:t>
              </a:r>
            </a:p>
          </p:txBody>
        </p:sp>
        <p:sp>
          <p:nvSpPr>
            <p:cNvPr id="14" name="文本框 13"/>
            <p:cNvSpPr txBox="1"/>
            <p:nvPr/>
          </p:nvSpPr>
          <p:spPr>
            <a:xfrm>
              <a:off x="6627066" y="3388909"/>
              <a:ext cx="1198880" cy="396240"/>
            </a:xfrm>
            <a:prstGeom prst="rect">
              <a:avLst/>
            </a:prstGeom>
            <a:noFill/>
          </p:spPr>
          <p:txBody>
            <a:bodyPr rtlCol="0" wrap="none">
              <a:spAutoFit/>
            </a:bodyPr>
            <a:lstStyle/>
            <a:p>
              <a:r>
                <a:rPr altLang="en-US" b="1" lang="zh-CN" sz="2000">
                  <a:solidFill>
                    <a:schemeClr val="bg1"/>
                  </a:solidFill>
                  <a:cs typeface="+mn-ea"/>
                  <a:sym typeface="+mn-lt"/>
                </a:rPr>
                <a:t>若干准则</a:t>
              </a:r>
            </a:p>
          </p:txBody>
        </p:sp>
      </p:grpSp>
    </p:spTree>
    <p:extLst>
      <p:ext uri="{BB962C8B-B14F-4D97-AF65-F5344CB8AC3E}">
        <p14:creationId val="3435906704"/>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6"/>
                                        </p:tgtEl>
                                        <p:attrNameLst>
                                          <p:attrName>style.visibility</p:attrName>
                                        </p:attrNameLst>
                                      </p:cBhvr>
                                      <p:to>
                                        <p:strVal val="visible"/>
                                      </p:to>
                                    </p:set>
                                    <p:animEffect filter="wipe(left)" transition="in">
                                      <p:cBhvr>
                                        <p:cTn dur="500" id="13"/>
                                        <p:tgtEl>
                                          <p:spTgt spid="6"/>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6" presetSubtype="21">
                                  <p:stCondLst>
                                    <p:cond delay="0"/>
                                  </p:stCondLst>
                                  <p:childTnLst>
                                    <p:set>
                                      <p:cBhvr>
                                        <p:cTn dur="1" fill="hold" id="17">
                                          <p:stCondLst>
                                            <p:cond delay="0"/>
                                          </p:stCondLst>
                                        </p:cTn>
                                        <p:tgtEl>
                                          <p:spTgt spid="7"/>
                                        </p:tgtEl>
                                        <p:attrNameLst>
                                          <p:attrName>style.visibility</p:attrName>
                                        </p:attrNameLst>
                                      </p:cBhvr>
                                      <p:to>
                                        <p:strVal val="visible"/>
                                      </p:to>
                                    </p:set>
                                    <p:animEffect filter="barn(inVertical)" transition="in">
                                      <p:cBhvr>
                                        <p:cTn dur="500" id="18"/>
                                        <p:tgtEl>
                                          <p:spTgt spid="7"/>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22" presetSubtype="1">
                                  <p:stCondLst>
                                    <p:cond delay="0"/>
                                  </p:stCondLst>
                                  <p:childTnLst>
                                    <p:set>
                                      <p:cBhvr>
                                        <p:cTn dur="1" fill="hold" id="22">
                                          <p:stCondLst>
                                            <p:cond delay="0"/>
                                          </p:stCondLst>
                                        </p:cTn>
                                        <p:tgtEl>
                                          <p:spTgt spid="8"/>
                                        </p:tgtEl>
                                        <p:attrNameLst>
                                          <p:attrName>style.visibility</p:attrName>
                                        </p:attrNameLst>
                                      </p:cBhvr>
                                      <p:to>
                                        <p:strVal val="visible"/>
                                      </p:to>
                                    </p:set>
                                    <p:animEffect filter="wipe(up)" transition="in">
                                      <p:cBhvr>
                                        <p:cTn dur="500" id="23"/>
                                        <p:tgtEl>
                                          <p:spTgt spid="8"/>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53" presetSubtype="0">
                                  <p:stCondLst>
                                    <p:cond delay="0"/>
                                  </p:stCondLst>
                                  <p:childTnLst>
                                    <p:set>
                                      <p:cBhvr>
                                        <p:cTn dur="1" fill="hold" id="27">
                                          <p:stCondLst>
                                            <p:cond delay="0"/>
                                          </p:stCondLst>
                                        </p:cTn>
                                        <p:tgtEl>
                                          <p:spTgt spid="19"/>
                                        </p:tgtEl>
                                        <p:attrNameLst>
                                          <p:attrName>style.visibility</p:attrName>
                                        </p:attrNameLst>
                                      </p:cBhvr>
                                      <p:to>
                                        <p:strVal val="visible"/>
                                      </p:to>
                                    </p:set>
                                    <p:anim calcmode="lin" valueType="num">
                                      <p:cBhvr>
                                        <p:cTn dur="500" fill="hold" id="28"/>
                                        <p:tgtEl>
                                          <p:spTgt spid="19"/>
                                        </p:tgtEl>
                                        <p:attrNameLst>
                                          <p:attrName>ppt_w</p:attrName>
                                        </p:attrNameLst>
                                      </p:cBhvr>
                                      <p:tavLst>
                                        <p:tav tm="0">
                                          <p:val>
                                            <p:fltVal val="0"/>
                                          </p:val>
                                        </p:tav>
                                        <p:tav tm="100000">
                                          <p:val>
                                            <p:strVal val="#ppt_w"/>
                                          </p:val>
                                        </p:tav>
                                      </p:tavLst>
                                    </p:anim>
                                    <p:anim calcmode="lin" valueType="num">
                                      <p:cBhvr>
                                        <p:cTn dur="500" fill="hold" id="29"/>
                                        <p:tgtEl>
                                          <p:spTgt spid="19"/>
                                        </p:tgtEl>
                                        <p:attrNameLst>
                                          <p:attrName>ppt_h</p:attrName>
                                        </p:attrNameLst>
                                      </p:cBhvr>
                                      <p:tavLst>
                                        <p:tav tm="0">
                                          <p:val>
                                            <p:fltVal val="0"/>
                                          </p:val>
                                        </p:tav>
                                        <p:tav tm="100000">
                                          <p:val>
                                            <p:strVal val="#ppt_h"/>
                                          </p:val>
                                        </p:tav>
                                      </p:tavLst>
                                    </p:anim>
                                    <p:animEffect filter="fade" transition="in">
                                      <p:cBhvr>
                                        <p:cTn dur="500" id="3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文本框 11"/>
          <p:cNvSpPr txBox="1"/>
          <p:nvPr/>
        </p:nvSpPr>
        <p:spPr>
          <a:xfrm>
            <a:off x="836802" y="1276350"/>
            <a:ext cx="4420998" cy="457200"/>
          </a:xfrm>
          <a:prstGeom prst="rect">
            <a:avLst/>
          </a:prstGeom>
          <a:noFill/>
        </p:spPr>
        <p:txBody>
          <a:bodyPr rtlCol="0" wrap="square">
            <a:spAutoFit/>
            <a:scene3d>
              <a:camera prst="orthographicFront"/>
              <a:lightRig dir="t" rig="threePt"/>
            </a:scene3d>
            <a:sp3d contourW="12700"/>
          </a:bodyPr>
          <a:lstStyle/>
          <a:p>
            <a:pPr defTabSz="914378">
              <a:defRPr/>
            </a:pPr>
            <a:r>
              <a:rPr altLang="en-US" b="1" lang="zh-CN" sz="2400">
                <a:solidFill>
                  <a:schemeClr val="accent1"/>
                </a:solidFill>
                <a:cs typeface="+mn-ea"/>
                <a:sym typeface="+mn-lt"/>
              </a:rPr>
              <a:t>共产党员为什么不能信仰宗教</a:t>
            </a:r>
          </a:p>
        </p:txBody>
      </p:sp>
      <p:sp>
        <p:nvSpPr>
          <p:cNvPr id="13" name="ïṣliḓé"/>
          <p:cNvSpPr/>
          <p:nvPr/>
        </p:nvSpPr>
        <p:spPr>
          <a:xfrm>
            <a:off x="914400" y="1809750"/>
            <a:ext cx="7315200"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spcBef>
                <a:spcPct val="0"/>
              </a:spcBef>
            </a:pPr>
            <a:r>
              <a:rPr altLang="en-US" lang="zh-CN" sz="1400">
                <a:solidFill>
                  <a:schemeClr val="bg1"/>
                </a:solidFill>
                <a:cs typeface="+mn-ea"/>
                <a:sym typeface="+mn-lt"/>
              </a:rPr>
              <a:t>共产党员不能信仰宗教，这是由党的理想信念决定的</a:t>
            </a:r>
          </a:p>
        </p:txBody>
      </p:sp>
      <p:sp>
        <p:nvSpPr>
          <p:cNvPr id="14" name="圆角矩形 13"/>
          <p:cNvSpPr/>
          <p:nvPr/>
        </p:nvSpPr>
        <p:spPr>
          <a:xfrm>
            <a:off x="896606" y="2332868"/>
            <a:ext cx="7332994" cy="1991482"/>
          </a:xfrm>
          <a:prstGeom prst="roundRect">
            <a:avLst>
              <a:gd fmla="val 0"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pc="300" sz="1100">
              <a:cs typeface="+mn-ea"/>
              <a:sym typeface="+mn-lt"/>
            </a:endParaRPr>
          </a:p>
        </p:txBody>
      </p:sp>
      <p:sp>
        <p:nvSpPr>
          <p:cNvPr id="15" name="TextBox 13"/>
          <p:cNvSpPr txBox="1"/>
          <p:nvPr/>
        </p:nvSpPr>
        <p:spPr>
          <a:xfrm>
            <a:off x="3989578" y="2571750"/>
            <a:ext cx="4090571" cy="1463040"/>
          </a:xfrm>
          <a:prstGeom prst="rect">
            <a:avLst/>
          </a:prstGeom>
          <a:noFill/>
        </p:spPr>
        <p:txBody>
          <a:bodyPr rtlCol="0" wrap="square">
            <a:spAutoFit/>
          </a:bodyPr>
          <a:lstStyle/>
          <a:p>
            <a:pPr>
              <a:lnSpc>
                <a:spcPct val="150000"/>
              </a:lnSpc>
            </a:pPr>
            <a:r>
              <a:rPr altLang="en-US" lang="zh-CN" sz="1200">
                <a:solidFill>
                  <a:schemeClr val="tx2"/>
                </a:solidFill>
                <a:latin typeface="+mn-ea"/>
                <a:cs typeface="+mn-ea"/>
                <a:sym typeface="+mn-lt"/>
              </a:rPr>
              <a:t>马克思指出，“共产主义是径直从无神论开始的”。共产主义远大理想和中国特色社会主义共同理想是中国共产党人的精神支柱。共产党员是比一般公民具有更高政治觉悟更高政治信仰、更强组织纪律性的“特殊公民”，不仅要模范遵守国家的法律，还要遵守党的政治纪律和组织纪律。</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1295400" y="2332868"/>
            <a:ext cx="2544727" cy="1827057"/>
          </a:xfrm>
          <a:prstGeom prst="rect">
            <a:avLst/>
          </a:prstGeom>
        </p:spPr>
      </p:pic>
    </p:spTree>
    <p:extLst>
      <p:ext uri="{BB962C8B-B14F-4D97-AF65-F5344CB8AC3E}">
        <p14:creationId val="4060947156"/>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additive="base">
                                        <p:cTn dur="500" fill="hold" id="7"/>
                                        <p:tgtEl>
                                          <p:spTgt spid="12"/>
                                        </p:tgtEl>
                                        <p:attrNameLst>
                                          <p:attrName>ppt_x</p:attrName>
                                        </p:attrNameLst>
                                      </p:cBhvr>
                                      <p:tavLst>
                                        <p:tav tm="0">
                                          <p:val>
                                            <p:strVal val="#ppt_x"/>
                                          </p:val>
                                        </p:tav>
                                        <p:tav tm="100000">
                                          <p:val>
                                            <p:strVal val="#ppt_x"/>
                                          </p:val>
                                        </p:tav>
                                      </p:tavLst>
                                    </p:anim>
                                    <p:anim calcmode="lin" valueType="num">
                                      <p:cBhvr additive="base">
                                        <p:cTn dur="500" fill="hold" id="8"/>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13"/>
                                        </p:tgtEl>
                                        <p:attrNameLst>
                                          <p:attrName>style.visibility</p:attrName>
                                        </p:attrNameLst>
                                      </p:cBhvr>
                                      <p:to>
                                        <p:strVal val="visible"/>
                                      </p:to>
                                    </p:set>
                                    <p:animEffect filter="wipe(left)" transition="in">
                                      <p:cBhvr>
                                        <p:cTn dur="500" id="13"/>
                                        <p:tgtEl>
                                          <p:spTgt spid="13"/>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6" presetSubtype="21">
                                  <p:stCondLst>
                                    <p:cond delay="0"/>
                                  </p:stCondLst>
                                  <p:childTnLst>
                                    <p:set>
                                      <p:cBhvr>
                                        <p:cTn dur="1" fill="hold" id="17">
                                          <p:stCondLst>
                                            <p:cond delay="0"/>
                                          </p:stCondLst>
                                        </p:cTn>
                                        <p:tgtEl>
                                          <p:spTgt spid="14"/>
                                        </p:tgtEl>
                                        <p:attrNameLst>
                                          <p:attrName>style.visibility</p:attrName>
                                        </p:attrNameLst>
                                      </p:cBhvr>
                                      <p:to>
                                        <p:strVal val="visible"/>
                                      </p:to>
                                    </p:set>
                                    <p:animEffect filter="barn(inVertical)" transition="in">
                                      <p:cBhvr>
                                        <p:cTn dur="500" id="18"/>
                                        <p:tgtEl>
                                          <p:spTgt spid="14"/>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53" presetSubtype="0">
                                  <p:stCondLst>
                                    <p:cond delay="0"/>
                                  </p:stCondLst>
                                  <p:childTnLst>
                                    <p:set>
                                      <p:cBhvr>
                                        <p:cTn dur="1" fill="hold" id="22">
                                          <p:stCondLst>
                                            <p:cond delay="0"/>
                                          </p:stCondLst>
                                        </p:cTn>
                                        <p:tgtEl>
                                          <p:spTgt spid="2"/>
                                        </p:tgtEl>
                                        <p:attrNameLst>
                                          <p:attrName>style.visibility</p:attrName>
                                        </p:attrNameLst>
                                      </p:cBhvr>
                                      <p:to>
                                        <p:strVal val="visible"/>
                                      </p:to>
                                    </p:set>
                                    <p:anim calcmode="lin" valueType="num">
                                      <p:cBhvr>
                                        <p:cTn dur="500" fill="hold" id="23"/>
                                        <p:tgtEl>
                                          <p:spTgt spid="2"/>
                                        </p:tgtEl>
                                        <p:attrNameLst>
                                          <p:attrName>ppt_w</p:attrName>
                                        </p:attrNameLst>
                                      </p:cBhvr>
                                      <p:tavLst>
                                        <p:tav tm="0">
                                          <p:val>
                                            <p:fltVal val="0"/>
                                          </p:val>
                                        </p:tav>
                                        <p:tav tm="100000">
                                          <p:val>
                                            <p:strVal val="#ppt_w"/>
                                          </p:val>
                                        </p:tav>
                                      </p:tavLst>
                                    </p:anim>
                                    <p:anim calcmode="lin" valueType="num">
                                      <p:cBhvr>
                                        <p:cTn dur="500" fill="hold" id="24"/>
                                        <p:tgtEl>
                                          <p:spTgt spid="2"/>
                                        </p:tgtEl>
                                        <p:attrNameLst>
                                          <p:attrName>ppt_h</p:attrName>
                                        </p:attrNameLst>
                                      </p:cBhvr>
                                      <p:tavLst>
                                        <p:tav tm="0">
                                          <p:val>
                                            <p:fltVal val="0"/>
                                          </p:val>
                                        </p:tav>
                                        <p:tav tm="100000">
                                          <p:val>
                                            <p:strVal val="#ppt_h"/>
                                          </p:val>
                                        </p:tav>
                                      </p:tavLst>
                                    </p:anim>
                                    <p:animEffect filter="fade" transition="in">
                                      <p:cBhvr>
                                        <p:cTn dur="500" id="25"/>
                                        <p:tgtEl>
                                          <p:spTgt spid="2"/>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2" presetSubtype="1">
                                  <p:stCondLst>
                                    <p:cond delay="0"/>
                                  </p:stCondLst>
                                  <p:childTnLst>
                                    <p:set>
                                      <p:cBhvr>
                                        <p:cTn dur="1" fill="hold" id="29">
                                          <p:stCondLst>
                                            <p:cond delay="0"/>
                                          </p:stCondLst>
                                        </p:cTn>
                                        <p:tgtEl>
                                          <p:spTgt spid="15"/>
                                        </p:tgtEl>
                                        <p:attrNameLst>
                                          <p:attrName>style.visibility</p:attrName>
                                        </p:attrNameLst>
                                      </p:cBhvr>
                                      <p:to>
                                        <p:strVal val="visible"/>
                                      </p:to>
                                    </p:set>
                                    <p:animEffect filter="wipe(up)" transition="in">
                                      <p:cBhvr>
                                        <p:cTn dur="500" id="3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TextBox 13"/>
          <p:cNvSpPr txBox="1"/>
          <p:nvPr/>
        </p:nvSpPr>
        <p:spPr>
          <a:xfrm>
            <a:off x="923203" y="1652885"/>
            <a:ext cx="7687397" cy="457200"/>
          </a:xfrm>
          <a:prstGeom prst="rect">
            <a:avLst/>
          </a:prstGeom>
          <a:noFill/>
        </p:spPr>
        <p:txBody>
          <a:bodyPr rtlCol="0" wrap="square">
            <a:spAutoFit/>
          </a:bodyPr>
          <a:lstStyle/>
          <a:p>
            <a:r>
              <a:rPr altLang="en-US" lang="zh-CN" sz="1200">
                <a:solidFill>
                  <a:schemeClr val="tx2"/>
                </a:solidFill>
                <a:cs typeface="+mn-ea"/>
                <a:sym typeface="+mn-lt"/>
              </a:rPr>
              <a:t>中国共产党是用马克思主义武装起来的先进政党，这决定了共产党员在世界观、政治立场、理论品格和社会理想等方面都与信教群众有着根本区别。马克思主义世界观和方法论正如列宁所指出的，是完备的哲学唯物主义。</a:t>
            </a:r>
          </a:p>
        </p:txBody>
      </p:sp>
      <p:sp>
        <p:nvSpPr>
          <p:cNvPr id="23" name="文本框 22"/>
          <p:cNvSpPr txBox="1"/>
          <p:nvPr/>
        </p:nvSpPr>
        <p:spPr>
          <a:xfrm>
            <a:off x="914400" y="1180963"/>
            <a:ext cx="3582798" cy="365760"/>
          </a:xfrm>
          <a:prstGeom prst="rect">
            <a:avLst/>
          </a:prstGeom>
          <a:noFill/>
          <a:ln>
            <a:solidFill>
              <a:schemeClr val="accent1"/>
            </a:solidFill>
          </a:ln>
        </p:spPr>
        <p:txBody>
          <a:bodyPr rtlCol="0" wrap="square">
            <a:spAutoFit/>
            <a:scene3d>
              <a:camera prst="orthographicFront"/>
              <a:lightRig dir="t" rig="threePt"/>
            </a:scene3d>
            <a:sp3d contourW="12700"/>
          </a:bodyPr>
          <a:lstStyle/>
          <a:p>
            <a:pPr defTabSz="914378">
              <a:defRPr/>
            </a:pPr>
            <a:r>
              <a:rPr altLang="en-US" b="1" lang="zh-CN">
                <a:solidFill>
                  <a:schemeClr val="accent1"/>
                </a:solidFill>
                <a:cs typeface="+mn-ea"/>
                <a:sym typeface="+mn-lt"/>
              </a:rPr>
              <a:t>共产党员为什么不能信仰宗教</a:t>
            </a:r>
          </a:p>
        </p:txBody>
      </p:sp>
      <p:sp>
        <p:nvSpPr>
          <p:cNvPr id="34" name="ïṣliḓé"/>
          <p:cNvSpPr/>
          <p:nvPr/>
        </p:nvSpPr>
        <p:spPr>
          <a:xfrm>
            <a:off x="4497198" y="1197280"/>
            <a:ext cx="3962400"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spcBef>
                <a:spcPct val="0"/>
              </a:spcBef>
            </a:pPr>
            <a:r>
              <a:rPr altLang="en-US" lang="zh-CN" sz="1200">
                <a:solidFill>
                  <a:schemeClr val="bg1"/>
                </a:solidFill>
                <a:cs typeface="+mn-ea"/>
                <a:sym typeface="+mn-lt"/>
              </a:rPr>
              <a:t>共产党员不能信仰宗教，这是由党的理想信念决定的</a:t>
            </a:r>
          </a:p>
        </p:txBody>
      </p:sp>
      <p:grpSp>
        <p:nvGrpSpPr>
          <p:cNvPr id="7" name="组合 6"/>
          <p:cNvGrpSpPr/>
          <p:nvPr/>
        </p:nvGrpSpPr>
        <p:grpSpPr>
          <a:xfrm>
            <a:off x="857873" y="2240202"/>
            <a:ext cx="7600327" cy="369332"/>
            <a:chOff x="857873" y="2373150"/>
            <a:chExt cx="7600327" cy="369332"/>
          </a:xfrm>
        </p:grpSpPr>
        <p:sp>
          <p:nvSpPr>
            <p:cNvPr id="10" name="文本框 9"/>
            <p:cNvSpPr txBox="1"/>
            <p:nvPr/>
          </p:nvSpPr>
          <p:spPr>
            <a:xfrm>
              <a:off x="1327873" y="2410681"/>
              <a:ext cx="7130327" cy="274320"/>
            </a:xfrm>
            <a:prstGeom prst="rect">
              <a:avLst/>
            </a:prstGeom>
            <a:noFill/>
            <a:ln>
              <a:solidFill>
                <a:schemeClr val="accent1"/>
              </a:solidFill>
            </a:ln>
            <a:effectLst/>
          </p:spPr>
          <p:txBody>
            <a:bodyPr rtlCol="0" wrap="square">
              <a:spAutoFit/>
            </a:bodyPr>
            <a:lstStyle/>
            <a:p>
              <a:r>
                <a:rPr altLang="en-US" lang="zh-CN" sz="1200">
                  <a:solidFill>
                    <a:schemeClr val="tx2"/>
                  </a:solidFill>
                  <a:cs typeface="+mn-ea"/>
                  <a:sym typeface="+mn-lt"/>
                </a:rPr>
                <a:t>共产党员认识和掌握马克思主义世界观和方法论是为了认识把握社会发展规律，肩负起自己的历史使命</a:t>
              </a:r>
            </a:p>
          </p:txBody>
        </p:sp>
        <p:sp>
          <p:nvSpPr>
            <p:cNvPr id="2" name="文本框 1"/>
            <p:cNvSpPr txBox="1"/>
            <p:nvPr/>
          </p:nvSpPr>
          <p:spPr>
            <a:xfrm>
              <a:off x="857873" y="2373150"/>
              <a:ext cx="465455" cy="365760"/>
            </a:xfrm>
            <a:prstGeom prst="rect">
              <a:avLst/>
            </a:prstGeom>
            <a:noFill/>
          </p:spPr>
          <p:txBody>
            <a:bodyPr rtlCol="0" wrap="none">
              <a:spAutoFit/>
            </a:bodyPr>
            <a:lstStyle/>
            <a:p>
              <a:r>
                <a:rPr altLang="zh-CN" b="1" lang="en-US" smtClean="0">
                  <a:solidFill>
                    <a:schemeClr val="tx2"/>
                  </a:solidFill>
                  <a:latin typeface="+mn-ea"/>
                </a:rPr>
                <a:t>01</a:t>
              </a:r>
            </a:p>
          </p:txBody>
        </p:sp>
      </p:grpSp>
      <p:grpSp>
        <p:nvGrpSpPr>
          <p:cNvPr id="35" name="组合 34"/>
          <p:cNvGrpSpPr/>
          <p:nvPr/>
        </p:nvGrpSpPr>
        <p:grpSpPr>
          <a:xfrm>
            <a:off x="841755" y="2888218"/>
            <a:ext cx="7600327" cy="369332"/>
            <a:chOff x="857873" y="2373150"/>
            <a:chExt cx="7600327" cy="369332"/>
          </a:xfrm>
        </p:grpSpPr>
        <p:sp>
          <p:nvSpPr>
            <p:cNvPr id="36" name="文本框 35"/>
            <p:cNvSpPr txBox="1"/>
            <p:nvPr/>
          </p:nvSpPr>
          <p:spPr>
            <a:xfrm>
              <a:off x="1327873" y="2410681"/>
              <a:ext cx="7130327" cy="274320"/>
            </a:xfrm>
            <a:prstGeom prst="rect">
              <a:avLst/>
            </a:prstGeom>
            <a:noFill/>
            <a:ln>
              <a:solidFill>
                <a:schemeClr val="accent1"/>
              </a:solidFill>
            </a:ln>
            <a:effectLst/>
          </p:spPr>
          <p:txBody>
            <a:bodyPr rtlCol="0" wrap="square">
              <a:spAutoFit/>
            </a:bodyPr>
            <a:lstStyle/>
            <a:p>
              <a:r>
                <a:rPr altLang="en-US" lang="zh-CN" sz="1200">
                  <a:solidFill>
                    <a:schemeClr val="tx2"/>
                  </a:solidFill>
                  <a:cs typeface="+mn-ea"/>
                  <a:sym typeface="+mn-lt"/>
                </a:rPr>
                <a:t>马克思主义最鲜明政治立场是马克思主义政党的一切理论和奋斗都应致力于实现最广大人民的根本利益</a:t>
              </a:r>
            </a:p>
          </p:txBody>
        </p:sp>
        <p:sp>
          <p:nvSpPr>
            <p:cNvPr id="37" name="文本框 36"/>
            <p:cNvSpPr txBox="1"/>
            <p:nvPr/>
          </p:nvSpPr>
          <p:spPr>
            <a:xfrm>
              <a:off x="857873" y="2373150"/>
              <a:ext cx="465455" cy="365760"/>
            </a:xfrm>
            <a:prstGeom prst="rect">
              <a:avLst/>
            </a:prstGeom>
            <a:noFill/>
          </p:spPr>
          <p:txBody>
            <a:bodyPr rtlCol="0" wrap="none">
              <a:spAutoFit/>
            </a:bodyPr>
            <a:lstStyle/>
            <a:p>
              <a:r>
                <a:rPr altLang="zh-CN" b="1" lang="en-US" smtClean="0">
                  <a:solidFill>
                    <a:schemeClr val="tx2"/>
                  </a:solidFill>
                  <a:latin typeface="+mn-ea"/>
                </a:rPr>
                <a:t>02</a:t>
              </a:r>
            </a:p>
          </p:txBody>
        </p:sp>
      </p:grpSp>
      <p:grpSp>
        <p:nvGrpSpPr>
          <p:cNvPr id="38" name="组合 37"/>
          <p:cNvGrpSpPr/>
          <p:nvPr/>
        </p:nvGrpSpPr>
        <p:grpSpPr>
          <a:xfrm>
            <a:off x="857873" y="3497818"/>
            <a:ext cx="7600327" cy="369332"/>
            <a:chOff x="857873" y="2373150"/>
            <a:chExt cx="7600327" cy="369332"/>
          </a:xfrm>
        </p:grpSpPr>
        <p:sp>
          <p:nvSpPr>
            <p:cNvPr id="39" name="文本框 38"/>
            <p:cNvSpPr txBox="1"/>
            <p:nvPr/>
          </p:nvSpPr>
          <p:spPr>
            <a:xfrm>
              <a:off x="1327873" y="2410681"/>
              <a:ext cx="7130327" cy="274320"/>
            </a:xfrm>
            <a:prstGeom prst="rect">
              <a:avLst/>
            </a:prstGeom>
            <a:noFill/>
            <a:ln>
              <a:solidFill>
                <a:schemeClr val="accent1"/>
              </a:solidFill>
            </a:ln>
            <a:effectLst/>
          </p:spPr>
          <p:txBody>
            <a:bodyPr rtlCol="0" wrap="square">
              <a:spAutoFit/>
            </a:bodyPr>
            <a:lstStyle/>
            <a:p>
              <a:r>
                <a:rPr altLang="en-US" lang="zh-CN" sz="1200">
                  <a:solidFill>
                    <a:schemeClr val="tx2"/>
                  </a:solidFill>
                  <a:cs typeface="+mn-ea"/>
                  <a:sym typeface="+mn-lt"/>
                </a:rPr>
                <a:t>马克思主义最重要的理论品格是与时俱进，坚持一切从实际出发，理论联系实际</a:t>
              </a:r>
            </a:p>
          </p:txBody>
        </p:sp>
        <p:sp>
          <p:nvSpPr>
            <p:cNvPr id="40" name="文本框 39"/>
            <p:cNvSpPr txBox="1"/>
            <p:nvPr/>
          </p:nvSpPr>
          <p:spPr>
            <a:xfrm>
              <a:off x="857873" y="2373150"/>
              <a:ext cx="465455" cy="365760"/>
            </a:xfrm>
            <a:prstGeom prst="rect">
              <a:avLst/>
            </a:prstGeom>
            <a:noFill/>
          </p:spPr>
          <p:txBody>
            <a:bodyPr rtlCol="0" wrap="none">
              <a:spAutoFit/>
            </a:bodyPr>
            <a:lstStyle/>
            <a:p>
              <a:r>
                <a:rPr altLang="zh-CN" b="1" lang="en-US" smtClean="0">
                  <a:solidFill>
                    <a:schemeClr val="tx2"/>
                  </a:solidFill>
                  <a:latin typeface="+mn-ea"/>
                </a:rPr>
                <a:t>03</a:t>
              </a:r>
            </a:p>
          </p:txBody>
        </p:sp>
      </p:grpSp>
      <p:grpSp>
        <p:nvGrpSpPr>
          <p:cNvPr id="41" name="组合 40"/>
          <p:cNvGrpSpPr/>
          <p:nvPr/>
        </p:nvGrpSpPr>
        <p:grpSpPr>
          <a:xfrm>
            <a:off x="841755" y="4183618"/>
            <a:ext cx="7600327" cy="369332"/>
            <a:chOff x="857873" y="2373150"/>
            <a:chExt cx="7600327" cy="369332"/>
          </a:xfrm>
        </p:grpSpPr>
        <p:sp>
          <p:nvSpPr>
            <p:cNvPr id="42" name="文本框 41"/>
            <p:cNvSpPr txBox="1"/>
            <p:nvPr/>
          </p:nvSpPr>
          <p:spPr>
            <a:xfrm>
              <a:off x="1327873" y="2410681"/>
              <a:ext cx="7130327" cy="274320"/>
            </a:xfrm>
            <a:prstGeom prst="rect">
              <a:avLst/>
            </a:prstGeom>
            <a:noFill/>
            <a:ln>
              <a:solidFill>
                <a:schemeClr val="accent1"/>
              </a:solidFill>
            </a:ln>
            <a:effectLst/>
          </p:spPr>
          <p:txBody>
            <a:bodyPr rtlCol="0" wrap="square">
              <a:spAutoFit/>
            </a:bodyPr>
            <a:lstStyle/>
            <a:p>
              <a:r>
                <a:rPr altLang="en-US" lang="zh-CN" smtClean="0" sz="1200">
                  <a:solidFill>
                    <a:schemeClr val="tx2"/>
                  </a:solidFill>
                  <a:cs typeface="+mn-ea"/>
                  <a:sym typeface="+mn-lt"/>
                </a:rPr>
                <a:t>实现物质财富极大丰富、人民精神境界极大提高，促进每个人自由全面发展</a:t>
              </a:r>
            </a:p>
          </p:txBody>
        </p:sp>
        <p:sp>
          <p:nvSpPr>
            <p:cNvPr id="43" name="文本框 42"/>
            <p:cNvSpPr txBox="1"/>
            <p:nvPr/>
          </p:nvSpPr>
          <p:spPr>
            <a:xfrm>
              <a:off x="857873" y="2373150"/>
              <a:ext cx="465455" cy="365760"/>
            </a:xfrm>
            <a:prstGeom prst="rect">
              <a:avLst/>
            </a:prstGeom>
            <a:noFill/>
          </p:spPr>
          <p:txBody>
            <a:bodyPr rtlCol="0" wrap="none">
              <a:spAutoFit/>
            </a:bodyPr>
            <a:lstStyle/>
            <a:p>
              <a:r>
                <a:rPr altLang="zh-CN" b="1" lang="en-US" smtClean="0">
                  <a:solidFill>
                    <a:schemeClr val="tx2"/>
                  </a:solidFill>
                  <a:latin typeface="+mn-ea"/>
                </a:rPr>
                <a:t>04</a:t>
              </a:r>
            </a:p>
          </p:txBody>
        </p:sp>
      </p:grpSp>
    </p:spTree>
    <p:extLst>
      <p:ext uri="{BB962C8B-B14F-4D97-AF65-F5344CB8AC3E}">
        <p14:creationId val="2423435173"/>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23"/>
                                        </p:tgtEl>
                                        <p:attrNameLst>
                                          <p:attrName>style.visibility</p:attrName>
                                        </p:attrNameLst>
                                      </p:cBhvr>
                                      <p:to>
                                        <p:strVal val="visible"/>
                                      </p:to>
                                    </p:set>
                                    <p:anim calcmode="lin" valueType="num">
                                      <p:cBhvr>
                                        <p:cTn dur="500" fill="hold" id="7"/>
                                        <p:tgtEl>
                                          <p:spTgt spid="23"/>
                                        </p:tgtEl>
                                        <p:attrNameLst>
                                          <p:attrName>ppt_w</p:attrName>
                                        </p:attrNameLst>
                                      </p:cBhvr>
                                      <p:tavLst>
                                        <p:tav tm="0">
                                          <p:val>
                                            <p:fltVal val="0"/>
                                          </p:val>
                                        </p:tav>
                                        <p:tav tm="100000">
                                          <p:val>
                                            <p:strVal val="#ppt_w"/>
                                          </p:val>
                                        </p:tav>
                                      </p:tavLst>
                                    </p:anim>
                                    <p:anim calcmode="lin" valueType="num">
                                      <p:cBhvr>
                                        <p:cTn dur="500" fill="hold" id="8"/>
                                        <p:tgtEl>
                                          <p:spTgt spid="23"/>
                                        </p:tgtEl>
                                        <p:attrNameLst>
                                          <p:attrName>ppt_h</p:attrName>
                                        </p:attrNameLst>
                                      </p:cBhvr>
                                      <p:tavLst>
                                        <p:tav tm="0">
                                          <p:val>
                                            <p:fltVal val="0"/>
                                          </p:val>
                                        </p:tav>
                                        <p:tav tm="100000">
                                          <p:val>
                                            <p:strVal val="#ppt_h"/>
                                          </p:val>
                                        </p:tav>
                                      </p:tavLst>
                                    </p:anim>
                                    <p:animEffect filter="fade" transition="in">
                                      <p:cBhvr>
                                        <p:cTn dur="500" id="9"/>
                                        <p:tgtEl>
                                          <p:spTgt spid="2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4"/>
                                        </p:tgtEl>
                                        <p:attrNameLst>
                                          <p:attrName>style.visibility</p:attrName>
                                        </p:attrNameLst>
                                      </p:cBhvr>
                                      <p:to>
                                        <p:strVal val="visible"/>
                                      </p:to>
                                    </p:set>
                                    <p:anim calcmode="lin" valueType="num">
                                      <p:cBhvr>
                                        <p:cTn dur="500" fill="hold" id="12"/>
                                        <p:tgtEl>
                                          <p:spTgt spid="34"/>
                                        </p:tgtEl>
                                        <p:attrNameLst>
                                          <p:attrName>ppt_w</p:attrName>
                                        </p:attrNameLst>
                                      </p:cBhvr>
                                      <p:tavLst>
                                        <p:tav tm="0">
                                          <p:val>
                                            <p:fltVal val="0"/>
                                          </p:val>
                                        </p:tav>
                                        <p:tav tm="100000">
                                          <p:val>
                                            <p:strVal val="#ppt_w"/>
                                          </p:val>
                                        </p:tav>
                                      </p:tavLst>
                                    </p:anim>
                                    <p:anim calcmode="lin" valueType="num">
                                      <p:cBhvr>
                                        <p:cTn dur="500" fill="hold" id="13"/>
                                        <p:tgtEl>
                                          <p:spTgt spid="34"/>
                                        </p:tgtEl>
                                        <p:attrNameLst>
                                          <p:attrName>ppt_h</p:attrName>
                                        </p:attrNameLst>
                                      </p:cBhvr>
                                      <p:tavLst>
                                        <p:tav tm="0">
                                          <p:val>
                                            <p:fltVal val="0"/>
                                          </p:val>
                                        </p:tav>
                                        <p:tav tm="100000">
                                          <p:val>
                                            <p:strVal val="#ppt_h"/>
                                          </p:val>
                                        </p:tav>
                                      </p:tavLst>
                                    </p:anim>
                                    <p:animEffect filter="fade" transition="in">
                                      <p:cBhvr>
                                        <p:cTn dur="500" id="14"/>
                                        <p:tgtEl>
                                          <p:spTgt spid="3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2">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500" fill="hold" id="19"/>
                                        <p:tgtEl>
                                          <p:spTgt spid="8"/>
                                        </p:tgtEl>
                                        <p:attrNameLst>
                                          <p:attrName>ppt_x</p:attrName>
                                        </p:attrNameLst>
                                      </p:cBhvr>
                                      <p:tavLst>
                                        <p:tav tm="0">
                                          <p:val>
                                            <p:strVal val="1+#ppt_w/2"/>
                                          </p:val>
                                        </p:tav>
                                        <p:tav tm="100000">
                                          <p:val>
                                            <p:strVal val="#ppt_x"/>
                                          </p:val>
                                        </p:tav>
                                      </p:tavLst>
                                    </p:anim>
                                    <p:anim calcmode="lin" valueType="num">
                                      <p:cBhvr additive="base">
                                        <p:cTn dur="500" fill="hold" id="20"/>
                                        <p:tgtEl>
                                          <p:spTgt spid="8"/>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2" presetSubtype="8">
                                  <p:stCondLst>
                                    <p:cond delay="0"/>
                                  </p:stCondLst>
                                  <p:childTnLst>
                                    <p:set>
                                      <p:cBhvr>
                                        <p:cTn dur="1" fill="hold" id="24">
                                          <p:stCondLst>
                                            <p:cond delay="0"/>
                                          </p:stCondLst>
                                        </p:cTn>
                                        <p:tgtEl>
                                          <p:spTgt spid="7"/>
                                        </p:tgtEl>
                                        <p:attrNameLst>
                                          <p:attrName>style.visibility</p:attrName>
                                        </p:attrNameLst>
                                      </p:cBhvr>
                                      <p:to>
                                        <p:strVal val="visible"/>
                                      </p:to>
                                    </p:set>
                                    <p:animEffect filter="wipe(left)" transition="in">
                                      <p:cBhvr>
                                        <p:cTn dur="500" id="25"/>
                                        <p:tgtEl>
                                          <p:spTgt spid="7"/>
                                        </p:tgtEl>
                                      </p:cBhvr>
                                    </p:animEffect>
                                  </p:childTnLst>
                                </p:cTn>
                              </p:par>
                              <p:par>
                                <p:cTn fill="hold" id="26" nodeType="withEffect" presetClass="entr" presetID="22" presetSubtype="8">
                                  <p:stCondLst>
                                    <p:cond delay="0"/>
                                  </p:stCondLst>
                                  <p:childTnLst>
                                    <p:set>
                                      <p:cBhvr>
                                        <p:cTn dur="1" fill="hold" id="27">
                                          <p:stCondLst>
                                            <p:cond delay="0"/>
                                          </p:stCondLst>
                                        </p:cTn>
                                        <p:tgtEl>
                                          <p:spTgt spid="35"/>
                                        </p:tgtEl>
                                        <p:attrNameLst>
                                          <p:attrName>style.visibility</p:attrName>
                                        </p:attrNameLst>
                                      </p:cBhvr>
                                      <p:to>
                                        <p:strVal val="visible"/>
                                      </p:to>
                                    </p:set>
                                    <p:animEffect filter="wipe(left)" transition="in">
                                      <p:cBhvr>
                                        <p:cTn dur="500" id="28"/>
                                        <p:tgtEl>
                                          <p:spTgt spid="35"/>
                                        </p:tgtEl>
                                      </p:cBhvr>
                                    </p:animEffect>
                                  </p:childTnLst>
                                </p:cTn>
                              </p:par>
                              <p:par>
                                <p:cTn fill="hold" id="29" nodeType="withEffect" presetClass="entr" presetID="22" presetSubtype="8">
                                  <p:stCondLst>
                                    <p:cond delay="0"/>
                                  </p:stCondLst>
                                  <p:childTnLst>
                                    <p:set>
                                      <p:cBhvr>
                                        <p:cTn dur="1" fill="hold" id="30">
                                          <p:stCondLst>
                                            <p:cond delay="0"/>
                                          </p:stCondLst>
                                        </p:cTn>
                                        <p:tgtEl>
                                          <p:spTgt spid="38"/>
                                        </p:tgtEl>
                                        <p:attrNameLst>
                                          <p:attrName>style.visibility</p:attrName>
                                        </p:attrNameLst>
                                      </p:cBhvr>
                                      <p:to>
                                        <p:strVal val="visible"/>
                                      </p:to>
                                    </p:set>
                                    <p:animEffect filter="wipe(left)" transition="in">
                                      <p:cBhvr>
                                        <p:cTn dur="500" id="31"/>
                                        <p:tgtEl>
                                          <p:spTgt spid="38"/>
                                        </p:tgtEl>
                                      </p:cBhvr>
                                    </p:animEffect>
                                  </p:childTnLst>
                                </p:cTn>
                              </p:par>
                              <p:par>
                                <p:cTn fill="hold" id="32" nodeType="withEffect" presetClass="entr" presetID="22" presetSubtype="8">
                                  <p:stCondLst>
                                    <p:cond delay="0"/>
                                  </p:stCondLst>
                                  <p:childTnLst>
                                    <p:set>
                                      <p:cBhvr>
                                        <p:cTn dur="1" fill="hold" id="33">
                                          <p:stCondLst>
                                            <p:cond delay="0"/>
                                          </p:stCondLst>
                                        </p:cTn>
                                        <p:tgtEl>
                                          <p:spTgt spid="41"/>
                                        </p:tgtEl>
                                        <p:attrNameLst>
                                          <p:attrName>style.visibility</p:attrName>
                                        </p:attrNameLst>
                                      </p:cBhvr>
                                      <p:to>
                                        <p:strVal val="visible"/>
                                      </p:to>
                                    </p:set>
                                    <p:animEffect filter="wipe(left)" transition="in">
                                      <p:cBhvr>
                                        <p:cTn dur="500" id="34"/>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23"/>
      <p:bldP grpId="0" spid="34"/>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TextBox 13"/>
          <p:cNvSpPr txBox="1"/>
          <p:nvPr/>
        </p:nvSpPr>
        <p:spPr>
          <a:xfrm>
            <a:off x="913002" y="2230219"/>
            <a:ext cx="7316598" cy="1188720"/>
          </a:xfrm>
          <a:prstGeom prst="rect">
            <a:avLst/>
          </a:prstGeom>
          <a:noFill/>
          <a:ln>
            <a:solidFill>
              <a:schemeClr val="accent1"/>
            </a:solidFill>
          </a:ln>
        </p:spPr>
        <p:txBody>
          <a:bodyPr rtlCol="0" wrap="square">
            <a:spAutoFit/>
          </a:bodyPr>
          <a:lstStyle/>
          <a:p>
            <a:pPr>
              <a:lnSpc>
                <a:spcPct val="150000"/>
              </a:lnSpc>
            </a:pPr>
            <a:r>
              <a:rPr altLang="en-US" lang="zh-CN" sz="1200">
                <a:solidFill>
                  <a:schemeClr val="tx2"/>
                </a:solidFill>
                <a:cs typeface="+mn-ea"/>
                <a:sym typeface="+mn-lt"/>
              </a:rPr>
              <a:t>在全国宗教工作会议上指出，要全面贯彻党的宗教信仰自由政策，依法管理宗教事务，坚持独立自主自办原则，积极引导宗教与社会主义社会相适应。做好宗教工作，需要广大党员干部坚持马克思主义宗教观，尊重信教群众的信仰，把信教群众紧密团结在党和政府周围。能不能坚定执行党的宗教政策是检验共产党员党性是否坚强、人民立场是否牢固、与人民的联系是否密切的重要标准。</a:t>
            </a:r>
          </a:p>
        </p:txBody>
      </p:sp>
      <p:sp>
        <p:nvSpPr>
          <p:cNvPr id="21" name="TextBox 13"/>
          <p:cNvSpPr txBox="1"/>
          <p:nvPr/>
        </p:nvSpPr>
        <p:spPr>
          <a:xfrm>
            <a:off x="887604" y="3678019"/>
            <a:ext cx="7341996" cy="640080"/>
          </a:xfrm>
          <a:prstGeom prst="rect">
            <a:avLst/>
          </a:prstGeom>
          <a:noFill/>
          <a:ln>
            <a:solidFill>
              <a:schemeClr val="accent1"/>
            </a:solidFill>
          </a:ln>
        </p:spPr>
        <p:txBody>
          <a:bodyPr rtlCol="0" wrap="square">
            <a:spAutoFit/>
          </a:bodyPr>
          <a:lstStyle/>
          <a:p>
            <a:pPr>
              <a:lnSpc>
                <a:spcPct val="150000"/>
              </a:lnSpc>
            </a:pPr>
            <a:r>
              <a:rPr altLang="en-US" lang="zh-CN" sz="1200">
                <a:solidFill>
                  <a:schemeClr val="tx2"/>
                </a:solidFill>
                <a:latin typeface="+mn-ea"/>
                <a:cs typeface="+mn-ea"/>
                <a:sym typeface="+mn-lt"/>
              </a:rPr>
              <a:t>共产党员必须认真贯彻党的宗教政策，善于与宗教界人士交朋友，注意倾听宗教界人士的意见和建议，积极引导宗教与社会主义社会相适应，不断巩固和扩大党的群众基础，增强党对信教群众的吸引力、凝聚力。</a:t>
            </a:r>
          </a:p>
        </p:txBody>
      </p:sp>
      <p:sp>
        <p:nvSpPr>
          <p:cNvPr id="13" name="文本框 12"/>
          <p:cNvSpPr txBox="1"/>
          <p:nvPr/>
        </p:nvSpPr>
        <p:spPr>
          <a:xfrm>
            <a:off x="836802" y="1189662"/>
            <a:ext cx="4420998" cy="457200"/>
          </a:xfrm>
          <a:prstGeom prst="rect">
            <a:avLst/>
          </a:prstGeom>
          <a:noFill/>
        </p:spPr>
        <p:txBody>
          <a:bodyPr rtlCol="0" wrap="square">
            <a:spAutoFit/>
            <a:scene3d>
              <a:camera prst="orthographicFront"/>
              <a:lightRig dir="t" rig="threePt"/>
            </a:scene3d>
            <a:sp3d contourW="12700"/>
          </a:bodyPr>
          <a:lstStyle/>
          <a:p>
            <a:pPr defTabSz="914378">
              <a:defRPr/>
            </a:pPr>
            <a:r>
              <a:rPr altLang="en-US" b="1" lang="zh-CN" sz="2400">
                <a:solidFill>
                  <a:schemeClr val="accent1"/>
                </a:solidFill>
                <a:cs typeface="+mn-ea"/>
                <a:sym typeface="+mn-lt"/>
              </a:rPr>
              <a:t>共产党员为什么不能信仰宗教</a:t>
            </a:r>
          </a:p>
        </p:txBody>
      </p:sp>
      <p:sp>
        <p:nvSpPr>
          <p:cNvPr id="14" name="ïṣliḓé"/>
          <p:cNvSpPr/>
          <p:nvPr/>
        </p:nvSpPr>
        <p:spPr>
          <a:xfrm>
            <a:off x="914400" y="1723062"/>
            <a:ext cx="7315200" cy="354757"/>
          </a:xfrm>
          <a:prstGeom prst="roundRect">
            <a:avLst>
              <a:gd fmla="val 0" name="adj"/>
            </a:avLst>
          </a:prstGeom>
          <a:solidFill>
            <a:schemeClr val="accent1"/>
          </a:solidFill>
          <a:ln w="19050">
            <a:noFill/>
          </a:ln>
        </p:spPr>
        <p:txBody>
          <a:bodyPr anchor="ctr" anchorCtr="0" bIns="45720" lIns="91440" rIns="91440" tIns="45720" wrap="square">
            <a:no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spcBef>
                <a:spcPct val="0"/>
              </a:spcBef>
            </a:pPr>
            <a:r>
              <a:rPr altLang="en-US" lang="zh-CN" sz="1200">
                <a:solidFill>
                  <a:schemeClr val="bg1"/>
                </a:solidFill>
                <a:cs typeface="+mn-ea"/>
                <a:sym typeface="+mn-lt"/>
              </a:rPr>
              <a:t>共产党员不准信仰宗教，是党员干部贯彻落实我党关于关心党的宗教工作、执行党的宗教政策的正确选择</a:t>
            </a:r>
          </a:p>
        </p:txBody>
      </p:sp>
    </p:spTree>
    <p:extLst>
      <p:ext uri="{BB962C8B-B14F-4D97-AF65-F5344CB8AC3E}">
        <p14:creationId val="2180801791"/>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additive="base">
                                        <p:cTn dur="500" fill="hold" id="7"/>
                                        <p:tgtEl>
                                          <p:spTgt spid="13"/>
                                        </p:tgtEl>
                                        <p:attrNameLst>
                                          <p:attrName>ppt_x</p:attrName>
                                        </p:attrNameLst>
                                      </p:cBhvr>
                                      <p:tavLst>
                                        <p:tav tm="0">
                                          <p:val>
                                            <p:strVal val="#ppt_x"/>
                                          </p:val>
                                        </p:tav>
                                        <p:tav tm="100000">
                                          <p:val>
                                            <p:strVal val="#ppt_x"/>
                                          </p:val>
                                        </p:tav>
                                      </p:tavLst>
                                    </p:anim>
                                    <p:anim calcmode="lin" valueType="num">
                                      <p:cBhvr additive="base">
                                        <p:cTn dur="500" fill="hold" id="8"/>
                                        <p:tgtEl>
                                          <p:spTgt spid="1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14"/>
                                        </p:tgtEl>
                                        <p:attrNameLst>
                                          <p:attrName>style.visibility</p:attrName>
                                        </p:attrNameLst>
                                      </p:cBhvr>
                                      <p:to>
                                        <p:strVal val="visible"/>
                                      </p:to>
                                    </p:set>
                                    <p:animEffect filter="wipe(left)" transition="in">
                                      <p:cBhvr>
                                        <p:cTn dur="500" id="13"/>
                                        <p:tgtEl>
                                          <p:spTgt spid="14"/>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4">
                                  <p:stCondLst>
                                    <p:cond delay="0"/>
                                  </p:stCondLst>
                                  <p:childTnLst>
                                    <p:set>
                                      <p:cBhvr>
                                        <p:cTn dur="1" fill="hold" id="17">
                                          <p:stCondLst>
                                            <p:cond delay="0"/>
                                          </p:stCondLst>
                                        </p:cTn>
                                        <p:tgtEl>
                                          <p:spTgt spid="8"/>
                                        </p:tgtEl>
                                        <p:attrNameLst>
                                          <p:attrName>style.visibility</p:attrName>
                                        </p:attrNameLst>
                                      </p:cBhvr>
                                      <p:to>
                                        <p:strVal val="visible"/>
                                      </p:to>
                                    </p:set>
                                    <p:anim calcmode="lin" valueType="num">
                                      <p:cBhvr additive="base">
                                        <p:cTn dur="500" fill="hold" id="18"/>
                                        <p:tgtEl>
                                          <p:spTgt spid="8"/>
                                        </p:tgtEl>
                                        <p:attrNameLst>
                                          <p:attrName>ppt_x</p:attrName>
                                        </p:attrNameLst>
                                      </p:cBhvr>
                                      <p:tavLst>
                                        <p:tav tm="0">
                                          <p:val>
                                            <p:strVal val="#ppt_x"/>
                                          </p:val>
                                        </p:tav>
                                        <p:tav tm="100000">
                                          <p:val>
                                            <p:strVal val="#ppt_x"/>
                                          </p:val>
                                        </p:tav>
                                      </p:tavLst>
                                    </p:anim>
                                    <p:anim calcmode="lin" valueType="num">
                                      <p:cBhvr additive="base">
                                        <p:cTn dur="500" fill="hold" id="19"/>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2" presetSubtype="8">
                                  <p:stCondLst>
                                    <p:cond delay="0"/>
                                  </p:stCondLst>
                                  <p:childTnLst>
                                    <p:set>
                                      <p:cBhvr>
                                        <p:cTn dur="1" fill="hold" id="23">
                                          <p:stCondLst>
                                            <p:cond delay="0"/>
                                          </p:stCondLst>
                                        </p:cTn>
                                        <p:tgtEl>
                                          <p:spTgt spid="21"/>
                                        </p:tgtEl>
                                        <p:attrNameLst>
                                          <p:attrName>style.visibility</p:attrName>
                                        </p:attrNameLst>
                                      </p:cBhvr>
                                      <p:to>
                                        <p:strVal val="visible"/>
                                      </p:to>
                                    </p:set>
                                    <p:animEffect filter="wipe(left)" transition="in">
                                      <p:cBhvr>
                                        <p:cTn dur="500" id="24"/>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21"/>
      <p:bldP grpId="0" spid="13"/>
      <p:bldP grpId="0" spid="1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圆角矩形 13"/>
          <p:cNvSpPr/>
          <p:nvPr/>
        </p:nvSpPr>
        <p:spPr>
          <a:xfrm>
            <a:off x="762000" y="1885950"/>
            <a:ext cx="7554166" cy="646617"/>
          </a:xfrm>
          <a:prstGeom prst="roundRect">
            <a:avLst>
              <a:gd fmla="val 50000" name="adj"/>
            </a:avLst>
          </a:prstGeom>
          <a:noFill/>
          <a:ln algn="ctr" cap="flat" cmpd="sng" w="12700">
            <a:solidFill>
              <a:schemeClr val="accent1"/>
            </a:solidFill>
            <a:prstDash val="solid"/>
          </a:ln>
          <a:effectLst/>
        </p:spPr>
        <p:txBody>
          <a:bodyPr anchor="ctr" rtlCol="0"/>
          <a:lstStyle/>
          <a:p>
            <a:pPr defTabSz="914378" indent="-171450" marL="171450">
              <a:lnSpc>
                <a:spcPct val="150000"/>
              </a:lnSpc>
              <a:buClr>
                <a:schemeClr val="accent1"/>
              </a:buClr>
              <a:buFont charset="2" panose="05000000000000000000" pitchFamily="2" typeface="Wingdings"/>
              <a:buChar char="l"/>
            </a:pPr>
            <a:r>
              <a:rPr altLang="en-US" kern="0" lang="zh-CN" sz="1200">
                <a:solidFill>
                  <a:schemeClr val="tx2"/>
                </a:solidFill>
                <a:latin typeface="+mn-ea"/>
                <a:cs typeface="+mn-ea"/>
                <a:sym typeface="+mn-lt"/>
              </a:rPr>
              <a:t>如果允许党员信教，那么就是允许党内唯心主义与唯物主义两种世界观并存，有神论与无神论并存。这势必造成马克思主义指导地位的动摇和丧失，在思想上、理论上造成党的分裂。</a:t>
            </a:r>
          </a:p>
        </p:txBody>
      </p:sp>
      <p:sp>
        <p:nvSpPr>
          <p:cNvPr id="19" name="圆角矩形 18"/>
          <p:cNvSpPr/>
          <p:nvPr/>
        </p:nvSpPr>
        <p:spPr>
          <a:xfrm>
            <a:off x="762000" y="2839533"/>
            <a:ext cx="7554166" cy="646617"/>
          </a:xfrm>
          <a:prstGeom prst="roundRect">
            <a:avLst>
              <a:gd fmla="val 50000" name="adj"/>
            </a:avLst>
          </a:prstGeom>
          <a:noFill/>
          <a:ln algn="ctr" cap="flat" cmpd="sng" w="12700">
            <a:solidFill>
              <a:schemeClr val="accent1"/>
            </a:solidFill>
            <a:prstDash val="solid"/>
          </a:ln>
          <a:effectLst/>
        </p:spPr>
        <p:txBody>
          <a:bodyPr anchor="ctr" rtlCol="0"/>
          <a:lstStyle/>
          <a:p>
            <a:pPr defTabSz="914378" indent="-171450" marL="171450">
              <a:lnSpc>
                <a:spcPct val="150000"/>
              </a:lnSpc>
              <a:buClr>
                <a:schemeClr val="accent1"/>
              </a:buClr>
              <a:buFont charset="2" panose="05000000000000000000" pitchFamily="2" typeface="Wingdings"/>
              <a:buChar char="l"/>
            </a:pPr>
            <a:r>
              <a:rPr altLang="en-US" kern="0" lang="zh-CN" sz="1200">
                <a:solidFill>
                  <a:schemeClr val="tx2"/>
                </a:solidFill>
                <a:latin typeface="+mn-ea"/>
                <a:cs typeface="+mn-ea"/>
                <a:sym typeface="+mn-lt"/>
              </a:rPr>
              <a:t>如果允许党员信教，就等于允许一些党员既接受党组织的领导，又可以皈（gui）依于不同宗教人士的门下，接受各类宗教组织领导。势必在组织上造成党的分裂，极大地削弱党的组织在反分裂斗争中的战斗力。</a:t>
            </a:r>
          </a:p>
        </p:txBody>
      </p:sp>
      <p:sp>
        <p:nvSpPr>
          <p:cNvPr id="26" name="圆角矩形 25"/>
          <p:cNvSpPr/>
          <p:nvPr/>
        </p:nvSpPr>
        <p:spPr>
          <a:xfrm>
            <a:off x="762000" y="3753933"/>
            <a:ext cx="7554166" cy="646617"/>
          </a:xfrm>
          <a:prstGeom prst="roundRect">
            <a:avLst>
              <a:gd fmla="val 50000" name="adj"/>
            </a:avLst>
          </a:prstGeom>
          <a:noFill/>
          <a:ln algn="ctr" cap="flat" cmpd="sng" w="12700">
            <a:solidFill>
              <a:schemeClr val="accent1"/>
            </a:solidFill>
            <a:prstDash val="solid"/>
          </a:ln>
          <a:effectLst/>
        </p:spPr>
        <p:txBody>
          <a:bodyPr anchor="ctr" rtlCol="0"/>
          <a:lstStyle/>
          <a:p>
            <a:pPr defTabSz="914378" indent="-171450" marL="171450">
              <a:lnSpc>
                <a:spcPct val="150000"/>
              </a:lnSpc>
              <a:buClr>
                <a:schemeClr val="accent1"/>
              </a:buClr>
              <a:buFont charset="2" panose="05000000000000000000" pitchFamily="2" typeface="Wingdings"/>
              <a:buChar char="l"/>
            </a:pPr>
            <a:r>
              <a:rPr altLang="en-US" kern="0" lang="zh-CN" sz="1200">
                <a:solidFill>
                  <a:schemeClr val="tx2"/>
                </a:solidFill>
                <a:latin typeface="+mn-ea"/>
                <a:cs typeface="+mn-ea"/>
                <a:sym typeface="+mn-lt"/>
              </a:rPr>
              <a:t>如果允许党员信教，一些党员势必成为某一种宗教势力的代言人。一些地方可能出现宗教徒管党的宗教工作现象，凸显利用政府资源助长宗教热的情况，党的宗教工作将从根本上动摇。</a:t>
            </a:r>
          </a:p>
        </p:txBody>
      </p:sp>
      <p:sp>
        <p:nvSpPr>
          <p:cNvPr id="28" name="文本框 27"/>
          <p:cNvSpPr txBox="1"/>
          <p:nvPr/>
        </p:nvSpPr>
        <p:spPr>
          <a:xfrm>
            <a:off x="848566" y="1288018"/>
            <a:ext cx="7391400" cy="396240"/>
          </a:xfrm>
          <a:prstGeom prst="rect">
            <a:avLst/>
          </a:prstGeom>
          <a:noFill/>
          <a:ln>
            <a:noFill/>
          </a:ln>
        </p:spPr>
        <p:txBody>
          <a:bodyPr rtlCol="0" wrap="square">
            <a:spAutoFit/>
            <a:scene3d>
              <a:camera prst="orthographicFront"/>
              <a:lightRig dir="t" rig="threePt"/>
            </a:scene3d>
            <a:sp3d contourW="12700"/>
          </a:bodyPr>
          <a:lstStyle/>
          <a:p>
            <a:pPr defTabSz="914378">
              <a:defRPr/>
            </a:pPr>
            <a:r>
              <a:rPr altLang="en-US" b="1" lang="zh-CN" sz="2000">
                <a:solidFill>
                  <a:schemeClr val="accent1"/>
                </a:solidFill>
                <a:cs typeface="+mn-ea"/>
                <a:sym typeface="+mn-lt"/>
              </a:rPr>
              <a:t>如果向共产党员信教“开禁”带来的恶果是什么</a:t>
            </a:r>
          </a:p>
        </p:txBody>
      </p:sp>
    </p:spTree>
    <p:extLst>
      <p:ext uri="{BB962C8B-B14F-4D97-AF65-F5344CB8AC3E}">
        <p14:creationId val="156891733"/>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p:cTn dur="500" fill="hold" id="7"/>
                                        <p:tgtEl>
                                          <p:spTgt spid="28"/>
                                        </p:tgtEl>
                                        <p:attrNameLst>
                                          <p:attrName>ppt_w</p:attrName>
                                        </p:attrNameLst>
                                      </p:cBhvr>
                                      <p:tavLst>
                                        <p:tav tm="0">
                                          <p:val>
                                            <p:fltVal val="0"/>
                                          </p:val>
                                        </p:tav>
                                        <p:tav tm="100000">
                                          <p:val>
                                            <p:strVal val="#ppt_w"/>
                                          </p:val>
                                        </p:tav>
                                      </p:tavLst>
                                    </p:anim>
                                    <p:anim calcmode="lin" valueType="num">
                                      <p:cBhvr>
                                        <p:cTn dur="500" fill="hold" id="8"/>
                                        <p:tgtEl>
                                          <p:spTgt spid="28"/>
                                        </p:tgtEl>
                                        <p:attrNameLst>
                                          <p:attrName>ppt_h</p:attrName>
                                        </p:attrNameLst>
                                      </p:cBhvr>
                                      <p:tavLst>
                                        <p:tav tm="0">
                                          <p:val>
                                            <p:fltVal val="0"/>
                                          </p:val>
                                        </p:tav>
                                        <p:tav tm="100000">
                                          <p:val>
                                            <p:strVal val="#ppt_h"/>
                                          </p:val>
                                        </p:tav>
                                      </p:tavLst>
                                    </p:anim>
                                    <p:animEffect filter="fade" transition="in">
                                      <p:cBhvr>
                                        <p:cTn dur="500" id="9"/>
                                        <p:tgtEl>
                                          <p:spTgt spid="28"/>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14"/>
                                        </p:tgtEl>
                                        <p:attrNameLst>
                                          <p:attrName>style.visibility</p:attrName>
                                        </p:attrNameLst>
                                      </p:cBhvr>
                                      <p:to>
                                        <p:strVal val="visible"/>
                                      </p:to>
                                    </p:set>
                                    <p:animEffect filter="wipe(left)" transition="in">
                                      <p:cBhvr>
                                        <p:cTn dur="500" id="14"/>
                                        <p:tgtEl>
                                          <p:spTgt spid="14"/>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19"/>
                                        </p:tgtEl>
                                        <p:attrNameLst>
                                          <p:attrName>style.visibility</p:attrName>
                                        </p:attrNameLst>
                                      </p:cBhvr>
                                      <p:to>
                                        <p:strVal val="visible"/>
                                      </p:to>
                                    </p:set>
                                    <p:animEffect filter="wipe(left)" transition="in">
                                      <p:cBhvr>
                                        <p:cTn dur="500" id="17"/>
                                        <p:tgtEl>
                                          <p:spTgt spid="19"/>
                                        </p:tgtEl>
                                      </p:cBhvr>
                                    </p:animEffect>
                                  </p:childTnLst>
                                </p:cTn>
                              </p:par>
                              <p:par>
                                <p:cTn fill="hold" grpId="0" id="18" nodeType="withEffect" presetClass="entr" presetID="22" presetSubtype="8">
                                  <p:stCondLst>
                                    <p:cond delay="0"/>
                                  </p:stCondLst>
                                  <p:childTnLst>
                                    <p:set>
                                      <p:cBhvr>
                                        <p:cTn dur="1" fill="hold" id="19">
                                          <p:stCondLst>
                                            <p:cond delay="0"/>
                                          </p:stCondLst>
                                        </p:cTn>
                                        <p:tgtEl>
                                          <p:spTgt spid="26"/>
                                        </p:tgtEl>
                                        <p:attrNameLst>
                                          <p:attrName>style.visibility</p:attrName>
                                        </p:attrNameLst>
                                      </p:cBhvr>
                                      <p:to>
                                        <p:strVal val="visible"/>
                                      </p:to>
                                    </p:set>
                                    <p:animEffect filter="wipe(left)" transition="in">
                                      <p:cBhvr>
                                        <p:cTn dur="500" id="20"/>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9"/>
      <p:bldP grpId="0" spid="26"/>
      <p:bldP grpId="0" spid="2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矩形 21"/>
          <p:cNvSpPr/>
          <p:nvPr/>
        </p:nvSpPr>
        <p:spPr>
          <a:xfrm>
            <a:off x="838200" y="2591034"/>
            <a:ext cx="6242381" cy="831075"/>
          </a:xfrm>
          <a:prstGeom prst="rect">
            <a:avLst/>
          </a:prstGeom>
          <a:noFill/>
          <a:ln algn="ctr" cap="flat" cmpd="sng" w="12700">
            <a:solidFill>
              <a:srgbClr val="C00000"/>
            </a:solidFill>
            <a:prstDash val="solid"/>
          </a:ln>
          <a:effectLst/>
        </p:spPr>
        <p:txBody>
          <a:bodyPr anchor="ctr" rtlCol="0"/>
          <a:lstStyle/>
          <a:p>
            <a:pPr defTabSz="914378"/>
            <a:r>
              <a:rPr altLang="en-US" kern="0" lang="zh-CN" sz="1200">
                <a:solidFill>
                  <a:schemeClr val="tx2"/>
                </a:solidFill>
                <a:cs typeface="+mn-ea"/>
                <a:sym typeface="+mn-lt"/>
              </a:rPr>
              <a:t>中国老百姓大多数不信教或不持某种固定的宗教信仰，宗教始终不能成为中国人意识形态的主流，同时中国宗教自身也具有强烈的现实品格。这样的国情背景是我们党作为一个唯物主义、无神论的政党而能够如此自然地从人民中孕育生长，得到人民广泛认同、支持的重要原因。</a:t>
            </a:r>
          </a:p>
        </p:txBody>
      </p:sp>
      <p:sp>
        <p:nvSpPr>
          <p:cNvPr id="27" name="圆角矩形 26"/>
          <p:cNvSpPr/>
          <p:nvPr/>
        </p:nvSpPr>
        <p:spPr>
          <a:xfrm>
            <a:off x="7086600" y="2591034"/>
            <a:ext cx="1295400" cy="852495"/>
          </a:xfrm>
          <a:prstGeom prst="roundRect">
            <a:avLst>
              <a:gd fmla="val 0" name="adj"/>
            </a:avLst>
          </a:prstGeom>
          <a:solidFill>
            <a:schemeClr val="accent1"/>
          </a:solidFill>
          <a:ln algn="ctr" cap="flat" cmpd="sng" w="12700">
            <a:noFill/>
            <a:prstDash val="solid"/>
          </a:ln>
          <a:effectLst/>
        </p:spPr>
        <p:txBody>
          <a:bodyPr anchor="ctr" rtlCol="0"/>
          <a:lstStyle/>
          <a:p>
            <a:pPr algn="ctr" defTabSz="914378"/>
            <a:r>
              <a:rPr altLang="en-US" b="1" kern="0" lang="zh-CN" spc="300">
                <a:solidFill>
                  <a:schemeClr val="bg1"/>
                </a:solidFill>
                <a:latin typeface="+mn-ea"/>
                <a:cs typeface="+mn-ea"/>
                <a:sym typeface="+mn-lt"/>
              </a:rPr>
              <a:t>中国儒学</a:t>
            </a:r>
          </a:p>
          <a:p>
            <a:pPr algn="ctr" defTabSz="914378"/>
            <a:r>
              <a:rPr altLang="en-US" b="1" kern="0" lang="zh-CN" spc="300">
                <a:solidFill>
                  <a:schemeClr val="bg1"/>
                </a:solidFill>
                <a:latin typeface="+mn-ea"/>
                <a:cs typeface="+mn-ea"/>
                <a:sym typeface="+mn-lt"/>
              </a:rPr>
              <a:t>传统精神</a:t>
            </a:r>
          </a:p>
        </p:txBody>
      </p:sp>
      <p:sp>
        <p:nvSpPr>
          <p:cNvPr id="28" name="TextBox 13"/>
          <p:cNvSpPr txBox="1"/>
          <p:nvPr/>
        </p:nvSpPr>
        <p:spPr>
          <a:xfrm>
            <a:off x="762000" y="3519729"/>
            <a:ext cx="7698556" cy="731520"/>
          </a:xfrm>
          <a:prstGeom prst="rect">
            <a:avLst/>
          </a:prstGeom>
          <a:noFill/>
        </p:spPr>
        <p:txBody>
          <a:bodyPr rtlCol="0" wrap="square">
            <a:spAutoFit/>
          </a:bodyPr>
          <a:lstStyle/>
          <a:p>
            <a:pPr>
              <a:lnSpc>
                <a:spcPct val="150000"/>
              </a:lnSpc>
            </a:pPr>
            <a:r>
              <a:rPr altLang="en-US" lang="zh-CN" sz="1400">
                <a:solidFill>
                  <a:schemeClr val="tx2"/>
                </a:solidFill>
                <a:cs typeface="+mn-ea"/>
                <a:sym typeface="+mn-lt"/>
              </a:rPr>
              <a:t>如果允许党员信教，完全违背中国国情，不仅党能否取得信仰不同宗教的教徒的一致支持成为问题，而且能否继续获得占人口大多数的不信教群众的支持将成为更大的问题。</a:t>
            </a:r>
          </a:p>
        </p:txBody>
      </p:sp>
      <p:sp>
        <p:nvSpPr>
          <p:cNvPr id="13" name="TextBox 13"/>
          <p:cNvSpPr txBox="1"/>
          <p:nvPr/>
        </p:nvSpPr>
        <p:spPr>
          <a:xfrm>
            <a:off x="762001" y="1809750"/>
            <a:ext cx="7772400" cy="640080"/>
          </a:xfrm>
          <a:prstGeom prst="rect">
            <a:avLst/>
          </a:prstGeom>
          <a:noFill/>
        </p:spPr>
        <p:txBody>
          <a:bodyPr rtlCol="0" wrap="square">
            <a:spAutoFit/>
          </a:bodyPr>
          <a:lstStyle/>
          <a:p>
            <a:r>
              <a:rPr altLang="en-US" lang="zh-CN" sz="1200">
                <a:solidFill>
                  <a:schemeClr val="tx2"/>
                </a:solidFill>
                <a:cs typeface="+mn-ea"/>
                <a:sym typeface="+mn-lt"/>
              </a:rPr>
              <a:t>中国历史上有过形形色色的宗教，但中国并不是一个宗教国家。中国有着悠久的无神论传统，影响中国人思想观念的中国传统哲学具有强烈的人本主义倾向，强调人对客观世界的认知和改造能力，这与西方传统哲学的神本主义有很大区别。</a:t>
            </a:r>
          </a:p>
        </p:txBody>
      </p:sp>
      <p:sp>
        <p:nvSpPr>
          <p:cNvPr id="14" name="文本框 13"/>
          <p:cNvSpPr txBox="1"/>
          <p:nvPr/>
        </p:nvSpPr>
        <p:spPr>
          <a:xfrm>
            <a:off x="838200" y="1364218"/>
            <a:ext cx="4114800" cy="365760"/>
          </a:xfrm>
          <a:prstGeom prst="rect">
            <a:avLst/>
          </a:prstGeom>
          <a:noFill/>
          <a:ln>
            <a:solidFill>
              <a:schemeClr val="accent1"/>
            </a:solidFill>
          </a:ln>
        </p:spPr>
        <p:txBody>
          <a:bodyPr rtlCol="0" wrap="square">
            <a:spAutoFit/>
            <a:scene3d>
              <a:camera prst="orthographicFront"/>
              <a:lightRig dir="t" rig="threePt"/>
            </a:scene3d>
            <a:sp3d contourW="12700"/>
          </a:bodyPr>
          <a:lstStyle/>
          <a:p>
            <a:pPr defTabSz="914378">
              <a:defRPr/>
            </a:pPr>
            <a:r>
              <a:rPr altLang="en-US" b="1" lang="zh-CN">
                <a:solidFill>
                  <a:schemeClr val="accent1"/>
                </a:solidFill>
                <a:cs typeface="+mn-ea"/>
                <a:sym typeface="+mn-lt"/>
              </a:rPr>
              <a:t>共产党员不信教是一个政治品格问题</a:t>
            </a:r>
          </a:p>
        </p:txBody>
      </p:sp>
    </p:spTree>
    <p:extLst>
      <p:ext uri="{BB962C8B-B14F-4D97-AF65-F5344CB8AC3E}">
        <p14:creationId val="2646445043"/>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2">
                                  <p:stCondLst>
                                    <p:cond delay="0"/>
                                  </p:stCondLst>
                                  <p:childTnLst>
                                    <p:set>
                                      <p:cBhvr>
                                        <p:cTn dur="1" fill="hold" id="13">
                                          <p:stCondLst>
                                            <p:cond delay="0"/>
                                          </p:stCondLst>
                                        </p:cTn>
                                        <p:tgtEl>
                                          <p:spTgt spid="13"/>
                                        </p:tgtEl>
                                        <p:attrNameLst>
                                          <p:attrName>style.visibility</p:attrName>
                                        </p:attrNameLst>
                                      </p:cBhvr>
                                      <p:to>
                                        <p:strVal val="visible"/>
                                      </p:to>
                                    </p:set>
                                    <p:anim calcmode="lin" valueType="num">
                                      <p:cBhvr additive="base">
                                        <p:cTn dur="500" fill="hold" id="14"/>
                                        <p:tgtEl>
                                          <p:spTgt spid="13"/>
                                        </p:tgtEl>
                                        <p:attrNameLst>
                                          <p:attrName>ppt_x</p:attrName>
                                        </p:attrNameLst>
                                      </p:cBhvr>
                                      <p:tavLst>
                                        <p:tav tm="0">
                                          <p:val>
                                            <p:strVal val="1+#ppt_w/2"/>
                                          </p:val>
                                        </p:tav>
                                        <p:tav tm="100000">
                                          <p:val>
                                            <p:strVal val="#ppt_x"/>
                                          </p:val>
                                        </p:tav>
                                      </p:tavLst>
                                    </p:anim>
                                    <p:anim calcmode="lin" valueType="num">
                                      <p:cBhvr additive="base">
                                        <p:cTn dur="500" fill="hold" id="15"/>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53" presetSubtype="0">
                                  <p:stCondLst>
                                    <p:cond delay="0"/>
                                  </p:stCondLst>
                                  <p:childTnLst>
                                    <p:set>
                                      <p:cBhvr>
                                        <p:cTn dur="1" fill="hold" id="19">
                                          <p:stCondLst>
                                            <p:cond delay="0"/>
                                          </p:stCondLst>
                                        </p:cTn>
                                        <p:tgtEl>
                                          <p:spTgt spid="22"/>
                                        </p:tgtEl>
                                        <p:attrNameLst>
                                          <p:attrName>style.visibility</p:attrName>
                                        </p:attrNameLst>
                                      </p:cBhvr>
                                      <p:to>
                                        <p:strVal val="visible"/>
                                      </p:to>
                                    </p:set>
                                    <p:anim calcmode="lin" valueType="num">
                                      <p:cBhvr>
                                        <p:cTn dur="500" fill="hold" id="20"/>
                                        <p:tgtEl>
                                          <p:spTgt spid="22"/>
                                        </p:tgtEl>
                                        <p:attrNameLst>
                                          <p:attrName>ppt_w</p:attrName>
                                        </p:attrNameLst>
                                      </p:cBhvr>
                                      <p:tavLst>
                                        <p:tav tm="0">
                                          <p:val>
                                            <p:fltVal val="0"/>
                                          </p:val>
                                        </p:tav>
                                        <p:tav tm="100000">
                                          <p:val>
                                            <p:strVal val="#ppt_w"/>
                                          </p:val>
                                        </p:tav>
                                      </p:tavLst>
                                    </p:anim>
                                    <p:anim calcmode="lin" valueType="num">
                                      <p:cBhvr>
                                        <p:cTn dur="500" fill="hold" id="21"/>
                                        <p:tgtEl>
                                          <p:spTgt spid="22"/>
                                        </p:tgtEl>
                                        <p:attrNameLst>
                                          <p:attrName>ppt_h</p:attrName>
                                        </p:attrNameLst>
                                      </p:cBhvr>
                                      <p:tavLst>
                                        <p:tav tm="0">
                                          <p:val>
                                            <p:fltVal val="0"/>
                                          </p:val>
                                        </p:tav>
                                        <p:tav tm="100000">
                                          <p:val>
                                            <p:strVal val="#ppt_h"/>
                                          </p:val>
                                        </p:tav>
                                      </p:tavLst>
                                    </p:anim>
                                    <p:animEffect filter="fade" transition="in">
                                      <p:cBhvr>
                                        <p:cTn dur="500" id="22"/>
                                        <p:tgtEl>
                                          <p:spTgt spid="22"/>
                                        </p:tgtEl>
                                      </p:cBhvr>
                                    </p:animEffect>
                                  </p:childTnLst>
                                </p:cTn>
                              </p:par>
                              <p:par>
                                <p:cTn fill="hold" grpId="0" id="23" nodeType="withEffect" presetClass="entr" presetID="53" presetSubtype="0">
                                  <p:stCondLst>
                                    <p:cond delay="0"/>
                                  </p:stCondLst>
                                  <p:childTnLst>
                                    <p:set>
                                      <p:cBhvr>
                                        <p:cTn dur="1" fill="hold" id="24">
                                          <p:stCondLst>
                                            <p:cond delay="0"/>
                                          </p:stCondLst>
                                        </p:cTn>
                                        <p:tgtEl>
                                          <p:spTgt spid="27"/>
                                        </p:tgtEl>
                                        <p:attrNameLst>
                                          <p:attrName>style.visibility</p:attrName>
                                        </p:attrNameLst>
                                      </p:cBhvr>
                                      <p:to>
                                        <p:strVal val="visible"/>
                                      </p:to>
                                    </p:set>
                                    <p:anim calcmode="lin" valueType="num">
                                      <p:cBhvr>
                                        <p:cTn dur="500" fill="hold" id="25"/>
                                        <p:tgtEl>
                                          <p:spTgt spid="27"/>
                                        </p:tgtEl>
                                        <p:attrNameLst>
                                          <p:attrName>ppt_w</p:attrName>
                                        </p:attrNameLst>
                                      </p:cBhvr>
                                      <p:tavLst>
                                        <p:tav tm="0">
                                          <p:val>
                                            <p:fltVal val="0"/>
                                          </p:val>
                                        </p:tav>
                                        <p:tav tm="100000">
                                          <p:val>
                                            <p:strVal val="#ppt_w"/>
                                          </p:val>
                                        </p:tav>
                                      </p:tavLst>
                                    </p:anim>
                                    <p:anim calcmode="lin" valueType="num">
                                      <p:cBhvr>
                                        <p:cTn dur="500" fill="hold" id="26"/>
                                        <p:tgtEl>
                                          <p:spTgt spid="27"/>
                                        </p:tgtEl>
                                        <p:attrNameLst>
                                          <p:attrName>ppt_h</p:attrName>
                                        </p:attrNameLst>
                                      </p:cBhvr>
                                      <p:tavLst>
                                        <p:tav tm="0">
                                          <p:val>
                                            <p:fltVal val="0"/>
                                          </p:val>
                                        </p:tav>
                                        <p:tav tm="100000">
                                          <p:val>
                                            <p:strVal val="#ppt_h"/>
                                          </p:val>
                                        </p:tav>
                                      </p:tavLst>
                                    </p:anim>
                                    <p:animEffect filter="fade" transition="in">
                                      <p:cBhvr>
                                        <p:cTn dur="500" id="27"/>
                                        <p:tgtEl>
                                          <p:spTgt spid="2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 presetSubtype="4">
                                  <p:stCondLst>
                                    <p:cond delay="0"/>
                                  </p:stCondLst>
                                  <p:childTnLst>
                                    <p:set>
                                      <p:cBhvr>
                                        <p:cTn dur="1" fill="hold" id="31">
                                          <p:stCondLst>
                                            <p:cond delay="0"/>
                                          </p:stCondLst>
                                        </p:cTn>
                                        <p:tgtEl>
                                          <p:spTgt spid="28"/>
                                        </p:tgtEl>
                                        <p:attrNameLst>
                                          <p:attrName>style.visibility</p:attrName>
                                        </p:attrNameLst>
                                      </p:cBhvr>
                                      <p:to>
                                        <p:strVal val="visible"/>
                                      </p:to>
                                    </p:set>
                                    <p:anim calcmode="lin" valueType="num">
                                      <p:cBhvr additive="base">
                                        <p:cTn dur="500" fill="hold" id="32"/>
                                        <p:tgtEl>
                                          <p:spTgt spid="28"/>
                                        </p:tgtEl>
                                        <p:attrNameLst>
                                          <p:attrName>ppt_x</p:attrName>
                                        </p:attrNameLst>
                                      </p:cBhvr>
                                      <p:tavLst>
                                        <p:tav tm="0">
                                          <p:val>
                                            <p:strVal val="#ppt_x"/>
                                          </p:val>
                                        </p:tav>
                                        <p:tav tm="100000">
                                          <p:val>
                                            <p:strVal val="#ppt_x"/>
                                          </p:val>
                                        </p:tav>
                                      </p:tavLst>
                                    </p:anim>
                                    <p:anim calcmode="lin" valueType="num">
                                      <p:cBhvr additive="base">
                                        <p:cTn dur="500" fill="hold" id="33"/>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7"/>
      <p:bldP grpId="0" spid="28"/>
      <p:bldP grpId="0" spid="13"/>
      <p:bldP grpId="0" spid="1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自定义 98">
      <a:dk1>
        <a:srgbClr val="000000"/>
      </a:dk1>
      <a:lt1>
        <a:srgbClr val="FFFFFF"/>
      </a:lt1>
      <a:dk2>
        <a:srgbClr val="000000"/>
      </a:dk2>
      <a:lt2>
        <a:srgbClr val="FFFFFF"/>
      </a:lt2>
      <a:accent1>
        <a:srgbClr val="C00000"/>
      </a:accent1>
      <a:accent2>
        <a:srgbClr val="FFC000"/>
      </a:accent2>
      <a:accent3>
        <a:srgbClr val="C00000"/>
      </a:accent3>
      <a:accent4>
        <a:srgbClr val="FFC000"/>
      </a:accent4>
      <a:accent5>
        <a:srgbClr val="C00000"/>
      </a:accent5>
      <a:accent6>
        <a:srgbClr val="FFC000"/>
      </a:accent6>
      <a:hlink>
        <a:srgbClr val="C0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98</Paragraphs>
  <Slides>17</Slides>
  <Notes>17</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17</vt:i4>
      </vt:variant>
    </vt:vector>
  </HeadingPairs>
  <TitlesOfParts>
    <vt:vector baseType="lpstr" size="25">
      <vt:lpstr>Arial</vt:lpstr>
      <vt:lpstr>Arial Black</vt:lpstr>
      <vt:lpstr>微软雅黑</vt:lpstr>
      <vt:lpstr>Calibri Light</vt:lpstr>
      <vt:lpstr>Calibri</vt:lpstr>
      <vt:lpstr>宋体</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2021-08-22T12:06:57Z</dcterms:created>
  <cp:lastPrinted>2021-08-22T12:06:57Z</cp:lastPrinted>
  <dcterms:modified xsi:type="dcterms:W3CDTF">2021-08-22T05:42:05Z</dcterms:modified>
  <cp:revision>1</cp:revision>
</cp:coreProperties>
</file>