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84" r:id="rId5"/>
    <p:sldId id="292" r:id="rId6"/>
    <p:sldId id="280" r:id="rId7"/>
    <p:sldId id="277" r:id="rId8"/>
    <p:sldId id="275" r:id="rId9"/>
    <p:sldId id="281" r:id="rId10"/>
    <p:sldId id="282" r:id="rId11"/>
    <p:sldId id="291" r:id="rId12"/>
    <p:sldId id="290" r:id="rId13"/>
    <p:sldId id="293" r:id="rId14"/>
    <p:sldId id="286" r:id="rId15"/>
    <p:sldId id="274" r:id="rId16"/>
    <p:sldId id="285" r:id="rId17"/>
    <p:sldId id="287" r:id="rId18"/>
    <p:sldId id="283" r:id="rId19"/>
    <p:sldId id="289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pos="5450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121" userDrawn="1">
          <p15:clr>
            <a:srgbClr val="A4A3A4"/>
          </p15:clr>
        </p15:guide>
        <p15:guide id="7" pos="75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16" y="114"/>
      </p:cViewPr>
      <p:guideLst>
        <p:guide orient="horz" pos="2183"/>
        <p:guide pos="3795"/>
        <p:guide pos="5450"/>
        <p:guide orient="horz" pos="368"/>
        <p:guide orient="horz" pos="3974"/>
        <p:guide pos="121"/>
        <p:guide pos="75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56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tags/tag1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F785E-2BCB-452F-97AB-2B0191F790BF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90181-FD30-46E6-9EBD-68FFD52E10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062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65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6984569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6881-3106-418F-8782-384E9A4CB8D8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7F2B-0FB0-4F4D-99E6-4A226FFF9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09772617"/>
      </p:ext>
    </p:extLst>
  </p:cSld>
  <p:clrMapOvr>
    <a:masterClrMapping/>
  </p:clrMapOvr>
  <p:transition spd="slow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6881-3106-418F-8782-384E9A4CB8D8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7F2B-0FB0-4F4D-99E6-4A226FFF9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0652026"/>
      </p:ext>
    </p:extLst>
  </p:cSld>
  <p:clrMapOvr>
    <a:masterClrMapping/>
  </p:clrMapOvr>
  <p:transition spd="slow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6881-3106-418F-8782-384E9A4CB8D8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7F2B-0FB0-4F4D-99E6-4A226FFF9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70289960"/>
      </p:ext>
    </p:extLst>
  </p:cSld>
  <p:clrMapOvr>
    <a:masterClrMapping/>
  </p:clrMapOvr>
  <p:transition spd="slow">
    <p:push dir="u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789368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829958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548720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736856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684225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253783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00975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660977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6881-3106-418F-8782-384E9A4CB8D8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7F2B-0FB0-4F4D-99E6-4A226FFF9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13480790"/>
      </p:ext>
    </p:extLst>
  </p:cSld>
  <p:clrMapOvr>
    <a:masterClrMapping/>
  </p:clrMapOvr>
  <p:transition spd="slow">
    <p:push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438744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966760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8007530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6881-3106-418F-8782-384E9A4CB8D8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7F2B-0FB0-4F4D-99E6-4A226FFF9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5454621"/>
      </p:ext>
    </p:extLst>
  </p:cSld>
  <p:clrMapOvr>
    <a:masterClrMapping/>
  </p:clrMapOvr>
  <p:transition spd="slow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6881-3106-418F-8782-384E9A4CB8D8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7F2B-0FB0-4F4D-99E6-4A226FFF9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64679089"/>
      </p:ext>
    </p:extLst>
  </p:cSld>
  <p:clrMapOvr>
    <a:masterClrMapping/>
  </p:clrMapOvr>
  <p:transition spd="slow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6881-3106-418F-8782-384E9A4CB8D8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7F2B-0FB0-4F4D-99E6-4A226FFF9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3945710"/>
      </p:ext>
    </p:extLst>
  </p:cSld>
  <p:clrMapOvr>
    <a:masterClrMapping/>
  </p:clrMapOvr>
  <p:transition spd="slow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6881-3106-418F-8782-384E9A4CB8D8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7F2B-0FB0-4F4D-99E6-4A226FFF9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04503702"/>
      </p:ext>
    </p:extLst>
  </p:cSld>
  <p:clrMapOvr>
    <a:masterClrMapping/>
  </p:clrMapOvr>
  <p:transition spd="slow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6881-3106-418F-8782-384E9A4CB8D8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7F2B-0FB0-4F4D-99E6-4A226FFF9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71993"/>
      </p:ext>
    </p:extLst>
  </p:cSld>
  <p:clrMapOvr>
    <a:masterClrMapping/>
  </p:clrMapOvr>
  <p:transition spd="slow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6881-3106-418F-8782-384E9A4CB8D8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7F2B-0FB0-4F4D-99E6-4A226FFF9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75641141"/>
      </p:ext>
    </p:extLst>
  </p:cSld>
  <p:clrMapOvr>
    <a:masterClrMapping/>
  </p:clrMapOvr>
  <p:transition spd="slow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6881-3106-418F-8782-384E9A4CB8D8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7F2B-0FB0-4F4D-99E6-4A226FFF9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6407417"/>
      </p:ext>
    </p:extLst>
  </p:cSld>
  <p:clrMapOvr>
    <a:masterClrMapping/>
  </p:clrMapOvr>
  <p:transition spd="slow">
    <p:push dir="u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6881-3106-418F-8782-384E9A4CB8D8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C7F2B-0FB0-4F4D-99E6-4A226FFF9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6575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481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250" r="97167" t="2000">
                        <a14:backgroundMark x1="56500" x2="56500" y1="94917" y2="94917"/>
                        <a14:backgroundMark x1="44000" x2="44000" y1="93917" y2="93917"/>
                        <a14:backgroundMark x1="31500" x2="31500" y1="78917" y2="78917"/>
                        <a14:backgroundMark x1="35000" x2="35000" y1="90167" y2="90167"/>
                        <a14:backgroundMark x1="35250" x2="35250" y1="87667" y2="87667"/>
                        <a14:backgroundMark x1="34250" x2="34250" y1="86417" y2="86417"/>
                        <a14:backgroundMark x1="37250" x2="37250" y1="92667" y2="92667"/>
                        <a14:backgroundMark x1="26000" x2="26000" y1="65667" y2="65667"/>
                        <a14:backgroundMark x1="15750" x2="15750" y1="41417" y2="41417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665364">
            <a:off x="589987" y="1988978"/>
            <a:ext cx="5294388" cy="529438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文本框 1"/>
          <p:cNvSpPr txBox="1"/>
          <p:nvPr/>
        </p:nvSpPr>
        <p:spPr>
          <a:xfrm rot="21065584">
            <a:off x="5167190" y="2031546"/>
            <a:ext cx="848890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5400">
                <a:solidFill>
                  <a:srgbClr val="009CFF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职业转型的颠覆性路径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184434" y="1528550"/>
            <a:ext cx="7091745" cy="11600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 rot="21049810">
            <a:off x="4881667" y="412969"/>
            <a:ext cx="6873693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i="1" lang="zh-CN" smtClean="0" sz="115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algn="tl" blurRad="38100" dir="2700000" dist="19050" rotWithShape="0">
                    <a:schemeClr val="dk1">
                      <a:lumMod val="50000"/>
                      <a:alpha val="40000"/>
                    </a:schemeClr>
                  </a:outerShdw>
                </a:effectLst>
                <a:latin charset="-120" panose="00000900000000000000" pitchFamily="50" typeface="MStiffHeiHK-UltraBold"/>
                <a:ea charset="-120" panose="00000900000000000000" pitchFamily="50" typeface="MStiffHeiHK-UltraBold"/>
              </a:rPr>
              <a:t>先做后想</a:t>
            </a:r>
          </a:p>
        </p:txBody>
      </p:sp>
      <p:sp>
        <p:nvSpPr>
          <p:cNvPr id="17" name="直角三角形 16"/>
          <p:cNvSpPr/>
          <p:nvPr/>
        </p:nvSpPr>
        <p:spPr>
          <a:xfrm>
            <a:off x="-14966" y="436730"/>
            <a:ext cx="1014484" cy="6421272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直角三角形 17"/>
          <p:cNvSpPr/>
          <p:nvPr/>
        </p:nvSpPr>
        <p:spPr>
          <a:xfrm>
            <a:off x="-14966" y="1325970"/>
            <a:ext cx="873995" cy="5532031"/>
          </a:xfrm>
          <a:prstGeom prst="rtTriangle">
            <a:avLst/>
          </a:prstGeom>
          <a:solidFill>
            <a:srgbClr val="008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直角三角形 18"/>
          <p:cNvSpPr/>
          <p:nvPr/>
        </p:nvSpPr>
        <p:spPr>
          <a:xfrm rot="16200000">
            <a:off x="8474123" y="3140122"/>
            <a:ext cx="1014484" cy="6421272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直角三角形 19"/>
          <p:cNvSpPr/>
          <p:nvPr/>
        </p:nvSpPr>
        <p:spPr>
          <a:xfrm rot="16200000">
            <a:off x="8988988" y="3654987"/>
            <a:ext cx="873995" cy="5532031"/>
          </a:xfrm>
          <a:prstGeom prst="rtTriangle">
            <a:avLst/>
          </a:prstGeom>
          <a:solidFill>
            <a:srgbClr val="008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任意多边形 22"/>
          <p:cNvSpPr/>
          <p:nvPr/>
        </p:nvSpPr>
        <p:spPr>
          <a:xfrm flipV="1" rot="10065906">
            <a:off x="7643986" y="4367289"/>
            <a:ext cx="4799360" cy="713157"/>
          </a:xfrm>
          <a:custGeom>
            <a:gdLst>
              <a:gd fmla="*/ 0 w 1365663" name="connsiteX0"/>
              <a:gd fmla="*/ 296883 h 296883" name="connsiteY0"/>
              <a:gd fmla="*/ 1365663 w 1365663" name="connsiteX1"/>
              <a:gd fmla="*/ 285007 h 296883" name="connsiteY1"/>
              <a:gd fmla="*/ 1258785 w 1365663" name="connsiteX2"/>
              <a:gd fmla="*/ 0 h 296883" name="connsiteY2"/>
              <a:gd fmla="*/ 0 w 1365663" name="connsiteX3"/>
              <a:gd fmla="*/ 106878 h 296883" name="connsiteY3"/>
              <a:gd fmla="*/ 0 w 1365663" name="connsiteX4"/>
              <a:gd fmla="*/ 296883 h 29688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96883" w="1365663">
                <a:moveTo>
                  <a:pt x="0" y="296883"/>
                </a:moveTo>
                <a:lnTo>
                  <a:pt x="1365663" y="285007"/>
                </a:lnTo>
                <a:lnTo>
                  <a:pt x="1258785" y="0"/>
                </a:lnTo>
                <a:lnTo>
                  <a:pt x="0" y="106878"/>
                </a:lnTo>
                <a:lnTo>
                  <a:pt x="0" y="296883"/>
                </a:lnTo>
                <a:close/>
              </a:path>
            </a:pathLst>
          </a:custGeom>
          <a:solidFill>
            <a:srgbClr val="009C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9C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21037920">
            <a:off x="8193809" y="4524864"/>
            <a:ext cx="3956368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PPT改编：@小巴_1990</a:t>
            </a:r>
          </a:p>
        </p:txBody>
      </p:sp>
      <p:sp>
        <p:nvSpPr>
          <p:cNvPr id="15" name="矩形 14"/>
          <p:cNvSpPr/>
          <p:nvPr/>
        </p:nvSpPr>
        <p:spPr>
          <a:xfrm rot="21127584">
            <a:off x="8061515" y="3927047"/>
            <a:ext cx="4238648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作者: 埃米尼亚・伊巴拉</a:t>
            </a:r>
          </a:p>
        </p:txBody>
      </p:sp>
      <p:sp>
        <p:nvSpPr>
          <p:cNvPr id="13" name="矩形 12"/>
          <p:cNvSpPr/>
          <p:nvPr/>
        </p:nvSpPr>
        <p:spPr>
          <a:xfrm rot="20855668">
            <a:off x="7510364" y="5171229"/>
            <a:ext cx="4653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800">
                <a:solidFill>
                  <a:srgbClr val="009CFF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指导老师: 智慧云CEO陈雪频</a:t>
            </a:r>
          </a:p>
        </p:txBody>
      </p:sp>
      <p:sp>
        <p:nvSpPr>
          <p:cNvPr id="16" name="文本框 15"/>
          <p:cNvSpPr txBox="1"/>
          <p:nvPr/>
        </p:nvSpPr>
        <p:spPr>
          <a:xfrm rot="21019984">
            <a:off x="1310170" y="291852"/>
            <a:ext cx="84889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rgbClr val="AE082C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哈佛商业评论经典解读系列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025388">
            <a:off x="260308" y="523142"/>
            <a:ext cx="1130248" cy="1091717"/>
          </a:xfrm>
          <a:prstGeom prst="rect">
            <a:avLst/>
          </a:prstGeom>
        </p:spPr>
      </p:pic>
    </p:spTree>
    <p:extLst>
      <p:ext uri="{BB962C8B-B14F-4D97-AF65-F5344CB8AC3E}">
        <p14:creationId val="1652970004"/>
      </p:ext>
    </p:extLst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等腰三角形 5"/>
          <p:cNvSpPr/>
          <p:nvPr/>
        </p:nvSpPr>
        <p:spPr>
          <a:xfrm rot="541044">
            <a:off x="931119" y="1132043"/>
            <a:ext cx="2821430" cy="166290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梯形 6"/>
          <p:cNvSpPr/>
          <p:nvPr/>
        </p:nvSpPr>
        <p:spPr>
          <a:xfrm rot="10800000">
            <a:off x="2470245" y="1132762"/>
            <a:ext cx="9721752" cy="3746029"/>
          </a:xfrm>
          <a:prstGeom prst="trapezoid">
            <a:avLst>
              <a:gd fmla="val 11550" name="adj"/>
            </a:avLst>
          </a:prstGeom>
          <a:solidFill>
            <a:srgbClr val="00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rot="10800000">
            <a:off x="-1844723" y="4878792"/>
            <a:ext cx="9721755" cy="106972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108472">
            <a:off x="-281027" y="2013592"/>
            <a:ext cx="3132622" cy="41914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31847" y="1287107"/>
            <a:ext cx="5416868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48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2、咨询信任的人？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868328" y="2118104"/>
            <a:ext cx="50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995167" y="2118103"/>
            <a:ext cx="9884093" cy="2139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altLang="en-US" lang="zh-CN" smtClean="0" sz="32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家人&amp;同事：你现在不挺好的，你真的希望冒险丢掉？</a:t>
            </a:r>
          </a:p>
          <a:p>
            <a:pPr>
              <a:lnSpc>
                <a:spcPct val="140000"/>
              </a:lnSpc>
            </a:pPr>
            <a:r>
              <a:rPr altLang="en-US" lang="zh-CN" smtClean="0" sz="32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猎头：试试xx公司的这个职位？</a:t>
            </a:r>
          </a:p>
          <a:p>
            <a:pPr>
              <a:lnSpc>
                <a:spcPct val="140000"/>
              </a:lnSpc>
            </a:pPr>
            <a:r>
              <a:rPr altLang="en-US" lang="zh-CN" smtClean="0" sz="32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自己：想做不一样的工作！</a:t>
            </a:r>
          </a:p>
        </p:txBody>
      </p:sp>
      <p:sp>
        <p:nvSpPr>
          <p:cNvPr id="11" name="矩形 10"/>
          <p:cNvSpPr/>
          <p:nvPr/>
        </p:nvSpPr>
        <p:spPr>
          <a:xfrm>
            <a:off x="8030344" y="3973190"/>
            <a:ext cx="38404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800"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谁才是对的？</a:t>
            </a:r>
          </a:p>
        </p:txBody>
      </p:sp>
    </p:spTree>
    <p:extLst>
      <p:ext uri="{BB962C8B-B14F-4D97-AF65-F5344CB8AC3E}">
        <p14:creationId val="1081681466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等腰三角形 4"/>
          <p:cNvSpPr/>
          <p:nvPr/>
        </p:nvSpPr>
        <p:spPr>
          <a:xfrm rot="10800000">
            <a:off x="4328205" y="4868390"/>
            <a:ext cx="9721755" cy="106972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5"/>
          <p:cNvSpPr/>
          <p:nvPr/>
        </p:nvSpPr>
        <p:spPr>
          <a:xfrm rot="20511108">
            <a:off x="8518766" y="998093"/>
            <a:ext cx="2888200" cy="144368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梯形 6"/>
          <p:cNvSpPr/>
          <p:nvPr/>
        </p:nvSpPr>
        <p:spPr>
          <a:xfrm rot="10800000">
            <a:off x="0" y="1040026"/>
            <a:ext cx="9785445" cy="3865701"/>
          </a:xfrm>
          <a:prstGeom prst="trapezoid">
            <a:avLst>
              <a:gd fmla="val 11550" name="adj"/>
            </a:avLst>
          </a:prstGeom>
          <a:solidFill>
            <a:srgbClr val="00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14082">
            <a:off x="9451078" y="1600190"/>
            <a:ext cx="3025809" cy="4543202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92088" y="2014519"/>
            <a:ext cx="496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92088" y="1183522"/>
            <a:ext cx="5416868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48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3、设立远大目标？</a:t>
            </a:r>
          </a:p>
        </p:txBody>
      </p:sp>
      <p:sp>
        <p:nvSpPr>
          <p:cNvPr id="10" name="矩形 9"/>
          <p:cNvSpPr/>
          <p:nvPr/>
        </p:nvSpPr>
        <p:spPr>
          <a:xfrm>
            <a:off x="246679" y="2298690"/>
            <a:ext cx="9183923" cy="1286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生活中的拖延、公司政治，工作压力</a:t>
            </a:r>
          </a:p>
          <a:p>
            <a:pPr>
              <a:lnSpc>
                <a:spcPct val="14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辞职——一步到位的壮举？</a:t>
            </a:r>
          </a:p>
        </p:txBody>
      </p:sp>
      <p:sp>
        <p:nvSpPr>
          <p:cNvPr id="11" name="矩形 10"/>
          <p:cNvSpPr/>
          <p:nvPr/>
        </p:nvSpPr>
        <p:spPr>
          <a:xfrm>
            <a:off x="2829695" y="3836002"/>
            <a:ext cx="62788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800"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想一步到位却回归原点！</a:t>
            </a:r>
          </a:p>
        </p:txBody>
      </p:sp>
    </p:spTree>
    <p:extLst>
      <p:ext uri="{BB962C8B-B14F-4D97-AF65-F5344CB8AC3E}">
        <p14:creationId val="1884535551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20753" y="1883391"/>
            <a:ext cx="3671247" cy="367124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18" y="1883390"/>
            <a:ext cx="8643582" cy="3671249"/>
          </a:xfrm>
          <a:prstGeom prst="rect">
            <a:avLst/>
          </a:prstGeom>
          <a:solidFill>
            <a:srgbClr val="00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110200" y="2022448"/>
            <a:ext cx="8761863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72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不是不清楚自己不喜欢什么，</a:t>
            </a:r>
          </a:p>
          <a:p>
            <a:r>
              <a:rPr altLang="en-US" lang="zh-CN" smtClean="0" sz="72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     而是</a:t>
            </a:r>
          </a:p>
          <a:p>
            <a:r>
              <a:rPr altLang="en-US" lang="zh-CN" smtClean="0" sz="72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找不到自己真正想要做的事！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546768" y="3465513"/>
            <a:ext cx="585996" cy="1648311"/>
          </a:xfrm>
          <a:prstGeom prst="rect">
            <a:avLst/>
          </a:prstGeom>
        </p:spPr>
      </p:pic>
    </p:spTree>
    <p:extLst>
      <p:ext uri="{BB962C8B-B14F-4D97-AF65-F5344CB8AC3E}">
        <p14:creationId val="1510174776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548418" y="1828800"/>
            <a:ext cx="8643582" cy="3741509"/>
          </a:xfrm>
          <a:prstGeom prst="rect">
            <a:avLst/>
          </a:prstGeom>
          <a:solidFill>
            <a:srgbClr val="00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3634830" y="1559604"/>
            <a:ext cx="1419955" cy="1487166"/>
          </a:xfrm>
          <a:custGeom>
            <a:gdLst>
              <a:gd fmla="*/ 0 w 3172" name="T0"/>
              <a:gd fmla="*/ 2597 h 2597" name="T1"/>
              <a:gd fmla="*/ 0 w 3172" name="T2"/>
              <a:gd fmla="*/ 1579 h 2597" name="T3"/>
              <a:gd fmla="*/ 926 w 3172" name="T4"/>
              <a:gd fmla="*/ 0 h 2597" name="T5"/>
              <a:gd fmla="*/ 1347 w 3172" name="T6"/>
              <a:gd fmla="*/ 0 h 2597" name="T7"/>
              <a:gd fmla="*/ 682 w 3172" name="T8"/>
              <a:gd fmla="*/ 1425 h 2597" name="T9"/>
              <a:gd fmla="*/ 1170 w 3172" name="T10"/>
              <a:gd fmla="*/ 1425 h 2597" name="T11"/>
              <a:gd fmla="*/ 1170 w 3172" name="T12"/>
              <a:gd fmla="*/ 2597 h 2597" name="T13"/>
              <a:gd fmla="*/ 0 w 3172" name="T14"/>
              <a:gd fmla="*/ 2597 h 2597" name="T15"/>
              <a:gd fmla="*/ 1775 w 3172" name="T16"/>
              <a:gd fmla="*/ 2597 h 2597" name="T17"/>
              <a:gd fmla="*/ 1775 w 3172" name="T18"/>
              <a:gd fmla="*/ 1579 h 2597" name="T19"/>
              <a:gd fmla="*/ 2732 w 3172" name="T20"/>
              <a:gd fmla="*/ 0 h 2597" name="T21"/>
              <a:gd fmla="*/ 3172 w 3172" name="T22"/>
              <a:gd fmla="*/ 0 h 2597" name="T23"/>
              <a:gd fmla="*/ 2476 w 3172" name="T24"/>
              <a:gd fmla="*/ 1425 h 2597" name="T25"/>
              <a:gd fmla="*/ 2968 w 3172" name="T26"/>
              <a:gd fmla="*/ 1425 h 2597" name="T27"/>
              <a:gd fmla="*/ 2968 w 3172" name="T28"/>
              <a:gd fmla="*/ 2597 h 2597" name="T29"/>
              <a:gd fmla="*/ 1775 w 3172" name="T30"/>
              <a:gd fmla="*/ 2597 h 259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597" w="3172">
                <a:moveTo>
                  <a:pt x="0" y="2597"/>
                </a:moveTo>
                <a:lnTo>
                  <a:pt x="0" y="1579"/>
                </a:lnTo>
                <a:lnTo>
                  <a:pt x="926" y="0"/>
                </a:lnTo>
                <a:lnTo>
                  <a:pt x="1347" y="0"/>
                </a:lnTo>
                <a:lnTo>
                  <a:pt x="682" y="1425"/>
                </a:lnTo>
                <a:lnTo>
                  <a:pt x="1170" y="1425"/>
                </a:lnTo>
                <a:lnTo>
                  <a:pt x="1170" y="2597"/>
                </a:lnTo>
                <a:lnTo>
                  <a:pt x="0" y="2597"/>
                </a:lnTo>
                <a:close/>
                <a:moveTo>
                  <a:pt x="1775" y="2597"/>
                </a:moveTo>
                <a:lnTo>
                  <a:pt x="1775" y="1579"/>
                </a:lnTo>
                <a:lnTo>
                  <a:pt x="2732" y="0"/>
                </a:lnTo>
                <a:lnTo>
                  <a:pt x="3172" y="0"/>
                </a:lnTo>
                <a:lnTo>
                  <a:pt x="2476" y="1425"/>
                </a:lnTo>
                <a:lnTo>
                  <a:pt x="2968" y="1425"/>
                </a:lnTo>
                <a:lnTo>
                  <a:pt x="2968" y="2597"/>
                </a:lnTo>
                <a:lnTo>
                  <a:pt x="1775" y="2597"/>
                </a:lnTo>
                <a:close/>
              </a:path>
            </a:pathLst>
          </a:custGeom>
          <a:solidFill>
            <a:schemeClr val="bg1">
              <a:alpha val="58000"/>
            </a:schemeClr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>
                        <a14:foregroundMark x1="37417" x2="37417" y1="3306" y2="3306"/>
                        <a14:foregroundMark x1="30298" x2="30298" y1="6848" y2="6848"/>
                        <a14:foregroundMark x1="28477" x2="28477" y1="8146" y2="8146"/>
                        <a14:foregroundMark x1="22020" x2="22020" y1="12043" y2="12043"/>
                        <a14:foregroundMark x1="17219" x2="17219" y1="16883" y2="16883"/>
                        <a14:foregroundMark x1="14404" x2="14404" y1="20425" y2="20425"/>
                        <a14:foregroundMark x1="15066" x2="15066" y1="22786" y2="22786"/>
                        <a14:foregroundMark x1="14073" x2="14073" y1="25148" y2="25856"/>
                        <a14:foregroundMark x1="12252" x2="12252" y1="29162" y2="29162"/>
                        <a14:foregroundMark x1="13742" x2="13742" y1="27627" y2="27627"/>
                        <a14:foregroundMark x1="14404" x2="14404" y1="29516" y2="29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3093" y="423465"/>
            <a:ext cx="3024759" cy="424167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18" y="4672967"/>
            <a:ext cx="3541799" cy="8973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-223887" y="4779137"/>
            <a:ext cx="385871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400"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多重自我理论</a:t>
            </a:r>
          </a:p>
        </p:txBody>
      </p:sp>
      <p:sp>
        <p:nvSpPr>
          <p:cNvPr id="10" name="矩形 9"/>
          <p:cNvSpPr/>
          <p:nvPr/>
        </p:nvSpPr>
        <p:spPr>
          <a:xfrm>
            <a:off x="3716600" y="3046770"/>
            <a:ext cx="8107680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8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每个人都有多个不同自我 ，</a:t>
            </a:r>
          </a:p>
          <a:p>
            <a:r>
              <a:rPr altLang="en-US" lang="zh-CN" smtClean="0" sz="48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寻找真我是在不断实践中获得。</a:t>
            </a:r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 rot="10800000">
            <a:off x="11331591" y="4839319"/>
            <a:ext cx="650294" cy="709259"/>
          </a:xfrm>
          <a:custGeom>
            <a:gdLst>
              <a:gd fmla="*/ 0 w 3172" name="T0"/>
              <a:gd fmla="*/ 2597 h 2597" name="T1"/>
              <a:gd fmla="*/ 0 w 3172" name="T2"/>
              <a:gd fmla="*/ 1579 h 2597" name="T3"/>
              <a:gd fmla="*/ 926 w 3172" name="T4"/>
              <a:gd fmla="*/ 0 h 2597" name="T5"/>
              <a:gd fmla="*/ 1347 w 3172" name="T6"/>
              <a:gd fmla="*/ 0 h 2597" name="T7"/>
              <a:gd fmla="*/ 682 w 3172" name="T8"/>
              <a:gd fmla="*/ 1425 h 2597" name="T9"/>
              <a:gd fmla="*/ 1170 w 3172" name="T10"/>
              <a:gd fmla="*/ 1425 h 2597" name="T11"/>
              <a:gd fmla="*/ 1170 w 3172" name="T12"/>
              <a:gd fmla="*/ 2597 h 2597" name="T13"/>
              <a:gd fmla="*/ 0 w 3172" name="T14"/>
              <a:gd fmla="*/ 2597 h 2597" name="T15"/>
              <a:gd fmla="*/ 1775 w 3172" name="T16"/>
              <a:gd fmla="*/ 2597 h 2597" name="T17"/>
              <a:gd fmla="*/ 1775 w 3172" name="T18"/>
              <a:gd fmla="*/ 1579 h 2597" name="T19"/>
              <a:gd fmla="*/ 2732 w 3172" name="T20"/>
              <a:gd fmla="*/ 0 h 2597" name="T21"/>
              <a:gd fmla="*/ 3172 w 3172" name="T22"/>
              <a:gd fmla="*/ 0 h 2597" name="T23"/>
              <a:gd fmla="*/ 2476 w 3172" name="T24"/>
              <a:gd fmla="*/ 1425 h 2597" name="T25"/>
              <a:gd fmla="*/ 2968 w 3172" name="T26"/>
              <a:gd fmla="*/ 1425 h 2597" name="T27"/>
              <a:gd fmla="*/ 2968 w 3172" name="T28"/>
              <a:gd fmla="*/ 2597 h 2597" name="T29"/>
              <a:gd fmla="*/ 1775 w 3172" name="T30"/>
              <a:gd fmla="*/ 2597 h 259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597" w="3172">
                <a:moveTo>
                  <a:pt x="0" y="2597"/>
                </a:moveTo>
                <a:lnTo>
                  <a:pt x="0" y="1579"/>
                </a:lnTo>
                <a:lnTo>
                  <a:pt x="926" y="0"/>
                </a:lnTo>
                <a:lnTo>
                  <a:pt x="1347" y="0"/>
                </a:lnTo>
                <a:lnTo>
                  <a:pt x="682" y="1425"/>
                </a:lnTo>
                <a:lnTo>
                  <a:pt x="1170" y="1425"/>
                </a:lnTo>
                <a:lnTo>
                  <a:pt x="1170" y="2597"/>
                </a:lnTo>
                <a:lnTo>
                  <a:pt x="0" y="2597"/>
                </a:lnTo>
                <a:close/>
                <a:moveTo>
                  <a:pt x="1775" y="2597"/>
                </a:moveTo>
                <a:lnTo>
                  <a:pt x="1775" y="1579"/>
                </a:lnTo>
                <a:lnTo>
                  <a:pt x="2732" y="0"/>
                </a:lnTo>
                <a:lnTo>
                  <a:pt x="3172" y="0"/>
                </a:lnTo>
                <a:lnTo>
                  <a:pt x="2476" y="1425"/>
                </a:lnTo>
                <a:lnTo>
                  <a:pt x="2968" y="1425"/>
                </a:lnTo>
                <a:lnTo>
                  <a:pt x="2968" y="2597"/>
                </a:lnTo>
                <a:lnTo>
                  <a:pt x="1775" y="2597"/>
                </a:lnTo>
                <a:close/>
              </a:path>
            </a:pathLst>
          </a:custGeom>
          <a:solidFill>
            <a:schemeClr val="bg1">
              <a:alpha val="58000"/>
            </a:schemeClr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456689" y="4535636"/>
            <a:ext cx="29737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——黑兹尔・马库什</a:t>
            </a:r>
          </a:p>
        </p:txBody>
      </p:sp>
      <p:sp>
        <p:nvSpPr>
          <p:cNvPr id="14" name="矩形 13"/>
          <p:cNvSpPr/>
          <p:nvPr/>
        </p:nvSpPr>
        <p:spPr>
          <a:xfrm>
            <a:off x="8918356" y="4903191"/>
            <a:ext cx="246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斯坦福认知心理学家</a:t>
            </a:r>
          </a:p>
        </p:txBody>
      </p:sp>
    </p:spTree>
    <p:extLst>
      <p:ext uri="{BB962C8B-B14F-4D97-AF65-F5344CB8AC3E}">
        <p14:creationId val="23974420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 rot="20874234">
            <a:off x="222174" y="558106"/>
            <a:ext cx="7040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5400">
                <a:solidFill>
                  <a:srgbClr val="009CFF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职业转型的全新路径：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888759" y="3647366"/>
            <a:ext cx="2713962" cy="2880227"/>
            <a:chOff x="686606" y="2564530"/>
            <a:chExt cx="2713962" cy="2880227"/>
          </a:xfrm>
        </p:grpSpPr>
        <p:grpSp>
          <p:nvGrpSpPr>
            <p:cNvPr id="9" name="组合 8"/>
            <p:cNvGrpSpPr/>
            <p:nvPr/>
          </p:nvGrpSpPr>
          <p:grpSpPr>
            <a:xfrm>
              <a:off x="686606" y="2564530"/>
              <a:ext cx="2713962" cy="2880227"/>
              <a:chOff x="575884" y="2228990"/>
              <a:chExt cx="2713962" cy="288022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133500" y="2228990"/>
                <a:ext cx="2156346" cy="2156346"/>
              </a:xfrm>
              <a:prstGeom prst="rect">
                <a:avLst/>
              </a:prstGeom>
              <a:noFill/>
              <a:ln w="28575">
                <a:solidFill>
                  <a:srgbClr val="009C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75884" y="2939844"/>
                <a:ext cx="2117475" cy="2169373"/>
              </a:xfrm>
              <a:prstGeom prst="rect">
                <a:avLst/>
              </a:prstGeom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矩形 7"/>
              <p:cNvSpPr/>
              <p:nvPr/>
            </p:nvSpPr>
            <p:spPr>
              <a:xfrm>
                <a:off x="1177053" y="2267388"/>
                <a:ext cx="2011680" cy="640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z="3600">
                    <a:solidFill>
                      <a:srgbClr val="009CFF"/>
                    </a:solidFill>
                    <a:latin charset="-122" panose="03000509000000000000" pitchFamily="65" typeface="方正粗宋简体"/>
                    <a:ea charset="-122" panose="03000509000000000000" pitchFamily="65" typeface="方正粗宋简体"/>
                  </a:rPr>
                  <a:t>精心实验</a:t>
                </a: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2916718" y="3275384"/>
              <a:ext cx="371213" cy="371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2916717" y="3763564"/>
              <a:ext cx="371213" cy="371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2916716" y="4251745"/>
              <a:ext cx="371213" cy="371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58499" y="2597359"/>
            <a:ext cx="2753130" cy="2918348"/>
            <a:chOff x="4513179" y="2564530"/>
            <a:chExt cx="2753130" cy="2918348"/>
          </a:xfrm>
        </p:grpSpPr>
        <p:grpSp>
          <p:nvGrpSpPr>
            <p:cNvPr id="18" name="组合 17"/>
            <p:cNvGrpSpPr/>
            <p:nvPr/>
          </p:nvGrpSpPr>
          <p:grpSpPr>
            <a:xfrm>
              <a:off x="4513179" y="2564530"/>
              <a:ext cx="2753130" cy="2918348"/>
              <a:chOff x="5014516" y="2289474"/>
              <a:chExt cx="2753130" cy="2918348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611300" y="2289474"/>
                <a:ext cx="2156346" cy="2156346"/>
              </a:xfrm>
              <a:prstGeom prst="rect">
                <a:avLst/>
              </a:prstGeom>
              <a:noFill/>
              <a:ln w="28575">
                <a:solidFill>
                  <a:srgbClr val="009C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673811" y="2319638"/>
                <a:ext cx="2011680" cy="640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mtClean="0" sz="3600">
                    <a:solidFill>
                      <a:srgbClr val="009CFF"/>
                    </a:solidFill>
                    <a:latin charset="-122" panose="03000509000000000000" pitchFamily="65" typeface="方正粗宋简体"/>
                    <a:ea charset="-122" panose="03000509000000000000" pitchFamily="65" typeface="方正粗宋简体"/>
                  </a:rPr>
                  <a:t>社交转型</a:t>
                </a: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4516" y="3012324"/>
                <a:ext cx="2060634" cy="2195498"/>
              </a:xfrm>
              <a:prstGeom prst="rect">
                <a:avLst/>
              </a:prstGeom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2" name="矩形 21"/>
            <p:cNvSpPr/>
            <p:nvPr/>
          </p:nvSpPr>
          <p:spPr>
            <a:xfrm>
              <a:off x="6799386" y="3279007"/>
              <a:ext cx="371213" cy="371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>
              <a:off x="6799385" y="3767187"/>
              <a:ext cx="371213" cy="371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6799384" y="4255368"/>
              <a:ext cx="371213" cy="371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788018" y="1761977"/>
            <a:ext cx="2912124" cy="2892223"/>
            <a:chOff x="8378920" y="2564530"/>
            <a:chExt cx="2912124" cy="2892223"/>
          </a:xfrm>
        </p:grpSpPr>
        <p:grpSp>
          <p:nvGrpSpPr>
            <p:cNvPr id="16" name="组合 15"/>
            <p:cNvGrpSpPr/>
            <p:nvPr/>
          </p:nvGrpSpPr>
          <p:grpSpPr>
            <a:xfrm>
              <a:off x="8378920" y="2564530"/>
              <a:ext cx="2912124" cy="2892223"/>
              <a:chOff x="8651875" y="2289474"/>
              <a:chExt cx="2912124" cy="2892223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407653" y="2289474"/>
                <a:ext cx="2156346" cy="2156346"/>
              </a:xfrm>
              <a:prstGeom prst="rect">
                <a:avLst/>
              </a:prstGeom>
              <a:noFill/>
              <a:ln w="28575">
                <a:solidFill>
                  <a:srgbClr val="009C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470163" y="2319638"/>
                <a:ext cx="2011680" cy="640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mtClean="0" sz="3600">
                    <a:solidFill>
                      <a:srgbClr val="009CFF"/>
                    </a:solidFill>
                    <a:latin charset="-122" panose="03000509000000000000" pitchFamily="65" typeface="方正粗宋简体"/>
                    <a:ea charset="-122" panose="03000509000000000000" pitchFamily="65" typeface="方正粗宋简体"/>
                  </a:rPr>
                  <a:t>赋予意义</a:t>
                </a: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8651875" y="3012324"/>
                <a:ext cx="2133173" cy="2169373"/>
              </a:xfrm>
              <a:prstGeom prst="rect">
                <a:avLst/>
              </a:prstGeom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5" name="矩形 24"/>
            <p:cNvSpPr/>
            <p:nvPr/>
          </p:nvSpPr>
          <p:spPr>
            <a:xfrm>
              <a:off x="10702971" y="3237790"/>
              <a:ext cx="371213" cy="371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>
              <a:off x="10702970" y="3725970"/>
              <a:ext cx="371213" cy="371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>
              <a:off x="10702969" y="4214151"/>
              <a:ext cx="371213" cy="371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9" name="直角三角形 48"/>
          <p:cNvSpPr/>
          <p:nvPr/>
        </p:nvSpPr>
        <p:spPr>
          <a:xfrm>
            <a:off x="-14966" y="436730"/>
            <a:ext cx="1014484" cy="6421272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直角三角形 49"/>
          <p:cNvSpPr/>
          <p:nvPr/>
        </p:nvSpPr>
        <p:spPr>
          <a:xfrm>
            <a:off x="-14966" y="1325970"/>
            <a:ext cx="873995" cy="5532031"/>
          </a:xfrm>
          <a:prstGeom prst="rtTriangle">
            <a:avLst/>
          </a:prstGeom>
          <a:solidFill>
            <a:srgbClr val="008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直角三角形 50"/>
          <p:cNvSpPr/>
          <p:nvPr/>
        </p:nvSpPr>
        <p:spPr>
          <a:xfrm rot="16200000">
            <a:off x="8474123" y="3140122"/>
            <a:ext cx="1014484" cy="6421272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直角三角形 51"/>
          <p:cNvSpPr/>
          <p:nvPr/>
        </p:nvSpPr>
        <p:spPr>
          <a:xfrm rot="16200000">
            <a:off x="8988988" y="3654987"/>
            <a:ext cx="873995" cy="5532031"/>
          </a:xfrm>
          <a:prstGeom prst="rtTriangle">
            <a:avLst/>
          </a:prstGeom>
          <a:solidFill>
            <a:srgbClr val="008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矩形 52"/>
          <p:cNvSpPr/>
          <p:nvPr/>
        </p:nvSpPr>
        <p:spPr>
          <a:xfrm rot="20783712">
            <a:off x="3548081" y="794246"/>
            <a:ext cx="521208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i="1" lang="zh-CN" smtClean="0" sz="88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algn="tl" blurRad="38100" dir="2700000" dist="19050" rotWithShape="0">
                    <a:schemeClr val="dk1">
                      <a:lumMod val="50000"/>
                      <a:alpha val="40000"/>
                    </a:schemeClr>
                  </a:outerShdw>
                </a:effectLst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实验+学习</a:t>
            </a:r>
          </a:p>
        </p:txBody>
      </p:sp>
    </p:spTree>
    <p:extLst>
      <p:ext uri="{BB962C8B-B14F-4D97-AF65-F5344CB8AC3E}">
        <p14:creationId val="136714541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 rot="20942860">
            <a:off x="4715870" y="3690729"/>
            <a:ext cx="8081685" cy="13268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 rot="20942860">
            <a:off x="2750380" y="2152852"/>
            <a:ext cx="9629089" cy="13268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rot="20942860">
            <a:off x="4628961" y="166394"/>
            <a:ext cx="7867351" cy="13268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2984525" y="569480"/>
            <a:ext cx="1856781" cy="1910204"/>
            <a:chOff x="3138379" y="1598298"/>
            <a:chExt cx="1856781" cy="1910204"/>
          </a:xfrm>
        </p:grpSpPr>
        <p:sp>
          <p:nvSpPr>
            <p:cNvPr id="8" name="菱形 7"/>
            <p:cNvSpPr/>
            <p:nvPr/>
          </p:nvSpPr>
          <p:spPr>
            <a:xfrm rot="18257754">
              <a:off x="3111668" y="1625009"/>
              <a:ext cx="1910204" cy="1856781"/>
            </a:xfrm>
            <a:prstGeom prst="diamond">
              <a:avLst/>
            </a:prstGeom>
            <a:solidFill>
              <a:srgbClr val="009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 rot="21027626">
              <a:off x="3353559" y="1812490"/>
              <a:ext cx="1300480" cy="1432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i="1" lang="zh-CN" smtClean="0" sz="4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精心</a:t>
              </a:r>
            </a:p>
            <a:p>
              <a:r>
                <a:rPr altLang="en-US" i="1" lang="zh-CN" smtClean="0" sz="4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实验</a:t>
              </a:r>
            </a:p>
          </p:txBody>
        </p:sp>
      </p:grpSp>
      <p:sp>
        <p:nvSpPr>
          <p:cNvPr id="5" name="矩形 4"/>
          <p:cNvSpPr/>
          <p:nvPr/>
        </p:nvSpPr>
        <p:spPr>
          <a:xfrm rot="20914630">
            <a:off x="4727086" y="315511"/>
            <a:ext cx="70916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200">
                <a:latin charset="-122" panose="02010600040101010101" pitchFamily="2" typeface="华文细黑"/>
                <a:ea charset="-122" panose="02010600040101010101" pitchFamily="2" typeface="华文细黑"/>
              </a:rPr>
              <a:t>在下决心开始另辟新路前，</a:t>
            </a:r>
          </a:p>
          <a:p>
            <a:r>
              <a:rPr altLang="en-US" lang="zh-CN" smtClean="0" sz="3200">
                <a:latin charset="-122" panose="02010600040101010101" pitchFamily="2" typeface="华文细黑"/>
                <a:ea charset="-122" panose="02010600040101010101" pitchFamily="2" typeface="华文细黑"/>
              </a:rPr>
              <a:t>先小规模地尝试心得活动及专业角色；</a:t>
            </a:r>
          </a:p>
        </p:txBody>
      </p:sp>
      <p:sp>
        <p:nvSpPr>
          <p:cNvPr id="6" name="矩形 5"/>
          <p:cNvSpPr/>
          <p:nvPr/>
        </p:nvSpPr>
        <p:spPr>
          <a:xfrm rot="20951280">
            <a:off x="2802052" y="2350117"/>
            <a:ext cx="87172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latin charset="-122" panose="02010600040101010101" pitchFamily="2" typeface="华文细黑"/>
                <a:ea charset="-122" panose="02010600040101010101" pitchFamily="2" typeface="华文细黑"/>
              </a:rPr>
              <a:t>构建通往全新世界的人际关系，</a:t>
            </a:r>
          </a:p>
          <a:p>
            <a:r>
              <a:rPr altLang="en-US" lang="zh-CN" sz="3200">
                <a:latin charset="-122" panose="02010600040101010101" pitchFamily="2" typeface="华文细黑"/>
                <a:ea charset="-122" panose="02010600040101010101" pitchFamily="2" typeface="华文细黑"/>
              </a:rPr>
              <a:t>通过角色榜样和新参考群体指导并衡量你的进步。</a:t>
            </a:r>
          </a:p>
        </p:txBody>
      </p:sp>
      <p:sp>
        <p:nvSpPr>
          <p:cNvPr id="7" name="矩形 6"/>
          <p:cNvSpPr/>
          <p:nvPr/>
        </p:nvSpPr>
        <p:spPr>
          <a:xfrm rot="20942176">
            <a:off x="4728409" y="3889052"/>
            <a:ext cx="70916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200">
                <a:latin charset="-122" panose="02010600040101010101" pitchFamily="2" typeface="华文细黑"/>
                <a:ea charset="-122" panose="02010600040101010101" pitchFamily="2" typeface="华文细黑"/>
              </a:rPr>
              <a:t>寻找或创造推动改变的催化剂和诱因，</a:t>
            </a:r>
          </a:p>
          <a:p>
            <a:r>
              <a:rPr altLang="en-US" lang="zh-CN" smtClean="0" sz="3200">
                <a:latin charset="-122" panose="02010600040101010101" pitchFamily="2" typeface="华文细黑"/>
                <a:ea charset="-122" panose="02010600040101010101" pitchFamily="2" typeface="华文细黑"/>
              </a:rPr>
              <a:t>并借机重写人生故事。</a:t>
            </a:r>
          </a:p>
        </p:txBody>
      </p:sp>
      <p:sp>
        <p:nvSpPr>
          <p:cNvPr id="10" name="直角三角形 9"/>
          <p:cNvSpPr/>
          <p:nvPr/>
        </p:nvSpPr>
        <p:spPr>
          <a:xfrm>
            <a:off x="-14966" y="436730"/>
            <a:ext cx="1014484" cy="6421272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直角三角形 10"/>
          <p:cNvSpPr/>
          <p:nvPr/>
        </p:nvSpPr>
        <p:spPr>
          <a:xfrm>
            <a:off x="-14966" y="1325970"/>
            <a:ext cx="873995" cy="5532031"/>
          </a:xfrm>
          <a:prstGeom prst="rtTriangle">
            <a:avLst/>
          </a:prstGeom>
          <a:solidFill>
            <a:srgbClr val="008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直角三角形 11"/>
          <p:cNvSpPr/>
          <p:nvPr/>
        </p:nvSpPr>
        <p:spPr>
          <a:xfrm rot="16200000">
            <a:off x="8474123" y="3140122"/>
            <a:ext cx="1014484" cy="6421272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直角三角形 12"/>
          <p:cNvSpPr/>
          <p:nvPr/>
        </p:nvSpPr>
        <p:spPr>
          <a:xfrm rot="16200000">
            <a:off x="8988988" y="3654987"/>
            <a:ext cx="873995" cy="5532031"/>
          </a:xfrm>
          <a:prstGeom prst="rtTriangle">
            <a:avLst/>
          </a:prstGeom>
          <a:solidFill>
            <a:srgbClr val="008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1070040" y="2670987"/>
            <a:ext cx="1856781" cy="1910204"/>
            <a:chOff x="3138379" y="1598298"/>
            <a:chExt cx="1856781" cy="1910204"/>
          </a:xfrm>
        </p:grpSpPr>
        <p:sp>
          <p:nvSpPr>
            <p:cNvPr id="17" name="菱形 16"/>
            <p:cNvSpPr/>
            <p:nvPr/>
          </p:nvSpPr>
          <p:spPr>
            <a:xfrm rot="18257754">
              <a:off x="3111668" y="1625009"/>
              <a:ext cx="1910204" cy="1856781"/>
            </a:xfrm>
            <a:prstGeom prst="diamond">
              <a:avLst/>
            </a:prstGeom>
            <a:solidFill>
              <a:srgbClr val="009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 rot="21027626">
              <a:off x="3353559" y="1812491"/>
              <a:ext cx="1300480" cy="1432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i="1" lang="zh-CN" smtClean="0" sz="4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社交</a:t>
              </a:r>
            </a:p>
            <a:p>
              <a:r>
                <a:rPr altLang="en-US" i="1" lang="zh-CN" smtClean="0" sz="4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转型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36156" y="4109504"/>
            <a:ext cx="1856781" cy="1910204"/>
            <a:chOff x="3138379" y="1598298"/>
            <a:chExt cx="1856781" cy="1910204"/>
          </a:xfrm>
        </p:grpSpPr>
        <p:sp>
          <p:nvSpPr>
            <p:cNvPr id="21" name="菱形 20"/>
            <p:cNvSpPr/>
            <p:nvPr/>
          </p:nvSpPr>
          <p:spPr>
            <a:xfrm rot="18257754">
              <a:off x="3111668" y="1625009"/>
              <a:ext cx="1910204" cy="1856781"/>
            </a:xfrm>
            <a:prstGeom prst="diamond">
              <a:avLst/>
            </a:prstGeom>
            <a:solidFill>
              <a:srgbClr val="009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 rot="21027626">
              <a:off x="3353559" y="1812490"/>
              <a:ext cx="1300480" cy="1432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i="1" lang="zh-CN" smtClean="0" sz="4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赋予</a:t>
              </a:r>
            </a:p>
            <a:p>
              <a:r>
                <a:rPr altLang="en-US" i="1" lang="zh-CN" smtClean="0" sz="4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意义</a:t>
              </a:r>
            </a:p>
          </p:txBody>
        </p:sp>
      </p:grpSp>
    </p:spTree>
    <p:extLst>
      <p:ext uri="{BB962C8B-B14F-4D97-AF65-F5344CB8AC3E}">
        <p14:creationId val="3315187233"/>
      </p:ext>
    </p:extLst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rot="21011234">
            <a:off x="2868629" y="754067"/>
            <a:ext cx="9538018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400">
                <a:solidFill>
                  <a:srgbClr val="009CFF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“实验+学习”对职场新人是否适用？</a:t>
            </a:r>
          </a:p>
        </p:txBody>
      </p:sp>
      <p:sp>
        <p:nvSpPr>
          <p:cNvPr id="6" name="矩形 5"/>
          <p:cNvSpPr/>
          <p:nvPr/>
        </p:nvSpPr>
        <p:spPr>
          <a:xfrm rot="21029230">
            <a:off x="4345291" y="2244592"/>
            <a:ext cx="6377674" cy="143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8800">
                <a:solidFill>
                  <a:srgbClr val="009CFF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不适用！</a:t>
            </a:r>
          </a:p>
        </p:txBody>
      </p:sp>
      <p:sp>
        <p:nvSpPr>
          <p:cNvPr id="8" name="矩形 7"/>
          <p:cNvSpPr/>
          <p:nvPr/>
        </p:nvSpPr>
        <p:spPr>
          <a:xfrm rot="21001938">
            <a:off x="4720365" y="3169165"/>
            <a:ext cx="9003159" cy="2596534"/>
          </a:xfrm>
          <a:prstGeom prst="rect">
            <a:avLst/>
          </a:prstGeom>
          <a:solidFill>
            <a:srgbClr val="00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 rot="20971964">
            <a:off x="4731265" y="3516556"/>
            <a:ext cx="7778686" cy="188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职场信任需要做的是“完善”履历，在职业生涯初期，好的工作岗位和学习机会非常重要，因此年轻人的求职过程要更直接，目的明确。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3107" r="96311" t="1882">
                        <a14:foregroundMark x1="12233" x2="12233" y1="83294" y2="83294"/>
                        <a14:foregroundMark x1="11262" x2="11262" y1="83294" y2="83294"/>
                        <a14:foregroundMark x1="13204" x2="13204" y1="83059" y2="83059"/>
                        <a14:backgroundMark x1="73398" x2="73398" y1="80941" y2="809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34168">
            <a:off x="-294866" y="543690"/>
            <a:ext cx="6346849" cy="5237691"/>
          </a:xfrm>
          <a:prstGeom prst="rect">
            <a:avLst/>
          </a:prstGeom>
        </p:spPr>
      </p:pic>
      <p:sp>
        <p:nvSpPr>
          <p:cNvPr id="9" name="直角三角形 8"/>
          <p:cNvSpPr/>
          <p:nvPr/>
        </p:nvSpPr>
        <p:spPr>
          <a:xfrm>
            <a:off x="-14966" y="436730"/>
            <a:ext cx="1014484" cy="6421272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直角三角形 9"/>
          <p:cNvSpPr/>
          <p:nvPr/>
        </p:nvSpPr>
        <p:spPr>
          <a:xfrm>
            <a:off x="-14966" y="1325970"/>
            <a:ext cx="873995" cy="5532031"/>
          </a:xfrm>
          <a:prstGeom prst="rtTriangle">
            <a:avLst/>
          </a:prstGeom>
          <a:solidFill>
            <a:srgbClr val="008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直角三角形 10"/>
          <p:cNvSpPr/>
          <p:nvPr/>
        </p:nvSpPr>
        <p:spPr>
          <a:xfrm rot="16200000">
            <a:off x="8474123" y="3140122"/>
            <a:ext cx="1014484" cy="6421272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直角三角形 11"/>
          <p:cNvSpPr/>
          <p:nvPr/>
        </p:nvSpPr>
        <p:spPr>
          <a:xfrm rot="16200000">
            <a:off x="8988988" y="3654987"/>
            <a:ext cx="873995" cy="5532031"/>
          </a:xfrm>
          <a:prstGeom prst="rtTriangle">
            <a:avLst/>
          </a:prstGeom>
          <a:solidFill>
            <a:srgbClr val="008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298840107"/>
      </p:ext>
    </p:extLst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 rot="20961184">
            <a:off x="345122" y="735372"/>
            <a:ext cx="10142252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600">
                <a:solidFill>
                  <a:srgbClr val="009CFF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行动比反思更重要！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1952">
            <a:off x="8421943" y="1968691"/>
            <a:ext cx="3417010" cy="434978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21001760">
            <a:off x="-835464" y="3215728"/>
            <a:ext cx="9134697" cy="2035481"/>
          </a:xfrm>
          <a:prstGeom prst="rect">
            <a:avLst/>
          </a:prstGeom>
          <a:solidFill>
            <a:srgbClr val="00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 rot="20976220">
            <a:off x="866061" y="3169805"/>
            <a:ext cx="7248500" cy="145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altLang="en-US" lang="zh-CN" smtClean="0" sz="32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更多精彩及详细文章请查看：</a:t>
            </a:r>
          </a:p>
          <a:p>
            <a:pPr>
              <a:lnSpc>
                <a:spcPct val="140000"/>
              </a:lnSpc>
            </a:pPr>
            <a:r>
              <a:rPr altLang="en-US" lang="zh-CN" smtClean="0" sz="32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《哈佛商业评论》2013年第2期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1078173" y="4011021"/>
            <a:ext cx="7328293" cy="1352548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 rot="21002860">
            <a:off x="1307144" y="5079431"/>
            <a:ext cx="7218819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2800">
                <a:latin charset="-122" panose="02010600040101010101" pitchFamily="2" typeface="华文细黑"/>
                <a:ea charset="-122" panose="02010600040101010101" pitchFamily="2" typeface="华文细黑"/>
              </a:rPr>
              <a:t>欢迎关注小巴_1900,坚持分享原创管理类PPT</a:t>
            </a:r>
          </a:p>
          <a:p>
            <a:pPr algn="dist"/>
            <a:r>
              <a:rPr altLang="en-US" lang="zh-CN" smtClean="0" sz="2800">
                <a:latin charset="-122" panose="02010600040101010101" pitchFamily="2" typeface="华文细黑"/>
                <a:ea charset="-122" panose="02010600040101010101" pitchFamily="2" typeface="华文细黑"/>
              </a:rPr>
              <a:t> 下载源文件微信搜“PPT100”回复“职业转型”</a:t>
            </a:r>
          </a:p>
        </p:txBody>
      </p:sp>
    </p:spTree>
    <p:extLst>
      <p:ext uri="{BB962C8B-B14F-4D97-AF65-F5344CB8AC3E}">
        <p14:creationId val="901049754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2782177" y="4766596"/>
            <a:ext cx="9293543" cy="1737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b="1" lang="zh-CN" sz="5400">
                <a:solidFill>
                  <a:srgbClr val="009CFF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一个IBM人的离职泪</a:t>
            </a:r>
          </a:p>
          <a:p>
            <a:pPr algn="r"/>
            <a:r>
              <a:rPr altLang="en-US" b="1" lang="zh-CN" sz="5400">
                <a:solidFill>
                  <a:srgbClr val="009CFF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伟大公司，SB老板，苦逼员工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0" y="584200"/>
            <a:ext cx="5414818" cy="4184229"/>
            <a:chOff x="0" y="1035260"/>
            <a:chExt cx="5414818" cy="4184229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0743" y="1035260"/>
              <a:ext cx="2124075" cy="819150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algn="bl" blurRad="12700" dir="5400000" dist="5000" endPos="28000" rotWithShape="0" stA="38000" sy="-100000"/>
            </a:effec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1854410"/>
              <a:ext cx="5414818" cy="3365079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/>
          <p:nvPr/>
        </p:nvCxnSpPr>
        <p:spPr>
          <a:xfrm flipV="1">
            <a:off x="3259239" y="2502291"/>
            <a:ext cx="4689678" cy="435570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948917" y="2524836"/>
            <a:ext cx="867537" cy="161043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8809530" y="3196590"/>
            <a:ext cx="776706" cy="97841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677067" y="3196590"/>
            <a:ext cx="1009935" cy="124194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7724633" y="2333767"/>
            <a:ext cx="354842" cy="3548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8718699" y="4019203"/>
            <a:ext cx="232137" cy="2321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5" name="组合 34"/>
          <p:cNvGrpSpPr/>
          <p:nvPr/>
        </p:nvGrpSpPr>
        <p:grpSpPr>
          <a:xfrm>
            <a:off x="10315780" y="4085016"/>
            <a:ext cx="742442" cy="742442"/>
            <a:chOff x="10176692" y="3130372"/>
            <a:chExt cx="742442" cy="742442"/>
          </a:xfrm>
        </p:grpSpPr>
        <p:sp>
          <p:nvSpPr>
            <p:cNvPr id="29" name="椭圆 28"/>
            <p:cNvSpPr/>
            <p:nvPr/>
          </p:nvSpPr>
          <p:spPr>
            <a:xfrm>
              <a:off x="10176692" y="3130372"/>
              <a:ext cx="742442" cy="742442"/>
            </a:xfrm>
            <a:prstGeom prst="ellipse">
              <a:avLst/>
            </a:prstGeom>
            <a:noFill/>
            <a:ln>
              <a:solidFill>
                <a:srgbClr val="009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10313314" y="3268576"/>
              <a:ext cx="469199" cy="469199"/>
            </a:xfrm>
            <a:prstGeom prst="ellipse">
              <a:avLst/>
            </a:prstGeom>
            <a:noFill/>
            <a:ln>
              <a:solidFill>
                <a:srgbClr val="009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椭圆 29"/>
            <p:cNvSpPr/>
            <p:nvPr/>
          </p:nvSpPr>
          <p:spPr>
            <a:xfrm>
              <a:off x="10235427" y="3189140"/>
              <a:ext cx="624972" cy="624972"/>
            </a:xfrm>
            <a:prstGeom prst="ellipse">
              <a:avLst/>
            </a:prstGeom>
            <a:noFill/>
            <a:ln>
              <a:solidFill>
                <a:srgbClr val="009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>
              <a:off x="10431844" y="3406609"/>
              <a:ext cx="232137" cy="23213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>
              <a:off x="10393499" y="3358831"/>
              <a:ext cx="308825" cy="308825"/>
            </a:xfrm>
            <a:prstGeom prst="ellipse">
              <a:avLst/>
            </a:prstGeom>
            <a:noFill/>
            <a:ln>
              <a:solidFill>
                <a:srgbClr val="009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椭圆 32"/>
          <p:cNvSpPr/>
          <p:nvPr/>
        </p:nvSpPr>
        <p:spPr>
          <a:xfrm>
            <a:off x="9293898" y="2819495"/>
            <a:ext cx="601517" cy="6015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8079476" y="896645"/>
            <a:ext cx="245311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FFFFFF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2701150756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9081" y="3465513"/>
            <a:ext cx="6012919" cy="2843212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1533378" y="1419079"/>
            <a:ext cx="5923169" cy="561476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456547" y="1441623"/>
            <a:ext cx="867537" cy="161043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8317160" y="2113377"/>
            <a:ext cx="776706" cy="97841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184697" y="2113377"/>
            <a:ext cx="1009935" cy="124194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7232263" y="1250554"/>
            <a:ext cx="354842" cy="3548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8226329" y="2935990"/>
            <a:ext cx="232137" cy="2321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9823410" y="3001803"/>
            <a:ext cx="742442" cy="742442"/>
            <a:chOff x="10176692" y="3130372"/>
            <a:chExt cx="742442" cy="742442"/>
          </a:xfrm>
        </p:grpSpPr>
        <p:sp>
          <p:nvSpPr>
            <p:cNvPr id="13" name="椭圆 12"/>
            <p:cNvSpPr/>
            <p:nvPr/>
          </p:nvSpPr>
          <p:spPr>
            <a:xfrm>
              <a:off x="10176692" y="3130372"/>
              <a:ext cx="742442" cy="742442"/>
            </a:xfrm>
            <a:prstGeom prst="ellipse">
              <a:avLst/>
            </a:prstGeom>
            <a:noFill/>
            <a:ln>
              <a:solidFill>
                <a:srgbClr val="009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10313314" y="3268576"/>
              <a:ext cx="469199" cy="469199"/>
            </a:xfrm>
            <a:prstGeom prst="ellipse">
              <a:avLst/>
            </a:prstGeom>
            <a:noFill/>
            <a:ln>
              <a:solidFill>
                <a:srgbClr val="009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4"/>
            <p:cNvSpPr/>
            <p:nvPr/>
          </p:nvSpPr>
          <p:spPr>
            <a:xfrm>
              <a:off x="10235427" y="3189140"/>
              <a:ext cx="624972" cy="624972"/>
            </a:xfrm>
            <a:prstGeom prst="ellipse">
              <a:avLst/>
            </a:prstGeom>
            <a:noFill/>
            <a:ln>
              <a:solidFill>
                <a:srgbClr val="009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椭圆 15"/>
            <p:cNvSpPr/>
            <p:nvPr/>
          </p:nvSpPr>
          <p:spPr>
            <a:xfrm>
              <a:off x="10431844" y="3406609"/>
              <a:ext cx="232137" cy="23213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椭圆 16"/>
            <p:cNvSpPr/>
            <p:nvPr/>
          </p:nvSpPr>
          <p:spPr>
            <a:xfrm>
              <a:off x="10393499" y="3358831"/>
              <a:ext cx="308825" cy="308825"/>
            </a:xfrm>
            <a:prstGeom prst="ellipse">
              <a:avLst/>
            </a:prstGeom>
            <a:noFill/>
            <a:ln>
              <a:solidFill>
                <a:srgbClr val="009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" name="椭圆 17"/>
          <p:cNvSpPr/>
          <p:nvPr/>
        </p:nvSpPr>
        <p:spPr>
          <a:xfrm>
            <a:off x="8801528" y="1736282"/>
            <a:ext cx="601517" cy="6015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-5319" y="269832"/>
            <a:ext cx="15956279" cy="4297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13800">
                <a:solidFill>
                  <a:srgbClr val="009CFF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14年，</a:t>
            </a:r>
          </a:p>
          <a:p>
            <a:r>
              <a:rPr altLang="zh-CN" b="1" lang="en-US" smtClean="0" sz="13800">
                <a:solidFill>
                  <a:srgbClr val="009CFF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付出了青春，换来？</a:t>
            </a:r>
          </a:p>
        </p:txBody>
      </p:sp>
    </p:spTree>
    <p:extLst>
      <p:ext uri="{BB962C8B-B14F-4D97-AF65-F5344CB8AC3E}">
        <p14:creationId val="210601453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2332" y="-1313672"/>
            <a:ext cx="7483271" cy="6800072"/>
          </a:xfrm>
          <a:prstGeom prst="rect">
            <a:avLst/>
          </a:prstGeom>
        </p:spPr>
      </p:pic>
      <p:sp>
        <p:nvSpPr>
          <p:cNvPr id="3" name="正五边形 2"/>
          <p:cNvSpPr/>
          <p:nvPr/>
        </p:nvSpPr>
        <p:spPr>
          <a:xfrm rot="10336877">
            <a:off x="-486435" y="-1333576"/>
            <a:ext cx="7539291" cy="6539842"/>
          </a:xfrm>
          <a:prstGeom prst="pent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平行四边形 11"/>
          <p:cNvSpPr/>
          <p:nvPr/>
        </p:nvSpPr>
        <p:spPr>
          <a:xfrm>
            <a:off x="-651543" y="1109421"/>
            <a:ext cx="6918560" cy="1936922"/>
          </a:xfrm>
          <a:prstGeom prst="parallelogram">
            <a:avLst/>
          </a:prstGeom>
          <a:solidFill>
            <a:srgbClr val="00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61420" y="488663"/>
            <a:ext cx="5872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latin charset="-122" panose="02010600040101010101" pitchFamily="2" typeface="华文细黑"/>
                <a:ea charset="-122" panose="02010600040101010101" pitchFamily="2" typeface="华文细黑"/>
              </a:rPr>
              <a:t>步入职业中期的你，是否疑惑：</a:t>
            </a:r>
          </a:p>
        </p:txBody>
      </p:sp>
      <p:sp>
        <p:nvSpPr>
          <p:cNvPr id="8" name="矩形 7"/>
          <p:cNvSpPr/>
          <p:nvPr/>
        </p:nvSpPr>
        <p:spPr>
          <a:xfrm>
            <a:off x="4" y="1200719"/>
            <a:ext cx="6355080" cy="1737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54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是否仍在正轨？</a:t>
            </a:r>
          </a:p>
          <a:p>
            <a:r>
              <a:rPr altLang="en-US" lang="zh-CN" smtClean="0" sz="54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是否应该改变方向？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312" r="100000" t="0">
                        <a14:foregroundMark x1="18069" x2="18069" y1="33482" y2="33482"/>
                        <a14:foregroundMark x1="72274" x2="72274" y1="38616" y2="38616"/>
                        <a14:foregroundMark x1="50156" x2="50156" y1="3348" y2="33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12946" y="333213"/>
            <a:ext cx="4670093" cy="6524787"/>
          </a:xfrm>
          <a:prstGeom prst="rect">
            <a:avLst/>
          </a:prstGeom>
        </p:spPr>
      </p:pic>
    </p:spTree>
    <p:extLst>
      <p:ext uri="{BB962C8B-B14F-4D97-AF65-F5344CB8AC3E}">
        <p14:creationId val="359419207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45416" y="584200"/>
            <a:ext cx="7809653" cy="6120914"/>
          </a:xfrm>
          <a:prstGeom prst="rect">
            <a:avLst/>
          </a:prstGeom>
        </p:spPr>
      </p:pic>
      <p:sp>
        <p:nvSpPr>
          <p:cNvPr id="6" name="等腰三角形 5"/>
          <p:cNvSpPr/>
          <p:nvPr/>
        </p:nvSpPr>
        <p:spPr>
          <a:xfrm rot="16200000">
            <a:off x="5228079" y="-402416"/>
            <a:ext cx="6119843" cy="7814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971" y="1080709"/>
            <a:ext cx="3502024" cy="5777291"/>
          </a:xfrm>
          <a:prstGeom prst="rect">
            <a:avLst/>
          </a:prstGeom>
        </p:spPr>
      </p:pic>
      <p:sp>
        <p:nvSpPr>
          <p:cNvPr id="7" name="等腰三角形 6"/>
          <p:cNvSpPr/>
          <p:nvPr/>
        </p:nvSpPr>
        <p:spPr>
          <a:xfrm>
            <a:off x="5634551" y="1139112"/>
            <a:ext cx="6707235" cy="3651252"/>
          </a:xfrm>
          <a:prstGeom prst="triangle">
            <a:avLst/>
          </a:prstGeom>
          <a:solidFill>
            <a:srgbClr val="00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7515418" y="2095226"/>
            <a:ext cx="5770880" cy="2773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8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改变，</a:t>
            </a:r>
          </a:p>
          <a:p>
            <a:r>
              <a:rPr altLang="en-US" lang="zh-CN" smtClean="0" sz="88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却无一奏效！</a:t>
            </a:r>
          </a:p>
        </p:txBody>
      </p:sp>
      <p:sp>
        <p:nvSpPr>
          <p:cNvPr id="5" name="矩形 4"/>
          <p:cNvSpPr/>
          <p:nvPr/>
        </p:nvSpPr>
        <p:spPr>
          <a:xfrm>
            <a:off x="5963954" y="4231333"/>
            <a:ext cx="6842078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800">
                <a:latin charset="-122" panose="02010600040101010101" pitchFamily="2" typeface="华文细黑"/>
                <a:ea charset="-122" panose="02010600040101010101" pitchFamily="2" typeface="华文细黑"/>
              </a:rPr>
              <a:t>惧怕改变？准备不足？不愿做出牺牲？</a:t>
            </a:r>
          </a:p>
        </p:txBody>
      </p:sp>
    </p:spTree>
    <p:extLst>
      <p:ext uri="{BB962C8B-B14F-4D97-AF65-F5344CB8AC3E}">
        <p14:creationId val="1353682165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801243">
            <a:off x="6108190" y="2325042"/>
            <a:ext cx="6810233" cy="45401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665140">
            <a:off x="-643200" y="715609"/>
            <a:ext cx="7126786" cy="3684898"/>
          </a:xfrm>
          <a:prstGeom prst="rect">
            <a:avLst/>
          </a:prstGeom>
          <a:solidFill>
            <a:srgbClr val="00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8913" y="262341"/>
            <a:ext cx="7645047" cy="3785944"/>
          </a:xfrm>
          <a:prstGeom prst="rect">
            <a:avLst/>
          </a:prstGeom>
        </p:spPr>
      </p:pic>
      <p:sp>
        <p:nvSpPr>
          <p:cNvPr id="3" name="梯形 2"/>
          <p:cNvSpPr/>
          <p:nvPr/>
        </p:nvSpPr>
        <p:spPr>
          <a:xfrm rot="21178728">
            <a:off x="-433002" y="363852"/>
            <a:ext cx="7697531" cy="2952750"/>
          </a:xfrm>
          <a:prstGeom prst="trapezoi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245664" y="809175"/>
            <a:ext cx="627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000"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是什么让进行方向性的改变</a:t>
            </a:r>
          </a:p>
          <a:p>
            <a:r>
              <a:rPr altLang="en-US" lang="zh-CN" sz="4000">
                <a:latin charset="-122" panose="03000509000000000000" pitchFamily="65" typeface="方正粗宋简体"/>
                <a:ea charset="-122" panose="03000509000000000000" pitchFamily="65" typeface="方正粗宋简体"/>
              </a:rPr>
              <a:t>知易行难？</a:t>
            </a:r>
          </a:p>
        </p:txBody>
      </p:sp>
    </p:spTree>
    <p:extLst>
      <p:ext uri="{BB962C8B-B14F-4D97-AF65-F5344CB8AC3E}">
        <p14:creationId val="333599217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0" y="1569492"/>
            <a:ext cx="4771265" cy="2915904"/>
            <a:chOff x="210167" y="1269241"/>
            <a:chExt cx="4771265" cy="2915904"/>
          </a:xfrm>
        </p:grpSpPr>
        <p:sp>
          <p:nvSpPr>
            <p:cNvPr id="7" name="等腰三角形 6"/>
            <p:cNvSpPr/>
            <p:nvPr/>
          </p:nvSpPr>
          <p:spPr>
            <a:xfrm>
              <a:off x="210167" y="1269241"/>
              <a:ext cx="934883" cy="1883392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668739" y="1269242"/>
              <a:ext cx="4312693" cy="2915903"/>
            </a:xfrm>
            <a:custGeom>
              <a:gdLst>
                <a:gd fmla="*/ 0 w 4312693" name="connsiteX0"/>
                <a:gd fmla="*/ 0 h 2915903" name="connsiteY0"/>
                <a:gd fmla="*/ 4217159 w 4312693" name="connsiteX1"/>
                <a:gd fmla="*/ 1364776 h 2915903" name="connsiteY1"/>
                <a:gd fmla="*/ 4312693 w 4312693" name="connsiteX2"/>
                <a:gd fmla="*/ 2915903 h 2915903" name="connsiteY2"/>
                <a:gd fmla="*/ 122830 w 4312693" name="connsiteX3"/>
                <a:gd fmla="*/ 2915903 h 2915903" name="connsiteY3"/>
                <a:gd fmla="*/ 0 w 4312693" name="connsiteX4"/>
                <a:gd fmla="*/ 0 h 29159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915903" w="4312693">
                  <a:moveTo>
                    <a:pt x="0" y="0"/>
                  </a:moveTo>
                  <a:lnTo>
                    <a:pt x="4217159" y="1364776"/>
                  </a:lnTo>
                  <a:lnTo>
                    <a:pt x="4312693" y="2915903"/>
                  </a:lnTo>
                  <a:lnTo>
                    <a:pt x="122830" y="2915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矩形 3"/>
          <p:cNvSpPr/>
          <p:nvPr/>
        </p:nvSpPr>
        <p:spPr>
          <a:xfrm>
            <a:off x="4782205" y="2704040"/>
            <a:ext cx="70916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200">
                <a:latin charset="-122" panose="03000509000000000000" pitchFamily="65" typeface="方正粗宋简体"/>
                <a:ea charset="-122" panose="03000509000000000000" pitchFamily="65" typeface="方正粗宋简体"/>
              </a:rPr>
              <a:t>人们遭遇失败，最可能的原因是沿用了</a:t>
            </a:r>
          </a:p>
          <a:p>
            <a:r>
              <a:rPr altLang="en-US" lang="zh-CN" smtClean="0" sz="3200"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完全错误的方法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2685" r="100000" t="0">
                        <a14:foregroundMark x1="64430" x2="64430" y1="53604" y2="53604"/>
                        <a14:foregroundMark x1="84564" x2="84564" y1="86937" y2="86937"/>
                        <a14:foregroundMark x1="59396" x2="59396" y1="63514" y2="63514"/>
                        <a14:foregroundMark x1="60067" x2="60067" y1="67117" y2="67117"/>
                        <a14:foregroundMark x1="57718" x2="57718" y1="59459" y2="59459"/>
                        <a14:foregroundMark x1="47987" x2="47987" y1="30631" y2="30631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916" y="1201348"/>
            <a:ext cx="4408317" cy="3284048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0" y="4485396"/>
            <a:ext cx="122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4894755" y="1201954"/>
            <a:ext cx="1464258" cy="1309234"/>
          </a:xfrm>
          <a:custGeom>
            <a:gdLst>
              <a:gd fmla="*/ 0 w 3172" name="T0"/>
              <a:gd fmla="*/ 2597 h 2597" name="T1"/>
              <a:gd fmla="*/ 0 w 3172" name="T2"/>
              <a:gd fmla="*/ 1579 h 2597" name="T3"/>
              <a:gd fmla="*/ 926 w 3172" name="T4"/>
              <a:gd fmla="*/ 0 h 2597" name="T5"/>
              <a:gd fmla="*/ 1347 w 3172" name="T6"/>
              <a:gd fmla="*/ 0 h 2597" name="T7"/>
              <a:gd fmla="*/ 682 w 3172" name="T8"/>
              <a:gd fmla="*/ 1425 h 2597" name="T9"/>
              <a:gd fmla="*/ 1170 w 3172" name="T10"/>
              <a:gd fmla="*/ 1425 h 2597" name="T11"/>
              <a:gd fmla="*/ 1170 w 3172" name="T12"/>
              <a:gd fmla="*/ 2597 h 2597" name="T13"/>
              <a:gd fmla="*/ 0 w 3172" name="T14"/>
              <a:gd fmla="*/ 2597 h 2597" name="T15"/>
              <a:gd fmla="*/ 1775 w 3172" name="T16"/>
              <a:gd fmla="*/ 2597 h 2597" name="T17"/>
              <a:gd fmla="*/ 1775 w 3172" name="T18"/>
              <a:gd fmla="*/ 1579 h 2597" name="T19"/>
              <a:gd fmla="*/ 2732 w 3172" name="T20"/>
              <a:gd fmla="*/ 0 h 2597" name="T21"/>
              <a:gd fmla="*/ 3172 w 3172" name="T22"/>
              <a:gd fmla="*/ 0 h 2597" name="T23"/>
              <a:gd fmla="*/ 2476 w 3172" name="T24"/>
              <a:gd fmla="*/ 1425 h 2597" name="T25"/>
              <a:gd fmla="*/ 2968 w 3172" name="T26"/>
              <a:gd fmla="*/ 1425 h 2597" name="T27"/>
              <a:gd fmla="*/ 2968 w 3172" name="T28"/>
              <a:gd fmla="*/ 2597 h 2597" name="T29"/>
              <a:gd fmla="*/ 1775 w 3172" name="T30"/>
              <a:gd fmla="*/ 2597 h 259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597" w="3172">
                <a:moveTo>
                  <a:pt x="0" y="2597"/>
                </a:moveTo>
                <a:lnTo>
                  <a:pt x="0" y="1579"/>
                </a:lnTo>
                <a:lnTo>
                  <a:pt x="926" y="0"/>
                </a:lnTo>
                <a:lnTo>
                  <a:pt x="1347" y="0"/>
                </a:lnTo>
                <a:lnTo>
                  <a:pt x="682" y="1425"/>
                </a:lnTo>
                <a:lnTo>
                  <a:pt x="1170" y="1425"/>
                </a:lnTo>
                <a:lnTo>
                  <a:pt x="1170" y="2597"/>
                </a:lnTo>
                <a:lnTo>
                  <a:pt x="0" y="2597"/>
                </a:lnTo>
                <a:close/>
                <a:moveTo>
                  <a:pt x="1775" y="2597"/>
                </a:moveTo>
                <a:lnTo>
                  <a:pt x="1775" y="1579"/>
                </a:lnTo>
                <a:lnTo>
                  <a:pt x="2732" y="0"/>
                </a:lnTo>
                <a:lnTo>
                  <a:pt x="3172" y="0"/>
                </a:lnTo>
                <a:lnTo>
                  <a:pt x="2476" y="1425"/>
                </a:lnTo>
                <a:lnTo>
                  <a:pt x="2968" y="1425"/>
                </a:lnTo>
                <a:lnTo>
                  <a:pt x="2968" y="2597"/>
                </a:lnTo>
                <a:lnTo>
                  <a:pt x="1775" y="2597"/>
                </a:lnTo>
                <a:close/>
              </a:path>
            </a:pathLst>
          </a:custGeom>
          <a:solidFill>
            <a:srgbClr val="009CFF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 rot="10800000">
            <a:off x="11218750" y="4592406"/>
            <a:ext cx="817675" cy="925503"/>
          </a:xfrm>
          <a:custGeom>
            <a:gdLst>
              <a:gd fmla="*/ 0 w 3172" name="T0"/>
              <a:gd fmla="*/ 2597 h 2597" name="T1"/>
              <a:gd fmla="*/ 0 w 3172" name="T2"/>
              <a:gd fmla="*/ 1579 h 2597" name="T3"/>
              <a:gd fmla="*/ 926 w 3172" name="T4"/>
              <a:gd fmla="*/ 0 h 2597" name="T5"/>
              <a:gd fmla="*/ 1347 w 3172" name="T6"/>
              <a:gd fmla="*/ 0 h 2597" name="T7"/>
              <a:gd fmla="*/ 682 w 3172" name="T8"/>
              <a:gd fmla="*/ 1425 h 2597" name="T9"/>
              <a:gd fmla="*/ 1170 w 3172" name="T10"/>
              <a:gd fmla="*/ 1425 h 2597" name="T11"/>
              <a:gd fmla="*/ 1170 w 3172" name="T12"/>
              <a:gd fmla="*/ 2597 h 2597" name="T13"/>
              <a:gd fmla="*/ 0 w 3172" name="T14"/>
              <a:gd fmla="*/ 2597 h 2597" name="T15"/>
              <a:gd fmla="*/ 1775 w 3172" name="T16"/>
              <a:gd fmla="*/ 2597 h 2597" name="T17"/>
              <a:gd fmla="*/ 1775 w 3172" name="T18"/>
              <a:gd fmla="*/ 1579 h 2597" name="T19"/>
              <a:gd fmla="*/ 2732 w 3172" name="T20"/>
              <a:gd fmla="*/ 0 h 2597" name="T21"/>
              <a:gd fmla="*/ 3172 w 3172" name="T22"/>
              <a:gd fmla="*/ 0 h 2597" name="T23"/>
              <a:gd fmla="*/ 2476 w 3172" name="T24"/>
              <a:gd fmla="*/ 1425 h 2597" name="T25"/>
              <a:gd fmla="*/ 2968 w 3172" name="T26"/>
              <a:gd fmla="*/ 1425 h 2597" name="T27"/>
              <a:gd fmla="*/ 2968 w 3172" name="T28"/>
              <a:gd fmla="*/ 2597 h 2597" name="T29"/>
              <a:gd fmla="*/ 1775 w 3172" name="T30"/>
              <a:gd fmla="*/ 2597 h 259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597" w="3172">
                <a:moveTo>
                  <a:pt x="0" y="2597"/>
                </a:moveTo>
                <a:lnTo>
                  <a:pt x="0" y="1579"/>
                </a:lnTo>
                <a:lnTo>
                  <a:pt x="926" y="0"/>
                </a:lnTo>
                <a:lnTo>
                  <a:pt x="1347" y="0"/>
                </a:lnTo>
                <a:lnTo>
                  <a:pt x="682" y="1425"/>
                </a:lnTo>
                <a:lnTo>
                  <a:pt x="1170" y="1425"/>
                </a:lnTo>
                <a:lnTo>
                  <a:pt x="1170" y="2597"/>
                </a:lnTo>
                <a:lnTo>
                  <a:pt x="0" y="2597"/>
                </a:lnTo>
                <a:close/>
                <a:moveTo>
                  <a:pt x="1775" y="2597"/>
                </a:moveTo>
                <a:lnTo>
                  <a:pt x="1775" y="1579"/>
                </a:lnTo>
                <a:lnTo>
                  <a:pt x="2732" y="0"/>
                </a:lnTo>
                <a:lnTo>
                  <a:pt x="3172" y="0"/>
                </a:lnTo>
                <a:lnTo>
                  <a:pt x="2476" y="1425"/>
                </a:lnTo>
                <a:lnTo>
                  <a:pt x="2968" y="1425"/>
                </a:lnTo>
                <a:lnTo>
                  <a:pt x="2968" y="2597"/>
                </a:lnTo>
                <a:lnTo>
                  <a:pt x="1775" y="2597"/>
                </a:lnTo>
                <a:close/>
              </a:path>
            </a:pathLst>
          </a:custGeom>
          <a:solidFill>
            <a:srgbClr val="009CFF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82205" y="4519923"/>
            <a:ext cx="792730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-122" panose="02010600040101010101" pitchFamily="2" typeface="华文细黑"/>
                <a:ea charset="-122" panose="02010600040101010101" pitchFamily="2" typeface="华文细黑"/>
              </a:rPr>
              <a:t>Research From Herminia Ibarra And Her Team</a:t>
            </a:r>
          </a:p>
        </p:txBody>
      </p:sp>
    </p:spTree>
    <p:extLst>
      <p:ext uri="{BB962C8B-B14F-4D97-AF65-F5344CB8AC3E}">
        <p14:creationId val="2199535904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131434" y="420427"/>
            <a:ext cx="8464233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5400">
                <a:solidFill>
                  <a:srgbClr val="009CFF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职业转型的传统路径：</a:t>
            </a:r>
          </a:p>
          <a:p>
            <a:r>
              <a:rPr altLang="en-US" lang="zh-CN" smtClean="0" sz="5400">
                <a:solidFill>
                  <a:srgbClr val="009CFF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计划+执行</a:t>
            </a:r>
          </a:p>
        </p:txBody>
      </p:sp>
      <p:sp>
        <p:nvSpPr>
          <p:cNvPr id="5" name="矩形 4"/>
          <p:cNvSpPr/>
          <p:nvPr/>
        </p:nvSpPr>
        <p:spPr>
          <a:xfrm>
            <a:off x="3393649" y="3465513"/>
            <a:ext cx="4108768" cy="239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altLang="zh-CN" lang="en-US" smtClean="0" sz="3600">
                <a:latin charset="-122" panose="03000509000000000000" pitchFamily="65" typeface="方正粗宋简体"/>
                <a:ea charset="-122" panose="03000509000000000000" pitchFamily="65" typeface="方正粗宋简体"/>
              </a:rPr>
              <a:t>1、认识你自己；</a:t>
            </a:r>
          </a:p>
          <a:p>
            <a:pPr>
              <a:lnSpc>
                <a:spcPct val="140000"/>
              </a:lnSpc>
            </a:pPr>
            <a:r>
              <a:rPr altLang="zh-CN" lang="en-US" smtClean="0" sz="3600">
                <a:latin charset="-122" panose="03000509000000000000" pitchFamily="65" typeface="方正粗宋简体"/>
                <a:ea charset="-122" panose="03000509000000000000" pitchFamily="65" typeface="方正粗宋简体"/>
              </a:rPr>
              <a:t>2、咨询信任的人；</a:t>
            </a:r>
          </a:p>
          <a:p>
            <a:pPr>
              <a:lnSpc>
                <a:spcPct val="140000"/>
              </a:lnSpc>
            </a:pPr>
            <a:r>
              <a:rPr altLang="zh-CN" lang="en-US" smtClean="0" sz="3600">
                <a:latin charset="-122" panose="03000509000000000000" pitchFamily="65" typeface="方正粗宋简体"/>
                <a:ea charset="-122" panose="03000509000000000000" pitchFamily="65" typeface="方正粗宋简体"/>
              </a:rPr>
              <a:t>3、设立远大的目标。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408" l="0" r="100000" t="0">
                        <a14:foregroundMark x1="45401" x2="45401" y1="26036" y2="26036"/>
                        <a14:foregroundMark x1="38576" x2="38576" y1="32347" y2="32347"/>
                        <a14:foregroundMark x1="58457" x2="58457" y1="29586" y2="29586"/>
                        <a14:foregroundMark x1="54303" x2="54303" y1="26430" y2="26430"/>
                        <a14:foregroundMark x1="53709" x2="53709" y1="34122" y2="34122"/>
                        <a14:foregroundMark x1="59347" x2="59347" y1="38856" y2="38856"/>
                        <a14:foregroundMark x1="57864" x2="57864" y1="33925" y2="33925"/>
                        <a14:foregroundMark x1="40950" x2="40950" y1="30375" y2="30375"/>
                        <a14:foregroundMark x1="34421" x2="34421" y1="30375" y2="30375"/>
                        <a14:foregroundMark x1="37982" x2="37982" y1="24458" y2="24458"/>
                        <a14:foregroundMark x1="47774" x2="47774" y1="15779" y2="15779"/>
                        <a14:foregroundMark x1="43620" x2="43620" y1="14004" y2="14004"/>
                        <a14:foregroundMark x1="47181" x2="47181" y1="13215" y2="13215"/>
                        <a14:foregroundMark x1="57567" x2="57567" y1="33925" y2="33925"/>
                        <a14:foregroundMark x1="32938" x2="32938" y1="44181" y2="44181"/>
                        <a14:foregroundMark x1="34421" x2="34421" y1="44970" y2="44970"/>
                        <a14:foregroundMark x1="33234" x2="33234" y1="42604" y2="42604"/>
                        <a14:foregroundMark x1="52522" x2="52522" y1="44970" y2="44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95667" y="0"/>
            <a:ext cx="3773140" cy="56765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172491" y="4888851"/>
            <a:ext cx="2460942" cy="1844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1500">
                <a:solidFill>
                  <a:schemeClr val="bg1">
                    <a:lumMod val="50000"/>
                  </a:schemeClr>
                </a:solidFill>
                <a:latin charset="0" panose="020b0806030902050204" pitchFamily="34" typeface="Impact"/>
              </a:rPr>
              <a:t>BUT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3465513"/>
            <a:ext cx="3370997" cy="2354362"/>
          </a:xfrm>
          <a:prstGeom prst="rect">
            <a:avLst/>
          </a:prstGeom>
          <a:solidFill>
            <a:srgbClr val="00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71426862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p:transition spd="slow">
    <p:push dir="u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等腰三角形 8"/>
          <p:cNvSpPr/>
          <p:nvPr/>
        </p:nvSpPr>
        <p:spPr>
          <a:xfrm rot="10800000">
            <a:off x="4203509" y="4858603"/>
            <a:ext cx="9721755" cy="106972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>
            <a:off x="8203762" y="1002685"/>
            <a:ext cx="2426383" cy="174103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梯形 4"/>
          <p:cNvSpPr/>
          <p:nvPr/>
        </p:nvSpPr>
        <p:spPr>
          <a:xfrm rot="10800000">
            <a:off x="0" y="1002690"/>
            <a:ext cx="9416954" cy="3855907"/>
          </a:xfrm>
          <a:prstGeom prst="trapezoid">
            <a:avLst>
              <a:gd fmla="val 11550" name="adj"/>
            </a:avLst>
          </a:prstGeom>
          <a:solidFill>
            <a:srgbClr val="00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69512">
            <a:off x="9014512" y="2470947"/>
            <a:ext cx="3505980" cy="36707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088" y="1183522"/>
            <a:ext cx="4807268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8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1、认识你自己？</a:t>
            </a:r>
          </a:p>
        </p:txBody>
      </p:sp>
      <p:sp>
        <p:nvSpPr>
          <p:cNvPr id="7" name="矩形 6"/>
          <p:cNvSpPr/>
          <p:nvPr/>
        </p:nvSpPr>
        <p:spPr>
          <a:xfrm>
            <a:off x="2197290" y="3205564"/>
            <a:ext cx="6851800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4800"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测试只看到过去的自己，</a:t>
            </a:r>
          </a:p>
          <a:p>
            <a:r>
              <a:rPr altLang="en-US" lang="zh-CN" smtClean="0" sz="4800"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未来的自我是？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92088" y="2014519"/>
            <a:ext cx="446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46680" y="2298690"/>
            <a:ext cx="8717280" cy="688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性格测试、问卷调查、反思……对外求助，个人内省？</a:t>
            </a:r>
          </a:p>
        </p:txBody>
      </p:sp>
    </p:spTree>
    <p:extLst>
      <p:ext uri="{BB962C8B-B14F-4D97-AF65-F5344CB8AC3E}">
        <p14:creationId val="1428232059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74</Paragraphs>
  <Slides>17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8">
      <vt:lpstr>Arial</vt:lpstr>
      <vt:lpstr>Calibri Light</vt:lpstr>
      <vt:lpstr>Calibri</vt:lpstr>
      <vt:lpstr>方正粗宋简体</vt:lpstr>
      <vt:lpstr>MStiffHeiHK-UltraBold</vt:lpstr>
      <vt:lpstr>冬青黑体简体中文 W3</vt:lpstr>
      <vt:lpstr>华文细黑</vt:lpstr>
      <vt:lpstr>汉仪菱心体简</vt:lpstr>
      <vt:lpstr>Impact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2021-08-22T11:49:19Z</dcterms:created>
  <cp:lastPrinted>2021-08-22T11:49:19Z</cp:lastPrinted>
  <dcterms:modified xsi:type="dcterms:W3CDTF">2021-08-22T05:39:07Z</dcterms:modified>
  <cp:revision>1</cp:revision>
</cp:coreProperties>
</file>