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1"/>
    <p:sldMasterId id="2147483672" r:id="rId2"/>
  </p:sldMasterIdLst>
  <p:notesMasterIdLst>
    <p:notesMasterId r:id="rId3"/>
  </p:notesMasterIdLst>
  <p:sldIdLst>
    <p:sldId id="259" r:id="rId4"/>
    <p:sldId id="290" r:id="rId5"/>
    <p:sldId id="296" r:id="rId6"/>
    <p:sldId id="311" r:id="rId7"/>
    <p:sldId id="319" r:id="rId8"/>
    <p:sldId id="318" r:id="rId9"/>
    <p:sldId id="317" r:id="rId10"/>
    <p:sldId id="316" r:id="rId11"/>
    <p:sldId id="315" r:id="rId12"/>
    <p:sldId id="314" r:id="rId13"/>
    <p:sldId id="313" r:id="rId14"/>
    <p:sldId id="297" r:id="rId15"/>
    <p:sldId id="312" r:id="rId16"/>
    <p:sldId id="298" r:id="rId17"/>
    <p:sldId id="307" r:id="rId18"/>
    <p:sldId id="308" r:id="rId19"/>
    <p:sldId id="304" r:id="rId20"/>
    <p:sldId id="309" r:id="rId21"/>
    <p:sldId id="305" r:id="rId22"/>
    <p:sldId id="299" r:id="rId23"/>
    <p:sldId id="285" r:id="rId24"/>
    <p:sldId id="302" r:id="rId25"/>
    <p:sldId id="303" r:id="rId26"/>
    <p:sldId id="300" r:id="rId27"/>
  </p:sldIdLst>
  <p:sldSz cx="9144000" cy="5143500" type="screen16x9"/>
  <p:notesSz cx="6858000" cy="9144000"/>
  <p:custDataLst>
    <p:tags r:id="rId28"/>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317" autoAdjust="0"/>
  </p:normalViewPr>
  <p:slideViewPr>
    <p:cSldViewPr snapToGrid="0">
      <p:cViewPr varScale="1">
        <p:scale>
          <a:sx n="111" d="100"/>
          <a:sy n="111" d="100"/>
        </p:scale>
        <p:origin x="384" y="108"/>
      </p:cViewPr>
      <p:guideLst>
        <p:guide orient="horz" pos="1620"/>
        <p:guide pos="2880"/>
      </p:guideLst>
    </p:cSldViewPr>
  </p:slideViewPr>
  <p:notesTextViewPr>
    <p:cViewPr>
      <p:scale>
        <a:sx n="1" d="1"/>
        <a:sy n="1" d="1"/>
      </p:scale>
      <p:origin x="0" y="0"/>
    </p:cViewPr>
  </p:notesTextViewPr>
  <p:sorterViewPr>
    <p:cViewPr>
      <p:scale>
        <a:sx n="70" d="100"/>
        <a:sy n="7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AF76E1-6CAC-44DF-93C7-FF6F3621D3CA}" type="datetimeFigureOut">
              <a:rPr lang="zh-CN" altLang="en-US" smtClean="0"/>
              <a:t>2019/4/30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B34547-E012-4F67-9E38-BBECC8239803}" type="slidenum">
              <a:rPr lang="zh-CN" altLang="en-US" smtClean="0"/>
              <a:t>‹#›</a:t>
            </a:fld>
            <a:endParaRPr lang="zh-CN" altLang="en-US"/>
          </a:p>
        </p:txBody>
      </p:sp>
    </p:spTree>
    <p:extLst>
      <p:ext uri="{BB962C8B-B14F-4D97-AF65-F5344CB8AC3E}">
        <p14:creationId val="3392775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05615735"/>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2173395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94486264"/>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34922203"/>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5653193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138214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2763552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9317115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383573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7387137"/>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0879927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5978306"/>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459231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3803493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6218128"/>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22613820"/>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9231160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763350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5592998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4766984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968939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1553456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0426979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70453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4170389634"/>
      </p:ext>
    </p:extLst>
  </p:cSld>
  <p:clrMapOvr>
    <a:masterClrMapping/>
  </p:clrMapOvr>
  <mc:AlternateContent>
    <mc:Choice Requires="p14">
      <p:transition spd="slow" advClick="0" advTm="5000" p14:dur="1500">
        <p:random/>
      </p:transition>
    </mc:Choice>
    <mc:Fallback>
      <p:transition spd="slow" advClick="0" advTm="500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8064992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23133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7350539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2893920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9153512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0752884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第三部分">
    <p:spTree>
      <p:nvGrpSpPr>
        <p:cNvPr id="1" name=""/>
        <p:cNvGrpSpPr/>
        <p:nvPr/>
      </p:nvGrpSpPr>
      <p:grpSpPr>
        <a:xfrm>
          <a:off x="0" y="0"/>
          <a:ext cx="0" cy="0"/>
        </a:xfrm>
      </p:grpSpPr>
      <p:grpSp>
        <p:nvGrpSpPr>
          <p:cNvPr id="14" name="组合 13">
            <a:extLst>
              <a:ext uri="{FF2B5EF4-FFF2-40B4-BE49-F238E27FC236}">
                <a16:creationId xmlns:a16="http://schemas.microsoft.com/office/drawing/2014/main" id="{E288A0F8-24E0-4C3C-9685-CAB008D00AAF}"/>
              </a:ext>
            </a:extLst>
          </p:cNvPr>
          <p:cNvGrpSpPr/>
          <p:nvPr userDrawn="1"/>
        </p:nvGrpSpPr>
        <p:grpSpPr>
          <a:xfrm>
            <a:off x="428433" y="628030"/>
            <a:ext cx="8204942" cy="617221"/>
            <a:chOff x="440954" y="748080"/>
            <a:chExt cx="8204942" cy="617221"/>
          </a:xfrm>
        </p:grpSpPr>
        <p:pic>
          <p:nvPicPr>
            <p:cNvPr id="15" name="图片 14">
              <a:extLst>
                <a:ext uri="{FF2B5EF4-FFF2-40B4-BE49-F238E27FC236}">
                  <a16:creationId xmlns:a16="http://schemas.microsoft.com/office/drawing/2014/main" id="{7C0A7F0D-051A-4534-A2D4-E62466EBF0DE}"/>
                </a:ext>
              </a:extLst>
            </p:cNvPr>
            <p:cNvPicPr>
              <a:picLocks noChangeAspect="1"/>
            </p:cNvPicPr>
            <p:nvPr/>
          </p:nvPicPr>
          <p:blipFill>
            <a:blip r:embed="rId1">
              <a:extLst>
                <a:ext uri="{28A0092B-C50C-407E-A947-70E740481C1C}">
                  <a14:useLocalDpi val="0"/>
                </a:ext>
              </a:extLst>
            </a:blip>
            <a:srcRect l="16900" t="18119" r="16607" b="69949"/>
            <a:stretch>
              <a:fillRect/>
            </a:stretch>
          </p:blipFill>
          <p:spPr>
            <a:xfrm>
              <a:off x="1485900" y="748080"/>
              <a:ext cx="6115050" cy="617221"/>
            </a:xfrm>
            <a:prstGeom prst="rect">
              <a:avLst/>
            </a:prstGeom>
          </p:spPr>
        </p:pic>
        <p:pic>
          <p:nvPicPr>
            <p:cNvPr id="16" name="图片 15">
              <a:extLst>
                <a:ext uri="{FF2B5EF4-FFF2-40B4-BE49-F238E27FC236}">
                  <a16:creationId xmlns:a16="http://schemas.microsoft.com/office/drawing/2014/main" id="{B2E7CF49-66A0-4515-B2F1-F6424D1D1BD0}"/>
                </a:ext>
              </a:extLst>
            </p:cNvPr>
            <p:cNvPicPr>
              <a:picLocks noChangeAspect="1"/>
            </p:cNvPicPr>
            <p:nvPr/>
          </p:nvPicPr>
          <p:blipFill>
            <a:blip r:embed="rId2">
              <a:extLst>
                <a:ext uri="{28A0092B-C50C-407E-A947-70E740481C1C}">
                  <a14:useLocalDpi val="0"/>
                </a:ext>
              </a:extLst>
            </a:blip>
            <a:srcRect l="19633" t="18119" r="74495" b="69949"/>
            <a:stretch>
              <a:fillRect/>
            </a:stretch>
          </p:blipFill>
          <p:spPr>
            <a:xfrm>
              <a:off x="440954" y="748080"/>
              <a:ext cx="1362446" cy="617221"/>
            </a:xfrm>
            <a:prstGeom prst="rect">
              <a:avLst/>
            </a:prstGeom>
          </p:spPr>
        </p:pic>
        <p:pic>
          <p:nvPicPr>
            <p:cNvPr id="17" name="图片 16">
              <a:extLst>
                <a:ext uri="{FF2B5EF4-FFF2-40B4-BE49-F238E27FC236}">
                  <a16:creationId xmlns:a16="http://schemas.microsoft.com/office/drawing/2014/main" id="{04A5924F-E1CC-4CD5-92F1-DF805EBCE134}"/>
                </a:ext>
              </a:extLst>
            </p:cNvPr>
            <p:cNvPicPr>
              <a:picLocks noChangeAspect="1"/>
            </p:cNvPicPr>
            <p:nvPr/>
          </p:nvPicPr>
          <p:blipFill>
            <a:blip r:embed="rId2">
              <a:extLst>
                <a:ext uri="{28A0092B-C50C-407E-A947-70E740481C1C}">
                  <a14:useLocalDpi val="0"/>
                </a:ext>
              </a:extLst>
            </a:blip>
            <a:srcRect l="27309" t="18119" r="67181" b="69949"/>
            <a:stretch>
              <a:fillRect/>
            </a:stretch>
          </p:blipFill>
          <p:spPr>
            <a:xfrm>
              <a:off x="7367588" y="748080"/>
              <a:ext cx="1278308" cy="617221"/>
            </a:xfrm>
            <a:prstGeom prst="rect">
              <a:avLst/>
            </a:prstGeom>
          </p:spPr>
        </p:pic>
      </p:grpSp>
    </p:spTree>
    <p:extLst>
      <p:ext uri="{BB962C8B-B14F-4D97-AF65-F5344CB8AC3E}">
        <p14:creationId val="1619129326"/>
      </p:ext>
    </p:extLst>
  </p:cSld>
  <p:clrMapOvr>
    <a:masterClrMapping/>
  </p:clrMapOvr>
  <mc:AlternateContent>
    <mc:Choice Requires="p14">
      <p:transition spd="slow" advClick="0" advTm="5000" p14:dur="1500">
        <p:random/>
      </p:transition>
    </mc:Choice>
    <mc:Fallback>
      <p:transition spd="slow" advClick="0" advTm="5000">
        <p:random/>
      </p:transition>
    </mc:Fallback>
  </mc:AlternateContent>
  <p:timing/>
  <p:extLst>
    <p:ext uri="{DCECCB84-F9BA-43D5-87BE-67443E8EF086}">
      <p15:sldGuideLst>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第四部分">
    <p:spTree>
      <p:nvGrpSpPr>
        <p:cNvPr id="1" name=""/>
        <p:cNvGrpSpPr/>
        <p:nvPr/>
      </p:nvGrpSpPr>
      <p:grpSpPr>
        <a:xfrm>
          <a:off x="0" y="0"/>
          <a:ext cx="0" cy="0"/>
        </a:xfrm>
      </p:grpSpPr>
      <p:grpSp>
        <p:nvGrpSpPr>
          <p:cNvPr id="14" name="组合 13">
            <a:extLst>
              <a:ext uri="{FF2B5EF4-FFF2-40B4-BE49-F238E27FC236}">
                <a16:creationId xmlns:a16="http://schemas.microsoft.com/office/drawing/2014/main" id="{E288A0F8-24E0-4C3C-9685-CAB008D00AAF}"/>
              </a:ext>
            </a:extLst>
          </p:cNvPr>
          <p:cNvGrpSpPr/>
          <p:nvPr userDrawn="1"/>
        </p:nvGrpSpPr>
        <p:grpSpPr>
          <a:xfrm>
            <a:off x="428433" y="628030"/>
            <a:ext cx="8204942" cy="617221"/>
            <a:chOff x="440954" y="748080"/>
            <a:chExt cx="8204942" cy="617221"/>
          </a:xfrm>
        </p:grpSpPr>
        <p:pic>
          <p:nvPicPr>
            <p:cNvPr id="15" name="图片 14">
              <a:extLst>
                <a:ext uri="{FF2B5EF4-FFF2-40B4-BE49-F238E27FC236}">
                  <a16:creationId xmlns:a16="http://schemas.microsoft.com/office/drawing/2014/main" id="{7C0A7F0D-051A-4534-A2D4-E62466EBF0DE}"/>
                </a:ext>
              </a:extLst>
            </p:cNvPr>
            <p:cNvPicPr>
              <a:picLocks noChangeAspect="1"/>
            </p:cNvPicPr>
            <p:nvPr/>
          </p:nvPicPr>
          <p:blipFill>
            <a:blip r:embed="rId1">
              <a:extLst>
                <a:ext uri="{28A0092B-C50C-407E-A947-70E740481C1C}">
                  <a14:useLocalDpi val="0"/>
                </a:ext>
              </a:extLst>
            </a:blip>
            <a:srcRect l="16900" t="18119" r="16607" b="69949"/>
            <a:stretch>
              <a:fillRect/>
            </a:stretch>
          </p:blipFill>
          <p:spPr>
            <a:xfrm>
              <a:off x="1485900" y="748080"/>
              <a:ext cx="6115050" cy="617221"/>
            </a:xfrm>
            <a:prstGeom prst="rect">
              <a:avLst/>
            </a:prstGeom>
          </p:spPr>
        </p:pic>
        <p:pic>
          <p:nvPicPr>
            <p:cNvPr id="16" name="图片 15">
              <a:extLst>
                <a:ext uri="{FF2B5EF4-FFF2-40B4-BE49-F238E27FC236}">
                  <a16:creationId xmlns:a16="http://schemas.microsoft.com/office/drawing/2014/main" id="{B2E7CF49-66A0-4515-B2F1-F6424D1D1BD0}"/>
                </a:ext>
              </a:extLst>
            </p:cNvPr>
            <p:cNvPicPr>
              <a:picLocks noChangeAspect="1"/>
            </p:cNvPicPr>
            <p:nvPr/>
          </p:nvPicPr>
          <p:blipFill>
            <a:blip r:embed="rId2">
              <a:extLst>
                <a:ext uri="{28A0092B-C50C-407E-A947-70E740481C1C}">
                  <a14:useLocalDpi val="0"/>
                </a:ext>
              </a:extLst>
            </a:blip>
            <a:srcRect l="19633" t="18119" r="74495" b="69949"/>
            <a:stretch>
              <a:fillRect/>
            </a:stretch>
          </p:blipFill>
          <p:spPr>
            <a:xfrm>
              <a:off x="440954" y="748080"/>
              <a:ext cx="1362446" cy="617221"/>
            </a:xfrm>
            <a:prstGeom prst="rect">
              <a:avLst/>
            </a:prstGeom>
          </p:spPr>
        </p:pic>
        <p:pic>
          <p:nvPicPr>
            <p:cNvPr id="17" name="图片 16">
              <a:extLst>
                <a:ext uri="{FF2B5EF4-FFF2-40B4-BE49-F238E27FC236}">
                  <a16:creationId xmlns:a16="http://schemas.microsoft.com/office/drawing/2014/main" id="{04A5924F-E1CC-4CD5-92F1-DF805EBCE134}"/>
                </a:ext>
              </a:extLst>
            </p:cNvPr>
            <p:cNvPicPr>
              <a:picLocks noChangeAspect="1"/>
            </p:cNvPicPr>
            <p:nvPr/>
          </p:nvPicPr>
          <p:blipFill>
            <a:blip r:embed="rId2">
              <a:extLst>
                <a:ext uri="{28A0092B-C50C-407E-A947-70E740481C1C}">
                  <a14:useLocalDpi val="0"/>
                </a:ext>
              </a:extLst>
            </a:blip>
            <a:srcRect l="27309" t="18119" r="67181" b="69949"/>
            <a:stretch>
              <a:fillRect/>
            </a:stretch>
          </p:blipFill>
          <p:spPr>
            <a:xfrm>
              <a:off x="7367588" y="748080"/>
              <a:ext cx="1278308" cy="617221"/>
            </a:xfrm>
            <a:prstGeom prst="rect">
              <a:avLst/>
            </a:prstGeom>
          </p:spPr>
        </p:pic>
      </p:grpSp>
      <p:sp>
        <p:nvSpPr>
          <p:cNvPr id="18" name="矩形 17">
            <a:extLst>
              <a:ext uri="{FF2B5EF4-FFF2-40B4-BE49-F238E27FC236}">
                <a16:creationId xmlns:a16="http://schemas.microsoft.com/office/drawing/2014/main" id="{F37790C9-85ED-43A9-8A7B-B2D0B6728210}"/>
              </a:ext>
            </a:extLst>
          </p:cNvPr>
          <p:cNvSpPr/>
          <p:nvPr userDrawn="1"/>
        </p:nvSpPr>
        <p:spPr>
          <a:xfrm>
            <a:off x="963427" y="297729"/>
            <a:ext cx="7217146" cy="400110"/>
          </a:xfrm>
          <a:prstGeom prst="rect">
            <a:avLst/>
          </a:prstGeom>
        </p:spPr>
        <p:txBody>
          <a:bodyPr wrap="square">
            <a:spAutoFit/>
          </a:bodyPr>
          <a:lstStyle/>
          <a:p>
            <a:pPr algn="ctr" defTabSz="914400">
              <a:defRPr/>
            </a:pPr>
            <a:r>
              <a:rPr lang="zh-CN" altLang="en-US" sz="2000" b="1" kern="0">
                <a:solidFill>
                  <a:srgbClr val="C00000"/>
                </a:solidFill>
                <a:latin typeface="Arial"/>
                <a:ea typeface="微软雅黑"/>
              </a:rPr>
              <a:t>新时代党的组织路线下党员干部的担当</a:t>
            </a:r>
          </a:p>
        </p:txBody>
      </p:sp>
    </p:spTree>
    <p:extLst>
      <p:ext uri="{BB962C8B-B14F-4D97-AF65-F5344CB8AC3E}">
        <p14:creationId val="2305597214"/>
      </p:ext>
    </p:extLst>
  </p:cSld>
  <p:clrMapOvr>
    <a:masterClrMapping/>
  </p:clrMapOvr>
  <mc:AlternateContent>
    <mc:Choice Requires="p14">
      <p:transition spd="slow" advClick="0" advTm="5000" p14:dur="1500">
        <p:random/>
      </p:transition>
    </mc:Choice>
    <mc:Fallback>
      <p:transition spd="slow" advClick="0" advTm="5000">
        <p:random/>
      </p:transition>
    </mc:Fallback>
  </mc:AlternateContent>
  <p:timing/>
  <p:extLst>
    <p:ext uri="{DCECCB84-F9BA-43D5-87BE-67443E8EF086}">
      <p15:sldGuideLst>
        <p15:guide id="1" orient="horz" pos="162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2839625350"/>
      </p:ext>
    </p:extLst>
  </p:cSld>
  <p:clrMapOvr>
    <a:masterClrMapping/>
  </p:clrMapOvr>
  <mc:AlternateContent>
    <mc:Choice Requires="p14">
      <p:transition spd="slow" advClick="0" advTm="5000" p14:dur="1500">
        <p:random/>
      </p:transition>
    </mc:Choice>
    <mc:Fallback>
      <p:transition spd="slow" advClick="0" advTm="5000">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2009873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346748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047119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415023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1105075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media/image3.jpeg" Type="http://schemas.openxmlformats.org/officeDocument/2006/relationships/image"/><Relationship Id="rId6"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5.xml" Type="http://schemas.openxmlformats.org/officeDocument/2006/relationships/slideLayout"/><Relationship Id="rId10" Target="../slideLayouts/slideLayout14.xml" Type="http://schemas.openxmlformats.org/officeDocument/2006/relationships/slideLayout"/><Relationship Id="rId11" Target="../slideLayouts/slideLayout15.xml" Type="http://schemas.openxmlformats.org/officeDocument/2006/relationships/slideLayout"/><Relationship Id="rId12" Target="../theme/theme2.xml" Type="http://schemas.openxmlformats.org/officeDocument/2006/relationships/theme"/><Relationship Id="rId2" Target="../slideLayouts/slideLayout6.xml" Type="http://schemas.openxmlformats.org/officeDocument/2006/relationships/slideLayout"/><Relationship Id="rId3" Target="../slideLayouts/slideLayout7.xml" Type="http://schemas.openxmlformats.org/officeDocument/2006/relationships/slideLayout"/><Relationship Id="rId4" Target="../slideLayouts/slideLayout8.xml" Type="http://schemas.openxmlformats.org/officeDocument/2006/relationships/slideLayout"/><Relationship Id="rId5" Target="../slideLayouts/slideLayout9.xml" Type="http://schemas.openxmlformats.org/officeDocument/2006/relationships/slideLayout"/><Relationship Id="rId6" Target="../slideLayouts/slideLayout10.xml" Type="http://schemas.openxmlformats.org/officeDocument/2006/relationships/slideLayout"/><Relationship Id="rId7" Target="../slideLayouts/slideLayout11.xml" Type="http://schemas.openxmlformats.org/officeDocument/2006/relationships/slideLayout"/><Relationship Id="rId8" Target="../slideLayouts/slideLayout12.xml" Type="http://schemas.openxmlformats.org/officeDocument/2006/relationships/slideLayout"/><Relationship Id="rId9" Target="../slideLayouts/slideLayout1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7" name="文本框 6">
            <a:extLst>
              <a:ext uri="{FF2B5EF4-FFF2-40B4-BE49-F238E27FC236}">
                <a16:creationId xmlns:a16="http://schemas.microsoft.com/office/drawing/2014/main" id="{FD1F5313-4D86-4D64-BA42-E7E809D4C2AB}"/>
              </a:ext>
            </a:extLst>
          </p:cNvPr>
          <p:cNvSpPr txBox="1"/>
          <p:nvPr userDrawn="1"/>
        </p:nvSpPr>
        <p:spPr>
          <a:xfrm>
            <a:off x="3238500" y="2228850"/>
            <a:ext cx="2667000" cy="323165"/>
          </a:xfrm>
          <a:prstGeom prst="rect">
            <a:avLst/>
          </a:prstGeom>
          <a:noFill/>
        </p:spPr>
        <p:txBody>
          <a:bodyPr wrap="square" rtlCol="0">
            <a:spAutoFit/>
          </a:bodyPr>
          <a:lstStyle/>
          <a:p>
            <a:r>
              <a:rPr lang="zh-CN" altLang="en-US" sz="400">
                <a:noFill/>
                <a:latin typeface="微软雅黑" panose="020b0503020204020204" pitchFamily="34" charset="-122"/>
                <a:ea typeface="微软雅黑" panose="020b0503020204020204" pitchFamily="34" charset="-122"/>
                <a:sym typeface="+mn-ea"/>
              </a:rPr>
              <a:t>感谢您下载包图网平台上提供的</a:t>
            </a:r>
            <a:r>
              <a:rPr lang="en-US" altLang="zh-CN" sz="400">
                <a:noFill/>
                <a:latin typeface="微软雅黑" panose="020b0503020204020204" pitchFamily="34" charset="-122"/>
                <a:ea typeface="微软雅黑" panose="020b0503020204020204" pitchFamily="34" charset="-122"/>
                <a:sym typeface="+mn-ea"/>
              </a:rPr>
              <a:t>PPT</a:t>
            </a:r>
            <a:r>
              <a:rPr lang="zh-CN" altLang="en-US" sz="400">
                <a:no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700">
                <a:noFill/>
                <a:latin typeface="微软雅黑" panose="020b0503020204020204" pitchFamily="34" charset="-122"/>
                <a:ea typeface="微软雅黑" panose="020b0503020204020204" pitchFamily="34" charset="-122"/>
                <a:sym typeface="+mn-ea"/>
              </a:rPr>
              <a:t>ibaotu.com</a:t>
            </a:r>
          </a:p>
        </p:txBody>
      </p:sp>
    </p:spTree>
    <p:extLst>
      <p:ext uri="{BB962C8B-B14F-4D97-AF65-F5344CB8AC3E}">
        <p14:creationId val="221790620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71" r:id="rId3"/>
    <p:sldLayoutId id="2147483667" r:id="rId4"/>
  </p:sldLayoutIdLst>
  <mc:AlternateContent>
    <mc:Choice Requires="p14">
      <p:transition spd="slow" advClick="0" advTm="5000" p14:dur="1500">
        <p:random/>
      </p:transition>
    </mc:Choice>
    <mc:Fallback>
      <p:transition spd="slow" advClick="0" advTm="5000">
        <p:random/>
      </p:transition>
    </mc:Fallback>
  </mc:AlternateConten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2019/4/30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588598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9.png" Type="http://schemas.openxmlformats.org/officeDocument/2006/relationships/image"/><Relationship Id="rId4" Target="../media/image1.png" Type="http://schemas.openxmlformats.org/officeDocument/2006/relationships/image"/><Relationship Id="rId5" Target="../media/image2.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9.png" Type="http://schemas.openxmlformats.org/officeDocument/2006/relationships/image"/><Relationship Id="rId4" Target="../media/image1.png" Type="http://schemas.openxmlformats.org/officeDocument/2006/relationships/image"/><Relationship Id="rId5" Target="../media/image2.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1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 Id="rId3" Target="../media/image9.png" Type="http://schemas.openxmlformats.org/officeDocument/2006/relationships/image"/><Relationship Id="rId4" Target="../media/image1.png" Type="http://schemas.openxmlformats.org/officeDocument/2006/relationships/image"/><Relationship Id="rId5" Target="../media/image2.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1.xml" Type="http://schemas.openxmlformats.org/officeDocument/2006/relationships/notesSlide"/><Relationship Id="rId3" Target="../media/image14.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2.xml" Type="http://schemas.openxmlformats.org/officeDocument/2006/relationships/notesSlide"/><Relationship Id="rId3" Target="../media/image15.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3.xml" Type="http://schemas.openxmlformats.org/officeDocument/2006/relationships/notesSlide"/><Relationship Id="rId3" Target="../media/image16.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4.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9.png" Type="http://schemas.openxmlformats.org/officeDocument/2006/relationships/image"/><Relationship Id="rId4" Target="../media/image1.png" Type="http://schemas.openxmlformats.org/officeDocument/2006/relationships/image"/><Relationship Id="rId5" Target="../media/image2.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1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2" name="图片 21"/>
          <p:cNvPicPr>
            <a:picLocks noChangeAspect="1"/>
          </p:cNvPicPr>
          <p:nvPr/>
        </p:nvPicPr>
        <p:blipFill>
          <a:blip r:embed="rId3">
            <a:extLst>
              <a:ext uri="{28A0092B-C50C-407E-A947-70E740481C1C}">
                <a14:useLocalDpi val="0"/>
              </a:ext>
            </a:extLst>
          </a:blip>
          <a:srcRect b="14301" l="20282" r="69366" t="56082"/>
          <a:stretch>
            <a:fillRect/>
          </a:stretch>
        </p:blipFill>
        <p:spPr>
          <a:xfrm>
            <a:off x="1376120" y="2549250"/>
            <a:ext cx="1201622" cy="1716603"/>
          </a:xfrm>
          <a:prstGeom prst="rect">
            <a:avLst/>
          </a:prstGeom>
        </p:spPr>
      </p:pic>
      <p:pic>
        <p:nvPicPr>
          <p:cNvPr id="23" name="图片 22"/>
          <p:cNvPicPr>
            <a:picLocks noChangeAspect="1"/>
          </p:cNvPicPr>
          <p:nvPr/>
        </p:nvPicPr>
        <p:blipFill>
          <a:blip r:embed="rId3">
            <a:extLst>
              <a:ext uri="{28A0092B-C50C-407E-A947-70E740481C1C}">
                <a14:useLocalDpi val="0"/>
              </a:ext>
            </a:extLst>
          </a:blip>
          <a:srcRect b="13878" l="71514" r="15915" t="55446"/>
          <a:stretch>
            <a:fillRect/>
          </a:stretch>
        </p:blipFill>
        <p:spPr>
          <a:xfrm>
            <a:off x="6578534" y="2544096"/>
            <a:ext cx="1459113" cy="1777912"/>
          </a:xfrm>
          <a:prstGeom prst="rect">
            <a:avLst/>
          </a:prstGeom>
        </p:spPr>
      </p:pic>
      <p:pic>
        <p:nvPicPr>
          <p:cNvPr id="17" name="图片 16"/>
          <p:cNvPicPr>
            <a:picLocks noChangeAspect="1"/>
          </p:cNvPicPr>
          <p:nvPr/>
        </p:nvPicPr>
        <p:blipFill>
          <a:blip r:embed="rId4">
            <a:extLst>
              <a:ext uri="{28A0092B-C50C-407E-A947-70E740481C1C}">
                <a14:useLocalDpi val="0"/>
              </a:ext>
            </a:extLst>
          </a:blip>
          <a:srcRect b="4570" l="24296" r="20204" t="53661"/>
          <a:stretch>
            <a:fillRect/>
          </a:stretch>
        </p:blipFill>
        <p:spPr>
          <a:xfrm>
            <a:off x="2221587" y="2859053"/>
            <a:ext cx="5074856" cy="1907156"/>
          </a:xfrm>
          <a:custGeom>
            <a:gdLst>
              <a:gd fmla="*/ 0 w 6766475" name="connsiteX0"/>
              <a:gd fmla="*/ 0 h 2542875" name="connsiteY0"/>
              <a:gd fmla="*/ 6766475 w 6766475" name="connsiteX1"/>
              <a:gd fmla="*/ 0 h 2542875" name="connsiteY1"/>
              <a:gd fmla="*/ 6766475 w 6766475" name="connsiteX2"/>
              <a:gd fmla="*/ 2542875 h 2542875" name="connsiteY2"/>
              <a:gd fmla="*/ 0 w 6766475" name="connsiteX3"/>
              <a:gd fmla="*/ 2542875 h 2542875" name="connsiteY3"/>
            </a:gdLst>
            <a:cxnLst>
              <a:cxn ang="0">
                <a:pos x="connsiteX0" y="connsiteY0"/>
              </a:cxn>
              <a:cxn ang="0">
                <a:pos x="connsiteX1" y="connsiteY1"/>
              </a:cxn>
              <a:cxn ang="0">
                <a:pos x="connsiteX2" y="connsiteY2"/>
              </a:cxn>
              <a:cxn ang="0">
                <a:pos x="connsiteX3" y="connsiteY3"/>
              </a:cxn>
            </a:cxnLst>
            <a:rect b="b" l="l" r="r" t="t"/>
            <a:pathLst>
              <a:path h="2542875" w="6766475">
                <a:moveTo>
                  <a:pt x="0" y="0"/>
                </a:moveTo>
                <a:lnTo>
                  <a:pt x="6766475" y="0"/>
                </a:lnTo>
                <a:lnTo>
                  <a:pt x="6766475" y="2542875"/>
                </a:lnTo>
                <a:lnTo>
                  <a:pt x="0" y="2542875"/>
                </a:lnTo>
                <a:close/>
              </a:path>
            </a:pathLst>
          </a:custGeom>
        </p:spPr>
      </p:pic>
      <p:pic>
        <p:nvPicPr>
          <p:cNvPr id="20" name="图片 19"/>
          <p:cNvPicPr>
            <a:picLocks noChangeAspect="1"/>
          </p:cNvPicPr>
          <p:nvPr/>
        </p:nvPicPr>
        <p:blipFill>
          <a:blip r:embed="rId4">
            <a:extLst>
              <a:ext uri="{28A0092B-C50C-407E-A947-70E740481C1C}">
                <a14:useLocalDpi val="0"/>
              </a:ext>
            </a:extLst>
          </a:blip>
          <a:srcRect b="76650" l="46353" r="45041" t="9680"/>
          <a:stretch>
            <a:fillRect/>
          </a:stretch>
        </p:blipFill>
        <p:spPr>
          <a:xfrm>
            <a:off x="4188991" y="561041"/>
            <a:ext cx="1002705" cy="795287"/>
          </a:xfrm>
          <a:custGeom>
            <a:gdLst>
              <a:gd fmla="*/ 0 w 1049311" name="connsiteX0"/>
              <a:gd fmla="*/ 0 h 832252" name="connsiteY0"/>
              <a:gd fmla="*/ 1049311 w 1049311" name="connsiteX1"/>
              <a:gd fmla="*/ 0 h 832252" name="connsiteY1"/>
              <a:gd fmla="*/ 1049311 w 1049311" name="connsiteX2"/>
              <a:gd fmla="*/ 832252 h 832252" name="connsiteY2"/>
              <a:gd fmla="*/ 0 w 1049311" name="connsiteX3"/>
              <a:gd fmla="*/ 832252 h 832252" name="connsiteY3"/>
            </a:gdLst>
            <a:cxnLst>
              <a:cxn ang="0">
                <a:pos x="connsiteX0" y="connsiteY0"/>
              </a:cxn>
              <a:cxn ang="0">
                <a:pos x="connsiteX1" y="connsiteY1"/>
              </a:cxn>
              <a:cxn ang="0">
                <a:pos x="connsiteX2" y="connsiteY2"/>
              </a:cxn>
              <a:cxn ang="0">
                <a:pos x="connsiteX3" y="connsiteY3"/>
              </a:cxn>
            </a:cxnLst>
            <a:rect b="b" l="l" r="r" t="t"/>
            <a:pathLst>
              <a:path h="832252" w="1049311">
                <a:moveTo>
                  <a:pt x="0" y="0"/>
                </a:moveTo>
                <a:lnTo>
                  <a:pt x="1049311" y="0"/>
                </a:lnTo>
                <a:lnTo>
                  <a:pt x="1049311" y="832252"/>
                </a:lnTo>
                <a:lnTo>
                  <a:pt x="0" y="832252"/>
                </a:lnTo>
                <a:close/>
              </a:path>
            </a:pathLst>
          </a:custGeom>
        </p:spPr>
      </p:pic>
      <p:pic>
        <p:nvPicPr>
          <p:cNvPr id="21" name="图片 20"/>
          <p:cNvPicPr>
            <a:picLocks noChangeAspect="1"/>
          </p:cNvPicPr>
          <p:nvPr/>
        </p:nvPicPr>
        <p:blipFill>
          <a:blip r:embed="rId4">
            <a:extLst>
              <a:ext uri="{28A0092B-C50C-407E-A947-70E740481C1C}">
                <a14:useLocalDpi val="0"/>
              </a:ext>
            </a:extLst>
          </a:blip>
          <a:srcRect b="76650" l="7801" r="80082" t="9680"/>
          <a:stretch>
            <a:fillRect/>
          </a:stretch>
        </p:blipFill>
        <p:spPr>
          <a:xfrm>
            <a:off x="413897" y="340263"/>
            <a:ext cx="1563054" cy="880570"/>
          </a:xfrm>
          <a:custGeom>
            <a:gdLst>
              <a:gd fmla="*/ 0 w 1477288" name="connsiteX0"/>
              <a:gd fmla="*/ 0 h 832252" name="connsiteY0"/>
              <a:gd fmla="*/ 1477288 w 1477288" name="connsiteX1"/>
              <a:gd fmla="*/ 0 h 832252" name="connsiteY1"/>
              <a:gd fmla="*/ 1477288 w 1477288" name="connsiteX2"/>
              <a:gd fmla="*/ 832252 h 832252" name="connsiteY2"/>
              <a:gd fmla="*/ 0 w 1477288" name="connsiteX3"/>
              <a:gd fmla="*/ 832252 h 832252" name="connsiteY3"/>
            </a:gdLst>
            <a:cxnLst>
              <a:cxn ang="0">
                <a:pos x="connsiteX0" y="connsiteY0"/>
              </a:cxn>
              <a:cxn ang="0">
                <a:pos x="connsiteX1" y="connsiteY1"/>
              </a:cxn>
              <a:cxn ang="0">
                <a:pos x="connsiteX2" y="connsiteY2"/>
              </a:cxn>
              <a:cxn ang="0">
                <a:pos x="connsiteX3" y="connsiteY3"/>
              </a:cxn>
            </a:cxnLst>
            <a:rect b="b" l="l" r="r" t="t"/>
            <a:pathLst>
              <a:path h="832252" w="1477288">
                <a:moveTo>
                  <a:pt x="0" y="0"/>
                </a:moveTo>
                <a:lnTo>
                  <a:pt x="1477288" y="0"/>
                </a:lnTo>
                <a:lnTo>
                  <a:pt x="1477288" y="832252"/>
                </a:lnTo>
                <a:lnTo>
                  <a:pt x="0" y="832252"/>
                </a:lnTo>
                <a:close/>
              </a:path>
            </a:pathLst>
          </a:custGeom>
        </p:spPr>
      </p:pic>
      <p:pic>
        <p:nvPicPr>
          <p:cNvPr id="12" name="图片 11"/>
          <p:cNvPicPr>
            <a:picLocks noChangeAspect="1"/>
          </p:cNvPicPr>
          <p:nvPr/>
        </p:nvPicPr>
        <p:blipFill>
          <a:blip r:embed="rId5">
            <a:extLst>
              <a:ext uri="{28A0092B-C50C-407E-A947-70E740481C1C}">
                <a14:useLocalDpi val="0"/>
              </a:ext>
            </a:extLst>
          </a:blip>
          <a:srcRect b="3300" r="53838" t="63063"/>
          <a:stretch>
            <a:fillRect/>
          </a:stretch>
        </p:blipFill>
        <p:spPr>
          <a:xfrm flipH="1">
            <a:off x="4922929" y="3267431"/>
            <a:ext cx="4221051" cy="1535806"/>
          </a:xfrm>
          <a:prstGeom prst="rect">
            <a:avLst/>
          </a:prstGeom>
        </p:spPr>
      </p:pic>
      <p:pic>
        <p:nvPicPr>
          <p:cNvPr id="13" name="图片 12"/>
          <p:cNvPicPr>
            <a:picLocks noChangeAspect="1"/>
          </p:cNvPicPr>
          <p:nvPr/>
        </p:nvPicPr>
        <p:blipFill>
          <a:blip r:embed="rId5">
            <a:extLst>
              <a:ext uri="{28A0092B-C50C-407E-A947-70E740481C1C}">
                <a14:useLocalDpi val="0"/>
              </a:ext>
            </a:extLst>
          </a:blip>
          <a:srcRect b="3300" r="53838" t="63063"/>
          <a:stretch>
            <a:fillRect/>
          </a:stretch>
        </p:blipFill>
        <p:spPr>
          <a:xfrm>
            <a:off x="-20" y="3288357"/>
            <a:ext cx="4221051" cy="1535806"/>
          </a:xfrm>
          <a:prstGeom prst="rect">
            <a:avLst/>
          </a:prstGeom>
        </p:spPr>
      </p:pic>
      <p:pic>
        <p:nvPicPr>
          <p:cNvPr id="16" name="图片 15"/>
          <p:cNvPicPr>
            <a:picLocks noChangeAspect="1"/>
          </p:cNvPicPr>
          <p:nvPr/>
        </p:nvPicPr>
        <p:blipFill>
          <a:blip r:embed="rId6">
            <a:extLst>
              <a:ext uri="{28A0092B-C50C-407E-A947-70E740481C1C}">
                <a14:useLocalDpi val="0"/>
              </a:ext>
            </a:extLst>
          </a:blip>
          <a:srcRect b="5863" l="984" r="71475" t="70252"/>
          <a:stretch>
            <a:fillRect/>
          </a:stretch>
        </p:blipFill>
        <p:spPr>
          <a:xfrm flipH="1">
            <a:off x="5526415" y="3433245"/>
            <a:ext cx="2518349" cy="1090535"/>
          </a:xfrm>
          <a:prstGeom prst="rect">
            <a:avLst/>
          </a:prstGeom>
        </p:spPr>
      </p:pic>
      <p:pic>
        <p:nvPicPr>
          <p:cNvPr id="15" name="图片 14"/>
          <p:cNvPicPr>
            <a:picLocks noChangeAspect="1"/>
          </p:cNvPicPr>
          <p:nvPr/>
        </p:nvPicPr>
        <p:blipFill>
          <a:blip r:embed="rId6">
            <a:extLst>
              <a:ext uri="{28A0092B-C50C-407E-A947-70E740481C1C}">
                <a14:useLocalDpi val="0"/>
              </a:ext>
            </a:extLst>
          </a:blip>
          <a:srcRect b="5863" l="984" r="71475" t="70252"/>
          <a:stretch>
            <a:fillRect/>
          </a:stretch>
        </p:blipFill>
        <p:spPr>
          <a:xfrm>
            <a:off x="1017199" y="3490065"/>
            <a:ext cx="2518349" cy="1090535"/>
          </a:xfrm>
          <a:prstGeom prst="rect">
            <a:avLst/>
          </a:prstGeom>
        </p:spPr>
      </p:pic>
      <p:pic>
        <p:nvPicPr>
          <p:cNvPr id="14" name="图片 13"/>
          <p:cNvPicPr>
            <a:picLocks noChangeAspect="1"/>
          </p:cNvPicPr>
          <p:nvPr/>
        </p:nvPicPr>
        <p:blipFill>
          <a:blip r:embed="rId7">
            <a:extLst>
              <a:ext uri="{28A0092B-C50C-407E-A947-70E740481C1C}">
                <a14:useLocalDpi val="0"/>
              </a:ext>
            </a:extLst>
          </a:blip>
          <a:srcRect b="550" t="66448"/>
          <a:stretch>
            <a:fillRect/>
          </a:stretch>
        </p:blipFill>
        <p:spPr>
          <a:xfrm>
            <a:off x="-20" y="3433379"/>
            <a:ext cx="9144000" cy="1506829"/>
          </a:xfrm>
          <a:prstGeom prst="rect">
            <a:avLst/>
          </a:prstGeom>
        </p:spPr>
      </p:pic>
      <p:sp>
        <p:nvSpPr>
          <p:cNvPr id="100" name="文本框 99"/>
          <p:cNvSpPr txBox="1"/>
          <p:nvPr/>
        </p:nvSpPr>
        <p:spPr>
          <a:xfrm>
            <a:off x="1703541" y="1454364"/>
            <a:ext cx="5973604" cy="777240"/>
          </a:xfrm>
          <a:prstGeom prst="rect">
            <a:avLst/>
          </a:prstGeom>
          <a:noFill/>
          <a:ln w="9525">
            <a:noFill/>
          </a:ln>
        </p:spPr>
        <p:txBody>
          <a:bodyPr wrap="square">
            <a:spAutoFit/>
          </a:bodyPr>
          <a:lstStyle/>
          <a:p>
            <a:pPr algn="ctr"/>
            <a:r>
              <a:rPr altLang="en-US" b="1" lang="zh-CN" sz="4500">
                <a:solidFill>
                  <a:srgbClr val="D7000F"/>
                </a:solidFill>
                <a:latin charset="-122" panose="020b0503020204020204" typeface="微软雅黑"/>
                <a:ea typeface="微软雅黑"/>
              </a:rPr>
              <a:t>新时代党的组织路线</a:t>
            </a:r>
          </a:p>
        </p:txBody>
      </p:sp>
      <p:sp>
        <p:nvSpPr>
          <p:cNvPr id="11" name="圆角矩形 10"/>
          <p:cNvSpPr/>
          <p:nvPr/>
        </p:nvSpPr>
        <p:spPr>
          <a:xfrm>
            <a:off x="3586138" y="2774085"/>
            <a:ext cx="2208410" cy="421106"/>
          </a:xfrm>
          <a:prstGeom prst="roundRect">
            <a:avLst/>
          </a:prstGeom>
          <a:gradFill flip="none" rotWithShape="1">
            <a:gsLst>
              <a:gs pos="0">
                <a:srgbClr val="E00314">
                  <a:shade val="30000"/>
                  <a:satMod val="115000"/>
                </a:srgbClr>
              </a:gs>
              <a:gs pos="50000">
                <a:srgbClr val="E00314">
                  <a:shade val="67500"/>
                  <a:satMod val="115000"/>
                </a:srgbClr>
              </a:gs>
              <a:gs pos="100000">
                <a:srgbClr val="E00314">
                  <a:shade val="100000"/>
                  <a:satMod val="115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3"/>
          </a:p>
        </p:txBody>
      </p:sp>
      <p:sp>
        <p:nvSpPr>
          <p:cNvPr id="8" name="矩形 7"/>
          <p:cNvSpPr/>
          <p:nvPr/>
        </p:nvSpPr>
        <p:spPr>
          <a:xfrm>
            <a:off x="3998827" y="2753806"/>
            <a:ext cx="1383030" cy="457200"/>
          </a:xfrm>
          <a:prstGeom prst="rect">
            <a:avLst/>
          </a:prstGeom>
        </p:spPr>
        <p:txBody>
          <a:bodyPr wrap="none">
            <a:spAutoFit/>
          </a:bodyPr>
          <a:lstStyle/>
          <a:p>
            <a:pPr algn="ctr"/>
            <a:r>
              <a:rPr altLang="en-US" b="1" kern="2200" lang="zh-CN" sz="2400">
                <a:solidFill>
                  <a:schemeClr val="bg1"/>
                </a:solidFill>
                <a:latin charset="-122" panose="020b0503020204020204" typeface="微软雅黑"/>
                <a:ea typeface="微软雅黑"/>
              </a:rPr>
              <a:t>优页PPT</a:t>
            </a:r>
          </a:p>
        </p:txBody>
      </p:sp>
      <p:sp>
        <p:nvSpPr>
          <p:cNvPr id="18" name="矩形 17">
            <a:extLst>
              <a:ext uri="{FF2B5EF4-FFF2-40B4-BE49-F238E27FC236}">
                <a16:creationId xmlns:a16="http://schemas.microsoft.com/office/drawing/2014/main" id="{3E411ED5-34E3-47AE-BB22-E4CDB1B9F29C}"/>
              </a:ext>
            </a:extLst>
          </p:cNvPr>
          <p:cNvSpPr/>
          <p:nvPr/>
        </p:nvSpPr>
        <p:spPr>
          <a:xfrm>
            <a:off x="1365874" y="2293079"/>
            <a:ext cx="6648938" cy="365760"/>
          </a:xfrm>
          <a:prstGeom prst="rect">
            <a:avLst/>
          </a:prstGeom>
        </p:spPr>
        <p:txBody>
          <a:bodyPr wrap="square">
            <a:spAutoFit/>
          </a:bodyPr>
          <a:lstStyle/>
          <a:p>
            <a:pPr algn="ctr" defTabSz="914400" fontAlgn="base">
              <a:spcBef>
                <a:spcPct val="0"/>
              </a:spcBef>
              <a:spcAft>
                <a:spcPct val="0"/>
              </a:spcAft>
              <a:defRPr/>
            </a:pPr>
            <a:r>
              <a:rPr altLang="zh-CN" kern="0" lang="en-US" sz="1800">
                <a:ln w="3175">
                  <a:noFill/>
                </a:ln>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——【二零一九全国组织工作会议学习解读】——</a:t>
            </a:r>
          </a:p>
        </p:txBody>
      </p:sp>
    </p:spTree>
    <p:extLst>
      <p:ext uri="{BB962C8B-B14F-4D97-AF65-F5344CB8AC3E}">
        <p14:creationId val="290087981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ur="1000" fill="hold" id="9"/>
                                        <p:tgtEl>
                                          <p:spTgt spid="8"/>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42" presetSubtype="0">
                                  <p:stCondLst>
                                    <p:cond delay="0"/>
                                  </p:stCondLst>
                                  <p:childTnLst>
                                    <p:set>
                                      <p:cBhvr>
                                        <p:cTn dur="1" fill="hold" id="13">
                                          <p:stCondLst>
                                            <p:cond delay="0"/>
                                          </p:stCondLst>
                                        </p:cTn>
                                        <p:tgtEl>
                                          <p:spTgt spid="11"/>
                                        </p:tgtEl>
                                        <p:attrNameLst>
                                          <p:attrName>style.visibility</p:attrName>
                                        </p:attrNameLst>
                                      </p:cBhvr>
                                      <p:to>
                                        <p:strVal val="visible"/>
                                      </p:to>
                                    </p:set>
                                    <p:animEffect filter="fade" transition="in">
                                      <p:cBhvr>
                                        <p:cTn dur="1000" id="14"/>
                                        <p:tgtEl>
                                          <p:spTgt spid="11"/>
                                        </p:tgtEl>
                                      </p:cBhvr>
                                    </p:animEffect>
                                    <p:anim calcmode="lin" valueType="num">
                                      <p:cBhvr>
                                        <p:cTn dur="1000" fill="hold" id="15"/>
                                        <p:tgtEl>
                                          <p:spTgt spid="11"/>
                                        </p:tgtEl>
                                        <p:attrNameLst>
                                          <p:attrName>ppt_x</p:attrName>
                                        </p:attrNameLst>
                                      </p:cBhvr>
                                      <p:tavLst>
                                        <p:tav tm="0">
                                          <p:val>
                                            <p:strVal val="#ppt_x"/>
                                          </p:val>
                                        </p:tav>
                                        <p:tav tm="100000">
                                          <p:val>
                                            <p:strVal val="#ppt_x"/>
                                          </p:val>
                                        </p:tav>
                                      </p:tavLst>
                                    </p:anim>
                                    <p:anim calcmode="lin" valueType="num">
                                      <p:cBhvr>
                                        <p:cTn dur="1000" fill="hold" id="16"/>
                                        <p:tgtEl>
                                          <p:spTgt spid="11"/>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1000"/>
                            </p:stCondLst>
                            <p:childTnLst>
                              <p:par>
                                <p:cTn fill="hold" grpId="0" id="18" nodeType="afterEffect" presetClass="entr" presetID="16" presetSubtype="21">
                                  <p:stCondLst>
                                    <p:cond delay="0"/>
                                  </p:stCondLst>
                                  <p:childTnLst>
                                    <p:set>
                                      <p:cBhvr>
                                        <p:cTn dur="1" fill="hold" id="19">
                                          <p:stCondLst>
                                            <p:cond delay="0"/>
                                          </p:stCondLst>
                                        </p:cTn>
                                        <p:tgtEl>
                                          <p:spTgt spid="18"/>
                                        </p:tgtEl>
                                        <p:attrNameLst>
                                          <p:attrName>style.visibility</p:attrName>
                                        </p:attrNameLst>
                                      </p:cBhvr>
                                      <p:to>
                                        <p:strVal val="visible"/>
                                      </p:to>
                                    </p:set>
                                    <p:animEffect filter="barn(inVertical)" transition="in">
                                      <p:cBhvr>
                                        <p:cTn dur="1100" id="20"/>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8"/>
      <p:bldP grpId="0" spid="1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党的坚强组织体系——战术</a:t>
            </a:r>
          </a:p>
        </p:txBody>
      </p:sp>
      <p:sp>
        <p:nvSpPr>
          <p:cNvPr id="4" name="TextBox 14">
            <a:extLst>
              <a:ext uri="{FF2B5EF4-FFF2-40B4-BE49-F238E27FC236}">
                <a16:creationId xmlns:a16="http://schemas.microsoft.com/office/drawing/2014/main" id="{F3D2AE4D-CFC7-4423-9A56-58777E8FCE21}"/>
              </a:ext>
            </a:extLst>
          </p:cNvPr>
          <p:cNvSpPr txBox="1"/>
          <p:nvPr/>
        </p:nvSpPr>
        <p:spPr>
          <a:xfrm>
            <a:off x="500846" y="1239291"/>
            <a:ext cx="8038854"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20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★所谓战术，就是一个体系应该如何运转，怎样才能更好运转★</a:t>
            </a:r>
          </a:p>
        </p:txBody>
      </p:sp>
      <p:grpSp>
        <p:nvGrpSpPr>
          <p:cNvPr id="5" name="Group 1">
            <a:extLst>
              <a:ext uri="{FF2B5EF4-FFF2-40B4-BE49-F238E27FC236}">
                <a16:creationId xmlns:a16="http://schemas.microsoft.com/office/drawing/2014/main" id="{823F4D94-A972-45D1-B838-69213DD05999}"/>
              </a:ext>
            </a:extLst>
          </p:cNvPr>
          <p:cNvGrpSpPr/>
          <p:nvPr/>
        </p:nvGrpSpPr>
        <p:grpSpPr>
          <a:xfrm>
            <a:off x="900290" y="1889676"/>
            <a:ext cx="7639410" cy="2739474"/>
            <a:chOff x="623888" y="1690580"/>
            <a:chExt cx="5261535" cy="4181225"/>
          </a:xfrm>
        </p:grpSpPr>
        <p:sp>
          <p:nvSpPr>
            <p:cNvPr id="6" name="Rectangle: Rounded Corners 2">
              <a:extLst>
                <a:ext uri="{FF2B5EF4-FFF2-40B4-BE49-F238E27FC236}">
                  <a16:creationId xmlns:a16="http://schemas.microsoft.com/office/drawing/2014/main" id="{2890E93E-CC0B-4EAA-8654-56402E4DA306}"/>
                </a:ext>
              </a:extLst>
            </p:cNvPr>
            <p:cNvSpPr/>
            <p:nvPr/>
          </p:nvSpPr>
          <p:spPr>
            <a:xfrm>
              <a:off x="682670" y="1763714"/>
              <a:ext cx="5202753" cy="4108091"/>
            </a:xfrm>
            <a:prstGeom prst="roundRect">
              <a:avLst/>
            </a:prstGeom>
            <a:solidFill>
              <a:srgbClr val="FFFFFF">
                <a:lumMod val="85000"/>
              </a:srgbClr>
            </a:solidFill>
            <a:ln algn="ctr" cap="flat" cmpd="sng" w="3175">
              <a:noFill/>
              <a:prstDash val="solid"/>
              <a:miter lim="800000"/>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013" u="none">
                <a:ln>
                  <a:noFill/>
                </a:ln>
                <a:solidFill>
                  <a:srgbClr val="FFFFFF"/>
                </a:solidFill>
                <a:effectLst/>
                <a:uLnTx/>
                <a:uFillTx/>
                <a:latin charset="-122" panose="020b0503020204020204" pitchFamily="34" typeface="微软雅黑"/>
                <a:ea charset="-122" panose="020b0503020204020204" pitchFamily="34" typeface="微软雅黑"/>
              </a:endParaRPr>
            </a:p>
          </p:txBody>
        </p:sp>
        <p:sp>
          <p:nvSpPr>
            <p:cNvPr id="7" name="Rectangle: Rounded Corners 3">
              <a:extLst>
                <a:ext uri="{FF2B5EF4-FFF2-40B4-BE49-F238E27FC236}">
                  <a16:creationId xmlns:a16="http://schemas.microsoft.com/office/drawing/2014/main" id="{E6E8279C-D741-417E-8C75-19F404C87C2A}"/>
                </a:ext>
              </a:extLst>
            </p:cNvPr>
            <p:cNvSpPr/>
            <p:nvPr/>
          </p:nvSpPr>
          <p:spPr>
            <a:xfrm>
              <a:off x="623888" y="1690580"/>
              <a:ext cx="5202754" cy="4009287"/>
            </a:xfrm>
            <a:prstGeom prst="roundRect">
              <a:avLst/>
            </a:prstGeom>
            <a:solidFill>
              <a:srgbClr val="FEFEFE"/>
            </a:solidFill>
            <a:ln algn="ctr" cap="flat" cmpd="sng" w="3175">
              <a:solidFill>
                <a:srgbClr val="FF0000"/>
              </a:solidFill>
              <a:prstDash val="solid"/>
              <a:miter lim="800000"/>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013" u="none">
                <a:ln>
                  <a:noFill/>
                </a:ln>
                <a:solidFill>
                  <a:srgbClr val="FFFFFF"/>
                </a:solidFill>
                <a:effectLst/>
                <a:uLnTx/>
                <a:uFillTx/>
                <a:latin charset="-122" panose="020b0503020204020204" pitchFamily="34" typeface="微软雅黑"/>
                <a:ea charset="-122" panose="020b0503020204020204" pitchFamily="34" typeface="微软雅黑"/>
              </a:endParaRPr>
            </a:p>
          </p:txBody>
        </p:sp>
      </p:grpSp>
      <p:sp>
        <p:nvSpPr>
          <p:cNvPr id="8" name="Rectangle 43">
            <a:extLst>
              <a:ext uri="{FF2B5EF4-FFF2-40B4-BE49-F238E27FC236}">
                <a16:creationId xmlns:a16="http://schemas.microsoft.com/office/drawing/2014/main" id="{AD6A1C5A-5D5A-4AD9-95CF-D0FC59D8BBB5}"/>
              </a:ext>
            </a:extLst>
          </p:cNvPr>
          <p:cNvSpPr/>
          <p:nvPr/>
        </p:nvSpPr>
        <p:spPr>
          <a:xfrm>
            <a:off x="1113780" y="2017971"/>
            <a:ext cx="7182495" cy="1420554"/>
          </a:xfrm>
          <a:prstGeom prst="rect">
            <a:avLst/>
          </a:prstGeom>
        </p:spPr>
        <p:txBody>
          <a:bodyPr bIns="0" lIns="0" rIns="0" tIns="0" wrap="square">
            <a:noAutofit/>
          </a:bodyPr>
          <a:lstStyle/>
          <a:p>
            <a:pPr algn="ctr">
              <a:lnSpc>
                <a:spcPct val="200000"/>
              </a:lnSpc>
              <a:defRPr/>
            </a:pPr>
            <a:r>
              <a:rPr altLang="en-US" lang="zh-CN" sz="12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建立源头培养、跟踪培养、全程培养的素质培养体系；建立日常考核、分类考核、近距离考核的知事识人体系；建立以德为先、任人唯贤、人事相宜的选拔任用体系；建立管思想、管工作、管作风、管纪律的从严管理体系；建立崇尚实干、带动担当、加油鼓劲的正向激励体系；要真情关爱干部，帮助解决实际困难</a:t>
            </a:r>
          </a:p>
        </p:txBody>
      </p:sp>
      <p:sp>
        <p:nvSpPr>
          <p:cNvPr id="9" name="TextBox 14">
            <a:extLst>
              <a:ext uri="{FF2B5EF4-FFF2-40B4-BE49-F238E27FC236}">
                <a16:creationId xmlns:a16="http://schemas.microsoft.com/office/drawing/2014/main" id="{D591D97B-361A-4735-907C-9EBC719A9324}"/>
              </a:ext>
            </a:extLst>
          </p:cNvPr>
          <p:cNvSpPr txBox="1"/>
          <p:nvPr/>
        </p:nvSpPr>
        <p:spPr>
          <a:xfrm>
            <a:off x="1219424" y="3300481"/>
            <a:ext cx="6971206"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lnSpc>
                <a:spcPct val="150000"/>
              </a:lnSpc>
              <a:defRPr/>
            </a:pPr>
            <a:r>
              <a:rPr altLang="en-US" b="1" kern="0" lang="zh-CN" sz="18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培养、考核、选拔、管理、激励、关爱，环环相扣，才能建设忠诚干净担当的高素质干部队伍，为中国治理提供组织人事上的保障</a:t>
            </a:r>
          </a:p>
        </p:txBody>
      </p:sp>
    </p:spTree>
    <p:extLst>
      <p:ext uri="{BB962C8B-B14F-4D97-AF65-F5344CB8AC3E}">
        <p14:creationId val="233112474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100" fill="hold" id="7"/>
                                        <p:tgtEl>
                                          <p:spTgt spid="4"/>
                                        </p:tgtEl>
                                        <p:attrNameLst>
                                          <p:attrName>ppt_w</p:attrName>
                                        </p:attrNameLst>
                                      </p:cBhvr>
                                      <p:tavLst>
                                        <p:tav tm="0">
                                          <p:val>
                                            <p:fltVal val="0"/>
                                          </p:val>
                                        </p:tav>
                                        <p:tav tm="100000">
                                          <p:val>
                                            <p:strVal val="#ppt_w"/>
                                          </p:val>
                                        </p:tav>
                                      </p:tavLst>
                                    </p:anim>
                                    <p:anim calcmode="lin" valueType="num">
                                      <p:cBhvr>
                                        <p:cTn dur="1100" fill="hold" id="8"/>
                                        <p:tgtEl>
                                          <p:spTgt spid="4"/>
                                        </p:tgtEl>
                                        <p:attrNameLst>
                                          <p:attrName>ppt_h</p:attrName>
                                        </p:attrNameLst>
                                      </p:cBhvr>
                                      <p:tavLst>
                                        <p:tav tm="0">
                                          <p:val>
                                            <p:fltVal val="0"/>
                                          </p:val>
                                        </p:tav>
                                        <p:tav tm="100000">
                                          <p:val>
                                            <p:strVal val="#ppt_h"/>
                                          </p:val>
                                        </p:tav>
                                      </p:tavLst>
                                    </p:anim>
                                    <p:animEffect filter="fade" transition="in">
                                      <p:cBhvr>
                                        <p:cTn dur="1100" id="9"/>
                                        <p:tgtEl>
                                          <p:spTgt spid="4"/>
                                        </p:tgtEl>
                                      </p:cBhvr>
                                    </p:animEffect>
                                  </p:childTnLst>
                                </p:cTn>
                              </p:par>
                            </p:childTnLst>
                          </p:cTn>
                        </p:par>
                        <p:par>
                          <p:cTn fill="hold" id="10" nodeType="afterGroup">
                            <p:stCondLst>
                              <p:cond delay="1100"/>
                            </p:stCondLst>
                            <p:childTnLst>
                              <p:par>
                                <p:cTn fill="hold" id="11" nodeType="afterEffect" presetClass="entr" presetID="10"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500" id="13"/>
                                        <p:tgtEl>
                                          <p:spTgt spid="5"/>
                                        </p:tgtEl>
                                      </p:cBhvr>
                                    </p:animEffect>
                                  </p:childTnLst>
                                </p:cTn>
                              </p:par>
                            </p:childTnLst>
                          </p:cTn>
                        </p:par>
                        <p:par>
                          <p:cTn fill="hold" id="14" nodeType="afterGroup">
                            <p:stCondLst>
                              <p:cond delay="1600"/>
                            </p:stCondLst>
                            <p:childTnLst>
                              <p:par>
                                <p:cTn fill="hold" grpId="0" id="15" nodeType="afterEffect" presetClass="entr" presetID="22" presetSubtype="1">
                                  <p:stCondLst>
                                    <p:cond delay="0"/>
                                  </p:stCondLst>
                                  <p:childTnLst>
                                    <p:set>
                                      <p:cBhvr>
                                        <p:cTn dur="1" fill="hold" id="16">
                                          <p:stCondLst>
                                            <p:cond delay="0"/>
                                          </p:stCondLst>
                                        </p:cTn>
                                        <p:tgtEl>
                                          <p:spTgt spid="8"/>
                                        </p:tgtEl>
                                        <p:attrNameLst>
                                          <p:attrName>style.visibility</p:attrName>
                                        </p:attrNameLst>
                                      </p:cBhvr>
                                      <p:to>
                                        <p:strVal val="visible"/>
                                      </p:to>
                                    </p:set>
                                    <p:animEffect filter="wipe(up)" transition="in">
                                      <p:cBhvr>
                                        <p:cTn dur="1800" id="17"/>
                                        <p:tgtEl>
                                          <p:spTgt spid="8"/>
                                        </p:tgtEl>
                                      </p:cBhvr>
                                    </p:animEffect>
                                  </p:childTnLst>
                                </p:cTn>
                              </p:par>
                            </p:childTnLst>
                          </p:cTn>
                        </p:par>
                        <p:par>
                          <p:cTn fill="hold" id="18" nodeType="afterGroup">
                            <p:stCondLst>
                              <p:cond delay="3400"/>
                            </p:stCondLst>
                            <p:childTnLst>
                              <p:par>
                                <p:cTn fill="hold" grpId="0" id="19" nodeType="afterEffect" presetClass="entr" presetID="12" presetSubtype="4">
                                  <p:stCondLst>
                                    <p:cond delay="0"/>
                                  </p:stCondLst>
                                  <p:childTnLst>
                                    <p:set>
                                      <p:cBhvr>
                                        <p:cTn dur="1" fill="hold" id="20">
                                          <p:stCondLst>
                                            <p:cond delay="0"/>
                                          </p:stCondLst>
                                        </p:cTn>
                                        <p:tgtEl>
                                          <p:spTgt spid="9"/>
                                        </p:tgtEl>
                                        <p:attrNameLst>
                                          <p:attrName>style.visibility</p:attrName>
                                        </p:attrNameLst>
                                      </p:cBhvr>
                                      <p:to>
                                        <p:strVal val="visible"/>
                                      </p:to>
                                    </p:set>
                                    <p:anim calcmode="lin" valueType="num">
                                      <p:cBhvr additive="base">
                                        <p:cTn dur="1100" id="21"/>
                                        <p:tgtEl>
                                          <p:spTgt spid="9"/>
                                        </p:tgtEl>
                                        <p:attrNameLst>
                                          <p:attrName>ppt_y</p:attrName>
                                        </p:attrNameLst>
                                      </p:cBhvr>
                                      <p:tavLst>
                                        <p:tav tm="0">
                                          <p:val>
                                            <p:strVal val="#ppt_y+#ppt_h*1.125000"/>
                                          </p:val>
                                        </p:tav>
                                        <p:tav tm="100000">
                                          <p:val>
                                            <p:strVal val="#ppt_y"/>
                                          </p:val>
                                        </p:tav>
                                      </p:tavLst>
                                    </p:anim>
                                    <p:animEffect filter="wipe(up)" transition="in">
                                      <p:cBhvr>
                                        <p:cTn dur="1100" id="22"/>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党的坚强组织体系——人才</a:t>
            </a:r>
          </a:p>
        </p:txBody>
      </p:sp>
      <p:sp>
        <p:nvSpPr>
          <p:cNvPr id="4" name="TextBox 14">
            <a:extLst>
              <a:ext uri="{FF2B5EF4-FFF2-40B4-BE49-F238E27FC236}">
                <a16:creationId xmlns:a16="http://schemas.microsoft.com/office/drawing/2014/main" id="{306E7AAE-A0B4-4345-BAD6-1440D8824BD7}"/>
              </a:ext>
            </a:extLst>
          </p:cNvPr>
          <p:cNvSpPr txBox="1"/>
          <p:nvPr/>
        </p:nvSpPr>
        <p:spPr>
          <a:xfrm>
            <a:off x="440954" y="1232685"/>
            <a:ext cx="8338354" cy="381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19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★着眼近期需求，需要人才；谋划战略长远，更需要源源不断的青春力量★</a:t>
            </a:r>
          </a:p>
        </p:txBody>
      </p:sp>
      <p:grpSp>
        <p:nvGrpSpPr>
          <p:cNvPr id="5" name="Group 1">
            <a:extLst>
              <a:ext uri="{FF2B5EF4-FFF2-40B4-BE49-F238E27FC236}">
                <a16:creationId xmlns:a16="http://schemas.microsoft.com/office/drawing/2014/main" id="{CE778552-B3D3-481D-AEE4-01B271F31F30}"/>
              </a:ext>
            </a:extLst>
          </p:cNvPr>
          <p:cNvGrpSpPr/>
          <p:nvPr/>
        </p:nvGrpSpPr>
        <p:grpSpPr>
          <a:xfrm>
            <a:off x="900290" y="1889676"/>
            <a:ext cx="7639410" cy="2739474"/>
            <a:chOff x="623888" y="1690580"/>
            <a:chExt cx="5261535" cy="4181225"/>
          </a:xfrm>
        </p:grpSpPr>
        <p:sp>
          <p:nvSpPr>
            <p:cNvPr id="6" name="Rectangle: Rounded Corners 2">
              <a:extLst>
                <a:ext uri="{FF2B5EF4-FFF2-40B4-BE49-F238E27FC236}">
                  <a16:creationId xmlns:a16="http://schemas.microsoft.com/office/drawing/2014/main" id="{EA1B873F-900B-4148-9884-E8E22582D4AC}"/>
                </a:ext>
              </a:extLst>
            </p:cNvPr>
            <p:cNvSpPr/>
            <p:nvPr/>
          </p:nvSpPr>
          <p:spPr>
            <a:xfrm>
              <a:off x="682670" y="1763714"/>
              <a:ext cx="5202753" cy="4108091"/>
            </a:xfrm>
            <a:prstGeom prst="roundRect">
              <a:avLst/>
            </a:prstGeom>
            <a:solidFill>
              <a:srgbClr val="FFFFFF">
                <a:lumMod val="85000"/>
              </a:srgbClr>
            </a:solidFill>
            <a:ln algn="ctr" cap="flat" cmpd="sng" w="3175">
              <a:noFill/>
              <a:prstDash val="solid"/>
              <a:miter lim="800000"/>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013" u="none">
                <a:ln>
                  <a:noFill/>
                </a:ln>
                <a:solidFill>
                  <a:srgbClr val="FFFFFF"/>
                </a:solidFill>
                <a:effectLst/>
                <a:uLnTx/>
                <a:uFillTx/>
                <a:latin charset="-122" panose="020b0503020204020204" pitchFamily="34" typeface="微软雅黑"/>
                <a:ea charset="-122" panose="020b0503020204020204" pitchFamily="34" typeface="微软雅黑"/>
              </a:endParaRPr>
            </a:p>
          </p:txBody>
        </p:sp>
        <p:sp>
          <p:nvSpPr>
            <p:cNvPr id="7" name="Rectangle: Rounded Corners 3">
              <a:extLst>
                <a:ext uri="{FF2B5EF4-FFF2-40B4-BE49-F238E27FC236}">
                  <a16:creationId xmlns:a16="http://schemas.microsoft.com/office/drawing/2014/main" id="{65B05E69-813C-4BEE-9C65-5A08AE72E2FF}"/>
                </a:ext>
              </a:extLst>
            </p:cNvPr>
            <p:cNvSpPr/>
            <p:nvPr/>
          </p:nvSpPr>
          <p:spPr>
            <a:xfrm>
              <a:off x="623888" y="1690580"/>
              <a:ext cx="5202754" cy="4009287"/>
            </a:xfrm>
            <a:prstGeom prst="roundRect">
              <a:avLst/>
            </a:prstGeom>
            <a:solidFill>
              <a:srgbClr val="FEFEFE"/>
            </a:solidFill>
            <a:ln algn="ctr" cap="flat" cmpd="sng" w="3175">
              <a:solidFill>
                <a:srgbClr val="FF0000"/>
              </a:solidFill>
              <a:prstDash val="solid"/>
              <a:miter lim="800000"/>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013" u="none">
                <a:ln>
                  <a:noFill/>
                </a:ln>
                <a:solidFill>
                  <a:srgbClr val="FFFFFF"/>
                </a:solidFill>
                <a:effectLst/>
                <a:uLnTx/>
                <a:uFillTx/>
                <a:latin charset="-122" panose="020b0503020204020204" pitchFamily="34" typeface="微软雅黑"/>
                <a:ea charset="-122" panose="020b0503020204020204" pitchFamily="34" typeface="微软雅黑"/>
              </a:endParaRPr>
            </a:p>
          </p:txBody>
        </p:sp>
      </p:grpSp>
      <p:sp>
        <p:nvSpPr>
          <p:cNvPr id="8" name="Rectangle 43">
            <a:extLst>
              <a:ext uri="{FF2B5EF4-FFF2-40B4-BE49-F238E27FC236}">
                <a16:creationId xmlns:a16="http://schemas.microsoft.com/office/drawing/2014/main" id="{CD3FA17F-9A67-4C68-9040-1392D6D32669}"/>
              </a:ext>
            </a:extLst>
          </p:cNvPr>
          <p:cNvSpPr/>
          <p:nvPr/>
        </p:nvSpPr>
        <p:spPr>
          <a:xfrm>
            <a:off x="1113780" y="2017971"/>
            <a:ext cx="7182495" cy="1420554"/>
          </a:xfrm>
          <a:prstGeom prst="rect">
            <a:avLst/>
          </a:prstGeom>
        </p:spPr>
        <p:txBody>
          <a:bodyPr bIns="0" lIns="0" rIns="0" tIns="0" wrap="square">
            <a:noAutofit/>
          </a:bodyPr>
          <a:lstStyle/>
          <a:p>
            <a:pPr algn="ctr">
              <a:lnSpc>
                <a:spcPct val="200000"/>
              </a:lnSpc>
              <a:defRPr/>
            </a:pPr>
            <a:r>
              <a:rPr altLang="en-US" lang="zh-CN" sz="12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中国特色社会主义进入了新时代，这是新局面。但是中国社会革命涵盖领域的广泛性、触及利益格局调整的深刻性、涉及矛盾和问题的尖锐性、突破体制机制障碍的艰巨性、进行伟大斗争形势的复杂性，均为前所未有，这是新挑战。正是在这样的历史关口，习近平总书记从政治上、能力上、意志品质上对年轻干部提出了要求。党和国家的百年大计，正需要奏响一曲新时代的“青春之歌”。</a:t>
            </a:r>
          </a:p>
        </p:txBody>
      </p:sp>
      <p:sp>
        <p:nvSpPr>
          <p:cNvPr id="9" name="TextBox 14">
            <a:extLst>
              <a:ext uri="{FF2B5EF4-FFF2-40B4-BE49-F238E27FC236}">
                <a16:creationId xmlns:a16="http://schemas.microsoft.com/office/drawing/2014/main" id="{B0400C52-EE8F-4186-89D2-8F159380F7A7}"/>
              </a:ext>
            </a:extLst>
          </p:cNvPr>
          <p:cNvSpPr txBox="1"/>
          <p:nvPr/>
        </p:nvSpPr>
        <p:spPr>
          <a:xfrm>
            <a:off x="1219424" y="3471401"/>
            <a:ext cx="6971206"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lnSpc>
                <a:spcPct val="150000"/>
              </a:lnSpc>
              <a:defRPr/>
            </a:pPr>
            <a:r>
              <a:rPr altLang="en-US" b="1" kern="0" lang="zh-CN" sz="18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谁能设计出这样的组织路线，锻造出这样的组织体系，培养出这样的人才队伍，谁就能走在时代前列、赢得光明未来</a:t>
            </a:r>
          </a:p>
        </p:txBody>
      </p:sp>
    </p:spTree>
    <p:extLst>
      <p:ext uri="{BB962C8B-B14F-4D97-AF65-F5344CB8AC3E}">
        <p14:creationId val="174310425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100" fill="hold" id="7"/>
                                        <p:tgtEl>
                                          <p:spTgt spid="4"/>
                                        </p:tgtEl>
                                        <p:attrNameLst>
                                          <p:attrName>ppt_w</p:attrName>
                                        </p:attrNameLst>
                                      </p:cBhvr>
                                      <p:tavLst>
                                        <p:tav tm="0">
                                          <p:val>
                                            <p:fltVal val="0"/>
                                          </p:val>
                                        </p:tav>
                                        <p:tav tm="100000">
                                          <p:val>
                                            <p:strVal val="#ppt_w"/>
                                          </p:val>
                                        </p:tav>
                                      </p:tavLst>
                                    </p:anim>
                                    <p:anim calcmode="lin" valueType="num">
                                      <p:cBhvr>
                                        <p:cTn dur="1100" fill="hold" id="8"/>
                                        <p:tgtEl>
                                          <p:spTgt spid="4"/>
                                        </p:tgtEl>
                                        <p:attrNameLst>
                                          <p:attrName>ppt_h</p:attrName>
                                        </p:attrNameLst>
                                      </p:cBhvr>
                                      <p:tavLst>
                                        <p:tav tm="0">
                                          <p:val>
                                            <p:fltVal val="0"/>
                                          </p:val>
                                        </p:tav>
                                        <p:tav tm="100000">
                                          <p:val>
                                            <p:strVal val="#ppt_h"/>
                                          </p:val>
                                        </p:tav>
                                      </p:tavLst>
                                    </p:anim>
                                    <p:animEffect filter="fade" transition="in">
                                      <p:cBhvr>
                                        <p:cTn dur="1100" id="9"/>
                                        <p:tgtEl>
                                          <p:spTgt spid="4"/>
                                        </p:tgtEl>
                                      </p:cBhvr>
                                    </p:animEffect>
                                  </p:childTnLst>
                                </p:cTn>
                              </p:par>
                            </p:childTnLst>
                          </p:cTn>
                        </p:par>
                        <p:par>
                          <p:cTn fill="hold" id="10" nodeType="afterGroup">
                            <p:stCondLst>
                              <p:cond delay="1100"/>
                            </p:stCondLst>
                            <p:childTnLst>
                              <p:par>
                                <p:cTn fill="hold" id="11" nodeType="afterEffect" presetClass="entr" presetID="10"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500" id="13"/>
                                        <p:tgtEl>
                                          <p:spTgt spid="5"/>
                                        </p:tgtEl>
                                      </p:cBhvr>
                                    </p:animEffect>
                                  </p:childTnLst>
                                </p:cTn>
                              </p:par>
                            </p:childTnLst>
                          </p:cTn>
                        </p:par>
                        <p:par>
                          <p:cTn fill="hold" id="14" nodeType="afterGroup">
                            <p:stCondLst>
                              <p:cond delay="1600"/>
                            </p:stCondLst>
                            <p:childTnLst>
                              <p:par>
                                <p:cTn fill="hold" grpId="0" id="15" nodeType="afterEffect" presetClass="entr" presetID="22" presetSubtype="1">
                                  <p:stCondLst>
                                    <p:cond delay="0"/>
                                  </p:stCondLst>
                                  <p:childTnLst>
                                    <p:set>
                                      <p:cBhvr>
                                        <p:cTn dur="1" fill="hold" id="16">
                                          <p:stCondLst>
                                            <p:cond delay="0"/>
                                          </p:stCondLst>
                                        </p:cTn>
                                        <p:tgtEl>
                                          <p:spTgt spid="8"/>
                                        </p:tgtEl>
                                        <p:attrNameLst>
                                          <p:attrName>style.visibility</p:attrName>
                                        </p:attrNameLst>
                                      </p:cBhvr>
                                      <p:to>
                                        <p:strVal val="visible"/>
                                      </p:to>
                                    </p:set>
                                    <p:animEffect filter="wipe(up)" transition="in">
                                      <p:cBhvr>
                                        <p:cTn dur="1800" id="17"/>
                                        <p:tgtEl>
                                          <p:spTgt spid="8"/>
                                        </p:tgtEl>
                                      </p:cBhvr>
                                    </p:animEffect>
                                  </p:childTnLst>
                                </p:cTn>
                              </p:par>
                            </p:childTnLst>
                          </p:cTn>
                        </p:par>
                        <p:par>
                          <p:cTn fill="hold" id="18" nodeType="afterGroup">
                            <p:stCondLst>
                              <p:cond delay="3400"/>
                            </p:stCondLst>
                            <p:childTnLst>
                              <p:par>
                                <p:cTn fill="hold" grpId="0" id="19" nodeType="afterEffect" presetClass="entr" presetID="12" presetSubtype="4">
                                  <p:stCondLst>
                                    <p:cond delay="0"/>
                                  </p:stCondLst>
                                  <p:childTnLst>
                                    <p:set>
                                      <p:cBhvr>
                                        <p:cTn dur="1" fill="hold" id="20">
                                          <p:stCondLst>
                                            <p:cond delay="0"/>
                                          </p:stCondLst>
                                        </p:cTn>
                                        <p:tgtEl>
                                          <p:spTgt spid="9"/>
                                        </p:tgtEl>
                                        <p:attrNameLst>
                                          <p:attrName>style.visibility</p:attrName>
                                        </p:attrNameLst>
                                      </p:cBhvr>
                                      <p:to>
                                        <p:strVal val="visible"/>
                                      </p:to>
                                    </p:set>
                                    <p:anim calcmode="lin" valueType="num">
                                      <p:cBhvr additive="base">
                                        <p:cTn dur="1100" id="21"/>
                                        <p:tgtEl>
                                          <p:spTgt spid="9"/>
                                        </p:tgtEl>
                                        <p:attrNameLst>
                                          <p:attrName>ppt_y</p:attrName>
                                        </p:attrNameLst>
                                      </p:cBhvr>
                                      <p:tavLst>
                                        <p:tav tm="0">
                                          <p:val>
                                            <p:strVal val="#ppt_y+#ppt_h*1.125000"/>
                                          </p:val>
                                        </p:tav>
                                        <p:tav tm="100000">
                                          <p:val>
                                            <p:strVal val="#ppt_y"/>
                                          </p:val>
                                        </p:tav>
                                      </p:tavLst>
                                    </p:anim>
                                    <p:animEffect filter="wipe(up)" transition="in">
                                      <p:cBhvr>
                                        <p:cTn dur="1100" id="22"/>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图片 12">
            <a:extLst>
              <a:ext uri="{FF2B5EF4-FFF2-40B4-BE49-F238E27FC236}">
                <a16:creationId xmlns:a16="http://schemas.microsoft.com/office/drawing/2014/main" id="{93B8F7AC-86A5-4412-9B37-8792B3AF4D8F}"/>
              </a:ext>
            </a:extLst>
          </p:cNvPr>
          <p:cNvPicPr>
            <a:picLocks noChangeAspect="1"/>
          </p:cNvPicPr>
          <p:nvPr/>
        </p:nvPicPr>
        <p:blipFill>
          <a:blip r:embed="rId3">
            <a:extLst>
              <a:ext uri="{28A0092B-C50C-407E-A947-70E740481C1C}">
                <a14:useLocalDpi val="0"/>
              </a:ext>
            </a:extLst>
          </a:blip>
          <a:srcRect r="51649" t="4103"/>
          <a:stretch>
            <a:fillRect/>
          </a:stretch>
        </p:blipFill>
        <p:spPr>
          <a:xfrm>
            <a:off x="-318882" y="-52086"/>
            <a:ext cx="4705109" cy="5267986"/>
          </a:xfrm>
          <a:prstGeom prst="rect">
            <a:avLst/>
          </a:prstGeom>
        </p:spPr>
      </p:pic>
      <p:pic>
        <p:nvPicPr>
          <p:cNvPr id="14" name="图片 13">
            <a:extLst>
              <a:ext uri="{FF2B5EF4-FFF2-40B4-BE49-F238E27FC236}">
                <a16:creationId xmlns:a16="http://schemas.microsoft.com/office/drawing/2014/main" id="{FE13E418-3C61-420F-BC25-7465AB829159}"/>
              </a:ext>
            </a:extLst>
          </p:cNvPr>
          <p:cNvPicPr>
            <a:picLocks noChangeAspect="1"/>
          </p:cNvPicPr>
          <p:nvPr/>
        </p:nvPicPr>
        <p:blipFill>
          <a:blip r:embed="rId4">
            <a:extLst>
              <a:ext uri="{28A0092B-C50C-407E-A947-70E740481C1C}">
                <a14:useLocalDpi val="0"/>
              </a:ext>
            </a:extLst>
          </a:blip>
          <a:srcRect b="69949" l="16900" r="16607" t="18119"/>
          <a:stretch>
            <a:fillRect/>
          </a:stretch>
        </p:blipFill>
        <p:spPr>
          <a:xfrm>
            <a:off x="3028950" y="1787524"/>
            <a:ext cx="6115050" cy="617221"/>
          </a:xfrm>
          <a:prstGeom prst="rect">
            <a:avLst/>
          </a:prstGeom>
        </p:spPr>
      </p:pic>
      <p:sp>
        <p:nvSpPr>
          <p:cNvPr id="15" name="文本框 14">
            <a:extLst>
              <a:ext uri="{FF2B5EF4-FFF2-40B4-BE49-F238E27FC236}">
                <a16:creationId xmlns:a16="http://schemas.microsoft.com/office/drawing/2014/main" id="{BDC40C53-EEEC-41FF-A859-04647898512F}"/>
              </a:ext>
            </a:extLst>
          </p:cNvPr>
          <p:cNvSpPr txBox="1"/>
          <p:nvPr/>
        </p:nvSpPr>
        <p:spPr>
          <a:xfrm>
            <a:off x="3089593" y="2781934"/>
            <a:ext cx="6085205" cy="701040"/>
          </a:xfrm>
          <a:prstGeom prst="rect">
            <a:avLst/>
          </a:prstGeom>
          <a:noFill/>
        </p:spPr>
        <p:txBody>
          <a:bodyPr rtlCol="0" wrap="none">
            <a:spAutoFit/>
          </a:bodyPr>
          <a:lstStyle/>
          <a:p>
            <a:pPr algn="ctr"/>
            <a:r>
              <a:rPr altLang="en-US" b="1" lang="zh-CN" spc="225" sz="4000">
                <a:solidFill>
                  <a:srgbClr val="C00000"/>
                </a:solidFill>
                <a:latin charset="-122" panose="020b0503020204020204" pitchFamily="34" typeface="微软雅黑"/>
                <a:ea charset="-122" panose="020b0503020204020204" pitchFamily="34" typeface="微软雅黑"/>
              </a:rPr>
              <a:t>贯彻新时代党的组织路线</a:t>
            </a:r>
          </a:p>
        </p:txBody>
      </p:sp>
      <p:sp>
        <p:nvSpPr>
          <p:cNvPr id="16" name="文本框 15">
            <a:extLst>
              <a:ext uri="{FF2B5EF4-FFF2-40B4-BE49-F238E27FC236}">
                <a16:creationId xmlns:a16="http://schemas.microsoft.com/office/drawing/2014/main" id="{3A320A70-6B8C-4C2A-B7AA-69AC29F68A1A}"/>
              </a:ext>
            </a:extLst>
          </p:cNvPr>
          <p:cNvSpPr txBox="1"/>
          <p:nvPr/>
        </p:nvSpPr>
        <p:spPr>
          <a:xfrm>
            <a:off x="5278755" y="2277918"/>
            <a:ext cx="1706880" cy="548640"/>
          </a:xfrm>
          <a:prstGeom prst="rect">
            <a:avLst/>
          </a:prstGeom>
          <a:noFill/>
        </p:spPr>
        <p:txBody>
          <a:bodyPr rtlCol="0" wrap="none">
            <a:spAutoFit/>
          </a:bodyPr>
          <a:lstStyle/>
          <a:p>
            <a:pPr algn="ctr"/>
            <a:r>
              <a:rPr altLang="en-US" lang="zh-CN" sz="3000">
                <a:solidFill>
                  <a:srgbClr val="C00000"/>
                </a:solidFill>
                <a:latin charset="-122" panose="020b0503020204020204" pitchFamily="34" typeface="微软雅黑"/>
                <a:ea charset="-122" panose="020b0503020204020204" pitchFamily="34" typeface="微软雅黑"/>
              </a:rPr>
              <a:t>第二部分</a:t>
            </a:r>
          </a:p>
        </p:txBody>
      </p:sp>
      <p:pic>
        <p:nvPicPr>
          <p:cNvPr id="17" name="图片 16">
            <a:extLst>
              <a:ext uri="{FF2B5EF4-FFF2-40B4-BE49-F238E27FC236}">
                <a16:creationId xmlns:a16="http://schemas.microsoft.com/office/drawing/2014/main" id="{4B3DC3E8-12C1-448C-8435-1946FFA394B9}"/>
              </a:ext>
            </a:extLst>
          </p:cNvPr>
          <p:cNvPicPr>
            <a:picLocks noChangeAspect="1"/>
          </p:cNvPicPr>
          <p:nvPr/>
        </p:nvPicPr>
        <p:blipFill>
          <a:blip r:embed="rId5">
            <a:extLst>
              <a:ext uri="{28A0092B-C50C-407E-A947-70E740481C1C}">
                <a14:useLocalDpi val="0"/>
              </a:ext>
            </a:extLst>
          </a:blip>
          <a:srcRect b="69949" l="16900" r="54804" t="18119"/>
          <a:stretch>
            <a:fillRect/>
          </a:stretch>
        </p:blipFill>
        <p:spPr>
          <a:xfrm>
            <a:off x="2594610" y="3390256"/>
            <a:ext cx="6564630" cy="617221"/>
          </a:xfrm>
          <a:prstGeom prst="rect">
            <a:avLst/>
          </a:prstGeom>
        </p:spPr>
      </p:pic>
      <p:pic>
        <p:nvPicPr>
          <p:cNvPr id="18" name="图片 17">
            <a:extLst>
              <a:ext uri="{FF2B5EF4-FFF2-40B4-BE49-F238E27FC236}">
                <a16:creationId xmlns:a16="http://schemas.microsoft.com/office/drawing/2014/main" id="{578E8A5D-E3EE-4A7D-AFDF-37C947AF3B34}"/>
              </a:ext>
            </a:extLst>
          </p:cNvPr>
          <p:cNvPicPr>
            <a:picLocks noChangeAspect="1"/>
          </p:cNvPicPr>
          <p:nvPr/>
        </p:nvPicPr>
        <p:blipFill>
          <a:blip r:embed="rId6">
            <a:extLst>
              <a:ext uri="{28A0092B-C50C-407E-A947-70E740481C1C}">
                <a14:useLocalDpi val="0"/>
              </a:ext>
            </a:extLst>
          </a:blip>
          <a:srcRect b="12529" l="7185" r="71262" t="57791"/>
          <a:stretch>
            <a:fillRect/>
          </a:stretch>
        </p:blipFill>
        <p:spPr>
          <a:xfrm flipH="1">
            <a:off x="7213921" y="330200"/>
            <a:ext cx="1930079" cy="1494974"/>
          </a:xfrm>
          <a:prstGeom prst="rect">
            <a:avLst/>
          </a:prstGeom>
        </p:spPr>
      </p:pic>
      <p:pic>
        <p:nvPicPr>
          <p:cNvPr id="19" name="图片 18">
            <a:extLst>
              <a:ext uri="{FF2B5EF4-FFF2-40B4-BE49-F238E27FC236}">
                <a16:creationId xmlns:a16="http://schemas.microsoft.com/office/drawing/2014/main" id="{6D66F0E7-8331-43E9-98DA-D59DB9DDBEC5}"/>
              </a:ext>
            </a:extLst>
          </p:cNvPr>
          <p:cNvPicPr>
            <a:picLocks noChangeAspect="1"/>
          </p:cNvPicPr>
          <p:nvPr/>
        </p:nvPicPr>
        <p:blipFill>
          <a:blip r:embed="rId7">
            <a:extLst>
              <a:ext uri="{28A0092B-C50C-407E-A947-70E740481C1C}">
                <a14:useLocalDpi val="0"/>
              </a:ext>
            </a:extLst>
          </a:blip>
          <a:srcRect b="80667" l="44503" r="42498"/>
          <a:stretch>
            <a:fillRect/>
          </a:stretch>
        </p:blipFill>
        <p:spPr>
          <a:xfrm>
            <a:off x="5537835" y="904231"/>
            <a:ext cx="1188720" cy="994410"/>
          </a:xfrm>
          <a:prstGeom prst="rect">
            <a:avLst/>
          </a:prstGeom>
        </p:spPr>
      </p:pic>
    </p:spTree>
    <p:extLst>
      <p:ext uri="{BB962C8B-B14F-4D97-AF65-F5344CB8AC3E}">
        <p14:creationId val="197358357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15"/>
                                        </p:tgtEl>
                                        <p:attrNameLst>
                                          <p:attrName>style.visibility</p:attrName>
                                        </p:attrNameLst>
                                      </p:cBhvr>
                                      <p:to>
                                        <p:strVal val="visible"/>
                                      </p:to>
                                    </p:set>
                                    <p:animEffect filter="wipe(down)" transition="in">
                                      <p:cBhvr>
                                        <p:cTn dur="500" id="1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如何贯彻新时代党的组织路线</a:t>
            </a:r>
          </a:p>
        </p:txBody>
      </p:sp>
      <p:sp>
        <p:nvSpPr>
          <p:cNvPr id="17" name="矩形 16">
            <a:extLst>
              <a:ext uri="{FF2B5EF4-FFF2-40B4-BE49-F238E27FC236}">
                <a16:creationId xmlns:a16="http://schemas.microsoft.com/office/drawing/2014/main" id="{ACBAAA6A-4FC3-4B1C-B6C0-0515E6DB1862}"/>
              </a:ext>
            </a:extLst>
          </p:cNvPr>
          <p:cNvSpPr/>
          <p:nvPr/>
        </p:nvSpPr>
        <p:spPr>
          <a:xfrm>
            <a:off x="0" y="2513604"/>
            <a:ext cx="9144000" cy="867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3">
            <a:extLst>
              <a:ext uri="{FF2B5EF4-FFF2-40B4-BE49-F238E27FC236}">
                <a16:creationId xmlns:a16="http://schemas.microsoft.com/office/drawing/2014/main" id="{E4AA7D42-B451-4D59-8DA7-8D88216D92C0}"/>
              </a:ext>
            </a:extLst>
          </p:cNvPr>
          <p:cNvSpPr txBox="1"/>
          <p:nvPr/>
        </p:nvSpPr>
        <p:spPr>
          <a:xfrm>
            <a:off x="808544" y="1507612"/>
            <a:ext cx="7861429" cy="640080"/>
          </a:xfrm>
          <a:prstGeom prst="rect">
            <a:avLst/>
          </a:prstGeom>
          <a:noFill/>
        </p:spPr>
        <p:txBody>
          <a:bodyPr rtlCol="0" wrap="square">
            <a:spAutoFit/>
          </a:bodyPr>
          <a:lstStyle/>
          <a:p>
            <a:pPr>
              <a:lnSpc>
                <a:spcPct val="150000"/>
              </a:lnSpc>
            </a:pPr>
            <a:r>
              <a:rPr altLang="en-US" lang="zh-CN" sz="24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如何贯彻新时代党的组织路线？总书记这样指导我们：</a:t>
            </a:r>
          </a:p>
        </p:txBody>
      </p:sp>
      <p:grpSp>
        <p:nvGrpSpPr>
          <p:cNvPr id="19" name="组合 18">
            <a:extLst>
              <a:ext uri="{FF2B5EF4-FFF2-40B4-BE49-F238E27FC236}">
                <a16:creationId xmlns:a16="http://schemas.microsoft.com/office/drawing/2014/main" id="{D8A969BF-C161-40F0-A005-4014FB77B32E}"/>
              </a:ext>
            </a:extLst>
          </p:cNvPr>
          <p:cNvGrpSpPr/>
          <p:nvPr/>
        </p:nvGrpSpPr>
        <p:grpSpPr>
          <a:xfrm>
            <a:off x="925723" y="2435254"/>
            <a:ext cx="2182208" cy="2507322"/>
            <a:chOff x="1245265" y="1827568"/>
            <a:chExt cx="4200402" cy="4826194"/>
          </a:xfrm>
        </p:grpSpPr>
        <p:sp>
          <p:nvSpPr>
            <p:cNvPr id="20" name="Freeform 6">
              <a:extLst>
                <a:ext uri="{FF2B5EF4-FFF2-40B4-BE49-F238E27FC236}">
                  <a16:creationId xmlns:a16="http://schemas.microsoft.com/office/drawing/2014/main" id="{CAF7F7C5-EBF5-431D-9099-14F1ABE759DE}"/>
                </a:ext>
              </a:extLst>
            </p:cNvPr>
            <p:cNvSpPr/>
            <p:nvPr/>
          </p:nvSpPr>
          <p:spPr bwMode="auto">
            <a:xfrm>
              <a:off x="1245265" y="1827568"/>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sz="4000">
                <a:solidFill>
                  <a:srgbClr val="E7E6E6"/>
                </a:solidFill>
              </a:endParaRPr>
            </a:p>
          </p:txBody>
        </p:sp>
        <p:sp>
          <p:nvSpPr>
            <p:cNvPr id="21" name="Freeform 7">
              <a:extLst>
                <a:ext uri="{FF2B5EF4-FFF2-40B4-BE49-F238E27FC236}">
                  <a16:creationId xmlns:a16="http://schemas.microsoft.com/office/drawing/2014/main" id="{48CE71A2-8F6F-45E7-9375-36070DC79C7C}"/>
                </a:ext>
              </a:extLst>
            </p:cNvPr>
            <p:cNvSpPr/>
            <p:nvPr/>
          </p:nvSpPr>
          <p:spPr bwMode="auto">
            <a:xfrm>
              <a:off x="1525809" y="1827568"/>
              <a:ext cx="3652019" cy="4826194"/>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gradFill>
              <a:gsLst>
                <a:gs pos="0">
                  <a:srgbClr val="FF3302"/>
                </a:gs>
                <a:gs pos="100000">
                  <a:srgbClr val="CB0800"/>
                </a:gs>
              </a:gsLst>
              <a:lin ang="5400000" scaled="1"/>
            </a:gradFill>
            <a:ln>
              <a:noFill/>
            </a:ln>
          </p:spPr>
          <p:txBody>
            <a:bodyPr anchor="t" anchorCtr="0" bIns="34290" compatLnSpc="1" lIns="68580" numCol="1" rIns="68580" tIns="34290" vert="horz" wrap="square"/>
            <a:lstStyle/>
            <a:p>
              <a:endParaRPr altLang="en-US" lang="zh-CN" sz="4000">
                <a:solidFill>
                  <a:prstClr val="black"/>
                </a:solidFill>
              </a:endParaRPr>
            </a:p>
          </p:txBody>
        </p:sp>
        <p:sp>
          <p:nvSpPr>
            <p:cNvPr id="22" name="矩形 21">
              <a:extLst>
                <a:ext uri="{FF2B5EF4-FFF2-40B4-BE49-F238E27FC236}">
                  <a16:creationId xmlns:a16="http://schemas.microsoft.com/office/drawing/2014/main" id="{74A5C661-8D4E-42B3-8CAF-B24391E391AA}"/>
                </a:ext>
              </a:extLst>
            </p:cNvPr>
            <p:cNvSpPr/>
            <p:nvPr/>
          </p:nvSpPr>
          <p:spPr>
            <a:xfrm>
              <a:off x="1793418" y="2670669"/>
              <a:ext cx="3187880" cy="5104216"/>
            </a:xfrm>
            <a:prstGeom prst="rect">
              <a:avLst/>
            </a:prstGeom>
          </p:spPr>
          <p:txBody>
            <a:bodyPr wrap="square">
              <a:spAutoFit/>
            </a:bodyPr>
            <a:lstStyle/>
            <a:p>
              <a:pPr algn="ctr"/>
              <a:r>
                <a:rPr altLang="en-US" b="1" lang="zh-CN" sz="2800">
                  <a:solidFill>
                    <a:srgbClr val="FFFFFF"/>
                  </a:solidFill>
                  <a:latin charset="-122" panose="020b0503020204020204" pitchFamily="34" typeface="微软雅黑"/>
                  <a:ea charset="-122" panose="020b0503020204020204" pitchFamily="34" typeface="微软雅黑"/>
                </a:rPr>
                <a:t>六个</a:t>
              </a:r>
            </a:p>
            <a:p>
              <a:pPr algn="ctr"/>
              <a:r>
                <a:rPr altLang="en-US" b="1" lang="zh-CN" sz="2800">
                  <a:solidFill>
                    <a:srgbClr val="FFFFFF"/>
                  </a:solidFill>
                  <a:latin charset="-122" panose="020b0503020204020204" pitchFamily="34" typeface="微软雅黑"/>
                  <a:ea charset="-122" panose="020b0503020204020204" pitchFamily="34" typeface="微软雅黑"/>
                </a:rPr>
                <a:t>要诀</a:t>
              </a:r>
            </a:p>
            <a:p>
              <a:pPr algn="ctr"/>
              <a:r>
                <a:rPr altLang="en-US" b="1" lang="zh-CN" sz="2800">
                  <a:solidFill>
                    <a:srgbClr val="FFFFFF"/>
                  </a:solidFill>
                  <a:latin charset="-122" panose="020b0503020204020204" pitchFamily="34" typeface="微软雅黑"/>
                  <a:ea charset="-122" panose="020b0503020204020204" pitchFamily="34" typeface="微软雅黑"/>
                </a:rPr>
                <a:t>培养忠诚干净担当的高素质干部</a:t>
              </a:r>
            </a:p>
          </p:txBody>
        </p:sp>
      </p:grpSp>
      <p:grpSp>
        <p:nvGrpSpPr>
          <p:cNvPr id="23" name="组合 22">
            <a:extLst>
              <a:ext uri="{FF2B5EF4-FFF2-40B4-BE49-F238E27FC236}">
                <a16:creationId xmlns:a16="http://schemas.microsoft.com/office/drawing/2014/main" id="{8CA93922-775C-45F9-B6FE-1CAE41770C0B}"/>
              </a:ext>
            </a:extLst>
          </p:cNvPr>
          <p:cNvGrpSpPr/>
          <p:nvPr/>
        </p:nvGrpSpPr>
        <p:grpSpPr>
          <a:xfrm>
            <a:off x="3528022" y="2440612"/>
            <a:ext cx="2182208" cy="2507322"/>
            <a:chOff x="1245265" y="1827568"/>
            <a:chExt cx="4200402" cy="4826194"/>
          </a:xfrm>
        </p:grpSpPr>
        <p:sp>
          <p:nvSpPr>
            <p:cNvPr id="24" name="Freeform 6">
              <a:extLst>
                <a:ext uri="{FF2B5EF4-FFF2-40B4-BE49-F238E27FC236}">
                  <a16:creationId xmlns:a16="http://schemas.microsoft.com/office/drawing/2014/main" id="{9DA80B05-7724-4056-8E0E-8EAC4488715D}"/>
                </a:ext>
              </a:extLst>
            </p:cNvPr>
            <p:cNvSpPr/>
            <p:nvPr/>
          </p:nvSpPr>
          <p:spPr bwMode="auto">
            <a:xfrm>
              <a:off x="1245265" y="1827568"/>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sz="4000">
                <a:solidFill>
                  <a:srgbClr val="E7E6E6"/>
                </a:solidFill>
              </a:endParaRPr>
            </a:p>
          </p:txBody>
        </p:sp>
        <p:sp>
          <p:nvSpPr>
            <p:cNvPr id="25" name="Freeform 7">
              <a:extLst>
                <a:ext uri="{FF2B5EF4-FFF2-40B4-BE49-F238E27FC236}">
                  <a16:creationId xmlns:a16="http://schemas.microsoft.com/office/drawing/2014/main" id="{DC4248F2-3784-47FD-B768-A2F7007B7529}"/>
                </a:ext>
              </a:extLst>
            </p:cNvPr>
            <p:cNvSpPr/>
            <p:nvPr/>
          </p:nvSpPr>
          <p:spPr bwMode="auto">
            <a:xfrm>
              <a:off x="1525809" y="1827568"/>
              <a:ext cx="3652019" cy="4826194"/>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gradFill>
              <a:gsLst>
                <a:gs pos="0">
                  <a:srgbClr val="FF3302"/>
                </a:gs>
                <a:gs pos="100000">
                  <a:srgbClr val="CB0800"/>
                </a:gs>
              </a:gsLst>
              <a:lin ang="5400000" scaled="1"/>
            </a:gradFill>
            <a:ln>
              <a:noFill/>
            </a:ln>
          </p:spPr>
          <p:txBody>
            <a:bodyPr anchor="t" anchorCtr="0" bIns="34290" compatLnSpc="1" lIns="68580" numCol="1" rIns="68580" tIns="34290" vert="horz" wrap="square"/>
            <a:lstStyle/>
            <a:p>
              <a:endParaRPr altLang="en-US" lang="zh-CN" sz="4000">
                <a:solidFill>
                  <a:prstClr val="black"/>
                </a:solidFill>
              </a:endParaRPr>
            </a:p>
          </p:txBody>
        </p:sp>
        <p:sp>
          <p:nvSpPr>
            <p:cNvPr id="26" name="矩形 25">
              <a:extLst>
                <a:ext uri="{FF2B5EF4-FFF2-40B4-BE49-F238E27FC236}">
                  <a16:creationId xmlns:a16="http://schemas.microsoft.com/office/drawing/2014/main" id="{221CC92A-8AC4-43BE-8537-43D3A6FC1CFD}"/>
                </a:ext>
              </a:extLst>
            </p:cNvPr>
            <p:cNvSpPr/>
            <p:nvPr/>
          </p:nvSpPr>
          <p:spPr>
            <a:xfrm>
              <a:off x="1751524" y="2530171"/>
              <a:ext cx="3187880" cy="5104216"/>
            </a:xfrm>
            <a:prstGeom prst="rect">
              <a:avLst/>
            </a:prstGeom>
          </p:spPr>
          <p:txBody>
            <a:bodyPr wrap="square">
              <a:spAutoFit/>
            </a:bodyPr>
            <a:lstStyle/>
            <a:p>
              <a:pPr algn="ctr"/>
              <a:r>
                <a:rPr altLang="en-US" b="1" lang="zh-CN" sz="2800">
                  <a:solidFill>
                    <a:srgbClr val="FFFFFF"/>
                  </a:solidFill>
                  <a:latin charset="-122" panose="020b0503020204020204" pitchFamily="34" typeface="微软雅黑"/>
                  <a:ea charset="-122" panose="020b0503020204020204" pitchFamily="34" typeface="微软雅黑"/>
                </a:rPr>
                <a:t>四个</a:t>
              </a:r>
            </a:p>
            <a:p>
              <a:pPr algn="ctr"/>
              <a:r>
                <a:rPr altLang="en-US" b="1" lang="zh-CN" sz="2800">
                  <a:solidFill>
                    <a:srgbClr val="FFFFFF"/>
                  </a:solidFill>
                  <a:latin charset="-122" panose="020b0503020204020204" pitchFamily="34" typeface="微软雅黑"/>
                  <a:ea charset="-122" panose="020b0503020204020204" pitchFamily="34" typeface="微软雅黑"/>
                </a:rPr>
                <a:t>锦囊</a:t>
              </a:r>
            </a:p>
            <a:p>
              <a:pPr algn="ctr"/>
              <a:r>
                <a:rPr altLang="en-US" b="1" lang="zh-CN" sz="2800">
                  <a:solidFill>
                    <a:srgbClr val="FFFFFF"/>
                  </a:solidFill>
                  <a:latin charset="-122" panose="020b0503020204020204" pitchFamily="34" typeface="微软雅黑"/>
                  <a:ea charset="-122" panose="020b0503020204020204" pitchFamily="34" typeface="微软雅黑"/>
                </a:rPr>
                <a:t>集聚爱国奉献的各方面优秀人才</a:t>
              </a:r>
            </a:p>
          </p:txBody>
        </p:sp>
      </p:grpSp>
      <p:grpSp>
        <p:nvGrpSpPr>
          <p:cNvPr id="27" name="组合 26">
            <a:extLst>
              <a:ext uri="{FF2B5EF4-FFF2-40B4-BE49-F238E27FC236}">
                <a16:creationId xmlns:a16="http://schemas.microsoft.com/office/drawing/2014/main" id="{AC25F9F0-DF00-4D4B-AD32-B88244DF0821}"/>
              </a:ext>
            </a:extLst>
          </p:cNvPr>
          <p:cNvGrpSpPr/>
          <p:nvPr/>
        </p:nvGrpSpPr>
        <p:grpSpPr>
          <a:xfrm>
            <a:off x="6165958" y="2435254"/>
            <a:ext cx="2182208" cy="2507322"/>
            <a:chOff x="1245265" y="1827568"/>
            <a:chExt cx="4200402" cy="4826194"/>
          </a:xfrm>
        </p:grpSpPr>
        <p:sp>
          <p:nvSpPr>
            <p:cNvPr id="28" name="Freeform 6">
              <a:extLst>
                <a:ext uri="{FF2B5EF4-FFF2-40B4-BE49-F238E27FC236}">
                  <a16:creationId xmlns:a16="http://schemas.microsoft.com/office/drawing/2014/main" id="{F230E8F4-D71A-44EB-8008-5DF9F3C7F303}"/>
                </a:ext>
              </a:extLst>
            </p:cNvPr>
            <p:cNvSpPr/>
            <p:nvPr/>
          </p:nvSpPr>
          <p:spPr bwMode="auto">
            <a:xfrm>
              <a:off x="1245265" y="1827568"/>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sz="4000">
                <a:solidFill>
                  <a:srgbClr val="E7E6E6"/>
                </a:solidFill>
              </a:endParaRPr>
            </a:p>
          </p:txBody>
        </p:sp>
        <p:sp>
          <p:nvSpPr>
            <p:cNvPr id="29" name="Freeform 7">
              <a:extLst>
                <a:ext uri="{FF2B5EF4-FFF2-40B4-BE49-F238E27FC236}">
                  <a16:creationId xmlns:a16="http://schemas.microsoft.com/office/drawing/2014/main" id="{FF68AAE1-DDBA-4AF4-8604-0A4E938CF949}"/>
                </a:ext>
              </a:extLst>
            </p:cNvPr>
            <p:cNvSpPr/>
            <p:nvPr/>
          </p:nvSpPr>
          <p:spPr bwMode="auto">
            <a:xfrm>
              <a:off x="1525809" y="1827568"/>
              <a:ext cx="3652019" cy="4826194"/>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gradFill>
              <a:gsLst>
                <a:gs pos="0">
                  <a:srgbClr val="FF3302"/>
                </a:gs>
                <a:gs pos="100000">
                  <a:srgbClr val="CB0800"/>
                </a:gs>
              </a:gsLst>
              <a:lin ang="5400000" scaled="1"/>
            </a:gradFill>
            <a:ln>
              <a:noFill/>
            </a:ln>
          </p:spPr>
          <p:txBody>
            <a:bodyPr anchor="t" anchorCtr="0" bIns="34290" compatLnSpc="1" lIns="68580" numCol="1" rIns="68580" tIns="34290" vert="horz" wrap="square"/>
            <a:lstStyle/>
            <a:p>
              <a:endParaRPr altLang="en-US" lang="zh-CN" sz="4000">
                <a:solidFill>
                  <a:prstClr val="black"/>
                </a:solidFill>
              </a:endParaRPr>
            </a:p>
          </p:txBody>
        </p:sp>
        <p:sp>
          <p:nvSpPr>
            <p:cNvPr id="30" name="矩形 29">
              <a:extLst>
                <a:ext uri="{FF2B5EF4-FFF2-40B4-BE49-F238E27FC236}">
                  <a16:creationId xmlns:a16="http://schemas.microsoft.com/office/drawing/2014/main" id="{21E67106-6805-4C98-9C4C-C894FB40C800}"/>
                </a:ext>
              </a:extLst>
            </p:cNvPr>
            <p:cNvSpPr/>
            <p:nvPr/>
          </p:nvSpPr>
          <p:spPr>
            <a:xfrm>
              <a:off x="1751526" y="2540485"/>
              <a:ext cx="3187880" cy="5104216"/>
            </a:xfrm>
            <a:prstGeom prst="rect">
              <a:avLst/>
            </a:prstGeom>
          </p:spPr>
          <p:txBody>
            <a:bodyPr wrap="square">
              <a:spAutoFit/>
            </a:bodyPr>
            <a:lstStyle/>
            <a:p>
              <a:pPr algn="ctr"/>
              <a:r>
                <a:rPr altLang="en-US" b="1" lang="zh-CN" sz="2800">
                  <a:solidFill>
                    <a:srgbClr val="FFFFFF"/>
                  </a:solidFill>
                  <a:latin charset="-122" panose="020b0503020204020204" pitchFamily="34" typeface="微软雅黑"/>
                  <a:ea charset="-122" panose="020b0503020204020204" pitchFamily="34" typeface="微软雅黑"/>
                </a:rPr>
                <a:t>量质</a:t>
              </a:r>
            </a:p>
            <a:p>
              <a:pPr algn="ctr"/>
              <a:r>
                <a:rPr altLang="en-US" b="1" lang="zh-CN" sz="2800">
                  <a:solidFill>
                    <a:srgbClr val="FFFFFF"/>
                  </a:solidFill>
                  <a:latin charset="-122" panose="020b0503020204020204" pitchFamily="34" typeface="微软雅黑"/>
                  <a:ea charset="-122" panose="020b0503020204020204" pitchFamily="34" typeface="微软雅黑"/>
                </a:rPr>
                <a:t>兼顾</a:t>
              </a:r>
            </a:p>
            <a:p>
              <a:pPr algn="ctr"/>
              <a:r>
                <a:rPr altLang="en-US" b="1" lang="zh-CN" sz="2800">
                  <a:solidFill>
                    <a:srgbClr val="FFFFFF"/>
                  </a:solidFill>
                  <a:latin charset="-122" panose="020b0503020204020204" pitchFamily="34" typeface="微软雅黑"/>
                  <a:ea charset="-122" panose="020b0503020204020204" pitchFamily="34" typeface="微软雅黑"/>
                </a:rPr>
                <a:t>培养造就一代又一代可靠接班人</a:t>
              </a:r>
            </a:p>
          </p:txBody>
        </p:sp>
      </p:grpSp>
    </p:spTree>
    <p:extLst>
      <p:ext uri="{BB962C8B-B14F-4D97-AF65-F5344CB8AC3E}">
        <p14:creationId val="412205064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8"/>
                                        </p:tgtEl>
                                        <p:attrNameLst>
                                          <p:attrName>style.visibility</p:attrName>
                                        </p:attrNameLst>
                                      </p:cBhvr>
                                      <p:to>
                                        <p:strVal val="visible"/>
                                      </p:to>
                                    </p:set>
                                    <p:animEffect filter="wipe(left)" transition="in">
                                      <p:cBhvr>
                                        <p:cTn dur="1200" id="7"/>
                                        <p:tgtEl>
                                          <p:spTgt spid="18"/>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17"/>
                                        </p:tgtEl>
                                        <p:attrNameLst>
                                          <p:attrName>style.visibility</p:attrName>
                                        </p:attrNameLst>
                                      </p:cBhvr>
                                      <p:to>
                                        <p:strVal val="visible"/>
                                      </p:to>
                                    </p:set>
                                    <p:animEffect filter="wipe(left)" transition="in">
                                      <p:cBhvr>
                                        <p:cTn dur="1200" id="10"/>
                                        <p:tgtEl>
                                          <p:spTgt spid="17"/>
                                        </p:tgtEl>
                                      </p:cBhvr>
                                    </p:animEffect>
                                  </p:childTnLst>
                                </p:cTn>
                              </p:par>
                            </p:childTnLst>
                          </p:cTn>
                        </p:par>
                        <p:par>
                          <p:cTn fill="hold" id="11" nodeType="afterGroup">
                            <p:stCondLst>
                              <p:cond delay="1200"/>
                            </p:stCondLst>
                            <p:childTnLst>
                              <p:par>
                                <p:cTn fill="hold" id="12" nodeType="afterEffect" presetClass="entr" presetID="22" presetSubtype="1">
                                  <p:stCondLst>
                                    <p:cond delay="0"/>
                                  </p:stCondLst>
                                  <p:childTnLst>
                                    <p:set>
                                      <p:cBhvr>
                                        <p:cTn dur="1" fill="hold" id="13">
                                          <p:stCondLst>
                                            <p:cond delay="0"/>
                                          </p:stCondLst>
                                        </p:cTn>
                                        <p:tgtEl>
                                          <p:spTgt spid="19"/>
                                        </p:tgtEl>
                                        <p:attrNameLst>
                                          <p:attrName>style.visibility</p:attrName>
                                        </p:attrNameLst>
                                      </p:cBhvr>
                                      <p:to>
                                        <p:strVal val="visible"/>
                                      </p:to>
                                    </p:set>
                                    <p:animEffect filter="wipe(up)" transition="in">
                                      <p:cBhvr>
                                        <p:cTn dur="1000" id="14"/>
                                        <p:tgtEl>
                                          <p:spTgt spid="19"/>
                                        </p:tgtEl>
                                      </p:cBhvr>
                                    </p:animEffect>
                                  </p:childTnLst>
                                </p:cTn>
                              </p:par>
                            </p:childTnLst>
                          </p:cTn>
                        </p:par>
                        <p:par>
                          <p:cTn fill="hold" id="15" nodeType="afterGroup">
                            <p:stCondLst>
                              <p:cond delay="2200"/>
                            </p:stCondLst>
                            <p:childTnLst>
                              <p:par>
                                <p:cTn fill="hold" id="16" nodeType="afterEffect" presetClass="entr" presetID="22" presetSubtype="1">
                                  <p:stCondLst>
                                    <p:cond delay="0"/>
                                  </p:stCondLst>
                                  <p:childTnLst>
                                    <p:set>
                                      <p:cBhvr>
                                        <p:cTn dur="1" fill="hold" id="17">
                                          <p:stCondLst>
                                            <p:cond delay="0"/>
                                          </p:stCondLst>
                                        </p:cTn>
                                        <p:tgtEl>
                                          <p:spTgt spid="23"/>
                                        </p:tgtEl>
                                        <p:attrNameLst>
                                          <p:attrName>style.visibility</p:attrName>
                                        </p:attrNameLst>
                                      </p:cBhvr>
                                      <p:to>
                                        <p:strVal val="visible"/>
                                      </p:to>
                                    </p:set>
                                    <p:animEffect filter="wipe(up)" transition="in">
                                      <p:cBhvr>
                                        <p:cTn dur="1000" id="18"/>
                                        <p:tgtEl>
                                          <p:spTgt spid="23"/>
                                        </p:tgtEl>
                                      </p:cBhvr>
                                    </p:animEffect>
                                  </p:childTnLst>
                                </p:cTn>
                              </p:par>
                            </p:childTnLst>
                          </p:cTn>
                        </p:par>
                        <p:par>
                          <p:cTn fill="hold" id="19" nodeType="afterGroup">
                            <p:stCondLst>
                              <p:cond delay="3200"/>
                            </p:stCondLst>
                            <p:childTnLst>
                              <p:par>
                                <p:cTn fill="hold" id="20" nodeType="afterEffect" presetClass="entr" presetID="22" presetSubtype="1">
                                  <p:stCondLst>
                                    <p:cond delay="0"/>
                                  </p:stCondLst>
                                  <p:childTnLst>
                                    <p:set>
                                      <p:cBhvr>
                                        <p:cTn dur="1" fill="hold" id="21">
                                          <p:stCondLst>
                                            <p:cond delay="0"/>
                                          </p:stCondLst>
                                        </p:cTn>
                                        <p:tgtEl>
                                          <p:spTgt spid="27"/>
                                        </p:tgtEl>
                                        <p:attrNameLst>
                                          <p:attrName>style.visibility</p:attrName>
                                        </p:attrNameLst>
                                      </p:cBhvr>
                                      <p:to>
                                        <p:strVal val="visible"/>
                                      </p:to>
                                    </p:set>
                                    <p:animEffect filter="wipe(up)" transition="in">
                                      <p:cBhvr>
                                        <p:cTn dur="1000" id="22"/>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图片 12">
            <a:extLst>
              <a:ext uri="{FF2B5EF4-FFF2-40B4-BE49-F238E27FC236}">
                <a16:creationId xmlns:a16="http://schemas.microsoft.com/office/drawing/2014/main" id="{93B8F7AC-86A5-4412-9B37-8792B3AF4D8F}"/>
              </a:ext>
            </a:extLst>
          </p:cNvPr>
          <p:cNvPicPr>
            <a:picLocks noChangeAspect="1"/>
          </p:cNvPicPr>
          <p:nvPr/>
        </p:nvPicPr>
        <p:blipFill>
          <a:blip r:embed="rId3">
            <a:extLst>
              <a:ext uri="{28A0092B-C50C-407E-A947-70E740481C1C}">
                <a14:useLocalDpi val="0"/>
              </a:ext>
            </a:extLst>
          </a:blip>
          <a:srcRect r="51649" t="4103"/>
          <a:stretch>
            <a:fillRect/>
          </a:stretch>
        </p:blipFill>
        <p:spPr>
          <a:xfrm>
            <a:off x="-318882" y="-52086"/>
            <a:ext cx="4705109" cy="5267986"/>
          </a:xfrm>
          <a:prstGeom prst="rect">
            <a:avLst/>
          </a:prstGeom>
        </p:spPr>
      </p:pic>
      <p:pic>
        <p:nvPicPr>
          <p:cNvPr id="14" name="图片 13">
            <a:extLst>
              <a:ext uri="{FF2B5EF4-FFF2-40B4-BE49-F238E27FC236}">
                <a16:creationId xmlns:a16="http://schemas.microsoft.com/office/drawing/2014/main" id="{FE13E418-3C61-420F-BC25-7465AB829159}"/>
              </a:ext>
            </a:extLst>
          </p:cNvPr>
          <p:cNvPicPr>
            <a:picLocks noChangeAspect="1"/>
          </p:cNvPicPr>
          <p:nvPr/>
        </p:nvPicPr>
        <p:blipFill>
          <a:blip r:embed="rId4">
            <a:extLst>
              <a:ext uri="{28A0092B-C50C-407E-A947-70E740481C1C}">
                <a14:useLocalDpi val="0"/>
              </a:ext>
            </a:extLst>
          </a:blip>
          <a:srcRect b="69949" l="16900" r="16607" t="18119"/>
          <a:stretch>
            <a:fillRect/>
          </a:stretch>
        </p:blipFill>
        <p:spPr>
          <a:xfrm>
            <a:off x="3028950" y="1787524"/>
            <a:ext cx="6115050" cy="617221"/>
          </a:xfrm>
          <a:prstGeom prst="rect">
            <a:avLst/>
          </a:prstGeom>
        </p:spPr>
      </p:pic>
      <p:sp>
        <p:nvSpPr>
          <p:cNvPr id="15" name="文本框 14">
            <a:extLst>
              <a:ext uri="{FF2B5EF4-FFF2-40B4-BE49-F238E27FC236}">
                <a16:creationId xmlns:a16="http://schemas.microsoft.com/office/drawing/2014/main" id="{BDC40C53-EEEC-41FF-A859-04647898512F}"/>
              </a:ext>
            </a:extLst>
          </p:cNvPr>
          <p:cNvSpPr txBox="1"/>
          <p:nvPr/>
        </p:nvSpPr>
        <p:spPr>
          <a:xfrm>
            <a:off x="3089593" y="2781934"/>
            <a:ext cx="6085205" cy="701040"/>
          </a:xfrm>
          <a:prstGeom prst="rect">
            <a:avLst/>
          </a:prstGeom>
          <a:noFill/>
        </p:spPr>
        <p:txBody>
          <a:bodyPr rtlCol="0" wrap="none">
            <a:spAutoFit/>
          </a:bodyPr>
          <a:lstStyle/>
          <a:p>
            <a:pPr algn="ctr"/>
            <a:r>
              <a:rPr altLang="en-US" b="1" lang="zh-CN" spc="225" sz="4000">
                <a:solidFill>
                  <a:srgbClr val="C00000"/>
                </a:solidFill>
                <a:latin charset="-122" panose="020b0503020204020204" pitchFamily="34" typeface="微软雅黑"/>
                <a:ea charset="-122" panose="020b0503020204020204" pitchFamily="34" typeface="微软雅黑"/>
              </a:rPr>
              <a:t>坚持新时代党的组织路线</a:t>
            </a:r>
          </a:p>
        </p:txBody>
      </p:sp>
      <p:sp>
        <p:nvSpPr>
          <p:cNvPr id="16" name="文本框 15">
            <a:extLst>
              <a:ext uri="{FF2B5EF4-FFF2-40B4-BE49-F238E27FC236}">
                <a16:creationId xmlns:a16="http://schemas.microsoft.com/office/drawing/2014/main" id="{3A320A70-6B8C-4C2A-B7AA-69AC29F68A1A}"/>
              </a:ext>
            </a:extLst>
          </p:cNvPr>
          <p:cNvSpPr txBox="1"/>
          <p:nvPr/>
        </p:nvSpPr>
        <p:spPr>
          <a:xfrm>
            <a:off x="5278755" y="2277918"/>
            <a:ext cx="1706880" cy="548640"/>
          </a:xfrm>
          <a:prstGeom prst="rect">
            <a:avLst/>
          </a:prstGeom>
          <a:noFill/>
        </p:spPr>
        <p:txBody>
          <a:bodyPr rtlCol="0" wrap="none">
            <a:spAutoFit/>
          </a:bodyPr>
          <a:lstStyle/>
          <a:p>
            <a:pPr algn="ctr"/>
            <a:r>
              <a:rPr altLang="en-US" lang="zh-CN" sz="3000">
                <a:solidFill>
                  <a:srgbClr val="C00000"/>
                </a:solidFill>
                <a:latin charset="-122" panose="020b0503020204020204" pitchFamily="34" typeface="微软雅黑"/>
                <a:ea charset="-122" panose="020b0503020204020204" pitchFamily="34" typeface="微软雅黑"/>
              </a:rPr>
              <a:t>第三部分</a:t>
            </a:r>
          </a:p>
        </p:txBody>
      </p:sp>
      <p:pic>
        <p:nvPicPr>
          <p:cNvPr id="17" name="图片 16">
            <a:extLst>
              <a:ext uri="{FF2B5EF4-FFF2-40B4-BE49-F238E27FC236}">
                <a16:creationId xmlns:a16="http://schemas.microsoft.com/office/drawing/2014/main" id="{4B3DC3E8-12C1-448C-8435-1946FFA394B9}"/>
              </a:ext>
            </a:extLst>
          </p:cNvPr>
          <p:cNvPicPr>
            <a:picLocks noChangeAspect="1"/>
          </p:cNvPicPr>
          <p:nvPr/>
        </p:nvPicPr>
        <p:blipFill>
          <a:blip r:embed="rId5">
            <a:extLst>
              <a:ext uri="{28A0092B-C50C-407E-A947-70E740481C1C}">
                <a14:useLocalDpi val="0"/>
              </a:ext>
            </a:extLst>
          </a:blip>
          <a:srcRect b="69949" l="16900" r="54804" t="18119"/>
          <a:stretch>
            <a:fillRect/>
          </a:stretch>
        </p:blipFill>
        <p:spPr>
          <a:xfrm>
            <a:off x="2594610" y="3390256"/>
            <a:ext cx="6564630" cy="617221"/>
          </a:xfrm>
          <a:prstGeom prst="rect">
            <a:avLst/>
          </a:prstGeom>
        </p:spPr>
      </p:pic>
      <p:pic>
        <p:nvPicPr>
          <p:cNvPr id="18" name="图片 17">
            <a:extLst>
              <a:ext uri="{FF2B5EF4-FFF2-40B4-BE49-F238E27FC236}">
                <a16:creationId xmlns:a16="http://schemas.microsoft.com/office/drawing/2014/main" id="{578E8A5D-E3EE-4A7D-AFDF-37C947AF3B34}"/>
              </a:ext>
            </a:extLst>
          </p:cNvPr>
          <p:cNvPicPr>
            <a:picLocks noChangeAspect="1"/>
          </p:cNvPicPr>
          <p:nvPr/>
        </p:nvPicPr>
        <p:blipFill>
          <a:blip r:embed="rId6">
            <a:extLst>
              <a:ext uri="{28A0092B-C50C-407E-A947-70E740481C1C}">
                <a14:useLocalDpi val="0"/>
              </a:ext>
            </a:extLst>
          </a:blip>
          <a:srcRect b="12529" l="7185" r="71262" t="57791"/>
          <a:stretch>
            <a:fillRect/>
          </a:stretch>
        </p:blipFill>
        <p:spPr>
          <a:xfrm flipH="1">
            <a:off x="7213921" y="330200"/>
            <a:ext cx="1930079" cy="1494974"/>
          </a:xfrm>
          <a:prstGeom prst="rect">
            <a:avLst/>
          </a:prstGeom>
        </p:spPr>
      </p:pic>
      <p:pic>
        <p:nvPicPr>
          <p:cNvPr id="19" name="图片 18">
            <a:extLst>
              <a:ext uri="{FF2B5EF4-FFF2-40B4-BE49-F238E27FC236}">
                <a16:creationId xmlns:a16="http://schemas.microsoft.com/office/drawing/2014/main" id="{6D66F0E7-8331-43E9-98DA-D59DB9DDBEC5}"/>
              </a:ext>
            </a:extLst>
          </p:cNvPr>
          <p:cNvPicPr>
            <a:picLocks noChangeAspect="1"/>
          </p:cNvPicPr>
          <p:nvPr/>
        </p:nvPicPr>
        <p:blipFill>
          <a:blip r:embed="rId7">
            <a:extLst>
              <a:ext uri="{28A0092B-C50C-407E-A947-70E740481C1C}">
                <a14:useLocalDpi val="0"/>
              </a:ext>
            </a:extLst>
          </a:blip>
          <a:srcRect b="80667" l="44503" r="42498"/>
          <a:stretch>
            <a:fillRect/>
          </a:stretch>
        </p:blipFill>
        <p:spPr>
          <a:xfrm>
            <a:off x="5537835" y="904231"/>
            <a:ext cx="1188720" cy="994410"/>
          </a:xfrm>
          <a:prstGeom prst="rect">
            <a:avLst/>
          </a:prstGeom>
        </p:spPr>
      </p:pic>
    </p:spTree>
    <p:extLst>
      <p:ext uri="{BB962C8B-B14F-4D97-AF65-F5344CB8AC3E}">
        <p14:creationId val="42958856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15"/>
                                        </p:tgtEl>
                                        <p:attrNameLst>
                                          <p:attrName>style.visibility</p:attrName>
                                        </p:attrNameLst>
                                      </p:cBhvr>
                                      <p:to>
                                        <p:strVal val="visible"/>
                                      </p:to>
                                    </p:set>
                                    <p:animEffect filter="wipe(down)" transition="in">
                                      <p:cBhvr>
                                        <p:cTn dur="500" id="1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如何坚持新时代党的组织路线</a:t>
            </a:r>
          </a:p>
        </p:txBody>
      </p:sp>
      <p:sp>
        <p:nvSpPr>
          <p:cNvPr id="6" name="ïšlîḋê">
            <a:extLst>
              <a:ext uri="{FF2B5EF4-FFF2-40B4-BE49-F238E27FC236}">
                <a16:creationId xmlns:a16="http://schemas.microsoft.com/office/drawing/2014/main" id="{E3C51C9C-1176-4121-BA41-75675056AB4E}"/>
              </a:ext>
            </a:extLst>
          </p:cNvPr>
          <p:cNvSpPr/>
          <p:nvPr/>
        </p:nvSpPr>
        <p:spPr>
          <a:xfrm>
            <a:off x="555783" y="1415332"/>
            <a:ext cx="883842" cy="882723"/>
          </a:xfrm>
          <a:prstGeom prst="diamond">
            <a:avLst/>
          </a:prstGeom>
          <a:gradFill>
            <a:gsLst>
              <a:gs pos="0">
                <a:srgbClr val="FF3302"/>
              </a:gs>
              <a:gs pos="100000">
                <a:srgbClr val="CB0800"/>
              </a:gs>
            </a:gsLst>
            <a:lin ang="5400000" scaled="1"/>
          </a:gradFill>
          <a:ln algn="ctr" cap="flat" cmpd="sng" w="12700">
            <a:noFill/>
            <a:prstDash val="solid"/>
            <a:miter lim="800000"/>
          </a:ln>
          <a:effectLst/>
        </p:spPr>
        <p:txBody>
          <a:bodyPr anchor="ctr" bIns="0" lIns="0" rIns="0" tIns="0"/>
          <a:lstStyle/>
          <a:p>
            <a:pPr algn="ctr" defTabSz="913628">
              <a:defRPr/>
            </a:pPr>
            <a:r>
              <a:rPr altLang="zh-CN" b="1" kern="0" lang="en-US" sz="2400">
                <a:solidFill>
                  <a:prstClr val="white"/>
                </a:solidFill>
                <a:latin charset="0" panose="020b0502020202020204" pitchFamily="34" typeface="Century Gothic"/>
              </a:rPr>
              <a:t>01</a:t>
            </a:r>
          </a:p>
        </p:txBody>
      </p:sp>
      <p:sp>
        <p:nvSpPr>
          <p:cNvPr id="9" name="ïṡľiḍé">
            <a:extLst>
              <a:ext uri="{FF2B5EF4-FFF2-40B4-BE49-F238E27FC236}">
                <a16:creationId xmlns:a16="http://schemas.microsoft.com/office/drawing/2014/main" id="{C8035B53-7CC4-4A1D-94D2-C3B752A904D8}"/>
              </a:ext>
            </a:extLst>
          </p:cNvPr>
          <p:cNvSpPr/>
          <p:nvPr/>
        </p:nvSpPr>
        <p:spPr>
          <a:xfrm>
            <a:off x="555783" y="3717361"/>
            <a:ext cx="883842" cy="882723"/>
          </a:xfrm>
          <a:prstGeom prst="diamond">
            <a:avLst/>
          </a:prstGeom>
          <a:gradFill>
            <a:gsLst>
              <a:gs pos="0">
                <a:srgbClr val="FF3302"/>
              </a:gs>
              <a:gs pos="100000">
                <a:srgbClr val="CB0800"/>
              </a:gs>
            </a:gsLst>
            <a:lin ang="5400000" scaled="1"/>
          </a:gradFill>
          <a:ln algn="ctr" cap="flat" cmpd="sng" w="12700">
            <a:noFill/>
            <a:prstDash val="solid"/>
            <a:miter lim="800000"/>
          </a:ln>
          <a:effectLst/>
        </p:spPr>
        <p:txBody>
          <a:bodyPr anchor="ctr" bIns="0" lIns="0" rIns="0" tIns="0"/>
          <a:lstStyle/>
          <a:p>
            <a:pPr algn="ctr" defTabSz="913628">
              <a:defRPr/>
            </a:pPr>
            <a:r>
              <a:rPr altLang="zh-CN" b="1" kern="0" lang="en-US" sz="2400">
                <a:solidFill>
                  <a:prstClr val="white"/>
                </a:solidFill>
                <a:latin charset="0" panose="020b0502020202020204" pitchFamily="34" typeface="Century Gothic"/>
              </a:rPr>
              <a:t>03</a:t>
            </a:r>
          </a:p>
        </p:txBody>
      </p:sp>
      <p:sp>
        <p:nvSpPr>
          <p:cNvPr id="10" name="TextBox 43">
            <a:extLst>
              <a:ext uri="{FF2B5EF4-FFF2-40B4-BE49-F238E27FC236}">
                <a16:creationId xmlns:a16="http://schemas.microsoft.com/office/drawing/2014/main" id="{B3AF02A7-57F8-4764-9F0F-8758F64E6E53}"/>
              </a:ext>
            </a:extLst>
          </p:cNvPr>
          <p:cNvSpPr txBox="1"/>
          <p:nvPr/>
        </p:nvSpPr>
        <p:spPr>
          <a:xfrm>
            <a:off x="1686131" y="1545679"/>
            <a:ext cx="6009271" cy="701040"/>
          </a:xfrm>
          <a:prstGeom prst="rect">
            <a:avLst/>
          </a:prstGeom>
          <a:noFill/>
        </p:spPr>
        <p:txBody>
          <a:bodyPr rtlCol="0" wrap="square">
            <a:spAutoFit/>
          </a:bodyPr>
          <a:lstStyle/>
          <a:p>
            <a:pPr defTabSz="914400" fontAlgn="base">
              <a:spcBef>
                <a:spcPct val="0"/>
              </a:spcBef>
              <a:spcAft>
                <a:spcPct val="0"/>
              </a:spcAft>
              <a:defRPr/>
            </a:pPr>
            <a:r>
              <a:rPr altLang="en-US" b="1" kern="0" lang="zh-CN" sz="2000">
                <a:gradFill>
                  <a:gsLst>
                    <a:gs pos="0">
                      <a:srgbClr val="E81B18"/>
                    </a:gs>
                    <a:gs pos="100000">
                      <a:srgbClr val="F82B26"/>
                    </a:gs>
                  </a:gsLst>
                  <a:lin ang="3600000" scaled="0"/>
                </a:gradFill>
                <a:latin charset="-122" panose="020b0503020204020204" pitchFamily="34" typeface="微软雅黑"/>
                <a:ea typeface="微软雅黑"/>
                <a:cs charset="0" panose="020b0503030202020304" pitchFamily="34" typeface="Clear Sans"/>
              </a:rPr>
              <a:t>正确的政治路线要靠正确的组织路线来保证。我们党一路走来，始终坚持组织路线服务政治路线。</a:t>
            </a:r>
          </a:p>
        </p:txBody>
      </p:sp>
      <p:sp>
        <p:nvSpPr>
          <p:cNvPr id="11" name="TextBox 43">
            <a:extLst>
              <a:ext uri="{FF2B5EF4-FFF2-40B4-BE49-F238E27FC236}">
                <a16:creationId xmlns:a16="http://schemas.microsoft.com/office/drawing/2014/main" id="{1F433CBF-5D91-4ADA-9801-46BF49DAD9C2}"/>
              </a:ext>
            </a:extLst>
          </p:cNvPr>
          <p:cNvSpPr txBox="1"/>
          <p:nvPr/>
        </p:nvSpPr>
        <p:spPr>
          <a:xfrm>
            <a:off x="1619466" y="2668129"/>
            <a:ext cx="6009271" cy="701040"/>
          </a:xfrm>
          <a:prstGeom prst="rect">
            <a:avLst/>
          </a:prstGeom>
          <a:noFill/>
        </p:spPr>
        <p:txBody>
          <a:bodyPr rtlCol="0" wrap="square">
            <a:spAutoFit/>
          </a:bodyPr>
          <a:lstStyle/>
          <a:p>
            <a:pPr defTabSz="914400" fontAlgn="base">
              <a:spcBef>
                <a:spcPct val="0"/>
              </a:spcBef>
              <a:spcAft>
                <a:spcPct val="0"/>
              </a:spcAft>
              <a:defRPr/>
            </a:pPr>
            <a:r>
              <a:rPr altLang="en-US" b="1" kern="0" lang="zh-CN" sz="2000">
                <a:gradFill>
                  <a:gsLst>
                    <a:gs pos="0">
                      <a:srgbClr val="E81B18"/>
                    </a:gs>
                    <a:gs pos="100000">
                      <a:srgbClr val="F82B26"/>
                    </a:gs>
                  </a:gsLst>
                  <a:lin ang="3600000" scaled="0"/>
                </a:gradFill>
                <a:latin charset="-122" panose="020b0503020204020204" pitchFamily="34" typeface="微软雅黑"/>
                <a:ea typeface="微软雅黑"/>
                <a:cs charset="0" panose="020b0503030202020304" pitchFamily="34" typeface="Clear Sans"/>
              </a:rPr>
              <a:t>坚持新时代党的组织路线，首要的是坚持和加强党的全面领导，坚持党中央权威和集中统一领导</a:t>
            </a:r>
          </a:p>
        </p:txBody>
      </p:sp>
      <p:sp>
        <p:nvSpPr>
          <p:cNvPr id="12" name="TextBox 43">
            <a:extLst>
              <a:ext uri="{FF2B5EF4-FFF2-40B4-BE49-F238E27FC236}">
                <a16:creationId xmlns:a16="http://schemas.microsoft.com/office/drawing/2014/main" id="{1DE901E4-4F3C-4D27-B836-54C89623681E}"/>
              </a:ext>
            </a:extLst>
          </p:cNvPr>
          <p:cNvSpPr txBox="1"/>
          <p:nvPr/>
        </p:nvSpPr>
        <p:spPr>
          <a:xfrm>
            <a:off x="1733046" y="3840423"/>
            <a:ext cx="6009271" cy="701040"/>
          </a:xfrm>
          <a:prstGeom prst="rect">
            <a:avLst/>
          </a:prstGeom>
          <a:noFill/>
        </p:spPr>
        <p:txBody>
          <a:bodyPr rtlCol="0" wrap="square">
            <a:spAutoFit/>
          </a:bodyPr>
          <a:lstStyle/>
          <a:p>
            <a:pPr defTabSz="914400" fontAlgn="base">
              <a:spcBef>
                <a:spcPct val="0"/>
              </a:spcBef>
              <a:spcAft>
                <a:spcPct val="0"/>
              </a:spcAft>
              <a:defRPr/>
            </a:pPr>
            <a:r>
              <a:rPr altLang="en-US" b="1" kern="0" lang="zh-CN" sz="2000">
                <a:gradFill>
                  <a:gsLst>
                    <a:gs pos="0">
                      <a:srgbClr val="E81B18"/>
                    </a:gs>
                    <a:gs pos="100000">
                      <a:srgbClr val="F82B26"/>
                    </a:gs>
                  </a:gsLst>
                  <a:lin ang="3600000" scaled="0"/>
                </a:gradFill>
                <a:latin charset="-122" panose="020b0503020204020204" pitchFamily="34" typeface="微软雅黑"/>
                <a:ea typeface="微软雅黑"/>
                <a:cs charset="0" panose="020b0503030202020304" pitchFamily="34" typeface="Clear Sans"/>
              </a:rPr>
              <a:t>坚持新时代党的组织路线，各级党组织和组织部门要切实担负起责任</a:t>
            </a:r>
          </a:p>
        </p:txBody>
      </p:sp>
      <p:sp>
        <p:nvSpPr>
          <p:cNvPr id="13" name="圆角矩形 3">
            <a:extLst>
              <a:ext uri="{FF2B5EF4-FFF2-40B4-BE49-F238E27FC236}">
                <a16:creationId xmlns:a16="http://schemas.microsoft.com/office/drawing/2014/main" id="{4990607E-2F21-4DB5-A03D-FD565913A415}"/>
              </a:ext>
            </a:extLst>
          </p:cNvPr>
          <p:cNvSpPr/>
          <p:nvPr/>
        </p:nvSpPr>
        <p:spPr>
          <a:xfrm>
            <a:off x="1668644" y="1521827"/>
            <a:ext cx="5960093" cy="76015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14" name="圆角矩形 36">
            <a:extLst>
              <a:ext uri="{FF2B5EF4-FFF2-40B4-BE49-F238E27FC236}">
                <a16:creationId xmlns:a16="http://schemas.microsoft.com/office/drawing/2014/main" id="{D7D810DE-E4F4-4DCC-B948-A9DBC9610E6F}"/>
              </a:ext>
            </a:extLst>
          </p:cNvPr>
          <p:cNvSpPr/>
          <p:nvPr/>
        </p:nvSpPr>
        <p:spPr>
          <a:xfrm>
            <a:off x="1668644" y="2642439"/>
            <a:ext cx="5960093" cy="76015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15" name="圆角矩形 37">
            <a:extLst>
              <a:ext uri="{FF2B5EF4-FFF2-40B4-BE49-F238E27FC236}">
                <a16:creationId xmlns:a16="http://schemas.microsoft.com/office/drawing/2014/main" id="{87112F3C-B0B0-44BF-9FF6-11BCC70D8D2B}"/>
              </a:ext>
            </a:extLst>
          </p:cNvPr>
          <p:cNvSpPr/>
          <p:nvPr/>
        </p:nvSpPr>
        <p:spPr>
          <a:xfrm>
            <a:off x="1668644" y="3802835"/>
            <a:ext cx="5960093" cy="76015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pic>
        <p:nvPicPr>
          <p:cNvPr id="16" name="图片 15">
            <a:extLst>
              <a:ext uri="{FF2B5EF4-FFF2-40B4-BE49-F238E27FC236}">
                <a16:creationId xmlns:a16="http://schemas.microsoft.com/office/drawing/2014/main" id="{1A74ADAF-2A1C-4E9F-A011-6C6B365F7E18}"/>
              </a:ext>
            </a:extLst>
          </p:cNvPr>
          <p:cNvPicPr>
            <a:picLocks noChangeAspect="1"/>
          </p:cNvPicPr>
          <p:nvPr/>
        </p:nvPicPr>
        <p:blipFill>
          <a:blip r:embed="rId3">
            <a:extLst>
              <a:ext uri="{28A0092B-C50C-407E-A947-70E740481C1C}">
                <a14:useLocalDpi val="0"/>
              </a:ext>
            </a:extLst>
          </a:blip>
          <a:stretch>
            <a:fillRect/>
          </a:stretch>
        </p:blipFill>
        <p:spPr>
          <a:xfrm>
            <a:off x="7008169" y="1844703"/>
            <a:ext cx="2135831" cy="3298797"/>
          </a:xfrm>
          <a:prstGeom prst="rect">
            <a:avLst/>
          </a:prstGeom>
        </p:spPr>
      </p:pic>
      <p:sp>
        <p:nvSpPr>
          <p:cNvPr id="17" name="ïṥļîdê">
            <a:extLst>
              <a:ext uri="{FF2B5EF4-FFF2-40B4-BE49-F238E27FC236}">
                <a16:creationId xmlns:a16="http://schemas.microsoft.com/office/drawing/2014/main" id="{6013CF73-C70C-41BD-8EB8-D552844B317B}"/>
              </a:ext>
            </a:extLst>
          </p:cNvPr>
          <p:cNvSpPr/>
          <p:nvPr/>
        </p:nvSpPr>
        <p:spPr>
          <a:xfrm>
            <a:off x="547796" y="2584808"/>
            <a:ext cx="883842" cy="882723"/>
          </a:xfrm>
          <a:prstGeom prst="diamond">
            <a:avLst/>
          </a:prstGeom>
          <a:gradFill>
            <a:gsLst>
              <a:gs pos="0">
                <a:srgbClr val="FF3302"/>
              </a:gs>
              <a:gs pos="100000">
                <a:srgbClr val="CB0800"/>
              </a:gs>
            </a:gsLst>
            <a:lin ang="5400000" scaled="1"/>
          </a:gradFill>
          <a:ln algn="ctr" cap="flat" cmpd="sng" w="12700">
            <a:noFill/>
            <a:prstDash val="solid"/>
            <a:miter lim="800000"/>
          </a:ln>
          <a:effectLst/>
        </p:spPr>
        <p:txBody>
          <a:bodyPr anchor="ctr" bIns="0" lIns="0" rIns="0" tIns="0"/>
          <a:lstStyle/>
          <a:p>
            <a:pPr algn="ctr" defTabSz="913628">
              <a:defRPr/>
            </a:pPr>
            <a:r>
              <a:rPr altLang="zh-CN" b="1" kern="0" lang="en-US" sz="2400">
                <a:solidFill>
                  <a:prstClr val="white"/>
                </a:solidFill>
                <a:latin charset="0" panose="020b0502020202020204" pitchFamily="34" typeface="Century Gothic"/>
              </a:rPr>
              <a:t>02</a:t>
            </a:r>
          </a:p>
        </p:txBody>
      </p:sp>
    </p:spTree>
    <p:extLst>
      <p:ext uri="{BB962C8B-B14F-4D97-AF65-F5344CB8AC3E}">
        <p14:creationId val="247312384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3"/>
                                        </p:tgtEl>
                                        <p:attrNameLst>
                                          <p:attrName>style.visibility</p:attrName>
                                        </p:attrNameLst>
                                      </p:cBhvr>
                                      <p:to>
                                        <p:strVal val="visible"/>
                                      </p:to>
                                    </p:set>
                                    <p:animEffect filter="fade" transition="in">
                                      <p:cBhvr>
                                        <p:cTn dur="500" id="11"/>
                                        <p:tgtEl>
                                          <p:spTgt spid="13"/>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10"/>
                                        </p:tgtEl>
                                        <p:attrNameLst>
                                          <p:attrName>style.visibility</p:attrName>
                                        </p:attrNameLst>
                                      </p:cBhvr>
                                      <p:to>
                                        <p:strVal val="visible"/>
                                      </p:to>
                                    </p:set>
                                    <p:animEffect filter="wipe(left)" transition="in">
                                      <p:cBhvr>
                                        <p:cTn dur="500" id="15"/>
                                        <p:tgtEl>
                                          <p:spTgt spid="10"/>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4"/>
                                        </p:tgtEl>
                                        <p:attrNameLst>
                                          <p:attrName>style.visibility</p:attrName>
                                        </p:attrNameLst>
                                      </p:cBhvr>
                                      <p:to>
                                        <p:strVal val="visible"/>
                                      </p:to>
                                    </p:set>
                                    <p:animEffect filter="fade" transition="in">
                                      <p:cBhvr>
                                        <p:cTn dur="500" id="19"/>
                                        <p:tgtEl>
                                          <p:spTgt spid="14"/>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11"/>
                                        </p:tgtEl>
                                        <p:attrNameLst>
                                          <p:attrName>style.visibility</p:attrName>
                                        </p:attrNameLst>
                                      </p:cBhvr>
                                      <p:to>
                                        <p:strVal val="visible"/>
                                      </p:to>
                                    </p:set>
                                    <p:animEffect filter="wipe(left)" transition="in">
                                      <p:cBhvr>
                                        <p:cTn dur="500" id="23"/>
                                        <p:tgtEl>
                                          <p:spTgt spid="11"/>
                                        </p:tgtEl>
                                      </p:cBhvr>
                                    </p:animEffect>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15"/>
                                        </p:tgtEl>
                                        <p:attrNameLst>
                                          <p:attrName>style.visibility</p:attrName>
                                        </p:attrNameLst>
                                      </p:cBhvr>
                                      <p:to>
                                        <p:strVal val="visible"/>
                                      </p:to>
                                    </p:set>
                                    <p:animEffect filter="fade" transition="in">
                                      <p:cBhvr>
                                        <p:cTn dur="500" id="27"/>
                                        <p:tgtEl>
                                          <p:spTgt spid="15"/>
                                        </p:tgtEl>
                                      </p:cBhvr>
                                    </p:animEffect>
                                  </p:childTnLst>
                                </p:cTn>
                              </p:par>
                            </p:childTnLst>
                          </p:cTn>
                        </p:par>
                        <p:par>
                          <p:cTn fill="hold" id="28" nodeType="afterGroup">
                            <p:stCondLst>
                              <p:cond delay="3000"/>
                            </p:stCondLst>
                            <p:childTnLst>
                              <p:par>
                                <p:cTn fill="hold" grpId="0" id="29" nodeType="afterEffect" presetClass="entr" presetID="22" presetSubtype="8">
                                  <p:stCondLst>
                                    <p:cond delay="0"/>
                                  </p:stCondLst>
                                  <p:childTnLst>
                                    <p:set>
                                      <p:cBhvr>
                                        <p:cTn dur="1" fill="hold" id="30">
                                          <p:stCondLst>
                                            <p:cond delay="0"/>
                                          </p:stCondLst>
                                        </p:cTn>
                                        <p:tgtEl>
                                          <p:spTgt spid="12"/>
                                        </p:tgtEl>
                                        <p:attrNameLst>
                                          <p:attrName>style.visibility</p:attrName>
                                        </p:attrNameLst>
                                      </p:cBhvr>
                                      <p:to>
                                        <p:strVal val="visible"/>
                                      </p:to>
                                    </p:set>
                                    <p:animEffect filter="wipe(left)" transition="in">
                                      <p:cBhvr>
                                        <p:cTn dur="500" id="31"/>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坚持组织路线服务政治路线</a:t>
            </a:r>
          </a:p>
        </p:txBody>
      </p:sp>
      <p:sp>
        <p:nvSpPr>
          <p:cNvPr id="4" name="矩形 3">
            <a:extLst>
              <a:ext uri="{FF2B5EF4-FFF2-40B4-BE49-F238E27FC236}">
                <a16:creationId xmlns:a16="http://schemas.microsoft.com/office/drawing/2014/main" id="{BBBE9912-FFE3-4E22-977D-CDDE7DA50E76}"/>
              </a:ext>
            </a:extLst>
          </p:cNvPr>
          <p:cNvSpPr/>
          <p:nvPr/>
        </p:nvSpPr>
        <p:spPr>
          <a:xfrm>
            <a:off x="587151" y="1552576"/>
            <a:ext cx="1616149" cy="1168704"/>
          </a:xfrm>
          <a:prstGeom prst="rect">
            <a:avLst/>
          </a:prstGeom>
          <a:gradFill>
            <a:gsLst>
              <a:gs pos="0">
                <a:srgbClr val="FF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prstClr val="white"/>
                </a:solidFill>
                <a:latin charset="-122" panose="020b0503020204020204" pitchFamily="34" typeface="微软雅黑"/>
                <a:ea charset="-122" panose="020b0503020204020204" pitchFamily="34" typeface="微软雅黑"/>
              </a:rPr>
              <a:t>历史发展</a:t>
            </a:r>
          </a:p>
        </p:txBody>
      </p:sp>
      <p:sp>
        <p:nvSpPr>
          <p:cNvPr id="5" name="矩形 4">
            <a:extLst>
              <a:ext uri="{FF2B5EF4-FFF2-40B4-BE49-F238E27FC236}">
                <a16:creationId xmlns:a16="http://schemas.microsoft.com/office/drawing/2014/main" id="{BD4C35FF-EA0C-4D8D-B524-4B39B9A46974}"/>
              </a:ext>
            </a:extLst>
          </p:cNvPr>
          <p:cNvSpPr/>
          <p:nvPr/>
        </p:nvSpPr>
        <p:spPr>
          <a:xfrm>
            <a:off x="2240482" y="1552576"/>
            <a:ext cx="6482136" cy="11687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6" name="Rectangle 43">
            <a:extLst>
              <a:ext uri="{FF2B5EF4-FFF2-40B4-BE49-F238E27FC236}">
                <a16:creationId xmlns:a16="http://schemas.microsoft.com/office/drawing/2014/main" id="{65CD4415-C66B-4CEE-BC56-9CCB1C185C42}"/>
              </a:ext>
            </a:extLst>
          </p:cNvPr>
          <p:cNvSpPr/>
          <p:nvPr/>
        </p:nvSpPr>
        <p:spPr>
          <a:xfrm>
            <a:off x="2400171" y="1766103"/>
            <a:ext cx="6162757" cy="794480"/>
          </a:xfrm>
          <a:prstGeom prst="rect">
            <a:avLst/>
          </a:prstGeom>
        </p:spPr>
        <p:txBody>
          <a:bodyPr bIns="0" lIns="0" rIns="0" tIns="0" wrap="square">
            <a:noAutofit/>
          </a:bodyPr>
          <a:lstStyle/>
          <a:p>
            <a:pPr>
              <a:lnSpc>
                <a:spcPct val="150000"/>
              </a:lnSpc>
              <a:defRPr/>
            </a:pPr>
            <a:r>
              <a:rPr altLang="en-US" lang="zh-CN" sz="8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从党的一大党纲规定党的组织建设的原则，到党的六大明确提出“组织路线”的概念，从1938年毛泽东同志指出“政治路线确定之后，干部就是决定的因素”，并提出“才德兼备”的干部标准和“任人唯贤”的干部路线，到新中国成立后我们党强调各行各业干部要又红又专，从改革开放初期邓小平同志提出干部队伍革命化、年轻化、知识化、专业化的方针，到党的十八大后习近平总书记对党的建设和组织工作提出一系列新理念新思想新战略，我们党在加强党的建设、推进事业发展的壮阔历史进程中，不断深化对党的组织路线的认识。</a:t>
            </a:r>
          </a:p>
        </p:txBody>
      </p:sp>
      <p:sp>
        <p:nvSpPr>
          <p:cNvPr id="7" name="矩形 6">
            <a:extLst>
              <a:ext uri="{FF2B5EF4-FFF2-40B4-BE49-F238E27FC236}">
                <a16:creationId xmlns:a16="http://schemas.microsoft.com/office/drawing/2014/main" id="{9D5F6E5A-7B83-4C41-810D-25A602752A46}"/>
              </a:ext>
            </a:extLst>
          </p:cNvPr>
          <p:cNvSpPr/>
          <p:nvPr/>
        </p:nvSpPr>
        <p:spPr>
          <a:xfrm>
            <a:off x="587151" y="2918776"/>
            <a:ext cx="1616149" cy="1424623"/>
          </a:xfrm>
          <a:prstGeom prst="rect">
            <a:avLst/>
          </a:prstGeom>
          <a:gradFill>
            <a:gsLst>
              <a:gs pos="0">
                <a:srgbClr val="FF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prstClr val="white"/>
                </a:solidFill>
                <a:latin charset="-122" panose="020b0503020204020204" pitchFamily="34" typeface="微软雅黑"/>
                <a:ea charset="-122" panose="020b0503020204020204" pitchFamily="34" typeface="微软雅黑"/>
              </a:rPr>
              <a:t>时代要求</a:t>
            </a:r>
          </a:p>
        </p:txBody>
      </p:sp>
      <p:sp>
        <p:nvSpPr>
          <p:cNvPr id="8" name="矩形 7">
            <a:extLst>
              <a:ext uri="{FF2B5EF4-FFF2-40B4-BE49-F238E27FC236}">
                <a16:creationId xmlns:a16="http://schemas.microsoft.com/office/drawing/2014/main" id="{AD2030E4-E0F8-4FD0-9195-95EC0481E955}"/>
              </a:ext>
            </a:extLst>
          </p:cNvPr>
          <p:cNvSpPr/>
          <p:nvPr/>
        </p:nvSpPr>
        <p:spPr>
          <a:xfrm>
            <a:off x="2240482" y="2918776"/>
            <a:ext cx="6482136" cy="14246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9" name="Rectangle 43">
            <a:extLst>
              <a:ext uri="{FF2B5EF4-FFF2-40B4-BE49-F238E27FC236}">
                <a16:creationId xmlns:a16="http://schemas.microsoft.com/office/drawing/2014/main" id="{BB2C3D2A-9ADF-4097-B256-DD055AF6FA2B}"/>
              </a:ext>
            </a:extLst>
          </p:cNvPr>
          <p:cNvSpPr/>
          <p:nvPr/>
        </p:nvSpPr>
        <p:spPr>
          <a:xfrm>
            <a:off x="2400171" y="3124828"/>
            <a:ext cx="6162757" cy="1012518"/>
          </a:xfrm>
          <a:prstGeom prst="rect">
            <a:avLst/>
          </a:prstGeom>
        </p:spPr>
        <p:txBody>
          <a:bodyPr bIns="0" lIns="0" rIns="0" tIns="0" wrap="square">
            <a:noAutofit/>
          </a:bodyPr>
          <a:lstStyle/>
          <a:p>
            <a:pPr>
              <a:lnSpc>
                <a:spcPct val="150000"/>
              </a:lnSpc>
              <a:defRPr/>
            </a:pPr>
            <a:r>
              <a:rPr altLang="en-US" lang="zh-CN" sz="105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把新时代坚持和发展中国特色社会主义这场伟大社会革命进行好，我们党必须勇于进行伟大自我革命，把党建设得更加坚强有力，充分发挥党的组织优势，激发全党的奋斗精神，以更好的状态、更实的作风团结带领人民群众不懈奋斗。级党组织和组织部门要深刻领会新时代党的组织路线的科学内涵和实践要求，把新时代党的组织路线贯彻落实到推进党的建设新的伟大工程、推动全面从严治党向纵深发展的实践中。</a:t>
            </a:r>
          </a:p>
        </p:txBody>
      </p:sp>
    </p:spTree>
    <p:extLst>
      <p:ext uri="{BB962C8B-B14F-4D97-AF65-F5344CB8AC3E}">
        <p14:creationId val="143696375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49"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 calcmode="lin" valueType="num">
                                      <p:cBhvr>
                                        <p:cTn dur="500" fill="hold" id="9"/>
                                        <p:tgtEl>
                                          <p:spTgt spid="4"/>
                                        </p:tgtEl>
                                        <p:attrNameLst>
                                          <p:attrName>style.rotation</p:attrName>
                                        </p:attrNameLst>
                                      </p:cBhvr>
                                      <p:tavLst>
                                        <p:tav tm="0">
                                          <p:val>
                                            <p:fltVal val="360"/>
                                          </p:val>
                                        </p:tav>
                                        <p:tav tm="100000">
                                          <p:val>
                                            <p:fltVal val="0"/>
                                          </p:val>
                                        </p:tav>
                                      </p:tavLst>
                                    </p:anim>
                                    <p:animEffect filter="fade" transition="in">
                                      <p:cBhvr>
                                        <p:cTn dur="500" id="10"/>
                                        <p:tgtEl>
                                          <p:spTgt spid="4"/>
                                        </p:tgtEl>
                                      </p:cBhvr>
                                    </p:animEffect>
                                  </p:childTnLst>
                                </p:cTn>
                              </p:par>
                            </p:childTnLst>
                          </p:cTn>
                        </p:par>
                        <p:par>
                          <p:cTn fill="hold" id="11" nodeType="afterGroup">
                            <p:stCondLst>
                              <p:cond delay="500"/>
                            </p:stCondLst>
                            <p:childTnLst>
                              <p:par>
                                <p:cTn fill="hold" grpId="0" id="12" nodeType="afterEffect" presetClass="entr" presetID="10" presetSubtype="0">
                                  <p:stCondLst>
                                    <p:cond delay="0"/>
                                  </p:stCondLst>
                                  <p:childTnLst>
                                    <p:set>
                                      <p:cBhvr>
                                        <p:cTn dur="1" fill="hold" id="13">
                                          <p:stCondLst>
                                            <p:cond delay="0"/>
                                          </p:stCondLst>
                                        </p:cTn>
                                        <p:tgtEl>
                                          <p:spTgt spid="5"/>
                                        </p:tgtEl>
                                        <p:attrNameLst>
                                          <p:attrName>style.visibility</p:attrName>
                                        </p:attrNameLst>
                                      </p:cBhvr>
                                      <p:to>
                                        <p:strVal val="visible"/>
                                      </p:to>
                                    </p:set>
                                    <p:animEffect filter="fade" transition="in">
                                      <p:cBhvr>
                                        <p:cTn dur="500" id="14"/>
                                        <p:tgtEl>
                                          <p:spTgt spid="5"/>
                                        </p:tgtEl>
                                      </p:cBhvr>
                                    </p:animEffect>
                                  </p:childTnLst>
                                </p:cTn>
                              </p:par>
                            </p:childTnLst>
                          </p:cTn>
                        </p:par>
                        <p:par>
                          <p:cTn fill="hold" id="15" nodeType="afterGroup">
                            <p:stCondLst>
                              <p:cond delay="1000"/>
                            </p:stCondLst>
                            <p:childTnLst>
                              <p:par>
                                <p:cTn fill="hold" grpId="0" id="16" nodeType="afterEffect" presetClass="entr" presetID="22" presetSubtype="1">
                                  <p:stCondLst>
                                    <p:cond delay="0"/>
                                  </p:stCondLst>
                                  <p:childTnLst>
                                    <p:set>
                                      <p:cBhvr>
                                        <p:cTn dur="1" fill="hold" id="17">
                                          <p:stCondLst>
                                            <p:cond delay="0"/>
                                          </p:stCondLst>
                                        </p:cTn>
                                        <p:tgtEl>
                                          <p:spTgt spid="6"/>
                                        </p:tgtEl>
                                        <p:attrNameLst>
                                          <p:attrName>style.visibility</p:attrName>
                                        </p:attrNameLst>
                                      </p:cBhvr>
                                      <p:to>
                                        <p:strVal val="visible"/>
                                      </p:to>
                                    </p:set>
                                    <p:animEffect filter="wipe(up)" transition="in">
                                      <p:cBhvr>
                                        <p:cTn dur="1500" id="18"/>
                                        <p:tgtEl>
                                          <p:spTgt spid="6"/>
                                        </p:tgtEl>
                                      </p:cBhvr>
                                    </p:animEffect>
                                  </p:childTnLst>
                                </p:cTn>
                              </p:par>
                            </p:childTnLst>
                          </p:cTn>
                        </p:par>
                        <p:par>
                          <p:cTn fill="hold" id="19" nodeType="afterGroup">
                            <p:stCondLst>
                              <p:cond delay="2500"/>
                            </p:stCondLst>
                            <p:childTnLst>
                              <p:par>
                                <p:cTn decel="100000" fill="hold" grpId="0" id="20" nodeType="afterEffect" presetClass="entr" presetID="49" presetSubtype="0">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anim calcmode="lin" valueType="num">
                                      <p:cBhvr>
                                        <p:cTn dur="500" fill="hold" id="24"/>
                                        <p:tgtEl>
                                          <p:spTgt spid="7"/>
                                        </p:tgtEl>
                                        <p:attrNameLst>
                                          <p:attrName>style.rotation</p:attrName>
                                        </p:attrNameLst>
                                      </p:cBhvr>
                                      <p:tavLst>
                                        <p:tav tm="0">
                                          <p:val>
                                            <p:fltVal val="360"/>
                                          </p:val>
                                        </p:tav>
                                        <p:tav tm="100000">
                                          <p:val>
                                            <p:fltVal val="0"/>
                                          </p:val>
                                        </p:tav>
                                      </p:tavLst>
                                    </p:anim>
                                    <p:animEffect filter="fade" transition="in">
                                      <p:cBhvr>
                                        <p:cTn dur="500" id="25"/>
                                        <p:tgtEl>
                                          <p:spTgt spid="7"/>
                                        </p:tgtEl>
                                      </p:cBhvr>
                                    </p:animEffect>
                                  </p:childTnLst>
                                </p:cTn>
                              </p:par>
                            </p:childTnLst>
                          </p:cTn>
                        </p:par>
                        <p:par>
                          <p:cTn fill="hold" id="26" nodeType="afterGroup">
                            <p:stCondLst>
                              <p:cond delay="3000"/>
                            </p:stCondLst>
                            <p:childTnLst>
                              <p:par>
                                <p:cTn fill="hold" grpId="0" id="27" nodeType="afterEffect" presetClass="entr" presetID="10" presetSubtype="0">
                                  <p:stCondLst>
                                    <p:cond delay="0"/>
                                  </p:stCondLst>
                                  <p:childTnLst>
                                    <p:set>
                                      <p:cBhvr>
                                        <p:cTn dur="1" fill="hold" id="28">
                                          <p:stCondLst>
                                            <p:cond delay="0"/>
                                          </p:stCondLst>
                                        </p:cTn>
                                        <p:tgtEl>
                                          <p:spTgt spid="8"/>
                                        </p:tgtEl>
                                        <p:attrNameLst>
                                          <p:attrName>style.visibility</p:attrName>
                                        </p:attrNameLst>
                                      </p:cBhvr>
                                      <p:to>
                                        <p:strVal val="visible"/>
                                      </p:to>
                                    </p:set>
                                    <p:animEffect filter="fade" transition="in">
                                      <p:cBhvr>
                                        <p:cTn dur="500" id="29"/>
                                        <p:tgtEl>
                                          <p:spTgt spid="8"/>
                                        </p:tgtEl>
                                      </p:cBhvr>
                                    </p:animEffect>
                                  </p:childTnLst>
                                </p:cTn>
                              </p:par>
                            </p:childTnLst>
                          </p:cTn>
                        </p:par>
                        <p:par>
                          <p:cTn fill="hold" id="30" nodeType="afterGroup">
                            <p:stCondLst>
                              <p:cond delay="3500"/>
                            </p:stCondLst>
                            <p:childTnLst>
                              <p:par>
                                <p:cTn fill="hold" grpId="0" id="31" nodeType="afterEffect" presetClass="entr" presetID="22" presetSubtype="1">
                                  <p:stCondLst>
                                    <p:cond delay="0"/>
                                  </p:stCondLst>
                                  <p:childTnLst>
                                    <p:set>
                                      <p:cBhvr>
                                        <p:cTn dur="1" fill="hold" id="32">
                                          <p:stCondLst>
                                            <p:cond delay="0"/>
                                          </p:stCondLst>
                                        </p:cTn>
                                        <p:tgtEl>
                                          <p:spTgt spid="9"/>
                                        </p:tgtEl>
                                        <p:attrNameLst>
                                          <p:attrName>style.visibility</p:attrName>
                                        </p:attrNameLst>
                                      </p:cBhvr>
                                      <p:to>
                                        <p:strVal val="visible"/>
                                      </p:to>
                                    </p:set>
                                    <p:animEffect filter="wipe(up)" transition="in">
                                      <p:cBhvr>
                                        <p:cTn dur="1500" id="33"/>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坚持和加强党的全面领导，坚持党中央权威和集中统一领导</a:t>
            </a:r>
          </a:p>
        </p:txBody>
      </p:sp>
      <p:grpSp>
        <p:nvGrpSpPr>
          <p:cNvPr id="4" name="Group 1">
            <a:extLst>
              <a:ext uri="{FF2B5EF4-FFF2-40B4-BE49-F238E27FC236}">
                <a16:creationId xmlns:a16="http://schemas.microsoft.com/office/drawing/2014/main" id="{3A8DDC0B-8C6D-4560-9BAE-0F3AC4939370}"/>
              </a:ext>
            </a:extLst>
          </p:cNvPr>
          <p:cNvGrpSpPr/>
          <p:nvPr/>
        </p:nvGrpSpPr>
        <p:grpSpPr>
          <a:xfrm>
            <a:off x="837121" y="1338145"/>
            <a:ext cx="7639410" cy="1444811"/>
            <a:chOff x="623888" y="1690577"/>
            <a:chExt cx="5261535" cy="4728782"/>
          </a:xfrm>
        </p:grpSpPr>
        <p:sp>
          <p:nvSpPr>
            <p:cNvPr id="5" name="Rectangle: Rounded Corners 2">
              <a:extLst>
                <a:ext uri="{FF2B5EF4-FFF2-40B4-BE49-F238E27FC236}">
                  <a16:creationId xmlns:a16="http://schemas.microsoft.com/office/drawing/2014/main" id="{1AC72F62-0525-437A-94A2-D4586150BBBC}"/>
                </a:ext>
              </a:extLst>
            </p:cNvPr>
            <p:cNvSpPr/>
            <p:nvPr/>
          </p:nvSpPr>
          <p:spPr>
            <a:xfrm>
              <a:off x="682670" y="1763714"/>
              <a:ext cx="5202753" cy="4108091"/>
            </a:xfrm>
            <a:prstGeom prst="roundRect">
              <a:avLst/>
            </a:prstGeom>
            <a:noFill/>
            <a:ln algn="ctr" cap="flat" cmpd="sng" w="3175">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6" name="Rectangle: Rounded Corners 3">
              <a:extLst>
                <a:ext uri="{FF2B5EF4-FFF2-40B4-BE49-F238E27FC236}">
                  <a16:creationId xmlns:a16="http://schemas.microsoft.com/office/drawing/2014/main" id="{59F28D4C-05B1-452D-92AA-9BD2B3FD6641}"/>
                </a:ext>
              </a:extLst>
            </p:cNvPr>
            <p:cNvSpPr/>
            <p:nvPr/>
          </p:nvSpPr>
          <p:spPr>
            <a:xfrm>
              <a:off x="623888" y="1690577"/>
              <a:ext cx="5202754" cy="4728782"/>
            </a:xfrm>
            <a:prstGeom prst="roundRect">
              <a:avLst/>
            </a:prstGeom>
            <a:noFill/>
            <a:ln algn="ctr" cap="flat" cmpd="sng" w="3175">
              <a:solidFill>
                <a:srgbClr val="C00000"/>
              </a:solid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grpSp>
      <p:sp>
        <p:nvSpPr>
          <p:cNvPr id="7" name="Freeform: Shape 13">
            <a:extLst>
              <a:ext uri="{FF2B5EF4-FFF2-40B4-BE49-F238E27FC236}">
                <a16:creationId xmlns:a16="http://schemas.microsoft.com/office/drawing/2014/main" id="{7BF7F61E-5A55-4D32-9571-1D229B049613}"/>
              </a:ext>
            </a:extLst>
          </p:cNvPr>
          <p:cNvSpPr/>
          <p:nvPr/>
        </p:nvSpPr>
        <p:spPr>
          <a:xfrm>
            <a:off x="1688115" y="1492656"/>
            <a:ext cx="4609318" cy="338991"/>
          </a:xfrm>
          <a:custGeom>
            <a:gdLst>
              <a:gd fmla="*/ 12386 w 3852419" name="connsiteX0"/>
              <a:gd fmla="*/ 0 h 425302" name="connsiteY0"/>
              <a:gd fmla="*/ 3639768 w 3852419" name="connsiteX1"/>
              <a:gd fmla="*/ 0 h 425302" name="connsiteY1"/>
              <a:gd fmla="*/ 3852419 w 3852419" name="connsiteX2"/>
              <a:gd fmla="*/ 212651 h 425302" name="connsiteY2"/>
              <a:gd fmla="*/ 3639768 w 3852419" name="connsiteX3"/>
              <a:gd fmla="*/ 425302 h 425302" name="connsiteY3"/>
              <a:gd fmla="*/ 12386 w 3852419" name="connsiteX4"/>
              <a:gd fmla="*/ 425302 h 425302" name="connsiteY4"/>
              <a:gd fmla="*/ 0 w 3852419" name="connsiteX5"/>
              <a:gd fmla="*/ 424054 h 425302" name="connsiteY5"/>
              <a:gd fmla="*/ 0 w 3852419" name="connsiteX6"/>
              <a:gd fmla="*/ 1249 h 42530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425302" w="3852419">
                <a:moveTo>
                  <a:pt x="12386" y="0"/>
                </a:moveTo>
                <a:lnTo>
                  <a:pt x="3639768" y="0"/>
                </a:lnTo>
                <a:cubicBezTo>
                  <a:pt x="3757212" y="0"/>
                  <a:pt x="3852419" y="95207"/>
                  <a:pt x="3852419" y="212651"/>
                </a:cubicBezTo>
                <a:cubicBezTo>
                  <a:pt x="3852419" y="330095"/>
                  <a:pt x="3757212" y="425302"/>
                  <a:pt x="3639768" y="425302"/>
                </a:cubicBezTo>
                <a:lnTo>
                  <a:pt x="12386" y="425302"/>
                </a:lnTo>
                <a:lnTo>
                  <a:pt x="0" y="424054"/>
                </a:lnTo>
                <a:lnTo>
                  <a:pt x="0" y="1249"/>
                </a:lnTo>
                <a:close/>
              </a:path>
            </a:pathLst>
          </a:custGeom>
          <a:gradFill>
            <a:gsLst>
              <a:gs pos="0">
                <a:srgbClr val="FF3302"/>
              </a:gs>
              <a:gs pos="100000">
                <a:srgbClr val="C00000"/>
              </a:gs>
            </a:gsLst>
            <a:lin ang="0" scaled="0"/>
          </a:gradFill>
          <a:ln algn="ctr" cap="flat" cmpd="sng" w="12700">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8" name="TextBox 37">
            <a:extLst>
              <a:ext uri="{FF2B5EF4-FFF2-40B4-BE49-F238E27FC236}">
                <a16:creationId xmlns:a16="http://schemas.microsoft.com/office/drawing/2014/main" id="{39BDB0B6-C12D-42FD-A976-309671962098}"/>
              </a:ext>
            </a:extLst>
          </p:cNvPr>
          <p:cNvSpPr txBox="1"/>
          <p:nvPr/>
        </p:nvSpPr>
        <p:spPr>
          <a:xfrm>
            <a:off x="1795310" y="1500957"/>
            <a:ext cx="3239282" cy="230833"/>
          </a:xfrm>
          <a:prstGeom prst="rect">
            <a:avLst/>
          </a:prstGeom>
        </p:spPr>
        <p:txBody>
          <a:bodyPr wrap="none">
            <a:noAutofit/>
          </a:bodyPr>
          <a:lstStyle/>
          <a:p>
            <a:pPr>
              <a:buClr>
                <a:srgbClr val="000000">
                  <a:lumMod val="85000"/>
                  <a:lumOff val="15000"/>
                </a:srgbClr>
              </a:buClr>
              <a:buSzPct val="105000"/>
            </a:pPr>
            <a:r>
              <a:rPr altLang="en-US" b="1" lang="zh-CN" sz="1600">
                <a:solidFill>
                  <a:srgbClr val="FFFFFF"/>
                </a:solidFill>
                <a:latin charset="-122" panose="020b0503020204020204" pitchFamily="34" typeface="微软雅黑"/>
                <a:ea charset="-122" panose="020b0503020204020204" pitchFamily="34" typeface="微软雅黑"/>
              </a:rPr>
              <a:t>要旗帜鲜明讲政治</a:t>
            </a:r>
          </a:p>
        </p:txBody>
      </p:sp>
      <p:sp>
        <p:nvSpPr>
          <p:cNvPr id="9" name="Rectangle 43">
            <a:extLst>
              <a:ext uri="{FF2B5EF4-FFF2-40B4-BE49-F238E27FC236}">
                <a16:creationId xmlns:a16="http://schemas.microsoft.com/office/drawing/2014/main" id="{7C87E55A-DEB1-4F90-9616-416778CA0E98}"/>
              </a:ext>
            </a:extLst>
          </p:cNvPr>
          <p:cNvSpPr/>
          <p:nvPr/>
        </p:nvSpPr>
        <p:spPr>
          <a:xfrm>
            <a:off x="1033864" y="1963812"/>
            <a:ext cx="7149369" cy="479144"/>
          </a:xfrm>
          <a:prstGeom prst="rect">
            <a:avLst/>
          </a:prstGeom>
        </p:spPr>
        <p:txBody>
          <a:bodyPr bIns="0" lIns="0" rIns="0" tIns="0" wrap="square">
            <a:noAutofit/>
          </a:bodyPr>
          <a:lstStyle/>
          <a:p>
            <a:pPr>
              <a:lnSpc>
                <a:spcPct val="150000"/>
              </a:lnSpc>
              <a:defRPr/>
            </a:pPr>
            <a:r>
              <a:rPr altLang="en-US" lang="zh-CN" sz="105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sym charset="0" typeface="Gill Sans"/>
              </a:rPr>
              <a:t>坚决维护习近平总书记的核心地位，坚决维护党中央权威和集中统一领导，教育引导党员干部增强“四个意识”、坚定“四个自信”，严明党的政治纪律和政治规矩，严肃党内政治生活，发展积极健康的党内政治文化，确保全党在思想上政治上行动上同以习近平同志为核心的党中央保持高度一致。</a:t>
            </a:r>
          </a:p>
        </p:txBody>
      </p:sp>
      <p:sp>
        <p:nvSpPr>
          <p:cNvPr id="10" name="Freeform 29">
            <a:extLst>
              <a:ext uri="{FF2B5EF4-FFF2-40B4-BE49-F238E27FC236}">
                <a16:creationId xmlns:a16="http://schemas.microsoft.com/office/drawing/2014/main" id="{CAE4FD2F-B472-45F5-B937-4D229032C307}"/>
              </a:ext>
            </a:extLst>
          </p:cNvPr>
          <p:cNvSpPr/>
          <p:nvPr/>
        </p:nvSpPr>
        <p:spPr bwMode="auto">
          <a:xfrm>
            <a:off x="1107335" y="1453436"/>
            <a:ext cx="467136" cy="417431"/>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gradFill>
            <a:gsLst>
              <a:gs pos="0">
                <a:srgbClr val="FF3302"/>
              </a:gs>
              <a:gs pos="100000">
                <a:srgbClr val="C00000"/>
              </a:gs>
            </a:gsLst>
            <a:lin ang="0" scaled="0"/>
          </a:gradFill>
          <a:ln>
            <a:noFill/>
          </a:ln>
          <a:extLst/>
        </p:spPr>
        <p:txBody>
          <a:bodyPr anchor="t" anchorCtr="0" bIns="45720" compatLnSpc="1" lIns="91440" numCol="1" rIns="91440" tIns="45720" vert="horz" wrap="square"/>
          <a:lstStyle/>
          <a:p>
            <a:pPr defTabSz="914400">
              <a:defRPr/>
            </a:pPr>
            <a:endParaRPr altLang="en-US" kern="0" lang="zh-CN" sz="1800">
              <a:solidFill>
                <a:sysClr lastClr="000000" val="windowText"/>
              </a:solidFill>
            </a:endParaRPr>
          </a:p>
        </p:txBody>
      </p:sp>
      <p:grpSp>
        <p:nvGrpSpPr>
          <p:cNvPr id="11" name="Group 1">
            <a:extLst>
              <a:ext uri="{FF2B5EF4-FFF2-40B4-BE49-F238E27FC236}">
                <a16:creationId xmlns:a16="http://schemas.microsoft.com/office/drawing/2014/main" id="{A71737AC-5D9F-4D23-B5C2-407234BA2444}"/>
              </a:ext>
            </a:extLst>
          </p:cNvPr>
          <p:cNvGrpSpPr/>
          <p:nvPr/>
        </p:nvGrpSpPr>
        <p:grpSpPr>
          <a:xfrm>
            <a:off x="837121" y="3046276"/>
            <a:ext cx="7639410" cy="1414405"/>
            <a:chOff x="623888" y="1690577"/>
            <a:chExt cx="5261535" cy="4629264"/>
          </a:xfrm>
        </p:grpSpPr>
        <p:sp>
          <p:nvSpPr>
            <p:cNvPr id="12" name="Rectangle: Rounded Corners 2">
              <a:extLst>
                <a:ext uri="{FF2B5EF4-FFF2-40B4-BE49-F238E27FC236}">
                  <a16:creationId xmlns:a16="http://schemas.microsoft.com/office/drawing/2014/main" id="{80262389-2F34-4343-B56F-577939361E48}"/>
                </a:ext>
              </a:extLst>
            </p:cNvPr>
            <p:cNvSpPr/>
            <p:nvPr/>
          </p:nvSpPr>
          <p:spPr>
            <a:xfrm>
              <a:off x="682670" y="1763714"/>
              <a:ext cx="5202753" cy="4108091"/>
            </a:xfrm>
            <a:prstGeom prst="roundRect">
              <a:avLst/>
            </a:prstGeom>
            <a:noFill/>
            <a:ln algn="ctr" cap="flat" cmpd="sng" w="3175">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13" name="Rectangle: Rounded Corners 3">
              <a:extLst>
                <a:ext uri="{FF2B5EF4-FFF2-40B4-BE49-F238E27FC236}">
                  <a16:creationId xmlns:a16="http://schemas.microsoft.com/office/drawing/2014/main" id="{DF28A640-5248-47FC-91BC-D5313164C0B3}"/>
                </a:ext>
              </a:extLst>
            </p:cNvPr>
            <p:cNvSpPr/>
            <p:nvPr/>
          </p:nvSpPr>
          <p:spPr>
            <a:xfrm>
              <a:off x="623888" y="1690577"/>
              <a:ext cx="5202754" cy="4629264"/>
            </a:xfrm>
            <a:prstGeom prst="roundRect">
              <a:avLst/>
            </a:prstGeom>
            <a:noFill/>
            <a:ln algn="ctr" cap="flat" cmpd="sng" w="3175">
              <a:solidFill>
                <a:srgbClr val="C00000"/>
              </a:solid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grpSp>
      <p:sp>
        <p:nvSpPr>
          <p:cNvPr id="14" name="Freeform: Shape 13">
            <a:extLst>
              <a:ext uri="{FF2B5EF4-FFF2-40B4-BE49-F238E27FC236}">
                <a16:creationId xmlns:a16="http://schemas.microsoft.com/office/drawing/2014/main" id="{DCB03EDB-59C5-4E11-9EB6-3522E4754FE0}"/>
              </a:ext>
            </a:extLst>
          </p:cNvPr>
          <p:cNvSpPr/>
          <p:nvPr/>
        </p:nvSpPr>
        <p:spPr>
          <a:xfrm>
            <a:off x="1688114" y="3200787"/>
            <a:ext cx="4609319" cy="338991"/>
          </a:xfrm>
          <a:custGeom>
            <a:gdLst>
              <a:gd fmla="*/ 12386 w 3852419" name="connsiteX0"/>
              <a:gd fmla="*/ 0 h 425302" name="connsiteY0"/>
              <a:gd fmla="*/ 3639768 w 3852419" name="connsiteX1"/>
              <a:gd fmla="*/ 0 h 425302" name="connsiteY1"/>
              <a:gd fmla="*/ 3852419 w 3852419" name="connsiteX2"/>
              <a:gd fmla="*/ 212651 h 425302" name="connsiteY2"/>
              <a:gd fmla="*/ 3639768 w 3852419" name="connsiteX3"/>
              <a:gd fmla="*/ 425302 h 425302" name="connsiteY3"/>
              <a:gd fmla="*/ 12386 w 3852419" name="connsiteX4"/>
              <a:gd fmla="*/ 425302 h 425302" name="connsiteY4"/>
              <a:gd fmla="*/ 0 w 3852419" name="connsiteX5"/>
              <a:gd fmla="*/ 424054 h 425302" name="connsiteY5"/>
              <a:gd fmla="*/ 0 w 3852419" name="connsiteX6"/>
              <a:gd fmla="*/ 1249 h 42530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425302" w="3852419">
                <a:moveTo>
                  <a:pt x="12386" y="0"/>
                </a:moveTo>
                <a:lnTo>
                  <a:pt x="3639768" y="0"/>
                </a:lnTo>
                <a:cubicBezTo>
                  <a:pt x="3757212" y="0"/>
                  <a:pt x="3852419" y="95207"/>
                  <a:pt x="3852419" y="212651"/>
                </a:cubicBezTo>
                <a:cubicBezTo>
                  <a:pt x="3852419" y="330095"/>
                  <a:pt x="3757212" y="425302"/>
                  <a:pt x="3639768" y="425302"/>
                </a:cubicBezTo>
                <a:lnTo>
                  <a:pt x="12386" y="425302"/>
                </a:lnTo>
                <a:lnTo>
                  <a:pt x="0" y="424054"/>
                </a:lnTo>
                <a:lnTo>
                  <a:pt x="0" y="1249"/>
                </a:lnTo>
                <a:close/>
              </a:path>
            </a:pathLst>
          </a:custGeom>
          <a:gradFill>
            <a:gsLst>
              <a:gs pos="0">
                <a:srgbClr val="FF3302"/>
              </a:gs>
              <a:gs pos="100000">
                <a:srgbClr val="C00000"/>
              </a:gs>
            </a:gsLst>
            <a:lin ang="0" scaled="0"/>
          </a:gradFill>
          <a:ln algn="ctr" cap="flat" cmpd="sng" w="12700">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15" name="TextBox 37">
            <a:extLst>
              <a:ext uri="{FF2B5EF4-FFF2-40B4-BE49-F238E27FC236}">
                <a16:creationId xmlns:a16="http://schemas.microsoft.com/office/drawing/2014/main" id="{F495A10D-E080-4B3A-9C9C-B62047256C6B}"/>
              </a:ext>
            </a:extLst>
          </p:cNvPr>
          <p:cNvSpPr txBox="1"/>
          <p:nvPr/>
        </p:nvSpPr>
        <p:spPr>
          <a:xfrm>
            <a:off x="1709048" y="3224990"/>
            <a:ext cx="3834502" cy="230833"/>
          </a:xfrm>
          <a:prstGeom prst="rect">
            <a:avLst/>
          </a:prstGeom>
        </p:spPr>
        <p:txBody>
          <a:bodyPr wrap="none">
            <a:noAutofit/>
          </a:bodyPr>
          <a:lstStyle/>
          <a:p>
            <a:pPr>
              <a:buClr>
                <a:srgbClr val="000000">
                  <a:lumMod val="85000"/>
                  <a:lumOff val="15000"/>
                </a:srgbClr>
              </a:buClr>
              <a:buSzPct val="105000"/>
            </a:pPr>
            <a:r>
              <a:rPr altLang="en-US" b="1" lang="zh-CN" sz="1400">
                <a:solidFill>
                  <a:srgbClr val="FFFFFF"/>
                </a:solidFill>
                <a:latin charset="-122" panose="020b0503020204020204" pitchFamily="34" typeface="微软雅黑"/>
                <a:ea charset="-122" panose="020b0503020204020204" pitchFamily="34" typeface="微软雅黑"/>
              </a:rPr>
              <a:t>要坚持用习近平新时代中国特色社会主义思想武装头脑</a:t>
            </a:r>
          </a:p>
        </p:txBody>
      </p:sp>
      <p:sp>
        <p:nvSpPr>
          <p:cNvPr id="16" name="Rectangle 43">
            <a:extLst>
              <a:ext uri="{FF2B5EF4-FFF2-40B4-BE49-F238E27FC236}">
                <a16:creationId xmlns:a16="http://schemas.microsoft.com/office/drawing/2014/main" id="{A2C4243E-2B57-4BF3-9132-4D319E5B9DE6}"/>
              </a:ext>
            </a:extLst>
          </p:cNvPr>
          <p:cNvSpPr/>
          <p:nvPr/>
        </p:nvSpPr>
        <p:spPr>
          <a:xfrm>
            <a:off x="1033864" y="3671942"/>
            <a:ext cx="7149369" cy="651847"/>
          </a:xfrm>
          <a:prstGeom prst="rect">
            <a:avLst/>
          </a:prstGeom>
        </p:spPr>
        <p:txBody>
          <a:bodyPr bIns="0" lIns="0" rIns="0" tIns="0" wrap="square">
            <a:noAutofit/>
          </a:bodyPr>
          <a:lstStyle/>
          <a:p>
            <a:pPr>
              <a:lnSpc>
                <a:spcPct val="150000"/>
              </a:lnSpc>
              <a:defRPr/>
            </a:pPr>
            <a:r>
              <a:rPr altLang="en-US" lang="zh-CN" sz="14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sym charset="0" typeface="Gill Sans"/>
              </a:rPr>
              <a:t>扎实开展“不忘初心、牢记使命”主题教育，持之以恒推动党员干部真正学懂、弄通、做实，筑牢理想信念、增强执政本领、提升品行作风。</a:t>
            </a:r>
          </a:p>
        </p:txBody>
      </p:sp>
      <p:sp>
        <p:nvSpPr>
          <p:cNvPr id="17" name="Freeform 29">
            <a:extLst>
              <a:ext uri="{FF2B5EF4-FFF2-40B4-BE49-F238E27FC236}">
                <a16:creationId xmlns:a16="http://schemas.microsoft.com/office/drawing/2014/main" id="{3C429621-6B56-4ABD-BE9D-2AD26BC487C2}"/>
              </a:ext>
            </a:extLst>
          </p:cNvPr>
          <p:cNvSpPr/>
          <p:nvPr/>
        </p:nvSpPr>
        <p:spPr bwMode="auto">
          <a:xfrm>
            <a:off x="1107335" y="3161567"/>
            <a:ext cx="467136" cy="417431"/>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gradFill>
            <a:gsLst>
              <a:gs pos="0">
                <a:srgbClr val="FF3302"/>
              </a:gs>
              <a:gs pos="100000">
                <a:srgbClr val="C00000"/>
              </a:gs>
            </a:gsLst>
            <a:lin ang="0" scaled="0"/>
          </a:gradFill>
          <a:ln>
            <a:noFill/>
          </a:ln>
          <a:extLst/>
        </p:spPr>
        <p:txBody>
          <a:bodyPr anchor="t" anchorCtr="0" bIns="45720" compatLnSpc="1" lIns="91440" numCol="1" rIns="91440" tIns="45720" vert="horz" wrap="square"/>
          <a:lstStyle/>
          <a:p>
            <a:pPr defTabSz="914400">
              <a:defRPr/>
            </a:pPr>
            <a:endParaRPr altLang="en-US" kern="0" lang="zh-CN" sz="1800">
              <a:solidFill>
                <a:sysClr lastClr="000000" val="windowText"/>
              </a:solidFill>
            </a:endParaRPr>
          </a:p>
        </p:txBody>
      </p:sp>
    </p:spTree>
    <p:extLst>
      <p:ext uri="{BB962C8B-B14F-4D97-AF65-F5344CB8AC3E}">
        <p14:creationId val="36314024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childTnLst>
                                </p:cTn>
                              </p:par>
                            </p:childTnLst>
                          </p:cTn>
                        </p:par>
                        <p:par>
                          <p:cTn fill="hold" id="8" nodeType="afterGroup">
                            <p:stCondLst>
                              <p:cond delay="1000"/>
                            </p:stCondLst>
                            <p:childTnLst>
                              <p:par>
                                <p:cTn fill="hold" grpId="0" id="9" nodeType="afterEffect" presetClass="entr" presetID="53" presetSubtype="0">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p:cTn dur="500" fill="hold" id="11"/>
                                        <p:tgtEl>
                                          <p:spTgt spid="10"/>
                                        </p:tgtEl>
                                        <p:attrNameLst>
                                          <p:attrName>ppt_w</p:attrName>
                                        </p:attrNameLst>
                                      </p:cBhvr>
                                      <p:tavLst>
                                        <p:tav tm="0">
                                          <p:val>
                                            <p:fltVal val="0"/>
                                          </p:val>
                                        </p:tav>
                                        <p:tav tm="100000">
                                          <p:val>
                                            <p:strVal val="#ppt_w"/>
                                          </p:val>
                                        </p:tav>
                                      </p:tavLst>
                                    </p:anim>
                                    <p:anim calcmode="lin" valueType="num">
                                      <p:cBhvr>
                                        <p:cTn dur="500" fill="hold" id="12"/>
                                        <p:tgtEl>
                                          <p:spTgt spid="10"/>
                                        </p:tgtEl>
                                        <p:attrNameLst>
                                          <p:attrName>ppt_h</p:attrName>
                                        </p:attrNameLst>
                                      </p:cBhvr>
                                      <p:tavLst>
                                        <p:tav tm="0">
                                          <p:val>
                                            <p:fltVal val="0"/>
                                          </p:val>
                                        </p:tav>
                                        <p:tav tm="100000">
                                          <p:val>
                                            <p:strVal val="#ppt_h"/>
                                          </p:val>
                                        </p:tav>
                                      </p:tavLst>
                                    </p:anim>
                                    <p:animEffect filter="fade" transition="in">
                                      <p:cBhvr>
                                        <p:cTn dur="500" id="13"/>
                                        <p:tgtEl>
                                          <p:spTgt spid="10"/>
                                        </p:tgtEl>
                                      </p:cBhvr>
                                    </p:animEffect>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7"/>
                                        </p:tgtEl>
                                        <p:attrNameLst>
                                          <p:attrName>style.visibility</p:attrName>
                                        </p:attrNameLst>
                                      </p:cBhvr>
                                      <p:to>
                                        <p:strVal val="visible"/>
                                      </p:to>
                                    </p:set>
                                    <p:animEffect filter="wipe(left)" transition="in">
                                      <p:cBhvr>
                                        <p:cTn dur="500" id="17"/>
                                        <p:tgtEl>
                                          <p:spTgt spid="7"/>
                                        </p:tgtEl>
                                      </p:cBhvr>
                                    </p:animEffect>
                                  </p:childTnLst>
                                </p:cTn>
                              </p:par>
                            </p:childTnLst>
                          </p:cTn>
                        </p:par>
                        <p:par>
                          <p:cTn fill="hold" id="18" nodeType="afterGroup">
                            <p:stCondLst>
                              <p:cond delay="2000"/>
                            </p:stCondLst>
                            <p:childTnLst>
                              <p:par>
                                <p:cTn fill="hold" grpId="0" id="19" nodeType="afterEffect" presetClass="entr" presetID="10" presetSubtype="0">
                                  <p:stCondLst>
                                    <p:cond delay="0"/>
                                  </p:stCondLst>
                                  <p:childTnLst>
                                    <p:set>
                                      <p:cBhvr>
                                        <p:cTn dur="1" fill="hold" id="20">
                                          <p:stCondLst>
                                            <p:cond delay="0"/>
                                          </p:stCondLst>
                                        </p:cTn>
                                        <p:tgtEl>
                                          <p:spTgt spid="8"/>
                                        </p:tgtEl>
                                        <p:attrNameLst>
                                          <p:attrName>style.visibility</p:attrName>
                                        </p:attrNameLst>
                                      </p:cBhvr>
                                      <p:to>
                                        <p:strVal val="visible"/>
                                      </p:to>
                                    </p:set>
                                    <p:animEffect filter="fade" transition="in">
                                      <p:cBhvr>
                                        <p:cTn dur="500" id="21"/>
                                        <p:tgtEl>
                                          <p:spTgt spid="8"/>
                                        </p:tgtEl>
                                      </p:cBhvr>
                                    </p:animEffect>
                                  </p:childTnLst>
                                </p:cTn>
                              </p:par>
                            </p:childTnLst>
                          </p:cTn>
                        </p:par>
                        <p:par>
                          <p:cTn fill="hold" id="22" nodeType="afterGroup">
                            <p:stCondLst>
                              <p:cond delay="2500"/>
                            </p:stCondLst>
                            <p:childTnLst>
                              <p:par>
                                <p:cTn fill="hold" grpId="0" id="23" nodeType="afterEffect" presetClass="entr" presetID="22" presetSubtype="8">
                                  <p:stCondLst>
                                    <p:cond delay="0"/>
                                  </p:stCondLst>
                                  <p:childTnLst>
                                    <p:set>
                                      <p:cBhvr>
                                        <p:cTn dur="1" fill="hold" id="24">
                                          <p:stCondLst>
                                            <p:cond delay="0"/>
                                          </p:stCondLst>
                                        </p:cTn>
                                        <p:tgtEl>
                                          <p:spTgt spid="9"/>
                                        </p:tgtEl>
                                        <p:attrNameLst>
                                          <p:attrName>style.visibility</p:attrName>
                                        </p:attrNameLst>
                                      </p:cBhvr>
                                      <p:to>
                                        <p:strVal val="visible"/>
                                      </p:to>
                                    </p:set>
                                    <p:animEffect filter="wipe(left)" transition="in">
                                      <p:cBhvr>
                                        <p:cTn dur="900" id="25"/>
                                        <p:tgtEl>
                                          <p:spTgt spid="9"/>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10" presetSubtype="0">
                                  <p:stCondLst>
                                    <p:cond delay="0"/>
                                  </p:stCondLst>
                                  <p:childTnLst>
                                    <p:set>
                                      <p:cBhvr>
                                        <p:cTn dur="1" fill="hold" id="29">
                                          <p:stCondLst>
                                            <p:cond delay="0"/>
                                          </p:stCondLst>
                                        </p:cTn>
                                        <p:tgtEl>
                                          <p:spTgt spid="11"/>
                                        </p:tgtEl>
                                        <p:attrNameLst>
                                          <p:attrName>style.visibility</p:attrName>
                                        </p:attrNameLst>
                                      </p:cBhvr>
                                      <p:to>
                                        <p:strVal val="visible"/>
                                      </p:to>
                                    </p:set>
                                    <p:animEffect filter="fade" transition="in">
                                      <p:cBhvr>
                                        <p:cTn dur="1000" id="30"/>
                                        <p:tgtEl>
                                          <p:spTgt spid="11"/>
                                        </p:tgtEl>
                                      </p:cBhvr>
                                    </p:animEffect>
                                  </p:childTnLst>
                                </p:cTn>
                              </p:par>
                            </p:childTnLst>
                          </p:cTn>
                        </p:par>
                        <p:par>
                          <p:cTn fill="hold" id="31" nodeType="afterGroup">
                            <p:stCondLst>
                              <p:cond delay="1000"/>
                            </p:stCondLst>
                            <p:childTnLst>
                              <p:par>
                                <p:cTn fill="hold" grpId="0" id="32" nodeType="afterEffect" presetClass="entr" presetID="53" presetSubtype="0">
                                  <p:stCondLst>
                                    <p:cond delay="0"/>
                                  </p:stCondLst>
                                  <p:childTnLst>
                                    <p:set>
                                      <p:cBhvr>
                                        <p:cTn dur="1" fill="hold" id="33">
                                          <p:stCondLst>
                                            <p:cond delay="0"/>
                                          </p:stCondLst>
                                        </p:cTn>
                                        <p:tgtEl>
                                          <p:spTgt spid="17"/>
                                        </p:tgtEl>
                                        <p:attrNameLst>
                                          <p:attrName>style.visibility</p:attrName>
                                        </p:attrNameLst>
                                      </p:cBhvr>
                                      <p:to>
                                        <p:strVal val="visible"/>
                                      </p:to>
                                    </p:set>
                                    <p:anim calcmode="lin" valueType="num">
                                      <p:cBhvr>
                                        <p:cTn dur="500" fill="hold" id="34"/>
                                        <p:tgtEl>
                                          <p:spTgt spid="17"/>
                                        </p:tgtEl>
                                        <p:attrNameLst>
                                          <p:attrName>ppt_w</p:attrName>
                                        </p:attrNameLst>
                                      </p:cBhvr>
                                      <p:tavLst>
                                        <p:tav tm="0">
                                          <p:val>
                                            <p:fltVal val="0"/>
                                          </p:val>
                                        </p:tav>
                                        <p:tav tm="100000">
                                          <p:val>
                                            <p:strVal val="#ppt_w"/>
                                          </p:val>
                                        </p:tav>
                                      </p:tavLst>
                                    </p:anim>
                                    <p:anim calcmode="lin" valueType="num">
                                      <p:cBhvr>
                                        <p:cTn dur="500" fill="hold" id="35"/>
                                        <p:tgtEl>
                                          <p:spTgt spid="17"/>
                                        </p:tgtEl>
                                        <p:attrNameLst>
                                          <p:attrName>ppt_h</p:attrName>
                                        </p:attrNameLst>
                                      </p:cBhvr>
                                      <p:tavLst>
                                        <p:tav tm="0">
                                          <p:val>
                                            <p:fltVal val="0"/>
                                          </p:val>
                                        </p:tav>
                                        <p:tav tm="100000">
                                          <p:val>
                                            <p:strVal val="#ppt_h"/>
                                          </p:val>
                                        </p:tav>
                                      </p:tavLst>
                                    </p:anim>
                                    <p:animEffect filter="fade" transition="in">
                                      <p:cBhvr>
                                        <p:cTn dur="500" id="36"/>
                                        <p:tgtEl>
                                          <p:spTgt spid="17"/>
                                        </p:tgtEl>
                                      </p:cBhvr>
                                    </p:animEffect>
                                  </p:childTnLst>
                                </p:cTn>
                              </p:par>
                            </p:childTnLst>
                          </p:cTn>
                        </p:par>
                        <p:par>
                          <p:cTn fill="hold" id="37" nodeType="afterGroup">
                            <p:stCondLst>
                              <p:cond delay="1500"/>
                            </p:stCondLst>
                            <p:childTnLst>
                              <p:par>
                                <p:cTn fill="hold" grpId="0" id="38" nodeType="afterEffect" presetClass="entr" presetID="22" presetSubtype="8">
                                  <p:stCondLst>
                                    <p:cond delay="0"/>
                                  </p:stCondLst>
                                  <p:childTnLst>
                                    <p:set>
                                      <p:cBhvr>
                                        <p:cTn dur="1" fill="hold" id="39">
                                          <p:stCondLst>
                                            <p:cond delay="0"/>
                                          </p:stCondLst>
                                        </p:cTn>
                                        <p:tgtEl>
                                          <p:spTgt spid="14"/>
                                        </p:tgtEl>
                                        <p:attrNameLst>
                                          <p:attrName>style.visibility</p:attrName>
                                        </p:attrNameLst>
                                      </p:cBhvr>
                                      <p:to>
                                        <p:strVal val="visible"/>
                                      </p:to>
                                    </p:set>
                                    <p:animEffect filter="wipe(left)" transition="in">
                                      <p:cBhvr>
                                        <p:cTn dur="500" id="40"/>
                                        <p:tgtEl>
                                          <p:spTgt spid="14"/>
                                        </p:tgtEl>
                                      </p:cBhvr>
                                    </p:animEffect>
                                  </p:childTnLst>
                                </p:cTn>
                              </p:par>
                            </p:childTnLst>
                          </p:cTn>
                        </p:par>
                        <p:par>
                          <p:cTn fill="hold" id="41" nodeType="afterGroup">
                            <p:stCondLst>
                              <p:cond delay="2000"/>
                            </p:stCondLst>
                            <p:childTnLst>
                              <p:par>
                                <p:cTn fill="hold" grpId="0" id="42" nodeType="afterEffect" presetClass="entr" presetID="10" presetSubtype="0">
                                  <p:stCondLst>
                                    <p:cond delay="0"/>
                                  </p:stCondLst>
                                  <p:childTnLst>
                                    <p:set>
                                      <p:cBhvr>
                                        <p:cTn dur="1" fill="hold" id="43">
                                          <p:stCondLst>
                                            <p:cond delay="0"/>
                                          </p:stCondLst>
                                        </p:cTn>
                                        <p:tgtEl>
                                          <p:spTgt spid="15"/>
                                        </p:tgtEl>
                                        <p:attrNameLst>
                                          <p:attrName>style.visibility</p:attrName>
                                        </p:attrNameLst>
                                      </p:cBhvr>
                                      <p:to>
                                        <p:strVal val="visible"/>
                                      </p:to>
                                    </p:set>
                                    <p:animEffect filter="fade" transition="in">
                                      <p:cBhvr>
                                        <p:cTn dur="500" id="44"/>
                                        <p:tgtEl>
                                          <p:spTgt spid="15"/>
                                        </p:tgtEl>
                                      </p:cBhvr>
                                    </p:animEffect>
                                  </p:childTnLst>
                                </p:cTn>
                              </p:par>
                            </p:childTnLst>
                          </p:cTn>
                        </p:par>
                        <p:par>
                          <p:cTn fill="hold" id="45" nodeType="afterGroup">
                            <p:stCondLst>
                              <p:cond delay="2500"/>
                            </p:stCondLst>
                            <p:childTnLst>
                              <p:par>
                                <p:cTn fill="hold" grpId="0" id="46" nodeType="afterEffect" presetClass="entr" presetID="22" presetSubtype="8">
                                  <p:stCondLst>
                                    <p:cond delay="0"/>
                                  </p:stCondLst>
                                  <p:childTnLst>
                                    <p:set>
                                      <p:cBhvr>
                                        <p:cTn dur="1" fill="hold" id="47">
                                          <p:stCondLst>
                                            <p:cond delay="0"/>
                                          </p:stCondLst>
                                        </p:cTn>
                                        <p:tgtEl>
                                          <p:spTgt spid="16"/>
                                        </p:tgtEl>
                                        <p:attrNameLst>
                                          <p:attrName>style.visibility</p:attrName>
                                        </p:attrNameLst>
                                      </p:cBhvr>
                                      <p:to>
                                        <p:strVal val="visible"/>
                                      </p:to>
                                    </p:set>
                                    <p:animEffect filter="wipe(left)" transition="in">
                                      <p:cBhvr>
                                        <p:cTn dur="900" id="4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4"/>
      <p:bldP grpId="0" spid="15"/>
      <p:bldP grpId="0" spid="16"/>
      <p:bldP grpId="0" spid="1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坚持和加强党的全面领导，坚持党中央权威和集中统一领导</a:t>
            </a:r>
          </a:p>
        </p:txBody>
      </p:sp>
      <p:grpSp>
        <p:nvGrpSpPr>
          <p:cNvPr id="4" name="Group 1">
            <a:extLst>
              <a:ext uri="{FF2B5EF4-FFF2-40B4-BE49-F238E27FC236}">
                <a16:creationId xmlns:a16="http://schemas.microsoft.com/office/drawing/2014/main" id="{7F6E7E19-17D9-4B08-A264-B334890042D4}"/>
              </a:ext>
            </a:extLst>
          </p:cNvPr>
          <p:cNvGrpSpPr/>
          <p:nvPr/>
        </p:nvGrpSpPr>
        <p:grpSpPr>
          <a:xfrm>
            <a:off x="837121" y="1338145"/>
            <a:ext cx="7639410" cy="1444811"/>
            <a:chOff x="623888" y="1690577"/>
            <a:chExt cx="5261535" cy="4728782"/>
          </a:xfrm>
        </p:grpSpPr>
        <p:sp>
          <p:nvSpPr>
            <p:cNvPr id="5" name="Rectangle: Rounded Corners 2">
              <a:extLst>
                <a:ext uri="{FF2B5EF4-FFF2-40B4-BE49-F238E27FC236}">
                  <a16:creationId xmlns:a16="http://schemas.microsoft.com/office/drawing/2014/main" id="{45CDD3ED-9896-44BD-B78B-39C8F9CED61B}"/>
                </a:ext>
              </a:extLst>
            </p:cNvPr>
            <p:cNvSpPr/>
            <p:nvPr/>
          </p:nvSpPr>
          <p:spPr>
            <a:xfrm>
              <a:off x="682670" y="1763714"/>
              <a:ext cx="5202753" cy="4108091"/>
            </a:xfrm>
            <a:prstGeom prst="roundRect">
              <a:avLst/>
            </a:prstGeom>
            <a:noFill/>
            <a:ln algn="ctr" cap="flat" cmpd="sng" w="3175">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6" name="Rectangle: Rounded Corners 3">
              <a:extLst>
                <a:ext uri="{FF2B5EF4-FFF2-40B4-BE49-F238E27FC236}">
                  <a16:creationId xmlns:a16="http://schemas.microsoft.com/office/drawing/2014/main" id="{723A4CF0-2963-467D-A7D9-8D05D6FC9E98}"/>
                </a:ext>
              </a:extLst>
            </p:cNvPr>
            <p:cNvSpPr/>
            <p:nvPr/>
          </p:nvSpPr>
          <p:spPr>
            <a:xfrm>
              <a:off x="623888" y="1690577"/>
              <a:ext cx="5202754" cy="4728782"/>
            </a:xfrm>
            <a:prstGeom prst="roundRect">
              <a:avLst/>
            </a:prstGeom>
            <a:noFill/>
            <a:ln algn="ctr" cap="flat" cmpd="sng" w="3175">
              <a:solidFill>
                <a:srgbClr val="C00000"/>
              </a:solid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grpSp>
      <p:sp>
        <p:nvSpPr>
          <p:cNvPr id="7" name="Freeform: Shape 13">
            <a:extLst>
              <a:ext uri="{FF2B5EF4-FFF2-40B4-BE49-F238E27FC236}">
                <a16:creationId xmlns:a16="http://schemas.microsoft.com/office/drawing/2014/main" id="{E8F4F608-A924-46D0-AD53-9F6BAE076076}"/>
              </a:ext>
            </a:extLst>
          </p:cNvPr>
          <p:cNvSpPr/>
          <p:nvPr/>
        </p:nvSpPr>
        <p:spPr>
          <a:xfrm>
            <a:off x="1688115" y="1492656"/>
            <a:ext cx="4609318" cy="338991"/>
          </a:xfrm>
          <a:custGeom>
            <a:gdLst>
              <a:gd fmla="*/ 12386 w 3852419" name="connsiteX0"/>
              <a:gd fmla="*/ 0 h 425302" name="connsiteY0"/>
              <a:gd fmla="*/ 3639768 w 3852419" name="connsiteX1"/>
              <a:gd fmla="*/ 0 h 425302" name="connsiteY1"/>
              <a:gd fmla="*/ 3852419 w 3852419" name="connsiteX2"/>
              <a:gd fmla="*/ 212651 h 425302" name="connsiteY2"/>
              <a:gd fmla="*/ 3639768 w 3852419" name="connsiteX3"/>
              <a:gd fmla="*/ 425302 h 425302" name="connsiteY3"/>
              <a:gd fmla="*/ 12386 w 3852419" name="connsiteX4"/>
              <a:gd fmla="*/ 425302 h 425302" name="connsiteY4"/>
              <a:gd fmla="*/ 0 w 3852419" name="connsiteX5"/>
              <a:gd fmla="*/ 424054 h 425302" name="connsiteY5"/>
              <a:gd fmla="*/ 0 w 3852419" name="connsiteX6"/>
              <a:gd fmla="*/ 1249 h 42530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425302" w="3852419">
                <a:moveTo>
                  <a:pt x="12386" y="0"/>
                </a:moveTo>
                <a:lnTo>
                  <a:pt x="3639768" y="0"/>
                </a:lnTo>
                <a:cubicBezTo>
                  <a:pt x="3757212" y="0"/>
                  <a:pt x="3852419" y="95207"/>
                  <a:pt x="3852419" y="212651"/>
                </a:cubicBezTo>
                <a:cubicBezTo>
                  <a:pt x="3852419" y="330095"/>
                  <a:pt x="3757212" y="425302"/>
                  <a:pt x="3639768" y="425302"/>
                </a:cubicBezTo>
                <a:lnTo>
                  <a:pt x="12386" y="425302"/>
                </a:lnTo>
                <a:lnTo>
                  <a:pt x="0" y="424054"/>
                </a:lnTo>
                <a:lnTo>
                  <a:pt x="0" y="1249"/>
                </a:lnTo>
                <a:close/>
              </a:path>
            </a:pathLst>
          </a:custGeom>
          <a:gradFill>
            <a:gsLst>
              <a:gs pos="0">
                <a:srgbClr val="FF3302"/>
              </a:gs>
              <a:gs pos="100000">
                <a:srgbClr val="C00000"/>
              </a:gs>
            </a:gsLst>
            <a:lin ang="0" scaled="0"/>
          </a:gradFill>
          <a:ln algn="ctr" cap="flat" cmpd="sng" w="12700">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8" name="TextBox 37">
            <a:extLst>
              <a:ext uri="{FF2B5EF4-FFF2-40B4-BE49-F238E27FC236}">
                <a16:creationId xmlns:a16="http://schemas.microsoft.com/office/drawing/2014/main" id="{96158ED7-8580-457C-BA2D-B18E425B5725}"/>
              </a:ext>
            </a:extLst>
          </p:cNvPr>
          <p:cNvSpPr txBox="1"/>
          <p:nvPr/>
        </p:nvSpPr>
        <p:spPr>
          <a:xfrm>
            <a:off x="1795310" y="1516859"/>
            <a:ext cx="3239282" cy="230833"/>
          </a:xfrm>
          <a:prstGeom prst="rect">
            <a:avLst/>
          </a:prstGeom>
        </p:spPr>
        <p:txBody>
          <a:bodyPr wrap="none">
            <a:noAutofit/>
          </a:bodyPr>
          <a:lstStyle/>
          <a:p>
            <a:pPr>
              <a:buClr>
                <a:srgbClr val="000000">
                  <a:lumMod val="85000"/>
                  <a:lumOff val="15000"/>
                </a:srgbClr>
              </a:buClr>
              <a:buSzPct val="105000"/>
            </a:pPr>
            <a:r>
              <a:rPr altLang="en-US" b="1" lang="zh-CN" sz="1200">
                <a:solidFill>
                  <a:srgbClr val="FFFFFF"/>
                </a:solidFill>
                <a:latin charset="-122" panose="020b0503020204020204" pitchFamily="34" typeface="微软雅黑"/>
                <a:ea charset="-122" panose="020b0503020204020204" pitchFamily="34" typeface="微软雅黑"/>
              </a:rPr>
              <a:t>要坚持把政治建设贯穿党的建设和组织工作的全过程各方面</a:t>
            </a:r>
          </a:p>
        </p:txBody>
      </p:sp>
      <p:sp>
        <p:nvSpPr>
          <p:cNvPr id="9" name="Rectangle 43">
            <a:extLst>
              <a:ext uri="{FF2B5EF4-FFF2-40B4-BE49-F238E27FC236}">
                <a16:creationId xmlns:a16="http://schemas.microsoft.com/office/drawing/2014/main" id="{600F173D-8066-4811-B22F-DDDC02890F53}"/>
              </a:ext>
            </a:extLst>
          </p:cNvPr>
          <p:cNvSpPr/>
          <p:nvPr/>
        </p:nvSpPr>
        <p:spPr>
          <a:xfrm>
            <a:off x="922469" y="2082864"/>
            <a:ext cx="7442668" cy="320798"/>
          </a:xfrm>
          <a:prstGeom prst="rect">
            <a:avLst/>
          </a:prstGeom>
        </p:spPr>
        <p:txBody>
          <a:bodyPr bIns="0" lIns="0" rIns="0" tIns="0" wrap="square">
            <a:noAutofit/>
          </a:bodyPr>
          <a:lstStyle/>
          <a:p>
            <a:pPr>
              <a:lnSpc>
                <a:spcPct val="150000"/>
              </a:lnSpc>
              <a:defRPr/>
            </a:pPr>
            <a:r>
              <a:rPr altLang="en-US" lang="zh-CN" sz="14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sym charset="0" typeface="Gill Sans"/>
              </a:rPr>
              <a:t>一切工作都要朝着坚持和加强党的全面领导，坚持党中央权威和集中统一领导来推进、来检验</a:t>
            </a:r>
          </a:p>
        </p:txBody>
      </p:sp>
      <p:sp>
        <p:nvSpPr>
          <p:cNvPr id="10" name="Freeform 29">
            <a:extLst>
              <a:ext uri="{FF2B5EF4-FFF2-40B4-BE49-F238E27FC236}">
                <a16:creationId xmlns:a16="http://schemas.microsoft.com/office/drawing/2014/main" id="{A93D4E9C-AB01-4F70-AAEF-0AC11EC06D74}"/>
              </a:ext>
            </a:extLst>
          </p:cNvPr>
          <p:cNvSpPr/>
          <p:nvPr/>
        </p:nvSpPr>
        <p:spPr bwMode="auto">
          <a:xfrm>
            <a:off x="1107335" y="1453436"/>
            <a:ext cx="467136" cy="417431"/>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gradFill>
            <a:gsLst>
              <a:gs pos="0">
                <a:srgbClr val="FF3302"/>
              </a:gs>
              <a:gs pos="100000">
                <a:srgbClr val="C00000"/>
              </a:gs>
            </a:gsLst>
            <a:lin ang="0" scaled="0"/>
          </a:gradFill>
          <a:ln>
            <a:noFill/>
          </a:ln>
          <a:extLst/>
        </p:spPr>
        <p:txBody>
          <a:bodyPr anchor="t" anchorCtr="0" bIns="45720" compatLnSpc="1" lIns="91440" numCol="1" rIns="91440" tIns="45720" vert="horz" wrap="square"/>
          <a:lstStyle/>
          <a:p>
            <a:pPr defTabSz="914400">
              <a:defRPr/>
            </a:pPr>
            <a:endParaRPr altLang="en-US" kern="0" lang="zh-CN" sz="1800">
              <a:solidFill>
                <a:sysClr lastClr="000000" val="windowText"/>
              </a:solidFill>
            </a:endParaRPr>
          </a:p>
        </p:txBody>
      </p:sp>
      <p:grpSp>
        <p:nvGrpSpPr>
          <p:cNvPr id="11" name="Group 1">
            <a:extLst>
              <a:ext uri="{FF2B5EF4-FFF2-40B4-BE49-F238E27FC236}">
                <a16:creationId xmlns:a16="http://schemas.microsoft.com/office/drawing/2014/main" id="{42684F1D-DF57-43C9-AACC-949D80F75F64}"/>
              </a:ext>
            </a:extLst>
          </p:cNvPr>
          <p:cNvGrpSpPr/>
          <p:nvPr/>
        </p:nvGrpSpPr>
        <p:grpSpPr>
          <a:xfrm>
            <a:off x="837121" y="3046276"/>
            <a:ext cx="7639410" cy="1414405"/>
            <a:chOff x="623888" y="1690577"/>
            <a:chExt cx="5261535" cy="4629264"/>
          </a:xfrm>
        </p:grpSpPr>
        <p:sp>
          <p:nvSpPr>
            <p:cNvPr id="12" name="Rectangle: Rounded Corners 2">
              <a:extLst>
                <a:ext uri="{FF2B5EF4-FFF2-40B4-BE49-F238E27FC236}">
                  <a16:creationId xmlns:a16="http://schemas.microsoft.com/office/drawing/2014/main" id="{AE9A611C-29CC-42C7-85B3-FE6E5FB7835F}"/>
                </a:ext>
              </a:extLst>
            </p:cNvPr>
            <p:cNvSpPr/>
            <p:nvPr/>
          </p:nvSpPr>
          <p:spPr>
            <a:xfrm>
              <a:off x="682670" y="1763714"/>
              <a:ext cx="5202753" cy="4108091"/>
            </a:xfrm>
            <a:prstGeom prst="roundRect">
              <a:avLst/>
            </a:prstGeom>
            <a:noFill/>
            <a:ln algn="ctr" cap="flat" cmpd="sng" w="3175">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13" name="Rectangle: Rounded Corners 3">
              <a:extLst>
                <a:ext uri="{FF2B5EF4-FFF2-40B4-BE49-F238E27FC236}">
                  <a16:creationId xmlns:a16="http://schemas.microsoft.com/office/drawing/2014/main" id="{D374D6BF-1984-4BF2-8F14-3ABEABA1E71C}"/>
                </a:ext>
              </a:extLst>
            </p:cNvPr>
            <p:cNvSpPr/>
            <p:nvPr/>
          </p:nvSpPr>
          <p:spPr>
            <a:xfrm>
              <a:off x="623888" y="1690577"/>
              <a:ext cx="5202754" cy="4629264"/>
            </a:xfrm>
            <a:prstGeom prst="roundRect">
              <a:avLst/>
            </a:prstGeom>
            <a:noFill/>
            <a:ln algn="ctr" cap="flat" cmpd="sng" w="3175">
              <a:solidFill>
                <a:srgbClr val="C00000"/>
              </a:solid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grpSp>
      <p:sp>
        <p:nvSpPr>
          <p:cNvPr id="14" name="Freeform: Shape 13">
            <a:extLst>
              <a:ext uri="{FF2B5EF4-FFF2-40B4-BE49-F238E27FC236}">
                <a16:creationId xmlns:a16="http://schemas.microsoft.com/office/drawing/2014/main" id="{2CF92DD1-AAF5-4799-8C29-7C29F06EF4A1}"/>
              </a:ext>
            </a:extLst>
          </p:cNvPr>
          <p:cNvSpPr/>
          <p:nvPr/>
        </p:nvSpPr>
        <p:spPr>
          <a:xfrm>
            <a:off x="1688114" y="3200787"/>
            <a:ext cx="4609319" cy="338991"/>
          </a:xfrm>
          <a:custGeom>
            <a:gdLst>
              <a:gd fmla="*/ 12386 w 3852419" name="connsiteX0"/>
              <a:gd fmla="*/ 0 h 425302" name="connsiteY0"/>
              <a:gd fmla="*/ 3639768 w 3852419" name="connsiteX1"/>
              <a:gd fmla="*/ 0 h 425302" name="connsiteY1"/>
              <a:gd fmla="*/ 3852419 w 3852419" name="connsiteX2"/>
              <a:gd fmla="*/ 212651 h 425302" name="connsiteY2"/>
              <a:gd fmla="*/ 3639768 w 3852419" name="connsiteX3"/>
              <a:gd fmla="*/ 425302 h 425302" name="connsiteY3"/>
              <a:gd fmla="*/ 12386 w 3852419" name="connsiteX4"/>
              <a:gd fmla="*/ 425302 h 425302" name="connsiteY4"/>
              <a:gd fmla="*/ 0 w 3852419" name="connsiteX5"/>
              <a:gd fmla="*/ 424054 h 425302" name="connsiteY5"/>
              <a:gd fmla="*/ 0 w 3852419" name="connsiteX6"/>
              <a:gd fmla="*/ 1249 h 42530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425302" w="3852419">
                <a:moveTo>
                  <a:pt x="12386" y="0"/>
                </a:moveTo>
                <a:lnTo>
                  <a:pt x="3639768" y="0"/>
                </a:lnTo>
                <a:cubicBezTo>
                  <a:pt x="3757212" y="0"/>
                  <a:pt x="3852419" y="95207"/>
                  <a:pt x="3852419" y="212651"/>
                </a:cubicBezTo>
                <a:cubicBezTo>
                  <a:pt x="3852419" y="330095"/>
                  <a:pt x="3757212" y="425302"/>
                  <a:pt x="3639768" y="425302"/>
                </a:cubicBezTo>
                <a:lnTo>
                  <a:pt x="12386" y="425302"/>
                </a:lnTo>
                <a:lnTo>
                  <a:pt x="0" y="424054"/>
                </a:lnTo>
                <a:lnTo>
                  <a:pt x="0" y="1249"/>
                </a:lnTo>
                <a:close/>
              </a:path>
            </a:pathLst>
          </a:custGeom>
          <a:gradFill>
            <a:gsLst>
              <a:gs pos="0">
                <a:srgbClr val="FF3302"/>
              </a:gs>
              <a:gs pos="100000">
                <a:srgbClr val="C00000"/>
              </a:gs>
            </a:gsLst>
            <a:lin ang="0" scaled="0"/>
          </a:gradFill>
          <a:ln algn="ctr" cap="flat" cmpd="sng" w="12700">
            <a:noFill/>
            <a:prstDash val="solid"/>
            <a:miter lim="800000"/>
          </a:ln>
          <a:effectLst/>
        </p:spPr>
        <p:txBody>
          <a:bodyPr anchor="ctr"/>
          <a:lstStyle/>
          <a:p>
            <a:pPr algn="ctr" defTabSz="914400">
              <a:defRPr/>
            </a:pPr>
            <a:endParaRPr kern="0" sz="1013">
              <a:solidFill>
                <a:srgbClr val="FFFFFF"/>
              </a:solidFill>
              <a:latin charset="-122" panose="020b0503020204020204" pitchFamily="34" typeface="微软雅黑"/>
              <a:ea charset="-122" panose="020b0503020204020204" pitchFamily="34" typeface="微软雅黑"/>
            </a:endParaRPr>
          </a:p>
        </p:txBody>
      </p:sp>
      <p:sp>
        <p:nvSpPr>
          <p:cNvPr id="15" name="TextBox 37">
            <a:extLst>
              <a:ext uri="{FF2B5EF4-FFF2-40B4-BE49-F238E27FC236}">
                <a16:creationId xmlns:a16="http://schemas.microsoft.com/office/drawing/2014/main" id="{380637E7-C7A2-4D16-B54B-2902869E9B44}"/>
              </a:ext>
            </a:extLst>
          </p:cNvPr>
          <p:cNvSpPr txBox="1"/>
          <p:nvPr/>
        </p:nvSpPr>
        <p:spPr>
          <a:xfrm>
            <a:off x="1709048" y="3224990"/>
            <a:ext cx="3834502" cy="230833"/>
          </a:xfrm>
          <a:prstGeom prst="rect">
            <a:avLst/>
          </a:prstGeom>
        </p:spPr>
        <p:txBody>
          <a:bodyPr wrap="none">
            <a:noAutofit/>
          </a:bodyPr>
          <a:lstStyle/>
          <a:p>
            <a:pPr>
              <a:buClr>
                <a:srgbClr val="000000">
                  <a:lumMod val="85000"/>
                  <a:lumOff val="15000"/>
                </a:srgbClr>
              </a:buClr>
              <a:buSzPct val="105000"/>
            </a:pPr>
            <a:r>
              <a:rPr altLang="en-US" b="1" lang="zh-CN" sz="1400">
                <a:solidFill>
                  <a:srgbClr val="FFFFFF"/>
                </a:solidFill>
                <a:latin charset="-122" panose="020b0503020204020204" pitchFamily="34" typeface="微软雅黑"/>
                <a:ea charset="-122" panose="020b0503020204020204" pitchFamily="34" typeface="微软雅黑"/>
              </a:rPr>
              <a:t>要全面推动组织工作各项任务落实落地</a:t>
            </a:r>
          </a:p>
        </p:txBody>
      </p:sp>
      <p:sp>
        <p:nvSpPr>
          <p:cNvPr id="16" name="Rectangle 43">
            <a:extLst>
              <a:ext uri="{FF2B5EF4-FFF2-40B4-BE49-F238E27FC236}">
                <a16:creationId xmlns:a16="http://schemas.microsoft.com/office/drawing/2014/main" id="{938F0876-6AEA-4F02-84A0-56405E08801C}"/>
              </a:ext>
            </a:extLst>
          </p:cNvPr>
          <p:cNvSpPr/>
          <p:nvPr/>
        </p:nvSpPr>
        <p:spPr>
          <a:xfrm>
            <a:off x="1033864" y="3671942"/>
            <a:ext cx="7149369" cy="651847"/>
          </a:xfrm>
          <a:prstGeom prst="rect">
            <a:avLst/>
          </a:prstGeom>
        </p:spPr>
        <p:txBody>
          <a:bodyPr bIns="0" lIns="0" rIns="0" tIns="0" wrap="square">
            <a:noAutofit/>
          </a:bodyPr>
          <a:lstStyle/>
          <a:p>
            <a:pPr>
              <a:lnSpc>
                <a:spcPct val="150000"/>
              </a:lnSpc>
              <a:defRPr/>
            </a:pPr>
            <a:r>
              <a:rPr altLang="en-US" lang="zh-CN" sz="14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sym charset="0" typeface="Gill Sans"/>
              </a:rPr>
              <a:t>着力加强党的组织体系建设，锻造忠诚干净担当的高素质干部队伍，建设矢志爱国奉献、勇于创新创造的优秀人才队伍，不断提高党的建设和组织工作质量。</a:t>
            </a:r>
          </a:p>
        </p:txBody>
      </p:sp>
      <p:sp>
        <p:nvSpPr>
          <p:cNvPr id="17" name="Freeform 29">
            <a:extLst>
              <a:ext uri="{FF2B5EF4-FFF2-40B4-BE49-F238E27FC236}">
                <a16:creationId xmlns:a16="http://schemas.microsoft.com/office/drawing/2014/main" id="{699A4AEE-8E48-4E83-BC3A-413D306E0A1E}"/>
              </a:ext>
            </a:extLst>
          </p:cNvPr>
          <p:cNvSpPr/>
          <p:nvPr/>
        </p:nvSpPr>
        <p:spPr bwMode="auto">
          <a:xfrm>
            <a:off x="1107335" y="3161567"/>
            <a:ext cx="467136" cy="417431"/>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gradFill>
            <a:gsLst>
              <a:gs pos="0">
                <a:srgbClr val="FF3302"/>
              </a:gs>
              <a:gs pos="100000">
                <a:srgbClr val="C00000"/>
              </a:gs>
            </a:gsLst>
            <a:lin ang="0" scaled="0"/>
          </a:gradFill>
          <a:ln>
            <a:noFill/>
          </a:ln>
          <a:extLst/>
        </p:spPr>
        <p:txBody>
          <a:bodyPr anchor="t" anchorCtr="0" bIns="45720" compatLnSpc="1" lIns="91440" numCol="1" rIns="91440" tIns="45720" vert="horz" wrap="square"/>
          <a:lstStyle/>
          <a:p>
            <a:pPr defTabSz="914400">
              <a:defRPr/>
            </a:pPr>
            <a:endParaRPr altLang="en-US" kern="0" lang="zh-CN" sz="1800">
              <a:solidFill>
                <a:sysClr lastClr="000000" val="windowText"/>
              </a:solidFill>
            </a:endParaRPr>
          </a:p>
        </p:txBody>
      </p:sp>
    </p:spTree>
    <p:extLst>
      <p:ext uri="{BB962C8B-B14F-4D97-AF65-F5344CB8AC3E}">
        <p14:creationId val="18022393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childTnLst>
                                </p:cTn>
                              </p:par>
                            </p:childTnLst>
                          </p:cTn>
                        </p:par>
                        <p:par>
                          <p:cTn fill="hold" id="8" nodeType="afterGroup">
                            <p:stCondLst>
                              <p:cond delay="1000"/>
                            </p:stCondLst>
                            <p:childTnLst>
                              <p:par>
                                <p:cTn fill="hold" grpId="0" id="9" nodeType="afterEffect" presetClass="entr" presetID="53" presetSubtype="0">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p:cTn dur="500" fill="hold" id="11"/>
                                        <p:tgtEl>
                                          <p:spTgt spid="10"/>
                                        </p:tgtEl>
                                        <p:attrNameLst>
                                          <p:attrName>ppt_w</p:attrName>
                                        </p:attrNameLst>
                                      </p:cBhvr>
                                      <p:tavLst>
                                        <p:tav tm="0">
                                          <p:val>
                                            <p:fltVal val="0"/>
                                          </p:val>
                                        </p:tav>
                                        <p:tav tm="100000">
                                          <p:val>
                                            <p:strVal val="#ppt_w"/>
                                          </p:val>
                                        </p:tav>
                                      </p:tavLst>
                                    </p:anim>
                                    <p:anim calcmode="lin" valueType="num">
                                      <p:cBhvr>
                                        <p:cTn dur="500" fill="hold" id="12"/>
                                        <p:tgtEl>
                                          <p:spTgt spid="10"/>
                                        </p:tgtEl>
                                        <p:attrNameLst>
                                          <p:attrName>ppt_h</p:attrName>
                                        </p:attrNameLst>
                                      </p:cBhvr>
                                      <p:tavLst>
                                        <p:tav tm="0">
                                          <p:val>
                                            <p:fltVal val="0"/>
                                          </p:val>
                                        </p:tav>
                                        <p:tav tm="100000">
                                          <p:val>
                                            <p:strVal val="#ppt_h"/>
                                          </p:val>
                                        </p:tav>
                                      </p:tavLst>
                                    </p:anim>
                                    <p:animEffect filter="fade" transition="in">
                                      <p:cBhvr>
                                        <p:cTn dur="500" id="13"/>
                                        <p:tgtEl>
                                          <p:spTgt spid="10"/>
                                        </p:tgtEl>
                                      </p:cBhvr>
                                    </p:animEffect>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7"/>
                                        </p:tgtEl>
                                        <p:attrNameLst>
                                          <p:attrName>style.visibility</p:attrName>
                                        </p:attrNameLst>
                                      </p:cBhvr>
                                      <p:to>
                                        <p:strVal val="visible"/>
                                      </p:to>
                                    </p:set>
                                    <p:animEffect filter="wipe(left)" transition="in">
                                      <p:cBhvr>
                                        <p:cTn dur="500" id="17"/>
                                        <p:tgtEl>
                                          <p:spTgt spid="7"/>
                                        </p:tgtEl>
                                      </p:cBhvr>
                                    </p:animEffect>
                                  </p:childTnLst>
                                </p:cTn>
                              </p:par>
                            </p:childTnLst>
                          </p:cTn>
                        </p:par>
                        <p:par>
                          <p:cTn fill="hold" id="18" nodeType="afterGroup">
                            <p:stCondLst>
                              <p:cond delay="2000"/>
                            </p:stCondLst>
                            <p:childTnLst>
                              <p:par>
                                <p:cTn fill="hold" grpId="0" id="19" nodeType="afterEffect" presetClass="entr" presetID="10" presetSubtype="0">
                                  <p:stCondLst>
                                    <p:cond delay="0"/>
                                  </p:stCondLst>
                                  <p:childTnLst>
                                    <p:set>
                                      <p:cBhvr>
                                        <p:cTn dur="1" fill="hold" id="20">
                                          <p:stCondLst>
                                            <p:cond delay="0"/>
                                          </p:stCondLst>
                                        </p:cTn>
                                        <p:tgtEl>
                                          <p:spTgt spid="8"/>
                                        </p:tgtEl>
                                        <p:attrNameLst>
                                          <p:attrName>style.visibility</p:attrName>
                                        </p:attrNameLst>
                                      </p:cBhvr>
                                      <p:to>
                                        <p:strVal val="visible"/>
                                      </p:to>
                                    </p:set>
                                    <p:animEffect filter="fade" transition="in">
                                      <p:cBhvr>
                                        <p:cTn dur="500" id="21"/>
                                        <p:tgtEl>
                                          <p:spTgt spid="8"/>
                                        </p:tgtEl>
                                      </p:cBhvr>
                                    </p:animEffect>
                                  </p:childTnLst>
                                </p:cTn>
                              </p:par>
                            </p:childTnLst>
                          </p:cTn>
                        </p:par>
                        <p:par>
                          <p:cTn fill="hold" id="22" nodeType="afterGroup">
                            <p:stCondLst>
                              <p:cond delay="2500"/>
                            </p:stCondLst>
                            <p:childTnLst>
                              <p:par>
                                <p:cTn fill="hold" grpId="0" id="23" nodeType="afterEffect" presetClass="entr" presetID="22" presetSubtype="8">
                                  <p:stCondLst>
                                    <p:cond delay="0"/>
                                  </p:stCondLst>
                                  <p:childTnLst>
                                    <p:set>
                                      <p:cBhvr>
                                        <p:cTn dur="1" fill="hold" id="24">
                                          <p:stCondLst>
                                            <p:cond delay="0"/>
                                          </p:stCondLst>
                                        </p:cTn>
                                        <p:tgtEl>
                                          <p:spTgt spid="9"/>
                                        </p:tgtEl>
                                        <p:attrNameLst>
                                          <p:attrName>style.visibility</p:attrName>
                                        </p:attrNameLst>
                                      </p:cBhvr>
                                      <p:to>
                                        <p:strVal val="visible"/>
                                      </p:to>
                                    </p:set>
                                    <p:animEffect filter="wipe(left)" transition="in">
                                      <p:cBhvr>
                                        <p:cTn dur="900" id="25"/>
                                        <p:tgtEl>
                                          <p:spTgt spid="9"/>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10" presetSubtype="0">
                                  <p:stCondLst>
                                    <p:cond delay="0"/>
                                  </p:stCondLst>
                                  <p:childTnLst>
                                    <p:set>
                                      <p:cBhvr>
                                        <p:cTn dur="1" fill="hold" id="29">
                                          <p:stCondLst>
                                            <p:cond delay="0"/>
                                          </p:stCondLst>
                                        </p:cTn>
                                        <p:tgtEl>
                                          <p:spTgt spid="11"/>
                                        </p:tgtEl>
                                        <p:attrNameLst>
                                          <p:attrName>style.visibility</p:attrName>
                                        </p:attrNameLst>
                                      </p:cBhvr>
                                      <p:to>
                                        <p:strVal val="visible"/>
                                      </p:to>
                                    </p:set>
                                    <p:animEffect filter="fade" transition="in">
                                      <p:cBhvr>
                                        <p:cTn dur="1000" id="30"/>
                                        <p:tgtEl>
                                          <p:spTgt spid="11"/>
                                        </p:tgtEl>
                                      </p:cBhvr>
                                    </p:animEffect>
                                  </p:childTnLst>
                                </p:cTn>
                              </p:par>
                            </p:childTnLst>
                          </p:cTn>
                        </p:par>
                        <p:par>
                          <p:cTn fill="hold" id="31" nodeType="afterGroup">
                            <p:stCondLst>
                              <p:cond delay="1000"/>
                            </p:stCondLst>
                            <p:childTnLst>
                              <p:par>
                                <p:cTn fill="hold" grpId="0" id="32" nodeType="afterEffect" presetClass="entr" presetID="53" presetSubtype="0">
                                  <p:stCondLst>
                                    <p:cond delay="0"/>
                                  </p:stCondLst>
                                  <p:childTnLst>
                                    <p:set>
                                      <p:cBhvr>
                                        <p:cTn dur="1" fill="hold" id="33">
                                          <p:stCondLst>
                                            <p:cond delay="0"/>
                                          </p:stCondLst>
                                        </p:cTn>
                                        <p:tgtEl>
                                          <p:spTgt spid="17"/>
                                        </p:tgtEl>
                                        <p:attrNameLst>
                                          <p:attrName>style.visibility</p:attrName>
                                        </p:attrNameLst>
                                      </p:cBhvr>
                                      <p:to>
                                        <p:strVal val="visible"/>
                                      </p:to>
                                    </p:set>
                                    <p:anim calcmode="lin" valueType="num">
                                      <p:cBhvr>
                                        <p:cTn dur="500" fill="hold" id="34"/>
                                        <p:tgtEl>
                                          <p:spTgt spid="17"/>
                                        </p:tgtEl>
                                        <p:attrNameLst>
                                          <p:attrName>ppt_w</p:attrName>
                                        </p:attrNameLst>
                                      </p:cBhvr>
                                      <p:tavLst>
                                        <p:tav tm="0">
                                          <p:val>
                                            <p:fltVal val="0"/>
                                          </p:val>
                                        </p:tav>
                                        <p:tav tm="100000">
                                          <p:val>
                                            <p:strVal val="#ppt_w"/>
                                          </p:val>
                                        </p:tav>
                                      </p:tavLst>
                                    </p:anim>
                                    <p:anim calcmode="lin" valueType="num">
                                      <p:cBhvr>
                                        <p:cTn dur="500" fill="hold" id="35"/>
                                        <p:tgtEl>
                                          <p:spTgt spid="17"/>
                                        </p:tgtEl>
                                        <p:attrNameLst>
                                          <p:attrName>ppt_h</p:attrName>
                                        </p:attrNameLst>
                                      </p:cBhvr>
                                      <p:tavLst>
                                        <p:tav tm="0">
                                          <p:val>
                                            <p:fltVal val="0"/>
                                          </p:val>
                                        </p:tav>
                                        <p:tav tm="100000">
                                          <p:val>
                                            <p:strVal val="#ppt_h"/>
                                          </p:val>
                                        </p:tav>
                                      </p:tavLst>
                                    </p:anim>
                                    <p:animEffect filter="fade" transition="in">
                                      <p:cBhvr>
                                        <p:cTn dur="500" id="36"/>
                                        <p:tgtEl>
                                          <p:spTgt spid="17"/>
                                        </p:tgtEl>
                                      </p:cBhvr>
                                    </p:animEffect>
                                  </p:childTnLst>
                                </p:cTn>
                              </p:par>
                            </p:childTnLst>
                          </p:cTn>
                        </p:par>
                        <p:par>
                          <p:cTn fill="hold" id="37" nodeType="afterGroup">
                            <p:stCondLst>
                              <p:cond delay="1500"/>
                            </p:stCondLst>
                            <p:childTnLst>
                              <p:par>
                                <p:cTn fill="hold" grpId="0" id="38" nodeType="afterEffect" presetClass="entr" presetID="22" presetSubtype="8">
                                  <p:stCondLst>
                                    <p:cond delay="0"/>
                                  </p:stCondLst>
                                  <p:childTnLst>
                                    <p:set>
                                      <p:cBhvr>
                                        <p:cTn dur="1" fill="hold" id="39">
                                          <p:stCondLst>
                                            <p:cond delay="0"/>
                                          </p:stCondLst>
                                        </p:cTn>
                                        <p:tgtEl>
                                          <p:spTgt spid="14"/>
                                        </p:tgtEl>
                                        <p:attrNameLst>
                                          <p:attrName>style.visibility</p:attrName>
                                        </p:attrNameLst>
                                      </p:cBhvr>
                                      <p:to>
                                        <p:strVal val="visible"/>
                                      </p:to>
                                    </p:set>
                                    <p:animEffect filter="wipe(left)" transition="in">
                                      <p:cBhvr>
                                        <p:cTn dur="500" id="40"/>
                                        <p:tgtEl>
                                          <p:spTgt spid="14"/>
                                        </p:tgtEl>
                                      </p:cBhvr>
                                    </p:animEffect>
                                  </p:childTnLst>
                                </p:cTn>
                              </p:par>
                            </p:childTnLst>
                          </p:cTn>
                        </p:par>
                        <p:par>
                          <p:cTn fill="hold" id="41" nodeType="afterGroup">
                            <p:stCondLst>
                              <p:cond delay="2000"/>
                            </p:stCondLst>
                            <p:childTnLst>
                              <p:par>
                                <p:cTn fill="hold" grpId="0" id="42" nodeType="afterEffect" presetClass="entr" presetID="10" presetSubtype="0">
                                  <p:stCondLst>
                                    <p:cond delay="0"/>
                                  </p:stCondLst>
                                  <p:childTnLst>
                                    <p:set>
                                      <p:cBhvr>
                                        <p:cTn dur="1" fill="hold" id="43">
                                          <p:stCondLst>
                                            <p:cond delay="0"/>
                                          </p:stCondLst>
                                        </p:cTn>
                                        <p:tgtEl>
                                          <p:spTgt spid="15"/>
                                        </p:tgtEl>
                                        <p:attrNameLst>
                                          <p:attrName>style.visibility</p:attrName>
                                        </p:attrNameLst>
                                      </p:cBhvr>
                                      <p:to>
                                        <p:strVal val="visible"/>
                                      </p:to>
                                    </p:set>
                                    <p:animEffect filter="fade" transition="in">
                                      <p:cBhvr>
                                        <p:cTn dur="500" id="44"/>
                                        <p:tgtEl>
                                          <p:spTgt spid="15"/>
                                        </p:tgtEl>
                                      </p:cBhvr>
                                    </p:animEffect>
                                  </p:childTnLst>
                                </p:cTn>
                              </p:par>
                            </p:childTnLst>
                          </p:cTn>
                        </p:par>
                        <p:par>
                          <p:cTn fill="hold" id="45" nodeType="afterGroup">
                            <p:stCondLst>
                              <p:cond delay="2500"/>
                            </p:stCondLst>
                            <p:childTnLst>
                              <p:par>
                                <p:cTn fill="hold" grpId="0" id="46" nodeType="afterEffect" presetClass="entr" presetID="22" presetSubtype="8">
                                  <p:stCondLst>
                                    <p:cond delay="0"/>
                                  </p:stCondLst>
                                  <p:childTnLst>
                                    <p:set>
                                      <p:cBhvr>
                                        <p:cTn dur="1" fill="hold" id="47">
                                          <p:stCondLst>
                                            <p:cond delay="0"/>
                                          </p:stCondLst>
                                        </p:cTn>
                                        <p:tgtEl>
                                          <p:spTgt spid="16"/>
                                        </p:tgtEl>
                                        <p:attrNameLst>
                                          <p:attrName>style.visibility</p:attrName>
                                        </p:attrNameLst>
                                      </p:cBhvr>
                                      <p:to>
                                        <p:strVal val="visible"/>
                                      </p:to>
                                    </p:set>
                                    <p:animEffect filter="wipe(left)" transition="in">
                                      <p:cBhvr>
                                        <p:cTn dur="900" id="4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4"/>
      <p:bldP grpId="0" spid="15"/>
      <p:bldP grpId="0" spid="16"/>
      <p:bldP grpId="0" spid="1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各级党组织和组织部门要切实担负起责任</a:t>
            </a:r>
          </a:p>
        </p:txBody>
      </p:sp>
      <p:sp>
        <p:nvSpPr>
          <p:cNvPr id="4" name="矩形 3">
            <a:extLst>
              <a:ext uri="{FF2B5EF4-FFF2-40B4-BE49-F238E27FC236}">
                <a16:creationId xmlns:a16="http://schemas.microsoft.com/office/drawing/2014/main" id="{C521121F-9F83-466C-9789-CC2ADDC3B696}"/>
              </a:ext>
            </a:extLst>
          </p:cNvPr>
          <p:cNvSpPr/>
          <p:nvPr/>
        </p:nvSpPr>
        <p:spPr>
          <a:xfrm>
            <a:off x="587151" y="1552576"/>
            <a:ext cx="1616149" cy="1168704"/>
          </a:xfrm>
          <a:prstGeom prst="rect">
            <a:avLst/>
          </a:prstGeom>
          <a:gradFill>
            <a:gsLst>
              <a:gs pos="0">
                <a:srgbClr val="FF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prstClr val="white"/>
                </a:solidFill>
                <a:latin charset="-122" panose="020b0503020204020204" pitchFamily="34" typeface="微软雅黑"/>
                <a:ea charset="-122" panose="020b0503020204020204" pitchFamily="34" typeface="微软雅黑"/>
              </a:rPr>
              <a:t>党委（党组）</a:t>
            </a:r>
          </a:p>
        </p:txBody>
      </p:sp>
      <p:sp>
        <p:nvSpPr>
          <p:cNvPr id="5" name="矩形 4">
            <a:extLst>
              <a:ext uri="{FF2B5EF4-FFF2-40B4-BE49-F238E27FC236}">
                <a16:creationId xmlns:a16="http://schemas.microsoft.com/office/drawing/2014/main" id="{D1249F4E-E7DA-4541-B81B-E4EEB0D2C5CD}"/>
              </a:ext>
            </a:extLst>
          </p:cNvPr>
          <p:cNvSpPr/>
          <p:nvPr/>
        </p:nvSpPr>
        <p:spPr>
          <a:xfrm>
            <a:off x="2240482" y="1552576"/>
            <a:ext cx="6482136" cy="11687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6" name="Rectangle 43">
            <a:extLst>
              <a:ext uri="{FF2B5EF4-FFF2-40B4-BE49-F238E27FC236}">
                <a16:creationId xmlns:a16="http://schemas.microsoft.com/office/drawing/2014/main" id="{12B5C97B-4280-4706-B4D9-4A05D758ED3F}"/>
              </a:ext>
            </a:extLst>
          </p:cNvPr>
          <p:cNvSpPr/>
          <p:nvPr/>
        </p:nvSpPr>
        <p:spPr>
          <a:xfrm>
            <a:off x="2400171" y="1766103"/>
            <a:ext cx="6162757" cy="794480"/>
          </a:xfrm>
          <a:prstGeom prst="rect">
            <a:avLst/>
          </a:prstGeom>
        </p:spPr>
        <p:txBody>
          <a:bodyPr bIns="0" lIns="0" rIns="0" tIns="0" wrap="square">
            <a:noAutofit/>
          </a:bodyPr>
          <a:lstStyle/>
          <a:p>
            <a:pPr>
              <a:lnSpc>
                <a:spcPct val="150000"/>
              </a:lnSpc>
              <a:defRPr/>
            </a:pPr>
            <a:r>
              <a:rPr altLang="en-US" lang="zh-CN" sz="16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要加强对党的建设的领导，扛起主责、抓好主业、当好主角，把每条战线、每个领域、每个环节的党建工作抓具体、抓深入。</a:t>
            </a:r>
          </a:p>
        </p:txBody>
      </p:sp>
      <p:sp>
        <p:nvSpPr>
          <p:cNvPr id="7" name="矩形 6">
            <a:extLst>
              <a:ext uri="{FF2B5EF4-FFF2-40B4-BE49-F238E27FC236}">
                <a16:creationId xmlns:a16="http://schemas.microsoft.com/office/drawing/2014/main" id="{1748E275-CCF8-47CB-B4E9-4FABF4A6EE69}"/>
              </a:ext>
            </a:extLst>
          </p:cNvPr>
          <p:cNvSpPr/>
          <p:nvPr/>
        </p:nvSpPr>
        <p:spPr>
          <a:xfrm>
            <a:off x="587151" y="2918776"/>
            <a:ext cx="1616149" cy="1424623"/>
          </a:xfrm>
          <a:prstGeom prst="rect">
            <a:avLst/>
          </a:prstGeom>
          <a:gradFill>
            <a:gsLst>
              <a:gs pos="0">
                <a:srgbClr val="FF0000"/>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000">
                <a:solidFill>
                  <a:prstClr val="white"/>
                </a:solidFill>
                <a:latin charset="-122" panose="020b0503020204020204" pitchFamily="34" typeface="微软雅黑"/>
                <a:ea charset="-122" panose="020b0503020204020204" pitchFamily="34" typeface="微软雅黑"/>
              </a:rPr>
              <a:t>组织部门</a:t>
            </a:r>
          </a:p>
        </p:txBody>
      </p:sp>
      <p:sp>
        <p:nvSpPr>
          <p:cNvPr id="8" name="矩形 7">
            <a:extLst>
              <a:ext uri="{FF2B5EF4-FFF2-40B4-BE49-F238E27FC236}">
                <a16:creationId xmlns:a16="http://schemas.microsoft.com/office/drawing/2014/main" id="{B17EBFEB-99E1-43B1-9E81-9DD0CFFB44F7}"/>
              </a:ext>
            </a:extLst>
          </p:cNvPr>
          <p:cNvSpPr/>
          <p:nvPr/>
        </p:nvSpPr>
        <p:spPr>
          <a:xfrm>
            <a:off x="2240482" y="2918776"/>
            <a:ext cx="6482136" cy="14246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9" name="Rectangle 43">
            <a:extLst>
              <a:ext uri="{FF2B5EF4-FFF2-40B4-BE49-F238E27FC236}">
                <a16:creationId xmlns:a16="http://schemas.microsoft.com/office/drawing/2014/main" id="{28051775-9885-481D-A2AC-36B10E4FAC54}"/>
              </a:ext>
            </a:extLst>
          </p:cNvPr>
          <p:cNvSpPr/>
          <p:nvPr/>
        </p:nvSpPr>
        <p:spPr>
          <a:xfrm>
            <a:off x="2400171" y="3257358"/>
            <a:ext cx="6162757" cy="747457"/>
          </a:xfrm>
          <a:prstGeom prst="rect">
            <a:avLst/>
          </a:prstGeom>
        </p:spPr>
        <p:txBody>
          <a:bodyPr bIns="0" lIns="0" rIns="0" tIns="0" wrap="square">
            <a:noAutofit/>
          </a:bodyPr>
          <a:lstStyle/>
          <a:p>
            <a:pPr>
              <a:lnSpc>
                <a:spcPct val="150000"/>
              </a:lnSpc>
              <a:defRPr/>
            </a:pPr>
            <a:r>
              <a:rPr altLang="en-US" lang="zh-CN" sz="105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要持续建设“讲政治、重公道、业务精、作风好”的模范部门，着力打造忠诚干净担当的高素质组工干部队伍，着力在政治站位、理念思路、工作机制、能力水平、状态作风上有大的提升，以新气象新作为不断谱写新时代组织工作新篇章，为实现“两个一百年”奋斗目标，实现中华民族伟大复兴中国梦做出新贡献</a:t>
            </a:r>
          </a:p>
        </p:txBody>
      </p:sp>
    </p:spTree>
    <p:extLst>
      <p:ext uri="{BB962C8B-B14F-4D97-AF65-F5344CB8AC3E}">
        <p14:creationId val="393554289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49"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 calcmode="lin" valueType="num">
                                      <p:cBhvr>
                                        <p:cTn dur="500" fill="hold" id="9"/>
                                        <p:tgtEl>
                                          <p:spTgt spid="4"/>
                                        </p:tgtEl>
                                        <p:attrNameLst>
                                          <p:attrName>style.rotation</p:attrName>
                                        </p:attrNameLst>
                                      </p:cBhvr>
                                      <p:tavLst>
                                        <p:tav tm="0">
                                          <p:val>
                                            <p:fltVal val="360"/>
                                          </p:val>
                                        </p:tav>
                                        <p:tav tm="100000">
                                          <p:val>
                                            <p:fltVal val="0"/>
                                          </p:val>
                                        </p:tav>
                                      </p:tavLst>
                                    </p:anim>
                                    <p:animEffect filter="fade" transition="in">
                                      <p:cBhvr>
                                        <p:cTn dur="500" id="10"/>
                                        <p:tgtEl>
                                          <p:spTgt spid="4"/>
                                        </p:tgtEl>
                                      </p:cBhvr>
                                    </p:animEffect>
                                  </p:childTnLst>
                                </p:cTn>
                              </p:par>
                            </p:childTnLst>
                          </p:cTn>
                        </p:par>
                        <p:par>
                          <p:cTn fill="hold" id="11" nodeType="afterGroup">
                            <p:stCondLst>
                              <p:cond delay="500"/>
                            </p:stCondLst>
                            <p:childTnLst>
                              <p:par>
                                <p:cTn fill="hold" grpId="0" id="12" nodeType="afterEffect" presetClass="entr" presetID="10" presetSubtype="0">
                                  <p:stCondLst>
                                    <p:cond delay="0"/>
                                  </p:stCondLst>
                                  <p:childTnLst>
                                    <p:set>
                                      <p:cBhvr>
                                        <p:cTn dur="1" fill="hold" id="13">
                                          <p:stCondLst>
                                            <p:cond delay="0"/>
                                          </p:stCondLst>
                                        </p:cTn>
                                        <p:tgtEl>
                                          <p:spTgt spid="5"/>
                                        </p:tgtEl>
                                        <p:attrNameLst>
                                          <p:attrName>style.visibility</p:attrName>
                                        </p:attrNameLst>
                                      </p:cBhvr>
                                      <p:to>
                                        <p:strVal val="visible"/>
                                      </p:to>
                                    </p:set>
                                    <p:animEffect filter="fade" transition="in">
                                      <p:cBhvr>
                                        <p:cTn dur="500" id="14"/>
                                        <p:tgtEl>
                                          <p:spTgt spid="5"/>
                                        </p:tgtEl>
                                      </p:cBhvr>
                                    </p:animEffect>
                                  </p:childTnLst>
                                </p:cTn>
                              </p:par>
                            </p:childTnLst>
                          </p:cTn>
                        </p:par>
                        <p:par>
                          <p:cTn fill="hold" id="15" nodeType="afterGroup">
                            <p:stCondLst>
                              <p:cond delay="1000"/>
                            </p:stCondLst>
                            <p:childTnLst>
                              <p:par>
                                <p:cTn fill="hold" grpId="0" id="16" nodeType="afterEffect" presetClass="entr" presetID="22" presetSubtype="1">
                                  <p:stCondLst>
                                    <p:cond delay="0"/>
                                  </p:stCondLst>
                                  <p:childTnLst>
                                    <p:set>
                                      <p:cBhvr>
                                        <p:cTn dur="1" fill="hold" id="17">
                                          <p:stCondLst>
                                            <p:cond delay="0"/>
                                          </p:stCondLst>
                                        </p:cTn>
                                        <p:tgtEl>
                                          <p:spTgt spid="6"/>
                                        </p:tgtEl>
                                        <p:attrNameLst>
                                          <p:attrName>style.visibility</p:attrName>
                                        </p:attrNameLst>
                                      </p:cBhvr>
                                      <p:to>
                                        <p:strVal val="visible"/>
                                      </p:to>
                                    </p:set>
                                    <p:animEffect filter="wipe(up)" transition="in">
                                      <p:cBhvr>
                                        <p:cTn dur="1500" id="18"/>
                                        <p:tgtEl>
                                          <p:spTgt spid="6"/>
                                        </p:tgtEl>
                                      </p:cBhvr>
                                    </p:animEffect>
                                  </p:childTnLst>
                                </p:cTn>
                              </p:par>
                            </p:childTnLst>
                          </p:cTn>
                        </p:par>
                        <p:par>
                          <p:cTn fill="hold" id="19" nodeType="afterGroup">
                            <p:stCondLst>
                              <p:cond delay="2500"/>
                            </p:stCondLst>
                            <p:childTnLst>
                              <p:par>
                                <p:cTn decel="100000" fill="hold" grpId="0" id="20" nodeType="afterEffect" presetClass="entr" presetID="49" presetSubtype="0">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anim calcmode="lin" valueType="num">
                                      <p:cBhvr>
                                        <p:cTn dur="500" fill="hold" id="24"/>
                                        <p:tgtEl>
                                          <p:spTgt spid="7"/>
                                        </p:tgtEl>
                                        <p:attrNameLst>
                                          <p:attrName>style.rotation</p:attrName>
                                        </p:attrNameLst>
                                      </p:cBhvr>
                                      <p:tavLst>
                                        <p:tav tm="0">
                                          <p:val>
                                            <p:fltVal val="360"/>
                                          </p:val>
                                        </p:tav>
                                        <p:tav tm="100000">
                                          <p:val>
                                            <p:fltVal val="0"/>
                                          </p:val>
                                        </p:tav>
                                      </p:tavLst>
                                    </p:anim>
                                    <p:animEffect filter="fade" transition="in">
                                      <p:cBhvr>
                                        <p:cTn dur="500" id="25"/>
                                        <p:tgtEl>
                                          <p:spTgt spid="7"/>
                                        </p:tgtEl>
                                      </p:cBhvr>
                                    </p:animEffect>
                                  </p:childTnLst>
                                </p:cTn>
                              </p:par>
                            </p:childTnLst>
                          </p:cTn>
                        </p:par>
                        <p:par>
                          <p:cTn fill="hold" id="26" nodeType="afterGroup">
                            <p:stCondLst>
                              <p:cond delay="3000"/>
                            </p:stCondLst>
                            <p:childTnLst>
                              <p:par>
                                <p:cTn fill="hold" grpId="0" id="27" nodeType="afterEffect" presetClass="entr" presetID="10" presetSubtype="0">
                                  <p:stCondLst>
                                    <p:cond delay="0"/>
                                  </p:stCondLst>
                                  <p:childTnLst>
                                    <p:set>
                                      <p:cBhvr>
                                        <p:cTn dur="1" fill="hold" id="28">
                                          <p:stCondLst>
                                            <p:cond delay="0"/>
                                          </p:stCondLst>
                                        </p:cTn>
                                        <p:tgtEl>
                                          <p:spTgt spid="8"/>
                                        </p:tgtEl>
                                        <p:attrNameLst>
                                          <p:attrName>style.visibility</p:attrName>
                                        </p:attrNameLst>
                                      </p:cBhvr>
                                      <p:to>
                                        <p:strVal val="visible"/>
                                      </p:to>
                                    </p:set>
                                    <p:animEffect filter="fade" transition="in">
                                      <p:cBhvr>
                                        <p:cTn dur="500" id="29"/>
                                        <p:tgtEl>
                                          <p:spTgt spid="8"/>
                                        </p:tgtEl>
                                      </p:cBhvr>
                                    </p:animEffect>
                                  </p:childTnLst>
                                </p:cTn>
                              </p:par>
                            </p:childTnLst>
                          </p:cTn>
                        </p:par>
                        <p:par>
                          <p:cTn fill="hold" id="30" nodeType="afterGroup">
                            <p:stCondLst>
                              <p:cond delay="3500"/>
                            </p:stCondLst>
                            <p:childTnLst>
                              <p:par>
                                <p:cTn fill="hold" grpId="0" id="31" nodeType="afterEffect" presetClass="entr" presetID="22" presetSubtype="1">
                                  <p:stCondLst>
                                    <p:cond delay="0"/>
                                  </p:stCondLst>
                                  <p:childTnLst>
                                    <p:set>
                                      <p:cBhvr>
                                        <p:cTn dur="1" fill="hold" id="32">
                                          <p:stCondLst>
                                            <p:cond delay="0"/>
                                          </p:stCondLst>
                                        </p:cTn>
                                        <p:tgtEl>
                                          <p:spTgt spid="9"/>
                                        </p:tgtEl>
                                        <p:attrNameLst>
                                          <p:attrName>style.visibility</p:attrName>
                                        </p:attrNameLst>
                                      </p:cBhvr>
                                      <p:to>
                                        <p:strVal val="visible"/>
                                      </p:to>
                                    </p:set>
                                    <p:animEffect filter="wipe(up)" transition="in">
                                      <p:cBhvr>
                                        <p:cTn dur="1500" id="33"/>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9" name="图片 38">
            <a:extLst>
              <a:ext uri="{FF2B5EF4-FFF2-40B4-BE49-F238E27FC236}">
                <a16:creationId xmlns:a16="http://schemas.microsoft.com/office/drawing/2014/main" id="{264670A1-A92F-4E6A-8A52-1A4F57C6379F}"/>
              </a:ext>
            </a:extLst>
          </p:cNvPr>
          <p:cNvPicPr>
            <a:picLocks noChangeAspect="1"/>
          </p:cNvPicPr>
          <p:nvPr/>
        </p:nvPicPr>
        <p:blipFill>
          <a:blip r:embed="rId3">
            <a:extLst>
              <a:ext uri="{28A0092B-C50C-407E-A947-70E740481C1C}">
                <a14:useLocalDpi val="0"/>
              </a:ext>
            </a:extLst>
          </a:blip>
          <a:srcRect b="14301" l="20282" r="69366" t="56082"/>
          <a:stretch>
            <a:fillRect/>
          </a:stretch>
        </p:blipFill>
        <p:spPr>
          <a:xfrm>
            <a:off x="1376140" y="2670577"/>
            <a:ext cx="1201622" cy="1716603"/>
          </a:xfrm>
          <a:prstGeom prst="rect">
            <a:avLst/>
          </a:prstGeom>
        </p:spPr>
      </p:pic>
      <p:pic>
        <p:nvPicPr>
          <p:cNvPr id="40" name="图片 39">
            <a:extLst>
              <a:ext uri="{FF2B5EF4-FFF2-40B4-BE49-F238E27FC236}">
                <a16:creationId xmlns:a16="http://schemas.microsoft.com/office/drawing/2014/main" id="{BFD089FC-63BA-4839-9AC1-88CC847B2066}"/>
              </a:ext>
            </a:extLst>
          </p:cNvPr>
          <p:cNvPicPr>
            <a:picLocks noChangeAspect="1"/>
          </p:cNvPicPr>
          <p:nvPr/>
        </p:nvPicPr>
        <p:blipFill>
          <a:blip r:embed="rId3">
            <a:extLst>
              <a:ext uri="{28A0092B-C50C-407E-A947-70E740481C1C}">
                <a14:useLocalDpi val="0"/>
              </a:ext>
            </a:extLst>
          </a:blip>
          <a:srcRect b="13878" l="71514" r="15915" t="55446"/>
          <a:stretch>
            <a:fillRect/>
          </a:stretch>
        </p:blipFill>
        <p:spPr>
          <a:xfrm>
            <a:off x="6386958" y="2568395"/>
            <a:ext cx="1459113" cy="1777912"/>
          </a:xfrm>
          <a:prstGeom prst="rect">
            <a:avLst/>
          </a:prstGeom>
        </p:spPr>
      </p:pic>
      <p:pic>
        <p:nvPicPr>
          <p:cNvPr id="41" name="图片 40">
            <a:extLst>
              <a:ext uri="{FF2B5EF4-FFF2-40B4-BE49-F238E27FC236}">
                <a16:creationId xmlns:a16="http://schemas.microsoft.com/office/drawing/2014/main" id="{D4FD39E5-BDD2-4E23-84C6-BF497AB0262D}"/>
              </a:ext>
            </a:extLst>
          </p:cNvPr>
          <p:cNvPicPr>
            <a:picLocks noChangeAspect="1"/>
          </p:cNvPicPr>
          <p:nvPr/>
        </p:nvPicPr>
        <p:blipFill>
          <a:blip r:embed="rId4">
            <a:extLst>
              <a:ext uri="{28A0092B-C50C-407E-A947-70E740481C1C}">
                <a14:useLocalDpi val="0"/>
              </a:ext>
            </a:extLst>
          </a:blip>
          <a:srcRect b="4570" l="24296" r="20204" t="53661"/>
          <a:stretch>
            <a:fillRect/>
          </a:stretch>
        </p:blipFill>
        <p:spPr>
          <a:xfrm>
            <a:off x="2221607" y="2980380"/>
            <a:ext cx="5074856" cy="1907156"/>
          </a:xfrm>
          <a:custGeom>
            <a:gdLst>
              <a:gd fmla="*/ 0 w 6766475" name="connsiteX0"/>
              <a:gd fmla="*/ 0 h 2542875" name="connsiteY0"/>
              <a:gd fmla="*/ 6766475 w 6766475" name="connsiteX1"/>
              <a:gd fmla="*/ 0 h 2542875" name="connsiteY1"/>
              <a:gd fmla="*/ 6766475 w 6766475" name="connsiteX2"/>
              <a:gd fmla="*/ 2542875 h 2542875" name="connsiteY2"/>
              <a:gd fmla="*/ 0 w 6766475" name="connsiteX3"/>
              <a:gd fmla="*/ 2542875 h 2542875" name="connsiteY3"/>
            </a:gdLst>
            <a:cxnLst>
              <a:cxn ang="0">
                <a:pos x="connsiteX0" y="connsiteY0"/>
              </a:cxn>
              <a:cxn ang="0">
                <a:pos x="connsiteX1" y="connsiteY1"/>
              </a:cxn>
              <a:cxn ang="0">
                <a:pos x="connsiteX2" y="connsiteY2"/>
              </a:cxn>
              <a:cxn ang="0">
                <a:pos x="connsiteX3" y="connsiteY3"/>
              </a:cxn>
            </a:cxnLst>
            <a:rect b="b" l="l" r="r" t="t"/>
            <a:pathLst>
              <a:path h="2542875" w="6766475">
                <a:moveTo>
                  <a:pt x="0" y="0"/>
                </a:moveTo>
                <a:lnTo>
                  <a:pt x="6766475" y="0"/>
                </a:lnTo>
                <a:lnTo>
                  <a:pt x="6766475" y="2542875"/>
                </a:lnTo>
                <a:lnTo>
                  <a:pt x="0" y="2542875"/>
                </a:lnTo>
                <a:close/>
              </a:path>
            </a:pathLst>
          </a:custGeom>
        </p:spPr>
      </p:pic>
      <p:pic>
        <p:nvPicPr>
          <p:cNvPr id="42" name="图片 41">
            <a:extLst>
              <a:ext uri="{FF2B5EF4-FFF2-40B4-BE49-F238E27FC236}">
                <a16:creationId xmlns:a16="http://schemas.microsoft.com/office/drawing/2014/main" id="{58AB87CB-1A32-42BD-A39F-A0FF6C28859E}"/>
              </a:ext>
            </a:extLst>
          </p:cNvPr>
          <p:cNvPicPr>
            <a:picLocks noChangeAspect="1"/>
          </p:cNvPicPr>
          <p:nvPr/>
        </p:nvPicPr>
        <p:blipFill>
          <a:blip r:embed="rId4">
            <a:extLst>
              <a:ext uri="{28A0092B-C50C-407E-A947-70E740481C1C}">
                <a14:useLocalDpi val="0"/>
              </a:ext>
            </a:extLst>
          </a:blip>
          <a:srcRect b="76650" l="7801" r="80082" t="9680"/>
          <a:stretch>
            <a:fillRect/>
          </a:stretch>
        </p:blipFill>
        <p:spPr>
          <a:xfrm>
            <a:off x="413897" y="340263"/>
            <a:ext cx="1563054" cy="880570"/>
          </a:xfrm>
          <a:custGeom>
            <a:gdLst>
              <a:gd fmla="*/ 0 w 1477288" name="connsiteX0"/>
              <a:gd fmla="*/ 0 h 832252" name="connsiteY0"/>
              <a:gd fmla="*/ 1477288 w 1477288" name="connsiteX1"/>
              <a:gd fmla="*/ 0 h 832252" name="connsiteY1"/>
              <a:gd fmla="*/ 1477288 w 1477288" name="connsiteX2"/>
              <a:gd fmla="*/ 832252 h 832252" name="connsiteY2"/>
              <a:gd fmla="*/ 0 w 1477288" name="connsiteX3"/>
              <a:gd fmla="*/ 832252 h 832252" name="connsiteY3"/>
            </a:gdLst>
            <a:cxnLst>
              <a:cxn ang="0">
                <a:pos x="connsiteX0" y="connsiteY0"/>
              </a:cxn>
              <a:cxn ang="0">
                <a:pos x="connsiteX1" y="connsiteY1"/>
              </a:cxn>
              <a:cxn ang="0">
                <a:pos x="connsiteX2" y="connsiteY2"/>
              </a:cxn>
              <a:cxn ang="0">
                <a:pos x="connsiteX3" y="connsiteY3"/>
              </a:cxn>
            </a:cxnLst>
            <a:rect b="b" l="l" r="r" t="t"/>
            <a:pathLst>
              <a:path h="832252" w="1477288">
                <a:moveTo>
                  <a:pt x="0" y="0"/>
                </a:moveTo>
                <a:lnTo>
                  <a:pt x="1477288" y="0"/>
                </a:lnTo>
                <a:lnTo>
                  <a:pt x="1477288" y="832252"/>
                </a:lnTo>
                <a:lnTo>
                  <a:pt x="0" y="832252"/>
                </a:lnTo>
                <a:close/>
              </a:path>
            </a:pathLst>
          </a:custGeom>
        </p:spPr>
      </p:pic>
      <p:pic>
        <p:nvPicPr>
          <p:cNvPr id="43" name="图片 42">
            <a:extLst>
              <a:ext uri="{FF2B5EF4-FFF2-40B4-BE49-F238E27FC236}">
                <a16:creationId xmlns:a16="http://schemas.microsoft.com/office/drawing/2014/main" id="{785AB2A0-AE92-4E21-9466-3E2F87A2A0CC}"/>
              </a:ext>
            </a:extLst>
          </p:cNvPr>
          <p:cNvPicPr>
            <a:picLocks noChangeAspect="1"/>
          </p:cNvPicPr>
          <p:nvPr/>
        </p:nvPicPr>
        <p:blipFill>
          <a:blip r:embed="rId5">
            <a:extLst>
              <a:ext uri="{28A0092B-C50C-407E-A947-70E740481C1C}">
                <a14:useLocalDpi val="0"/>
              </a:ext>
            </a:extLst>
          </a:blip>
          <a:srcRect b="3300" r="53838" t="63063"/>
          <a:stretch>
            <a:fillRect/>
          </a:stretch>
        </p:blipFill>
        <p:spPr>
          <a:xfrm flipH="1">
            <a:off x="4922949" y="3388758"/>
            <a:ext cx="4221051" cy="1535806"/>
          </a:xfrm>
          <a:prstGeom prst="rect">
            <a:avLst/>
          </a:prstGeom>
        </p:spPr>
      </p:pic>
      <p:pic>
        <p:nvPicPr>
          <p:cNvPr id="44" name="图片 43">
            <a:extLst>
              <a:ext uri="{FF2B5EF4-FFF2-40B4-BE49-F238E27FC236}">
                <a16:creationId xmlns:a16="http://schemas.microsoft.com/office/drawing/2014/main" id="{A882A870-B86E-465F-8DAC-F949E296E66D}"/>
              </a:ext>
            </a:extLst>
          </p:cNvPr>
          <p:cNvPicPr>
            <a:picLocks noChangeAspect="1"/>
          </p:cNvPicPr>
          <p:nvPr/>
        </p:nvPicPr>
        <p:blipFill>
          <a:blip r:embed="rId5">
            <a:extLst>
              <a:ext uri="{28A0092B-C50C-407E-A947-70E740481C1C}">
                <a14:useLocalDpi val="0"/>
              </a:ext>
            </a:extLst>
          </a:blip>
          <a:srcRect b="3300" r="53838" t="63063"/>
          <a:stretch>
            <a:fillRect/>
          </a:stretch>
        </p:blipFill>
        <p:spPr>
          <a:xfrm>
            <a:off x="0" y="3409684"/>
            <a:ext cx="4221051" cy="1535806"/>
          </a:xfrm>
          <a:prstGeom prst="rect">
            <a:avLst/>
          </a:prstGeom>
        </p:spPr>
      </p:pic>
      <p:pic>
        <p:nvPicPr>
          <p:cNvPr id="45" name="图片 44">
            <a:extLst>
              <a:ext uri="{FF2B5EF4-FFF2-40B4-BE49-F238E27FC236}">
                <a16:creationId xmlns:a16="http://schemas.microsoft.com/office/drawing/2014/main" id="{85ECD1E8-9F24-481D-89BD-9D8D86787AB8}"/>
              </a:ext>
            </a:extLst>
          </p:cNvPr>
          <p:cNvPicPr>
            <a:picLocks noChangeAspect="1"/>
          </p:cNvPicPr>
          <p:nvPr/>
        </p:nvPicPr>
        <p:blipFill>
          <a:blip r:embed="rId6">
            <a:extLst>
              <a:ext uri="{28A0092B-C50C-407E-A947-70E740481C1C}">
                <a14:useLocalDpi val="0"/>
              </a:ext>
            </a:extLst>
          </a:blip>
          <a:srcRect b="5863" l="984" r="71475" t="70252"/>
          <a:stretch>
            <a:fillRect/>
          </a:stretch>
        </p:blipFill>
        <p:spPr>
          <a:xfrm flipH="1">
            <a:off x="5526435" y="3554572"/>
            <a:ext cx="2518349" cy="1090535"/>
          </a:xfrm>
          <a:prstGeom prst="rect">
            <a:avLst/>
          </a:prstGeom>
        </p:spPr>
      </p:pic>
      <p:pic>
        <p:nvPicPr>
          <p:cNvPr id="46" name="图片 45">
            <a:extLst>
              <a:ext uri="{FF2B5EF4-FFF2-40B4-BE49-F238E27FC236}">
                <a16:creationId xmlns:a16="http://schemas.microsoft.com/office/drawing/2014/main" id="{35906867-F637-41CD-AE87-9FE0038933C7}"/>
              </a:ext>
            </a:extLst>
          </p:cNvPr>
          <p:cNvPicPr>
            <a:picLocks noChangeAspect="1"/>
          </p:cNvPicPr>
          <p:nvPr/>
        </p:nvPicPr>
        <p:blipFill>
          <a:blip r:embed="rId6">
            <a:extLst>
              <a:ext uri="{28A0092B-C50C-407E-A947-70E740481C1C}">
                <a14:useLocalDpi val="0"/>
              </a:ext>
            </a:extLst>
          </a:blip>
          <a:srcRect b="5863" l="984" r="71475" t="70252"/>
          <a:stretch>
            <a:fillRect/>
          </a:stretch>
        </p:blipFill>
        <p:spPr>
          <a:xfrm>
            <a:off x="1017219" y="3611392"/>
            <a:ext cx="2518349" cy="1090535"/>
          </a:xfrm>
          <a:prstGeom prst="rect">
            <a:avLst/>
          </a:prstGeom>
        </p:spPr>
      </p:pic>
      <p:pic>
        <p:nvPicPr>
          <p:cNvPr id="47" name="图片 46">
            <a:extLst>
              <a:ext uri="{FF2B5EF4-FFF2-40B4-BE49-F238E27FC236}">
                <a16:creationId xmlns:a16="http://schemas.microsoft.com/office/drawing/2014/main" id="{D28D6D83-B89A-4248-BEB9-6E05226BC54A}"/>
              </a:ext>
            </a:extLst>
          </p:cNvPr>
          <p:cNvPicPr>
            <a:picLocks noChangeAspect="1"/>
          </p:cNvPicPr>
          <p:nvPr/>
        </p:nvPicPr>
        <p:blipFill>
          <a:blip r:embed="rId7">
            <a:extLst>
              <a:ext uri="{28A0092B-C50C-407E-A947-70E740481C1C}">
                <a14:useLocalDpi val="0"/>
              </a:ext>
            </a:extLst>
          </a:blip>
          <a:srcRect b="550" t="66448"/>
          <a:stretch>
            <a:fillRect/>
          </a:stretch>
        </p:blipFill>
        <p:spPr>
          <a:xfrm>
            <a:off x="0" y="3564231"/>
            <a:ext cx="9144000" cy="1506829"/>
          </a:xfrm>
          <a:prstGeom prst="rect">
            <a:avLst/>
          </a:prstGeom>
        </p:spPr>
      </p:pic>
      <p:grpSp>
        <p:nvGrpSpPr>
          <p:cNvPr id="48" name="组合 47">
            <a:extLst>
              <a:ext uri="{FF2B5EF4-FFF2-40B4-BE49-F238E27FC236}">
                <a16:creationId xmlns:a16="http://schemas.microsoft.com/office/drawing/2014/main" id="{935F8206-8BFF-4796-A757-ECF29F4D0198}"/>
              </a:ext>
            </a:extLst>
          </p:cNvPr>
          <p:cNvGrpSpPr/>
          <p:nvPr/>
        </p:nvGrpSpPr>
        <p:grpSpPr>
          <a:xfrm>
            <a:off x="1810702" y="709137"/>
            <a:ext cx="1677353" cy="1630204"/>
            <a:chOff x="1968" y="2256"/>
            <a:chExt cx="3522" cy="3423"/>
          </a:xfrm>
        </p:grpSpPr>
        <p:pic>
          <p:nvPicPr>
            <p:cNvPr id="49" name="图片 48">
              <a:extLst>
                <a:ext uri="{FF2B5EF4-FFF2-40B4-BE49-F238E27FC236}">
                  <a16:creationId xmlns:a16="http://schemas.microsoft.com/office/drawing/2014/main" id="{210DE48F-7177-481C-B09E-0D3BD289C7BB}"/>
                </a:ext>
              </a:extLst>
            </p:cNvPr>
            <p:cNvPicPr>
              <a:picLocks noChangeAspect="1"/>
            </p:cNvPicPr>
            <p:nvPr/>
          </p:nvPicPr>
          <p:blipFill>
            <a:blip r:embed="rId4">
              <a:extLst>
                <a:ext uri="{28A0092B-C50C-407E-A947-70E740481C1C}">
                  <a14:useLocalDpi val="0"/>
                </a:ext>
              </a:extLst>
            </a:blip>
            <a:srcRect b="76650" l="46353" r="45041" t="9680"/>
            <a:stretch>
              <a:fillRect/>
            </a:stretch>
          </p:blipFill>
          <p:spPr>
            <a:xfrm>
              <a:off x="2575" y="2256"/>
              <a:ext cx="2105" cy="1670"/>
            </a:xfrm>
            <a:custGeom>
              <a:gdLst>
                <a:gd fmla="*/ 0 w 1049311" name="connsiteX0"/>
                <a:gd fmla="*/ 0 h 832252" name="connsiteY0"/>
                <a:gd fmla="*/ 1049311 w 1049311" name="connsiteX1"/>
                <a:gd fmla="*/ 0 h 832252" name="connsiteY1"/>
                <a:gd fmla="*/ 1049311 w 1049311" name="connsiteX2"/>
                <a:gd fmla="*/ 832252 h 832252" name="connsiteY2"/>
                <a:gd fmla="*/ 0 w 1049311" name="connsiteX3"/>
                <a:gd fmla="*/ 832252 h 832252" name="connsiteY3"/>
              </a:gdLst>
              <a:cxnLst>
                <a:cxn ang="0">
                  <a:pos x="connsiteX0" y="connsiteY0"/>
                </a:cxn>
                <a:cxn ang="0">
                  <a:pos x="connsiteX1" y="connsiteY1"/>
                </a:cxn>
                <a:cxn ang="0">
                  <a:pos x="connsiteX2" y="connsiteY2"/>
                </a:cxn>
                <a:cxn ang="0">
                  <a:pos x="connsiteX3" y="connsiteY3"/>
                </a:cxn>
              </a:cxnLst>
              <a:rect b="b" l="l" r="r" t="t"/>
              <a:pathLst>
                <a:path h="832252" w="1049311">
                  <a:moveTo>
                    <a:pt x="0" y="0"/>
                  </a:moveTo>
                  <a:lnTo>
                    <a:pt x="1049311" y="0"/>
                  </a:lnTo>
                  <a:lnTo>
                    <a:pt x="1049311" y="832252"/>
                  </a:lnTo>
                  <a:lnTo>
                    <a:pt x="0" y="832252"/>
                  </a:lnTo>
                  <a:close/>
                </a:path>
              </a:pathLst>
            </a:custGeom>
          </p:spPr>
        </p:pic>
        <p:grpSp>
          <p:nvGrpSpPr>
            <p:cNvPr id="50" name="组合 49">
              <a:extLst>
                <a:ext uri="{FF2B5EF4-FFF2-40B4-BE49-F238E27FC236}">
                  <a16:creationId xmlns:a16="http://schemas.microsoft.com/office/drawing/2014/main" id="{4728FD4B-9D6B-4580-846C-B5785C51E5D7}"/>
                </a:ext>
              </a:extLst>
            </p:cNvPr>
            <p:cNvGrpSpPr/>
            <p:nvPr/>
          </p:nvGrpSpPr>
          <p:grpSpPr>
            <a:xfrm>
              <a:off x="1968" y="3132"/>
              <a:ext cx="3522" cy="2547"/>
              <a:chOff x="5019821" y="2799471"/>
              <a:chExt cx="2152357" cy="858130"/>
            </a:xfrm>
          </p:grpSpPr>
          <p:grpSp>
            <p:nvGrpSpPr>
              <p:cNvPr id="52" name="组合 51">
                <a:extLst>
                  <a:ext uri="{FF2B5EF4-FFF2-40B4-BE49-F238E27FC236}">
                    <a16:creationId xmlns:a16="http://schemas.microsoft.com/office/drawing/2014/main" id="{2F58FD64-D167-46A8-B0F6-7BDF69278070}"/>
                  </a:ext>
                </a:extLst>
              </p:cNvPr>
              <p:cNvGrpSpPr/>
              <p:nvPr/>
            </p:nvGrpSpPr>
            <p:grpSpPr>
              <a:xfrm>
                <a:off x="5019821" y="2799471"/>
                <a:ext cx="2152357" cy="858130"/>
                <a:chOff x="5008098" y="2307102"/>
                <a:chExt cx="2152357" cy="858130"/>
              </a:xfrm>
            </p:grpSpPr>
            <p:grpSp>
              <p:nvGrpSpPr>
                <p:cNvPr id="55" name="组合 54">
                  <a:extLst>
                    <a:ext uri="{FF2B5EF4-FFF2-40B4-BE49-F238E27FC236}">
                      <a16:creationId xmlns:a16="http://schemas.microsoft.com/office/drawing/2014/main" id="{7B049BD4-E40A-44A8-BA72-3D04909C6EFC}"/>
                    </a:ext>
                  </a:extLst>
                </p:cNvPr>
                <p:cNvGrpSpPr/>
                <p:nvPr/>
              </p:nvGrpSpPr>
              <p:grpSpPr>
                <a:xfrm>
                  <a:off x="5008098" y="2307102"/>
                  <a:ext cx="2152357" cy="858129"/>
                  <a:chOff x="5008098" y="2278966"/>
                  <a:chExt cx="2152357" cy="886265"/>
                </a:xfrm>
              </p:grpSpPr>
              <p:cxnSp>
                <p:nvCxnSpPr>
                  <p:cNvPr id="57" name="直接连接符 56">
                    <a:extLst>
                      <a:ext uri="{FF2B5EF4-FFF2-40B4-BE49-F238E27FC236}">
                        <a16:creationId xmlns:a16="http://schemas.microsoft.com/office/drawing/2014/main" id="{A52C3FFC-75FB-42B0-9DAC-41810A3CB42B}"/>
                      </a:ext>
                    </a:extLst>
                  </p:cNvPr>
                  <p:cNvCxnSpPr/>
                  <p:nvPr/>
                </p:nvCxnSpPr>
                <p:spPr>
                  <a:xfrm flipH="1">
                    <a:off x="5008098" y="2278966"/>
                    <a:ext cx="0" cy="886265"/>
                  </a:xfrm>
                  <a:prstGeom prst="line">
                    <a:avLst/>
                  </a:prstGeom>
                  <a:noFill/>
                  <a:ln algn="ctr" cap="flat" cmpd="sng" w="6350">
                    <a:solidFill>
                      <a:srgbClr val="FF0000"/>
                    </a:solidFill>
                    <a:prstDash val="solid"/>
                    <a:miter lim="800000"/>
                  </a:ln>
                  <a:effectLst/>
                </p:spPr>
              </p:cxnSp>
              <p:cxnSp>
                <p:nvCxnSpPr>
                  <p:cNvPr id="58" name="直接连接符 57">
                    <a:extLst>
                      <a:ext uri="{FF2B5EF4-FFF2-40B4-BE49-F238E27FC236}">
                        <a16:creationId xmlns:a16="http://schemas.microsoft.com/office/drawing/2014/main" id="{903D508E-4F54-45E3-B4BD-C7E45360D7EB}"/>
                      </a:ext>
                    </a:extLst>
                  </p:cNvPr>
                  <p:cNvCxnSpPr/>
                  <p:nvPr/>
                </p:nvCxnSpPr>
                <p:spPr>
                  <a:xfrm flipH="1">
                    <a:off x="7160455" y="2278966"/>
                    <a:ext cx="0" cy="886265"/>
                  </a:xfrm>
                  <a:prstGeom prst="line">
                    <a:avLst/>
                  </a:prstGeom>
                  <a:noFill/>
                  <a:ln algn="ctr" cap="flat" cmpd="sng" w="6350">
                    <a:solidFill>
                      <a:srgbClr val="FF0000"/>
                    </a:solidFill>
                    <a:prstDash val="solid"/>
                    <a:miter lim="800000"/>
                  </a:ln>
                  <a:effectLst/>
                </p:spPr>
              </p:cxnSp>
            </p:grpSp>
            <p:cxnSp>
              <p:nvCxnSpPr>
                <p:cNvPr id="56" name="直接连接符 55">
                  <a:extLst>
                    <a:ext uri="{FF2B5EF4-FFF2-40B4-BE49-F238E27FC236}">
                      <a16:creationId xmlns:a16="http://schemas.microsoft.com/office/drawing/2014/main" id="{FAF64D7A-F3F7-4F5E-9100-7D923E4564A1}"/>
                    </a:ext>
                  </a:extLst>
                </p:cNvPr>
                <p:cNvCxnSpPr/>
                <p:nvPr/>
              </p:nvCxnSpPr>
              <p:spPr>
                <a:xfrm flipH="1">
                  <a:off x="5008098" y="3165232"/>
                  <a:ext cx="2152357" cy="0"/>
                </a:xfrm>
                <a:prstGeom prst="line">
                  <a:avLst/>
                </a:prstGeom>
                <a:noFill/>
                <a:ln algn="ctr" cap="flat" cmpd="sng" w="6350">
                  <a:solidFill>
                    <a:srgbClr val="FF0000"/>
                  </a:solidFill>
                  <a:prstDash val="solid"/>
                  <a:miter lim="800000"/>
                </a:ln>
                <a:effectLst/>
              </p:spPr>
            </p:cxnSp>
          </p:grpSp>
          <p:cxnSp>
            <p:nvCxnSpPr>
              <p:cNvPr id="53" name="直接连接符 52">
                <a:extLst>
                  <a:ext uri="{FF2B5EF4-FFF2-40B4-BE49-F238E27FC236}">
                    <a16:creationId xmlns:a16="http://schemas.microsoft.com/office/drawing/2014/main" id="{CBA78171-8719-48EC-BF5B-C1074C7F8FD8}"/>
                  </a:ext>
                </a:extLst>
              </p:cNvPr>
              <p:cNvCxnSpPr/>
              <p:nvPr/>
            </p:nvCxnSpPr>
            <p:spPr>
              <a:xfrm>
                <a:off x="6828579" y="2799471"/>
                <a:ext cx="337624" cy="0"/>
              </a:xfrm>
              <a:prstGeom prst="line">
                <a:avLst/>
              </a:prstGeom>
              <a:noFill/>
              <a:ln algn="ctr" cap="flat" cmpd="sng" w="6350">
                <a:solidFill>
                  <a:srgbClr val="FF0000"/>
                </a:solidFill>
                <a:prstDash val="solid"/>
                <a:miter lim="800000"/>
              </a:ln>
              <a:effectLst/>
            </p:spPr>
          </p:cxnSp>
          <p:cxnSp>
            <p:nvCxnSpPr>
              <p:cNvPr id="54" name="直接连接符 53">
                <a:extLst>
                  <a:ext uri="{FF2B5EF4-FFF2-40B4-BE49-F238E27FC236}">
                    <a16:creationId xmlns:a16="http://schemas.microsoft.com/office/drawing/2014/main" id="{0D032764-49D2-48E9-B535-EBB23C44BEE5}"/>
                  </a:ext>
                </a:extLst>
              </p:cNvPr>
              <p:cNvCxnSpPr/>
              <p:nvPr/>
            </p:nvCxnSpPr>
            <p:spPr>
              <a:xfrm>
                <a:off x="5019821" y="2799471"/>
                <a:ext cx="337624" cy="0"/>
              </a:xfrm>
              <a:prstGeom prst="line">
                <a:avLst/>
              </a:prstGeom>
              <a:noFill/>
              <a:ln algn="ctr" cap="flat" cmpd="sng" w="6350">
                <a:solidFill>
                  <a:srgbClr val="FF0000"/>
                </a:solidFill>
                <a:prstDash val="solid"/>
                <a:miter lim="800000"/>
              </a:ln>
              <a:effectLst/>
            </p:spPr>
          </p:cxnSp>
        </p:grpSp>
        <p:sp>
          <p:nvSpPr>
            <p:cNvPr id="51" name="文本框 50">
              <a:extLst>
                <a:ext uri="{FF2B5EF4-FFF2-40B4-BE49-F238E27FC236}">
                  <a16:creationId xmlns:a16="http://schemas.microsoft.com/office/drawing/2014/main" id="{E7D72711-AFF0-48D5-B920-82893B559AAE}"/>
                </a:ext>
              </a:extLst>
            </p:cNvPr>
            <p:cNvSpPr txBox="1"/>
            <p:nvPr/>
          </p:nvSpPr>
          <p:spPr>
            <a:xfrm>
              <a:off x="2338" y="4103"/>
              <a:ext cx="2805" cy="1488"/>
            </a:xfrm>
            <a:prstGeom prst="rect">
              <a:avLst/>
            </a:prstGeom>
            <a:noFill/>
            <a:effectLst>
              <a:outerShdw algn="t" blurRad="50800" dir="5400000" dist="38100" rotWithShape="0">
                <a:prstClr val="black">
                  <a:alpha val="40000"/>
                </a:prstClr>
              </a:outerShdw>
            </a:effectLst>
          </p:spPr>
          <p:txBody>
            <a:bodyPr rtlCol="0" wrap="square">
              <a:spAutoFit/>
            </a:bodyPr>
            <a:lstStyle/>
            <a:p>
              <a:pPr algn="dist"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4050" u="none">
                  <a:ln w="19050">
                    <a:noFill/>
                  </a:ln>
                  <a:gradFill>
                    <a:gsLst>
                      <a:gs pos="100000">
                        <a:srgbClr val="FF0000"/>
                      </a:gs>
                      <a:gs pos="0">
                        <a:srgbClr val="B60000"/>
                      </a:gs>
                    </a:gsLst>
                    <a:lin ang="5400000" scaled="1"/>
                  </a:gradFill>
                  <a:effectLst/>
                  <a:uLnTx/>
                  <a:uFillTx/>
                  <a:latin charset="-122" panose="020b0503020204020204" typeface="微软雅黑"/>
                  <a:ea typeface="微软雅黑"/>
                </a:rPr>
                <a:t>目录</a:t>
              </a:r>
            </a:p>
          </p:txBody>
        </p:sp>
      </p:grpSp>
      <p:grpSp>
        <p:nvGrpSpPr>
          <p:cNvPr id="59" name="组合 58">
            <a:extLst>
              <a:ext uri="{FF2B5EF4-FFF2-40B4-BE49-F238E27FC236}">
                <a16:creationId xmlns:a16="http://schemas.microsoft.com/office/drawing/2014/main" id="{28159440-7B50-45CC-8D65-1B9979DBAA99}"/>
              </a:ext>
            </a:extLst>
          </p:cNvPr>
          <p:cNvGrpSpPr/>
          <p:nvPr/>
        </p:nvGrpSpPr>
        <p:grpSpPr>
          <a:xfrm>
            <a:off x="4032886" y="935385"/>
            <a:ext cx="3992404" cy="2055971"/>
            <a:chOff x="6378" y="2085"/>
            <a:chExt cx="8383" cy="4317"/>
          </a:xfrm>
        </p:grpSpPr>
        <p:sp>
          <p:nvSpPr>
            <p:cNvPr id="60" name="矩形 59">
              <a:extLst>
                <a:ext uri="{FF2B5EF4-FFF2-40B4-BE49-F238E27FC236}">
                  <a16:creationId xmlns:a16="http://schemas.microsoft.com/office/drawing/2014/main" id="{5EF3E9C9-49B7-4129-80FF-C0F9EC164ECD}"/>
                </a:ext>
              </a:extLst>
            </p:cNvPr>
            <p:cNvSpPr/>
            <p:nvPr/>
          </p:nvSpPr>
          <p:spPr>
            <a:xfrm>
              <a:off x="6378" y="2085"/>
              <a:ext cx="1013" cy="1013"/>
            </a:xfrm>
            <a:prstGeom prst="rect">
              <a:avLst/>
            </a:prstGeom>
            <a:gradFill>
              <a:gsLst>
                <a:gs pos="100000">
                  <a:srgbClr val="FF0000"/>
                </a:gs>
                <a:gs pos="0">
                  <a:srgbClr val="B60000"/>
                </a:gs>
              </a:gsLst>
              <a:lin ang="5400000" scaled="1"/>
            </a:gra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pc="0" strike="noStrike" sz="1600" u="none">
                  <a:ln>
                    <a:noFill/>
                  </a:ln>
                  <a:solidFill>
                    <a:prstClr val="white"/>
                  </a:solidFill>
                  <a:effectLst/>
                  <a:uLnTx/>
                  <a:uFillTx/>
                  <a:latin charset="-122" panose="020b0503020204020204" typeface="微软雅黑"/>
                  <a:ea typeface="微软雅黑"/>
                  <a:cs typeface="+mn-cs"/>
                </a:rPr>
                <a:t>01</a:t>
              </a:r>
            </a:p>
          </p:txBody>
        </p:sp>
        <p:sp>
          <p:nvSpPr>
            <p:cNvPr id="61" name="矩形 60">
              <a:extLst>
                <a:ext uri="{FF2B5EF4-FFF2-40B4-BE49-F238E27FC236}">
                  <a16:creationId xmlns:a16="http://schemas.microsoft.com/office/drawing/2014/main" id="{08F73075-C70F-495D-9D2F-AFC312187DF2}"/>
                </a:ext>
              </a:extLst>
            </p:cNvPr>
            <p:cNvSpPr/>
            <p:nvPr/>
          </p:nvSpPr>
          <p:spPr>
            <a:xfrm>
              <a:off x="6378" y="3212"/>
              <a:ext cx="1013" cy="1013"/>
            </a:xfrm>
            <a:prstGeom prst="rect">
              <a:avLst/>
            </a:prstGeom>
            <a:gradFill>
              <a:gsLst>
                <a:gs pos="100000">
                  <a:srgbClr val="FF0000"/>
                </a:gs>
                <a:gs pos="0">
                  <a:srgbClr val="B60000"/>
                </a:gs>
              </a:gsLst>
              <a:lin ang="5400000" scaled="1"/>
            </a:gra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pc="0" strike="noStrike" sz="1600" u="none">
                  <a:ln>
                    <a:noFill/>
                  </a:ln>
                  <a:solidFill>
                    <a:prstClr val="white"/>
                  </a:solidFill>
                  <a:effectLst/>
                  <a:uLnTx/>
                  <a:uFillTx/>
                  <a:latin charset="-122" panose="020b0503020204020204" typeface="微软雅黑"/>
                  <a:ea typeface="微软雅黑"/>
                  <a:cs typeface="+mn-cs"/>
                </a:rPr>
                <a:t>02</a:t>
              </a:r>
            </a:p>
          </p:txBody>
        </p:sp>
        <p:sp>
          <p:nvSpPr>
            <p:cNvPr id="62" name="矩形 61">
              <a:extLst>
                <a:ext uri="{FF2B5EF4-FFF2-40B4-BE49-F238E27FC236}">
                  <a16:creationId xmlns:a16="http://schemas.microsoft.com/office/drawing/2014/main" id="{88C5E146-8826-4463-921D-18E15CD42B25}"/>
                </a:ext>
              </a:extLst>
            </p:cNvPr>
            <p:cNvSpPr/>
            <p:nvPr/>
          </p:nvSpPr>
          <p:spPr>
            <a:xfrm>
              <a:off x="6378" y="4303"/>
              <a:ext cx="1013" cy="1013"/>
            </a:xfrm>
            <a:prstGeom prst="rect">
              <a:avLst/>
            </a:prstGeom>
            <a:gradFill>
              <a:gsLst>
                <a:gs pos="100000">
                  <a:srgbClr val="FF0000"/>
                </a:gs>
                <a:gs pos="0">
                  <a:srgbClr val="B60000"/>
                </a:gs>
              </a:gsLst>
              <a:lin ang="5400000" scaled="1"/>
            </a:gra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pc="0" strike="noStrike" sz="1600" u="none">
                  <a:ln>
                    <a:noFill/>
                  </a:ln>
                  <a:solidFill>
                    <a:prstClr val="white"/>
                  </a:solidFill>
                  <a:effectLst/>
                  <a:uLnTx/>
                  <a:uFillTx/>
                  <a:latin charset="-122" panose="020b0503020204020204" typeface="微软雅黑"/>
                  <a:ea typeface="微软雅黑"/>
                  <a:cs typeface="+mn-cs"/>
                </a:rPr>
                <a:t>03</a:t>
              </a:r>
            </a:p>
          </p:txBody>
        </p:sp>
        <p:sp>
          <p:nvSpPr>
            <p:cNvPr id="63" name="矩形 62">
              <a:extLst>
                <a:ext uri="{FF2B5EF4-FFF2-40B4-BE49-F238E27FC236}">
                  <a16:creationId xmlns:a16="http://schemas.microsoft.com/office/drawing/2014/main" id="{1C14D4FC-5B00-48DD-A7CC-4459D5CFF745}"/>
                </a:ext>
              </a:extLst>
            </p:cNvPr>
            <p:cNvSpPr/>
            <p:nvPr/>
          </p:nvSpPr>
          <p:spPr>
            <a:xfrm>
              <a:off x="6378" y="5389"/>
              <a:ext cx="1013" cy="1013"/>
            </a:xfrm>
            <a:prstGeom prst="rect">
              <a:avLst/>
            </a:prstGeom>
            <a:gradFill>
              <a:gsLst>
                <a:gs pos="100000">
                  <a:srgbClr val="FF0000"/>
                </a:gs>
                <a:gs pos="0">
                  <a:srgbClr val="B60000"/>
                </a:gs>
              </a:gsLst>
              <a:lin ang="5400000" scaled="1"/>
            </a:gra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pc="0" strike="noStrike" sz="1600" u="none">
                  <a:ln>
                    <a:noFill/>
                  </a:ln>
                  <a:solidFill>
                    <a:prstClr val="white"/>
                  </a:solidFill>
                  <a:effectLst/>
                  <a:uLnTx/>
                  <a:uFillTx/>
                  <a:latin charset="-122" panose="020b0503020204020204" typeface="微软雅黑"/>
                  <a:ea typeface="微软雅黑"/>
                  <a:cs typeface="+mn-cs"/>
                </a:rPr>
                <a:t>04</a:t>
              </a:r>
            </a:p>
          </p:txBody>
        </p:sp>
        <p:sp>
          <p:nvSpPr>
            <p:cNvPr id="64" name="矩形 63">
              <a:extLst>
                <a:ext uri="{FF2B5EF4-FFF2-40B4-BE49-F238E27FC236}">
                  <a16:creationId xmlns:a16="http://schemas.microsoft.com/office/drawing/2014/main" id="{4795B39A-302E-4C6A-A48D-DD9A4EBB97E2}"/>
                </a:ext>
              </a:extLst>
            </p:cNvPr>
            <p:cNvSpPr/>
            <p:nvPr/>
          </p:nvSpPr>
          <p:spPr>
            <a:xfrm>
              <a:off x="7391" y="2174"/>
              <a:ext cx="5963" cy="858"/>
            </a:xfrm>
            <a:prstGeom prst="rect">
              <a:avLst/>
            </a:prstGeom>
          </p:spPr>
          <p:txBody>
            <a:bodyPr wrap="square">
              <a:spAutoFit/>
            </a:bodyPr>
            <a:lstStyle/>
            <a:p>
              <a:pPr defTabSz="914400" lvl="0">
                <a:lnSpc>
                  <a:spcPct val="130000"/>
                </a:lnSpc>
              </a:pPr>
              <a:r>
                <a:rPr altLang="en-US" kern="0" lang="zh-CN" sz="1600">
                  <a:solidFill>
                    <a:srgbClr val="B20102"/>
                  </a:solidFill>
                  <a:latin charset="-122" panose="020b0503020204020204" typeface="微软雅黑"/>
                  <a:ea typeface="微软雅黑"/>
                </a:rPr>
                <a:t>新时代党的组织路线</a:t>
              </a:r>
            </a:p>
          </p:txBody>
        </p:sp>
        <p:sp>
          <p:nvSpPr>
            <p:cNvPr id="65" name="矩形 64">
              <a:extLst>
                <a:ext uri="{FF2B5EF4-FFF2-40B4-BE49-F238E27FC236}">
                  <a16:creationId xmlns:a16="http://schemas.microsoft.com/office/drawing/2014/main" id="{2524951E-4EC3-4F06-81E2-8D9885A515A1}"/>
                </a:ext>
              </a:extLst>
            </p:cNvPr>
            <p:cNvSpPr/>
            <p:nvPr/>
          </p:nvSpPr>
          <p:spPr>
            <a:xfrm>
              <a:off x="7401" y="3331"/>
              <a:ext cx="7038" cy="858"/>
            </a:xfrm>
            <a:prstGeom prst="rect">
              <a:avLst/>
            </a:prstGeom>
          </p:spPr>
          <p:txBody>
            <a:bodyPr wrap="square">
              <a:spAutoFit/>
            </a:bodyPr>
            <a:lstStyle/>
            <a:p>
              <a:pPr defTabSz="914400" lvl="0">
                <a:lnSpc>
                  <a:spcPct val="130000"/>
                </a:lnSpc>
              </a:pPr>
              <a:r>
                <a:rPr altLang="en-US" kern="0" lang="zh-CN" sz="1600">
                  <a:solidFill>
                    <a:srgbClr val="B20102"/>
                  </a:solidFill>
                  <a:latin charset="-122" panose="020b0503020204020204" typeface="微软雅黑"/>
                  <a:ea typeface="微软雅黑"/>
                </a:rPr>
                <a:t>贯彻新时代党的组织路线</a:t>
              </a:r>
            </a:p>
          </p:txBody>
        </p:sp>
        <p:sp>
          <p:nvSpPr>
            <p:cNvPr id="66" name="矩形 65">
              <a:extLst>
                <a:ext uri="{FF2B5EF4-FFF2-40B4-BE49-F238E27FC236}">
                  <a16:creationId xmlns:a16="http://schemas.microsoft.com/office/drawing/2014/main" id="{40171609-AAAA-49BD-9D9F-4D4856EA52AD}"/>
                </a:ext>
              </a:extLst>
            </p:cNvPr>
            <p:cNvSpPr/>
            <p:nvPr/>
          </p:nvSpPr>
          <p:spPr>
            <a:xfrm>
              <a:off x="7401" y="4423"/>
              <a:ext cx="7360" cy="858"/>
            </a:xfrm>
            <a:prstGeom prst="rect">
              <a:avLst/>
            </a:prstGeom>
          </p:spPr>
          <p:txBody>
            <a:bodyPr wrap="square">
              <a:spAutoFit/>
            </a:bodyPr>
            <a:lstStyle/>
            <a:p>
              <a:pPr defTabSz="914400" lvl="0">
                <a:lnSpc>
                  <a:spcPct val="130000"/>
                </a:lnSpc>
                <a:defRPr/>
              </a:pPr>
              <a:r>
                <a:rPr altLang="en-US" kern="0" lang="zh-CN" sz="1600">
                  <a:solidFill>
                    <a:srgbClr val="B20102"/>
                  </a:solidFill>
                  <a:latin charset="-122" panose="020b0503020204020204" typeface="微软雅黑"/>
                  <a:ea typeface="微软雅黑"/>
                </a:rPr>
                <a:t>坚持新时代党的组织路线</a:t>
              </a:r>
            </a:p>
          </p:txBody>
        </p:sp>
        <p:sp>
          <p:nvSpPr>
            <p:cNvPr id="67" name="矩形 66">
              <a:extLst>
                <a:ext uri="{FF2B5EF4-FFF2-40B4-BE49-F238E27FC236}">
                  <a16:creationId xmlns:a16="http://schemas.microsoft.com/office/drawing/2014/main" id="{604CE156-1B76-41CA-B2E1-BF7FD59B4AF9}"/>
                </a:ext>
              </a:extLst>
            </p:cNvPr>
            <p:cNvSpPr/>
            <p:nvPr/>
          </p:nvSpPr>
          <p:spPr>
            <a:xfrm>
              <a:off x="7401" y="5508"/>
              <a:ext cx="7114" cy="858"/>
            </a:xfrm>
            <a:prstGeom prst="rect">
              <a:avLst/>
            </a:prstGeom>
          </p:spPr>
          <p:txBody>
            <a:bodyPr wrap="square">
              <a:spAutoFit/>
            </a:bodyPr>
            <a:lstStyle/>
            <a:p>
              <a:pPr defTabSz="914400" lvl="0">
                <a:lnSpc>
                  <a:spcPct val="130000"/>
                </a:lnSpc>
                <a:defRPr/>
              </a:pPr>
              <a:r>
                <a:rPr altLang="en-US" kern="0" lang="zh-CN" sz="1600">
                  <a:solidFill>
                    <a:srgbClr val="B20102"/>
                  </a:solidFill>
                  <a:latin charset="-122" panose="020b0503020204020204" typeface="微软雅黑"/>
                  <a:ea typeface="微软雅黑"/>
                </a:rPr>
                <a:t>新时代党员干部的担当</a:t>
              </a:r>
            </a:p>
          </p:txBody>
        </p:sp>
      </p:grpSp>
    </p:spTree>
    <p:extLst>
      <p:ext uri="{BB962C8B-B14F-4D97-AF65-F5344CB8AC3E}">
        <p14:creationId val="259681998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59"/>
                                        </p:tgtEl>
                                        <p:attrNameLst>
                                          <p:attrName>style.visibility</p:attrName>
                                        </p:attrNameLst>
                                      </p:cBhvr>
                                      <p:to>
                                        <p:strVal val="visible"/>
                                      </p:to>
                                    </p:set>
                                    <p:animEffect filter="fade" transition="in">
                                      <p:cBhvr>
                                        <p:cTn dur="500" id="7"/>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图片 12">
            <a:extLst>
              <a:ext uri="{FF2B5EF4-FFF2-40B4-BE49-F238E27FC236}">
                <a16:creationId xmlns:a16="http://schemas.microsoft.com/office/drawing/2014/main" id="{93B8F7AC-86A5-4412-9B37-8792B3AF4D8F}"/>
              </a:ext>
            </a:extLst>
          </p:cNvPr>
          <p:cNvPicPr>
            <a:picLocks noChangeAspect="1"/>
          </p:cNvPicPr>
          <p:nvPr/>
        </p:nvPicPr>
        <p:blipFill>
          <a:blip r:embed="rId3">
            <a:extLst>
              <a:ext uri="{28A0092B-C50C-407E-A947-70E740481C1C}">
                <a14:useLocalDpi val="0"/>
              </a:ext>
            </a:extLst>
          </a:blip>
          <a:srcRect r="51649" t="4103"/>
          <a:stretch>
            <a:fillRect/>
          </a:stretch>
        </p:blipFill>
        <p:spPr>
          <a:xfrm>
            <a:off x="-318882" y="-52086"/>
            <a:ext cx="4705109" cy="5267986"/>
          </a:xfrm>
          <a:prstGeom prst="rect">
            <a:avLst/>
          </a:prstGeom>
        </p:spPr>
      </p:pic>
      <p:pic>
        <p:nvPicPr>
          <p:cNvPr id="14" name="图片 13">
            <a:extLst>
              <a:ext uri="{FF2B5EF4-FFF2-40B4-BE49-F238E27FC236}">
                <a16:creationId xmlns:a16="http://schemas.microsoft.com/office/drawing/2014/main" id="{FE13E418-3C61-420F-BC25-7465AB829159}"/>
              </a:ext>
            </a:extLst>
          </p:cNvPr>
          <p:cNvPicPr>
            <a:picLocks noChangeAspect="1"/>
          </p:cNvPicPr>
          <p:nvPr/>
        </p:nvPicPr>
        <p:blipFill>
          <a:blip r:embed="rId4">
            <a:extLst>
              <a:ext uri="{28A0092B-C50C-407E-A947-70E740481C1C}">
                <a14:useLocalDpi val="0"/>
              </a:ext>
            </a:extLst>
          </a:blip>
          <a:srcRect b="69949" l="16900" r="16607" t="18119"/>
          <a:stretch>
            <a:fillRect/>
          </a:stretch>
        </p:blipFill>
        <p:spPr>
          <a:xfrm>
            <a:off x="3028950" y="1787524"/>
            <a:ext cx="6115050" cy="617221"/>
          </a:xfrm>
          <a:prstGeom prst="rect">
            <a:avLst/>
          </a:prstGeom>
        </p:spPr>
      </p:pic>
      <p:sp>
        <p:nvSpPr>
          <p:cNvPr id="15" name="文本框 14">
            <a:extLst>
              <a:ext uri="{FF2B5EF4-FFF2-40B4-BE49-F238E27FC236}">
                <a16:creationId xmlns:a16="http://schemas.microsoft.com/office/drawing/2014/main" id="{BDC40C53-EEEC-41FF-A859-04647898512F}"/>
              </a:ext>
            </a:extLst>
          </p:cNvPr>
          <p:cNvSpPr txBox="1"/>
          <p:nvPr/>
        </p:nvSpPr>
        <p:spPr>
          <a:xfrm>
            <a:off x="3103880" y="2781934"/>
            <a:ext cx="6056630" cy="762000"/>
          </a:xfrm>
          <a:prstGeom prst="rect">
            <a:avLst/>
          </a:prstGeom>
          <a:noFill/>
        </p:spPr>
        <p:txBody>
          <a:bodyPr rtlCol="0" wrap="none">
            <a:spAutoFit/>
          </a:bodyPr>
          <a:lstStyle/>
          <a:p>
            <a:pPr algn="ctr"/>
            <a:r>
              <a:rPr altLang="en-US" b="1" lang="zh-CN" spc="225" sz="4400">
                <a:solidFill>
                  <a:srgbClr val="C00000"/>
                </a:solidFill>
                <a:latin charset="-122" panose="020b0503020204020204" pitchFamily="34" typeface="微软雅黑"/>
                <a:ea charset="-122" panose="020b0503020204020204" pitchFamily="34" typeface="微软雅黑"/>
              </a:rPr>
              <a:t>新时代党员干部的担当</a:t>
            </a:r>
          </a:p>
        </p:txBody>
      </p:sp>
      <p:sp>
        <p:nvSpPr>
          <p:cNvPr id="16" name="文本框 15">
            <a:extLst>
              <a:ext uri="{FF2B5EF4-FFF2-40B4-BE49-F238E27FC236}">
                <a16:creationId xmlns:a16="http://schemas.microsoft.com/office/drawing/2014/main" id="{3A320A70-6B8C-4C2A-B7AA-69AC29F68A1A}"/>
              </a:ext>
            </a:extLst>
          </p:cNvPr>
          <p:cNvSpPr txBox="1"/>
          <p:nvPr/>
        </p:nvSpPr>
        <p:spPr>
          <a:xfrm>
            <a:off x="5278755" y="2277918"/>
            <a:ext cx="1706880" cy="548640"/>
          </a:xfrm>
          <a:prstGeom prst="rect">
            <a:avLst/>
          </a:prstGeom>
          <a:noFill/>
        </p:spPr>
        <p:txBody>
          <a:bodyPr rtlCol="0" wrap="none">
            <a:spAutoFit/>
          </a:bodyPr>
          <a:lstStyle/>
          <a:p>
            <a:pPr algn="ctr"/>
            <a:r>
              <a:rPr altLang="en-US" lang="zh-CN" sz="3000">
                <a:solidFill>
                  <a:srgbClr val="C00000"/>
                </a:solidFill>
                <a:latin charset="-122" panose="020b0503020204020204" pitchFamily="34" typeface="微软雅黑"/>
                <a:ea charset="-122" panose="020b0503020204020204" pitchFamily="34" typeface="微软雅黑"/>
              </a:rPr>
              <a:t>第四部分</a:t>
            </a:r>
          </a:p>
        </p:txBody>
      </p:sp>
      <p:pic>
        <p:nvPicPr>
          <p:cNvPr id="17" name="图片 16">
            <a:extLst>
              <a:ext uri="{FF2B5EF4-FFF2-40B4-BE49-F238E27FC236}">
                <a16:creationId xmlns:a16="http://schemas.microsoft.com/office/drawing/2014/main" id="{4B3DC3E8-12C1-448C-8435-1946FFA394B9}"/>
              </a:ext>
            </a:extLst>
          </p:cNvPr>
          <p:cNvPicPr>
            <a:picLocks noChangeAspect="1"/>
          </p:cNvPicPr>
          <p:nvPr/>
        </p:nvPicPr>
        <p:blipFill>
          <a:blip r:embed="rId5">
            <a:extLst>
              <a:ext uri="{28A0092B-C50C-407E-A947-70E740481C1C}">
                <a14:useLocalDpi val="0"/>
              </a:ext>
            </a:extLst>
          </a:blip>
          <a:srcRect b="69949" l="16900" r="54804" t="18119"/>
          <a:stretch>
            <a:fillRect/>
          </a:stretch>
        </p:blipFill>
        <p:spPr>
          <a:xfrm>
            <a:off x="2594610" y="3390256"/>
            <a:ext cx="6564630" cy="617221"/>
          </a:xfrm>
          <a:prstGeom prst="rect">
            <a:avLst/>
          </a:prstGeom>
        </p:spPr>
      </p:pic>
      <p:pic>
        <p:nvPicPr>
          <p:cNvPr id="18" name="图片 17">
            <a:extLst>
              <a:ext uri="{FF2B5EF4-FFF2-40B4-BE49-F238E27FC236}">
                <a16:creationId xmlns:a16="http://schemas.microsoft.com/office/drawing/2014/main" id="{578E8A5D-E3EE-4A7D-AFDF-37C947AF3B34}"/>
              </a:ext>
            </a:extLst>
          </p:cNvPr>
          <p:cNvPicPr>
            <a:picLocks noChangeAspect="1"/>
          </p:cNvPicPr>
          <p:nvPr/>
        </p:nvPicPr>
        <p:blipFill>
          <a:blip r:embed="rId6">
            <a:extLst>
              <a:ext uri="{28A0092B-C50C-407E-A947-70E740481C1C}">
                <a14:useLocalDpi val="0"/>
              </a:ext>
            </a:extLst>
          </a:blip>
          <a:srcRect b="12529" l="7185" r="71262" t="57791"/>
          <a:stretch>
            <a:fillRect/>
          </a:stretch>
        </p:blipFill>
        <p:spPr>
          <a:xfrm flipH="1">
            <a:off x="7213921" y="330200"/>
            <a:ext cx="1930079" cy="1494974"/>
          </a:xfrm>
          <a:prstGeom prst="rect">
            <a:avLst/>
          </a:prstGeom>
        </p:spPr>
      </p:pic>
      <p:pic>
        <p:nvPicPr>
          <p:cNvPr id="19" name="图片 18">
            <a:extLst>
              <a:ext uri="{FF2B5EF4-FFF2-40B4-BE49-F238E27FC236}">
                <a16:creationId xmlns:a16="http://schemas.microsoft.com/office/drawing/2014/main" id="{6D66F0E7-8331-43E9-98DA-D59DB9DDBEC5}"/>
              </a:ext>
            </a:extLst>
          </p:cNvPr>
          <p:cNvPicPr>
            <a:picLocks noChangeAspect="1"/>
          </p:cNvPicPr>
          <p:nvPr/>
        </p:nvPicPr>
        <p:blipFill>
          <a:blip r:embed="rId7">
            <a:extLst>
              <a:ext uri="{28A0092B-C50C-407E-A947-70E740481C1C}">
                <a14:useLocalDpi val="0"/>
              </a:ext>
            </a:extLst>
          </a:blip>
          <a:srcRect b="80667" l="44503" r="42498"/>
          <a:stretch>
            <a:fillRect/>
          </a:stretch>
        </p:blipFill>
        <p:spPr>
          <a:xfrm>
            <a:off x="5537835" y="904231"/>
            <a:ext cx="1188720" cy="994410"/>
          </a:xfrm>
          <a:prstGeom prst="rect">
            <a:avLst/>
          </a:prstGeom>
        </p:spPr>
      </p:pic>
    </p:spTree>
    <p:extLst>
      <p:ext uri="{BB962C8B-B14F-4D97-AF65-F5344CB8AC3E}">
        <p14:creationId val="114447675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15"/>
                                        </p:tgtEl>
                                        <p:attrNameLst>
                                          <p:attrName>style.visibility</p:attrName>
                                        </p:attrNameLst>
                                      </p:cBhvr>
                                      <p:to>
                                        <p:strVal val="visible"/>
                                      </p:to>
                                    </p:set>
                                    <p:animEffect filter="wipe(down)" transition="in">
                                      <p:cBhvr>
                                        <p:cTn dur="500" id="1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8" name="组合 27">
            <a:extLst>
              <a:ext uri="{FF2B5EF4-FFF2-40B4-BE49-F238E27FC236}">
                <a16:creationId xmlns:a16="http://schemas.microsoft.com/office/drawing/2014/main" id="{E324994B-E7E3-49AD-9BC8-B7787990F2E1}"/>
              </a:ext>
            </a:extLst>
          </p:cNvPr>
          <p:cNvGrpSpPr/>
          <p:nvPr/>
        </p:nvGrpSpPr>
        <p:grpSpPr>
          <a:xfrm>
            <a:off x="540689" y="1542698"/>
            <a:ext cx="5915772" cy="526756"/>
            <a:chOff x="2771800" y="1675833"/>
            <a:chExt cx="5915772" cy="529556"/>
          </a:xfrm>
        </p:grpSpPr>
        <p:sp>
          <p:nvSpPr>
            <p:cNvPr id="29" name="圆角矩形 9">
              <a:extLst>
                <a:ext uri="{FF2B5EF4-FFF2-40B4-BE49-F238E27FC236}">
                  <a16:creationId xmlns:a16="http://schemas.microsoft.com/office/drawing/2014/main" id="{C1C019C7-5442-43CF-A272-C7FF2B4E598E}"/>
                </a:ext>
              </a:extLst>
            </p:cNvPr>
            <p:cNvSpPr/>
            <p:nvPr/>
          </p:nvSpPr>
          <p:spPr>
            <a:xfrm>
              <a:off x="2771800" y="1675833"/>
              <a:ext cx="4929809" cy="529556"/>
            </a:xfrm>
            <a:prstGeom prst="roundRect">
              <a:avLst>
                <a:gd fmla="val 50000" name="adj"/>
              </a:avLst>
            </a:prstGeom>
            <a:noFill/>
            <a:ln algn="ctr" cap="flat" cmpd="sng" w="19050">
              <a:solidFill>
                <a:srgbClr val="C00000"/>
              </a:solidFill>
              <a:prstDash val="solid"/>
            </a:ln>
            <a:effectLst/>
          </p:spPr>
          <p:txBody>
            <a:bodyPr anchor="ctr" rtlCol="0"/>
            <a:lstStyle/>
            <a:p>
              <a:pPr algn="ctr" defTabSz="914400">
                <a:defRPr/>
              </a:pPr>
              <a:endParaRPr altLang="en-US" kern="0" lang="zh-CN" sz="1800">
                <a:solidFill>
                  <a:srgbClr val="FFFFFF"/>
                </a:solidFill>
                <a:ea typeface="微软雅黑"/>
              </a:endParaRPr>
            </a:p>
          </p:txBody>
        </p:sp>
        <p:sp>
          <p:nvSpPr>
            <p:cNvPr id="30" name="TextBox 14">
              <a:extLst>
                <a:ext uri="{FF2B5EF4-FFF2-40B4-BE49-F238E27FC236}">
                  <a16:creationId xmlns:a16="http://schemas.microsoft.com/office/drawing/2014/main" id="{BD8A02B5-0BBC-46EC-8FEE-460901C9A398}"/>
                </a:ext>
              </a:extLst>
            </p:cNvPr>
            <p:cNvSpPr txBox="1"/>
            <p:nvPr/>
          </p:nvSpPr>
          <p:spPr>
            <a:xfrm>
              <a:off x="2895411" y="1804807"/>
              <a:ext cx="393322" cy="306420"/>
            </a:xfrm>
            <a:prstGeom prst="rect">
              <a:avLst/>
            </a:prstGeom>
            <a:noFill/>
          </p:spPr>
          <p:txBody>
            <a:bodyPr anchor="ctr" bIns="0" lIns="0" rIns="0" rtlCol="0" tIns="0" wrap="square">
              <a:spAutoFit/>
            </a:bodyPr>
            <a:lstStyle/>
            <a:p>
              <a:pPr algn="ctr" defTabSz="914400">
                <a:defRPr/>
              </a:pPr>
              <a:r>
                <a:rPr altLang="zh-CN" kern="0" lang="en-US" sz="2000">
                  <a:gradFill>
                    <a:gsLst>
                      <a:gs pos="0">
                        <a:srgbClr val="FF3302"/>
                      </a:gs>
                      <a:gs pos="100000">
                        <a:srgbClr val="CB0800"/>
                      </a:gs>
                    </a:gsLst>
                    <a:lin ang="5400000" scaled="1"/>
                  </a:gradFill>
                  <a:latin charset="0" panose="020b0806030902050204" pitchFamily="34" typeface="Impact"/>
                  <a:ea charset="-122" panose="020b0503020204020204" pitchFamily="34" typeface="微软雅黑"/>
                </a:rPr>
                <a:t>01</a:t>
              </a:r>
            </a:p>
          </p:txBody>
        </p:sp>
        <p:sp>
          <p:nvSpPr>
            <p:cNvPr id="31" name="矩形 30">
              <a:extLst>
                <a:ext uri="{FF2B5EF4-FFF2-40B4-BE49-F238E27FC236}">
                  <a16:creationId xmlns:a16="http://schemas.microsoft.com/office/drawing/2014/main" id="{54A3F34A-7180-4A1A-897F-B8101A2A24FC}"/>
                </a:ext>
              </a:extLst>
            </p:cNvPr>
            <p:cNvSpPr/>
            <p:nvPr/>
          </p:nvSpPr>
          <p:spPr>
            <a:xfrm>
              <a:off x="3997960" y="1780437"/>
              <a:ext cx="4689612" cy="308346"/>
            </a:xfrm>
            <a:prstGeom prst="rect">
              <a:avLst/>
            </a:prstGeom>
            <a:noFill/>
            <a:ln algn="ctr" cap="flat" cmpd="sng" w="12700">
              <a:noFill/>
              <a:prstDash val="solid"/>
            </a:ln>
            <a:effectLst/>
          </p:spPr>
          <p:txBody>
            <a:bodyPr anchor="ctr" bIns="0" lIns="0" rIns="0" rtlCol="0" tIns="0"/>
            <a:lstStyle/>
            <a:p>
              <a:pPr defTabSz="914400"/>
              <a:r>
                <a:rPr altLang="en-US" kern="0" lang="zh-CN" sz="1800">
                  <a:gradFill>
                    <a:gsLst>
                      <a:gs pos="0">
                        <a:prstClr val="black">
                          <a:lumMod val="75000"/>
                          <a:lumOff val="25000"/>
                        </a:prstClr>
                      </a:gs>
                      <a:gs pos="100000">
                        <a:prstClr val="black">
                          <a:lumMod val="85000"/>
                          <a:lumOff val="15000"/>
                        </a:prstClr>
                      </a:gs>
                    </a:gsLst>
                    <a:lin ang="18900000" scaled="1"/>
                  </a:gradFill>
                  <a:ea typeface="微软雅黑"/>
                </a:rPr>
                <a:t>做忠诚的干部，让组织放心</a:t>
              </a:r>
            </a:p>
          </p:txBody>
        </p:sp>
      </p:grpSp>
      <p:sp>
        <p:nvSpPr>
          <p:cNvPr id="32" name="圆角矩形 12">
            <a:extLst>
              <a:ext uri="{FF2B5EF4-FFF2-40B4-BE49-F238E27FC236}">
                <a16:creationId xmlns:a16="http://schemas.microsoft.com/office/drawing/2014/main" id="{F0BAB0A9-DF20-4AFD-ACCB-834E238747BA}"/>
              </a:ext>
            </a:extLst>
          </p:cNvPr>
          <p:cNvSpPr/>
          <p:nvPr/>
        </p:nvSpPr>
        <p:spPr>
          <a:xfrm>
            <a:off x="1057623" y="1653597"/>
            <a:ext cx="603730" cy="293020"/>
          </a:xfrm>
          <a:prstGeom prst="roundRect">
            <a:avLst>
              <a:gd fmla="val 50000" name="adj"/>
            </a:avLst>
          </a:prstGeom>
          <a:gradFill>
            <a:gsLst>
              <a:gs pos="0">
                <a:srgbClr val="FF3302"/>
              </a:gs>
              <a:gs pos="100000">
                <a:srgbClr val="CB0800"/>
              </a:gs>
            </a:gsLst>
            <a:lin ang="5400000" scaled="1"/>
          </a:gradFill>
          <a:ln algn="ctr" cap="flat" cmpd="sng" w="12700">
            <a:noFill/>
            <a:prstDash val="solid"/>
          </a:ln>
          <a:effectLst/>
        </p:spPr>
        <p:txBody>
          <a:bodyPr anchor="ctr" rtlCol="0"/>
          <a:lstStyle/>
          <a:p>
            <a:pPr algn="ctr" defTabSz="914400"/>
            <a:r>
              <a:rPr altLang="en-US" kern="0" lang="zh-CN" sz="1200">
                <a:gradFill>
                  <a:gsLst>
                    <a:gs pos="100000">
                      <a:prstClr val="white"/>
                    </a:gs>
                    <a:gs pos="0">
                      <a:prstClr val="white">
                        <a:lumMod val="95000"/>
                      </a:prstClr>
                    </a:gs>
                  </a:gsLst>
                  <a:path path="circle">
                    <a:fillToRect b="100000" l="100000"/>
                  </a:path>
                </a:gradFill>
                <a:ea typeface="微软雅黑"/>
              </a:rPr>
              <a:t>忠诚</a:t>
            </a:r>
          </a:p>
        </p:txBody>
      </p:sp>
      <p:sp>
        <p:nvSpPr>
          <p:cNvPr id="33" name="Rectangle 43">
            <a:extLst>
              <a:ext uri="{FF2B5EF4-FFF2-40B4-BE49-F238E27FC236}">
                <a16:creationId xmlns:a16="http://schemas.microsoft.com/office/drawing/2014/main" id="{B54AE779-4D7A-46AB-87E4-EAC6EB221CF8}"/>
              </a:ext>
            </a:extLst>
          </p:cNvPr>
          <p:cNvSpPr/>
          <p:nvPr/>
        </p:nvSpPr>
        <p:spPr>
          <a:xfrm>
            <a:off x="793220" y="2319105"/>
            <a:ext cx="4542106" cy="2093869"/>
          </a:xfrm>
          <a:prstGeom prst="rect">
            <a:avLst/>
          </a:prstGeom>
        </p:spPr>
        <p:txBody>
          <a:bodyPr bIns="0" lIns="0" rIns="0" tIns="0" wrap="square">
            <a:noAutofit/>
          </a:bodyPr>
          <a:lstStyle/>
          <a:p>
            <a:pPr>
              <a:lnSpc>
                <a:spcPct val="150000"/>
              </a:lnSpc>
              <a:defRPr/>
            </a:pPr>
            <a:r>
              <a:rPr altLang="en-US" lang="zh-CN" sz="11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忠孝仁义礼智信”，忠排在第一位，忠诚是我国传统文化所推崇的基本道德范畴，也是衡量人品的基本标准之一，反映一个人的第一素质、第一品德，优秀年轻干部必须对党忠诚，坚持走中国特色社会主义道路，坚定不移听党话、跟党走，只有牢固树立“四个意识”、坚定“四个自信”，始终保持忠于党、忠于马克思主义信仰、忠于人民的政治自觉，才能让组织放心。现实生活中，也有很多腐败的干部，党性意识不强，政治意识丧失，把对党忠诚丢在一边，背叛了入党誓言，背弃了信仰追求，十八大以来，很多对党组织不忠诚的党员干部，最终等着他们的就是锒铛入狱。</a:t>
            </a:r>
          </a:p>
        </p:txBody>
      </p:sp>
      <p:sp>
        <p:nvSpPr>
          <p:cNvPr id="34" name="矩形 33">
            <a:extLst>
              <a:ext uri="{FF2B5EF4-FFF2-40B4-BE49-F238E27FC236}">
                <a16:creationId xmlns:a16="http://schemas.microsoft.com/office/drawing/2014/main" id="{6AA5CF04-DF9C-427B-87F3-F27BC9E41B8D}"/>
              </a:ext>
            </a:extLst>
          </p:cNvPr>
          <p:cNvSpPr/>
          <p:nvPr/>
        </p:nvSpPr>
        <p:spPr>
          <a:xfrm>
            <a:off x="540689" y="2226929"/>
            <a:ext cx="4929809" cy="22655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35" name="矩形 34">
            <a:extLst>
              <a:ext uri="{FF2B5EF4-FFF2-40B4-BE49-F238E27FC236}">
                <a16:creationId xmlns:a16="http://schemas.microsoft.com/office/drawing/2014/main" id="{EA9A85D2-AA17-4BA8-A9A5-F60432280476}"/>
              </a:ext>
            </a:extLst>
          </p:cNvPr>
          <p:cNvSpPr/>
          <p:nvPr/>
        </p:nvSpPr>
        <p:spPr>
          <a:xfrm>
            <a:off x="5788550" y="1542698"/>
            <a:ext cx="2608028" cy="2949789"/>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46190358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5" presetSubtype="0">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p:cTn dur="1000" fill="hold" id="7"/>
                                        <p:tgtEl>
                                          <p:spTgt spid="35"/>
                                        </p:tgtEl>
                                        <p:attrNameLst>
                                          <p:attrName>ppt_w</p:attrName>
                                        </p:attrNameLst>
                                      </p:cBhvr>
                                      <p:tavLst>
                                        <p:tav tm="0">
                                          <p:val>
                                            <p:strVal val="#ppt_w*0.70"/>
                                          </p:val>
                                        </p:tav>
                                        <p:tav tm="100000">
                                          <p:val>
                                            <p:strVal val="#ppt_w"/>
                                          </p:val>
                                        </p:tav>
                                      </p:tavLst>
                                    </p:anim>
                                    <p:anim calcmode="lin" valueType="num">
                                      <p:cBhvr>
                                        <p:cTn dur="1000" fill="hold" id="8"/>
                                        <p:tgtEl>
                                          <p:spTgt spid="35"/>
                                        </p:tgtEl>
                                        <p:attrNameLst>
                                          <p:attrName>ppt_h</p:attrName>
                                        </p:attrNameLst>
                                      </p:cBhvr>
                                      <p:tavLst>
                                        <p:tav tm="0">
                                          <p:val>
                                            <p:strVal val="#ppt_h"/>
                                          </p:val>
                                        </p:tav>
                                        <p:tav tm="100000">
                                          <p:val>
                                            <p:strVal val="#ppt_h"/>
                                          </p:val>
                                        </p:tav>
                                      </p:tavLst>
                                    </p:anim>
                                    <p:animEffect filter="fade" transition="in">
                                      <p:cBhvr>
                                        <p:cTn dur="1000" id="9"/>
                                        <p:tgtEl>
                                          <p:spTgt spid="35"/>
                                        </p:tgtEl>
                                      </p:cBhvr>
                                    </p:animEffect>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32"/>
                                        </p:tgtEl>
                                        <p:attrNameLst>
                                          <p:attrName>style.visibility</p:attrName>
                                        </p:attrNameLst>
                                      </p:cBhvr>
                                      <p:to>
                                        <p:strVal val="visible"/>
                                      </p:to>
                                    </p:set>
                                    <p:animEffect filter="fade" transition="in">
                                      <p:cBhvr>
                                        <p:cTn dur="1000" id="13"/>
                                        <p:tgtEl>
                                          <p:spTgt spid="32"/>
                                        </p:tgtEl>
                                      </p:cBhvr>
                                    </p:animEffect>
                                  </p:childTnLst>
                                </p:cTn>
                              </p:par>
                              <p:par>
                                <p:cTn fill="hold" grpId="1" id="14" nodeType="withEffect" presetClass="entr" presetID="53" presetSubtype="0">
                                  <p:stCondLst>
                                    <p:cond delay="0"/>
                                  </p:stCondLst>
                                  <p:childTnLst>
                                    <p:set>
                                      <p:cBhvr>
                                        <p:cTn dur="1" fill="hold" id="15">
                                          <p:stCondLst>
                                            <p:cond delay="0"/>
                                          </p:stCondLst>
                                        </p:cTn>
                                        <p:tgtEl>
                                          <p:spTgt spid="32"/>
                                        </p:tgtEl>
                                        <p:attrNameLst>
                                          <p:attrName>style.visibility</p:attrName>
                                        </p:attrNameLst>
                                      </p:cBhvr>
                                      <p:to>
                                        <p:strVal val="visible"/>
                                      </p:to>
                                    </p:set>
                                    <p:anim calcmode="lin" valueType="num">
                                      <p:cBhvr>
                                        <p:cTn dur="1000" fill="hold" id="16"/>
                                        <p:tgtEl>
                                          <p:spTgt spid="32"/>
                                        </p:tgtEl>
                                        <p:attrNameLst>
                                          <p:attrName>ppt_w</p:attrName>
                                        </p:attrNameLst>
                                      </p:cBhvr>
                                      <p:tavLst>
                                        <p:tav tm="0">
                                          <p:val>
                                            <p:fltVal val="0"/>
                                          </p:val>
                                        </p:tav>
                                        <p:tav tm="100000">
                                          <p:val>
                                            <p:strVal val="#ppt_w"/>
                                          </p:val>
                                        </p:tav>
                                      </p:tavLst>
                                    </p:anim>
                                    <p:anim calcmode="lin" valueType="num">
                                      <p:cBhvr>
                                        <p:cTn dur="1000" fill="hold" id="17"/>
                                        <p:tgtEl>
                                          <p:spTgt spid="32"/>
                                        </p:tgtEl>
                                        <p:attrNameLst>
                                          <p:attrName>ppt_h</p:attrName>
                                        </p:attrNameLst>
                                      </p:cBhvr>
                                      <p:tavLst>
                                        <p:tav tm="0">
                                          <p:val>
                                            <p:fltVal val="0"/>
                                          </p:val>
                                        </p:tav>
                                        <p:tav tm="100000">
                                          <p:val>
                                            <p:strVal val="#ppt_h"/>
                                          </p:val>
                                        </p:tav>
                                      </p:tavLst>
                                    </p:anim>
                                    <p:animEffect filter="fade" transition="in">
                                      <p:cBhvr>
                                        <p:cTn dur="1000" id="18"/>
                                        <p:tgtEl>
                                          <p:spTgt spid="32"/>
                                        </p:tgtEl>
                                      </p:cBhvr>
                                    </p:animEffect>
                                  </p:childTnLst>
                                </p:cTn>
                              </p:par>
                              <p:par>
                                <p:cTn accel="50000" decel="50000" fill="hold" grpId="2" id="19" nodeType="withEffect" presetClass="path" presetID="35" presetSubtype="0">
                                  <p:stCondLst>
                                    <p:cond delay="0"/>
                                  </p:stCondLst>
                                  <p:childTnLst>
                                    <p:animMotion origin="layout" path="M -1.11111E-06 5.55112E-17 L -0.10451 5.55112E-17" pathEditMode="relative" ptsTypes="AA" rAng="0">
                                      <p:cBhvr>
                                        <p:cTn dur="1000" fill="hold" id="20" spd="-100000"/>
                                        <p:tgtEl>
                                          <p:spTgt spid="32"/>
                                        </p:tgtEl>
                                        <p:attrNameLst>
                                          <p:attrName>ppt_x</p:attrName>
                                          <p:attrName>ppt_y</p:attrName>
                                        </p:attrNameLst>
                                      </p:cBhvr>
                                      <p:rCtr x="-5226" y="0"/>
                                    </p:animMotion>
                                  </p:childTnLst>
                                </p:cTn>
                              </p:par>
                            </p:childTnLst>
                          </p:cTn>
                        </p:par>
                        <p:par>
                          <p:cTn fill="hold" id="21" nodeType="afterGroup">
                            <p:stCondLst>
                              <p:cond delay="2000"/>
                            </p:stCondLst>
                            <p:childTnLst>
                              <p:par>
                                <p:cTn fill="hold" id="22" nodeType="afterEffect" presetClass="entr" presetID="22" presetSubtype="8">
                                  <p:stCondLst>
                                    <p:cond delay="0"/>
                                  </p:stCondLst>
                                  <p:childTnLst>
                                    <p:set>
                                      <p:cBhvr>
                                        <p:cTn dur="1" fill="hold" id="23">
                                          <p:stCondLst>
                                            <p:cond delay="0"/>
                                          </p:stCondLst>
                                        </p:cTn>
                                        <p:tgtEl>
                                          <p:spTgt spid="28"/>
                                        </p:tgtEl>
                                        <p:attrNameLst>
                                          <p:attrName>style.visibility</p:attrName>
                                        </p:attrNameLst>
                                      </p:cBhvr>
                                      <p:to>
                                        <p:strVal val="visible"/>
                                      </p:to>
                                    </p:set>
                                    <p:animEffect filter="wipe(left)" transition="in">
                                      <p:cBhvr>
                                        <p:cTn dur="1000" id="24"/>
                                        <p:tgtEl>
                                          <p:spTgt spid="28"/>
                                        </p:tgtEl>
                                      </p:cBhvr>
                                    </p:animEffect>
                                  </p:childTnLst>
                                </p:cTn>
                              </p:par>
                            </p:childTnLst>
                          </p:cTn>
                        </p:par>
                        <p:par>
                          <p:cTn fill="hold" id="25" nodeType="afterGroup">
                            <p:stCondLst>
                              <p:cond delay="3000"/>
                            </p:stCondLst>
                            <p:childTnLst>
                              <p:par>
                                <p:cTn fill="hold" grpId="0" id="26" nodeType="afterEffect" presetClass="entr" presetID="22" presetSubtype="1">
                                  <p:stCondLst>
                                    <p:cond delay="0"/>
                                  </p:stCondLst>
                                  <p:childTnLst>
                                    <p:set>
                                      <p:cBhvr>
                                        <p:cTn dur="1" fill="hold" id="27">
                                          <p:stCondLst>
                                            <p:cond delay="0"/>
                                          </p:stCondLst>
                                        </p:cTn>
                                        <p:tgtEl>
                                          <p:spTgt spid="33"/>
                                        </p:tgtEl>
                                        <p:attrNameLst>
                                          <p:attrName>style.visibility</p:attrName>
                                        </p:attrNameLst>
                                      </p:cBhvr>
                                      <p:to>
                                        <p:strVal val="visible"/>
                                      </p:to>
                                    </p:set>
                                    <p:animEffect filter="wipe(up)" transition="in">
                                      <p:cBhvr>
                                        <p:cTn dur="1500" id="28"/>
                                        <p:tgtEl>
                                          <p:spTgt spid="33"/>
                                        </p:tgtEl>
                                      </p:cBhvr>
                                    </p:animEffect>
                                  </p:childTnLst>
                                </p:cTn>
                              </p:par>
                            </p:childTnLst>
                          </p:cTn>
                        </p:par>
                        <p:par>
                          <p:cTn fill="hold" id="29" nodeType="afterGroup">
                            <p:stCondLst>
                              <p:cond delay="4500"/>
                            </p:stCondLst>
                            <p:childTnLst>
                              <p:par>
                                <p:cTn fill="hold" grpId="0" id="30" nodeType="afterEffect" presetClass="entr" presetID="10" presetSubtype="0">
                                  <p:stCondLst>
                                    <p:cond delay="0"/>
                                  </p:stCondLst>
                                  <p:childTnLst>
                                    <p:set>
                                      <p:cBhvr>
                                        <p:cTn dur="1" fill="hold" id="31">
                                          <p:stCondLst>
                                            <p:cond delay="0"/>
                                          </p:stCondLst>
                                        </p:cTn>
                                        <p:tgtEl>
                                          <p:spTgt spid="34"/>
                                        </p:tgtEl>
                                        <p:attrNameLst>
                                          <p:attrName>style.visibility</p:attrName>
                                        </p:attrNameLst>
                                      </p:cBhvr>
                                      <p:to>
                                        <p:strVal val="visible"/>
                                      </p:to>
                                    </p:set>
                                    <p:animEffect filter="fade" transition="in">
                                      <p:cBhvr>
                                        <p:cTn dur="500" id="32"/>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1" spid="32"/>
      <p:bldP grpId="2" spid="32"/>
      <p:bldP grpId="0" spid="33"/>
      <p:bldP grpId="0" spid="34"/>
      <p:bldP grpId="0" spid="3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7FE44800-1479-4A0C-8121-1C430AAC6E7F}"/>
              </a:ext>
            </a:extLst>
          </p:cNvPr>
          <p:cNvGrpSpPr/>
          <p:nvPr/>
        </p:nvGrpSpPr>
        <p:grpSpPr>
          <a:xfrm>
            <a:off x="3609892" y="1574504"/>
            <a:ext cx="5915772" cy="526756"/>
            <a:chOff x="2771800" y="1675833"/>
            <a:chExt cx="5915772" cy="529556"/>
          </a:xfrm>
        </p:grpSpPr>
        <p:sp>
          <p:nvSpPr>
            <p:cNvPr id="3" name="圆角矩形 9">
              <a:extLst>
                <a:ext uri="{FF2B5EF4-FFF2-40B4-BE49-F238E27FC236}">
                  <a16:creationId xmlns:a16="http://schemas.microsoft.com/office/drawing/2014/main" id="{15FAB85B-6A63-478F-8ECA-20FA3338711D}"/>
                </a:ext>
              </a:extLst>
            </p:cNvPr>
            <p:cNvSpPr/>
            <p:nvPr/>
          </p:nvSpPr>
          <p:spPr>
            <a:xfrm>
              <a:off x="2771800" y="1675833"/>
              <a:ext cx="4929809" cy="529556"/>
            </a:xfrm>
            <a:prstGeom prst="roundRect">
              <a:avLst>
                <a:gd fmla="val 50000" name="adj"/>
              </a:avLst>
            </a:prstGeom>
            <a:noFill/>
            <a:ln algn="ctr" cap="flat" cmpd="sng" w="19050">
              <a:solidFill>
                <a:srgbClr val="C00000"/>
              </a:solidFill>
              <a:prstDash val="solid"/>
            </a:ln>
            <a:effectLst/>
          </p:spPr>
          <p:txBody>
            <a:bodyPr anchor="ctr" rtlCol="0"/>
            <a:lstStyle/>
            <a:p>
              <a:pPr algn="ctr" defTabSz="914400">
                <a:defRPr/>
              </a:pPr>
              <a:endParaRPr altLang="en-US" kern="0" lang="zh-CN" sz="1800">
                <a:solidFill>
                  <a:srgbClr val="FFFFFF"/>
                </a:solidFill>
                <a:ea typeface="微软雅黑"/>
              </a:endParaRPr>
            </a:p>
          </p:txBody>
        </p:sp>
        <p:sp>
          <p:nvSpPr>
            <p:cNvPr id="4" name="TextBox 14">
              <a:extLst>
                <a:ext uri="{FF2B5EF4-FFF2-40B4-BE49-F238E27FC236}">
                  <a16:creationId xmlns:a16="http://schemas.microsoft.com/office/drawing/2014/main" id="{D0DFA890-F796-4C49-9B44-01E4A8CB6840}"/>
                </a:ext>
              </a:extLst>
            </p:cNvPr>
            <p:cNvSpPr txBox="1"/>
            <p:nvPr/>
          </p:nvSpPr>
          <p:spPr>
            <a:xfrm>
              <a:off x="2895411" y="1804808"/>
              <a:ext cx="393322" cy="306420"/>
            </a:xfrm>
            <a:prstGeom prst="rect">
              <a:avLst/>
            </a:prstGeom>
            <a:noFill/>
          </p:spPr>
          <p:txBody>
            <a:bodyPr anchor="ctr" bIns="0" lIns="0" rIns="0" rtlCol="0" tIns="0" wrap="square">
              <a:spAutoFit/>
            </a:bodyPr>
            <a:lstStyle/>
            <a:p>
              <a:pPr algn="ctr" defTabSz="914400">
                <a:defRPr/>
              </a:pPr>
              <a:r>
                <a:rPr altLang="zh-CN" kern="0" lang="en-US" sz="2000">
                  <a:gradFill>
                    <a:gsLst>
                      <a:gs pos="0">
                        <a:srgbClr val="FF3302"/>
                      </a:gs>
                      <a:gs pos="100000">
                        <a:srgbClr val="CB0800"/>
                      </a:gs>
                    </a:gsLst>
                    <a:lin ang="5400000" scaled="1"/>
                  </a:gradFill>
                  <a:latin charset="0" panose="020b0806030902050204" pitchFamily="34" typeface="Impact"/>
                  <a:ea charset="-122" panose="020b0503020204020204" pitchFamily="34" typeface="微软雅黑"/>
                </a:rPr>
                <a:t>02</a:t>
              </a:r>
            </a:p>
          </p:txBody>
        </p:sp>
        <p:sp>
          <p:nvSpPr>
            <p:cNvPr id="5" name="矩形 4">
              <a:extLst>
                <a:ext uri="{FF2B5EF4-FFF2-40B4-BE49-F238E27FC236}">
                  <a16:creationId xmlns:a16="http://schemas.microsoft.com/office/drawing/2014/main" id="{25ACC600-32E0-4993-95FC-E174D93CD406}"/>
                </a:ext>
              </a:extLst>
            </p:cNvPr>
            <p:cNvSpPr/>
            <p:nvPr/>
          </p:nvSpPr>
          <p:spPr>
            <a:xfrm>
              <a:off x="3997960" y="1780437"/>
              <a:ext cx="4689612" cy="308346"/>
            </a:xfrm>
            <a:prstGeom prst="rect">
              <a:avLst/>
            </a:prstGeom>
            <a:noFill/>
            <a:ln algn="ctr" cap="flat" cmpd="sng" w="12700">
              <a:noFill/>
              <a:prstDash val="solid"/>
            </a:ln>
            <a:effectLst/>
          </p:spPr>
          <p:txBody>
            <a:bodyPr anchor="ctr" bIns="0" lIns="0" rIns="0" rtlCol="0" tIns="0"/>
            <a:lstStyle/>
            <a:p>
              <a:pPr defTabSz="914400"/>
              <a:r>
                <a:rPr altLang="en-US" kern="0" lang="zh-CN" sz="1800">
                  <a:gradFill>
                    <a:gsLst>
                      <a:gs pos="0">
                        <a:prstClr val="black">
                          <a:lumMod val="75000"/>
                          <a:lumOff val="25000"/>
                        </a:prstClr>
                      </a:gs>
                      <a:gs pos="100000">
                        <a:prstClr val="black">
                          <a:lumMod val="85000"/>
                          <a:lumOff val="15000"/>
                        </a:prstClr>
                      </a:gs>
                    </a:gsLst>
                    <a:lin ang="18900000" scaled="1"/>
                  </a:gradFill>
                  <a:ea typeface="微软雅黑"/>
                </a:rPr>
                <a:t>做干净的干部，让群众满意</a:t>
              </a:r>
            </a:p>
          </p:txBody>
        </p:sp>
      </p:grpSp>
      <p:sp>
        <p:nvSpPr>
          <p:cNvPr id="6" name="圆角矩形 12">
            <a:extLst>
              <a:ext uri="{FF2B5EF4-FFF2-40B4-BE49-F238E27FC236}">
                <a16:creationId xmlns:a16="http://schemas.microsoft.com/office/drawing/2014/main" id="{A62F6234-633B-4456-B191-51AAB183A65B}"/>
              </a:ext>
            </a:extLst>
          </p:cNvPr>
          <p:cNvSpPr/>
          <p:nvPr/>
        </p:nvSpPr>
        <p:spPr>
          <a:xfrm>
            <a:off x="4126826" y="1685403"/>
            <a:ext cx="603730" cy="293020"/>
          </a:xfrm>
          <a:prstGeom prst="roundRect">
            <a:avLst>
              <a:gd fmla="val 50000" name="adj"/>
            </a:avLst>
          </a:prstGeom>
          <a:gradFill>
            <a:gsLst>
              <a:gs pos="0">
                <a:srgbClr val="FF3302"/>
              </a:gs>
              <a:gs pos="100000">
                <a:srgbClr val="CB0800"/>
              </a:gs>
            </a:gsLst>
            <a:lin ang="5400000" scaled="1"/>
          </a:gradFill>
          <a:ln algn="ctr" cap="flat" cmpd="sng" w="12700">
            <a:noFill/>
            <a:prstDash val="solid"/>
          </a:ln>
          <a:effectLst/>
        </p:spPr>
        <p:txBody>
          <a:bodyPr anchor="ctr" rtlCol="0"/>
          <a:lstStyle/>
          <a:p>
            <a:pPr algn="ctr" defTabSz="914400"/>
            <a:r>
              <a:rPr altLang="en-US" kern="0" lang="zh-CN" sz="1200">
                <a:gradFill>
                  <a:gsLst>
                    <a:gs pos="100000">
                      <a:prstClr val="white"/>
                    </a:gs>
                    <a:gs pos="0">
                      <a:prstClr val="white">
                        <a:lumMod val="95000"/>
                      </a:prstClr>
                    </a:gs>
                  </a:gsLst>
                  <a:path path="circle">
                    <a:fillToRect b="100000" l="100000"/>
                  </a:path>
                </a:gradFill>
                <a:ea typeface="微软雅黑"/>
              </a:rPr>
              <a:t>干净</a:t>
            </a:r>
          </a:p>
        </p:txBody>
      </p:sp>
      <p:sp>
        <p:nvSpPr>
          <p:cNvPr id="7" name="Rectangle 43">
            <a:extLst>
              <a:ext uri="{FF2B5EF4-FFF2-40B4-BE49-F238E27FC236}">
                <a16:creationId xmlns:a16="http://schemas.microsoft.com/office/drawing/2014/main" id="{69C808A7-A591-4EF8-BF88-7E0C4237F791}"/>
              </a:ext>
            </a:extLst>
          </p:cNvPr>
          <p:cNvSpPr/>
          <p:nvPr/>
        </p:nvSpPr>
        <p:spPr>
          <a:xfrm>
            <a:off x="3803743" y="2258734"/>
            <a:ext cx="4542106" cy="2178093"/>
          </a:xfrm>
          <a:prstGeom prst="rect">
            <a:avLst/>
          </a:prstGeom>
        </p:spPr>
        <p:txBody>
          <a:bodyPr bIns="0" lIns="0" rIns="0" tIns="0" wrap="square">
            <a:noAutofit/>
          </a:bodyPr>
          <a:lstStyle/>
          <a:p>
            <a:pPr>
              <a:lnSpc>
                <a:spcPct val="200000"/>
              </a:lnSpc>
              <a:defRPr/>
            </a:pPr>
            <a:r>
              <a:rPr altLang="en-US" lang="zh-CN" sz="14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作为党员干部，就要立足岗位，为党的事业、人民的利益默默奉献，特别是不能拿群众的一针一线，不占公家的一丝便宜。要时刻保持头脑清醒，认清欲望这个“陷阱”，明白贪婪就是“毁灭”，从而勒紧思想的“紧箍咒”，坚守住“精神家园”，让人民群众始终满意。</a:t>
            </a:r>
          </a:p>
        </p:txBody>
      </p:sp>
      <p:sp>
        <p:nvSpPr>
          <p:cNvPr id="8" name="矩形 7">
            <a:extLst>
              <a:ext uri="{FF2B5EF4-FFF2-40B4-BE49-F238E27FC236}">
                <a16:creationId xmlns:a16="http://schemas.microsoft.com/office/drawing/2014/main" id="{4141C19A-B060-4469-ACD0-3D9996A25FD3}"/>
              </a:ext>
            </a:extLst>
          </p:cNvPr>
          <p:cNvSpPr/>
          <p:nvPr/>
        </p:nvSpPr>
        <p:spPr>
          <a:xfrm>
            <a:off x="3609892" y="2258735"/>
            <a:ext cx="4929809" cy="22655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9" name="矩形 8">
            <a:extLst>
              <a:ext uri="{FF2B5EF4-FFF2-40B4-BE49-F238E27FC236}">
                <a16:creationId xmlns:a16="http://schemas.microsoft.com/office/drawing/2014/main" id="{951F03C9-DBE6-4492-BEAC-AD3AFEA5F5FE}"/>
              </a:ext>
            </a:extLst>
          </p:cNvPr>
          <p:cNvSpPr/>
          <p:nvPr/>
        </p:nvSpPr>
        <p:spPr>
          <a:xfrm>
            <a:off x="699715" y="1566552"/>
            <a:ext cx="2608028" cy="2949789"/>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97604978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5"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0.70"/>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childTnLst>
                                </p:cTn>
                              </p:par>
                              <p:par>
                                <p:cTn fill="hold" grpId="1" id="14" nodeType="withEffect" presetClass="entr" presetID="53" presetSubtype="0">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p:cTn dur="1000" fill="hold" id="16"/>
                                        <p:tgtEl>
                                          <p:spTgt spid="6"/>
                                        </p:tgtEl>
                                        <p:attrNameLst>
                                          <p:attrName>ppt_w</p:attrName>
                                        </p:attrNameLst>
                                      </p:cBhvr>
                                      <p:tavLst>
                                        <p:tav tm="0">
                                          <p:val>
                                            <p:fltVal val="0"/>
                                          </p:val>
                                        </p:tav>
                                        <p:tav tm="100000">
                                          <p:val>
                                            <p:strVal val="#ppt_w"/>
                                          </p:val>
                                        </p:tav>
                                      </p:tavLst>
                                    </p:anim>
                                    <p:anim calcmode="lin" valueType="num">
                                      <p:cBhvr>
                                        <p:cTn dur="1000" fill="hold" id="17"/>
                                        <p:tgtEl>
                                          <p:spTgt spid="6"/>
                                        </p:tgtEl>
                                        <p:attrNameLst>
                                          <p:attrName>ppt_h</p:attrName>
                                        </p:attrNameLst>
                                      </p:cBhvr>
                                      <p:tavLst>
                                        <p:tav tm="0">
                                          <p:val>
                                            <p:fltVal val="0"/>
                                          </p:val>
                                        </p:tav>
                                        <p:tav tm="100000">
                                          <p:val>
                                            <p:strVal val="#ppt_h"/>
                                          </p:val>
                                        </p:tav>
                                      </p:tavLst>
                                    </p:anim>
                                    <p:animEffect filter="fade" transition="in">
                                      <p:cBhvr>
                                        <p:cTn dur="1000" id="18"/>
                                        <p:tgtEl>
                                          <p:spTgt spid="6"/>
                                        </p:tgtEl>
                                      </p:cBhvr>
                                    </p:animEffect>
                                  </p:childTnLst>
                                </p:cTn>
                              </p:par>
                              <p:par>
                                <p:cTn accel="50000" decel="50000" fill="hold" grpId="2" id="19" nodeType="withEffect" presetClass="path" presetID="35" presetSubtype="0">
                                  <p:stCondLst>
                                    <p:cond delay="0"/>
                                  </p:stCondLst>
                                  <p:childTnLst>
                                    <p:animMotion origin="layout" path="M 5E-06 -2.83951E-06 L -0.10452 -2.83951E-06" pathEditMode="relative" ptsTypes="AA" rAng="0">
                                      <p:cBhvr>
                                        <p:cTn dur="1000" fill="hold" id="20" spd="-100000"/>
                                        <p:tgtEl>
                                          <p:spTgt spid="6"/>
                                        </p:tgtEl>
                                        <p:attrNameLst>
                                          <p:attrName>ppt_x</p:attrName>
                                          <p:attrName>ppt_y</p:attrName>
                                        </p:attrNameLst>
                                      </p:cBhvr>
                                      <p:rCtr x="-5226" y="0"/>
                                    </p:animMotion>
                                  </p:childTnLst>
                                </p:cTn>
                              </p:par>
                            </p:childTnLst>
                          </p:cTn>
                        </p:par>
                        <p:par>
                          <p:cTn fill="hold" id="21" nodeType="afterGroup">
                            <p:stCondLst>
                              <p:cond delay="2000"/>
                            </p:stCondLst>
                            <p:childTnLst>
                              <p:par>
                                <p:cTn fill="hold" id="22" nodeType="afterEffect" presetClass="entr" presetID="22" presetSubtype="8">
                                  <p:stCondLst>
                                    <p:cond delay="0"/>
                                  </p:stCondLst>
                                  <p:childTnLst>
                                    <p:set>
                                      <p:cBhvr>
                                        <p:cTn dur="1" fill="hold" id="23">
                                          <p:stCondLst>
                                            <p:cond delay="0"/>
                                          </p:stCondLst>
                                        </p:cTn>
                                        <p:tgtEl>
                                          <p:spTgt spid="2"/>
                                        </p:tgtEl>
                                        <p:attrNameLst>
                                          <p:attrName>style.visibility</p:attrName>
                                        </p:attrNameLst>
                                      </p:cBhvr>
                                      <p:to>
                                        <p:strVal val="visible"/>
                                      </p:to>
                                    </p:set>
                                    <p:animEffect filter="wipe(left)" transition="in">
                                      <p:cBhvr>
                                        <p:cTn dur="1000" id="24"/>
                                        <p:tgtEl>
                                          <p:spTgt spid="2"/>
                                        </p:tgtEl>
                                      </p:cBhvr>
                                    </p:animEffect>
                                  </p:childTnLst>
                                </p:cTn>
                              </p:par>
                            </p:childTnLst>
                          </p:cTn>
                        </p:par>
                        <p:par>
                          <p:cTn fill="hold" id="25" nodeType="afterGroup">
                            <p:stCondLst>
                              <p:cond delay="3000"/>
                            </p:stCondLst>
                            <p:childTnLst>
                              <p:par>
                                <p:cTn fill="hold" grpId="0" id="26" nodeType="afterEffect" presetClass="entr" presetID="22" presetSubtype="1">
                                  <p:stCondLst>
                                    <p:cond delay="0"/>
                                  </p:stCondLst>
                                  <p:childTnLst>
                                    <p:set>
                                      <p:cBhvr>
                                        <p:cTn dur="1" fill="hold" id="27">
                                          <p:stCondLst>
                                            <p:cond delay="0"/>
                                          </p:stCondLst>
                                        </p:cTn>
                                        <p:tgtEl>
                                          <p:spTgt spid="7"/>
                                        </p:tgtEl>
                                        <p:attrNameLst>
                                          <p:attrName>style.visibility</p:attrName>
                                        </p:attrNameLst>
                                      </p:cBhvr>
                                      <p:to>
                                        <p:strVal val="visible"/>
                                      </p:to>
                                    </p:set>
                                    <p:animEffect filter="wipe(up)" transition="in">
                                      <p:cBhvr>
                                        <p:cTn dur="1500" id="28"/>
                                        <p:tgtEl>
                                          <p:spTgt spid="7"/>
                                        </p:tgtEl>
                                      </p:cBhvr>
                                    </p:animEffect>
                                  </p:childTnLst>
                                </p:cTn>
                              </p:par>
                            </p:childTnLst>
                          </p:cTn>
                        </p:par>
                        <p:par>
                          <p:cTn fill="hold" id="29" nodeType="afterGroup">
                            <p:stCondLst>
                              <p:cond delay="4500"/>
                            </p:stCondLst>
                            <p:childTnLst>
                              <p:par>
                                <p:cTn fill="hold" grpId="0" id="30" nodeType="afterEffect" presetClass="entr" presetID="10" presetSubtype="0">
                                  <p:stCondLst>
                                    <p:cond delay="0"/>
                                  </p:stCondLst>
                                  <p:childTnLst>
                                    <p:set>
                                      <p:cBhvr>
                                        <p:cTn dur="1" fill="hold" id="31">
                                          <p:stCondLst>
                                            <p:cond delay="0"/>
                                          </p:stCondLst>
                                        </p:cTn>
                                        <p:tgtEl>
                                          <p:spTgt spid="8"/>
                                        </p:tgtEl>
                                        <p:attrNameLst>
                                          <p:attrName>style.visibility</p:attrName>
                                        </p:attrNameLst>
                                      </p:cBhvr>
                                      <p:to>
                                        <p:strVal val="visible"/>
                                      </p:to>
                                    </p:set>
                                    <p:animEffect filter="fade" transition="in">
                                      <p:cBhvr>
                                        <p:cTn dur="500" id="32"/>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1" spid="6"/>
      <p:bldP grpId="2" spid="6"/>
      <p:bldP grpId="0" spid="7"/>
      <p:bldP grpId="0" spid="8"/>
      <p:bldP grpId="0" spid="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A7B108DB-1C1A-474E-A2FE-D39FC29FC4F0}"/>
              </a:ext>
            </a:extLst>
          </p:cNvPr>
          <p:cNvGrpSpPr/>
          <p:nvPr/>
        </p:nvGrpSpPr>
        <p:grpSpPr>
          <a:xfrm>
            <a:off x="540689" y="1542698"/>
            <a:ext cx="5915772" cy="526756"/>
            <a:chOff x="2771800" y="1675833"/>
            <a:chExt cx="5915772" cy="529556"/>
          </a:xfrm>
        </p:grpSpPr>
        <p:sp>
          <p:nvSpPr>
            <p:cNvPr id="3" name="圆角矩形 9">
              <a:extLst>
                <a:ext uri="{FF2B5EF4-FFF2-40B4-BE49-F238E27FC236}">
                  <a16:creationId xmlns:a16="http://schemas.microsoft.com/office/drawing/2014/main" id="{B20059AA-CF6A-493E-9F9B-C14B346A8625}"/>
                </a:ext>
              </a:extLst>
            </p:cNvPr>
            <p:cNvSpPr/>
            <p:nvPr/>
          </p:nvSpPr>
          <p:spPr>
            <a:xfrm>
              <a:off x="2771800" y="1675833"/>
              <a:ext cx="4929809" cy="529556"/>
            </a:xfrm>
            <a:prstGeom prst="roundRect">
              <a:avLst>
                <a:gd fmla="val 50000" name="adj"/>
              </a:avLst>
            </a:prstGeom>
            <a:noFill/>
            <a:ln algn="ctr" cap="flat" cmpd="sng" w="19050">
              <a:solidFill>
                <a:srgbClr val="C00000"/>
              </a:solidFill>
              <a:prstDash val="solid"/>
            </a:ln>
            <a:effectLst/>
          </p:spPr>
          <p:txBody>
            <a:bodyPr anchor="ctr" rtlCol="0"/>
            <a:lstStyle/>
            <a:p>
              <a:pPr algn="ctr" defTabSz="914400">
                <a:defRPr/>
              </a:pPr>
              <a:endParaRPr altLang="en-US" kern="0" lang="zh-CN" sz="1800">
                <a:solidFill>
                  <a:srgbClr val="FFFFFF"/>
                </a:solidFill>
                <a:ea typeface="微软雅黑"/>
              </a:endParaRPr>
            </a:p>
          </p:txBody>
        </p:sp>
        <p:sp>
          <p:nvSpPr>
            <p:cNvPr id="4" name="TextBox 14">
              <a:extLst>
                <a:ext uri="{FF2B5EF4-FFF2-40B4-BE49-F238E27FC236}">
                  <a16:creationId xmlns:a16="http://schemas.microsoft.com/office/drawing/2014/main" id="{BCE989DA-85AC-4465-8203-84B59364D868}"/>
                </a:ext>
              </a:extLst>
            </p:cNvPr>
            <p:cNvSpPr txBox="1"/>
            <p:nvPr/>
          </p:nvSpPr>
          <p:spPr>
            <a:xfrm>
              <a:off x="2895411" y="1804807"/>
              <a:ext cx="393322" cy="306420"/>
            </a:xfrm>
            <a:prstGeom prst="rect">
              <a:avLst/>
            </a:prstGeom>
            <a:noFill/>
          </p:spPr>
          <p:txBody>
            <a:bodyPr anchor="ctr" bIns="0" lIns="0" rIns="0" rtlCol="0" tIns="0" wrap="square">
              <a:spAutoFit/>
            </a:bodyPr>
            <a:lstStyle/>
            <a:p>
              <a:pPr algn="ctr" defTabSz="914400">
                <a:defRPr/>
              </a:pPr>
              <a:r>
                <a:rPr altLang="zh-CN" kern="0" lang="en-US" sz="2000">
                  <a:gradFill>
                    <a:gsLst>
                      <a:gs pos="0">
                        <a:srgbClr val="FF3302"/>
                      </a:gs>
                      <a:gs pos="100000">
                        <a:srgbClr val="CB0800"/>
                      </a:gs>
                    </a:gsLst>
                    <a:lin ang="5400000" scaled="1"/>
                  </a:gradFill>
                  <a:latin charset="0" panose="020b0806030902050204" pitchFamily="34" typeface="Impact"/>
                  <a:ea charset="-122" panose="020b0503020204020204" pitchFamily="34" typeface="微软雅黑"/>
                </a:rPr>
                <a:t>03</a:t>
              </a:r>
            </a:p>
          </p:txBody>
        </p:sp>
        <p:sp>
          <p:nvSpPr>
            <p:cNvPr id="5" name="矩形 4">
              <a:extLst>
                <a:ext uri="{FF2B5EF4-FFF2-40B4-BE49-F238E27FC236}">
                  <a16:creationId xmlns:a16="http://schemas.microsoft.com/office/drawing/2014/main" id="{A8ED0256-54F6-444F-9370-43CF401EF2B3}"/>
                </a:ext>
              </a:extLst>
            </p:cNvPr>
            <p:cNvSpPr/>
            <p:nvPr/>
          </p:nvSpPr>
          <p:spPr>
            <a:xfrm>
              <a:off x="3997960" y="1780437"/>
              <a:ext cx="4689612" cy="308346"/>
            </a:xfrm>
            <a:prstGeom prst="rect">
              <a:avLst/>
            </a:prstGeom>
            <a:noFill/>
            <a:ln algn="ctr" cap="flat" cmpd="sng" w="12700">
              <a:noFill/>
              <a:prstDash val="solid"/>
            </a:ln>
            <a:effectLst/>
          </p:spPr>
          <p:txBody>
            <a:bodyPr anchor="ctr" bIns="0" lIns="0" rIns="0" rtlCol="0" tIns="0"/>
            <a:lstStyle/>
            <a:p>
              <a:pPr defTabSz="914400"/>
              <a:r>
                <a:rPr altLang="en-US" kern="0" lang="zh-CN" sz="1800">
                  <a:gradFill>
                    <a:gsLst>
                      <a:gs pos="0">
                        <a:prstClr val="black">
                          <a:lumMod val="75000"/>
                          <a:lumOff val="25000"/>
                        </a:prstClr>
                      </a:gs>
                      <a:gs pos="100000">
                        <a:prstClr val="black">
                          <a:lumMod val="85000"/>
                          <a:lumOff val="15000"/>
                        </a:prstClr>
                      </a:gs>
                    </a:gsLst>
                    <a:lin ang="18900000" scaled="1"/>
                  </a:gradFill>
                  <a:ea typeface="微软雅黑"/>
                </a:rPr>
                <a:t>做担当的干部，让干部服气</a:t>
              </a:r>
            </a:p>
          </p:txBody>
        </p:sp>
      </p:grpSp>
      <p:sp>
        <p:nvSpPr>
          <p:cNvPr id="6" name="圆角矩形 12">
            <a:extLst>
              <a:ext uri="{FF2B5EF4-FFF2-40B4-BE49-F238E27FC236}">
                <a16:creationId xmlns:a16="http://schemas.microsoft.com/office/drawing/2014/main" id="{75473089-199C-47DF-881F-D93B009A5DCD}"/>
              </a:ext>
            </a:extLst>
          </p:cNvPr>
          <p:cNvSpPr/>
          <p:nvPr/>
        </p:nvSpPr>
        <p:spPr>
          <a:xfrm>
            <a:off x="1057623" y="1653597"/>
            <a:ext cx="603730" cy="293020"/>
          </a:xfrm>
          <a:prstGeom prst="roundRect">
            <a:avLst>
              <a:gd fmla="val 50000" name="adj"/>
            </a:avLst>
          </a:prstGeom>
          <a:gradFill>
            <a:gsLst>
              <a:gs pos="0">
                <a:srgbClr val="FF3302"/>
              </a:gs>
              <a:gs pos="100000">
                <a:srgbClr val="CB0800"/>
              </a:gs>
            </a:gsLst>
            <a:lin ang="5400000" scaled="1"/>
          </a:gradFill>
          <a:ln algn="ctr" cap="flat" cmpd="sng" w="12700">
            <a:noFill/>
            <a:prstDash val="solid"/>
          </a:ln>
          <a:effectLst/>
        </p:spPr>
        <p:txBody>
          <a:bodyPr anchor="ctr" rtlCol="0"/>
          <a:lstStyle/>
          <a:p>
            <a:pPr algn="ctr" defTabSz="914400"/>
            <a:r>
              <a:rPr altLang="en-US" kern="0" lang="zh-CN" sz="1200">
                <a:gradFill>
                  <a:gsLst>
                    <a:gs pos="100000">
                      <a:prstClr val="white"/>
                    </a:gs>
                    <a:gs pos="0">
                      <a:prstClr val="white">
                        <a:lumMod val="95000"/>
                      </a:prstClr>
                    </a:gs>
                  </a:gsLst>
                  <a:path path="circle">
                    <a:fillToRect b="100000" l="100000"/>
                  </a:path>
                </a:gradFill>
                <a:ea typeface="微软雅黑"/>
              </a:rPr>
              <a:t>担当</a:t>
            </a:r>
          </a:p>
        </p:txBody>
      </p:sp>
      <p:sp>
        <p:nvSpPr>
          <p:cNvPr id="7" name="Rectangle 43">
            <a:extLst>
              <a:ext uri="{FF2B5EF4-FFF2-40B4-BE49-F238E27FC236}">
                <a16:creationId xmlns:a16="http://schemas.microsoft.com/office/drawing/2014/main" id="{FE99E0A8-676D-4D1D-A670-B9E61E666269}"/>
              </a:ext>
            </a:extLst>
          </p:cNvPr>
          <p:cNvSpPr/>
          <p:nvPr/>
        </p:nvSpPr>
        <p:spPr>
          <a:xfrm>
            <a:off x="734540" y="2367945"/>
            <a:ext cx="4542106" cy="1942039"/>
          </a:xfrm>
          <a:prstGeom prst="rect">
            <a:avLst/>
          </a:prstGeom>
        </p:spPr>
        <p:txBody>
          <a:bodyPr bIns="0" lIns="0" rIns="0" tIns="0" wrap="square">
            <a:noAutofit/>
          </a:bodyPr>
          <a:lstStyle/>
          <a:p>
            <a:pPr>
              <a:lnSpc>
                <a:spcPct val="150000"/>
              </a:lnSpc>
              <a:defRPr/>
            </a:pPr>
            <a:r>
              <a:rPr altLang="en-US" lang="zh-CN" sz="1200">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党员干部要坚持原则、主持正义，敢讲真话，不用感情、私交代替政策、原则，努力树立公道正派、干净担当的组工干部好形象。如今，很多干部不敢讲真话、怕得罪人、红不了脸、总是“打哈哈”，作为组工干部就要公道正派，要坚持原则，做到一身正气，严格按规矩、政策办事，始终两袖清风，作好表率、树好形象、立好榜样，坚守住底线，敢讲敢做，与歪风邪气做斗争，勇于直面问题，迎难而上，让广大干部服气。</a:t>
            </a:r>
          </a:p>
        </p:txBody>
      </p:sp>
      <p:sp>
        <p:nvSpPr>
          <p:cNvPr id="8" name="矩形 7">
            <a:extLst>
              <a:ext uri="{FF2B5EF4-FFF2-40B4-BE49-F238E27FC236}">
                <a16:creationId xmlns:a16="http://schemas.microsoft.com/office/drawing/2014/main" id="{3270863E-D149-4F5C-A7CD-56B822F4F669}"/>
              </a:ext>
            </a:extLst>
          </p:cNvPr>
          <p:cNvSpPr/>
          <p:nvPr/>
        </p:nvSpPr>
        <p:spPr>
          <a:xfrm>
            <a:off x="540689" y="2226929"/>
            <a:ext cx="4929809" cy="226555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prstClr val="white"/>
              </a:solidFill>
            </a:endParaRPr>
          </a:p>
        </p:txBody>
      </p:sp>
      <p:sp>
        <p:nvSpPr>
          <p:cNvPr id="9" name="矩形 8">
            <a:extLst>
              <a:ext uri="{FF2B5EF4-FFF2-40B4-BE49-F238E27FC236}">
                <a16:creationId xmlns:a16="http://schemas.microsoft.com/office/drawing/2014/main" id="{BF63246D-4D42-43A2-9229-128E90ABAA57}"/>
              </a:ext>
            </a:extLst>
          </p:cNvPr>
          <p:cNvSpPr/>
          <p:nvPr/>
        </p:nvSpPr>
        <p:spPr>
          <a:xfrm>
            <a:off x="5788550" y="1542698"/>
            <a:ext cx="2608028" cy="2949789"/>
          </a:xfrm>
          <a:prstGeom prst="rect">
            <a:avLst/>
          </a:prstGeom>
          <a:blipFill dpi="0" rotWithShape="1">
            <a:blip r:embed="rId3">
              <a:extLst>
                <a:ext uri="{28A0092B-C50C-407E-A947-70E740481C1C}">
                  <a14:useLocalDpi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23058208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5"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0.70"/>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par>
                          <p:cTn fill="hold" id="10" nodeType="afterGroup">
                            <p:stCondLst>
                              <p:cond delay="1000"/>
                            </p:stCondLst>
                            <p:childTnLst>
                              <p:par>
                                <p:cTn fill="hold" grpId="0" id="11" nodeType="afterEffect" presetClass="entr" presetID="10"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childTnLst>
                                </p:cTn>
                              </p:par>
                              <p:par>
                                <p:cTn fill="hold" grpId="1" id="14" nodeType="withEffect" presetClass="entr" presetID="53" presetSubtype="0">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p:cTn dur="1000" fill="hold" id="16"/>
                                        <p:tgtEl>
                                          <p:spTgt spid="6"/>
                                        </p:tgtEl>
                                        <p:attrNameLst>
                                          <p:attrName>ppt_w</p:attrName>
                                        </p:attrNameLst>
                                      </p:cBhvr>
                                      <p:tavLst>
                                        <p:tav tm="0">
                                          <p:val>
                                            <p:fltVal val="0"/>
                                          </p:val>
                                        </p:tav>
                                        <p:tav tm="100000">
                                          <p:val>
                                            <p:strVal val="#ppt_w"/>
                                          </p:val>
                                        </p:tav>
                                      </p:tavLst>
                                    </p:anim>
                                    <p:anim calcmode="lin" valueType="num">
                                      <p:cBhvr>
                                        <p:cTn dur="1000" fill="hold" id="17"/>
                                        <p:tgtEl>
                                          <p:spTgt spid="6"/>
                                        </p:tgtEl>
                                        <p:attrNameLst>
                                          <p:attrName>ppt_h</p:attrName>
                                        </p:attrNameLst>
                                      </p:cBhvr>
                                      <p:tavLst>
                                        <p:tav tm="0">
                                          <p:val>
                                            <p:fltVal val="0"/>
                                          </p:val>
                                        </p:tav>
                                        <p:tav tm="100000">
                                          <p:val>
                                            <p:strVal val="#ppt_h"/>
                                          </p:val>
                                        </p:tav>
                                      </p:tavLst>
                                    </p:anim>
                                    <p:animEffect filter="fade" transition="in">
                                      <p:cBhvr>
                                        <p:cTn dur="1000" id="18"/>
                                        <p:tgtEl>
                                          <p:spTgt spid="6"/>
                                        </p:tgtEl>
                                      </p:cBhvr>
                                    </p:animEffect>
                                  </p:childTnLst>
                                </p:cTn>
                              </p:par>
                              <p:par>
                                <p:cTn accel="50000" decel="50000" fill="hold" grpId="2" id="19" nodeType="withEffect" presetClass="path" presetID="35" presetSubtype="0">
                                  <p:stCondLst>
                                    <p:cond delay="0"/>
                                  </p:stCondLst>
                                  <p:childTnLst>
                                    <p:animMotion origin="layout" path="M -1.11111E-06 5.55112E-17 L -0.10451 5.55112E-17" pathEditMode="relative" ptsTypes="AA" rAng="0">
                                      <p:cBhvr>
                                        <p:cTn dur="1000" fill="hold" id="20" spd="-100000"/>
                                        <p:tgtEl>
                                          <p:spTgt spid="6"/>
                                        </p:tgtEl>
                                        <p:attrNameLst>
                                          <p:attrName>ppt_x</p:attrName>
                                          <p:attrName>ppt_y</p:attrName>
                                        </p:attrNameLst>
                                      </p:cBhvr>
                                      <p:rCtr x="-5226" y="0"/>
                                    </p:animMotion>
                                  </p:childTnLst>
                                </p:cTn>
                              </p:par>
                            </p:childTnLst>
                          </p:cTn>
                        </p:par>
                        <p:par>
                          <p:cTn fill="hold" id="21" nodeType="afterGroup">
                            <p:stCondLst>
                              <p:cond delay="2000"/>
                            </p:stCondLst>
                            <p:childTnLst>
                              <p:par>
                                <p:cTn fill="hold" id="22" nodeType="afterEffect" presetClass="entr" presetID="22" presetSubtype="8">
                                  <p:stCondLst>
                                    <p:cond delay="0"/>
                                  </p:stCondLst>
                                  <p:childTnLst>
                                    <p:set>
                                      <p:cBhvr>
                                        <p:cTn dur="1" fill="hold" id="23">
                                          <p:stCondLst>
                                            <p:cond delay="0"/>
                                          </p:stCondLst>
                                        </p:cTn>
                                        <p:tgtEl>
                                          <p:spTgt spid="2"/>
                                        </p:tgtEl>
                                        <p:attrNameLst>
                                          <p:attrName>style.visibility</p:attrName>
                                        </p:attrNameLst>
                                      </p:cBhvr>
                                      <p:to>
                                        <p:strVal val="visible"/>
                                      </p:to>
                                    </p:set>
                                    <p:animEffect filter="wipe(left)" transition="in">
                                      <p:cBhvr>
                                        <p:cTn dur="1000" id="24"/>
                                        <p:tgtEl>
                                          <p:spTgt spid="2"/>
                                        </p:tgtEl>
                                      </p:cBhvr>
                                    </p:animEffect>
                                  </p:childTnLst>
                                </p:cTn>
                              </p:par>
                            </p:childTnLst>
                          </p:cTn>
                        </p:par>
                        <p:par>
                          <p:cTn fill="hold" id="25" nodeType="afterGroup">
                            <p:stCondLst>
                              <p:cond delay="3000"/>
                            </p:stCondLst>
                            <p:childTnLst>
                              <p:par>
                                <p:cTn fill="hold" grpId="0" id="26" nodeType="afterEffect" presetClass="entr" presetID="22" presetSubtype="1">
                                  <p:stCondLst>
                                    <p:cond delay="0"/>
                                  </p:stCondLst>
                                  <p:childTnLst>
                                    <p:set>
                                      <p:cBhvr>
                                        <p:cTn dur="1" fill="hold" id="27">
                                          <p:stCondLst>
                                            <p:cond delay="0"/>
                                          </p:stCondLst>
                                        </p:cTn>
                                        <p:tgtEl>
                                          <p:spTgt spid="7"/>
                                        </p:tgtEl>
                                        <p:attrNameLst>
                                          <p:attrName>style.visibility</p:attrName>
                                        </p:attrNameLst>
                                      </p:cBhvr>
                                      <p:to>
                                        <p:strVal val="visible"/>
                                      </p:to>
                                    </p:set>
                                    <p:animEffect filter="wipe(up)" transition="in">
                                      <p:cBhvr>
                                        <p:cTn dur="1500" id="28"/>
                                        <p:tgtEl>
                                          <p:spTgt spid="7"/>
                                        </p:tgtEl>
                                      </p:cBhvr>
                                    </p:animEffect>
                                  </p:childTnLst>
                                </p:cTn>
                              </p:par>
                            </p:childTnLst>
                          </p:cTn>
                        </p:par>
                        <p:par>
                          <p:cTn fill="hold" id="29" nodeType="afterGroup">
                            <p:stCondLst>
                              <p:cond delay="4500"/>
                            </p:stCondLst>
                            <p:childTnLst>
                              <p:par>
                                <p:cTn fill="hold" grpId="0" id="30" nodeType="afterEffect" presetClass="entr" presetID="10" presetSubtype="0">
                                  <p:stCondLst>
                                    <p:cond delay="0"/>
                                  </p:stCondLst>
                                  <p:childTnLst>
                                    <p:set>
                                      <p:cBhvr>
                                        <p:cTn dur="1" fill="hold" id="31">
                                          <p:stCondLst>
                                            <p:cond delay="0"/>
                                          </p:stCondLst>
                                        </p:cTn>
                                        <p:tgtEl>
                                          <p:spTgt spid="8"/>
                                        </p:tgtEl>
                                        <p:attrNameLst>
                                          <p:attrName>style.visibility</p:attrName>
                                        </p:attrNameLst>
                                      </p:cBhvr>
                                      <p:to>
                                        <p:strVal val="visible"/>
                                      </p:to>
                                    </p:set>
                                    <p:animEffect filter="fade" transition="in">
                                      <p:cBhvr>
                                        <p:cTn dur="500" id="32"/>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1" spid="6"/>
      <p:bldP grpId="2" spid="6"/>
      <p:bldP grpId="0" spid="7"/>
      <p:bldP grpId="0" spid="8"/>
      <p:bldP grpId="0" spid="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2" name="图片 21"/>
          <p:cNvPicPr>
            <a:picLocks noChangeAspect="1"/>
          </p:cNvPicPr>
          <p:nvPr/>
        </p:nvPicPr>
        <p:blipFill>
          <a:blip r:embed="rId3">
            <a:extLst>
              <a:ext uri="{28A0092B-C50C-407E-A947-70E740481C1C}">
                <a14:useLocalDpi val="0"/>
              </a:ext>
            </a:extLst>
          </a:blip>
          <a:srcRect b="14301" l="20282" r="69366" t="56082"/>
          <a:stretch>
            <a:fillRect/>
          </a:stretch>
        </p:blipFill>
        <p:spPr>
          <a:xfrm>
            <a:off x="1376120" y="2549250"/>
            <a:ext cx="1201622" cy="1716603"/>
          </a:xfrm>
          <a:prstGeom prst="rect">
            <a:avLst/>
          </a:prstGeom>
        </p:spPr>
      </p:pic>
      <p:pic>
        <p:nvPicPr>
          <p:cNvPr id="23" name="图片 22"/>
          <p:cNvPicPr>
            <a:picLocks noChangeAspect="1"/>
          </p:cNvPicPr>
          <p:nvPr/>
        </p:nvPicPr>
        <p:blipFill>
          <a:blip r:embed="rId3">
            <a:extLst>
              <a:ext uri="{28A0092B-C50C-407E-A947-70E740481C1C}">
                <a14:useLocalDpi val="0"/>
              </a:ext>
            </a:extLst>
          </a:blip>
          <a:srcRect b="13878" l="71514" r="15915" t="55446"/>
          <a:stretch>
            <a:fillRect/>
          </a:stretch>
        </p:blipFill>
        <p:spPr>
          <a:xfrm>
            <a:off x="6578534" y="2544096"/>
            <a:ext cx="1459113" cy="1777912"/>
          </a:xfrm>
          <a:prstGeom prst="rect">
            <a:avLst/>
          </a:prstGeom>
        </p:spPr>
      </p:pic>
      <p:pic>
        <p:nvPicPr>
          <p:cNvPr id="17" name="图片 16"/>
          <p:cNvPicPr>
            <a:picLocks noChangeAspect="1"/>
          </p:cNvPicPr>
          <p:nvPr/>
        </p:nvPicPr>
        <p:blipFill>
          <a:blip r:embed="rId4">
            <a:extLst>
              <a:ext uri="{28A0092B-C50C-407E-A947-70E740481C1C}">
                <a14:useLocalDpi val="0"/>
              </a:ext>
            </a:extLst>
          </a:blip>
          <a:srcRect b="4570" l="24296" r="20204" t="53661"/>
          <a:stretch>
            <a:fillRect/>
          </a:stretch>
        </p:blipFill>
        <p:spPr>
          <a:xfrm>
            <a:off x="2221587" y="2859053"/>
            <a:ext cx="5074856" cy="1907156"/>
          </a:xfrm>
          <a:custGeom>
            <a:gdLst>
              <a:gd fmla="*/ 0 w 6766475" name="connsiteX0"/>
              <a:gd fmla="*/ 0 h 2542875" name="connsiteY0"/>
              <a:gd fmla="*/ 6766475 w 6766475" name="connsiteX1"/>
              <a:gd fmla="*/ 0 h 2542875" name="connsiteY1"/>
              <a:gd fmla="*/ 6766475 w 6766475" name="connsiteX2"/>
              <a:gd fmla="*/ 2542875 h 2542875" name="connsiteY2"/>
              <a:gd fmla="*/ 0 w 6766475" name="connsiteX3"/>
              <a:gd fmla="*/ 2542875 h 2542875" name="connsiteY3"/>
            </a:gdLst>
            <a:cxnLst>
              <a:cxn ang="0">
                <a:pos x="connsiteX0" y="connsiteY0"/>
              </a:cxn>
              <a:cxn ang="0">
                <a:pos x="connsiteX1" y="connsiteY1"/>
              </a:cxn>
              <a:cxn ang="0">
                <a:pos x="connsiteX2" y="connsiteY2"/>
              </a:cxn>
              <a:cxn ang="0">
                <a:pos x="connsiteX3" y="connsiteY3"/>
              </a:cxn>
            </a:cxnLst>
            <a:rect b="b" l="l" r="r" t="t"/>
            <a:pathLst>
              <a:path h="2542875" w="6766475">
                <a:moveTo>
                  <a:pt x="0" y="0"/>
                </a:moveTo>
                <a:lnTo>
                  <a:pt x="6766475" y="0"/>
                </a:lnTo>
                <a:lnTo>
                  <a:pt x="6766475" y="2542875"/>
                </a:lnTo>
                <a:lnTo>
                  <a:pt x="0" y="2542875"/>
                </a:lnTo>
                <a:close/>
              </a:path>
            </a:pathLst>
          </a:custGeom>
        </p:spPr>
      </p:pic>
      <p:pic>
        <p:nvPicPr>
          <p:cNvPr id="20" name="图片 19"/>
          <p:cNvPicPr>
            <a:picLocks noChangeAspect="1"/>
          </p:cNvPicPr>
          <p:nvPr/>
        </p:nvPicPr>
        <p:blipFill>
          <a:blip r:embed="rId4">
            <a:extLst>
              <a:ext uri="{28A0092B-C50C-407E-A947-70E740481C1C}">
                <a14:useLocalDpi val="0"/>
              </a:ext>
            </a:extLst>
          </a:blip>
          <a:srcRect b="76650" l="46353" r="45041" t="9680"/>
          <a:stretch>
            <a:fillRect/>
          </a:stretch>
        </p:blipFill>
        <p:spPr>
          <a:xfrm>
            <a:off x="4188991" y="561041"/>
            <a:ext cx="1002705" cy="795287"/>
          </a:xfrm>
          <a:custGeom>
            <a:gdLst>
              <a:gd fmla="*/ 0 w 1049311" name="connsiteX0"/>
              <a:gd fmla="*/ 0 h 832252" name="connsiteY0"/>
              <a:gd fmla="*/ 1049311 w 1049311" name="connsiteX1"/>
              <a:gd fmla="*/ 0 h 832252" name="connsiteY1"/>
              <a:gd fmla="*/ 1049311 w 1049311" name="connsiteX2"/>
              <a:gd fmla="*/ 832252 h 832252" name="connsiteY2"/>
              <a:gd fmla="*/ 0 w 1049311" name="connsiteX3"/>
              <a:gd fmla="*/ 832252 h 832252" name="connsiteY3"/>
            </a:gdLst>
            <a:cxnLst>
              <a:cxn ang="0">
                <a:pos x="connsiteX0" y="connsiteY0"/>
              </a:cxn>
              <a:cxn ang="0">
                <a:pos x="connsiteX1" y="connsiteY1"/>
              </a:cxn>
              <a:cxn ang="0">
                <a:pos x="connsiteX2" y="connsiteY2"/>
              </a:cxn>
              <a:cxn ang="0">
                <a:pos x="connsiteX3" y="connsiteY3"/>
              </a:cxn>
            </a:cxnLst>
            <a:rect b="b" l="l" r="r" t="t"/>
            <a:pathLst>
              <a:path h="832252" w="1049311">
                <a:moveTo>
                  <a:pt x="0" y="0"/>
                </a:moveTo>
                <a:lnTo>
                  <a:pt x="1049311" y="0"/>
                </a:lnTo>
                <a:lnTo>
                  <a:pt x="1049311" y="832252"/>
                </a:lnTo>
                <a:lnTo>
                  <a:pt x="0" y="832252"/>
                </a:lnTo>
                <a:close/>
              </a:path>
            </a:pathLst>
          </a:custGeom>
        </p:spPr>
      </p:pic>
      <p:pic>
        <p:nvPicPr>
          <p:cNvPr id="21" name="图片 20"/>
          <p:cNvPicPr>
            <a:picLocks noChangeAspect="1"/>
          </p:cNvPicPr>
          <p:nvPr/>
        </p:nvPicPr>
        <p:blipFill>
          <a:blip r:embed="rId4">
            <a:extLst>
              <a:ext uri="{28A0092B-C50C-407E-A947-70E740481C1C}">
                <a14:useLocalDpi val="0"/>
              </a:ext>
            </a:extLst>
          </a:blip>
          <a:srcRect b="76650" l="7801" r="80082" t="9680"/>
          <a:stretch>
            <a:fillRect/>
          </a:stretch>
        </p:blipFill>
        <p:spPr>
          <a:xfrm>
            <a:off x="413897" y="340263"/>
            <a:ext cx="1563054" cy="880570"/>
          </a:xfrm>
          <a:custGeom>
            <a:gdLst>
              <a:gd fmla="*/ 0 w 1477288" name="connsiteX0"/>
              <a:gd fmla="*/ 0 h 832252" name="connsiteY0"/>
              <a:gd fmla="*/ 1477288 w 1477288" name="connsiteX1"/>
              <a:gd fmla="*/ 0 h 832252" name="connsiteY1"/>
              <a:gd fmla="*/ 1477288 w 1477288" name="connsiteX2"/>
              <a:gd fmla="*/ 832252 h 832252" name="connsiteY2"/>
              <a:gd fmla="*/ 0 w 1477288" name="connsiteX3"/>
              <a:gd fmla="*/ 832252 h 832252" name="connsiteY3"/>
            </a:gdLst>
            <a:cxnLst>
              <a:cxn ang="0">
                <a:pos x="connsiteX0" y="connsiteY0"/>
              </a:cxn>
              <a:cxn ang="0">
                <a:pos x="connsiteX1" y="connsiteY1"/>
              </a:cxn>
              <a:cxn ang="0">
                <a:pos x="connsiteX2" y="connsiteY2"/>
              </a:cxn>
              <a:cxn ang="0">
                <a:pos x="connsiteX3" y="connsiteY3"/>
              </a:cxn>
            </a:cxnLst>
            <a:rect b="b" l="l" r="r" t="t"/>
            <a:pathLst>
              <a:path h="832252" w="1477288">
                <a:moveTo>
                  <a:pt x="0" y="0"/>
                </a:moveTo>
                <a:lnTo>
                  <a:pt x="1477288" y="0"/>
                </a:lnTo>
                <a:lnTo>
                  <a:pt x="1477288" y="832252"/>
                </a:lnTo>
                <a:lnTo>
                  <a:pt x="0" y="832252"/>
                </a:lnTo>
                <a:close/>
              </a:path>
            </a:pathLst>
          </a:custGeom>
        </p:spPr>
      </p:pic>
      <p:pic>
        <p:nvPicPr>
          <p:cNvPr id="12" name="图片 11"/>
          <p:cNvPicPr>
            <a:picLocks noChangeAspect="1"/>
          </p:cNvPicPr>
          <p:nvPr/>
        </p:nvPicPr>
        <p:blipFill>
          <a:blip r:embed="rId5">
            <a:extLst>
              <a:ext uri="{28A0092B-C50C-407E-A947-70E740481C1C}">
                <a14:useLocalDpi val="0"/>
              </a:ext>
            </a:extLst>
          </a:blip>
          <a:srcRect b="3300" r="53838" t="63063"/>
          <a:stretch>
            <a:fillRect/>
          </a:stretch>
        </p:blipFill>
        <p:spPr>
          <a:xfrm flipH="1">
            <a:off x="4922929" y="3267431"/>
            <a:ext cx="4221051" cy="1535806"/>
          </a:xfrm>
          <a:prstGeom prst="rect">
            <a:avLst/>
          </a:prstGeom>
        </p:spPr>
      </p:pic>
      <p:pic>
        <p:nvPicPr>
          <p:cNvPr id="13" name="图片 12"/>
          <p:cNvPicPr>
            <a:picLocks noChangeAspect="1"/>
          </p:cNvPicPr>
          <p:nvPr/>
        </p:nvPicPr>
        <p:blipFill>
          <a:blip r:embed="rId5">
            <a:extLst>
              <a:ext uri="{28A0092B-C50C-407E-A947-70E740481C1C}">
                <a14:useLocalDpi val="0"/>
              </a:ext>
            </a:extLst>
          </a:blip>
          <a:srcRect b="3300" r="53838" t="63063"/>
          <a:stretch>
            <a:fillRect/>
          </a:stretch>
        </p:blipFill>
        <p:spPr>
          <a:xfrm>
            <a:off x="-20" y="3288357"/>
            <a:ext cx="4221051" cy="1535806"/>
          </a:xfrm>
          <a:prstGeom prst="rect">
            <a:avLst/>
          </a:prstGeom>
        </p:spPr>
      </p:pic>
      <p:pic>
        <p:nvPicPr>
          <p:cNvPr id="16" name="图片 15"/>
          <p:cNvPicPr>
            <a:picLocks noChangeAspect="1"/>
          </p:cNvPicPr>
          <p:nvPr/>
        </p:nvPicPr>
        <p:blipFill>
          <a:blip r:embed="rId6">
            <a:extLst>
              <a:ext uri="{28A0092B-C50C-407E-A947-70E740481C1C}">
                <a14:useLocalDpi val="0"/>
              </a:ext>
            </a:extLst>
          </a:blip>
          <a:srcRect b="5863" l="984" r="71475" t="70252"/>
          <a:stretch>
            <a:fillRect/>
          </a:stretch>
        </p:blipFill>
        <p:spPr>
          <a:xfrm flipH="1">
            <a:off x="5526415" y="3433245"/>
            <a:ext cx="2518349" cy="1090535"/>
          </a:xfrm>
          <a:prstGeom prst="rect">
            <a:avLst/>
          </a:prstGeom>
        </p:spPr>
      </p:pic>
      <p:pic>
        <p:nvPicPr>
          <p:cNvPr id="15" name="图片 14"/>
          <p:cNvPicPr>
            <a:picLocks noChangeAspect="1"/>
          </p:cNvPicPr>
          <p:nvPr/>
        </p:nvPicPr>
        <p:blipFill>
          <a:blip r:embed="rId6">
            <a:extLst>
              <a:ext uri="{28A0092B-C50C-407E-A947-70E740481C1C}">
                <a14:useLocalDpi val="0"/>
              </a:ext>
            </a:extLst>
          </a:blip>
          <a:srcRect b="5863" l="984" r="71475" t="70252"/>
          <a:stretch>
            <a:fillRect/>
          </a:stretch>
        </p:blipFill>
        <p:spPr>
          <a:xfrm>
            <a:off x="1017199" y="3490065"/>
            <a:ext cx="2518349" cy="1090535"/>
          </a:xfrm>
          <a:prstGeom prst="rect">
            <a:avLst/>
          </a:prstGeom>
        </p:spPr>
      </p:pic>
      <p:pic>
        <p:nvPicPr>
          <p:cNvPr id="14" name="图片 13"/>
          <p:cNvPicPr>
            <a:picLocks noChangeAspect="1"/>
          </p:cNvPicPr>
          <p:nvPr/>
        </p:nvPicPr>
        <p:blipFill>
          <a:blip r:embed="rId7">
            <a:extLst>
              <a:ext uri="{28A0092B-C50C-407E-A947-70E740481C1C}">
                <a14:useLocalDpi val="0"/>
              </a:ext>
            </a:extLst>
          </a:blip>
          <a:srcRect b="550" t="66448"/>
          <a:stretch>
            <a:fillRect/>
          </a:stretch>
        </p:blipFill>
        <p:spPr>
          <a:xfrm>
            <a:off x="-20" y="3433379"/>
            <a:ext cx="9144000" cy="1506829"/>
          </a:xfrm>
          <a:prstGeom prst="rect">
            <a:avLst/>
          </a:prstGeom>
        </p:spPr>
      </p:pic>
      <p:sp>
        <p:nvSpPr>
          <p:cNvPr id="100" name="文本框 99"/>
          <p:cNvSpPr txBox="1"/>
          <p:nvPr/>
        </p:nvSpPr>
        <p:spPr>
          <a:xfrm>
            <a:off x="1703541" y="1454364"/>
            <a:ext cx="5973604" cy="777240"/>
          </a:xfrm>
          <a:prstGeom prst="rect">
            <a:avLst/>
          </a:prstGeom>
          <a:noFill/>
          <a:ln w="9525">
            <a:noFill/>
          </a:ln>
        </p:spPr>
        <p:txBody>
          <a:bodyPr wrap="square">
            <a:spAutoFit/>
          </a:bodyPr>
          <a:lstStyle/>
          <a:p>
            <a:pPr algn="ctr"/>
            <a:r>
              <a:rPr altLang="en-US" b="1" lang="zh-CN" sz="4500">
                <a:solidFill>
                  <a:srgbClr val="D7000F"/>
                </a:solidFill>
                <a:latin charset="-122" panose="020b0503020204020204" typeface="微软雅黑"/>
                <a:ea typeface="微软雅黑"/>
              </a:rPr>
              <a:t>新时代党的组织路线</a:t>
            </a:r>
          </a:p>
        </p:txBody>
      </p:sp>
      <p:sp>
        <p:nvSpPr>
          <p:cNvPr id="11" name="圆角矩形 10"/>
          <p:cNvSpPr/>
          <p:nvPr/>
        </p:nvSpPr>
        <p:spPr>
          <a:xfrm>
            <a:off x="3586138" y="2774085"/>
            <a:ext cx="2208410" cy="421106"/>
          </a:xfrm>
          <a:prstGeom prst="roundRect">
            <a:avLst/>
          </a:prstGeom>
          <a:gradFill flip="none" rotWithShape="1">
            <a:gsLst>
              <a:gs pos="0">
                <a:srgbClr val="E00314">
                  <a:shade val="30000"/>
                  <a:satMod val="115000"/>
                </a:srgbClr>
              </a:gs>
              <a:gs pos="50000">
                <a:srgbClr val="E00314">
                  <a:shade val="67500"/>
                  <a:satMod val="115000"/>
                </a:srgbClr>
              </a:gs>
              <a:gs pos="100000">
                <a:srgbClr val="E00314">
                  <a:shade val="100000"/>
                  <a:satMod val="115000"/>
                </a:srgb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3"/>
          </a:p>
        </p:txBody>
      </p:sp>
      <p:sp>
        <p:nvSpPr>
          <p:cNvPr id="8" name="矩形 7"/>
          <p:cNvSpPr/>
          <p:nvPr/>
        </p:nvSpPr>
        <p:spPr>
          <a:xfrm>
            <a:off x="3998828" y="2753806"/>
            <a:ext cx="1383030" cy="457200"/>
          </a:xfrm>
          <a:prstGeom prst="rect">
            <a:avLst/>
          </a:prstGeom>
        </p:spPr>
        <p:txBody>
          <a:bodyPr wrap="none">
            <a:spAutoFit/>
          </a:bodyPr>
          <a:lstStyle/>
          <a:p>
            <a:pPr algn="ctr"/>
            <a:r>
              <a:rPr altLang="en-US" b="1" kern="2200" lang="zh-CN" sz="2400">
                <a:solidFill>
                  <a:schemeClr val="bg1"/>
                </a:solidFill>
                <a:latin charset="-122" panose="020b0503020204020204" typeface="微软雅黑"/>
                <a:ea typeface="微软雅黑"/>
              </a:rPr>
              <a:t>优页PPT</a:t>
            </a:r>
          </a:p>
        </p:txBody>
      </p:sp>
      <p:sp>
        <p:nvSpPr>
          <p:cNvPr id="18" name="矩形 17">
            <a:extLst>
              <a:ext uri="{FF2B5EF4-FFF2-40B4-BE49-F238E27FC236}">
                <a16:creationId xmlns:a16="http://schemas.microsoft.com/office/drawing/2014/main" id="{3E411ED5-34E3-47AE-BB22-E4CDB1B9F29C}"/>
              </a:ext>
            </a:extLst>
          </p:cNvPr>
          <p:cNvSpPr/>
          <p:nvPr/>
        </p:nvSpPr>
        <p:spPr>
          <a:xfrm>
            <a:off x="1365874" y="2293079"/>
            <a:ext cx="6648938" cy="365760"/>
          </a:xfrm>
          <a:prstGeom prst="rect">
            <a:avLst/>
          </a:prstGeom>
        </p:spPr>
        <p:txBody>
          <a:bodyPr wrap="square">
            <a:spAutoFit/>
          </a:bodyPr>
          <a:lstStyle/>
          <a:p>
            <a:pPr algn="ctr" defTabSz="914400" fontAlgn="base">
              <a:spcBef>
                <a:spcPct val="0"/>
              </a:spcBef>
              <a:spcAft>
                <a:spcPct val="0"/>
              </a:spcAft>
              <a:defRPr/>
            </a:pPr>
            <a:r>
              <a:rPr altLang="zh-CN" kern="0" lang="en-US" sz="1800">
                <a:ln w="3175">
                  <a:noFill/>
                </a:ln>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——【二零一九全国组织工作会议学习解读】——</a:t>
            </a:r>
          </a:p>
        </p:txBody>
      </p:sp>
    </p:spTree>
    <p:extLst>
      <p:ext uri="{BB962C8B-B14F-4D97-AF65-F5344CB8AC3E}">
        <p14:creationId val="347128917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ur="1000" fill="hold" id="9"/>
                                        <p:tgtEl>
                                          <p:spTgt spid="8"/>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42" presetSubtype="0">
                                  <p:stCondLst>
                                    <p:cond delay="0"/>
                                  </p:stCondLst>
                                  <p:childTnLst>
                                    <p:set>
                                      <p:cBhvr>
                                        <p:cTn dur="1" fill="hold" id="13">
                                          <p:stCondLst>
                                            <p:cond delay="0"/>
                                          </p:stCondLst>
                                        </p:cTn>
                                        <p:tgtEl>
                                          <p:spTgt spid="11"/>
                                        </p:tgtEl>
                                        <p:attrNameLst>
                                          <p:attrName>style.visibility</p:attrName>
                                        </p:attrNameLst>
                                      </p:cBhvr>
                                      <p:to>
                                        <p:strVal val="visible"/>
                                      </p:to>
                                    </p:set>
                                    <p:animEffect filter="fade" transition="in">
                                      <p:cBhvr>
                                        <p:cTn dur="1000" id="14"/>
                                        <p:tgtEl>
                                          <p:spTgt spid="11"/>
                                        </p:tgtEl>
                                      </p:cBhvr>
                                    </p:animEffect>
                                    <p:anim calcmode="lin" valueType="num">
                                      <p:cBhvr>
                                        <p:cTn dur="1000" fill="hold" id="15"/>
                                        <p:tgtEl>
                                          <p:spTgt spid="11"/>
                                        </p:tgtEl>
                                        <p:attrNameLst>
                                          <p:attrName>ppt_x</p:attrName>
                                        </p:attrNameLst>
                                      </p:cBhvr>
                                      <p:tavLst>
                                        <p:tav tm="0">
                                          <p:val>
                                            <p:strVal val="#ppt_x"/>
                                          </p:val>
                                        </p:tav>
                                        <p:tav tm="100000">
                                          <p:val>
                                            <p:strVal val="#ppt_x"/>
                                          </p:val>
                                        </p:tav>
                                      </p:tavLst>
                                    </p:anim>
                                    <p:anim calcmode="lin" valueType="num">
                                      <p:cBhvr>
                                        <p:cTn dur="1000" fill="hold" id="16"/>
                                        <p:tgtEl>
                                          <p:spTgt spid="11"/>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1000"/>
                            </p:stCondLst>
                            <p:childTnLst>
                              <p:par>
                                <p:cTn fill="hold" grpId="0" id="18" nodeType="afterEffect" presetClass="entr" presetID="16" presetSubtype="21">
                                  <p:stCondLst>
                                    <p:cond delay="0"/>
                                  </p:stCondLst>
                                  <p:childTnLst>
                                    <p:set>
                                      <p:cBhvr>
                                        <p:cTn dur="1" fill="hold" id="19">
                                          <p:stCondLst>
                                            <p:cond delay="0"/>
                                          </p:stCondLst>
                                        </p:cTn>
                                        <p:tgtEl>
                                          <p:spTgt spid="18"/>
                                        </p:tgtEl>
                                        <p:attrNameLst>
                                          <p:attrName>style.visibility</p:attrName>
                                        </p:attrNameLst>
                                      </p:cBhvr>
                                      <p:to>
                                        <p:strVal val="visible"/>
                                      </p:to>
                                    </p:set>
                                    <p:animEffect filter="barn(inVertical)" transition="in">
                                      <p:cBhvr>
                                        <p:cTn dur="1100" id="20"/>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8"/>
      <p:bldP grpId="0" spid="1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图片 12">
            <a:extLst>
              <a:ext uri="{FF2B5EF4-FFF2-40B4-BE49-F238E27FC236}">
                <a16:creationId xmlns:a16="http://schemas.microsoft.com/office/drawing/2014/main" id="{93B8F7AC-86A5-4412-9B37-8792B3AF4D8F}"/>
              </a:ext>
            </a:extLst>
          </p:cNvPr>
          <p:cNvPicPr>
            <a:picLocks noChangeAspect="1"/>
          </p:cNvPicPr>
          <p:nvPr/>
        </p:nvPicPr>
        <p:blipFill>
          <a:blip r:embed="rId3">
            <a:extLst>
              <a:ext uri="{28A0092B-C50C-407E-A947-70E740481C1C}">
                <a14:useLocalDpi val="0"/>
              </a:ext>
            </a:extLst>
          </a:blip>
          <a:srcRect r="51649" t="4103"/>
          <a:stretch>
            <a:fillRect/>
          </a:stretch>
        </p:blipFill>
        <p:spPr>
          <a:xfrm>
            <a:off x="-318882" y="-52086"/>
            <a:ext cx="4705109" cy="5267986"/>
          </a:xfrm>
          <a:prstGeom prst="rect">
            <a:avLst/>
          </a:prstGeom>
        </p:spPr>
      </p:pic>
      <p:pic>
        <p:nvPicPr>
          <p:cNvPr id="14" name="图片 13">
            <a:extLst>
              <a:ext uri="{FF2B5EF4-FFF2-40B4-BE49-F238E27FC236}">
                <a16:creationId xmlns:a16="http://schemas.microsoft.com/office/drawing/2014/main" id="{FE13E418-3C61-420F-BC25-7465AB829159}"/>
              </a:ext>
            </a:extLst>
          </p:cNvPr>
          <p:cNvPicPr>
            <a:picLocks noChangeAspect="1"/>
          </p:cNvPicPr>
          <p:nvPr/>
        </p:nvPicPr>
        <p:blipFill>
          <a:blip r:embed="rId4">
            <a:extLst>
              <a:ext uri="{28A0092B-C50C-407E-A947-70E740481C1C}">
                <a14:useLocalDpi val="0"/>
              </a:ext>
            </a:extLst>
          </a:blip>
          <a:srcRect b="69949" l="16900" r="16607" t="18119"/>
          <a:stretch>
            <a:fillRect/>
          </a:stretch>
        </p:blipFill>
        <p:spPr>
          <a:xfrm>
            <a:off x="3028950" y="1787524"/>
            <a:ext cx="6115050" cy="617221"/>
          </a:xfrm>
          <a:prstGeom prst="rect">
            <a:avLst/>
          </a:prstGeom>
        </p:spPr>
      </p:pic>
      <p:sp>
        <p:nvSpPr>
          <p:cNvPr id="15" name="文本框 14">
            <a:extLst>
              <a:ext uri="{FF2B5EF4-FFF2-40B4-BE49-F238E27FC236}">
                <a16:creationId xmlns:a16="http://schemas.microsoft.com/office/drawing/2014/main" id="{BDC40C53-EEEC-41FF-A859-04647898512F}"/>
              </a:ext>
            </a:extLst>
          </p:cNvPr>
          <p:cNvSpPr txBox="1"/>
          <p:nvPr/>
        </p:nvSpPr>
        <p:spPr>
          <a:xfrm>
            <a:off x="3397567" y="2781934"/>
            <a:ext cx="5469255" cy="762000"/>
          </a:xfrm>
          <a:prstGeom prst="rect">
            <a:avLst/>
          </a:prstGeom>
          <a:noFill/>
        </p:spPr>
        <p:txBody>
          <a:bodyPr rtlCol="0" wrap="none">
            <a:spAutoFit/>
          </a:bodyPr>
          <a:lstStyle/>
          <a:p>
            <a:pPr algn="ctr"/>
            <a:r>
              <a:rPr altLang="en-US" b="1" lang="zh-CN" spc="225" sz="4400">
                <a:solidFill>
                  <a:srgbClr val="C00000"/>
                </a:solidFill>
                <a:latin charset="-122" panose="020b0503020204020204" pitchFamily="34" typeface="微软雅黑"/>
                <a:ea charset="-122" panose="020b0503020204020204" pitchFamily="34" typeface="微软雅黑"/>
              </a:rPr>
              <a:t>新时代党的组织路线</a:t>
            </a:r>
          </a:p>
        </p:txBody>
      </p:sp>
      <p:sp>
        <p:nvSpPr>
          <p:cNvPr id="16" name="文本框 15">
            <a:extLst>
              <a:ext uri="{FF2B5EF4-FFF2-40B4-BE49-F238E27FC236}">
                <a16:creationId xmlns:a16="http://schemas.microsoft.com/office/drawing/2014/main" id="{3A320A70-6B8C-4C2A-B7AA-69AC29F68A1A}"/>
              </a:ext>
            </a:extLst>
          </p:cNvPr>
          <p:cNvSpPr txBox="1"/>
          <p:nvPr/>
        </p:nvSpPr>
        <p:spPr>
          <a:xfrm>
            <a:off x="5278755" y="2277918"/>
            <a:ext cx="1706880" cy="548640"/>
          </a:xfrm>
          <a:prstGeom prst="rect">
            <a:avLst/>
          </a:prstGeom>
          <a:noFill/>
        </p:spPr>
        <p:txBody>
          <a:bodyPr rtlCol="0" wrap="none">
            <a:spAutoFit/>
          </a:bodyPr>
          <a:lstStyle/>
          <a:p>
            <a:pPr algn="ctr"/>
            <a:r>
              <a:rPr altLang="en-US" lang="zh-CN" sz="3000">
                <a:solidFill>
                  <a:srgbClr val="C00000"/>
                </a:solidFill>
                <a:latin charset="-122" panose="020b0503020204020204" pitchFamily="34" typeface="微软雅黑"/>
                <a:ea charset="-122" panose="020b0503020204020204" pitchFamily="34" typeface="微软雅黑"/>
              </a:rPr>
              <a:t>第一部分</a:t>
            </a:r>
          </a:p>
        </p:txBody>
      </p:sp>
      <p:pic>
        <p:nvPicPr>
          <p:cNvPr id="17" name="图片 16">
            <a:extLst>
              <a:ext uri="{FF2B5EF4-FFF2-40B4-BE49-F238E27FC236}">
                <a16:creationId xmlns:a16="http://schemas.microsoft.com/office/drawing/2014/main" id="{4B3DC3E8-12C1-448C-8435-1946FFA394B9}"/>
              </a:ext>
            </a:extLst>
          </p:cNvPr>
          <p:cNvPicPr>
            <a:picLocks noChangeAspect="1"/>
          </p:cNvPicPr>
          <p:nvPr/>
        </p:nvPicPr>
        <p:blipFill>
          <a:blip r:embed="rId5">
            <a:extLst>
              <a:ext uri="{28A0092B-C50C-407E-A947-70E740481C1C}">
                <a14:useLocalDpi val="0"/>
              </a:ext>
            </a:extLst>
          </a:blip>
          <a:srcRect b="69949" l="16900" r="54804" t="18119"/>
          <a:stretch>
            <a:fillRect/>
          </a:stretch>
        </p:blipFill>
        <p:spPr>
          <a:xfrm>
            <a:off x="2594610" y="3390256"/>
            <a:ext cx="6564630" cy="617221"/>
          </a:xfrm>
          <a:prstGeom prst="rect">
            <a:avLst/>
          </a:prstGeom>
        </p:spPr>
      </p:pic>
      <p:pic>
        <p:nvPicPr>
          <p:cNvPr id="18" name="图片 17">
            <a:extLst>
              <a:ext uri="{FF2B5EF4-FFF2-40B4-BE49-F238E27FC236}">
                <a16:creationId xmlns:a16="http://schemas.microsoft.com/office/drawing/2014/main" id="{578E8A5D-E3EE-4A7D-AFDF-37C947AF3B34}"/>
              </a:ext>
            </a:extLst>
          </p:cNvPr>
          <p:cNvPicPr>
            <a:picLocks noChangeAspect="1"/>
          </p:cNvPicPr>
          <p:nvPr/>
        </p:nvPicPr>
        <p:blipFill>
          <a:blip r:embed="rId6">
            <a:extLst>
              <a:ext uri="{28A0092B-C50C-407E-A947-70E740481C1C}">
                <a14:useLocalDpi val="0"/>
              </a:ext>
            </a:extLst>
          </a:blip>
          <a:srcRect b="12529" l="7185" r="71262" t="57791"/>
          <a:stretch>
            <a:fillRect/>
          </a:stretch>
        </p:blipFill>
        <p:spPr>
          <a:xfrm flipH="1">
            <a:off x="7213921" y="330200"/>
            <a:ext cx="1930079" cy="1494974"/>
          </a:xfrm>
          <a:prstGeom prst="rect">
            <a:avLst/>
          </a:prstGeom>
        </p:spPr>
      </p:pic>
      <p:pic>
        <p:nvPicPr>
          <p:cNvPr id="19" name="图片 18">
            <a:extLst>
              <a:ext uri="{FF2B5EF4-FFF2-40B4-BE49-F238E27FC236}">
                <a16:creationId xmlns:a16="http://schemas.microsoft.com/office/drawing/2014/main" id="{6D66F0E7-8331-43E9-98DA-D59DB9DDBEC5}"/>
              </a:ext>
            </a:extLst>
          </p:cNvPr>
          <p:cNvPicPr>
            <a:picLocks noChangeAspect="1"/>
          </p:cNvPicPr>
          <p:nvPr/>
        </p:nvPicPr>
        <p:blipFill>
          <a:blip r:embed="rId7">
            <a:extLst>
              <a:ext uri="{28A0092B-C50C-407E-A947-70E740481C1C}">
                <a14:useLocalDpi val="0"/>
              </a:ext>
            </a:extLst>
          </a:blip>
          <a:srcRect b="80667" l="44503" r="42498"/>
          <a:stretch>
            <a:fillRect/>
          </a:stretch>
        </p:blipFill>
        <p:spPr>
          <a:xfrm>
            <a:off x="5537835" y="904231"/>
            <a:ext cx="1188720" cy="994410"/>
          </a:xfrm>
          <a:prstGeom prst="rect">
            <a:avLst/>
          </a:prstGeom>
        </p:spPr>
      </p:pic>
    </p:spTree>
    <p:extLst>
      <p:ext uri="{BB962C8B-B14F-4D97-AF65-F5344CB8AC3E}">
        <p14:creationId val="1445141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15"/>
                                        </p:tgtEl>
                                        <p:attrNameLst>
                                          <p:attrName>style.visibility</p:attrName>
                                        </p:attrNameLst>
                                      </p:cBhvr>
                                      <p:to>
                                        <p:strVal val="visible"/>
                                      </p:to>
                                    </p:set>
                                    <p:animEffect filter="wipe(down)" transition="in">
                                      <p:cBhvr>
                                        <p:cTn dur="500" id="1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新时代党的组织路线</a:t>
            </a:r>
          </a:p>
        </p:txBody>
      </p:sp>
      <p:sp>
        <p:nvSpPr>
          <p:cNvPr id="53" name="TextBox 14">
            <a:extLst>
              <a:ext uri="{FF2B5EF4-FFF2-40B4-BE49-F238E27FC236}">
                <a16:creationId xmlns:a16="http://schemas.microsoft.com/office/drawing/2014/main" id="{C6806A60-947D-4051-8331-AF65F615B17C}"/>
              </a:ext>
            </a:extLst>
          </p:cNvPr>
          <p:cNvSpPr txBox="1"/>
          <p:nvPr/>
        </p:nvSpPr>
        <p:spPr>
          <a:xfrm>
            <a:off x="847167" y="1385235"/>
            <a:ext cx="744966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48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★新时代党的组织路线★</a:t>
            </a:r>
          </a:p>
        </p:txBody>
      </p:sp>
      <p:sp>
        <p:nvSpPr>
          <p:cNvPr id="54" name="TextBox 9">
            <a:extLst>
              <a:ext uri="{FF2B5EF4-FFF2-40B4-BE49-F238E27FC236}">
                <a16:creationId xmlns:a16="http://schemas.microsoft.com/office/drawing/2014/main" id="{43C2AEB3-6652-4BE7-ACDE-6A60EC2171FA}"/>
              </a:ext>
            </a:extLst>
          </p:cNvPr>
          <p:cNvSpPr txBox="1"/>
          <p:nvPr/>
        </p:nvSpPr>
        <p:spPr>
          <a:xfrm>
            <a:off x="769909" y="2663514"/>
            <a:ext cx="7604180" cy="1897380"/>
          </a:xfrm>
          <a:prstGeom prst="rect">
            <a:avLst/>
          </a:prstGeom>
          <a:noFill/>
        </p:spPr>
        <p:txBody>
          <a:bodyPr bIns="34290" lIns="68580" rIns="68580" rtlCol="0" tIns="34290" wrap="square">
            <a:spAutoFit/>
          </a:bodyPr>
          <a:lstStyle/>
          <a:p>
            <a:pPr algn="ctr" eaLnBrk="0" hangingPunct="0">
              <a:lnSpc>
                <a:spcPct val="150000"/>
              </a:lnSpc>
              <a:defRPr/>
            </a:pPr>
            <a:r>
              <a:rPr altLang="en-US" kern="0" lang="zh-CN" sz="2000">
                <a:gradFill>
                  <a:gsLst>
                    <a:gs pos="0">
                      <a:srgbClr val="C00000"/>
                    </a:gs>
                    <a:gs pos="100000">
                      <a:srgbClr val="FF0000"/>
                    </a:gs>
                  </a:gsLst>
                  <a:lin ang="5400000" scaled="0"/>
                </a:gradFill>
                <a:latin charset="-122" panose="020b0503020204020204" pitchFamily="34" typeface="微软雅黑"/>
                <a:ea charset="-122" panose="020b0503020204020204" pitchFamily="34" typeface="微软雅黑"/>
                <a:sym charset="-122" panose="020b0503020204020204" pitchFamily="34" typeface="微软雅黑"/>
              </a:rPr>
              <a:t>全面贯彻新时代中国特色社会主义思想，以组织体系建设为重点，着力培养忠诚干净担当的高素质干部，着力集聚爱国奉献的各方面优秀人才，坚持德才兼备、以德为先、任人唯贤，为坚持和加强党的全面领导、坚持和发展中国特色社会主义提供坚强组织保证。</a:t>
            </a:r>
          </a:p>
        </p:txBody>
      </p:sp>
      <p:pic>
        <p:nvPicPr>
          <p:cNvPr id="55" name="图片 54">
            <a:extLst>
              <a:ext uri="{FF2B5EF4-FFF2-40B4-BE49-F238E27FC236}">
                <a16:creationId xmlns:a16="http://schemas.microsoft.com/office/drawing/2014/main" id="{725F00AA-F97A-4ECE-852F-4D6EA6C67C66}"/>
              </a:ext>
            </a:extLst>
          </p:cNvPr>
          <p:cNvPicPr>
            <a:picLocks noChangeAspect="1"/>
          </p:cNvPicPr>
          <p:nvPr/>
        </p:nvPicPr>
        <p:blipFill>
          <a:blip r:embed="rId3">
            <a:extLst>
              <a:ext uri="{28A0092B-C50C-407E-A947-70E740481C1C}">
                <a14:useLocalDpi val="0"/>
              </a:ext>
            </a:extLst>
          </a:blip>
          <a:stretch>
            <a:fillRect/>
          </a:stretch>
        </p:blipFill>
        <p:spPr>
          <a:xfrm>
            <a:off x="1989920" y="2040675"/>
            <a:ext cx="5143500" cy="865375"/>
          </a:xfrm>
          <a:prstGeom prst="rect">
            <a:avLst/>
          </a:prstGeom>
        </p:spPr>
      </p:pic>
    </p:spTree>
    <p:extLst>
      <p:ext uri="{BB962C8B-B14F-4D97-AF65-F5344CB8AC3E}">
        <p14:creationId val="44687765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53"/>
                                        </p:tgtEl>
                                        <p:attrNameLst>
                                          <p:attrName>style.visibility</p:attrName>
                                        </p:attrNameLst>
                                      </p:cBhvr>
                                      <p:to>
                                        <p:strVal val="visible"/>
                                      </p:to>
                                    </p:set>
                                    <p:anim calcmode="lin" valueType="num">
                                      <p:cBhvr>
                                        <p:cTn dur="1100" fill="hold" id="7"/>
                                        <p:tgtEl>
                                          <p:spTgt spid="53"/>
                                        </p:tgtEl>
                                        <p:attrNameLst>
                                          <p:attrName>ppt_w</p:attrName>
                                        </p:attrNameLst>
                                      </p:cBhvr>
                                      <p:tavLst>
                                        <p:tav tm="0">
                                          <p:val>
                                            <p:fltVal val="0"/>
                                          </p:val>
                                        </p:tav>
                                        <p:tav tm="100000">
                                          <p:val>
                                            <p:strVal val="#ppt_w"/>
                                          </p:val>
                                        </p:tav>
                                      </p:tavLst>
                                    </p:anim>
                                    <p:anim calcmode="lin" valueType="num">
                                      <p:cBhvr>
                                        <p:cTn dur="1100" fill="hold" id="8"/>
                                        <p:tgtEl>
                                          <p:spTgt spid="53"/>
                                        </p:tgtEl>
                                        <p:attrNameLst>
                                          <p:attrName>ppt_h</p:attrName>
                                        </p:attrNameLst>
                                      </p:cBhvr>
                                      <p:tavLst>
                                        <p:tav tm="0">
                                          <p:val>
                                            <p:fltVal val="0"/>
                                          </p:val>
                                        </p:tav>
                                        <p:tav tm="100000">
                                          <p:val>
                                            <p:strVal val="#ppt_h"/>
                                          </p:val>
                                        </p:tav>
                                      </p:tavLst>
                                    </p:anim>
                                    <p:animEffect filter="fade" transition="in">
                                      <p:cBhvr>
                                        <p:cTn dur="1100" id="9"/>
                                        <p:tgtEl>
                                          <p:spTgt spid="53"/>
                                        </p:tgtEl>
                                      </p:cBhvr>
                                    </p:animEffect>
                                  </p:childTnLst>
                                </p:cTn>
                              </p:par>
                            </p:childTnLst>
                          </p:cTn>
                        </p:par>
                        <p:par>
                          <p:cTn fill="hold" id="10" nodeType="afterGroup">
                            <p:stCondLst>
                              <p:cond delay="1100"/>
                            </p:stCondLst>
                            <p:childTnLst>
                              <p:par>
                                <p:cTn fill="hold" id="11" nodeType="afterEffect" presetClass="entr" presetID="10" presetSubtype="0">
                                  <p:stCondLst>
                                    <p:cond delay="0"/>
                                  </p:stCondLst>
                                  <p:childTnLst>
                                    <p:set>
                                      <p:cBhvr>
                                        <p:cTn dur="1" fill="hold" id="12">
                                          <p:stCondLst>
                                            <p:cond delay="0"/>
                                          </p:stCondLst>
                                        </p:cTn>
                                        <p:tgtEl>
                                          <p:spTgt spid="55"/>
                                        </p:tgtEl>
                                        <p:attrNameLst>
                                          <p:attrName>style.visibility</p:attrName>
                                        </p:attrNameLst>
                                      </p:cBhvr>
                                      <p:to>
                                        <p:strVal val="visible"/>
                                      </p:to>
                                    </p:set>
                                    <p:animEffect filter="fade" transition="in">
                                      <p:cBhvr>
                                        <p:cTn dur="500" id="13"/>
                                        <p:tgtEl>
                                          <p:spTgt spid="55"/>
                                        </p:tgtEl>
                                      </p:cBhvr>
                                    </p:animEffect>
                                  </p:childTnLst>
                                </p:cTn>
                              </p:par>
                            </p:childTnLst>
                          </p:cTn>
                        </p:par>
                        <p:par>
                          <p:cTn fill="hold" id="14" nodeType="afterGroup">
                            <p:stCondLst>
                              <p:cond delay="1600"/>
                            </p:stCondLst>
                            <p:childTnLst>
                              <p:par>
                                <p:cTn fill="hold" grpId="0" id="15" nodeType="afterEffect" presetClass="entr" presetID="22" presetSubtype="1">
                                  <p:stCondLst>
                                    <p:cond delay="0"/>
                                  </p:stCondLst>
                                  <p:childTnLst>
                                    <p:set>
                                      <p:cBhvr>
                                        <p:cTn dur="1" fill="hold" id="16">
                                          <p:stCondLst>
                                            <p:cond delay="0"/>
                                          </p:stCondLst>
                                        </p:cTn>
                                        <p:tgtEl>
                                          <p:spTgt spid="54"/>
                                        </p:tgtEl>
                                        <p:attrNameLst>
                                          <p:attrName>style.visibility</p:attrName>
                                        </p:attrNameLst>
                                      </p:cBhvr>
                                      <p:to>
                                        <p:strVal val="visible"/>
                                      </p:to>
                                    </p:set>
                                    <p:animEffect filter="wipe(up)" transition="in">
                                      <p:cBhvr>
                                        <p:cTn dur="2400" id="17"/>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5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党的坚强组织体系重要性</a:t>
            </a:r>
          </a:p>
        </p:txBody>
      </p:sp>
      <p:sp>
        <p:nvSpPr>
          <p:cNvPr id="4" name="TextBox 14">
            <a:extLst>
              <a:ext uri="{FF2B5EF4-FFF2-40B4-BE49-F238E27FC236}">
                <a16:creationId xmlns:a16="http://schemas.microsoft.com/office/drawing/2014/main" id="{9E1FB5A4-9F2F-44D3-A1EC-8C4653312291}"/>
              </a:ext>
            </a:extLst>
          </p:cNvPr>
          <p:cNvSpPr txBox="1"/>
          <p:nvPr/>
        </p:nvSpPr>
        <p:spPr>
          <a:xfrm>
            <a:off x="520768" y="1253670"/>
            <a:ext cx="8038854"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14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★习近平强调，党的力量来自组织。党的全面领导、党的全部工作要靠党的坚强组织体系去实现★</a:t>
            </a:r>
          </a:p>
        </p:txBody>
      </p:sp>
      <p:grpSp>
        <p:nvGrpSpPr>
          <p:cNvPr id="5" name="组合 4">
            <a:extLst>
              <a:ext uri="{FF2B5EF4-FFF2-40B4-BE49-F238E27FC236}">
                <a16:creationId xmlns:a16="http://schemas.microsoft.com/office/drawing/2014/main" id="{14DCBA3C-24ED-4E2E-917A-2503520C07F3}"/>
              </a:ext>
            </a:extLst>
          </p:cNvPr>
          <p:cNvGrpSpPr/>
          <p:nvPr/>
        </p:nvGrpSpPr>
        <p:grpSpPr>
          <a:xfrm>
            <a:off x="476709" y="1842570"/>
            <a:ext cx="1892962" cy="3005656"/>
            <a:chOff x="1108288" y="2186627"/>
            <a:chExt cx="2523949" cy="4310537"/>
          </a:xfrm>
        </p:grpSpPr>
        <p:sp>
          <p:nvSpPr>
            <p:cNvPr id="6" name="任意多边形 24">
              <a:extLst>
                <a:ext uri="{FF2B5EF4-FFF2-40B4-BE49-F238E27FC236}">
                  <a16:creationId xmlns:a16="http://schemas.microsoft.com/office/drawing/2014/main" id="{F285C7C3-502A-4A39-A5DD-9D76A51A3AC3}"/>
                </a:ext>
              </a:extLst>
            </p:cNvPr>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800"/>
            </a:p>
          </p:txBody>
        </p:sp>
        <p:sp>
          <p:nvSpPr>
            <p:cNvPr id="7" name="TextBox 29">
              <a:extLst>
                <a:ext uri="{FF2B5EF4-FFF2-40B4-BE49-F238E27FC236}">
                  <a16:creationId xmlns:a16="http://schemas.microsoft.com/office/drawing/2014/main" id="{A4021C7B-95A7-4604-8D0C-B11A1E65F2A4}"/>
                </a:ext>
              </a:extLst>
            </p:cNvPr>
            <p:cNvSpPr txBox="1"/>
            <p:nvPr/>
          </p:nvSpPr>
          <p:spPr>
            <a:xfrm>
              <a:off x="1423045" y="4283315"/>
              <a:ext cx="1894432" cy="1180241"/>
            </a:xfrm>
            <a:prstGeom prst="rect">
              <a:avLst/>
            </a:prstGeom>
            <a:noFill/>
          </p:spPr>
          <p:txBody>
            <a:bodyPr bIns="0" lIns="0" rIns="0" rtlCol="0" tIns="0" wrap="square">
              <a:spAutoFit/>
            </a:bodyPr>
            <a:lstStyle/>
            <a:p>
              <a:pPr algn="ctr">
                <a:lnSpc>
                  <a:spcPct val="150000"/>
                </a:lnSpc>
                <a:spcBef>
                  <a:spcPts val="750"/>
                </a:spcBef>
                <a:defRPr/>
              </a:pPr>
              <a:r>
                <a:rPr altLang="en-US" lang="zh-CN" sz="12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rPr>
                <a:t>党中央是大脑和中枢，党中央必须有定于一尊、一锤定音的权威</a:t>
              </a:r>
            </a:p>
          </p:txBody>
        </p:sp>
        <p:sp>
          <p:nvSpPr>
            <p:cNvPr id="8" name="TextBox 30">
              <a:extLst>
                <a:ext uri="{FF2B5EF4-FFF2-40B4-BE49-F238E27FC236}">
                  <a16:creationId xmlns:a16="http://schemas.microsoft.com/office/drawing/2014/main" id="{F2B792C1-1D41-46A4-AF9B-63667B1A298C}"/>
                </a:ext>
              </a:extLst>
            </p:cNvPr>
            <p:cNvSpPr txBox="1"/>
            <p:nvPr/>
          </p:nvSpPr>
          <p:spPr>
            <a:xfrm>
              <a:off x="1262175" y="3338561"/>
              <a:ext cx="2216170" cy="458983"/>
            </a:xfrm>
            <a:prstGeom prst="rect">
              <a:avLst/>
            </a:prstGeom>
            <a:noFill/>
          </p:spPr>
          <p:txBody>
            <a:bodyPr bIns="0" lIns="0" rIns="0" rtlCol="0" tIns="0" wrap="square">
              <a:spAutoFit/>
            </a:bodyPr>
            <a:lstStyle/>
            <a:p>
              <a:pPr algn="ctr"/>
              <a:r>
                <a:rPr altLang="en-US" b="1" lang="zh-CN" sz="2100">
                  <a:solidFill>
                    <a:schemeClr val="bg1"/>
                  </a:solidFill>
                  <a:latin charset="-122" panose="020b0503020204020204" pitchFamily="34" typeface="微软雅黑"/>
                  <a:ea charset="-122" panose="020b0503020204020204" pitchFamily="34" typeface="微软雅黑"/>
                </a:rPr>
                <a:t>党中央</a:t>
              </a:r>
            </a:p>
          </p:txBody>
        </p:sp>
        <p:sp>
          <p:nvSpPr>
            <p:cNvPr id="9" name="TextBox 20">
              <a:extLst>
                <a:ext uri="{FF2B5EF4-FFF2-40B4-BE49-F238E27FC236}">
                  <a16:creationId xmlns:a16="http://schemas.microsoft.com/office/drawing/2014/main" id="{C9245D25-1670-4F95-88CF-5D24C60B895F}"/>
                </a:ext>
              </a:extLst>
            </p:cNvPr>
            <p:cNvSpPr txBox="1"/>
            <p:nvPr/>
          </p:nvSpPr>
          <p:spPr>
            <a:xfrm>
              <a:off x="2061228" y="2551571"/>
              <a:ext cx="618067" cy="655690"/>
            </a:xfrm>
            <a:prstGeom prst="rect">
              <a:avLst/>
            </a:prstGeom>
            <a:noFill/>
          </p:spPr>
          <p:txBody>
            <a:bodyPr bIns="0" lIns="0" rIns="0" rtlCol="0" tIns="0" wrap="none">
              <a:spAutoFit/>
            </a:bodyPr>
            <a:lstStyle/>
            <a:p>
              <a:pPr algn="ctr"/>
              <a:r>
                <a:rPr altLang="zh-CN" lang="en-US" spc="300" sz="3000">
                  <a:solidFill>
                    <a:schemeClr val="tx1">
                      <a:lumMod val="75000"/>
                      <a:lumOff val="25000"/>
                    </a:schemeClr>
                  </a:solidFill>
                  <a:latin charset="0" panose="020b0503020202020204" pitchFamily="34" typeface="Agency FB"/>
                  <a:ea charset="-122" panose="020b0503020204020204" pitchFamily="34" typeface="微软雅黑"/>
                </a:rPr>
                <a:t>01</a:t>
              </a:r>
            </a:p>
          </p:txBody>
        </p:sp>
      </p:grpSp>
      <p:grpSp>
        <p:nvGrpSpPr>
          <p:cNvPr id="10" name="组合 9">
            <a:extLst>
              <a:ext uri="{FF2B5EF4-FFF2-40B4-BE49-F238E27FC236}">
                <a16:creationId xmlns:a16="http://schemas.microsoft.com/office/drawing/2014/main" id="{DD9CFBBD-8EE2-45BA-8FAA-07713B6EEFA3}"/>
              </a:ext>
            </a:extLst>
          </p:cNvPr>
          <p:cNvGrpSpPr/>
          <p:nvPr/>
        </p:nvGrpSpPr>
        <p:grpSpPr>
          <a:xfrm>
            <a:off x="4719171" y="1842570"/>
            <a:ext cx="1892962" cy="3005656"/>
            <a:chOff x="1108288" y="2186627"/>
            <a:chExt cx="2523949" cy="4310537"/>
          </a:xfrm>
        </p:grpSpPr>
        <p:sp>
          <p:nvSpPr>
            <p:cNvPr id="11" name="任意多边形 29">
              <a:extLst>
                <a:ext uri="{FF2B5EF4-FFF2-40B4-BE49-F238E27FC236}">
                  <a16:creationId xmlns:a16="http://schemas.microsoft.com/office/drawing/2014/main" id="{DC921E85-9761-406C-97EB-0A82A6825BF5}"/>
                </a:ext>
              </a:extLst>
            </p:cNvPr>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800"/>
            </a:p>
          </p:txBody>
        </p:sp>
        <p:sp>
          <p:nvSpPr>
            <p:cNvPr id="12" name="TextBox 29">
              <a:extLst>
                <a:ext uri="{FF2B5EF4-FFF2-40B4-BE49-F238E27FC236}">
                  <a16:creationId xmlns:a16="http://schemas.microsoft.com/office/drawing/2014/main" id="{1FA50281-1E04-4754-B073-E09AA180ECAF}"/>
                </a:ext>
              </a:extLst>
            </p:cNvPr>
            <p:cNvSpPr txBox="1"/>
            <p:nvPr/>
          </p:nvSpPr>
          <p:spPr>
            <a:xfrm>
              <a:off x="1452250" y="4187596"/>
              <a:ext cx="1836021" cy="1573655"/>
            </a:xfrm>
            <a:prstGeom prst="rect">
              <a:avLst/>
            </a:prstGeom>
            <a:noFill/>
          </p:spPr>
          <p:txBody>
            <a:bodyPr bIns="0" lIns="0" rIns="0" rtlCol="0" tIns="0" wrap="square">
              <a:spAutoFit/>
            </a:bodyPr>
            <a:lstStyle/>
            <a:p>
              <a:pPr algn="ctr">
                <a:lnSpc>
                  <a:spcPct val="150000"/>
                </a:lnSpc>
                <a:spcBef>
                  <a:spcPts val="750"/>
                </a:spcBef>
                <a:defRPr/>
              </a:pPr>
              <a:r>
                <a:rPr altLang="en-US" lang="zh-CN" sz="12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rPr>
                <a:t>党组在党的组织体系中具有特殊地位，要贯彻落实党中央和上级党组织决策部署</a:t>
              </a:r>
            </a:p>
          </p:txBody>
        </p:sp>
        <p:sp>
          <p:nvSpPr>
            <p:cNvPr id="13" name="TextBox 30">
              <a:extLst>
                <a:ext uri="{FF2B5EF4-FFF2-40B4-BE49-F238E27FC236}">
                  <a16:creationId xmlns:a16="http://schemas.microsoft.com/office/drawing/2014/main" id="{0E9C0C18-10D0-470C-B6FA-C469AFE6843E}"/>
                </a:ext>
              </a:extLst>
            </p:cNvPr>
            <p:cNvSpPr txBox="1"/>
            <p:nvPr/>
          </p:nvSpPr>
          <p:spPr>
            <a:xfrm>
              <a:off x="1262175" y="3321856"/>
              <a:ext cx="2216170" cy="458983"/>
            </a:xfrm>
            <a:prstGeom prst="rect">
              <a:avLst/>
            </a:prstGeom>
            <a:noFill/>
          </p:spPr>
          <p:txBody>
            <a:bodyPr bIns="0" lIns="0" rIns="0" rtlCol="0" tIns="0" wrap="square">
              <a:spAutoFit/>
            </a:bodyPr>
            <a:lstStyle/>
            <a:p>
              <a:pPr algn="ctr"/>
              <a:r>
                <a:rPr altLang="en-US" b="1" lang="zh-CN" sz="2100">
                  <a:solidFill>
                    <a:schemeClr val="bg1"/>
                  </a:solidFill>
                  <a:latin charset="-122" panose="020b0503020204020204" pitchFamily="34" typeface="微软雅黑"/>
                  <a:ea charset="-122" panose="020b0503020204020204" pitchFamily="34" typeface="微软雅黑"/>
                </a:rPr>
                <a:t>党组</a:t>
              </a:r>
            </a:p>
          </p:txBody>
        </p:sp>
        <p:sp>
          <p:nvSpPr>
            <p:cNvPr id="14" name="TextBox 20">
              <a:extLst>
                <a:ext uri="{FF2B5EF4-FFF2-40B4-BE49-F238E27FC236}">
                  <a16:creationId xmlns:a16="http://schemas.microsoft.com/office/drawing/2014/main" id="{01030548-C788-48D4-940F-1116737B6C5D}"/>
                </a:ext>
              </a:extLst>
            </p:cNvPr>
            <p:cNvSpPr txBox="1"/>
            <p:nvPr/>
          </p:nvSpPr>
          <p:spPr>
            <a:xfrm>
              <a:off x="2061228" y="2551571"/>
              <a:ext cx="618067" cy="655690"/>
            </a:xfrm>
            <a:prstGeom prst="rect">
              <a:avLst/>
            </a:prstGeom>
            <a:noFill/>
          </p:spPr>
          <p:txBody>
            <a:bodyPr bIns="0" lIns="0" rIns="0" rtlCol="0" tIns="0" wrap="none">
              <a:spAutoFit/>
            </a:bodyPr>
            <a:lstStyle/>
            <a:p>
              <a:pPr algn="ctr"/>
              <a:r>
                <a:rPr altLang="zh-CN" lang="en-US" spc="300" sz="3000">
                  <a:solidFill>
                    <a:schemeClr val="tx1">
                      <a:lumMod val="75000"/>
                      <a:lumOff val="25000"/>
                    </a:schemeClr>
                  </a:solidFill>
                  <a:latin charset="0" panose="020b0503020202020204" pitchFamily="34" typeface="Agency FB"/>
                  <a:ea charset="-122" panose="020b0503020204020204" pitchFamily="34" typeface="微软雅黑"/>
                </a:rPr>
                <a:t>03</a:t>
              </a:r>
            </a:p>
          </p:txBody>
        </p:sp>
      </p:grpSp>
      <p:grpSp>
        <p:nvGrpSpPr>
          <p:cNvPr id="15" name="组合 14">
            <a:extLst>
              <a:ext uri="{FF2B5EF4-FFF2-40B4-BE49-F238E27FC236}">
                <a16:creationId xmlns:a16="http://schemas.microsoft.com/office/drawing/2014/main" id="{100BB8B0-4A50-45DB-A656-F4399C4B5300}"/>
              </a:ext>
            </a:extLst>
          </p:cNvPr>
          <p:cNvGrpSpPr/>
          <p:nvPr/>
        </p:nvGrpSpPr>
        <p:grpSpPr>
          <a:xfrm>
            <a:off x="6842962" y="1842570"/>
            <a:ext cx="1892962" cy="3005656"/>
            <a:chOff x="1108288" y="2186627"/>
            <a:chExt cx="2523949" cy="4310537"/>
          </a:xfrm>
        </p:grpSpPr>
        <p:sp>
          <p:nvSpPr>
            <p:cNvPr id="16" name="任意多边形 34">
              <a:extLst>
                <a:ext uri="{FF2B5EF4-FFF2-40B4-BE49-F238E27FC236}">
                  <a16:creationId xmlns:a16="http://schemas.microsoft.com/office/drawing/2014/main" id="{A6A511D7-6A9A-4A4E-A70B-B850ACFFE697}"/>
                </a:ext>
              </a:extLst>
            </p:cNvPr>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800"/>
            </a:p>
          </p:txBody>
        </p:sp>
        <p:sp>
          <p:nvSpPr>
            <p:cNvPr id="17" name="TextBox 29">
              <a:extLst>
                <a:ext uri="{FF2B5EF4-FFF2-40B4-BE49-F238E27FC236}">
                  <a16:creationId xmlns:a16="http://schemas.microsoft.com/office/drawing/2014/main" id="{5E301FD5-5189-48F7-BB81-FDB1D81CF900}"/>
                </a:ext>
              </a:extLst>
            </p:cNvPr>
            <p:cNvSpPr txBox="1"/>
            <p:nvPr/>
          </p:nvSpPr>
          <p:spPr>
            <a:xfrm>
              <a:off x="1527137" y="4109560"/>
              <a:ext cx="1870030" cy="1912428"/>
            </a:xfrm>
            <a:prstGeom prst="rect">
              <a:avLst/>
            </a:prstGeom>
            <a:noFill/>
          </p:spPr>
          <p:txBody>
            <a:bodyPr bIns="0" lIns="0" rIns="0" rtlCol="0" tIns="0" wrap="square">
              <a:spAutoFit/>
            </a:bodyPr>
            <a:lstStyle/>
            <a:p>
              <a:pPr algn="ctr">
                <a:lnSpc>
                  <a:spcPts val="1500"/>
                </a:lnSpc>
                <a:spcBef>
                  <a:spcPts val="750"/>
                </a:spcBef>
                <a:defRPr/>
              </a:pPr>
              <a:r>
                <a:rPr altLang="en-US" lang="zh-CN" sz="12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rPr>
                <a:t>每个党员特别是领导干部都要强化党的意识和组织观念，自觉做到思想上认同组织、政治上依靠组织、工作上服从组织、感情上信赖组织</a:t>
              </a:r>
            </a:p>
          </p:txBody>
        </p:sp>
        <p:sp>
          <p:nvSpPr>
            <p:cNvPr id="18" name="TextBox 30">
              <a:extLst>
                <a:ext uri="{FF2B5EF4-FFF2-40B4-BE49-F238E27FC236}">
                  <a16:creationId xmlns:a16="http://schemas.microsoft.com/office/drawing/2014/main" id="{B0DC6C75-2D12-4A76-8EAC-32E6FF964ECB}"/>
                </a:ext>
              </a:extLst>
            </p:cNvPr>
            <p:cNvSpPr txBox="1"/>
            <p:nvPr/>
          </p:nvSpPr>
          <p:spPr>
            <a:xfrm>
              <a:off x="1262175" y="3338561"/>
              <a:ext cx="2216170" cy="458983"/>
            </a:xfrm>
            <a:prstGeom prst="rect">
              <a:avLst/>
            </a:prstGeom>
            <a:noFill/>
          </p:spPr>
          <p:txBody>
            <a:bodyPr bIns="0" lIns="0" rIns="0" rtlCol="0" tIns="0" wrap="square">
              <a:spAutoFit/>
            </a:bodyPr>
            <a:lstStyle/>
            <a:p>
              <a:pPr algn="ctr"/>
              <a:r>
                <a:rPr altLang="en-US" b="1" lang="zh-CN" sz="2100">
                  <a:solidFill>
                    <a:schemeClr val="bg1"/>
                  </a:solidFill>
                  <a:latin charset="-122" panose="020b0503020204020204" pitchFamily="34" typeface="微软雅黑"/>
                  <a:ea charset="-122" panose="020b0503020204020204" pitchFamily="34" typeface="微软雅黑"/>
                </a:rPr>
                <a:t>党员</a:t>
              </a:r>
            </a:p>
          </p:txBody>
        </p:sp>
        <p:sp>
          <p:nvSpPr>
            <p:cNvPr id="19" name="TextBox 20">
              <a:extLst>
                <a:ext uri="{FF2B5EF4-FFF2-40B4-BE49-F238E27FC236}">
                  <a16:creationId xmlns:a16="http://schemas.microsoft.com/office/drawing/2014/main" id="{C44DA3F5-6AC8-4784-A39C-D27C4AF848A5}"/>
                </a:ext>
              </a:extLst>
            </p:cNvPr>
            <p:cNvSpPr txBox="1"/>
            <p:nvPr/>
          </p:nvSpPr>
          <p:spPr>
            <a:xfrm>
              <a:off x="2061229" y="2551571"/>
              <a:ext cx="618067" cy="655690"/>
            </a:xfrm>
            <a:prstGeom prst="rect">
              <a:avLst/>
            </a:prstGeom>
            <a:noFill/>
          </p:spPr>
          <p:txBody>
            <a:bodyPr bIns="0" lIns="0" rIns="0" rtlCol="0" tIns="0" wrap="none">
              <a:spAutoFit/>
            </a:bodyPr>
            <a:lstStyle/>
            <a:p>
              <a:pPr algn="ctr"/>
              <a:r>
                <a:rPr altLang="zh-CN" lang="en-US" spc="300" sz="3000">
                  <a:solidFill>
                    <a:srgbClr val="404040"/>
                  </a:solidFill>
                  <a:latin charset="0" panose="020b0503020202020204" pitchFamily="34" typeface="Agency FB"/>
                  <a:ea charset="-122" panose="020b0503020204020204" pitchFamily="34" typeface="微软雅黑"/>
                </a:rPr>
                <a:t>04</a:t>
              </a:r>
            </a:p>
          </p:txBody>
        </p:sp>
      </p:grpSp>
      <p:grpSp>
        <p:nvGrpSpPr>
          <p:cNvPr id="20" name="组合 19">
            <a:extLst>
              <a:ext uri="{FF2B5EF4-FFF2-40B4-BE49-F238E27FC236}">
                <a16:creationId xmlns:a16="http://schemas.microsoft.com/office/drawing/2014/main" id="{EBD36960-B5DA-40BF-96A0-6C514FF01091}"/>
              </a:ext>
            </a:extLst>
          </p:cNvPr>
          <p:cNvGrpSpPr/>
          <p:nvPr/>
        </p:nvGrpSpPr>
        <p:grpSpPr>
          <a:xfrm>
            <a:off x="2595381" y="1842570"/>
            <a:ext cx="1892962" cy="3005656"/>
            <a:chOff x="1108288" y="2186627"/>
            <a:chExt cx="2523949" cy="4310537"/>
          </a:xfrm>
        </p:grpSpPr>
        <p:sp>
          <p:nvSpPr>
            <p:cNvPr id="21" name="任意多边形 39">
              <a:extLst>
                <a:ext uri="{FF2B5EF4-FFF2-40B4-BE49-F238E27FC236}">
                  <a16:creationId xmlns:a16="http://schemas.microsoft.com/office/drawing/2014/main" id="{402EAFE0-6394-419F-9991-447BB74E55E2}"/>
                </a:ext>
              </a:extLst>
            </p:cNvPr>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gradFill>
              <a:gsLst>
                <a:gs pos="0">
                  <a:srgbClr val="FE1F01"/>
                </a:gs>
                <a:gs pos="100000">
                  <a:srgbClr val="D4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800"/>
            </a:p>
          </p:txBody>
        </p:sp>
        <p:sp>
          <p:nvSpPr>
            <p:cNvPr id="22" name="TextBox 29">
              <a:extLst>
                <a:ext uri="{FF2B5EF4-FFF2-40B4-BE49-F238E27FC236}">
                  <a16:creationId xmlns:a16="http://schemas.microsoft.com/office/drawing/2014/main" id="{BD4F3217-7664-489C-86EA-59308F23FC42}"/>
                </a:ext>
              </a:extLst>
            </p:cNvPr>
            <p:cNvSpPr txBox="1"/>
            <p:nvPr/>
          </p:nvSpPr>
          <p:spPr>
            <a:xfrm>
              <a:off x="1527139" y="4109560"/>
              <a:ext cx="1686244" cy="1967069"/>
            </a:xfrm>
            <a:prstGeom prst="rect">
              <a:avLst/>
            </a:prstGeom>
            <a:noFill/>
          </p:spPr>
          <p:txBody>
            <a:bodyPr bIns="0" lIns="0" rIns="0" rtlCol="0" tIns="0" wrap="square">
              <a:spAutoFit/>
            </a:bodyPr>
            <a:lstStyle/>
            <a:p>
              <a:pPr algn="ctr">
                <a:lnSpc>
                  <a:spcPct val="150000"/>
                </a:lnSpc>
                <a:spcBef>
                  <a:spcPts val="750"/>
                </a:spcBef>
                <a:defRPr/>
              </a:pPr>
              <a:r>
                <a:rPr altLang="en-US" lang="zh-CN" sz="12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rPr>
                <a:t>党的地方组织的根本任务是确保党中央决策部署贯彻落实，有令即行、有禁即止</a:t>
              </a:r>
            </a:p>
          </p:txBody>
        </p:sp>
        <p:sp>
          <p:nvSpPr>
            <p:cNvPr id="23" name="TextBox 30">
              <a:extLst>
                <a:ext uri="{FF2B5EF4-FFF2-40B4-BE49-F238E27FC236}">
                  <a16:creationId xmlns:a16="http://schemas.microsoft.com/office/drawing/2014/main" id="{3506EE74-6032-4F86-9D49-C6FFC270D6AC}"/>
                </a:ext>
              </a:extLst>
            </p:cNvPr>
            <p:cNvSpPr txBox="1"/>
            <p:nvPr/>
          </p:nvSpPr>
          <p:spPr>
            <a:xfrm>
              <a:off x="1300275" y="3351223"/>
              <a:ext cx="2216170" cy="458983"/>
            </a:xfrm>
            <a:prstGeom prst="rect">
              <a:avLst/>
            </a:prstGeom>
            <a:noFill/>
          </p:spPr>
          <p:txBody>
            <a:bodyPr bIns="0" lIns="0" rIns="0" rtlCol="0" tIns="0" wrap="square">
              <a:spAutoFit/>
            </a:bodyPr>
            <a:lstStyle/>
            <a:p>
              <a:r>
                <a:rPr altLang="en-US" b="1" lang="zh-CN" sz="2100">
                  <a:solidFill>
                    <a:schemeClr val="bg1"/>
                  </a:solidFill>
                  <a:latin charset="-122" panose="020b0503020204020204" pitchFamily="34" typeface="微软雅黑"/>
                  <a:ea charset="-122" panose="020b0503020204020204" pitchFamily="34" typeface="微软雅黑"/>
                </a:rPr>
                <a:t>党的地方组织</a:t>
              </a:r>
            </a:p>
          </p:txBody>
        </p:sp>
        <p:sp>
          <p:nvSpPr>
            <p:cNvPr id="24" name="TextBox 20">
              <a:extLst>
                <a:ext uri="{FF2B5EF4-FFF2-40B4-BE49-F238E27FC236}">
                  <a16:creationId xmlns:a16="http://schemas.microsoft.com/office/drawing/2014/main" id="{D1A22394-143E-48FF-BE5D-86B799E1997C}"/>
                </a:ext>
              </a:extLst>
            </p:cNvPr>
            <p:cNvSpPr txBox="1"/>
            <p:nvPr/>
          </p:nvSpPr>
          <p:spPr>
            <a:xfrm>
              <a:off x="2061228" y="2551571"/>
              <a:ext cx="618067" cy="655690"/>
            </a:xfrm>
            <a:prstGeom prst="rect">
              <a:avLst/>
            </a:prstGeom>
            <a:noFill/>
          </p:spPr>
          <p:txBody>
            <a:bodyPr bIns="0" lIns="0" rIns="0" rtlCol="0" tIns="0" wrap="none">
              <a:spAutoFit/>
            </a:bodyPr>
            <a:lstStyle/>
            <a:p>
              <a:pPr algn="ctr"/>
              <a:r>
                <a:rPr altLang="zh-CN" lang="en-US" spc="300" sz="3000">
                  <a:solidFill>
                    <a:srgbClr val="404040"/>
                  </a:solidFill>
                  <a:latin charset="0" panose="020b0503020202020204" pitchFamily="34" typeface="Agency FB"/>
                  <a:ea charset="-122" panose="020b0503020204020204" pitchFamily="34" typeface="微软雅黑"/>
                </a:rPr>
                <a:t>02</a:t>
              </a:r>
            </a:p>
          </p:txBody>
        </p:sp>
      </p:grpSp>
    </p:spTree>
    <p:extLst>
      <p:ext uri="{BB962C8B-B14F-4D97-AF65-F5344CB8AC3E}">
        <p14:creationId val="409945383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100" fill="hold" id="7"/>
                                        <p:tgtEl>
                                          <p:spTgt spid="4"/>
                                        </p:tgtEl>
                                        <p:attrNameLst>
                                          <p:attrName>ppt_w</p:attrName>
                                        </p:attrNameLst>
                                      </p:cBhvr>
                                      <p:tavLst>
                                        <p:tav tm="0">
                                          <p:val>
                                            <p:fltVal val="0"/>
                                          </p:val>
                                        </p:tav>
                                        <p:tav tm="100000">
                                          <p:val>
                                            <p:strVal val="#ppt_w"/>
                                          </p:val>
                                        </p:tav>
                                      </p:tavLst>
                                    </p:anim>
                                    <p:anim calcmode="lin" valueType="num">
                                      <p:cBhvr>
                                        <p:cTn dur="1100" fill="hold" id="8"/>
                                        <p:tgtEl>
                                          <p:spTgt spid="4"/>
                                        </p:tgtEl>
                                        <p:attrNameLst>
                                          <p:attrName>ppt_h</p:attrName>
                                        </p:attrNameLst>
                                      </p:cBhvr>
                                      <p:tavLst>
                                        <p:tav tm="0">
                                          <p:val>
                                            <p:fltVal val="0"/>
                                          </p:val>
                                        </p:tav>
                                        <p:tav tm="100000">
                                          <p:val>
                                            <p:strVal val="#ppt_h"/>
                                          </p:val>
                                        </p:tav>
                                      </p:tavLst>
                                    </p:anim>
                                    <p:animEffect filter="fade" transition="in">
                                      <p:cBhvr>
                                        <p:cTn dur="1100" id="9"/>
                                        <p:tgtEl>
                                          <p:spTgt spid="4"/>
                                        </p:tgtEl>
                                      </p:cBhvr>
                                    </p:animEffect>
                                  </p:childTnLst>
                                </p:cTn>
                              </p:par>
                              <p:par>
                                <p:cTn fill="hold" id="10" nodeType="withEffect" presetClass="entr" presetID="25"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ecel="50000" dur="500" fill="hold" id="12">
                                          <p:stCondLst>
                                            <p:cond delay="0"/>
                                          </p:stCondLst>
                                        </p:cTn>
                                        <p:tgtEl>
                                          <p:spTgt spid="5"/>
                                        </p:tgtEl>
                                        <p:attrNameLst>
                                          <p:attrName>style.rotation</p:attrName>
                                        </p:attrNameLst>
                                      </p:cBhvr>
                                      <p:tavLst>
                                        <p:tav tm="0">
                                          <p:val>
                                            <p:fltVal val="-90"/>
                                          </p:val>
                                        </p:tav>
                                        <p:tav tm="100000">
                                          <p:val>
                                            <p:fltVal val="0"/>
                                          </p:val>
                                        </p:tav>
                                      </p:tavLst>
                                    </p:anim>
                                    <p:anim calcmode="lin" valueType="num">
                                      <p:cBhvr>
                                        <p:cTn decel="50000" dur="500" fill="hold" id="13">
                                          <p:stCondLst>
                                            <p:cond delay="0"/>
                                          </p:stCondLst>
                                        </p:cTn>
                                        <p:tgtEl>
                                          <p:spTgt spid="5"/>
                                        </p:tgtEl>
                                        <p:attrNameLst>
                                          <p:attrName>ppt_w</p:attrName>
                                        </p:attrNameLst>
                                      </p:cBhvr>
                                      <p:tavLst>
                                        <p:tav tm="0">
                                          <p:val>
                                            <p:strVal val="#ppt_w"/>
                                          </p:val>
                                        </p:tav>
                                        <p:tav tm="100000">
                                          <p:val>
                                            <p:strVal val="#ppt_w*.05"/>
                                          </p:val>
                                        </p:tav>
                                      </p:tavLst>
                                    </p:anim>
                                    <p:anim calcmode="lin" valueType="num">
                                      <p:cBhvr>
                                        <p:cTn accel="50000" dur="500" fill="hold" id="14">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dur="1000" fill="hold" id="15"/>
                                        <p:tgtEl>
                                          <p:spTgt spid="5"/>
                                        </p:tgtEl>
                                        <p:attrNameLst>
                                          <p:attrName>ppt_h</p:attrName>
                                        </p:attrNameLst>
                                      </p:cBhvr>
                                      <p:tavLst>
                                        <p:tav tm="0">
                                          <p:val>
                                            <p:strVal val="#ppt_h"/>
                                          </p:val>
                                        </p:tav>
                                        <p:tav tm="100000">
                                          <p:val>
                                            <p:strVal val="#ppt_h"/>
                                          </p:val>
                                        </p:tav>
                                      </p:tavLst>
                                    </p:anim>
                                    <p:anim calcmode="lin" valueType="num">
                                      <p:cBhvr>
                                        <p:cTn decel="50000" dur="500" fill="hold" id="16">
                                          <p:stCondLst>
                                            <p:cond delay="0"/>
                                          </p:stCondLst>
                                        </p:cTn>
                                        <p:tgtEl>
                                          <p:spTgt spid="5"/>
                                        </p:tgtEl>
                                        <p:attrNameLst>
                                          <p:attrName>ppt_x</p:attrName>
                                        </p:attrNameLst>
                                      </p:cBhvr>
                                      <p:tavLst>
                                        <p:tav tm="0">
                                          <p:val>
                                            <p:strVal val="#ppt_x+.4"/>
                                          </p:val>
                                        </p:tav>
                                        <p:tav tm="100000">
                                          <p:val>
                                            <p:strVal val="#ppt_x"/>
                                          </p:val>
                                        </p:tav>
                                      </p:tavLst>
                                    </p:anim>
                                    <p:anim calcmode="lin" valueType="num">
                                      <p:cBhvr>
                                        <p:cTn decel="50000" dur="500" fill="hold" id="17">
                                          <p:stCondLst>
                                            <p:cond delay="0"/>
                                          </p:stCondLst>
                                        </p:cTn>
                                        <p:tgtEl>
                                          <p:spTgt spid="5"/>
                                        </p:tgtEl>
                                        <p:attrNameLst>
                                          <p:attrName>ppt_y</p:attrName>
                                        </p:attrNameLst>
                                      </p:cBhvr>
                                      <p:tavLst>
                                        <p:tav tm="0">
                                          <p:val>
                                            <p:strVal val="#ppt_y-.2"/>
                                          </p:val>
                                        </p:tav>
                                        <p:tav tm="100000">
                                          <p:val>
                                            <p:strVal val="#ppt_y+.1"/>
                                          </p:val>
                                        </p:tav>
                                      </p:tavLst>
                                    </p:anim>
                                    <p:anim calcmode="lin" valueType="num">
                                      <p:cBhvr>
                                        <p:cTn accel="50000" dur="500" fill="hold" id="18">
                                          <p:stCondLst>
                                            <p:cond delay="500"/>
                                          </p:stCondLst>
                                        </p:cTn>
                                        <p:tgtEl>
                                          <p:spTgt spid="5"/>
                                        </p:tgtEl>
                                        <p:attrNameLst>
                                          <p:attrName>ppt_y</p:attrName>
                                        </p:attrNameLst>
                                      </p:cBhvr>
                                      <p:tavLst>
                                        <p:tav tm="0">
                                          <p:val>
                                            <p:strVal val="#ppt_y+.1"/>
                                          </p:val>
                                        </p:tav>
                                        <p:tav tm="100000">
                                          <p:val>
                                            <p:strVal val="#ppt_y"/>
                                          </p:val>
                                        </p:tav>
                                      </p:tavLst>
                                    </p:anim>
                                    <p:animEffect filter="fade" transition="in">
                                      <p:cBhvr>
                                        <p:cTn decel="50000" dur="1000" id="19">
                                          <p:stCondLst>
                                            <p:cond delay="0"/>
                                          </p:stCondLst>
                                        </p:cTn>
                                        <p:tgtEl>
                                          <p:spTgt spid="5"/>
                                        </p:tgtEl>
                                      </p:cBhvr>
                                    </p:animEffect>
                                  </p:childTnLst>
                                </p:cTn>
                              </p:par>
                              <p:par>
                                <p:cTn fill="hold" id="20" nodeType="withEffect" presetClass="entr" presetID="25" presetSubtype="0">
                                  <p:stCondLst>
                                    <p:cond delay="250"/>
                                  </p:stCondLst>
                                  <p:childTnLst>
                                    <p:set>
                                      <p:cBhvr>
                                        <p:cTn dur="1" fill="hold" id="21">
                                          <p:stCondLst>
                                            <p:cond delay="0"/>
                                          </p:stCondLst>
                                        </p:cTn>
                                        <p:tgtEl>
                                          <p:spTgt spid="20"/>
                                        </p:tgtEl>
                                        <p:attrNameLst>
                                          <p:attrName>style.visibility</p:attrName>
                                        </p:attrNameLst>
                                      </p:cBhvr>
                                      <p:to>
                                        <p:strVal val="visible"/>
                                      </p:to>
                                    </p:set>
                                    <p:anim calcmode="lin" valueType="num">
                                      <p:cBhvr>
                                        <p:cTn decel="50000" dur="500" fill="hold" id="22">
                                          <p:stCondLst>
                                            <p:cond delay="0"/>
                                          </p:stCondLst>
                                        </p:cTn>
                                        <p:tgtEl>
                                          <p:spTgt spid="20"/>
                                        </p:tgtEl>
                                        <p:attrNameLst>
                                          <p:attrName>style.rotation</p:attrName>
                                        </p:attrNameLst>
                                      </p:cBhvr>
                                      <p:tavLst>
                                        <p:tav tm="0">
                                          <p:val>
                                            <p:fltVal val="-90"/>
                                          </p:val>
                                        </p:tav>
                                        <p:tav tm="100000">
                                          <p:val>
                                            <p:fltVal val="0"/>
                                          </p:val>
                                        </p:tav>
                                      </p:tavLst>
                                    </p:anim>
                                    <p:anim calcmode="lin" valueType="num">
                                      <p:cBhvr>
                                        <p:cTn decel="50000" dur="500" fill="hold" id="23">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accel="50000" dur="500" fill="hold" id="24">
                                          <p:stCondLst>
                                            <p:cond delay="500"/>
                                          </p:stCondLst>
                                        </p:cTn>
                                        <p:tgtEl>
                                          <p:spTgt spid="20"/>
                                        </p:tgtEl>
                                        <p:attrNameLst>
                                          <p:attrName>ppt_w</p:attrName>
                                        </p:attrNameLst>
                                      </p:cBhvr>
                                      <p:tavLst>
                                        <p:tav tm="0">
                                          <p:val>
                                            <p:strVal val="#ppt_w*.05"/>
                                          </p:val>
                                        </p:tav>
                                        <p:tav tm="100000">
                                          <p:val>
                                            <p:strVal val="#ppt_w"/>
                                          </p:val>
                                        </p:tav>
                                      </p:tavLst>
                                    </p:anim>
                                    <p:anim calcmode="lin" valueType="num">
                                      <p:cBhvr>
                                        <p:cTn dur="1000" fill="hold" id="25"/>
                                        <p:tgtEl>
                                          <p:spTgt spid="20"/>
                                        </p:tgtEl>
                                        <p:attrNameLst>
                                          <p:attrName>ppt_h</p:attrName>
                                        </p:attrNameLst>
                                      </p:cBhvr>
                                      <p:tavLst>
                                        <p:tav tm="0">
                                          <p:val>
                                            <p:strVal val="#ppt_h"/>
                                          </p:val>
                                        </p:tav>
                                        <p:tav tm="100000">
                                          <p:val>
                                            <p:strVal val="#ppt_h"/>
                                          </p:val>
                                        </p:tav>
                                      </p:tavLst>
                                    </p:anim>
                                    <p:anim calcmode="lin" valueType="num">
                                      <p:cBhvr>
                                        <p:cTn decel="50000" dur="500" fill="hold" id="26">
                                          <p:stCondLst>
                                            <p:cond delay="0"/>
                                          </p:stCondLst>
                                        </p:cTn>
                                        <p:tgtEl>
                                          <p:spTgt spid="20"/>
                                        </p:tgtEl>
                                        <p:attrNameLst>
                                          <p:attrName>ppt_x</p:attrName>
                                        </p:attrNameLst>
                                      </p:cBhvr>
                                      <p:tavLst>
                                        <p:tav tm="0">
                                          <p:val>
                                            <p:strVal val="#ppt_x+.4"/>
                                          </p:val>
                                        </p:tav>
                                        <p:tav tm="100000">
                                          <p:val>
                                            <p:strVal val="#ppt_x"/>
                                          </p:val>
                                        </p:tav>
                                      </p:tavLst>
                                    </p:anim>
                                    <p:anim calcmode="lin" valueType="num">
                                      <p:cBhvr>
                                        <p:cTn decel="50000" dur="500" fill="hold" id="27">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accel="50000" dur="500" fill="hold" id="28">
                                          <p:stCondLst>
                                            <p:cond delay="500"/>
                                          </p:stCondLst>
                                        </p:cTn>
                                        <p:tgtEl>
                                          <p:spTgt spid="20"/>
                                        </p:tgtEl>
                                        <p:attrNameLst>
                                          <p:attrName>ppt_y</p:attrName>
                                        </p:attrNameLst>
                                      </p:cBhvr>
                                      <p:tavLst>
                                        <p:tav tm="0">
                                          <p:val>
                                            <p:strVal val="#ppt_y+.1"/>
                                          </p:val>
                                        </p:tav>
                                        <p:tav tm="100000">
                                          <p:val>
                                            <p:strVal val="#ppt_y"/>
                                          </p:val>
                                        </p:tav>
                                      </p:tavLst>
                                    </p:anim>
                                    <p:animEffect filter="fade" transition="in">
                                      <p:cBhvr>
                                        <p:cTn decel="50000" dur="1000" id="29">
                                          <p:stCondLst>
                                            <p:cond delay="0"/>
                                          </p:stCondLst>
                                        </p:cTn>
                                        <p:tgtEl>
                                          <p:spTgt spid="20"/>
                                        </p:tgtEl>
                                      </p:cBhvr>
                                    </p:animEffect>
                                  </p:childTnLst>
                                </p:cTn>
                              </p:par>
                              <p:par>
                                <p:cTn fill="hold" id="30" nodeType="withEffect" presetClass="entr" presetID="25" presetSubtype="0">
                                  <p:stCondLst>
                                    <p:cond delay="500"/>
                                  </p:stCondLst>
                                  <p:childTnLst>
                                    <p:set>
                                      <p:cBhvr>
                                        <p:cTn dur="1" fill="hold" id="31">
                                          <p:stCondLst>
                                            <p:cond delay="0"/>
                                          </p:stCondLst>
                                        </p:cTn>
                                        <p:tgtEl>
                                          <p:spTgt spid="10"/>
                                        </p:tgtEl>
                                        <p:attrNameLst>
                                          <p:attrName>style.visibility</p:attrName>
                                        </p:attrNameLst>
                                      </p:cBhvr>
                                      <p:to>
                                        <p:strVal val="visible"/>
                                      </p:to>
                                    </p:set>
                                    <p:anim calcmode="lin" valueType="num">
                                      <p:cBhvr>
                                        <p:cTn decel="50000" dur="500" fill="hold" id="32">
                                          <p:stCondLst>
                                            <p:cond delay="0"/>
                                          </p:stCondLst>
                                        </p:cTn>
                                        <p:tgtEl>
                                          <p:spTgt spid="10"/>
                                        </p:tgtEl>
                                        <p:attrNameLst>
                                          <p:attrName>style.rotation</p:attrName>
                                        </p:attrNameLst>
                                      </p:cBhvr>
                                      <p:tavLst>
                                        <p:tav tm="0">
                                          <p:val>
                                            <p:fltVal val="-90"/>
                                          </p:val>
                                        </p:tav>
                                        <p:tav tm="100000">
                                          <p:val>
                                            <p:fltVal val="0"/>
                                          </p:val>
                                        </p:tav>
                                      </p:tavLst>
                                    </p:anim>
                                    <p:anim calcmode="lin" valueType="num">
                                      <p:cBhvr>
                                        <p:cTn decel="50000" dur="500" fill="hold" id="33">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accel="50000" dur="500" fill="hold" id="34">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dur="1000" fill="hold" id="35"/>
                                        <p:tgtEl>
                                          <p:spTgt spid="10"/>
                                        </p:tgtEl>
                                        <p:attrNameLst>
                                          <p:attrName>ppt_h</p:attrName>
                                        </p:attrNameLst>
                                      </p:cBhvr>
                                      <p:tavLst>
                                        <p:tav tm="0">
                                          <p:val>
                                            <p:strVal val="#ppt_h"/>
                                          </p:val>
                                        </p:tav>
                                        <p:tav tm="100000">
                                          <p:val>
                                            <p:strVal val="#ppt_h"/>
                                          </p:val>
                                        </p:tav>
                                      </p:tavLst>
                                    </p:anim>
                                    <p:anim calcmode="lin" valueType="num">
                                      <p:cBhvr>
                                        <p:cTn decel="50000" dur="500" fill="hold" id="36">
                                          <p:stCondLst>
                                            <p:cond delay="0"/>
                                          </p:stCondLst>
                                        </p:cTn>
                                        <p:tgtEl>
                                          <p:spTgt spid="10"/>
                                        </p:tgtEl>
                                        <p:attrNameLst>
                                          <p:attrName>ppt_x</p:attrName>
                                        </p:attrNameLst>
                                      </p:cBhvr>
                                      <p:tavLst>
                                        <p:tav tm="0">
                                          <p:val>
                                            <p:strVal val="#ppt_x+.4"/>
                                          </p:val>
                                        </p:tav>
                                        <p:tav tm="100000">
                                          <p:val>
                                            <p:strVal val="#ppt_x"/>
                                          </p:val>
                                        </p:tav>
                                      </p:tavLst>
                                    </p:anim>
                                    <p:anim calcmode="lin" valueType="num">
                                      <p:cBhvr>
                                        <p:cTn decel="50000" dur="500" fill="hold" id="37">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accel="50000" dur="500" fill="hold" id="38">
                                          <p:stCondLst>
                                            <p:cond delay="500"/>
                                          </p:stCondLst>
                                        </p:cTn>
                                        <p:tgtEl>
                                          <p:spTgt spid="10"/>
                                        </p:tgtEl>
                                        <p:attrNameLst>
                                          <p:attrName>ppt_y</p:attrName>
                                        </p:attrNameLst>
                                      </p:cBhvr>
                                      <p:tavLst>
                                        <p:tav tm="0">
                                          <p:val>
                                            <p:strVal val="#ppt_y+.1"/>
                                          </p:val>
                                        </p:tav>
                                        <p:tav tm="100000">
                                          <p:val>
                                            <p:strVal val="#ppt_y"/>
                                          </p:val>
                                        </p:tav>
                                      </p:tavLst>
                                    </p:anim>
                                    <p:animEffect filter="fade" transition="in">
                                      <p:cBhvr>
                                        <p:cTn decel="50000" dur="1000" id="39">
                                          <p:stCondLst>
                                            <p:cond delay="0"/>
                                          </p:stCondLst>
                                        </p:cTn>
                                        <p:tgtEl>
                                          <p:spTgt spid="10"/>
                                        </p:tgtEl>
                                      </p:cBhvr>
                                    </p:animEffect>
                                  </p:childTnLst>
                                </p:cTn>
                              </p:par>
                              <p:par>
                                <p:cTn fill="hold" id="40" nodeType="withEffect" presetClass="entr" presetID="25" presetSubtype="0">
                                  <p:stCondLst>
                                    <p:cond delay="750"/>
                                  </p:stCondLst>
                                  <p:childTnLst>
                                    <p:set>
                                      <p:cBhvr>
                                        <p:cTn dur="1" fill="hold" id="41">
                                          <p:stCondLst>
                                            <p:cond delay="0"/>
                                          </p:stCondLst>
                                        </p:cTn>
                                        <p:tgtEl>
                                          <p:spTgt spid="15"/>
                                        </p:tgtEl>
                                        <p:attrNameLst>
                                          <p:attrName>style.visibility</p:attrName>
                                        </p:attrNameLst>
                                      </p:cBhvr>
                                      <p:to>
                                        <p:strVal val="visible"/>
                                      </p:to>
                                    </p:set>
                                    <p:anim calcmode="lin" valueType="num">
                                      <p:cBhvr>
                                        <p:cTn decel="50000" dur="500" fill="hold" id="42">
                                          <p:stCondLst>
                                            <p:cond delay="0"/>
                                          </p:stCondLst>
                                        </p:cTn>
                                        <p:tgtEl>
                                          <p:spTgt spid="15"/>
                                        </p:tgtEl>
                                        <p:attrNameLst>
                                          <p:attrName>style.rotation</p:attrName>
                                        </p:attrNameLst>
                                      </p:cBhvr>
                                      <p:tavLst>
                                        <p:tav tm="0">
                                          <p:val>
                                            <p:fltVal val="-90"/>
                                          </p:val>
                                        </p:tav>
                                        <p:tav tm="100000">
                                          <p:val>
                                            <p:fltVal val="0"/>
                                          </p:val>
                                        </p:tav>
                                      </p:tavLst>
                                    </p:anim>
                                    <p:anim calcmode="lin" valueType="num">
                                      <p:cBhvr>
                                        <p:cTn decel="50000" dur="500" fill="hold" id="43">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accel="50000" dur="500" fill="hold" id="44">
                                          <p:stCondLst>
                                            <p:cond delay="500"/>
                                          </p:stCondLst>
                                        </p:cTn>
                                        <p:tgtEl>
                                          <p:spTgt spid="15"/>
                                        </p:tgtEl>
                                        <p:attrNameLst>
                                          <p:attrName>ppt_w</p:attrName>
                                        </p:attrNameLst>
                                      </p:cBhvr>
                                      <p:tavLst>
                                        <p:tav tm="0">
                                          <p:val>
                                            <p:strVal val="#ppt_w*.05"/>
                                          </p:val>
                                        </p:tav>
                                        <p:tav tm="100000">
                                          <p:val>
                                            <p:strVal val="#ppt_w"/>
                                          </p:val>
                                        </p:tav>
                                      </p:tavLst>
                                    </p:anim>
                                    <p:anim calcmode="lin" valueType="num">
                                      <p:cBhvr>
                                        <p:cTn dur="1000" fill="hold" id="45"/>
                                        <p:tgtEl>
                                          <p:spTgt spid="15"/>
                                        </p:tgtEl>
                                        <p:attrNameLst>
                                          <p:attrName>ppt_h</p:attrName>
                                        </p:attrNameLst>
                                      </p:cBhvr>
                                      <p:tavLst>
                                        <p:tav tm="0">
                                          <p:val>
                                            <p:strVal val="#ppt_h"/>
                                          </p:val>
                                        </p:tav>
                                        <p:tav tm="100000">
                                          <p:val>
                                            <p:strVal val="#ppt_h"/>
                                          </p:val>
                                        </p:tav>
                                      </p:tavLst>
                                    </p:anim>
                                    <p:anim calcmode="lin" valueType="num">
                                      <p:cBhvr>
                                        <p:cTn decel="50000" dur="500" fill="hold" id="46">
                                          <p:stCondLst>
                                            <p:cond delay="0"/>
                                          </p:stCondLst>
                                        </p:cTn>
                                        <p:tgtEl>
                                          <p:spTgt spid="15"/>
                                        </p:tgtEl>
                                        <p:attrNameLst>
                                          <p:attrName>ppt_x</p:attrName>
                                        </p:attrNameLst>
                                      </p:cBhvr>
                                      <p:tavLst>
                                        <p:tav tm="0">
                                          <p:val>
                                            <p:strVal val="#ppt_x+.4"/>
                                          </p:val>
                                        </p:tav>
                                        <p:tav tm="100000">
                                          <p:val>
                                            <p:strVal val="#ppt_x"/>
                                          </p:val>
                                        </p:tav>
                                      </p:tavLst>
                                    </p:anim>
                                    <p:anim calcmode="lin" valueType="num">
                                      <p:cBhvr>
                                        <p:cTn decel="50000" dur="500" fill="hold" id="47">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accel="50000" dur="500" fill="hold" id="48">
                                          <p:stCondLst>
                                            <p:cond delay="500"/>
                                          </p:stCondLst>
                                        </p:cTn>
                                        <p:tgtEl>
                                          <p:spTgt spid="15"/>
                                        </p:tgtEl>
                                        <p:attrNameLst>
                                          <p:attrName>ppt_y</p:attrName>
                                        </p:attrNameLst>
                                      </p:cBhvr>
                                      <p:tavLst>
                                        <p:tav tm="0">
                                          <p:val>
                                            <p:strVal val="#ppt_y+.1"/>
                                          </p:val>
                                        </p:tav>
                                        <p:tav tm="100000">
                                          <p:val>
                                            <p:strVal val="#ppt_y"/>
                                          </p:val>
                                        </p:tav>
                                      </p:tavLst>
                                    </p:anim>
                                    <p:animEffect filter="fade" transition="in">
                                      <p:cBhvr>
                                        <p:cTn decel="50000" dur="1000" id="49">
                                          <p:stCondLst>
                                            <p:cond delay="0"/>
                                          </p:stCondLst>
                                        </p:cTn>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提高党的建设质量的方式</a:t>
            </a:r>
          </a:p>
        </p:txBody>
      </p:sp>
      <p:sp>
        <p:nvSpPr>
          <p:cNvPr id="4" name="TextBox 14">
            <a:extLst>
              <a:ext uri="{FF2B5EF4-FFF2-40B4-BE49-F238E27FC236}">
                <a16:creationId xmlns:a16="http://schemas.microsoft.com/office/drawing/2014/main" id="{92858D7B-235B-4427-AAF4-BA7883C23846}"/>
              </a:ext>
            </a:extLst>
          </p:cNvPr>
          <p:cNvSpPr txBox="1"/>
          <p:nvPr/>
        </p:nvSpPr>
        <p:spPr>
          <a:xfrm>
            <a:off x="552573" y="1181133"/>
            <a:ext cx="8038854"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18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★习近平指出，加强党的基层组织建设，关键是从严抓好落实★</a:t>
            </a:r>
          </a:p>
        </p:txBody>
      </p:sp>
      <p:grpSp>
        <p:nvGrpSpPr>
          <p:cNvPr id="5" name="Group 2">
            <a:extLst>
              <a:ext uri="{FF2B5EF4-FFF2-40B4-BE49-F238E27FC236}">
                <a16:creationId xmlns:a16="http://schemas.microsoft.com/office/drawing/2014/main" id="{01175A71-BE7D-432F-A852-71E92CF450EE}"/>
              </a:ext>
            </a:extLst>
          </p:cNvPr>
          <p:cNvGrpSpPr/>
          <p:nvPr/>
        </p:nvGrpSpPr>
        <p:grpSpPr>
          <a:xfrm>
            <a:off x="3049214" y="1820398"/>
            <a:ext cx="2054255" cy="1536017"/>
            <a:chOff x="4657725" y="946151"/>
            <a:chExt cx="2441575" cy="1825625"/>
          </a:xfrm>
          <a:gradFill>
            <a:gsLst>
              <a:gs pos="0">
                <a:srgbClr val="FE1F01"/>
              </a:gs>
              <a:gs pos="100000">
                <a:srgbClr val="D40000"/>
              </a:gs>
            </a:gsLst>
            <a:lin ang="0" scaled="0"/>
          </a:gradFill>
        </p:grpSpPr>
        <p:sp>
          <p:nvSpPr>
            <p:cNvPr id="6" name="Freeform 3">
              <a:extLst>
                <a:ext uri="{FF2B5EF4-FFF2-40B4-BE49-F238E27FC236}">
                  <a16:creationId xmlns:a16="http://schemas.microsoft.com/office/drawing/2014/main" id="{29EC7483-5ED0-45CA-A9EB-218EF447B183}"/>
                </a:ext>
              </a:extLst>
            </p:cNvPr>
            <p:cNvSpPr/>
            <p:nvPr/>
          </p:nvSpPr>
          <p:spPr bwMode="auto">
            <a:xfrm>
              <a:off x="5953125" y="2046288"/>
              <a:ext cx="1146175" cy="593725"/>
            </a:xfrm>
            <a:custGeom>
              <a:gdLst>
                <a:gd fmla="*/ 849 w 904" name="T0"/>
                <a:gd fmla="*/ 0 h 468" name="T1"/>
                <a:gd fmla="*/ 873 w 904" name="T2"/>
                <a:gd fmla="*/ 58 h 468" name="T3"/>
                <a:gd fmla="*/ 507 w 904" name="T4"/>
                <a:gd fmla="*/ 436 h 468" name="T5"/>
                <a:gd fmla="*/ 396 w 904" name="T6"/>
                <a:gd fmla="*/ 436 h 468" name="T7"/>
                <a:gd fmla="*/ 30 w 904" name="T8"/>
                <a:gd fmla="*/ 58 h 468" name="T9"/>
                <a:gd fmla="*/ 55 w 904" name="T10"/>
                <a:gd fmla="*/ 0 h 468" name="T11"/>
                <a:gd fmla="*/ 849 w 904" name="T12"/>
                <a:gd fmla="*/ 0 h 468" name="T13"/>
              </a:gdLst>
              <a:cxnLst>
                <a:cxn ang="0">
                  <a:pos x="T0" y="T1"/>
                </a:cxn>
                <a:cxn ang="0">
                  <a:pos x="T2" y="T3"/>
                </a:cxn>
                <a:cxn ang="0">
                  <a:pos x="T4" y="T5"/>
                </a:cxn>
                <a:cxn ang="0">
                  <a:pos x="T6" y="T7"/>
                </a:cxn>
                <a:cxn ang="0">
                  <a:pos x="T8" y="T9"/>
                </a:cxn>
                <a:cxn ang="0">
                  <a:pos x="T10" y="T11"/>
                </a:cxn>
                <a:cxn ang="0">
                  <a:pos x="T12" y="T13"/>
                </a:cxn>
              </a:cxnLst>
              <a:rect b="b" l="0" r="r" t="0"/>
              <a:pathLst>
                <a:path h="468" w="904">
                  <a:moveTo>
                    <a:pt x="849" y="0"/>
                  </a:moveTo>
                  <a:cubicBezTo>
                    <a:pt x="893" y="0"/>
                    <a:pt x="904" y="26"/>
                    <a:pt x="873" y="58"/>
                  </a:cubicBezTo>
                  <a:cubicBezTo>
                    <a:pt x="507" y="436"/>
                    <a:pt x="507" y="436"/>
                    <a:pt x="507" y="436"/>
                  </a:cubicBezTo>
                  <a:cubicBezTo>
                    <a:pt x="477" y="468"/>
                    <a:pt x="427" y="468"/>
                    <a:pt x="396" y="436"/>
                  </a:cubicBezTo>
                  <a:cubicBezTo>
                    <a:pt x="30" y="58"/>
                    <a:pt x="30" y="58"/>
                    <a:pt x="30" y="58"/>
                  </a:cubicBezTo>
                  <a:cubicBezTo>
                    <a:pt x="0" y="26"/>
                    <a:pt x="11" y="0"/>
                    <a:pt x="55" y="0"/>
                  </a:cubicBezTo>
                  <a:lnTo>
                    <a:pt x="849" y="0"/>
                  </a:ln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sp>
          <p:nvSpPr>
            <p:cNvPr id="7" name="Freeform 4">
              <a:extLst>
                <a:ext uri="{FF2B5EF4-FFF2-40B4-BE49-F238E27FC236}">
                  <a16:creationId xmlns:a16="http://schemas.microsoft.com/office/drawing/2014/main" id="{64B5654D-FC2B-4D46-B1BF-B56DF4493AA2}"/>
                </a:ext>
              </a:extLst>
            </p:cNvPr>
            <p:cNvSpPr/>
            <p:nvPr/>
          </p:nvSpPr>
          <p:spPr bwMode="auto">
            <a:xfrm>
              <a:off x="4657725" y="946151"/>
              <a:ext cx="2151063" cy="1825625"/>
            </a:xfrm>
            <a:custGeom>
              <a:gdLst>
                <a:gd fmla="*/ 848 w 1696" name="T0"/>
                <a:gd fmla="*/ 0 h 1440" name="T1"/>
                <a:gd fmla="*/ 0 w 1696" name="T2"/>
                <a:gd fmla="*/ 848 h 1440" name="T3"/>
                <a:gd fmla="*/ 241 w 1696" name="T4"/>
                <a:gd fmla="*/ 1440 h 1440" name="T5"/>
                <a:gd fmla="*/ 718 w 1696" name="T6"/>
                <a:gd fmla="*/ 1209 h 1440" name="T7"/>
                <a:gd fmla="*/ 464 w 1696" name="T8"/>
                <a:gd fmla="*/ 848 h 1440" name="T9"/>
                <a:gd fmla="*/ 848 w 1696" name="T10"/>
                <a:gd fmla="*/ 464 h 1440" name="T11"/>
                <a:gd fmla="*/ 1232 w 1696" name="T12"/>
                <a:gd fmla="*/ 848 h 1440" name="T13"/>
                <a:gd fmla="*/ 1213 w 1696" name="T14"/>
                <a:gd fmla="*/ 966 h 1440" name="T15"/>
                <a:gd fmla="*/ 1293 w 1696" name="T16"/>
                <a:gd fmla="*/ 966 h 1440" name="T17"/>
                <a:gd fmla="*/ 1293 w 1696" name="T18"/>
                <a:gd fmla="*/ 1062 h 1440" name="T19"/>
                <a:gd fmla="*/ 1669 w 1696" name="T20"/>
                <a:gd fmla="*/ 1062 h 1440" name="T21"/>
                <a:gd fmla="*/ 1696 w 1696" name="T22"/>
                <a:gd fmla="*/ 848 h 1440" name="T23"/>
                <a:gd fmla="*/ 848 w 1696" name="T24"/>
                <a:gd fmla="*/ 0 h 14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40" w="1695">
                  <a:moveTo>
                    <a:pt x="848" y="0"/>
                  </a:moveTo>
                  <a:cubicBezTo>
                    <a:pt x="380" y="0"/>
                    <a:pt x="0" y="380"/>
                    <a:pt x="0" y="848"/>
                  </a:cubicBezTo>
                  <a:cubicBezTo>
                    <a:pt x="0" y="1078"/>
                    <a:pt x="92" y="1287"/>
                    <a:pt x="241" y="1440"/>
                  </a:cubicBezTo>
                  <a:cubicBezTo>
                    <a:pt x="374" y="1315"/>
                    <a:pt x="540" y="1235"/>
                    <a:pt x="718" y="1209"/>
                  </a:cubicBezTo>
                  <a:cubicBezTo>
                    <a:pt x="570" y="1156"/>
                    <a:pt x="464" y="1014"/>
                    <a:pt x="464" y="848"/>
                  </a:cubicBezTo>
                  <a:cubicBezTo>
                    <a:pt x="464" y="636"/>
                    <a:pt x="636" y="464"/>
                    <a:pt x="848" y="464"/>
                  </a:cubicBezTo>
                  <a:cubicBezTo>
                    <a:pt x="1060" y="464"/>
                    <a:pt x="1232" y="636"/>
                    <a:pt x="1232" y="848"/>
                  </a:cubicBezTo>
                  <a:cubicBezTo>
                    <a:pt x="1232" y="889"/>
                    <a:pt x="1225" y="929"/>
                    <a:pt x="1213" y="966"/>
                  </a:cubicBezTo>
                  <a:cubicBezTo>
                    <a:pt x="1293" y="966"/>
                    <a:pt x="1293" y="966"/>
                    <a:pt x="1293" y="966"/>
                  </a:cubicBezTo>
                  <a:cubicBezTo>
                    <a:pt x="1293" y="1062"/>
                    <a:pt x="1293" y="1062"/>
                    <a:pt x="1293" y="1062"/>
                  </a:cubicBezTo>
                  <a:cubicBezTo>
                    <a:pt x="1669" y="1062"/>
                    <a:pt x="1669" y="1062"/>
                    <a:pt x="1669" y="1062"/>
                  </a:cubicBezTo>
                  <a:cubicBezTo>
                    <a:pt x="1687" y="994"/>
                    <a:pt x="1696" y="922"/>
                    <a:pt x="1696" y="848"/>
                  </a:cubicBezTo>
                  <a:cubicBezTo>
                    <a:pt x="1696" y="380"/>
                    <a:pt x="1316" y="0"/>
                    <a:pt x="848" y="0"/>
                  </a:cubicBez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grpSp>
      <p:grpSp>
        <p:nvGrpSpPr>
          <p:cNvPr id="8" name="Group 5">
            <a:extLst>
              <a:ext uri="{FF2B5EF4-FFF2-40B4-BE49-F238E27FC236}">
                <a16:creationId xmlns:a16="http://schemas.microsoft.com/office/drawing/2014/main" id="{146A1981-0E9D-48DB-B552-FEC9448933F2}"/>
              </a:ext>
            </a:extLst>
          </p:cNvPr>
          <p:cNvGrpSpPr/>
          <p:nvPr/>
        </p:nvGrpSpPr>
        <p:grpSpPr>
          <a:xfrm>
            <a:off x="3049214" y="2923659"/>
            <a:ext cx="1536017" cy="2028878"/>
            <a:chOff x="4657725" y="2257426"/>
            <a:chExt cx="1825625" cy="2411413"/>
          </a:xfrm>
          <a:gradFill>
            <a:gsLst>
              <a:gs pos="0">
                <a:srgbClr val="FE1F01"/>
              </a:gs>
              <a:gs pos="100000">
                <a:srgbClr val="D40000"/>
              </a:gs>
            </a:gsLst>
            <a:lin ang="0" scaled="0"/>
          </a:gradFill>
        </p:grpSpPr>
        <p:sp>
          <p:nvSpPr>
            <p:cNvPr id="9" name="Freeform 6">
              <a:extLst>
                <a:ext uri="{FF2B5EF4-FFF2-40B4-BE49-F238E27FC236}">
                  <a16:creationId xmlns:a16="http://schemas.microsoft.com/office/drawing/2014/main" id="{B7BA1838-D21A-4FF3-86DF-340EB5155F32}"/>
                </a:ext>
              </a:extLst>
            </p:cNvPr>
            <p:cNvSpPr/>
            <p:nvPr/>
          </p:nvSpPr>
          <p:spPr bwMode="auto">
            <a:xfrm>
              <a:off x="5753100" y="2257426"/>
              <a:ext cx="593725" cy="1146175"/>
            </a:xfrm>
            <a:custGeom>
              <a:gdLst>
                <a:gd fmla="*/ 0 w 468" name="T0"/>
                <a:gd fmla="*/ 55 h 904" name="T1"/>
                <a:gd fmla="*/ 57 w 468" name="T2"/>
                <a:gd fmla="*/ 30 h 904" name="T3"/>
                <a:gd fmla="*/ 436 w 468" name="T4"/>
                <a:gd fmla="*/ 397 h 904" name="T5"/>
                <a:gd fmla="*/ 436 w 468" name="T6"/>
                <a:gd fmla="*/ 508 h 904" name="T7"/>
                <a:gd fmla="*/ 57 w 468" name="T8"/>
                <a:gd fmla="*/ 874 h 904" name="T9"/>
                <a:gd fmla="*/ 0 w 468" name="T10"/>
                <a:gd fmla="*/ 849 h 904" name="T11"/>
                <a:gd fmla="*/ 0 w 468" name="T12"/>
                <a:gd fmla="*/ 55 h 904" name="T13"/>
              </a:gdLst>
              <a:cxnLst>
                <a:cxn ang="0">
                  <a:pos x="T0" y="T1"/>
                </a:cxn>
                <a:cxn ang="0">
                  <a:pos x="T2" y="T3"/>
                </a:cxn>
                <a:cxn ang="0">
                  <a:pos x="T4" y="T5"/>
                </a:cxn>
                <a:cxn ang="0">
                  <a:pos x="T6" y="T7"/>
                </a:cxn>
                <a:cxn ang="0">
                  <a:pos x="T8" y="T9"/>
                </a:cxn>
                <a:cxn ang="0">
                  <a:pos x="T10" y="T11"/>
                </a:cxn>
                <a:cxn ang="0">
                  <a:pos x="T12" y="T13"/>
                </a:cxn>
              </a:cxnLst>
              <a:rect b="b" l="0" r="r" t="0"/>
              <a:pathLst>
                <a:path h="904" w="468">
                  <a:moveTo>
                    <a:pt x="0" y="55"/>
                  </a:moveTo>
                  <a:cubicBezTo>
                    <a:pt x="0" y="11"/>
                    <a:pt x="26" y="0"/>
                    <a:pt x="57" y="30"/>
                  </a:cubicBezTo>
                  <a:cubicBezTo>
                    <a:pt x="436" y="397"/>
                    <a:pt x="436" y="397"/>
                    <a:pt x="436" y="397"/>
                  </a:cubicBezTo>
                  <a:cubicBezTo>
                    <a:pt x="468" y="427"/>
                    <a:pt x="468" y="477"/>
                    <a:pt x="436" y="508"/>
                  </a:cubicBezTo>
                  <a:cubicBezTo>
                    <a:pt x="57" y="874"/>
                    <a:pt x="57" y="874"/>
                    <a:pt x="57" y="874"/>
                  </a:cubicBezTo>
                  <a:cubicBezTo>
                    <a:pt x="26" y="904"/>
                    <a:pt x="0" y="893"/>
                    <a:pt x="0" y="849"/>
                  </a:cubicBezTo>
                  <a:lnTo>
                    <a:pt x="0" y="55"/>
                  </a:ln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sp>
          <p:nvSpPr>
            <p:cNvPr id="10" name="Freeform 7">
              <a:extLst>
                <a:ext uri="{FF2B5EF4-FFF2-40B4-BE49-F238E27FC236}">
                  <a16:creationId xmlns:a16="http://schemas.microsoft.com/office/drawing/2014/main" id="{5512DD67-E6BF-4BB9-B5BD-3DC0331F06C1}"/>
                </a:ext>
              </a:extLst>
            </p:cNvPr>
            <p:cNvSpPr/>
            <p:nvPr/>
          </p:nvSpPr>
          <p:spPr bwMode="auto">
            <a:xfrm>
              <a:off x="4657725" y="2517776"/>
              <a:ext cx="1825625" cy="2151063"/>
            </a:xfrm>
            <a:custGeom>
              <a:gdLst>
                <a:gd fmla="*/ 1209 w 1440" name="T0"/>
                <a:gd fmla="*/ 978 h 1696" name="T1"/>
                <a:gd fmla="*/ 848 w 1440" name="T2"/>
                <a:gd fmla="*/ 1232 h 1696" name="T3"/>
                <a:gd fmla="*/ 464 w 1440" name="T4"/>
                <a:gd fmla="*/ 848 h 1696" name="T5"/>
                <a:gd fmla="*/ 848 w 1440" name="T6"/>
                <a:gd fmla="*/ 464 h 1696" name="T7"/>
                <a:gd fmla="*/ 969 w 1440" name="T8"/>
                <a:gd fmla="*/ 483 h 1696" name="T9"/>
                <a:gd fmla="*/ 969 w 1440" name="T10"/>
                <a:gd fmla="*/ 9 h 1696" name="T11"/>
                <a:gd fmla="*/ 848 w 1440" name="T12"/>
                <a:gd fmla="*/ 0 h 1696" name="T13"/>
                <a:gd fmla="*/ 0 w 1440" name="T14"/>
                <a:gd fmla="*/ 848 h 1696" name="T15"/>
                <a:gd fmla="*/ 848 w 1440" name="T16"/>
                <a:gd fmla="*/ 1696 h 1696" name="T17"/>
                <a:gd fmla="*/ 1440 w 1440" name="T18"/>
                <a:gd fmla="*/ 1455 h 1696" name="T19"/>
                <a:gd fmla="*/ 1209 w 1440" name="T20"/>
                <a:gd fmla="*/ 978 h 169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95" w="1440">
                  <a:moveTo>
                    <a:pt x="1209" y="978"/>
                  </a:moveTo>
                  <a:cubicBezTo>
                    <a:pt x="1156" y="1126"/>
                    <a:pt x="1014" y="1232"/>
                    <a:pt x="848" y="1232"/>
                  </a:cubicBezTo>
                  <a:cubicBezTo>
                    <a:pt x="636" y="1232"/>
                    <a:pt x="464" y="1060"/>
                    <a:pt x="464" y="848"/>
                  </a:cubicBezTo>
                  <a:cubicBezTo>
                    <a:pt x="464" y="636"/>
                    <a:pt x="636" y="464"/>
                    <a:pt x="848" y="464"/>
                  </a:cubicBezTo>
                  <a:cubicBezTo>
                    <a:pt x="890" y="464"/>
                    <a:pt x="931" y="471"/>
                    <a:pt x="969" y="483"/>
                  </a:cubicBezTo>
                  <a:cubicBezTo>
                    <a:pt x="969" y="9"/>
                    <a:pt x="969" y="9"/>
                    <a:pt x="969" y="9"/>
                  </a:cubicBezTo>
                  <a:cubicBezTo>
                    <a:pt x="929" y="3"/>
                    <a:pt x="889" y="0"/>
                    <a:pt x="848" y="0"/>
                  </a:cubicBezTo>
                  <a:cubicBezTo>
                    <a:pt x="380" y="0"/>
                    <a:pt x="0" y="380"/>
                    <a:pt x="0" y="848"/>
                  </a:cubicBezTo>
                  <a:cubicBezTo>
                    <a:pt x="0" y="1316"/>
                    <a:pt x="380" y="1696"/>
                    <a:pt x="848" y="1696"/>
                  </a:cubicBezTo>
                  <a:cubicBezTo>
                    <a:pt x="1078" y="1696"/>
                    <a:pt x="1287" y="1604"/>
                    <a:pt x="1440" y="1455"/>
                  </a:cubicBezTo>
                  <a:cubicBezTo>
                    <a:pt x="1315" y="1322"/>
                    <a:pt x="1235" y="1156"/>
                    <a:pt x="1209" y="978"/>
                  </a:cubicBez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grpSp>
      <p:grpSp>
        <p:nvGrpSpPr>
          <p:cNvPr id="11" name="Group 8">
            <a:extLst>
              <a:ext uri="{FF2B5EF4-FFF2-40B4-BE49-F238E27FC236}">
                <a16:creationId xmlns:a16="http://schemas.microsoft.com/office/drawing/2014/main" id="{F3456E35-5CCA-4FB6-8D36-6A50087D1044}"/>
              </a:ext>
            </a:extLst>
          </p:cNvPr>
          <p:cNvGrpSpPr/>
          <p:nvPr/>
        </p:nvGrpSpPr>
        <p:grpSpPr>
          <a:xfrm>
            <a:off x="4139118" y="3416519"/>
            <a:ext cx="2042234" cy="1536017"/>
            <a:chOff x="5953125" y="2843213"/>
            <a:chExt cx="2427288" cy="1825625"/>
          </a:xfrm>
          <a:gradFill>
            <a:gsLst>
              <a:gs pos="0">
                <a:srgbClr val="FE1F01"/>
              </a:gs>
              <a:gs pos="100000">
                <a:srgbClr val="D40000"/>
              </a:gs>
            </a:gsLst>
            <a:lin ang="0" scaled="0"/>
          </a:gradFill>
        </p:grpSpPr>
        <p:sp>
          <p:nvSpPr>
            <p:cNvPr id="12" name="Freeform 9">
              <a:extLst>
                <a:ext uri="{FF2B5EF4-FFF2-40B4-BE49-F238E27FC236}">
                  <a16:creationId xmlns:a16="http://schemas.microsoft.com/office/drawing/2014/main" id="{800C7BCA-AB55-4C68-AAF3-85B2688D047D}"/>
                </a:ext>
              </a:extLst>
            </p:cNvPr>
            <p:cNvSpPr/>
            <p:nvPr/>
          </p:nvSpPr>
          <p:spPr bwMode="auto">
            <a:xfrm>
              <a:off x="5953125" y="2989263"/>
              <a:ext cx="1146175" cy="593725"/>
            </a:xfrm>
            <a:custGeom>
              <a:gdLst>
                <a:gd fmla="*/ 55 w 904" name="T0"/>
                <a:gd fmla="*/ 468 h 468" name="T1"/>
                <a:gd fmla="*/ 30 w 904" name="T2"/>
                <a:gd fmla="*/ 411 h 468" name="T3"/>
                <a:gd fmla="*/ 396 w 904" name="T4"/>
                <a:gd fmla="*/ 32 h 468" name="T5"/>
                <a:gd fmla="*/ 507 w 904" name="T6"/>
                <a:gd fmla="*/ 32 h 468" name="T7"/>
                <a:gd fmla="*/ 873 w 904" name="T8"/>
                <a:gd fmla="*/ 411 h 468" name="T9"/>
                <a:gd fmla="*/ 849 w 904" name="T10"/>
                <a:gd fmla="*/ 468 h 468" name="T11"/>
                <a:gd fmla="*/ 55 w 904" name="T12"/>
                <a:gd fmla="*/ 468 h 468" name="T13"/>
              </a:gdLst>
              <a:cxnLst>
                <a:cxn ang="0">
                  <a:pos x="T0" y="T1"/>
                </a:cxn>
                <a:cxn ang="0">
                  <a:pos x="T2" y="T3"/>
                </a:cxn>
                <a:cxn ang="0">
                  <a:pos x="T4" y="T5"/>
                </a:cxn>
                <a:cxn ang="0">
                  <a:pos x="T6" y="T7"/>
                </a:cxn>
                <a:cxn ang="0">
                  <a:pos x="T8" y="T9"/>
                </a:cxn>
                <a:cxn ang="0">
                  <a:pos x="T10" y="T11"/>
                </a:cxn>
                <a:cxn ang="0">
                  <a:pos x="T12" y="T13"/>
                </a:cxn>
              </a:cxnLst>
              <a:rect b="b" l="0" r="r" t="0"/>
              <a:pathLst>
                <a:path h="468" w="904">
                  <a:moveTo>
                    <a:pt x="55" y="468"/>
                  </a:moveTo>
                  <a:cubicBezTo>
                    <a:pt x="11" y="468"/>
                    <a:pt x="0" y="442"/>
                    <a:pt x="30" y="411"/>
                  </a:cubicBezTo>
                  <a:cubicBezTo>
                    <a:pt x="396" y="32"/>
                    <a:pt x="396" y="32"/>
                    <a:pt x="396" y="32"/>
                  </a:cubicBezTo>
                  <a:cubicBezTo>
                    <a:pt x="427" y="0"/>
                    <a:pt x="477" y="0"/>
                    <a:pt x="507" y="32"/>
                  </a:cubicBezTo>
                  <a:cubicBezTo>
                    <a:pt x="873" y="411"/>
                    <a:pt x="873" y="411"/>
                    <a:pt x="873" y="411"/>
                  </a:cubicBezTo>
                  <a:cubicBezTo>
                    <a:pt x="904" y="442"/>
                    <a:pt x="893" y="468"/>
                    <a:pt x="849" y="468"/>
                  </a:cubicBezTo>
                  <a:lnTo>
                    <a:pt x="55" y="468"/>
                  </a:ln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sp>
          <p:nvSpPr>
            <p:cNvPr id="13" name="Freeform 10">
              <a:extLst>
                <a:ext uri="{FF2B5EF4-FFF2-40B4-BE49-F238E27FC236}">
                  <a16:creationId xmlns:a16="http://schemas.microsoft.com/office/drawing/2014/main" id="{5A4BE096-8D92-4AAE-BD10-89451AB142C3}"/>
                </a:ext>
              </a:extLst>
            </p:cNvPr>
            <p:cNvSpPr/>
            <p:nvPr/>
          </p:nvSpPr>
          <p:spPr bwMode="auto">
            <a:xfrm>
              <a:off x="6230938" y="2843213"/>
              <a:ext cx="2149475" cy="1825625"/>
            </a:xfrm>
            <a:custGeom>
              <a:gdLst>
                <a:gd fmla="*/ 978 w 1696" name="T0"/>
                <a:gd fmla="*/ 231 h 1440" name="T1"/>
                <a:gd fmla="*/ 1232 w 1696" name="T2"/>
                <a:gd fmla="*/ 592 h 1440" name="T3"/>
                <a:gd fmla="*/ 848 w 1696" name="T4"/>
                <a:gd fmla="*/ 976 h 1440" name="T5"/>
                <a:gd fmla="*/ 464 w 1696" name="T6"/>
                <a:gd fmla="*/ 592 h 1440" name="T7"/>
                <a:gd fmla="*/ 487 w 1696" name="T8"/>
                <a:gd fmla="*/ 462 h 1440" name="T9"/>
                <a:gd fmla="*/ 10 w 1696" name="T10"/>
                <a:gd fmla="*/ 462 h 1440" name="T11"/>
                <a:gd fmla="*/ 0 w 1696" name="T12"/>
                <a:gd fmla="*/ 592 h 1440" name="T13"/>
                <a:gd fmla="*/ 848 w 1696" name="T14"/>
                <a:gd fmla="*/ 1440 h 1440" name="T15"/>
                <a:gd fmla="*/ 1696 w 1696" name="T16"/>
                <a:gd fmla="*/ 592 h 1440" name="T17"/>
                <a:gd fmla="*/ 1455 w 1696" name="T18"/>
                <a:gd fmla="*/ 0 h 1440" name="T19"/>
                <a:gd fmla="*/ 978 w 1696" name="T20"/>
                <a:gd fmla="*/ 231 h 144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40" w="1695">
                  <a:moveTo>
                    <a:pt x="978" y="231"/>
                  </a:moveTo>
                  <a:cubicBezTo>
                    <a:pt x="1126" y="284"/>
                    <a:pt x="1232" y="426"/>
                    <a:pt x="1232" y="592"/>
                  </a:cubicBezTo>
                  <a:cubicBezTo>
                    <a:pt x="1232" y="804"/>
                    <a:pt x="1060" y="976"/>
                    <a:pt x="848" y="976"/>
                  </a:cubicBezTo>
                  <a:cubicBezTo>
                    <a:pt x="636" y="976"/>
                    <a:pt x="464" y="804"/>
                    <a:pt x="464" y="592"/>
                  </a:cubicBezTo>
                  <a:cubicBezTo>
                    <a:pt x="464" y="546"/>
                    <a:pt x="472" y="503"/>
                    <a:pt x="487" y="462"/>
                  </a:cubicBezTo>
                  <a:cubicBezTo>
                    <a:pt x="10" y="462"/>
                    <a:pt x="10" y="462"/>
                    <a:pt x="10" y="462"/>
                  </a:cubicBezTo>
                  <a:cubicBezTo>
                    <a:pt x="3" y="504"/>
                    <a:pt x="0" y="548"/>
                    <a:pt x="0" y="592"/>
                  </a:cubicBezTo>
                  <a:cubicBezTo>
                    <a:pt x="0" y="1060"/>
                    <a:pt x="380" y="1440"/>
                    <a:pt x="848" y="1440"/>
                  </a:cubicBezTo>
                  <a:cubicBezTo>
                    <a:pt x="1316" y="1440"/>
                    <a:pt x="1696" y="1060"/>
                    <a:pt x="1696" y="592"/>
                  </a:cubicBezTo>
                  <a:cubicBezTo>
                    <a:pt x="1696" y="362"/>
                    <a:pt x="1604" y="153"/>
                    <a:pt x="1455" y="0"/>
                  </a:cubicBezTo>
                  <a:cubicBezTo>
                    <a:pt x="1322" y="125"/>
                    <a:pt x="1156" y="205"/>
                    <a:pt x="978" y="231"/>
                  </a:cubicBez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grpSp>
      <p:grpSp>
        <p:nvGrpSpPr>
          <p:cNvPr id="14" name="Group 11">
            <a:extLst>
              <a:ext uri="{FF2B5EF4-FFF2-40B4-BE49-F238E27FC236}">
                <a16:creationId xmlns:a16="http://schemas.microsoft.com/office/drawing/2014/main" id="{C86B1759-434A-4219-A068-573526B66089}"/>
              </a:ext>
            </a:extLst>
          </p:cNvPr>
          <p:cNvGrpSpPr/>
          <p:nvPr/>
        </p:nvGrpSpPr>
        <p:grpSpPr>
          <a:xfrm>
            <a:off x="4645335" y="1820399"/>
            <a:ext cx="1536017" cy="2067612"/>
            <a:chOff x="6554788" y="946151"/>
            <a:chExt cx="1825625" cy="2457450"/>
          </a:xfrm>
          <a:gradFill>
            <a:gsLst>
              <a:gs pos="0">
                <a:srgbClr val="FE1F01"/>
              </a:gs>
              <a:gs pos="100000">
                <a:srgbClr val="D40000"/>
              </a:gs>
            </a:gsLst>
            <a:lin ang="0" scaled="0"/>
          </a:gradFill>
        </p:grpSpPr>
        <p:sp>
          <p:nvSpPr>
            <p:cNvPr id="15" name="Freeform 12">
              <a:extLst>
                <a:ext uri="{FF2B5EF4-FFF2-40B4-BE49-F238E27FC236}">
                  <a16:creationId xmlns:a16="http://schemas.microsoft.com/office/drawing/2014/main" id="{5BA3EFCA-5BD3-48CF-A7E7-96C223D86144}"/>
                </a:ext>
              </a:extLst>
            </p:cNvPr>
            <p:cNvSpPr/>
            <p:nvPr/>
          </p:nvSpPr>
          <p:spPr bwMode="auto">
            <a:xfrm>
              <a:off x="6691313" y="2257426"/>
              <a:ext cx="593725" cy="1146175"/>
            </a:xfrm>
            <a:custGeom>
              <a:gdLst>
                <a:gd fmla="*/ 468 w 468" name="T0"/>
                <a:gd fmla="*/ 849 h 904" name="T1"/>
                <a:gd fmla="*/ 410 w 468" name="T2"/>
                <a:gd fmla="*/ 874 h 904" name="T3"/>
                <a:gd fmla="*/ 32 w 468" name="T4"/>
                <a:gd fmla="*/ 508 h 904" name="T5"/>
                <a:gd fmla="*/ 32 w 468" name="T6"/>
                <a:gd fmla="*/ 397 h 904" name="T7"/>
                <a:gd fmla="*/ 410 w 468" name="T8"/>
                <a:gd fmla="*/ 30 h 904" name="T9"/>
                <a:gd fmla="*/ 468 w 468" name="T10"/>
                <a:gd fmla="*/ 55 h 904" name="T11"/>
                <a:gd fmla="*/ 468 w 468" name="T12"/>
                <a:gd fmla="*/ 849 h 904" name="T13"/>
              </a:gdLst>
              <a:cxnLst>
                <a:cxn ang="0">
                  <a:pos x="T0" y="T1"/>
                </a:cxn>
                <a:cxn ang="0">
                  <a:pos x="T2" y="T3"/>
                </a:cxn>
                <a:cxn ang="0">
                  <a:pos x="T4" y="T5"/>
                </a:cxn>
                <a:cxn ang="0">
                  <a:pos x="T6" y="T7"/>
                </a:cxn>
                <a:cxn ang="0">
                  <a:pos x="T8" y="T9"/>
                </a:cxn>
                <a:cxn ang="0">
                  <a:pos x="T10" y="T11"/>
                </a:cxn>
                <a:cxn ang="0">
                  <a:pos x="T12" y="T13"/>
                </a:cxn>
              </a:cxnLst>
              <a:rect b="b" l="0" r="r" t="0"/>
              <a:pathLst>
                <a:path h="904" w="468">
                  <a:moveTo>
                    <a:pt x="468" y="849"/>
                  </a:moveTo>
                  <a:cubicBezTo>
                    <a:pt x="468" y="893"/>
                    <a:pt x="442" y="904"/>
                    <a:pt x="410" y="874"/>
                  </a:cubicBezTo>
                  <a:cubicBezTo>
                    <a:pt x="32" y="508"/>
                    <a:pt x="32" y="508"/>
                    <a:pt x="32" y="508"/>
                  </a:cubicBezTo>
                  <a:cubicBezTo>
                    <a:pt x="0" y="477"/>
                    <a:pt x="0" y="427"/>
                    <a:pt x="32" y="397"/>
                  </a:cubicBezTo>
                  <a:cubicBezTo>
                    <a:pt x="410" y="30"/>
                    <a:pt x="410" y="30"/>
                    <a:pt x="410" y="30"/>
                  </a:cubicBezTo>
                  <a:cubicBezTo>
                    <a:pt x="442" y="0"/>
                    <a:pt x="468" y="11"/>
                    <a:pt x="468" y="55"/>
                  </a:cubicBezTo>
                  <a:lnTo>
                    <a:pt x="468" y="849"/>
                  </a:ln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sp>
          <p:nvSpPr>
            <p:cNvPr id="16" name="Freeform 13">
              <a:extLst>
                <a:ext uri="{FF2B5EF4-FFF2-40B4-BE49-F238E27FC236}">
                  <a16:creationId xmlns:a16="http://schemas.microsoft.com/office/drawing/2014/main" id="{A4319747-9BF0-4102-9DB2-8146C500C83B}"/>
                </a:ext>
              </a:extLst>
            </p:cNvPr>
            <p:cNvSpPr/>
            <p:nvPr/>
          </p:nvSpPr>
          <p:spPr bwMode="auto">
            <a:xfrm>
              <a:off x="6554788" y="946151"/>
              <a:ext cx="1825625" cy="2151063"/>
            </a:xfrm>
            <a:custGeom>
              <a:gdLst>
                <a:gd fmla="*/ 592 w 1440" name="T0"/>
                <a:gd fmla="*/ 0 h 1696" name="T1"/>
                <a:gd fmla="*/ 0 w 1440" name="T2"/>
                <a:gd fmla="*/ 241 h 1696" name="T3"/>
                <a:gd fmla="*/ 231 w 1440" name="T4"/>
                <a:gd fmla="*/ 718 h 1696" name="T5"/>
                <a:gd fmla="*/ 592 w 1440" name="T6"/>
                <a:gd fmla="*/ 464 h 1696" name="T7"/>
                <a:gd fmla="*/ 976 w 1440" name="T8"/>
                <a:gd fmla="*/ 848 h 1696" name="T9"/>
                <a:gd fmla="*/ 592 w 1440" name="T10"/>
                <a:gd fmla="*/ 1232 h 1696" name="T11"/>
                <a:gd fmla="*/ 452 w 1440" name="T12"/>
                <a:gd fmla="*/ 1206 h 1696" name="T13"/>
                <a:gd fmla="*/ 452 w 1440" name="T14"/>
                <a:gd fmla="*/ 1300 h 1696" name="T15"/>
                <a:gd fmla="*/ 389 w 1440" name="T16"/>
                <a:gd fmla="*/ 1300 h 1696" name="T17"/>
                <a:gd fmla="*/ 389 w 1440" name="T18"/>
                <a:gd fmla="*/ 1671 h 1696" name="T19"/>
                <a:gd fmla="*/ 592 w 1440" name="T20"/>
                <a:gd fmla="*/ 1696 h 1696" name="T21"/>
                <a:gd fmla="*/ 1440 w 1440" name="T22"/>
                <a:gd fmla="*/ 848 h 1696" name="T23"/>
                <a:gd fmla="*/ 592 w 1440" name="T24"/>
                <a:gd fmla="*/ 0 h 169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95" w="1440">
                  <a:moveTo>
                    <a:pt x="592" y="0"/>
                  </a:moveTo>
                  <a:cubicBezTo>
                    <a:pt x="362" y="0"/>
                    <a:pt x="153" y="92"/>
                    <a:pt x="0" y="241"/>
                  </a:cubicBezTo>
                  <a:cubicBezTo>
                    <a:pt x="125" y="374"/>
                    <a:pt x="205" y="540"/>
                    <a:pt x="231" y="718"/>
                  </a:cubicBezTo>
                  <a:cubicBezTo>
                    <a:pt x="284" y="570"/>
                    <a:pt x="426" y="464"/>
                    <a:pt x="592" y="464"/>
                  </a:cubicBezTo>
                  <a:cubicBezTo>
                    <a:pt x="804" y="464"/>
                    <a:pt x="976" y="636"/>
                    <a:pt x="976" y="848"/>
                  </a:cubicBezTo>
                  <a:cubicBezTo>
                    <a:pt x="976" y="1060"/>
                    <a:pt x="804" y="1232"/>
                    <a:pt x="592" y="1232"/>
                  </a:cubicBezTo>
                  <a:cubicBezTo>
                    <a:pt x="543" y="1232"/>
                    <a:pt x="495" y="1223"/>
                    <a:pt x="452" y="1206"/>
                  </a:cubicBezTo>
                  <a:cubicBezTo>
                    <a:pt x="452" y="1300"/>
                    <a:pt x="452" y="1300"/>
                    <a:pt x="452" y="1300"/>
                  </a:cubicBezTo>
                  <a:cubicBezTo>
                    <a:pt x="389" y="1300"/>
                    <a:pt x="389" y="1300"/>
                    <a:pt x="389" y="1300"/>
                  </a:cubicBezTo>
                  <a:cubicBezTo>
                    <a:pt x="389" y="1671"/>
                    <a:pt x="389" y="1671"/>
                    <a:pt x="389" y="1671"/>
                  </a:cubicBezTo>
                  <a:cubicBezTo>
                    <a:pt x="454" y="1687"/>
                    <a:pt x="522" y="1696"/>
                    <a:pt x="592" y="1696"/>
                  </a:cubicBezTo>
                  <a:cubicBezTo>
                    <a:pt x="1060" y="1696"/>
                    <a:pt x="1440" y="1316"/>
                    <a:pt x="1440" y="848"/>
                  </a:cubicBezTo>
                  <a:cubicBezTo>
                    <a:pt x="1440" y="380"/>
                    <a:pt x="1060" y="0"/>
                    <a:pt x="592" y="0"/>
                  </a:cubicBezTo>
                  <a:close/>
                </a:path>
              </a:pathLst>
            </a:custGeom>
            <a:grpFill/>
            <a:ln>
              <a:noFill/>
            </a:ln>
          </p:spPr>
          <p:txBody>
            <a:bodyPr anchor="t" anchorCtr="0" bIns="45720" compatLnSpc="1" lIns="91440" numCol="1" rIns="91440" tIns="45720" vert="horz" wrap="square">
              <a:prstTxWarp prst="textNoShape">
                <a:avLst/>
              </a:prstTxWarp>
            </a:bodyPr>
            <a:lstStyle/>
            <a:p>
              <a:pPr defTabSz="914400">
                <a:defRPr/>
              </a:pPr>
              <a:endParaRPr kern="0" lang="en-US" sz="1800">
                <a:solidFill>
                  <a:prstClr val="black"/>
                </a:solidFill>
                <a:latin typeface="Arial"/>
                <a:ea typeface="微软雅黑"/>
              </a:endParaRPr>
            </a:p>
          </p:txBody>
        </p:sp>
      </p:grpSp>
      <p:sp>
        <p:nvSpPr>
          <p:cNvPr id="17" name="TextBox 14">
            <a:extLst>
              <a:ext uri="{FF2B5EF4-FFF2-40B4-BE49-F238E27FC236}">
                <a16:creationId xmlns:a16="http://schemas.microsoft.com/office/drawing/2014/main" id="{642F69F1-F72E-4C0F-9D51-6CF3A3CA665A}"/>
              </a:ext>
            </a:extLst>
          </p:cNvPr>
          <p:cNvSpPr txBox="1"/>
          <p:nvPr/>
        </p:nvSpPr>
        <p:spPr>
          <a:xfrm rot="18920652">
            <a:off x="3269106" y="2186854"/>
            <a:ext cx="716280" cy="304800"/>
          </a:xfrm>
          <a:prstGeom prst="rect">
            <a:avLst/>
          </a:prstGeom>
          <a:noFill/>
        </p:spPr>
        <p:txBody>
          <a:bodyPr anchor="ctr" rtlCol="0" wrap="none">
            <a:prstTxWarp prst="textArchUp">
              <a:avLst/>
            </a:prstTxWarp>
            <a:spAutoFit/>
          </a:bodyPr>
          <a:lstStyle/>
          <a:p>
            <a:pPr algn="ctr"/>
            <a:r>
              <a:rPr altLang="en-US" lang="zh-CN" sz="1400">
                <a:solidFill>
                  <a:srgbClr val="E7E6E6"/>
                </a:solidFill>
                <a:latin charset="-122" panose="020b0503020204020204" pitchFamily="34" typeface="微软雅黑"/>
                <a:ea charset="-122" panose="020b0503020204020204" pitchFamily="34" typeface="微软雅黑"/>
              </a:rPr>
              <a:t>组织力</a:t>
            </a:r>
          </a:p>
        </p:txBody>
      </p:sp>
      <p:sp>
        <p:nvSpPr>
          <p:cNvPr id="18" name="TextBox 15">
            <a:extLst>
              <a:ext uri="{FF2B5EF4-FFF2-40B4-BE49-F238E27FC236}">
                <a16:creationId xmlns:a16="http://schemas.microsoft.com/office/drawing/2014/main" id="{9DB4A7EA-39A7-4B28-9E68-B68AC0385ABF}"/>
              </a:ext>
            </a:extLst>
          </p:cNvPr>
          <p:cNvSpPr txBox="1"/>
          <p:nvPr/>
        </p:nvSpPr>
        <p:spPr>
          <a:xfrm rot="2904439">
            <a:off x="5219004" y="2257703"/>
            <a:ext cx="894080" cy="304800"/>
          </a:xfrm>
          <a:prstGeom prst="rect">
            <a:avLst/>
          </a:prstGeom>
          <a:noFill/>
        </p:spPr>
        <p:txBody>
          <a:bodyPr anchor="ctr" rtlCol="0" wrap="none">
            <a:prstTxWarp prst="textArchUp">
              <a:avLst/>
            </a:prstTxWarp>
            <a:spAutoFit/>
          </a:bodyPr>
          <a:lstStyle/>
          <a:p>
            <a:pPr algn="ctr"/>
            <a:r>
              <a:rPr altLang="en-US" lang="zh-CN" sz="1400">
                <a:solidFill>
                  <a:prstClr val="white"/>
                </a:solidFill>
                <a:latin charset="-122" panose="020b0503020204020204" pitchFamily="34" typeface="微软雅黑"/>
                <a:ea charset="-122" panose="020b0503020204020204" pitchFamily="34" typeface="微软雅黑"/>
              </a:rPr>
              <a:t>党建工作</a:t>
            </a:r>
          </a:p>
        </p:txBody>
      </p:sp>
      <p:sp>
        <p:nvSpPr>
          <p:cNvPr id="19" name="TextBox 16">
            <a:extLst>
              <a:ext uri="{FF2B5EF4-FFF2-40B4-BE49-F238E27FC236}">
                <a16:creationId xmlns:a16="http://schemas.microsoft.com/office/drawing/2014/main" id="{5BCF3912-E45A-4442-9BB4-65AF2DA05FD2}"/>
              </a:ext>
            </a:extLst>
          </p:cNvPr>
          <p:cNvSpPr txBox="1"/>
          <p:nvPr/>
        </p:nvSpPr>
        <p:spPr>
          <a:xfrm rot="3328205">
            <a:off x="2981693" y="4145031"/>
            <a:ext cx="1071880" cy="304800"/>
          </a:xfrm>
          <a:prstGeom prst="rect">
            <a:avLst/>
          </a:prstGeom>
          <a:noFill/>
        </p:spPr>
        <p:txBody>
          <a:bodyPr anchor="ctr" rtlCol="0" wrap="none">
            <a:prstTxWarp prst="textArchDown">
              <a:avLst/>
            </a:prstTxWarp>
            <a:spAutoFit/>
          </a:bodyPr>
          <a:lstStyle/>
          <a:p>
            <a:pPr algn="ctr"/>
            <a:r>
              <a:rPr altLang="en-US" lang="zh-CN" sz="1400">
                <a:solidFill>
                  <a:prstClr val="white"/>
                </a:solidFill>
                <a:latin charset="-122" panose="020b0503020204020204" pitchFamily="34" typeface="微软雅黑"/>
                <a:ea charset="-122" panose="020b0503020204020204" pitchFamily="34" typeface="微软雅黑"/>
              </a:rPr>
              <a:t>社会党组织</a:t>
            </a:r>
          </a:p>
        </p:txBody>
      </p:sp>
      <p:sp>
        <p:nvSpPr>
          <p:cNvPr id="20" name="TextBox 17">
            <a:extLst>
              <a:ext uri="{FF2B5EF4-FFF2-40B4-BE49-F238E27FC236}">
                <a16:creationId xmlns:a16="http://schemas.microsoft.com/office/drawing/2014/main" id="{40277808-FC6D-49EC-A25D-81F5CAB5F7A8}"/>
              </a:ext>
            </a:extLst>
          </p:cNvPr>
          <p:cNvSpPr txBox="1"/>
          <p:nvPr/>
        </p:nvSpPr>
        <p:spPr>
          <a:xfrm rot="18872992">
            <a:off x="5038371" y="4268848"/>
            <a:ext cx="1071880" cy="304800"/>
          </a:xfrm>
          <a:prstGeom prst="rect">
            <a:avLst/>
          </a:prstGeom>
          <a:noFill/>
        </p:spPr>
        <p:txBody>
          <a:bodyPr anchor="ctr" rtlCol="0" wrap="none">
            <a:prstTxWarp prst="textArchDown">
              <a:avLst/>
            </a:prstTxWarp>
            <a:spAutoFit/>
          </a:bodyPr>
          <a:lstStyle/>
          <a:p>
            <a:pPr algn="ctr"/>
            <a:r>
              <a:rPr altLang="en-US" lang="zh-CN" sz="1400">
                <a:solidFill>
                  <a:prstClr val="white"/>
                </a:solidFill>
                <a:latin charset="-122" panose="020b0503020204020204" pitchFamily="34" typeface="微软雅黑"/>
                <a:ea charset="-122" panose="020b0503020204020204" pitchFamily="34" typeface="微软雅黑"/>
              </a:rPr>
              <a:t>基层党组织</a:t>
            </a:r>
          </a:p>
        </p:txBody>
      </p:sp>
      <p:sp>
        <p:nvSpPr>
          <p:cNvPr id="21" name="TextBox 19">
            <a:extLst>
              <a:ext uri="{FF2B5EF4-FFF2-40B4-BE49-F238E27FC236}">
                <a16:creationId xmlns:a16="http://schemas.microsoft.com/office/drawing/2014/main" id="{4D7C3B9C-7747-464A-92F8-C338D6C8D39A}"/>
              </a:ext>
            </a:extLst>
          </p:cNvPr>
          <p:cNvSpPr txBox="1"/>
          <p:nvPr/>
        </p:nvSpPr>
        <p:spPr>
          <a:xfrm>
            <a:off x="2229029" y="1855711"/>
            <a:ext cx="487680" cy="457200"/>
          </a:xfrm>
          <a:prstGeom prst="rect">
            <a:avLst/>
          </a:prstGeom>
          <a:noFill/>
        </p:spPr>
        <p:txBody>
          <a:bodyPr rtlCol="0" wrap="none">
            <a:spAutoFit/>
          </a:bodyPr>
          <a:lstStyle/>
          <a:p>
            <a:pPr defTabSz="914400" fontAlgn="base">
              <a:spcBef>
                <a:spcPct val="0"/>
              </a:spcBef>
              <a:spcAft>
                <a:spcPct val="0"/>
              </a:spcAft>
              <a:defRPr/>
            </a:pPr>
            <a:r>
              <a:rPr altLang="en-US" b="1" kern="0" lang="zh-CN" sz="24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cs charset="0" panose="020b0503030202020304" pitchFamily="34" typeface="Clear Sans"/>
              </a:rPr>
              <a:t>要</a:t>
            </a:r>
          </a:p>
        </p:txBody>
      </p:sp>
      <p:sp>
        <p:nvSpPr>
          <p:cNvPr id="22" name="TextBox 20">
            <a:extLst>
              <a:ext uri="{FF2B5EF4-FFF2-40B4-BE49-F238E27FC236}">
                <a16:creationId xmlns:a16="http://schemas.microsoft.com/office/drawing/2014/main" id="{668990E3-012A-4F99-9D48-8B998EA89397}"/>
              </a:ext>
            </a:extLst>
          </p:cNvPr>
          <p:cNvSpPr txBox="1"/>
          <p:nvPr/>
        </p:nvSpPr>
        <p:spPr>
          <a:xfrm>
            <a:off x="644210" y="2258967"/>
            <a:ext cx="2077262" cy="914400"/>
          </a:xfrm>
          <a:prstGeom prst="rect">
            <a:avLst/>
          </a:prstGeom>
          <a:noFill/>
        </p:spPr>
        <p:txBody>
          <a:bodyPr rtlCol="0" wrap="square">
            <a:spAutoFit/>
          </a:bodyPr>
          <a:lstStyle/>
          <a:p>
            <a:pPr algn="r" defTabSz="914400">
              <a:lnSpc>
                <a:spcPct val="150000"/>
              </a:lnSpc>
              <a:defRPr/>
            </a:pPr>
            <a:r>
              <a:rPr altLang="en-US" kern="0" lang="zh-CN" sz="9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sym charset="0" typeface="Gill Sans"/>
              </a:rPr>
              <a:t>以提升组织力为重点，突出政治功能，健全基层组织，优化组织设置，理顺隶属关系，创新活动方式，扩大基层党的组织覆盖和工作覆盖</a:t>
            </a:r>
          </a:p>
        </p:txBody>
      </p:sp>
      <p:sp>
        <p:nvSpPr>
          <p:cNvPr id="23" name="TextBox 21">
            <a:extLst>
              <a:ext uri="{FF2B5EF4-FFF2-40B4-BE49-F238E27FC236}">
                <a16:creationId xmlns:a16="http://schemas.microsoft.com/office/drawing/2014/main" id="{9F96F05B-9ADE-4155-9710-A8C9FCE0F128}"/>
              </a:ext>
            </a:extLst>
          </p:cNvPr>
          <p:cNvSpPr txBox="1"/>
          <p:nvPr/>
        </p:nvSpPr>
        <p:spPr>
          <a:xfrm>
            <a:off x="2229029" y="3568567"/>
            <a:ext cx="487680" cy="457200"/>
          </a:xfrm>
          <a:prstGeom prst="rect">
            <a:avLst/>
          </a:prstGeom>
          <a:noFill/>
        </p:spPr>
        <p:txBody>
          <a:bodyPr rtlCol="0" wrap="none">
            <a:spAutoFit/>
          </a:bodyPr>
          <a:lstStyle/>
          <a:p>
            <a:pPr defTabSz="914400" fontAlgn="base">
              <a:spcBef>
                <a:spcPct val="0"/>
              </a:spcBef>
              <a:spcAft>
                <a:spcPct val="0"/>
              </a:spcAft>
              <a:defRPr/>
            </a:pPr>
            <a:r>
              <a:rPr altLang="en-US" b="1" kern="0" lang="zh-CN" sz="24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cs charset="0" panose="020b0503030202020304" pitchFamily="34" typeface="Clear Sans"/>
              </a:rPr>
              <a:t>要</a:t>
            </a:r>
          </a:p>
        </p:txBody>
      </p:sp>
      <p:sp>
        <p:nvSpPr>
          <p:cNvPr id="24" name="TextBox 22">
            <a:extLst>
              <a:ext uri="{FF2B5EF4-FFF2-40B4-BE49-F238E27FC236}">
                <a16:creationId xmlns:a16="http://schemas.microsoft.com/office/drawing/2014/main" id="{4AD2B986-0FA2-459C-A631-352C689FDFF4}"/>
              </a:ext>
            </a:extLst>
          </p:cNvPr>
          <p:cNvSpPr txBox="1"/>
          <p:nvPr/>
        </p:nvSpPr>
        <p:spPr>
          <a:xfrm>
            <a:off x="644210" y="3971823"/>
            <a:ext cx="2077262" cy="708660"/>
          </a:xfrm>
          <a:prstGeom prst="rect">
            <a:avLst/>
          </a:prstGeom>
          <a:noFill/>
        </p:spPr>
        <p:txBody>
          <a:bodyPr rtlCol="0" wrap="square">
            <a:spAutoFit/>
          </a:bodyPr>
          <a:lstStyle/>
          <a:p>
            <a:pPr algn="r" defTabSz="914400">
              <a:lnSpc>
                <a:spcPct val="150000"/>
              </a:lnSpc>
              <a:defRPr/>
            </a:pPr>
            <a:r>
              <a:rPr altLang="en-US" kern="0" lang="zh-CN" sz="9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sym charset="0" typeface="Gill Sans"/>
              </a:rPr>
              <a:t>加强社会组织党的建设，探索加强新兴业态和互联网党建工作。要加强支部标准化、规范化建设</a:t>
            </a:r>
          </a:p>
        </p:txBody>
      </p:sp>
      <p:sp>
        <p:nvSpPr>
          <p:cNvPr id="25" name="TextBox 23">
            <a:extLst>
              <a:ext uri="{FF2B5EF4-FFF2-40B4-BE49-F238E27FC236}">
                <a16:creationId xmlns:a16="http://schemas.microsoft.com/office/drawing/2014/main" id="{718F4692-71BB-40BA-B989-F76BA0C3FCAF}"/>
              </a:ext>
            </a:extLst>
          </p:cNvPr>
          <p:cNvSpPr txBox="1"/>
          <p:nvPr/>
        </p:nvSpPr>
        <p:spPr>
          <a:xfrm>
            <a:off x="6484237" y="1855711"/>
            <a:ext cx="487680" cy="457200"/>
          </a:xfrm>
          <a:prstGeom prst="rect">
            <a:avLst/>
          </a:prstGeom>
          <a:noFill/>
        </p:spPr>
        <p:txBody>
          <a:bodyPr rtlCol="0" wrap="none">
            <a:spAutoFit/>
          </a:bodyPr>
          <a:lstStyle/>
          <a:p>
            <a:pPr defTabSz="914400" fontAlgn="base">
              <a:spcBef>
                <a:spcPct val="0"/>
              </a:spcBef>
              <a:spcAft>
                <a:spcPct val="0"/>
              </a:spcAft>
              <a:defRPr/>
            </a:pPr>
            <a:r>
              <a:rPr altLang="en-US" b="1" kern="0" lang="zh-CN" sz="24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cs charset="0" panose="020b0503030202020304" pitchFamily="34" typeface="Clear Sans"/>
              </a:rPr>
              <a:t>要</a:t>
            </a:r>
          </a:p>
        </p:txBody>
      </p:sp>
      <p:sp>
        <p:nvSpPr>
          <p:cNvPr id="26" name="TextBox 24">
            <a:extLst>
              <a:ext uri="{FF2B5EF4-FFF2-40B4-BE49-F238E27FC236}">
                <a16:creationId xmlns:a16="http://schemas.microsoft.com/office/drawing/2014/main" id="{CD2B0BC7-C537-4B82-9DD7-5B7E532CEAA4}"/>
              </a:ext>
            </a:extLst>
          </p:cNvPr>
          <p:cNvSpPr txBox="1"/>
          <p:nvPr/>
        </p:nvSpPr>
        <p:spPr>
          <a:xfrm>
            <a:off x="6480516" y="2258967"/>
            <a:ext cx="2057410" cy="708660"/>
          </a:xfrm>
          <a:prstGeom prst="rect">
            <a:avLst/>
          </a:prstGeom>
          <a:noFill/>
        </p:spPr>
        <p:txBody>
          <a:bodyPr rtlCol="0" wrap="square">
            <a:spAutoFit/>
          </a:bodyPr>
          <a:lstStyle/>
          <a:p>
            <a:pPr defTabSz="914400">
              <a:lnSpc>
                <a:spcPct val="150000"/>
              </a:lnSpc>
              <a:defRPr/>
            </a:pPr>
            <a:r>
              <a:rPr altLang="en-US" kern="0" lang="zh-CN" sz="9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sym charset="0" typeface="Gill Sans"/>
              </a:rPr>
              <a:t>加强企业、农村、机关、事业单位、社区等各领域党建工作，推动基层党组织全面进步、全面过硬</a:t>
            </a:r>
          </a:p>
        </p:txBody>
      </p:sp>
      <p:sp>
        <p:nvSpPr>
          <p:cNvPr id="27" name="TextBox 25">
            <a:extLst>
              <a:ext uri="{FF2B5EF4-FFF2-40B4-BE49-F238E27FC236}">
                <a16:creationId xmlns:a16="http://schemas.microsoft.com/office/drawing/2014/main" id="{844E9505-9CE1-49CE-9BF4-FB61BBD15588}"/>
              </a:ext>
            </a:extLst>
          </p:cNvPr>
          <p:cNvSpPr txBox="1"/>
          <p:nvPr/>
        </p:nvSpPr>
        <p:spPr>
          <a:xfrm>
            <a:off x="6484237" y="3568567"/>
            <a:ext cx="487680" cy="457200"/>
          </a:xfrm>
          <a:prstGeom prst="rect">
            <a:avLst/>
          </a:prstGeom>
          <a:noFill/>
        </p:spPr>
        <p:txBody>
          <a:bodyPr rtlCol="0" wrap="none">
            <a:spAutoFit/>
          </a:bodyPr>
          <a:lstStyle/>
          <a:p>
            <a:pPr defTabSz="914400" fontAlgn="base">
              <a:spcBef>
                <a:spcPct val="0"/>
              </a:spcBef>
              <a:spcAft>
                <a:spcPct val="0"/>
              </a:spcAft>
              <a:defRPr/>
            </a:pPr>
            <a:r>
              <a:rPr altLang="en-US" b="1" kern="0" lang="zh-CN" sz="24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cs charset="0" panose="020b0503030202020304" pitchFamily="34" typeface="Clear Sans"/>
              </a:rPr>
              <a:t>要</a:t>
            </a:r>
          </a:p>
        </p:txBody>
      </p:sp>
      <p:sp>
        <p:nvSpPr>
          <p:cNvPr id="28" name="TextBox 26">
            <a:extLst>
              <a:ext uri="{FF2B5EF4-FFF2-40B4-BE49-F238E27FC236}">
                <a16:creationId xmlns:a16="http://schemas.microsoft.com/office/drawing/2014/main" id="{C2C257FA-8F76-477B-9060-0B9B32C60A28}"/>
              </a:ext>
            </a:extLst>
          </p:cNvPr>
          <p:cNvSpPr txBox="1"/>
          <p:nvPr/>
        </p:nvSpPr>
        <p:spPr>
          <a:xfrm>
            <a:off x="6480516" y="3971823"/>
            <a:ext cx="2314290" cy="914400"/>
          </a:xfrm>
          <a:prstGeom prst="rect">
            <a:avLst/>
          </a:prstGeom>
          <a:noFill/>
        </p:spPr>
        <p:txBody>
          <a:bodyPr rtlCol="0" wrap="square">
            <a:spAutoFit/>
          </a:bodyPr>
          <a:lstStyle/>
          <a:p>
            <a:pPr defTabSz="914400">
              <a:lnSpc>
                <a:spcPct val="150000"/>
              </a:lnSpc>
              <a:defRPr/>
            </a:pPr>
            <a:r>
              <a:rPr altLang="en-US" kern="0" lang="zh-CN" sz="9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sym charset="0" typeface="Gill Sans"/>
              </a:rPr>
              <a:t>在贯彻落实中发挥领导作用，强化政治引领，发挥党的群众工作优势和党员先锋模范作用，引领基层各类组织自觉贯彻党的主张，确保基层治理正确方向</a:t>
            </a:r>
          </a:p>
        </p:txBody>
      </p:sp>
    </p:spTree>
    <p:extLst>
      <p:ext uri="{BB962C8B-B14F-4D97-AF65-F5344CB8AC3E}">
        <p14:creationId val="85496820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100" fill="hold" id="7"/>
                                        <p:tgtEl>
                                          <p:spTgt spid="4"/>
                                        </p:tgtEl>
                                        <p:attrNameLst>
                                          <p:attrName>ppt_w</p:attrName>
                                        </p:attrNameLst>
                                      </p:cBhvr>
                                      <p:tavLst>
                                        <p:tav tm="0">
                                          <p:val>
                                            <p:fltVal val="0"/>
                                          </p:val>
                                        </p:tav>
                                        <p:tav tm="100000">
                                          <p:val>
                                            <p:strVal val="#ppt_w"/>
                                          </p:val>
                                        </p:tav>
                                      </p:tavLst>
                                    </p:anim>
                                    <p:anim calcmode="lin" valueType="num">
                                      <p:cBhvr>
                                        <p:cTn dur="1100" fill="hold" id="8"/>
                                        <p:tgtEl>
                                          <p:spTgt spid="4"/>
                                        </p:tgtEl>
                                        <p:attrNameLst>
                                          <p:attrName>ppt_h</p:attrName>
                                        </p:attrNameLst>
                                      </p:cBhvr>
                                      <p:tavLst>
                                        <p:tav tm="0">
                                          <p:val>
                                            <p:fltVal val="0"/>
                                          </p:val>
                                        </p:tav>
                                        <p:tav tm="100000">
                                          <p:val>
                                            <p:strVal val="#ppt_h"/>
                                          </p:val>
                                        </p:tav>
                                      </p:tavLst>
                                    </p:anim>
                                    <p:animEffect filter="fade" transition="in">
                                      <p:cBhvr>
                                        <p:cTn dur="1100" id="9"/>
                                        <p:tgtEl>
                                          <p:spTgt spid="4"/>
                                        </p:tgtEl>
                                      </p:cBhvr>
                                    </p:animEffect>
                                  </p:childTnLst>
                                </p:cTn>
                              </p:par>
                            </p:childTnLst>
                          </p:cTn>
                        </p:par>
                        <p:par>
                          <p:cTn fill="hold" id="10" nodeType="afterGroup">
                            <p:stCondLst>
                              <p:cond delay="1100"/>
                            </p:stCondLst>
                            <p:childTnLst>
                              <p:par>
                                <p:cTn fill="hold" id="11" nodeType="afterEffect" presetClass="entr" presetID="22" presetSubtype="8">
                                  <p:stCondLst>
                                    <p:cond delay="0"/>
                                  </p:stCondLst>
                                  <p:childTnLst>
                                    <p:set>
                                      <p:cBhvr>
                                        <p:cTn dur="1" fill="hold" id="12">
                                          <p:stCondLst>
                                            <p:cond delay="0"/>
                                          </p:stCondLst>
                                        </p:cTn>
                                        <p:tgtEl>
                                          <p:spTgt spid="5"/>
                                        </p:tgtEl>
                                        <p:attrNameLst>
                                          <p:attrName>style.visibility</p:attrName>
                                        </p:attrNameLst>
                                      </p:cBhvr>
                                      <p:to>
                                        <p:strVal val="visible"/>
                                      </p:to>
                                    </p:set>
                                    <p:animEffect filter="wipe(left)" transition="in">
                                      <p:cBhvr>
                                        <p:cTn dur="500" id="13"/>
                                        <p:tgtEl>
                                          <p:spTgt spid="5"/>
                                        </p:tgtEl>
                                      </p:cBhvr>
                                    </p:animEffect>
                                  </p:childTnLst>
                                </p:cTn>
                              </p:par>
                              <p:par>
                                <p:cTn fill="hold" id="14" nodeType="withEffect" presetClass="entr" presetID="22" presetSubtype="1">
                                  <p:stCondLst>
                                    <p:cond delay="0"/>
                                  </p:stCondLst>
                                  <p:childTnLst>
                                    <p:set>
                                      <p:cBhvr>
                                        <p:cTn dur="1" fill="hold" id="15">
                                          <p:stCondLst>
                                            <p:cond delay="0"/>
                                          </p:stCondLst>
                                        </p:cTn>
                                        <p:tgtEl>
                                          <p:spTgt spid="14"/>
                                        </p:tgtEl>
                                        <p:attrNameLst>
                                          <p:attrName>style.visibility</p:attrName>
                                        </p:attrNameLst>
                                      </p:cBhvr>
                                      <p:to>
                                        <p:strVal val="visible"/>
                                      </p:to>
                                    </p:set>
                                    <p:animEffect filter="wipe(up)" transition="in">
                                      <p:cBhvr>
                                        <p:cTn dur="500" id="16"/>
                                        <p:tgtEl>
                                          <p:spTgt spid="14"/>
                                        </p:tgtEl>
                                      </p:cBhvr>
                                    </p:animEffect>
                                  </p:childTnLst>
                                </p:cTn>
                              </p:par>
                              <p:par>
                                <p:cTn fill="hold" id="17" nodeType="withEffect" presetClass="entr" presetID="22" presetSubtype="4">
                                  <p:stCondLst>
                                    <p:cond delay="0"/>
                                  </p:stCondLst>
                                  <p:childTnLst>
                                    <p:set>
                                      <p:cBhvr>
                                        <p:cTn dur="1" fill="hold" id="18">
                                          <p:stCondLst>
                                            <p:cond delay="0"/>
                                          </p:stCondLst>
                                        </p:cTn>
                                        <p:tgtEl>
                                          <p:spTgt spid="11"/>
                                        </p:tgtEl>
                                        <p:attrNameLst>
                                          <p:attrName>style.visibility</p:attrName>
                                        </p:attrNameLst>
                                      </p:cBhvr>
                                      <p:to>
                                        <p:strVal val="visible"/>
                                      </p:to>
                                    </p:set>
                                    <p:animEffect filter="wipe(down)" transition="in">
                                      <p:cBhvr>
                                        <p:cTn dur="500" id="19"/>
                                        <p:tgtEl>
                                          <p:spTgt spid="11"/>
                                        </p:tgtEl>
                                      </p:cBhvr>
                                    </p:animEffect>
                                  </p:childTnLst>
                                </p:cTn>
                              </p:par>
                              <p:par>
                                <p:cTn fill="hold" id="20" nodeType="withEffect" presetClass="entr" presetID="22" presetSubtype="4">
                                  <p:stCondLst>
                                    <p:cond delay="0"/>
                                  </p:stCondLst>
                                  <p:childTnLst>
                                    <p:set>
                                      <p:cBhvr>
                                        <p:cTn dur="1" fill="hold" id="21">
                                          <p:stCondLst>
                                            <p:cond delay="0"/>
                                          </p:stCondLst>
                                        </p:cTn>
                                        <p:tgtEl>
                                          <p:spTgt spid="8"/>
                                        </p:tgtEl>
                                        <p:attrNameLst>
                                          <p:attrName>style.visibility</p:attrName>
                                        </p:attrNameLst>
                                      </p:cBhvr>
                                      <p:to>
                                        <p:strVal val="visible"/>
                                      </p:to>
                                    </p:set>
                                    <p:animEffect filter="wipe(down)" transition="in">
                                      <p:cBhvr>
                                        <p:cTn dur="500" id="22"/>
                                        <p:tgtEl>
                                          <p:spTgt spid="8"/>
                                        </p:tgtEl>
                                      </p:cBhvr>
                                    </p:animEffect>
                                  </p:childTnLst>
                                </p:cTn>
                              </p:par>
                            </p:childTnLst>
                          </p:cTn>
                        </p:par>
                        <p:par>
                          <p:cTn fill="hold" id="23" nodeType="afterGroup">
                            <p:stCondLst>
                              <p:cond delay="1600"/>
                            </p:stCondLst>
                            <p:childTnLst>
                              <p:par>
                                <p:cTn fill="hold" grpId="0" id="24" nodeType="afterEffect" presetClass="entr" presetID="10" presetSubtype="0">
                                  <p:stCondLst>
                                    <p:cond delay="0"/>
                                  </p:stCondLst>
                                  <p:childTnLst>
                                    <p:set>
                                      <p:cBhvr>
                                        <p:cTn dur="1" fill="hold" id="25">
                                          <p:stCondLst>
                                            <p:cond delay="0"/>
                                          </p:stCondLst>
                                        </p:cTn>
                                        <p:tgtEl>
                                          <p:spTgt spid="17"/>
                                        </p:tgtEl>
                                        <p:attrNameLst>
                                          <p:attrName>style.visibility</p:attrName>
                                        </p:attrNameLst>
                                      </p:cBhvr>
                                      <p:to>
                                        <p:strVal val="visible"/>
                                      </p:to>
                                    </p:set>
                                    <p:animEffect filter="fade" transition="in">
                                      <p:cBhvr>
                                        <p:cTn dur="500" id="26"/>
                                        <p:tgtEl>
                                          <p:spTgt spid="17"/>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9"/>
                                        </p:tgtEl>
                                        <p:attrNameLst>
                                          <p:attrName>style.visibility</p:attrName>
                                        </p:attrNameLst>
                                      </p:cBhvr>
                                      <p:to>
                                        <p:strVal val="visible"/>
                                      </p:to>
                                    </p:set>
                                    <p:animEffect filter="fade" transition="in">
                                      <p:cBhvr>
                                        <p:cTn dur="500" id="29"/>
                                        <p:tgtEl>
                                          <p:spTgt spid="19"/>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20"/>
                                        </p:tgtEl>
                                        <p:attrNameLst>
                                          <p:attrName>style.visibility</p:attrName>
                                        </p:attrNameLst>
                                      </p:cBhvr>
                                      <p:to>
                                        <p:strVal val="visible"/>
                                      </p:to>
                                    </p:set>
                                    <p:animEffect filter="fade" transition="in">
                                      <p:cBhvr>
                                        <p:cTn dur="500" id="32"/>
                                        <p:tgtEl>
                                          <p:spTgt spid="20"/>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18"/>
                                        </p:tgtEl>
                                        <p:attrNameLst>
                                          <p:attrName>style.visibility</p:attrName>
                                        </p:attrNameLst>
                                      </p:cBhvr>
                                      <p:to>
                                        <p:strVal val="visible"/>
                                      </p:to>
                                    </p:set>
                                    <p:animEffect filter="fade" transition="in">
                                      <p:cBhvr>
                                        <p:cTn dur="500" id="35"/>
                                        <p:tgtEl>
                                          <p:spTgt spid="18"/>
                                        </p:tgtEl>
                                      </p:cBhvr>
                                    </p:animEffect>
                                  </p:childTnLst>
                                </p:cTn>
                              </p:par>
                            </p:childTnLst>
                          </p:cTn>
                        </p:par>
                        <p:par>
                          <p:cTn fill="hold" id="36" nodeType="afterGroup">
                            <p:stCondLst>
                              <p:cond delay="2100"/>
                            </p:stCondLst>
                            <p:childTnLst>
                              <p:par>
                                <p:cTn fill="hold" grpId="0" id="37" nodeType="afterEffect" presetClass="entr" presetID="10" presetSubtype="0">
                                  <p:stCondLst>
                                    <p:cond delay="0"/>
                                  </p:stCondLst>
                                  <p:childTnLst>
                                    <p:set>
                                      <p:cBhvr>
                                        <p:cTn dur="1" fill="hold" id="38">
                                          <p:stCondLst>
                                            <p:cond delay="0"/>
                                          </p:stCondLst>
                                        </p:cTn>
                                        <p:tgtEl>
                                          <p:spTgt spid="21"/>
                                        </p:tgtEl>
                                        <p:attrNameLst>
                                          <p:attrName>style.visibility</p:attrName>
                                        </p:attrNameLst>
                                      </p:cBhvr>
                                      <p:to>
                                        <p:strVal val="visible"/>
                                      </p:to>
                                    </p:set>
                                    <p:animEffect filter="fade" transition="in">
                                      <p:cBhvr>
                                        <p:cTn dur="500" id="39"/>
                                        <p:tgtEl>
                                          <p:spTgt spid="21"/>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23"/>
                                        </p:tgtEl>
                                        <p:attrNameLst>
                                          <p:attrName>style.visibility</p:attrName>
                                        </p:attrNameLst>
                                      </p:cBhvr>
                                      <p:to>
                                        <p:strVal val="visible"/>
                                      </p:to>
                                    </p:set>
                                    <p:animEffect filter="fade" transition="in">
                                      <p:cBhvr>
                                        <p:cTn dur="500" id="42"/>
                                        <p:tgtEl>
                                          <p:spTgt spid="23"/>
                                        </p:tgtEl>
                                      </p:cBhvr>
                                    </p:animEffect>
                                  </p:childTnLst>
                                </p:cTn>
                              </p:par>
                              <p:par>
                                <p:cTn fill="hold" grpId="0" id="43" nodeType="withEffect" presetClass="entr" presetID="10" presetSubtype="0">
                                  <p:stCondLst>
                                    <p:cond delay="0"/>
                                  </p:stCondLst>
                                  <p:childTnLst>
                                    <p:set>
                                      <p:cBhvr>
                                        <p:cTn dur="1" fill="hold" id="44">
                                          <p:stCondLst>
                                            <p:cond delay="0"/>
                                          </p:stCondLst>
                                        </p:cTn>
                                        <p:tgtEl>
                                          <p:spTgt spid="25"/>
                                        </p:tgtEl>
                                        <p:attrNameLst>
                                          <p:attrName>style.visibility</p:attrName>
                                        </p:attrNameLst>
                                      </p:cBhvr>
                                      <p:to>
                                        <p:strVal val="visible"/>
                                      </p:to>
                                    </p:set>
                                    <p:animEffect filter="fade" transition="in">
                                      <p:cBhvr>
                                        <p:cTn dur="500" id="45"/>
                                        <p:tgtEl>
                                          <p:spTgt spid="25"/>
                                        </p:tgtEl>
                                      </p:cBhvr>
                                    </p:animEffect>
                                  </p:childTnLst>
                                </p:cTn>
                              </p:par>
                              <p:par>
                                <p:cTn fill="hold" grpId="0" id="46" nodeType="withEffect" presetClass="entr" presetID="10" presetSubtype="0">
                                  <p:stCondLst>
                                    <p:cond delay="0"/>
                                  </p:stCondLst>
                                  <p:childTnLst>
                                    <p:set>
                                      <p:cBhvr>
                                        <p:cTn dur="1" fill="hold" id="47">
                                          <p:stCondLst>
                                            <p:cond delay="0"/>
                                          </p:stCondLst>
                                        </p:cTn>
                                        <p:tgtEl>
                                          <p:spTgt spid="27"/>
                                        </p:tgtEl>
                                        <p:attrNameLst>
                                          <p:attrName>style.visibility</p:attrName>
                                        </p:attrNameLst>
                                      </p:cBhvr>
                                      <p:to>
                                        <p:strVal val="visible"/>
                                      </p:to>
                                    </p:set>
                                    <p:animEffect filter="fade" transition="in">
                                      <p:cBhvr>
                                        <p:cTn dur="500" id="48"/>
                                        <p:tgtEl>
                                          <p:spTgt spid="27"/>
                                        </p:tgtEl>
                                      </p:cBhvr>
                                    </p:animEffect>
                                  </p:childTnLst>
                                </p:cTn>
                              </p:par>
                            </p:childTnLst>
                          </p:cTn>
                        </p:par>
                        <p:par>
                          <p:cTn fill="hold" id="49" nodeType="afterGroup">
                            <p:stCondLst>
                              <p:cond delay="2600"/>
                            </p:stCondLst>
                            <p:childTnLst>
                              <p:par>
                                <p:cTn fill="hold" grpId="0" id="50" nodeType="afterEffect" presetClass="entr" presetID="10" presetSubtype="0">
                                  <p:stCondLst>
                                    <p:cond delay="0"/>
                                  </p:stCondLst>
                                  <p:childTnLst>
                                    <p:set>
                                      <p:cBhvr>
                                        <p:cTn dur="1" fill="hold" id="51">
                                          <p:stCondLst>
                                            <p:cond delay="0"/>
                                          </p:stCondLst>
                                        </p:cTn>
                                        <p:tgtEl>
                                          <p:spTgt spid="22"/>
                                        </p:tgtEl>
                                        <p:attrNameLst>
                                          <p:attrName>style.visibility</p:attrName>
                                        </p:attrNameLst>
                                      </p:cBhvr>
                                      <p:to>
                                        <p:strVal val="visible"/>
                                      </p:to>
                                    </p:set>
                                    <p:animEffect filter="fade" transition="in">
                                      <p:cBhvr>
                                        <p:cTn dur="500" id="52"/>
                                        <p:tgtEl>
                                          <p:spTgt spid="22"/>
                                        </p:tgtEl>
                                      </p:cBhvr>
                                    </p:animEffect>
                                  </p:childTnLst>
                                </p:cTn>
                              </p:par>
                              <p:par>
                                <p:cTn fill="hold" grpId="0" id="53" nodeType="withEffect" presetClass="entr" presetID="10" presetSubtype="0">
                                  <p:stCondLst>
                                    <p:cond delay="0"/>
                                  </p:stCondLst>
                                  <p:childTnLst>
                                    <p:set>
                                      <p:cBhvr>
                                        <p:cTn dur="1" fill="hold" id="54">
                                          <p:stCondLst>
                                            <p:cond delay="0"/>
                                          </p:stCondLst>
                                        </p:cTn>
                                        <p:tgtEl>
                                          <p:spTgt spid="24"/>
                                        </p:tgtEl>
                                        <p:attrNameLst>
                                          <p:attrName>style.visibility</p:attrName>
                                        </p:attrNameLst>
                                      </p:cBhvr>
                                      <p:to>
                                        <p:strVal val="visible"/>
                                      </p:to>
                                    </p:set>
                                    <p:animEffect filter="fade" transition="in">
                                      <p:cBhvr>
                                        <p:cTn dur="500" id="55"/>
                                        <p:tgtEl>
                                          <p:spTgt spid="24"/>
                                        </p:tgtEl>
                                      </p:cBhvr>
                                    </p:animEffect>
                                  </p:childTnLst>
                                </p:cTn>
                              </p:par>
                              <p:par>
                                <p:cTn fill="hold" grpId="0" id="56" nodeType="withEffect" presetClass="entr" presetID="10" presetSubtype="0">
                                  <p:stCondLst>
                                    <p:cond delay="0"/>
                                  </p:stCondLst>
                                  <p:childTnLst>
                                    <p:set>
                                      <p:cBhvr>
                                        <p:cTn dur="1" fill="hold" id="57">
                                          <p:stCondLst>
                                            <p:cond delay="0"/>
                                          </p:stCondLst>
                                        </p:cTn>
                                        <p:tgtEl>
                                          <p:spTgt spid="26"/>
                                        </p:tgtEl>
                                        <p:attrNameLst>
                                          <p:attrName>style.visibility</p:attrName>
                                        </p:attrNameLst>
                                      </p:cBhvr>
                                      <p:to>
                                        <p:strVal val="visible"/>
                                      </p:to>
                                    </p:set>
                                    <p:animEffect filter="fade" transition="in">
                                      <p:cBhvr>
                                        <p:cTn dur="500" id="58"/>
                                        <p:tgtEl>
                                          <p:spTgt spid="26"/>
                                        </p:tgtEl>
                                      </p:cBhvr>
                                    </p:animEffect>
                                  </p:childTnLst>
                                </p:cTn>
                              </p:par>
                              <p:par>
                                <p:cTn fill="hold" grpId="0" id="59" nodeType="withEffect" presetClass="entr" presetID="10" presetSubtype="0">
                                  <p:stCondLst>
                                    <p:cond delay="0"/>
                                  </p:stCondLst>
                                  <p:childTnLst>
                                    <p:set>
                                      <p:cBhvr>
                                        <p:cTn dur="1" fill="hold" id="60">
                                          <p:stCondLst>
                                            <p:cond delay="0"/>
                                          </p:stCondLst>
                                        </p:cTn>
                                        <p:tgtEl>
                                          <p:spTgt spid="28"/>
                                        </p:tgtEl>
                                        <p:attrNameLst>
                                          <p:attrName>style.visibility</p:attrName>
                                        </p:attrNameLst>
                                      </p:cBhvr>
                                      <p:to>
                                        <p:strVal val="visible"/>
                                      </p:to>
                                    </p:set>
                                    <p:animEffect filter="fade" transition="in">
                                      <p:cBhvr>
                                        <p:cTn dur="500" id="61"/>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7"/>
      <p:bldP grpId="0" spid="18"/>
      <p:bldP grpId="0" spid="19"/>
      <p:bldP grpId="0" spid="20"/>
      <p:bldP grpId="0" spid="21"/>
      <p:bldP grpId="0" spid="22"/>
      <p:bldP grpId="0" spid="23"/>
      <p:bldP grpId="0" spid="24"/>
      <p:bldP grpId="0" spid="25"/>
      <p:bldP grpId="0" spid="26"/>
      <p:bldP grpId="0" spid="27"/>
      <p:bldP grpId="0" spid="28"/>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提高党的建设质量的方式</a:t>
            </a:r>
          </a:p>
        </p:txBody>
      </p:sp>
      <p:sp>
        <p:nvSpPr>
          <p:cNvPr id="4" name="TextBox 14">
            <a:extLst>
              <a:ext uri="{FF2B5EF4-FFF2-40B4-BE49-F238E27FC236}">
                <a16:creationId xmlns:a16="http://schemas.microsoft.com/office/drawing/2014/main" id="{64529132-FFF0-4492-8C9B-6442B6ACCD1F}"/>
              </a:ext>
            </a:extLst>
          </p:cNvPr>
          <p:cNvSpPr txBox="1"/>
          <p:nvPr/>
        </p:nvSpPr>
        <p:spPr>
          <a:xfrm>
            <a:off x="844495" y="1653406"/>
            <a:ext cx="745501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18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★习近平强调，提高党的建设质量，是党的十九大总结实践经验、顺应新时代党的建设总要求提出的重大课题★</a:t>
            </a:r>
          </a:p>
        </p:txBody>
      </p:sp>
      <p:grpSp>
        <p:nvGrpSpPr>
          <p:cNvPr id="5" name="îsḷîḍe">
            <a:extLst>
              <a:ext uri="{FF2B5EF4-FFF2-40B4-BE49-F238E27FC236}">
                <a16:creationId xmlns:a16="http://schemas.microsoft.com/office/drawing/2014/main" id="{FB17FA00-C938-4ABC-8BE6-FAA5F9C01074}"/>
              </a:ext>
            </a:extLst>
          </p:cNvPr>
          <p:cNvGrpSpPr/>
          <p:nvPr/>
        </p:nvGrpSpPr>
        <p:grpSpPr>
          <a:xfrm>
            <a:off x="818966" y="2662451"/>
            <a:ext cx="3583029" cy="1737784"/>
            <a:chOff x="1720275" y="1314000"/>
            <a:chExt cx="2976100" cy="2317045"/>
          </a:xfrm>
        </p:grpSpPr>
        <p:grpSp>
          <p:nvGrpSpPr>
            <p:cNvPr id="6" name="íṣḷïḍé">
              <a:extLst>
                <a:ext uri="{FF2B5EF4-FFF2-40B4-BE49-F238E27FC236}">
                  <a16:creationId xmlns:a16="http://schemas.microsoft.com/office/drawing/2014/main" id="{A0BA68D0-4F09-411D-8026-846D4187088E}"/>
                </a:ext>
              </a:extLst>
            </p:cNvPr>
            <p:cNvGrpSpPr/>
            <p:nvPr/>
          </p:nvGrpSpPr>
          <p:grpSpPr>
            <a:xfrm>
              <a:off x="1720275" y="1314000"/>
              <a:ext cx="2976100" cy="2317045"/>
              <a:chOff x="156613" y="1872171"/>
              <a:chExt cx="3996756" cy="2542862"/>
            </a:xfrm>
          </p:grpSpPr>
          <p:sp>
            <p:nvSpPr>
              <p:cNvPr id="8" name="îṩľïḑê">
                <a:extLst>
                  <a:ext uri="{FF2B5EF4-FFF2-40B4-BE49-F238E27FC236}">
                    <a16:creationId xmlns:a16="http://schemas.microsoft.com/office/drawing/2014/main" id="{2C07751F-D7B4-4AE1-823B-6644761AE170}"/>
                  </a:ext>
                </a:extLst>
              </p:cNvPr>
              <p:cNvSpPr/>
              <p:nvPr/>
            </p:nvSpPr>
            <p:spPr>
              <a:xfrm>
                <a:off x="156613" y="2118223"/>
                <a:ext cx="3996756" cy="2296810"/>
              </a:xfrm>
              <a:prstGeom prst="roundRect">
                <a:avLst>
                  <a:gd fmla="val 2415" name="adj"/>
                </a:avLst>
              </a:prstGeom>
              <a:noFill/>
              <a:ln algn="ctr" cap="flat" cmpd="sng" w="3175">
                <a:solidFill>
                  <a:srgbClr val="E81B18"/>
                </a:solidFill>
                <a:prstDash val="solid"/>
                <a:miter lim="800000"/>
              </a:ln>
              <a:effectLst/>
            </p:spPr>
            <p:txBody>
              <a:bodyPr anchor="t" tIns="46800" wrap="square">
                <a:normAutofit/>
              </a:bodyPr>
              <a:lstStyle/>
              <a:p>
                <a:pPr defTabSz="914400" eaLnBrk="1" fontAlgn="auto" hangingPunct="1" indent="0" latinLnBrk="0" lvl="0" marL="0" marR="0">
                  <a:lnSpc>
                    <a:spcPct val="120000"/>
                  </a:lnSpc>
                  <a:spcBef>
                    <a:spcPct val="0"/>
                  </a:spcBef>
                  <a:spcAft>
                    <a:spcPct val="0"/>
                  </a:spcAft>
                  <a:buClrTx/>
                  <a:buSzTx/>
                  <a:buFontTx/>
                  <a:buNone/>
                  <a:defRPr/>
                </a:pPr>
                <a:br>
                  <a:rPr altLang="en-US" b="0" baseline="0" cap="none" i="0" kern="0" kumimoji="0" lang="zh-CN" noProof="0" normalizeH="0" spc="0" strike="noStrike" sz="1000" u="none">
                    <a:ln>
                      <a:noFill/>
                    </a:ln>
                    <a:solidFill>
                      <a:srgbClr val="333639"/>
                    </a:solidFill>
                    <a:effectLst/>
                    <a:uLnTx/>
                    <a:uFillTx/>
                    <a:latin panose="020f0502020204030204" typeface="Calibri"/>
                    <a:ea charset="-122" panose="02010600030101010101" pitchFamily="2" typeface="宋体"/>
                  </a:rPr>
                </a:br>
                <a:br>
                  <a:rPr altLang="en-US" b="0" baseline="0" cap="none" i="0" kern="0" kumimoji="0" lang="zh-CN" noProof="0" normalizeH="0" spc="0" strike="noStrike" sz="1000" u="none">
                    <a:ln>
                      <a:noFill/>
                    </a:ln>
                    <a:solidFill>
                      <a:srgbClr val="333639"/>
                    </a:solidFill>
                    <a:effectLst/>
                    <a:uLnTx/>
                    <a:uFillTx/>
                    <a:latin panose="020f0502020204030204" typeface="Calibri"/>
                    <a:ea charset="-122" panose="02010600030101010101" pitchFamily="2" typeface="宋体"/>
                  </a:rPr>
                </a:br>
              </a:p>
            </p:txBody>
          </p:sp>
          <p:sp>
            <p:nvSpPr>
              <p:cNvPr id="9" name="î$ľîḍé">
                <a:extLst>
                  <a:ext uri="{FF2B5EF4-FFF2-40B4-BE49-F238E27FC236}">
                    <a16:creationId xmlns:a16="http://schemas.microsoft.com/office/drawing/2014/main" id="{7CE67D38-99C9-461F-8F10-2B38FF71DEED}"/>
                  </a:ext>
                </a:extLst>
              </p:cNvPr>
              <p:cNvSpPr/>
              <p:nvPr/>
            </p:nvSpPr>
            <p:spPr>
              <a:xfrm>
                <a:off x="507407" y="1872171"/>
                <a:ext cx="3295169" cy="422826"/>
              </a:xfrm>
              <a:prstGeom prst="roundRect">
                <a:avLst>
                  <a:gd fmla="val 50000" name="adj"/>
                </a:avLst>
              </a:prstGeom>
              <a:gradFill>
                <a:gsLst>
                  <a:gs pos="0">
                    <a:srgbClr val="E81B18"/>
                  </a:gs>
                  <a:gs pos="100000">
                    <a:srgbClr val="F82B26"/>
                  </a:gs>
                </a:gsLst>
                <a:lin ang="3600000" scaled="0"/>
              </a:gradFill>
              <a:ln algn="ctr" cap="flat" cmpd="sng" w="12700">
                <a:noFill/>
                <a:prstDash val="solid"/>
                <a:miter lim="800000"/>
              </a:ln>
              <a:effectLst/>
            </p:spPr>
            <p:txBody>
              <a:bodyPr anchor="ctr" wrap="none">
                <a:noAutofit/>
              </a:bodyPr>
              <a:lstStyle/>
              <a:p>
                <a:pPr algn="ctr" defTabSz="914400" lvl="0">
                  <a:defRPr/>
                </a:pPr>
                <a:r>
                  <a:rPr altLang="en-US" b="1" kern="0" lang="zh-CN" spc="300" sz="1400">
                    <a:solidFill>
                      <a:srgbClr val="FFFFFF"/>
                    </a:solidFill>
                    <a:latin charset="-122" panose="020b0503020204020204" pitchFamily="34" typeface="微软雅黑"/>
                    <a:ea charset="-122" panose="020b0503020204020204" pitchFamily="34" typeface="微软雅黑"/>
                  </a:rPr>
                  <a:t>提高党的建设质量</a:t>
                </a:r>
              </a:p>
            </p:txBody>
          </p:sp>
          <p:sp>
            <p:nvSpPr>
              <p:cNvPr id="10" name="ïṡ1íḍe">
                <a:extLst>
                  <a:ext uri="{FF2B5EF4-FFF2-40B4-BE49-F238E27FC236}">
                    <a16:creationId xmlns:a16="http://schemas.microsoft.com/office/drawing/2014/main" id="{03DC6A0E-943D-46B4-BE55-1B09B251E5C8}"/>
                  </a:ext>
                </a:extLst>
              </p:cNvPr>
              <p:cNvSpPr txBox="1"/>
              <p:nvPr/>
            </p:nvSpPr>
            <p:spPr bwMode="auto">
              <a:xfrm>
                <a:off x="1163367" y="1979291"/>
                <a:ext cx="107" cy="243196"/>
              </a:xfrm>
              <a:prstGeom prst="rect">
                <a:avLst/>
              </a:prstGeom>
              <a:noFill/>
              <a:scene3d>
                <a:camera prst="orthographicFront">
                  <a:rot lat="0" lon="0" rev="0"/>
                </a:camera>
                <a:lightRig dir="t" rig="threePt"/>
              </a:scene3d>
              <a:sp3d prstMaterial="matte">
                <a:bevelT h="1270" w="1270"/>
              </a:sp3d>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800" u="none">
                  <a:ln>
                    <a:noFill/>
                  </a:ln>
                  <a:solidFill>
                    <a:srgbClr val="000000"/>
                  </a:solidFill>
                  <a:effectLst/>
                  <a:uLnTx/>
                  <a:uFillTx/>
                </a:endParaRPr>
              </a:p>
            </p:txBody>
          </p:sp>
        </p:grpSp>
        <p:sp>
          <p:nvSpPr>
            <p:cNvPr id="7" name="íSļîḋê">
              <a:extLst>
                <a:ext uri="{FF2B5EF4-FFF2-40B4-BE49-F238E27FC236}">
                  <a16:creationId xmlns:a16="http://schemas.microsoft.com/office/drawing/2014/main" id="{F656C279-FED3-483B-84D8-D5DBE2C79B1C}"/>
                </a:ext>
              </a:extLst>
            </p:cNvPr>
            <p:cNvSpPr/>
            <p:nvPr/>
          </p:nvSpPr>
          <p:spPr bwMode="auto">
            <a:xfrm>
              <a:off x="1804324" y="1952384"/>
              <a:ext cx="2808002" cy="8044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90000" rIns="90000" wrap="square">
              <a:no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defTabSz="685800" lvl="0">
                <a:lnSpc>
                  <a:spcPct val="150000"/>
                </a:lnSpc>
                <a:defRPr/>
              </a:pPr>
              <a:r>
                <a:rPr altLang="en-US" lang="zh-CN">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rPr>
                <a:t>要坚持和发扬我们党加强自身建设形成的优良传统和成功经验</a:t>
              </a:r>
            </a:p>
          </p:txBody>
        </p:sp>
      </p:grpSp>
      <p:grpSp>
        <p:nvGrpSpPr>
          <p:cNvPr id="11" name="îsḷîḍe">
            <a:extLst>
              <a:ext uri="{FF2B5EF4-FFF2-40B4-BE49-F238E27FC236}">
                <a16:creationId xmlns:a16="http://schemas.microsoft.com/office/drawing/2014/main" id="{4D215EDC-9E8E-4D81-8480-B0CDE757B149}"/>
              </a:ext>
            </a:extLst>
          </p:cNvPr>
          <p:cNvGrpSpPr/>
          <p:nvPr/>
        </p:nvGrpSpPr>
        <p:grpSpPr>
          <a:xfrm>
            <a:off x="4716476" y="2662451"/>
            <a:ext cx="3583029" cy="1737784"/>
            <a:chOff x="1720275" y="1314000"/>
            <a:chExt cx="2976100" cy="2317045"/>
          </a:xfrm>
        </p:grpSpPr>
        <p:grpSp>
          <p:nvGrpSpPr>
            <p:cNvPr id="12" name="íṣḷïḍé">
              <a:extLst>
                <a:ext uri="{FF2B5EF4-FFF2-40B4-BE49-F238E27FC236}">
                  <a16:creationId xmlns:a16="http://schemas.microsoft.com/office/drawing/2014/main" id="{2367AAA8-799E-491B-B2F0-43D12B7B0BDC}"/>
                </a:ext>
              </a:extLst>
            </p:cNvPr>
            <p:cNvGrpSpPr/>
            <p:nvPr/>
          </p:nvGrpSpPr>
          <p:grpSpPr>
            <a:xfrm>
              <a:off x="1720275" y="1314000"/>
              <a:ext cx="2976100" cy="2317045"/>
              <a:chOff x="156613" y="1872171"/>
              <a:chExt cx="3996756" cy="2542862"/>
            </a:xfrm>
          </p:grpSpPr>
          <p:sp>
            <p:nvSpPr>
              <p:cNvPr id="14" name="îṩľïḑê">
                <a:extLst>
                  <a:ext uri="{FF2B5EF4-FFF2-40B4-BE49-F238E27FC236}">
                    <a16:creationId xmlns:a16="http://schemas.microsoft.com/office/drawing/2014/main" id="{D03AE073-BCEA-4BC8-8C20-14895B62994F}"/>
                  </a:ext>
                </a:extLst>
              </p:cNvPr>
              <p:cNvSpPr/>
              <p:nvPr/>
            </p:nvSpPr>
            <p:spPr>
              <a:xfrm>
                <a:off x="156613" y="2118224"/>
                <a:ext cx="3996756" cy="2296809"/>
              </a:xfrm>
              <a:prstGeom prst="roundRect">
                <a:avLst>
                  <a:gd fmla="val 2415" name="adj"/>
                </a:avLst>
              </a:prstGeom>
              <a:noFill/>
              <a:ln algn="ctr" cap="flat" cmpd="sng" w="3175">
                <a:solidFill>
                  <a:srgbClr val="E81B18"/>
                </a:solidFill>
                <a:prstDash val="solid"/>
                <a:miter lim="800000"/>
              </a:ln>
              <a:effectLst/>
            </p:spPr>
            <p:txBody>
              <a:bodyPr anchor="t" tIns="46800" wrap="square">
                <a:normAutofit/>
              </a:bodyPr>
              <a:lstStyle/>
              <a:p>
                <a:pPr defTabSz="914400" eaLnBrk="1" fontAlgn="auto" hangingPunct="1" indent="0" latinLnBrk="0" lvl="0" marL="0" marR="0">
                  <a:lnSpc>
                    <a:spcPct val="120000"/>
                  </a:lnSpc>
                  <a:spcBef>
                    <a:spcPct val="0"/>
                  </a:spcBef>
                  <a:spcAft>
                    <a:spcPct val="0"/>
                  </a:spcAft>
                  <a:buClrTx/>
                  <a:buSzTx/>
                  <a:buFontTx/>
                  <a:buNone/>
                  <a:defRPr/>
                </a:pPr>
                <a:br>
                  <a:rPr altLang="en-US" b="0" baseline="0" cap="none" i="0" kern="0" kumimoji="0" lang="zh-CN" noProof="0" normalizeH="0" spc="0" strike="noStrike" sz="1000" u="none">
                    <a:ln>
                      <a:noFill/>
                    </a:ln>
                    <a:solidFill>
                      <a:srgbClr val="333639"/>
                    </a:solidFill>
                    <a:effectLst/>
                    <a:uLnTx/>
                    <a:uFillTx/>
                    <a:latin panose="020f0502020204030204" typeface="Calibri"/>
                    <a:ea charset="-122" panose="02010600030101010101" pitchFamily="2" typeface="宋体"/>
                  </a:rPr>
                </a:br>
                <a:br>
                  <a:rPr altLang="en-US" b="0" baseline="0" cap="none" i="0" kern="0" kumimoji="0" lang="zh-CN" noProof="0" normalizeH="0" spc="0" strike="noStrike" sz="1000" u="none">
                    <a:ln>
                      <a:noFill/>
                    </a:ln>
                    <a:solidFill>
                      <a:srgbClr val="333639"/>
                    </a:solidFill>
                    <a:effectLst/>
                    <a:uLnTx/>
                    <a:uFillTx/>
                    <a:latin panose="020f0502020204030204" typeface="Calibri"/>
                    <a:ea charset="-122" panose="02010600030101010101" pitchFamily="2" typeface="宋体"/>
                  </a:rPr>
                </a:br>
              </a:p>
            </p:txBody>
          </p:sp>
          <p:sp>
            <p:nvSpPr>
              <p:cNvPr id="15" name="î$ľîḍé">
                <a:extLst>
                  <a:ext uri="{FF2B5EF4-FFF2-40B4-BE49-F238E27FC236}">
                    <a16:creationId xmlns:a16="http://schemas.microsoft.com/office/drawing/2014/main" id="{DFF0D4B6-E8D5-4AD8-85F6-B128A6DDDCE2}"/>
                  </a:ext>
                </a:extLst>
              </p:cNvPr>
              <p:cNvSpPr/>
              <p:nvPr/>
            </p:nvSpPr>
            <p:spPr>
              <a:xfrm>
                <a:off x="507407" y="1872171"/>
                <a:ext cx="3295169" cy="422826"/>
              </a:xfrm>
              <a:prstGeom prst="roundRect">
                <a:avLst>
                  <a:gd fmla="val 50000" name="adj"/>
                </a:avLst>
              </a:prstGeom>
              <a:gradFill>
                <a:gsLst>
                  <a:gs pos="0">
                    <a:srgbClr val="E81B18"/>
                  </a:gs>
                  <a:gs pos="100000">
                    <a:srgbClr val="F82B26"/>
                  </a:gs>
                </a:gsLst>
                <a:lin ang="3600000" scaled="0"/>
              </a:gradFill>
              <a:ln algn="ctr" cap="flat" cmpd="sng" w="12700">
                <a:noFill/>
                <a:prstDash val="solid"/>
                <a:miter lim="800000"/>
              </a:ln>
              <a:effectLst/>
            </p:spPr>
            <p:txBody>
              <a:bodyPr anchor="ctr" wrap="none">
                <a:noAutofit/>
              </a:bodyPr>
              <a:lstStyle/>
              <a:p>
                <a:pPr algn="ctr" defTabSz="914400" lvl="0">
                  <a:defRPr/>
                </a:pPr>
                <a:r>
                  <a:rPr altLang="en-US" b="1" kern="0" lang="zh-CN" spc="300" sz="1400">
                    <a:solidFill>
                      <a:srgbClr val="FFFFFF"/>
                    </a:solidFill>
                    <a:latin charset="-122" panose="020b0503020204020204" pitchFamily="34" typeface="微软雅黑"/>
                    <a:ea charset="-122" panose="020b0503020204020204" pitchFamily="34" typeface="微软雅黑"/>
                  </a:rPr>
                  <a:t>提高党的建设质量</a:t>
                </a:r>
              </a:p>
            </p:txBody>
          </p:sp>
          <p:sp>
            <p:nvSpPr>
              <p:cNvPr id="16" name="ïṡ1íḍe">
                <a:extLst>
                  <a:ext uri="{FF2B5EF4-FFF2-40B4-BE49-F238E27FC236}">
                    <a16:creationId xmlns:a16="http://schemas.microsoft.com/office/drawing/2014/main" id="{A1B7D912-33F2-4244-883F-E9A69D78332C}"/>
                  </a:ext>
                </a:extLst>
              </p:cNvPr>
              <p:cNvSpPr txBox="1"/>
              <p:nvPr/>
            </p:nvSpPr>
            <p:spPr bwMode="auto">
              <a:xfrm>
                <a:off x="1163367" y="1979291"/>
                <a:ext cx="107" cy="243196"/>
              </a:xfrm>
              <a:prstGeom prst="rect">
                <a:avLst/>
              </a:prstGeom>
              <a:noFill/>
              <a:scene3d>
                <a:camera prst="orthographicFront">
                  <a:rot lat="0" lon="0" rev="0"/>
                </a:camera>
                <a:lightRig dir="t" rig="threePt"/>
              </a:scene3d>
              <a:sp3d prstMaterial="matte">
                <a:bevelT h="1270" w="1270"/>
              </a:sp3d>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800" u="none">
                  <a:ln>
                    <a:noFill/>
                  </a:ln>
                  <a:solidFill>
                    <a:srgbClr val="000000"/>
                  </a:solidFill>
                  <a:effectLst/>
                  <a:uLnTx/>
                  <a:uFillTx/>
                </a:endParaRPr>
              </a:p>
            </p:txBody>
          </p:sp>
        </p:grpSp>
        <p:sp>
          <p:nvSpPr>
            <p:cNvPr id="13" name="íSļîḋê">
              <a:extLst>
                <a:ext uri="{FF2B5EF4-FFF2-40B4-BE49-F238E27FC236}">
                  <a16:creationId xmlns:a16="http://schemas.microsoft.com/office/drawing/2014/main" id="{AB1656AA-8DF7-4360-83E5-B089D6E9C1B0}"/>
                </a:ext>
              </a:extLst>
            </p:cNvPr>
            <p:cNvSpPr/>
            <p:nvPr/>
          </p:nvSpPr>
          <p:spPr bwMode="auto">
            <a:xfrm>
              <a:off x="1804324" y="1952384"/>
              <a:ext cx="2808002" cy="8044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90000" rIns="90000" wrap="square">
              <a:no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ctr" defTabSz="685800" lvl="0">
                <a:lnSpc>
                  <a:spcPct val="150000"/>
                </a:lnSpc>
                <a:defRPr/>
              </a:pPr>
              <a:r>
                <a:rPr altLang="en-US" lang="zh-CN" sz="1600">
                  <a:gradFill>
                    <a:gsLst>
                      <a:gs pos="0">
                        <a:prstClr val="black">
                          <a:lumMod val="75000"/>
                          <a:lumOff val="25000"/>
                        </a:prstClr>
                      </a:gs>
                      <a:gs pos="100000">
                        <a:prstClr val="black">
                          <a:lumMod val="85000"/>
                          <a:lumOff val="15000"/>
                        </a:prstClr>
                      </a:gs>
                    </a:gsLst>
                    <a:lin ang="5400000" scaled="0"/>
                  </a:gradFill>
                  <a:latin charset="-122" panose="020b0503020204020204" pitchFamily="34" typeface="微软雅黑"/>
                  <a:ea charset="-122" panose="020b0503020204020204" pitchFamily="34" typeface="微软雅黑"/>
                </a:rPr>
                <a:t>要根据党的建设面临的新情况新问题大力推进改革创新，用新的思路、举措、办法解决新的矛盾和问题</a:t>
              </a:r>
            </a:p>
          </p:txBody>
        </p:sp>
      </p:grpSp>
    </p:spTree>
    <p:extLst>
      <p:ext uri="{BB962C8B-B14F-4D97-AF65-F5344CB8AC3E}">
        <p14:creationId val="189325454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100" fill="hold" id="7"/>
                                        <p:tgtEl>
                                          <p:spTgt spid="4"/>
                                        </p:tgtEl>
                                        <p:attrNameLst>
                                          <p:attrName>ppt_w</p:attrName>
                                        </p:attrNameLst>
                                      </p:cBhvr>
                                      <p:tavLst>
                                        <p:tav tm="0">
                                          <p:val>
                                            <p:fltVal val="0"/>
                                          </p:val>
                                        </p:tav>
                                        <p:tav tm="100000">
                                          <p:val>
                                            <p:strVal val="#ppt_w"/>
                                          </p:val>
                                        </p:tav>
                                      </p:tavLst>
                                    </p:anim>
                                    <p:anim calcmode="lin" valueType="num">
                                      <p:cBhvr>
                                        <p:cTn dur="1100" fill="hold" id="8"/>
                                        <p:tgtEl>
                                          <p:spTgt spid="4"/>
                                        </p:tgtEl>
                                        <p:attrNameLst>
                                          <p:attrName>ppt_h</p:attrName>
                                        </p:attrNameLst>
                                      </p:cBhvr>
                                      <p:tavLst>
                                        <p:tav tm="0">
                                          <p:val>
                                            <p:fltVal val="0"/>
                                          </p:val>
                                        </p:tav>
                                        <p:tav tm="100000">
                                          <p:val>
                                            <p:strVal val="#ppt_h"/>
                                          </p:val>
                                        </p:tav>
                                      </p:tavLst>
                                    </p:anim>
                                    <p:animEffect filter="fade" transition="in">
                                      <p:cBhvr>
                                        <p:cTn dur="1100" id="9"/>
                                        <p:tgtEl>
                                          <p:spTgt spid="4"/>
                                        </p:tgtEl>
                                      </p:cBhvr>
                                    </p:animEffect>
                                  </p:childTnLst>
                                </p:cTn>
                              </p:par>
                            </p:childTnLst>
                          </p:cTn>
                        </p:par>
                        <p:par>
                          <p:cTn fill="hold" id="10" nodeType="afterGroup">
                            <p:stCondLst>
                              <p:cond delay="1100"/>
                            </p:stCondLst>
                            <p:childTnLst>
                              <p:par>
                                <p:cTn fill="hold" id="11" nodeType="afterEffect" presetClass="entr" presetID="10"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500" id="13"/>
                                        <p:tgtEl>
                                          <p:spTgt spid="5"/>
                                        </p:tgtEl>
                                      </p:cBhvr>
                                    </p:animEffect>
                                  </p:childTnLst>
                                </p:cTn>
                              </p:par>
                            </p:childTnLst>
                          </p:cTn>
                        </p:par>
                        <p:par>
                          <p:cTn fill="hold" id="14" nodeType="afterGroup">
                            <p:stCondLst>
                              <p:cond delay="1600"/>
                            </p:stCondLst>
                            <p:childTnLst>
                              <p:par>
                                <p:cTn fill="hold" id="15" nodeType="afterEffect" presetClass="entr" presetID="10" presetSubtype="0">
                                  <p:stCondLst>
                                    <p:cond delay="0"/>
                                  </p:stCondLst>
                                  <p:childTnLst>
                                    <p:set>
                                      <p:cBhvr>
                                        <p:cTn dur="1" fill="hold" id="16">
                                          <p:stCondLst>
                                            <p:cond delay="0"/>
                                          </p:stCondLst>
                                        </p:cTn>
                                        <p:tgtEl>
                                          <p:spTgt spid="11"/>
                                        </p:tgtEl>
                                        <p:attrNameLst>
                                          <p:attrName>style.visibility</p:attrName>
                                        </p:attrNameLst>
                                      </p:cBhvr>
                                      <p:to>
                                        <p:strVal val="visible"/>
                                      </p:to>
                                    </p:set>
                                    <p:animEffect filter="fade" transition="in">
                                      <p:cBhvr>
                                        <p:cTn dur="500" id="1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三个层面解读党的坚强组织体系</a:t>
            </a:r>
          </a:p>
        </p:txBody>
      </p:sp>
      <p:grpSp>
        <p:nvGrpSpPr>
          <p:cNvPr id="4" name="组合 3">
            <a:extLst>
              <a:ext uri="{FF2B5EF4-FFF2-40B4-BE49-F238E27FC236}">
                <a16:creationId xmlns:a16="http://schemas.microsoft.com/office/drawing/2014/main" id="{F9E13C44-B5D2-47D1-8EE1-37DCD91C0ADF}"/>
              </a:ext>
            </a:extLst>
          </p:cNvPr>
          <p:cNvGrpSpPr/>
          <p:nvPr/>
        </p:nvGrpSpPr>
        <p:grpSpPr>
          <a:xfrm>
            <a:off x="913320" y="1498756"/>
            <a:ext cx="1568294" cy="1568294"/>
            <a:chOff x="3433282" y="1462739"/>
            <a:chExt cx="1443518" cy="1443518"/>
          </a:xfrm>
        </p:grpSpPr>
        <p:grpSp>
          <p:nvGrpSpPr>
            <p:cNvPr id="5" name="组合 4">
              <a:extLst>
                <a:ext uri="{FF2B5EF4-FFF2-40B4-BE49-F238E27FC236}">
                  <a16:creationId xmlns:a16="http://schemas.microsoft.com/office/drawing/2014/main" id="{317CD086-715D-4564-A337-65C93450DFD7}"/>
                </a:ext>
              </a:extLst>
            </p:cNvPr>
            <p:cNvGrpSpPr/>
            <p:nvPr/>
          </p:nvGrpSpPr>
          <p:grpSpPr>
            <a:xfrm>
              <a:off x="3433282" y="1462739"/>
              <a:ext cx="1443518" cy="1443518"/>
              <a:chOff x="2681608" y="1294395"/>
              <a:chExt cx="1506218" cy="1506218"/>
            </a:xfrm>
          </p:grpSpPr>
          <p:sp>
            <p:nvSpPr>
              <p:cNvPr id="7" name="椭圆 6">
                <a:extLst>
                  <a:ext uri="{FF2B5EF4-FFF2-40B4-BE49-F238E27FC236}">
                    <a16:creationId xmlns:a16="http://schemas.microsoft.com/office/drawing/2014/main" id="{9F1E412C-7C10-47D1-8351-9ACB1CF3682E}"/>
                  </a:ext>
                </a:extLst>
              </p:cNvPr>
              <p:cNvSpPr/>
              <p:nvPr/>
            </p:nvSpPr>
            <p:spPr>
              <a:xfrm>
                <a:off x="2681608" y="1294395"/>
                <a:ext cx="1506218" cy="1506218"/>
              </a:xfrm>
              <a:prstGeom prst="ellipse">
                <a:avLst/>
              </a:prstGeom>
              <a:noFill/>
              <a:ln algn="ctr" cap="flat" cmpd="sng" w="12700">
                <a:solidFill>
                  <a:srgbClr val="C00000"/>
                </a:solidFill>
                <a:prstDash val="solid"/>
              </a:ln>
              <a:effec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sp>
            <p:nvSpPr>
              <p:cNvPr id="8" name="Freeform 5">
                <a:extLst>
                  <a:ext uri="{FF2B5EF4-FFF2-40B4-BE49-F238E27FC236}">
                    <a16:creationId xmlns:a16="http://schemas.microsoft.com/office/drawing/2014/main" id="{6EB73985-33FA-426F-B502-71AEB44A02EF}"/>
                  </a:ext>
                </a:extLst>
              </p:cNvPr>
              <p:cNvSpPr/>
              <p:nvPr/>
            </p:nvSpPr>
            <p:spPr bwMode="auto">
              <a:xfrm flipV="1">
                <a:off x="2777383" y="1390167"/>
                <a:ext cx="1314666" cy="1314675"/>
              </a:xfrm>
              <a:prstGeom prst="ellipse">
                <a:avLst/>
              </a:prstGeom>
              <a:gradFill>
                <a:gsLst>
                  <a:gs pos="0">
                    <a:srgbClr val="FF3302"/>
                  </a:gs>
                  <a:gs pos="100000">
                    <a:srgbClr val="CB0800"/>
                  </a:gs>
                </a:gsLst>
                <a:lin ang="5400000" scaled="1"/>
              </a:gradFill>
              <a:ln algn="ctr" cap="flat" cmpd="sng" w="9525">
                <a:noFill/>
                <a:prstDash val="solid"/>
              </a:ln>
              <a:effectLst/>
              <a:ex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sp>
            <p:nvSpPr>
              <p:cNvPr id="9" name="任意多边形 7">
                <a:extLst>
                  <a:ext uri="{FF2B5EF4-FFF2-40B4-BE49-F238E27FC236}">
                    <a16:creationId xmlns:a16="http://schemas.microsoft.com/office/drawing/2014/main" id="{3DD66E9D-AD58-4FD4-AAD8-49C8165FFEBF}"/>
                  </a:ext>
                </a:extLst>
              </p:cNvPr>
              <p:cNvSpPr/>
              <p:nvPr/>
            </p:nvSpPr>
            <p:spPr bwMode="auto">
              <a:xfrm flipV="1">
                <a:off x="2688967" y="1301750"/>
                <a:ext cx="1326030" cy="1238236"/>
              </a:xfrm>
              <a:custGeom>
                <a:gdLst>
                  <a:gd fmla="*/ 745749 w 1326030" name="connsiteX0"/>
                  <a:gd fmla="*/ 1238236 h 1238236" name="connsiteY0"/>
                  <a:gd fmla="*/ 1273073 w 1326030" name="connsiteX1"/>
                  <a:gd fmla="*/ 1019809 h 1238236" name="connsiteY1"/>
                  <a:gd fmla="*/ 1326030 w 1326030" name="connsiteX2"/>
                  <a:gd fmla="*/ 955624 h 1238236" name="connsiteY2"/>
                  <a:gd fmla="*/ 1245552 w 1326030" name="connsiteX3"/>
                  <a:gd fmla="*/ 967907 h 1238236" name="connsiteY3"/>
                  <a:gd fmla="*/ 1147542 w 1326030" name="connsiteX4"/>
                  <a:gd fmla="*/ 972856 h 1238236" name="connsiteY4"/>
                  <a:gd fmla="*/ 188953 w 1326030" name="connsiteX5"/>
                  <a:gd fmla="*/ 14259 h 1238236" name="connsiteY5"/>
                  <a:gd fmla="*/ 189673 w 1326030" name="connsiteX6"/>
                  <a:gd fmla="*/ 0 h 1238236" name="connsiteY6"/>
                  <a:gd fmla="*/ 127362 w 1326030" name="connsiteX7"/>
                  <a:gd fmla="*/ 75522 h 1238236" name="connsiteY7"/>
                  <a:gd fmla="*/ 0 w 1326030" name="connsiteX8"/>
                  <a:gd fmla="*/ 492481 h 1238236" name="connsiteY8"/>
                  <a:gd fmla="*/ 745749 w 1326030" name="connsiteX9"/>
                  <a:gd fmla="*/ 1238236 h 123823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38236" w="1326030">
                    <a:moveTo>
                      <a:pt x="745749" y="1238236"/>
                    </a:moveTo>
                    <a:cubicBezTo>
                      <a:pt x="951682" y="1238236"/>
                      <a:pt x="1138119" y="1154765"/>
                      <a:pt x="1273073" y="1019809"/>
                    </a:cubicBezTo>
                    <a:lnTo>
                      <a:pt x="1326030" y="955624"/>
                    </a:lnTo>
                    <a:lnTo>
                      <a:pt x="1245552" y="967907"/>
                    </a:lnTo>
                    <a:cubicBezTo>
                      <a:pt x="1213327" y="971180"/>
                      <a:pt x="1180631" y="972856"/>
                      <a:pt x="1147542" y="972856"/>
                    </a:cubicBezTo>
                    <a:cubicBezTo>
                      <a:pt x="618128" y="972856"/>
                      <a:pt x="188953" y="543678"/>
                      <a:pt x="188953" y="14259"/>
                    </a:cubicBezTo>
                    <a:lnTo>
                      <a:pt x="189673" y="0"/>
                    </a:lnTo>
                    <a:lnTo>
                      <a:pt x="127362" y="75522"/>
                    </a:lnTo>
                    <a:cubicBezTo>
                      <a:pt x="46952" y="194546"/>
                      <a:pt x="0" y="338030"/>
                      <a:pt x="0" y="492481"/>
                    </a:cubicBezTo>
                    <a:cubicBezTo>
                      <a:pt x="0" y="904350"/>
                      <a:pt x="333883" y="1238236"/>
                      <a:pt x="745749" y="1238236"/>
                    </a:cubicBezTo>
                    <a:close/>
                  </a:path>
                </a:pathLst>
              </a:custGeom>
              <a:gradFill flip="none" rotWithShape="1">
                <a:gsLst>
                  <a:gs pos="30000">
                    <a:srgbClr val="FFFFFF">
                      <a:alpha val="0"/>
                    </a:srgbClr>
                  </a:gs>
                  <a:gs pos="95000">
                    <a:srgbClr val="FFFFFF">
                      <a:alpha val="90000"/>
                    </a:srgbClr>
                  </a:gs>
                </a:gsLst>
                <a:lin ang="8100000" scaled="1"/>
              </a:gradFill>
              <a:ln algn="ctr" cap="flat" cmpd="sng" w="9525">
                <a:noFill/>
                <a:prstDash val="solid"/>
              </a:ln>
              <a:effectLst/>
              <a:ex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grpSp>
        <p:sp>
          <p:nvSpPr>
            <p:cNvPr id="6" name="TextBox 14">
              <a:extLst>
                <a:ext uri="{FF2B5EF4-FFF2-40B4-BE49-F238E27FC236}">
                  <a16:creationId xmlns:a16="http://schemas.microsoft.com/office/drawing/2014/main" id="{71E2519A-EDB2-4E36-94CA-B8EF890D793B}"/>
                </a:ext>
              </a:extLst>
            </p:cNvPr>
            <p:cNvSpPr txBox="1"/>
            <p:nvPr/>
          </p:nvSpPr>
          <p:spPr>
            <a:xfrm>
              <a:off x="3540800" y="1799405"/>
              <a:ext cx="1170365" cy="869704"/>
            </a:xfrm>
            <a:prstGeom prst="rect">
              <a:avLst/>
            </a:prstGeom>
            <a:noFill/>
            <a:effectLst/>
          </p:spPr>
          <p:txBody>
            <a:bodyPr rtlCol="0" wrap="square">
              <a:spAutoFit/>
            </a:bodyPr>
            <a:lstStyle/>
            <a:p>
              <a:pPr algn="ctr" defTabSz="914400" lvl="0">
                <a:defRPr/>
              </a:pPr>
              <a:r>
                <a:rPr altLang="en-US" b="1" kern="0" lang="zh-CN" sz="2800">
                  <a:solidFill>
                    <a:schemeClr val="bg1"/>
                  </a:solidFill>
                  <a:latin charset="-122" panose="020b0503020204020204" pitchFamily="34" typeface="微软雅黑"/>
                  <a:ea charset="-122" panose="020b0503020204020204" pitchFamily="34" typeface="微软雅黑"/>
                </a:rPr>
                <a:t>职守</a:t>
              </a:r>
            </a:p>
            <a:p>
              <a:pPr algn="ctr" defTabSz="914400" lvl="0">
                <a:defRPr/>
              </a:pPr>
              <a:r>
                <a:rPr altLang="en-US" b="1" kern="0" lang="zh-CN" sz="2800">
                  <a:solidFill>
                    <a:schemeClr val="bg1"/>
                  </a:solidFill>
                  <a:latin charset="-122" panose="020b0503020204020204" pitchFamily="34" typeface="微软雅黑"/>
                  <a:ea charset="-122" panose="020b0503020204020204" pitchFamily="34" typeface="微软雅黑"/>
                </a:rPr>
                <a:t>分明</a:t>
              </a:r>
            </a:p>
          </p:txBody>
        </p:sp>
      </p:grpSp>
      <p:sp>
        <p:nvSpPr>
          <p:cNvPr id="10" name="加号 9">
            <a:extLst>
              <a:ext uri="{FF2B5EF4-FFF2-40B4-BE49-F238E27FC236}">
                <a16:creationId xmlns:a16="http://schemas.microsoft.com/office/drawing/2014/main" id="{16BF5680-A514-4539-880C-C36F350C950D}"/>
              </a:ext>
            </a:extLst>
          </p:cNvPr>
          <p:cNvSpPr/>
          <p:nvPr/>
        </p:nvSpPr>
        <p:spPr>
          <a:xfrm>
            <a:off x="2676668" y="1885187"/>
            <a:ext cx="819150" cy="795432"/>
          </a:xfrm>
          <a:prstGeom prst="mathPlus">
            <a:avLst/>
          </a:prstGeom>
          <a:gradFill>
            <a:gsLst>
              <a:gs pos="0">
                <a:srgbClr val="FF3302"/>
              </a:gs>
              <a:gs pos="100000">
                <a:srgbClr val="CB08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 name="组合 10">
            <a:extLst>
              <a:ext uri="{FF2B5EF4-FFF2-40B4-BE49-F238E27FC236}">
                <a16:creationId xmlns:a16="http://schemas.microsoft.com/office/drawing/2014/main" id="{619AAEEC-9622-4B49-9BD6-38907ABAD81D}"/>
              </a:ext>
            </a:extLst>
          </p:cNvPr>
          <p:cNvGrpSpPr/>
          <p:nvPr/>
        </p:nvGrpSpPr>
        <p:grpSpPr>
          <a:xfrm>
            <a:off x="3774175" y="1506414"/>
            <a:ext cx="1568294" cy="1568294"/>
            <a:chOff x="3433282" y="1462739"/>
            <a:chExt cx="1443518" cy="1443518"/>
          </a:xfrm>
        </p:grpSpPr>
        <p:grpSp>
          <p:nvGrpSpPr>
            <p:cNvPr id="12" name="组合 11">
              <a:extLst>
                <a:ext uri="{FF2B5EF4-FFF2-40B4-BE49-F238E27FC236}">
                  <a16:creationId xmlns:a16="http://schemas.microsoft.com/office/drawing/2014/main" id="{5D220EBC-5E7C-4814-9EEE-252AD584BBCA}"/>
                </a:ext>
              </a:extLst>
            </p:cNvPr>
            <p:cNvGrpSpPr/>
            <p:nvPr/>
          </p:nvGrpSpPr>
          <p:grpSpPr>
            <a:xfrm>
              <a:off x="3433282" y="1462739"/>
              <a:ext cx="1443518" cy="1443518"/>
              <a:chOff x="2681608" y="1294395"/>
              <a:chExt cx="1506218" cy="1506218"/>
            </a:xfrm>
          </p:grpSpPr>
          <p:sp>
            <p:nvSpPr>
              <p:cNvPr id="14" name="椭圆 13">
                <a:extLst>
                  <a:ext uri="{FF2B5EF4-FFF2-40B4-BE49-F238E27FC236}">
                    <a16:creationId xmlns:a16="http://schemas.microsoft.com/office/drawing/2014/main" id="{8ED6A05E-A21D-4E4A-BD64-D3D9964EF4FD}"/>
                  </a:ext>
                </a:extLst>
              </p:cNvPr>
              <p:cNvSpPr/>
              <p:nvPr/>
            </p:nvSpPr>
            <p:spPr>
              <a:xfrm>
                <a:off x="2681608" y="1294395"/>
                <a:ext cx="1506218" cy="1506218"/>
              </a:xfrm>
              <a:prstGeom prst="ellipse">
                <a:avLst/>
              </a:prstGeom>
              <a:noFill/>
              <a:ln algn="ctr" cap="flat" cmpd="sng" w="12700">
                <a:solidFill>
                  <a:srgbClr val="C00000"/>
                </a:solidFill>
                <a:prstDash val="solid"/>
              </a:ln>
              <a:effec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sp>
            <p:nvSpPr>
              <p:cNvPr id="15" name="Freeform 5">
                <a:extLst>
                  <a:ext uri="{FF2B5EF4-FFF2-40B4-BE49-F238E27FC236}">
                    <a16:creationId xmlns:a16="http://schemas.microsoft.com/office/drawing/2014/main" id="{1323D0D5-C386-4E78-B44B-63BC88D9A53D}"/>
                  </a:ext>
                </a:extLst>
              </p:cNvPr>
              <p:cNvSpPr/>
              <p:nvPr/>
            </p:nvSpPr>
            <p:spPr bwMode="auto">
              <a:xfrm flipV="1">
                <a:off x="2777383" y="1390167"/>
                <a:ext cx="1314666" cy="1314675"/>
              </a:xfrm>
              <a:prstGeom prst="ellipse">
                <a:avLst/>
              </a:prstGeom>
              <a:gradFill>
                <a:gsLst>
                  <a:gs pos="0">
                    <a:srgbClr val="FF3302"/>
                  </a:gs>
                  <a:gs pos="100000">
                    <a:srgbClr val="CB0800"/>
                  </a:gs>
                </a:gsLst>
                <a:lin ang="5400000" scaled="1"/>
              </a:gradFill>
              <a:ln algn="ctr" cap="flat" cmpd="sng" w="9525">
                <a:noFill/>
                <a:prstDash val="solid"/>
              </a:ln>
              <a:effectLst/>
              <a:ex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sp>
            <p:nvSpPr>
              <p:cNvPr id="16" name="任意多边形 14">
                <a:extLst>
                  <a:ext uri="{FF2B5EF4-FFF2-40B4-BE49-F238E27FC236}">
                    <a16:creationId xmlns:a16="http://schemas.microsoft.com/office/drawing/2014/main" id="{D31FB6CC-C071-4A70-A530-D9727CDFB8F6}"/>
                  </a:ext>
                </a:extLst>
              </p:cNvPr>
              <p:cNvSpPr/>
              <p:nvPr/>
            </p:nvSpPr>
            <p:spPr bwMode="auto">
              <a:xfrm flipV="1">
                <a:off x="2688967" y="1301750"/>
                <a:ext cx="1326030" cy="1238236"/>
              </a:xfrm>
              <a:custGeom>
                <a:gdLst>
                  <a:gd fmla="*/ 745749 w 1326030" name="connsiteX0"/>
                  <a:gd fmla="*/ 1238236 h 1238236" name="connsiteY0"/>
                  <a:gd fmla="*/ 1273073 w 1326030" name="connsiteX1"/>
                  <a:gd fmla="*/ 1019809 h 1238236" name="connsiteY1"/>
                  <a:gd fmla="*/ 1326030 w 1326030" name="connsiteX2"/>
                  <a:gd fmla="*/ 955624 h 1238236" name="connsiteY2"/>
                  <a:gd fmla="*/ 1245552 w 1326030" name="connsiteX3"/>
                  <a:gd fmla="*/ 967907 h 1238236" name="connsiteY3"/>
                  <a:gd fmla="*/ 1147542 w 1326030" name="connsiteX4"/>
                  <a:gd fmla="*/ 972856 h 1238236" name="connsiteY4"/>
                  <a:gd fmla="*/ 188953 w 1326030" name="connsiteX5"/>
                  <a:gd fmla="*/ 14259 h 1238236" name="connsiteY5"/>
                  <a:gd fmla="*/ 189673 w 1326030" name="connsiteX6"/>
                  <a:gd fmla="*/ 0 h 1238236" name="connsiteY6"/>
                  <a:gd fmla="*/ 127362 w 1326030" name="connsiteX7"/>
                  <a:gd fmla="*/ 75522 h 1238236" name="connsiteY7"/>
                  <a:gd fmla="*/ 0 w 1326030" name="connsiteX8"/>
                  <a:gd fmla="*/ 492481 h 1238236" name="connsiteY8"/>
                  <a:gd fmla="*/ 745749 w 1326030" name="connsiteX9"/>
                  <a:gd fmla="*/ 1238236 h 123823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38236" w="1326030">
                    <a:moveTo>
                      <a:pt x="745749" y="1238236"/>
                    </a:moveTo>
                    <a:cubicBezTo>
                      <a:pt x="951682" y="1238236"/>
                      <a:pt x="1138119" y="1154765"/>
                      <a:pt x="1273073" y="1019809"/>
                    </a:cubicBezTo>
                    <a:lnTo>
                      <a:pt x="1326030" y="955624"/>
                    </a:lnTo>
                    <a:lnTo>
                      <a:pt x="1245552" y="967907"/>
                    </a:lnTo>
                    <a:cubicBezTo>
                      <a:pt x="1213327" y="971180"/>
                      <a:pt x="1180631" y="972856"/>
                      <a:pt x="1147542" y="972856"/>
                    </a:cubicBezTo>
                    <a:cubicBezTo>
                      <a:pt x="618128" y="972856"/>
                      <a:pt x="188953" y="543678"/>
                      <a:pt x="188953" y="14259"/>
                    </a:cubicBezTo>
                    <a:lnTo>
                      <a:pt x="189673" y="0"/>
                    </a:lnTo>
                    <a:lnTo>
                      <a:pt x="127362" y="75522"/>
                    </a:lnTo>
                    <a:cubicBezTo>
                      <a:pt x="46952" y="194546"/>
                      <a:pt x="0" y="338030"/>
                      <a:pt x="0" y="492481"/>
                    </a:cubicBezTo>
                    <a:cubicBezTo>
                      <a:pt x="0" y="904350"/>
                      <a:pt x="333883" y="1238236"/>
                      <a:pt x="745749" y="1238236"/>
                    </a:cubicBezTo>
                    <a:close/>
                  </a:path>
                </a:pathLst>
              </a:custGeom>
              <a:gradFill flip="none" rotWithShape="1">
                <a:gsLst>
                  <a:gs pos="30000">
                    <a:srgbClr val="FFFFFF">
                      <a:alpha val="0"/>
                    </a:srgbClr>
                  </a:gs>
                  <a:gs pos="95000">
                    <a:srgbClr val="FFFFFF">
                      <a:alpha val="90000"/>
                    </a:srgbClr>
                  </a:gs>
                </a:gsLst>
                <a:lin ang="8100000" scaled="1"/>
              </a:gradFill>
              <a:ln algn="ctr" cap="flat" cmpd="sng" w="9525">
                <a:noFill/>
                <a:prstDash val="solid"/>
              </a:ln>
              <a:effectLst/>
              <a:ex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grpSp>
        <p:sp>
          <p:nvSpPr>
            <p:cNvPr id="13" name="TextBox 14">
              <a:extLst>
                <a:ext uri="{FF2B5EF4-FFF2-40B4-BE49-F238E27FC236}">
                  <a16:creationId xmlns:a16="http://schemas.microsoft.com/office/drawing/2014/main" id="{209A4F10-E7E6-4250-9020-CF18F84E34B0}"/>
                </a:ext>
              </a:extLst>
            </p:cNvPr>
            <p:cNvSpPr txBox="1"/>
            <p:nvPr/>
          </p:nvSpPr>
          <p:spPr>
            <a:xfrm>
              <a:off x="3577723" y="1784672"/>
              <a:ext cx="1170365" cy="869704"/>
            </a:xfrm>
            <a:prstGeom prst="rect">
              <a:avLst/>
            </a:prstGeom>
            <a:noFill/>
            <a:effectLst/>
          </p:spPr>
          <p:txBody>
            <a:bodyPr rtlCol="0" wrap="square">
              <a:spAutoFit/>
            </a:bodyPr>
            <a:lstStyle/>
            <a:p>
              <a:pPr algn="ctr" defTabSz="914400" lvl="0">
                <a:defRPr/>
              </a:pPr>
              <a:r>
                <a:rPr altLang="en-US" b="1" kern="0" lang="zh-CN" sz="2800">
                  <a:solidFill>
                    <a:schemeClr val="bg1"/>
                  </a:solidFill>
                  <a:latin charset="-122" panose="020b0503020204020204" pitchFamily="34" typeface="微软雅黑"/>
                  <a:ea charset="-122" panose="020b0503020204020204" pitchFamily="34" typeface="微软雅黑"/>
                </a:rPr>
                <a:t>战术</a:t>
              </a:r>
            </a:p>
            <a:p>
              <a:pPr algn="ctr" defTabSz="914400" lvl="0">
                <a:defRPr/>
              </a:pPr>
              <a:r>
                <a:rPr altLang="en-US" b="1" kern="0" lang="zh-CN" sz="2800">
                  <a:solidFill>
                    <a:schemeClr val="bg1"/>
                  </a:solidFill>
                  <a:latin charset="-122" panose="020b0503020204020204" pitchFamily="34" typeface="微软雅黑"/>
                  <a:ea charset="-122" panose="020b0503020204020204" pitchFamily="34" typeface="微软雅黑"/>
                </a:rPr>
                <a:t>先进</a:t>
              </a:r>
            </a:p>
          </p:txBody>
        </p:sp>
      </p:grpSp>
      <p:sp>
        <p:nvSpPr>
          <p:cNvPr id="17" name="加号 16">
            <a:extLst>
              <a:ext uri="{FF2B5EF4-FFF2-40B4-BE49-F238E27FC236}">
                <a16:creationId xmlns:a16="http://schemas.microsoft.com/office/drawing/2014/main" id="{6D012569-938E-4AFE-8483-4849E182DF9D}"/>
              </a:ext>
            </a:extLst>
          </p:cNvPr>
          <p:cNvSpPr/>
          <p:nvPr/>
        </p:nvSpPr>
        <p:spPr>
          <a:xfrm>
            <a:off x="5588698" y="1885187"/>
            <a:ext cx="819150" cy="795432"/>
          </a:xfrm>
          <a:prstGeom prst="mathPlus">
            <a:avLst/>
          </a:prstGeom>
          <a:gradFill>
            <a:gsLst>
              <a:gs pos="0">
                <a:srgbClr val="FF3302"/>
              </a:gs>
              <a:gs pos="100000">
                <a:srgbClr val="CB08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8" name="组合 17">
            <a:extLst>
              <a:ext uri="{FF2B5EF4-FFF2-40B4-BE49-F238E27FC236}">
                <a16:creationId xmlns:a16="http://schemas.microsoft.com/office/drawing/2014/main" id="{E1D6668D-2AC9-4D12-9D83-E6B2E23655DC}"/>
              </a:ext>
            </a:extLst>
          </p:cNvPr>
          <p:cNvGrpSpPr/>
          <p:nvPr/>
        </p:nvGrpSpPr>
        <p:grpSpPr>
          <a:xfrm>
            <a:off x="6688825" y="1504039"/>
            <a:ext cx="1568294" cy="1568294"/>
            <a:chOff x="3433282" y="1462739"/>
            <a:chExt cx="1443518" cy="1443518"/>
          </a:xfrm>
        </p:grpSpPr>
        <p:grpSp>
          <p:nvGrpSpPr>
            <p:cNvPr id="19" name="组合 18">
              <a:extLst>
                <a:ext uri="{FF2B5EF4-FFF2-40B4-BE49-F238E27FC236}">
                  <a16:creationId xmlns:a16="http://schemas.microsoft.com/office/drawing/2014/main" id="{C2915A33-8226-40E6-B088-B1A12DC7D075}"/>
                </a:ext>
              </a:extLst>
            </p:cNvPr>
            <p:cNvGrpSpPr/>
            <p:nvPr/>
          </p:nvGrpSpPr>
          <p:grpSpPr>
            <a:xfrm>
              <a:off x="3433282" y="1462739"/>
              <a:ext cx="1443518" cy="1443518"/>
              <a:chOff x="2681608" y="1294395"/>
              <a:chExt cx="1506218" cy="1506218"/>
            </a:xfrm>
          </p:grpSpPr>
          <p:sp>
            <p:nvSpPr>
              <p:cNvPr id="21" name="椭圆 20">
                <a:extLst>
                  <a:ext uri="{FF2B5EF4-FFF2-40B4-BE49-F238E27FC236}">
                    <a16:creationId xmlns:a16="http://schemas.microsoft.com/office/drawing/2014/main" id="{2360A758-707A-459A-9D88-06699FC22EA9}"/>
                  </a:ext>
                </a:extLst>
              </p:cNvPr>
              <p:cNvSpPr/>
              <p:nvPr/>
            </p:nvSpPr>
            <p:spPr>
              <a:xfrm>
                <a:off x="2681608" y="1294395"/>
                <a:ext cx="1506218" cy="1506218"/>
              </a:xfrm>
              <a:prstGeom prst="ellipse">
                <a:avLst/>
              </a:prstGeom>
              <a:noFill/>
              <a:ln algn="ctr" cap="flat" cmpd="sng" w="12700">
                <a:solidFill>
                  <a:srgbClr val="C00000"/>
                </a:solidFill>
                <a:prstDash val="solid"/>
              </a:ln>
              <a:effec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sp>
            <p:nvSpPr>
              <p:cNvPr id="22" name="Freeform 5">
                <a:extLst>
                  <a:ext uri="{FF2B5EF4-FFF2-40B4-BE49-F238E27FC236}">
                    <a16:creationId xmlns:a16="http://schemas.microsoft.com/office/drawing/2014/main" id="{35E10E44-1503-414F-8C5C-11E8D250EBC8}"/>
                  </a:ext>
                </a:extLst>
              </p:cNvPr>
              <p:cNvSpPr/>
              <p:nvPr/>
            </p:nvSpPr>
            <p:spPr bwMode="auto">
              <a:xfrm flipV="1">
                <a:off x="2777383" y="1390167"/>
                <a:ext cx="1314666" cy="1314675"/>
              </a:xfrm>
              <a:prstGeom prst="ellipse">
                <a:avLst/>
              </a:prstGeom>
              <a:gradFill>
                <a:gsLst>
                  <a:gs pos="0">
                    <a:srgbClr val="FF3302"/>
                  </a:gs>
                  <a:gs pos="100000">
                    <a:srgbClr val="CB0800"/>
                  </a:gs>
                </a:gsLst>
                <a:lin ang="5400000" scaled="1"/>
              </a:gradFill>
              <a:ln algn="ctr" cap="flat" cmpd="sng" w="9525">
                <a:noFill/>
                <a:prstDash val="solid"/>
              </a:ln>
              <a:effectLst/>
              <a:ex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sp>
            <p:nvSpPr>
              <p:cNvPr id="23" name="任意多边形 21">
                <a:extLst>
                  <a:ext uri="{FF2B5EF4-FFF2-40B4-BE49-F238E27FC236}">
                    <a16:creationId xmlns:a16="http://schemas.microsoft.com/office/drawing/2014/main" id="{90A013B8-C5D4-48F0-8503-10AA31E10B6A}"/>
                  </a:ext>
                </a:extLst>
              </p:cNvPr>
              <p:cNvSpPr/>
              <p:nvPr/>
            </p:nvSpPr>
            <p:spPr bwMode="auto">
              <a:xfrm flipV="1">
                <a:off x="2688967" y="1301750"/>
                <a:ext cx="1326030" cy="1238236"/>
              </a:xfrm>
              <a:custGeom>
                <a:gdLst>
                  <a:gd fmla="*/ 745749 w 1326030" name="connsiteX0"/>
                  <a:gd fmla="*/ 1238236 h 1238236" name="connsiteY0"/>
                  <a:gd fmla="*/ 1273073 w 1326030" name="connsiteX1"/>
                  <a:gd fmla="*/ 1019809 h 1238236" name="connsiteY1"/>
                  <a:gd fmla="*/ 1326030 w 1326030" name="connsiteX2"/>
                  <a:gd fmla="*/ 955624 h 1238236" name="connsiteY2"/>
                  <a:gd fmla="*/ 1245552 w 1326030" name="connsiteX3"/>
                  <a:gd fmla="*/ 967907 h 1238236" name="connsiteY3"/>
                  <a:gd fmla="*/ 1147542 w 1326030" name="connsiteX4"/>
                  <a:gd fmla="*/ 972856 h 1238236" name="connsiteY4"/>
                  <a:gd fmla="*/ 188953 w 1326030" name="connsiteX5"/>
                  <a:gd fmla="*/ 14259 h 1238236" name="connsiteY5"/>
                  <a:gd fmla="*/ 189673 w 1326030" name="connsiteX6"/>
                  <a:gd fmla="*/ 0 h 1238236" name="connsiteY6"/>
                  <a:gd fmla="*/ 127362 w 1326030" name="connsiteX7"/>
                  <a:gd fmla="*/ 75522 h 1238236" name="connsiteY7"/>
                  <a:gd fmla="*/ 0 w 1326030" name="connsiteX8"/>
                  <a:gd fmla="*/ 492481 h 1238236" name="connsiteY8"/>
                  <a:gd fmla="*/ 745749 w 1326030" name="connsiteX9"/>
                  <a:gd fmla="*/ 1238236 h 123823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238236" w="1326030">
                    <a:moveTo>
                      <a:pt x="745749" y="1238236"/>
                    </a:moveTo>
                    <a:cubicBezTo>
                      <a:pt x="951682" y="1238236"/>
                      <a:pt x="1138119" y="1154765"/>
                      <a:pt x="1273073" y="1019809"/>
                    </a:cubicBezTo>
                    <a:lnTo>
                      <a:pt x="1326030" y="955624"/>
                    </a:lnTo>
                    <a:lnTo>
                      <a:pt x="1245552" y="967907"/>
                    </a:lnTo>
                    <a:cubicBezTo>
                      <a:pt x="1213327" y="971180"/>
                      <a:pt x="1180631" y="972856"/>
                      <a:pt x="1147542" y="972856"/>
                    </a:cubicBezTo>
                    <a:cubicBezTo>
                      <a:pt x="618128" y="972856"/>
                      <a:pt x="188953" y="543678"/>
                      <a:pt x="188953" y="14259"/>
                    </a:cubicBezTo>
                    <a:lnTo>
                      <a:pt x="189673" y="0"/>
                    </a:lnTo>
                    <a:lnTo>
                      <a:pt x="127362" y="75522"/>
                    </a:lnTo>
                    <a:cubicBezTo>
                      <a:pt x="46952" y="194546"/>
                      <a:pt x="0" y="338030"/>
                      <a:pt x="0" y="492481"/>
                    </a:cubicBezTo>
                    <a:cubicBezTo>
                      <a:pt x="0" y="904350"/>
                      <a:pt x="333883" y="1238236"/>
                      <a:pt x="745749" y="1238236"/>
                    </a:cubicBezTo>
                    <a:close/>
                  </a:path>
                </a:pathLst>
              </a:custGeom>
              <a:gradFill flip="none" rotWithShape="1">
                <a:gsLst>
                  <a:gs pos="30000">
                    <a:srgbClr val="FFFFFF">
                      <a:alpha val="0"/>
                    </a:srgbClr>
                  </a:gs>
                  <a:gs pos="95000">
                    <a:srgbClr val="FFFFFF">
                      <a:alpha val="90000"/>
                    </a:srgbClr>
                  </a:gs>
                </a:gsLst>
                <a:lin ang="8100000" scaled="1"/>
              </a:gradFill>
              <a:ln algn="ctr" cap="flat" cmpd="sng" w="9525">
                <a:noFill/>
                <a:prstDash val="solid"/>
              </a:ln>
              <a:effectLst/>
              <a:extLst/>
            </p:spPr>
            <p:txBody>
              <a:bodyPr anchor="ctr" rtlCol="0" wrap="square">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00000"/>
                  </a:solidFill>
                  <a:effectLst/>
                  <a:uLnTx/>
                  <a:uFillTx/>
                  <a:latin panose="020f0502020204030204" typeface="Calibri"/>
                  <a:ea typeface="微软雅黑"/>
                </a:endParaRPr>
              </a:p>
            </p:txBody>
          </p:sp>
        </p:grpSp>
        <p:sp>
          <p:nvSpPr>
            <p:cNvPr id="20" name="TextBox 14">
              <a:extLst>
                <a:ext uri="{FF2B5EF4-FFF2-40B4-BE49-F238E27FC236}">
                  <a16:creationId xmlns:a16="http://schemas.microsoft.com/office/drawing/2014/main" id="{1B1A800B-78CD-4AED-BFF0-D948FC4947ED}"/>
                </a:ext>
              </a:extLst>
            </p:cNvPr>
            <p:cNvSpPr txBox="1"/>
            <p:nvPr/>
          </p:nvSpPr>
          <p:spPr>
            <a:xfrm>
              <a:off x="3569858" y="1780469"/>
              <a:ext cx="1170365" cy="869704"/>
            </a:xfrm>
            <a:prstGeom prst="rect">
              <a:avLst/>
            </a:prstGeom>
            <a:noFill/>
            <a:effectLst/>
          </p:spPr>
          <p:txBody>
            <a:bodyPr rtlCol="0" wrap="square">
              <a:spAutoFit/>
            </a:bodyPr>
            <a:lstStyle/>
            <a:p>
              <a:pPr algn="ctr" defTabSz="914400" lvl="0">
                <a:defRPr/>
              </a:pPr>
              <a:r>
                <a:rPr altLang="en-US" b="1" kern="0" lang="zh-CN" sz="2800">
                  <a:solidFill>
                    <a:schemeClr val="bg1"/>
                  </a:solidFill>
                  <a:latin charset="-122" panose="020b0503020204020204" pitchFamily="34" typeface="微软雅黑"/>
                  <a:ea charset="-122" panose="020b0503020204020204" pitchFamily="34" typeface="微软雅黑"/>
                </a:rPr>
                <a:t>人才</a:t>
              </a:r>
            </a:p>
            <a:p>
              <a:pPr algn="ctr" defTabSz="914400" lvl="0">
                <a:defRPr/>
              </a:pPr>
              <a:r>
                <a:rPr altLang="en-US" b="1" kern="0" lang="zh-CN" sz="2800">
                  <a:solidFill>
                    <a:schemeClr val="bg1"/>
                  </a:solidFill>
                  <a:latin charset="-122" panose="020b0503020204020204" pitchFamily="34" typeface="微软雅黑"/>
                  <a:ea charset="-122" panose="020b0503020204020204" pitchFamily="34" typeface="微软雅黑"/>
                </a:rPr>
                <a:t>优秀</a:t>
              </a:r>
            </a:p>
          </p:txBody>
        </p:sp>
      </p:grpSp>
      <p:sp>
        <p:nvSpPr>
          <p:cNvPr id="24" name="TextBox 14">
            <a:extLst>
              <a:ext uri="{FF2B5EF4-FFF2-40B4-BE49-F238E27FC236}">
                <a16:creationId xmlns:a16="http://schemas.microsoft.com/office/drawing/2014/main" id="{5E16DE03-E997-406F-B5E9-E92486097C65}"/>
              </a:ext>
            </a:extLst>
          </p:cNvPr>
          <p:cNvSpPr txBox="1"/>
          <p:nvPr/>
        </p:nvSpPr>
        <p:spPr>
          <a:xfrm>
            <a:off x="1291350" y="3769686"/>
            <a:ext cx="665250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48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★党的坚强组织体系★</a:t>
            </a:r>
          </a:p>
        </p:txBody>
      </p:sp>
      <p:sp>
        <p:nvSpPr>
          <p:cNvPr id="25" name="任意多边形 23">
            <a:extLst>
              <a:ext uri="{FF2B5EF4-FFF2-40B4-BE49-F238E27FC236}">
                <a16:creationId xmlns:a16="http://schemas.microsoft.com/office/drawing/2014/main" id="{CD5DFF6D-867D-40F8-B512-1C4AA8B9209B}"/>
              </a:ext>
            </a:extLst>
          </p:cNvPr>
          <p:cNvSpPr/>
          <p:nvPr/>
        </p:nvSpPr>
        <p:spPr>
          <a:xfrm flipH="1" rot="2507361">
            <a:off x="4291189" y="2934939"/>
            <a:ext cx="605138" cy="605138"/>
          </a:xfrm>
          <a:custGeom>
            <a:gdLst>
              <a:gd fmla="*/ 0 w 304899" name="connsiteX0"/>
              <a:gd fmla="*/ 0 h 304899" name="connsiteY0"/>
              <a:gd fmla="*/ 3059 w 304899" name="connsiteX1"/>
              <a:gd fmla="*/ 10322 h 304899" name="connsiteY1"/>
              <a:gd fmla="*/ 119391 w 304899" name="connsiteX2"/>
              <a:gd fmla="*/ 185508 h 304899" name="connsiteY2"/>
              <a:gd fmla="*/ 294577 w 304899" name="connsiteX3"/>
              <a:gd fmla="*/ 301840 h 304899" name="connsiteY3"/>
              <a:gd fmla="*/ 304899 w 304899" name="connsiteX4"/>
              <a:gd fmla="*/ 304899 h 304899" name="connsiteY4"/>
              <a:gd fmla="*/ 0 w 304899" name="connsiteX5"/>
              <a:gd fmla="*/ 304899 h 304899"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04899" w="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gradFill>
            <a:gsLst>
              <a:gs pos="0">
                <a:srgbClr val="FF3302"/>
              </a:gs>
              <a:gs pos="100000">
                <a:srgbClr val="CB0800"/>
              </a:gs>
            </a:gsLst>
            <a:lin ang="5400000" scaled="1"/>
          </a:gradFill>
          <a:ln algn="ctr" cap="flat" cmpd="sng" w="6350">
            <a:noFill/>
            <a:prstDash val="solid"/>
          </a:ln>
          <a:effectLst/>
        </p:spPr>
        <p:txBody>
          <a:bodyPr anchor="ctr" bIns="34290" lIns="68580" rIns="68580" rtlCol="0" tIns="34290"/>
          <a:lstStyle/>
          <a:p>
            <a:pPr algn="ctr" defTabSz="914400" eaLnBrk="1" fontAlgn="auto" hangingPunct="1" indent="0" latinLnBrk="0" lvl="0" marL="0" marR="0">
              <a:lnSpc>
                <a:spcPct val="100000"/>
              </a:lnSpc>
              <a:spcBef>
                <a:spcPct val="0"/>
              </a:spcBef>
              <a:spcAft>
                <a:spcPct val="0"/>
              </a:spcAft>
              <a:buClrTx/>
              <a:buSzTx/>
              <a:buFontTx/>
              <a:buNone/>
              <a:defRPr/>
            </a:pPr>
            <a:endParaRPr altLang="en-US" b="1" baseline="0" cap="none" i="0" kern="0" kumimoji="0" lang="zh-CN" noProof="0" normalizeH="0" spc="0" strike="noStrike" sz="1800" u="none">
              <a:ln>
                <a:noFill/>
              </a:ln>
              <a:gradFill>
                <a:gsLst>
                  <a:gs pos="100000">
                    <a:prstClr val="white"/>
                  </a:gs>
                  <a:gs pos="0">
                    <a:prstClr val="white">
                      <a:lumMod val="95000"/>
                    </a:prstClr>
                  </a:gs>
                </a:gsLst>
                <a:path path="circle">
                  <a:fillToRect b="100000" l="100000"/>
                </a:path>
              </a:gradFill>
              <a:effectLst/>
              <a:uLnTx/>
              <a:uFillTx/>
            </a:endParaRPr>
          </a:p>
        </p:txBody>
      </p:sp>
    </p:spTree>
    <p:extLst>
      <p:ext uri="{BB962C8B-B14F-4D97-AF65-F5344CB8AC3E}">
        <p14:creationId val="389348961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childTnLst>
                          </p:cTn>
                        </p:par>
                        <p:par>
                          <p:cTn fill="hold" id="10" nodeType="afterGroup">
                            <p:stCondLst>
                              <p:cond delay="500"/>
                            </p:stCondLst>
                            <p:childTnLst>
                              <p:par>
                                <p:cTn decel="100000" fill="hold" grpId="0" id="11" nodeType="afterEffect" presetClass="entr" presetID="49" presetSubtype="0">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p:cTn dur="500" fill="hold" id="13"/>
                                        <p:tgtEl>
                                          <p:spTgt spid="10"/>
                                        </p:tgtEl>
                                        <p:attrNameLst>
                                          <p:attrName>ppt_w</p:attrName>
                                        </p:attrNameLst>
                                      </p:cBhvr>
                                      <p:tavLst>
                                        <p:tav tm="0">
                                          <p:val>
                                            <p:fltVal val="0"/>
                                          </p:val>
                                        </p:tav>
                                        <p:tav tm="100000">
                                          <p:val>
                                            <p:strVal val="#ppt_w"/>
                                          </p:val>
                                        </p:tav>
                                      </p:tavLst>
                                    </p:anim>
                                    <p:anim calcmode="lin" valueType="num">
                                      <p:cBhvr>
                                        <p:cTn dur="500" fill="hold" id="14"/>
                                        <p:tgtEl>
                                          <p:spTgt spid="10"/>
                                        </p:tgtEl>
                                        <p:attrNameLst>
                                          <p:attrName>ppt_h</p:attrName>
                                        </p:attrNameLst>
                                      </p:cBhvr>
                                      <p:tavLst>
                                        <p:tav tm="0">
                                          <p:val>
                                            <p:fltVal val="0"/>
                                          </p:val>
                                        </p:tav>
                                        <p:tav tm="100000">
                                          <p:val>
                                            <p:strVal val="#ppt_h"/>
                                          </p:val>
                                        </p:tav>
                                      </p:tavLst>
                                    </p:anim>
                                    <p:anim calcmode="lin" valueType="num">
                                      <p:cBhvr>
                                        <p:cTn dur="500" fill="hold" id="15"/>
                                        <p:tgtEl>
                                          <p:spTgt spid="10"/>
                                        </p:tgtEl>
                                        <p:attrNameLst>
                                          <p:attrName>style.rotation</p:attrName>
                                        </p:attrNameLst>
                                      </p:cBhvr>
                                      <p:tavLst>
                                        <p:tav tm="0">
                                          <p:val>
                                            <p:fltVal val="360"/>
                                          </p:val>
                                        </p:tav>
                                        <p:tav tm="100000">
                                          <p:val>
                                            <p:fltVal val="0"/>
                                          </p:val>
                                        </p:tav>
                                      </p:tavLst>
                                    </p:anim>
                                    <p:animEffect filter="fade" transition="in">
                                      <p:cBhvr>
                                        <p:cTn dur="500" id="16"/>
                                        <p:tgtEl>
                                          <p:spTgt spid="10"/>
                                        </p:tgtEl>
                                      </p:cBhvr>
                                    </p:animEffect>
                                  </p:childTnLst>
                                </p:cTn>
                              </p:par>
                            </p:childTnLst>
                          </p:cTn>
                        </p:par>
                        <p:par>
                          <p:cTn fill="hold" id="17" nodeType="afterGroup">
                            <p:stCondLst>
                              <p:cond delay="1000"/>
                            </p:stCondLst>
                            <p:childTnLst>
                              <p:par>
                                <p:cTn fill="hold" id="18" nodeType="afterEffect" presetClass="entr" presetID="53" presetSubtype="0">
                                  <p:stCondLst>
                                    <p:cond delay="0"/>
                                  </p:stCondLst>
                                  <p:childTnLst>
                                    <p:set>
                                      <p:cBhvr>
                                        <p:cTn dur="1" fill="hold" id="19">
                                          <p:stCondLst>
                                            <p:cond delay="0"/>
                                          </p:stCondLst>
                                        </p:cTn>
                                        <p:tgtEl>
                                          <p:spTgt spid="11"/>
                                        </p:tgtEl>
                                        <p:attrNameLst>
                                          <p:attrName>style.visibility</p:attrName>
                                        </p:attrNameLst>
                                      </p:cBhvr>
                                      <p:to>
                                        <p:strVal val="visible"/>
                                      </p:to>
                                    </p:set>
                                    <p:anim calcmode="lin" valueType="num">
                                      <p:cBhvr>
                                        <p:cTn dur="500" fill="hold" id="20"/>
                                        <p:tgtEl>
                                          <p:spTgt spid="11"/>
                                        </p:tgtEl>
                                        <p:attrNameLst>
                                          <p:attrName>ppt_w</p:attrName>
                                        </p:attrNameLst>
                                      </p:cBhvr>
                                      <p:tavLst>
                                        <p:tav tm="0">
                                          <p:val>
                                            <p:fltVal val="0"/>
                                          </p:val>
                                        </p:tav>
                                        <p:tav tm="100000">
                                          <p:val>
                                            <p:strVal val="#ppt_w"/>
                                          </p:val>
                                        </p:tav>
                                      </p:tavLst>
                                    </p:anim>
                                    <p:anim calcmode="lin" valueType="num">
                                      <p:cBhvr>
                                        <p:cTn dur="500" fill="hold" id="21"/>
                                        <p:tgtEl>
                                          <p:spTgt spid="11"/>
                                        </p:tgtEl>
                                        <p:attrNameLst>
                                          <p:attrName>ppt_h</p:attrName>
                                        </p:attrNameLst>
                                      </p:cBhvr>
                                      <p:tavLst>
                                        <p:tav tm="0">
                                          <p:val>
                                            <p:fltVal val="0"/>
                                          </p:val>
                                        </p:tav>
                                        <p:tav tm="100000">
                                          <p:val>
                                            <p:strVal val="#ppt_h"/>
                                          </p:val>
                                        </p:tav>
                                      </p:tavLst>
                                    </p:anim>
                                    <p:animEffect filter="fade" transition="in">
                                      <p:cBhvr>
                                        <p:cTn dur="500" id="22"/>
                                        <p:tgtEl>
                                          <p:spTgt spid="11"/>
                                        </p:tgtEl>
                                      </p:cBhvr>
                                    </p:animEffect>
                                  </p:childTnLst>
                                </p:cTn>
                              </p:par>
                            </p:childTnLst>
                          </p:cTn>
                        </p:par>
                        <p:par>
                          <p:cTn fill="hold" id="23" nodeType="afterGroup">
                            <p:stCondLst>
                              <p:cond delay="1500"/>
                            </p:stCondLst>
                            <p:childTnLst>
                              <p:par>
                                <p:cTn decel="100000" fill="hold" grpId="0" id="24" nodeType="afterEffect" presetClass="entr" presetID="49" presetSubtype="0">
                                  <p:stCondLst>
                                    <p:cond delay="0"/>
                                  </p:stCondLst>
                                  <p:childTnLst>
                                    <p:set>
                                      <p:cBhvr>
                                        <p:cTn dur="1" fill="hold" id="25">
                                          <p:stCondLst>
                                            <p:cond delay="0"/>
                                          </p:stCondLst>
                                        </p:cTn>
                                        <p:tgtEl>
                                          <p:spTgt spid="17"/>
                                        </p:tgtEl>
                                        <p:attrNameLst>
                                          <p:attrName>style.visibility</p:attrName>
                                        </p:attrNameLst>
                                      </p:cBhvr>
                                      <p:to>
                                        <p:strVal val="visible"/>
                                      </p:to>
                                    </p:set>
                                    <p:anim calcmode="lin" valueType="num">
                                      <p:cBhvr>
                                        <p:cTn dur="500" fill="hold" id="26"/>
                                        <p:tgtEl>
                                          <p:spTgt spid="17"/>
                                        </p:tgtEl>
                                        <p:attrNameLst>
                                          <p:attrName>ppt_w</p:attrName>
                                        </p:attrNameLst>
                                      </p:cBhvr>
                                      <p:tavLst>
                                        <p:tav tm="0">
                                          <p:val>
                                            <p:fltVal val="0"/>
                                          </p:val>
                                        </p:tav>
                                        <p:tav tm="100000">
                                          <p:val>
                                            <p:strVal val="#ppt_w"/>
                                          </p:val>
                                        </p:tav>
                                      </p:tavLst>
                                    </p:anim>
                                    <p:anim calcmode="lin" valueType="num">
                                      <p:cBhvr>
                                        <p:cTn dur="500" fill="hold" id="27"/>
                                        <p:tgtEl>
                                          <p:spTgt spid="17"/>
                                        </p:tgtEl>
                                        <p:attrNameLst>
                                          <p:attrName>ppt_h</p:attrName>
                                        </p:attrNameLst>
                                      </p:cBhvr>
                                      <p:tavLst>
                                        <p:tav tm="0">
                                          <p:val>
                                            <p:fltVal val="0"/>
                                          </p:val>
                                        </p:tav>
                                        <p:tav tm="100000">
                                          <p:val>
                                            <p:strVal val="#ppt_h"/>
                                          </p:val>
                                        </p:tav>
                                      </p:tavLst>
                                    </p:anim>
                                    <p:anim calcmode="lin" valueType="num">
                                      <p:cBhvr>
                                        <p:cTn dur="500" fill="hold" id="28"/>
                                        <p:tgtEl>
                                          <p:spTgt spid="17"/>
                                        </p:tgtEl>
                                        <p:attrNameLst>
                                          <p:attrName>style.rotation</p:attrName>
                                        </p:attrNameLst>
                                      </p:cBhvr>
                                      <p:tavLst>
                                        <p:tav tm="0">
                                          <p:val>
                                            <p:fltVal val="360"/>
                                          </p:val>
                                        </p:tav>
                                        <p:tav tm="100000">
                                          <p:val>
                                            <p:fltVal val="0"/>
                                          </p:val>
                                        </p:tav>
                                      </p:tavLst>
                                    </p:anim>
                                    <p:animEffect filter="fade" transition="in">
                                      <p:cBhvr>
                                        <p:cTn dur="500" id="29"/>
                                        <p:tgtEl>
                                          <p:spTgt spid="17"/>
                                        </p:tgtEl>
                                      </p:cBhvr>
                                    </p:animEffect>
                                  </p:childTnLst>
                                </p:cTn>
                              </p:par>
                            </p:childTnLst>
                          </p:cTn>
                        </p:par>
                        <p:par>
                          <p:cTn fill="hold" id="30" nodeType="afterGroup">
                            <p:stCondLst>
                              <p:cond delay="2000"/>
                            </p:stCondLst>
                            <p:childTnLst>
                              <p:par>
                                <p:cTn fill="hold" id="31" nodeType="afterEffect" presetClass="entr" presetID="53" presetSubtype="0">
                                  <p:stCondLst>
                                    <p:cond delay="0"/>
                                  </p:stCondLst>
                                  <p:childTnLst>
                                    <p:set>
                                      <p:cBhvr>
                                        <p:cTn dur="1" fill="hold" id="32">
                                          <p:stCondLst>
                                            <p:cond delay="0"/>
                                          </p:stCondLst>
                                        </p:cTn>
                                        <p:tgtEl>
                                          <p:spTgt spid="18"/>
                                        </p:tgtEl>
                                        <p:attrNameLst>
                                          <p:attrName>style.visibility</p:attrName>
                                        </p:attrNameLst>
                                      </p:cBhvr>
                                      <p:to>
                                        <p:strVal val="visible"/>
                                      </p:to>
                                    </p:set>
                                    <p:anim calcmode="lin" valueType="num">
                                      <p:cBhvr>
                                        <p:cTn dur="500" fill="hold" id="33"/>
                                        <p:tgtEl>
                                          <p:spTgt spid="18"/>
                                        </p:tgtEl>
                                        <p:attrNameLst>
                                          <p:attrName>ppt_w</p:attrName>
                                        </p:attrNameLst>
                                      </p:cBhvr>
                                      <p:tavLst>
                                        <p:tav tm="0">
                                          <p:val>
                                            <p:fltVal val="0"/>
                                          </p:val>
                                        </p:tav>
                                        <p:tav tm="100000">
                                          <p:val>
                                            <p:strVal val="#ppt_w"/>
                                          </p:val>
                                        </p:tav>
                                      </p:tavLst>
                                    </p:anim>
                                    <p:anim calcmode="lin" valueType="num">
                                      <p:cBhvr>
                                        <p:cTn dur="500" fill="hold" id="34"/>
                                        <p:tgtEl>
                                          <p:spTgt spid="18"/>
                                        </p:tgtEl>
                                        <p:attrNameLst>
                                          <p:attrName>ppt_h</p:attrName>
                                        </p:attrNameLst>
                                      </p:cBhvr>
                                      <p:tavLst>
                                        <p:tav tm="0">
                                          <p:val>
                                            <p:fltVal val="0"/>
                                          </p:val>
                                        </p:tav>
                                        <p:tav tm="100000">
                                          <p:val>
                                            <p:strVal val="#ppt_h"/>
                                          </p:val>
                                        </p:tav>
                                      </p:tavLst>
                                    </p:anim>
                                    <p:animEffect filter="fade" transition="in">
                                      <p:cBhvr>
                                        <p:cTn dur="500" id="35"/>
                                        <p:tgtEl>
                                          <p:spTgt spid="18"/>
                                        </p:tgtEl>
                                      </p:cBhvr>
                                    </p:animEffect>
                                  </p:childTnLst>
                                </p:cTn>
                              </p:par>
                            </p:childTnLst>
                          </p:cTn>
                        </p:par>
                        <p:par>
                          <p:cTn fill="hold" id="36" nodeType="afterGroup">
                            <p:stCondLst>
                              <p:cond delay="2500"/>
                            </p:stCondLst>
                            <p:childTnLst>
                              <p:par>
                                <p:cTn fill="hold" grpId="0" id="37" nodeType="afterEffect" presetClass="entr" presetID="12" presetSubtype="1">
                                  <p:stCondLst>
                                    <p:cond delay="0"/>
                                  </p:stCondLst>
                                  <p:childTnLst>
                                    <p:set>
                                      <p:cBhvr>
                                        <p:cTn dur="1" fill="hold" id="38">
                                          <p:stCondLst>
                                            <p:cond delay="0"/>
                                          </p:stCondLst>
                                        </p:cTn>
                                        <p:tgtEl>
                                          <p:spTgt spid="25"/>
                                        </p:tgtEl>
                                        <p:attrNameLst>
                                          <p:attrName>style.visibility</p:attrName>
                                        </p:attrNameLst>
                                      </p:cBhvr>
                                      <p:to>
                                        <p:strVal val="visible"/>
                                      </p:to>
                                    </p:set>
                                    <p:anim calcmode="lin" valueType="num">
                                      <p:cBhvr additive="base">
                                        <p:cTn dur="500" id="39"/>
                                        <p:tgtEl>
                                          <p:spTgt spid="25"/>
                                        </p:tgtEl>
                                        <p:attrNameLst>
                                          <p:attrName>ppt_y</p:attrName>
                                        </p:attrNameLst>
                                      </p:cBhvr>
                                      <p:tavLst>
                                        <p:tav tm="0">
                                          <p:val>
                                            <p:strVal val="#ppt_y-#ppt_h*1.125000"/>
                                          </p:val>
                                        </p:tav>
                                        <p:tav tm="100000">
                                          <p:val>
                                            <p:strVal val="#ppt_y"/>
                                          </p:val>
                                        </p:tav>
                                      </p:tavLst>
                                    </p:anim>
                                    <p:animEffect filter="wipe(down)" transition="in">
                                      <p:cBhvr>
                                        <p:cTn dur="500" id="40"/>
                                        <p:tgtEl>
                                          <p:spTgt spid="25"/>
                                        </p:tgtEl>
                                      </p:cBhvr>
                                    </p:animEffect>
                                  </p:childTnLst>
                                </p:cTn>
                              </p:par>
                            </p:childTnLst>
                          </p:cTn>
                        </p:par>
                        <p:par>
                          <p:cTn fill="hold" id="41" nodeType="afterGroup">
                            <p:stCondLst>
                              <p:cond delay="3000"/>
                            </p:stCondLst>
                            <p:childTnLst>
                              <p:par>
                                <p:cTn fill="hold" grpId="0" id="42" nodeType="afterEffect" presetClass="entr" presetID="14" presetSubtype="10">
                                  <p:stCondLst>
                                    <p:cond delay="0"/>
                                  </p:stCondLst>
                                  <p:iterate type="lt">
                                    <p:tmPct val="33333"/>
                                  </p:iterate>
                                  <p:childTnLst>
                                    <p:set>
                                      <p:cBhvr>
                                        <p:cTn dur="1" fill="hold" id="43">
                                          <p:stCondLst>
                                            <p:cond delay="0"/>
                                          </p:stCondLst>
                                        </p:cTn>
                                        <p:tgtEl>
                                          <p:spTgt spid="24"/>
                                        </p:tgtEl>
                                        <p:attrNameLst>
                                          <p:attrName>style.visibility</p:attrName>
                                        </p:attrNameLst>
                                      </p:cBhvr>
                                      <p:to>
                                        <p:strVal val="visible"/>
                                      </p:to>
                                    </p:set>
                                    <p:animEffect filter="randombar(horizontal)" transition="in">
                                      <p:cBhvr>
                                        <p:cTn dur="500" id="44"/>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7"/>
      <p:bldP grpId="0" spid="24"/>
      <p:bldP grpId="0" spid="25"/>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468C9A4B-2CDA-47CD-ADFB-2E7A4625E36E}"/>
              </a:ext>
            </a:extLst>
          </p:cNvPr>
          <p:cNvSpPr/>
          <p:nvPr/>
        </p:nvSpPr>
        <p:spPr>
          <a:xfrm>
            <a:off x="963427" y="297729"/>
            <a:ext cx="7217146" cy="396240"/>
          </a:xfrm>
          <a:prstGeom prst="rect">
            <a:avLst/>
          </a:prstGeom>
        </p:spPr>
        <p:txBody>
          <a:bodyPr wrap="square">
            <a:spAutoFit/>
          </a:bodyPr>
          <a:lstStyle/>
          <a:p>
            <a:pPr algn="ctr" defTabSz="914400">
              <a:defRPr/>
            </a:pPr>
            <a:r>
              <a:rPr altLang="en-US" b="1" kern="0" lang="zh-CN" sz="2000">
                <a:solidFill>
                  <a:srgbClr val="C00000"/>
                </a:solidFill>
                <a:latin typeface="Arial"/>
                <a:ea typeface="微软雅黑"/>
              </a:rPr>
              <a:t>党的坚强组织体系——职守</a:t>
            </a:r>
          </a:p>
        </p:txBody>
      </p:sp>
      <p:sp>
        <p:nvSpPr>
          <p:cNvPr id="4" name="TextBox 14">
            <a:extLst>
              <a:ext uri="{FF2B5EF4-FFF2-40B4-BE49-F238E27FC236}">
                <a16:creationId xmlns:a16="http://schemas.microsoft.com/office/drawing/2014/main" id="{F34058E4-F0DA-418E-81A9-1BBA8900BC91}"/>
              </a:ext>
            </a:extLst>
          </p:cNvPr>
          <p:cNvSpPr txBox="1"/>
          <p:nvPr/>
        </p:nvSpPr>
        <p:spPr>
          <a:xfrm>
            <a:off x="500846" y="1239291"/>
            <a:ext cx="8038854"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20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★一个组织体系要得到良好的运转，需要各安其位、各司其职★</a:t>
            </a:r>
          </a:p>
        </p:txBody>
      </p:sp>
      <p:grpSp>
        <p:nvGrpSpPr>
          <p:cNvPr id="5" name="Group 1">
            <a:extLst>
              <a:ext uri="{FF2B5EF4-FFF2-40B4-BE49-F238E27FC236}">
                <a16:creationId xmlns:a16="http://schemas.microsoft.com/office/drawing/2014/main" id="{0E35415B-49B0-448A-8377-879E2E2D2609}"/>
              </a:ext>
            </a:extLst>
          </p:cNvPr>
          <p:cNvGrpSpPr/>
          <p:nvPr/>
        </p:nvGrpSpPr>
        <p:grpSpPr>
          <a:xfrm>
            <a:off x="900290" y="1889676"/>
            <a:ext cx="7639410" cy="2739474"/>
            <a:chOff x="623888" y="1690580"/>
            <a:chExt cx="5261535" cy="4181225"/>
          </a:xfrm>
        </p:grpSpPr>
        <p:sp>
          <p:nvSpPr>
            <p:cNvPr id="6" name="Rectangle: Rounded Corners 2">
              <a:extLst>
                <a:ext uri="{FF2B5EF4-FFF2-40B4-BE49-F238E27FC236}">
                  <a16:creationId xmlns:a16="http://schemas.microsoft.com/office/drawing/2014/main" id="{05E1A5AD-DC75-4B6C-B454-B15466DF9BB1}"/>
                </a:ext>
              </a:extLst>
            </p:cNvPr>
            <p:cNvSpPr/>
            <p:nvPr/>
          </p:nvSpPr>
          <p:spPr>
            <a:xfrm>
              <a:off x="682670" y="1763714"/>
              <a:ext cx="5202753" cy="4108091"/>
            </a:xfrm>
            <a:prstGeom prst="roundRect">
              <a:avLst/>
            </a:prstGeom>
            <a:solidFill>
              <a:srgbClr val="FFFFFF">
                <a:lumMod val="85000"/>
              </a:srgbClr>
            </a:solidFill>
            <a:ln algn="ctr" cap="flat" cmpd="sng" w="3175">
              <a:noFill/>
              <a:prstDash val="solid"/>
              <a:miter lim="800000"/>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013" u="none">
                <a:ln>
                  <a:noFill/>
                </a:ln>
                <a:solidFill>
                  <a:srgbClr val="FFFFFF"/>
                </a:solidFill>
                <a:effectLst/>
                <a:uLnTx/>
                <a:uFillTx/>
                <a:latin charset="-122" panose="020b0503020204020204" pitchFamily="34" typeface="微软雅黑"/>
                <a:ea charset="-122" panose="020b0503020204020204" pitchFamily="34" typeface="微软雅黑"/>
              </a:endParaRPr>
            </a:p>
          </p:txBody>
        </p:sp>
        <p:sp>
          <p:nvSpPr>
            <p:cNvPr id="7" name="Rectangle: Rounded Corners 3">
              <a:extLst>
                <a:ext uri="{FF2B5EF4-FFF2-40B4-BE49-F238E27FC236}">
                  <a16:creationId xmlns:a16="http://schemas.microsoft.com/office/drawing/2014/main" id="{C9445CA8-FAC5-431A-9A57-F940CFB81E52}"/>
                </a:ext>
              </a:extLst>
            </p:cNvPr>
            <p:cNvSpPr/>
            <p:nvPr/>
          </p:nvSpPr>
          <p:spPr>
            <a:xfrm>
              <a:off x="623888" y="1690580"/>
              <a:ext cx="5202754" cy="4009287"/>
            </a:xfrm>
            <a:prstGeom prst="roundRect">
              <a:avLst/>
            </a:prstGeom>
            <a:solidFill>
              <a:srgbClr val="FEFEFE"/>
            </a:solidFill>
            <a:ln algn="ctr" cap="flat" cmpd="sng" w="3175">
              <a:solidFill>
                <a:srgbClr val="FF0000"/>
              </a:solidFill>
              <a:prstDash val="solid"/>
              <a:miter lim="800000"/>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noProof="0" normalizeH="0" spc="0" strike="noStrike" sz="1013" u="none">
                <a:ln>
                  <a:noFill/>
                </a:ln>
                <a:solidFill>
                  <a:srgbClr val="FFFFFF"/>
                </a:solidFill>
                <a:effectLst/>
                <a:uLnTx/>
                <a:uFillTx/>
                <a:latin charset="-122" panose="020b0503020204020204" pitchFamily="34" typeface="微软雅黑"/>
                <a:ea charset="-122" panose="020b0503020204020204" pitchFamily="34" typeface="微软雅黑"/>
              </a:endParaRPr>
            </a:p>
          </p:txBody>
        </p:sp>
      </p:grpSp>
      <p:sp>
        <p:nvSpPr>
          <p:cNvPr id="8" name="Rectangle 43">
            <a:extLst>
              <a:ext uri="{FF2B5EF4-FFF2-40B4-BE49-F238E27FC236}">
                <a16:creationId xmlns:a16="http://schemas.microsoft.com/office/drawing/2014/main" id="{99249504-7A8A-4BE1-B4AE-6EECDAB646E7}"/>
              </a:ext>
            </a:extLst>
          </p:cNvPr>
          <p:cNvSpPr/>
          <p:nvPr/>
        </p:nvSpPr>
        <p:spPr>
          <a:xfrm>
            <a:off x="1113780" y="2008446"/>
            <a:ext cx="7182495" cy="1420554"/>
          </a:xfrm>
          <a:prstGeom prst="rect">
            <a:avLst/>
          </a:prstGeom>
        </p:spPr>
        <p:txBody>
          <a:bodyPr bIns="0" lIns="0" rIns="0" tIns="0" wrap="square">
            <a:noAutofit/>
          </a:bodyPr>
          <a:lstStyle/>
          <a:p>
            <a:pPr algn="ctr">
              <a:lnSpc>
                <a:spcPct val="200000"/>
              </a:lnSpc>
              <a:defRPr/>
            </a:pPr>
            <a:r>
              <a:rPr altLang="en-US" lang="zh-CN">
                <a:gradFill>
                  <a:gsLst>
                    <a:gs pos="0">
                      <a:prstClr val="black">
                        <a:lumMod val="75000"/>
                        <a:lumOff val="25000"/>
                      </a:prstClr>
                    </a:gs>
                    <a:gs pos="100000">
                      <a:prstClr val="black">
                        <a:lumMod val="85000"/>
                        <a:lumOff val="15000"/>
                      </a:prstClr>
                    </a:gs>
                  </a:gsLst>
                  <a:lin ang="18900000" scaled="1"/>
                </a:gradFill>
                <a:latin charset="-122" panose="020b0503020204020204" pitchFamily="34" typeface="微软雅黑"/>
                <a:ea charset="-122" panose="020b0503020204020204" pitchFamily="34" typeface="微软雅黑"/>
              </a:rPr>
              <a:t>党中央是大脑和中枢，党中央必须有定于一尊、一锤定音的权威。党的地方组织的根本任务是确保党中央决策部署贯彻落实，有令即行、有禁即止。党组在党的组织体系中具有特殊地位，要贯彻落实党中央和上级党组织决策部署。每个党员特别是领导干部都要强化党的意识和组织观念，自觉做到思想上认同组织、政治上依靠组织、工作上服从组织、感情上信赖组织。</a:t>
            </a:r>
          </a:p>
        </p:txBody>
      </p:sp>
      <p:sp>
        <p:nvSpPr>
          <p:cNvPr id="9" name="TextBox 14">
            <a:extLst>
              <a:ext uri="{FF2B5EF4-FFF2-40B4-BE49-F238E27FC236}">
                <a16:creationId xmlns:a16="http://schemas.microsoft.com/office/drawing/2014/main" id="{216F628A-9470-4BBC-BC0B-9D94055D2100}"/>
              </a:ext>
            </a:extLst>
          </p:cNvPr>
          <p:cNvSpPr txBox="1"/>
          <p:nvPr/>
        </p:nvSpPr>
        <p:spPr>
          <a:xfrm>
            <a:off x="657895" y="3779487"/>
            <a:ext cx="8038854"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defPPr>
              <a:defRPr lang="zh-CN"/>
            </a:defPPr>
            <a:lvl1pPr algn="ctr">
              <a:defRPr sz="6400">
                <a:gradFill flip="none" rotWithShape="1">
                  <a:gsLst>
                    <a:gs pos="0">
                      <a:srgbClr val="C00000"/>
                    </a:gs>
                    <a:gs pos="6000">
                      <a:srgbClr val="131D7E"/>
                    </a:gs>
                    <a:gs pos="31000">
                      <a:srgbClr val="151C83"/>
                    </a:gs>
                    <a:gs pos="47000">
                      <a:srgbClr val="C00000"/>
                    </a:gs>
                    <a:gs pos="100000">
                      <a:srgbClr val="C00000"/>
                    </a:gs>
                  </a:gsLst>
                  <a:lin ang="0" scaled="1"/>
                </a:gradFill>
                <a:latin charset="-122" panose="02000000000000000000" pitchFamily="2" typeface="方正粗谭黑简体"/>
                <a:ea charset="-122" panose="02000000000000000000" pitchFamily="2" typeface="方正粗谭黑简体"/>
              </a:defRPr>
            </a:lvl1pPr>
            <a:lvl2pPr indent="-285750" marL="742950">
              <a:defRPr>
                <a:latin charset="0" pitchFamily="34" typeface="Calibri"/>
                <a:ea charset="-122" typeface="宋体"/>
              </a:defRPr>
            </a:lvl2pPr>
            <a:lvl3pPr indent="-228600" marL="1143000">
              <a:defRPr>
                <a:latin charset="0" pitchFamily="34" typeface="Calibri"/>
                <a:ea charset="-122" typeface="宋体"/>
              </a:defRPr>
            </a:lvl3pPr>
            <a:lvl4pPr indent="-228600" marL="1600200">
              <a:defRPr>
                <a:latin charset="0" pitchFamily="34" typeface="Calibri"/>
                <a:ea charset="-122" typeface="宋体"/>
              </a:defRPr>
            </a:lvl4pPr>
            <a:lvl5pPr indent="-228600" marL="2057400">
              <a:defRPr>
                <a:latin charset="0" pitchFamily="34" typeface="Calibri"/>
                <a:ea charset="-122" typeface="宋体"/>
              </a:defRPr>
            </a:lvl5pPr>
            <a:lvl6pPr fontAlgn="base" indent="-228600" marL="2514600">
              <a:spcBef>
                <a:spcPct val="0"/>
              </a:spcBef>
              <a:spcAft>
                <a:spcPct val="0"/>
              </a:spcAft>
              <a:defRPr>
                <a:latin charset="0" pitchFamily="34" typeface="Calibri"/>
                <a:ea charset="-122" typeface="宋体"/>
              </a:defRPr>
            </a:lvl6pPr>
            <a:lvl7pPr fontAlgn="base" indent="-228600" marL="2971800">
              <a:spcBef>
                <a:spcPct val="0"/>
              </a:spcBef>
              <a:spcAft>
                <a:spcPct val="0"/>
              </a:spcAft>
              <a:defRPr>
                <a:latin charset="0" pitchFamily="34" typeface="Calibri"/>
                <a:ea charset="-122" typeface="宋体"/>
              </a:defRPr>
            </a:lvl7pPr>
            <a:lvl8pPr fontAlgn="base" indent="-228600" marL="3429000">
              <a:spcBef>
                <a:spcPct val="0"/>
              </a:spcBef>
              <a:spcAft>
                <a:spcPct val="0"/>
              </a:spcAft>
              <a:defRPr>
                <a:latin charset="0" pitchFamily="34" typeface="Calibri"/>
                <a:ea charset="-122" typeface="宋体"/>
              </a:defRPr>
            </a:lvl8pPr>
            <a:lvl9pPr fontAlgn="base" indent="-228600" marL="3886200">
              <a:spcBef>
                <a:spcPct val="0"/>
              </a:spcBef>
              <a:spcAft>
                <a:spcPct val="0"/>
              </a:spcAft>
              <a:defRPr>
                <a:latin charset="0" pitchFamily="34" typeface="Calibri"/>
                <a:ea charset="-122" typeface="宋体"/>
              </a:defRPr>
            </a:lvl9pPr>
          </a:lstStyle>
          <a:p>
            <a:pPr>
              <a:defRPr/>
            </a:pPr>
            <a:r>
              <a:rPr altLang="en-US" b="1" kern="0" lang="zh-CN" sz="2400">
                <a:gradFill>
                  <a:gsLst>
                    <a:gs pos="0">
                      <a:srgbClr val="FF0000"/>
                    </a:gs>
                    <a:gs pos="100000">
                      <a:srgbClr val="C00000"/>
                    </a:gs>
                  </a:gsLst>
                  <a:lin ang="5400000" scaled="0"/>
                </a:gradFill>
                <a:latin charset="-122" panose="020b0503020204020204" pitchFamily="34" typeface="微软雅黑"/>
                <a:ea charset="-122" panose="020b0503020204020204" pitchFamily="34" typeface="微软雅黑"/>
              </a:rPr>
              <a:t>中央、地方组织、党组、党员，各自职守清清楚楚</a:t>
            </a:r>
          </a:p>
        </p:txBody>
      </p:sp>
    </p:spTree>
    <p:extLst>
      <p:ext uri="{BB962C8B-B14F-4D97-AF65-F5344CB8AC3E}">
        <p14:creationId val="410646205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100" fill="hold" id="7"/>
                                        <p:tgtEl>
                                          <p:spTgt spid="4"/>
                                        </p:tgtEl>
                                        <p:attrNameLst>
                                          <p:attrName>ppt_w</p:attrName>
                                        </p:attrNameLst>
                                      </p:cBhvr>
                                      <p:tavLst>
                                        <p:tav tm="0">
                                          <p:val>
                                            <p:fltVal val="0"/>
                                          </p:val>
                                        </p:tav>
                                        <p:tav tm="100000">
                                          <p:val>
                                            <p:strVal val="#ppt_w"/>
                                          </p:val>
                                        </p:tav>
                                      </p:tavLst>
                                    </p:anim>
                                    <p:anim calcmode="lin" valueType="num">
                                      <p:cBhvr>
                                        <p:cTn dur="1100" fill="hold" id="8"/>
                                        <p:tgtEl>
                                          <p:spTgt spid="4"/>
                                        </p:tgtEl>
                                        <p:attrNameLst>
                                          <p:attrName>ppt_h</p:attrName>
                                        </p:attrNameLst>
                                      </p:cBhvr>
                                      <p:tavLst>
                                        <p:tav tm="0">
                                          <p:val>
                                            <p:fltVal val="0"/>
                                          </p:val>
                                        </p:tav>
                                        <p:tav tm="100000">
                                          <p:val>
                                            <p:strVal val="#ppt_h"/>
                                          </p:val>
                                        </p:tav>
                                      </p:tavLst>
                                    </p:anim>
                                    <p:animEffect filter="fade" transition="in">
                                      <p:cBhvr>
                                        <p:cTn dur="1100" id="9"/>
                                        <p:tgtEl>
                                          <p:spTgt spid="4"/>
                                        </p:tgtEl>
                                      </p:cBhvr>
                                    </p:animEffect>
                                  </p:childTnLst>
                                </p:cTn>
                              </p:par>
                            </p:childTnLst>
                          </p:cTn>
                        </p:par>
                        <p:par>
                          <p:cTn fill="hold" id="10" nodeType="afterGroup">
                            <p:stCondLst>
                              <p:cond delay="1100"/>
                            </p:stCondLst>
                            <p:childTnLst>
                              <p:par>
                                <p:cTn fill="hold" id="11" nodeType="afterEffect" presetClass="entr" presetID="10"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500" id="13"/>
                                        <p:tgtEl>
                                          <p:spTgt spid="5"/>
                                        </p:tgtEl>
                                      </p:cBhvr>
                                    </p:animEffect>
                                  </p:childTnLst>
                                </p:cTn>
                              </p:par>
                            </p:childTnLst>
                          </p:cTn>
                        </p:par>
                        <p:par>
                          <p:cTn fill="hold" id="14" nodeType="afterGroup">
                            <p:stCondLst>
                              <p:cond delay="1600"/>
                            </p:stCondLst>
                            <p:childTnLst>
                              <p:par>
                                <p:cTn fill="hold" grpId="0" id="15" nodeType="afterEffect" presetClass="entr" presetID="22" presetSubtype="1">
                                  <p:stCondLst>
                                    <p:cond delay="0"/>
                                  </p:stCondLst>
                                  <p:childTnLst>
                                    <p:set>
                                      <p:cBhvr>
                                        <p:cTn dur="1" fill="hold" id="16">
                                          <p:stCondLst>
                                            <p:cond delay="0"/>
                                          </p:stCondLst>
                                        </p:cTn>
                                        <p:tgtEl>
                                          <p:spTgt spid="8"/>
                                        </p:tgtEl>
                                        <p:attrNameLst>
                                          <p:attrName>style.visibility</p:attrName>
                                        </p:attrNameLst>
                                      </p:cBhvr>
                                      <p:to>
                                        <p:strVal val="visible"/>
                                      </p:to>
                                    </p:set>
                                    <p:animEffect filter="wipe(up)" transition="in">
                                      <p:cBhvr>
                                        <p:cTn dur="1800" id="17"/>
                                        <p:tgtEl>
                                          <p:spTgt spid="8"/>
                                        </p:tgtEl>
                                      </p:cBhvr>
                                    </p:animEffect>
                                  </p:childTnLst>
                                </p:cTn>
                              </p:par>
                            </p:childTnLst>
                          </p:cTn>
                        </p:par>
                        <p:par>
                          <p:cTn fill="hold" id="18" nodeType="afterGroup">
                            <p:stCondLst>
                              <p:cond delay="3400"/>
                            </p:stCondLst>
                            <p:childTnLst>
                              <p:par>
                                <p:cTn fill="hold" grpId="0" id="19" nodeType="afterEffect" presetClass="entr" presetID="12" presetSubtype="4">
                                  <p:stCondLst>
                                    <p:cond delay="0"/>
                                  </p:stCondLst>
                                  <p:childTnLst>
                                    <p:set>
                                      <p:cBhvr>
                                        <p:cTn dur="1" fill="hold" id="20">
                                          <p:stCondLst>
                                            <p:cond delay="0"/>
                                          </p:stCondLst>
                                        </p:cTn>
                                        <p:tgtEl>
                                          <p:spTgt spid="9"/>
                                        </p:tgtEl>
                                        <p:attrNameLst>
                                          <p:attrName>style.visibility</p:attrName>
                                        </p:attrNameLst>
                                      </p:cBhvr>
                                      <p:to>
                                        <p:strVal val="visible"/>
                                      </p:to>
                                    </p:set>
                                    <p:anim calcmode="lin" valueType="num">
                                      <p:cBhvr additive="base">
                                        <p:cTn dur="1100" id="21"/>
                                        <p:tgtEl>
                                          <p:spTgt spid="9"/>
                                        </p:tgtEl>
                                        <p:attrNameLst>
                                          <p:attrName>ppt_y</p:attrName>
                                        </p:attrNameLst>
                                      </p:cBhvr>
                                      <p:tavLst>
                                        <p:tav tm="0">
                                          <p:val>
                                            <p:strVal val="#ppt_y+#ppt_h*1.125000"/>
                                          </p:val>
                                        </p:tav>
                                        <p:tav tm="100000">
                                          <p:val>
                                            <p:strVal val="#ppt_y"/>
                                          </p:val>
                                        </p:tav>
                                      </p:tavLst>
                                    </p:anim>
                                    <p:animEffect filter="wipe(up)" transition="in">
                                      <p:cBhvr>
                                        <p:cTn dur="1100" id="22"/>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PRESENTATION_TITLE" val="贯彻新时代党的组织路线PPT模板"/>
</p:tagLst>
</file>

<file path=ppt/theme/theme1.xml><?xml version="1.0" encoding="utf-8"?>
<a:theme xmlns:r="http://schemas.openxmlformats.org/officeDocument/2006/relationships" xmlns:a="http://schemas.openxmlformats.org/drawingml/2006/main" name="">
  <a:themeElements>
    <a:clrScheme name="自定义 60">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C00000"/>
      </a:hlink>
      <a:folHlink>
        <a:srgbClr val="C00000"/>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132</Paragraphs>
  <Slides>24</Slides>
  <Notes>24</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24</vt:i4>
      </vt:variant>
    </vt:vector>
  </HeadingPairs>
  <TitlesOfParts>
    <vt:vector baseType="lpstr" size="38">
      <vt:lpstr>Arial</vt:lpstr>
      <vt:lpstr>Calibri Light</vt:lpstr>
      <vt:lpstr>Calibri</vt:lpstr>
      <vt:lpstr>微软雅黑</vt:lpstr>
      <vt:lpstr>等线 Light</vt:lpstr>
      <vt:lpstr>等线</vt:lpstr>
      <vt:lpstr>方正粗谭黑简体</vt:lpstr>
      <vt:lpstr>宋体</vt:lpstr>
      <vt:lpstr>Agency FB</vt:lpstr>
      <vt:lpstr>Clear Sans</vt:lpstr>
      <vt:lpstr>Gill Sans</vt:lpstr>
      <vt:lpstr>Century Gothic</vt:lpstr>
      <vt:lpstr>Impact</vt:lpstr>
      <vt:lpstr>涂豆思</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2021-08-22T11:47:40Z</dcterms:created>
  <cp:lastPrinted>2021-08-22T11:47:40Z</cp:lastPrinted>
  <dcterms:modified xsi:type="dcterms:W3CDTF">2021-08-22T05:34:17Z</dcterms:modified>
  <cp:revision>1</cp:revision>
</cp:coreProperties>
</file>